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12.xml" ContentType="application/vnd.openxmlformats-officedocument.presentationml.notesSlide+xml"/>
  <Default Extension="xlsx" ContentType="application/vnd.openxmlformats-officedocument.spreadsheetml.shee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Default Extension="wdp" ContentType="image/vnd.ms-photo"/>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3" r:id="rId2"/>
    <p:sldMasterId id="2147483686" r:id="rId3"/>
  </p:sldMasterIdLst>
  <p:notesMasterIdLst>
    <p:notesMasterId r:id="rId25"/>
  </p:notesMasterIdLst>
  <p:handoutMasterIdLst>
    <p:handoutMasterId r:id="rId26"/>
  </p:handoutMasterIdLst>
  <p:sldIdLst>
    <p:sldId id="330" r:id="rId4"/>
    <p:sldId id="307" r:id="rId5"/>
    <p:sldId id="308" r:id="rId6"/>
    <p:sldId id="310" r:id="rId7"/>
    <p:sldId id="311" r:id="rId8"/>
    <p:sldId id="313" r:id="rId9"/>
    <p:sldId id="314" r:id="rId10"/>
    <p:sldId id="320" r:id="rId11"/>
    <p:sldId id="315" r:id="rId12"/>
    <p:sldId id="331" r:id="rId13"/>
    <p:sldId id="332" r:id="rId14"/>
    <p:sldId id="318" r:id="rId15"/>
    <p:sldId id="319" r:id="rId16"/>
    <p:sldId id="321" r:id="rId17"/>
    <p:sldId id="322" r:id="rId18"/>
    <p:sldId id="323" r:id="rId19"/>
    <p:sldId id="324" r:id="rId20"/>
    <p:sldId id="325" r:id="rId21"/>
    <p:sldId id="327" r:id="rId22"/>
    <p:sldId id="328" r:id="rId23"/>
    <p:sldId id="32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576" userDrawn="1">
          <p15:clr>
            <a:srgbClr val="A4A3A4"/>
          </p15:clr>
        </p15:guide>
        <p15:guide id="3" orient="horz" pos="1008"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253C"/>
    <a:srgbClr val="0C3551"/>
    <a:srgbClr val="09263A"/>
    <a:srgbClr val="0A3B57"/>
    <a:srgbClr val="E7F65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23" autoAdjust="0"/>
    <p:restoredTop sz="93190" autoAdjust="0"/>
  </p:normalViewPr>
  <p:slideViewPr>
    <p:cSldViewPr snapToGrid="0">
      <p:cViewPr varScale="1">
        <p:scale>
          <a:sx n="67" d="100"/>
          <a:sy n="67" d="100"/>
        </p:scale>
        <p:origin x="-222" y="-102"/>
      </p:cViewPr>
      <p:guideLst>
        <p:guide orient="horz" pos="1008"/>
        <p:guide pos="576"/>
      </p:guideLst>
    </p:cSldViewPr>
  </p:slideViewPr>
  <p:notesTextViewPr>
    <p:cViewPr>
      <p:scale>
        <a:sx n="1" d="1"/>
        <a:sy n="1" d="1"/>
      </p:scale>
      <p:origin x="0" y="0"/>
    </p:cViewPr>
  </p:notesTextViewPr>
  <p:notesViewPr>
    <p:cSldViewPr snapToGrid="0">
      <p:cViewPr varScale="1">
        <p:scale>
          <a:sx n="49" d="100"/>
          <a:sy n="49" d="100"/>
        </p:scale>
        <p:origin x="2988" y="36"/>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2" Type="http://schemas.openxmlformats.org/officeDocument/2006/relationships/oleObject" Target="Book2" TargetMode="External"/><Relationship Id="rId1" Type="http://schemas.openxmlformats.org/officeDocument/2006/relationships/image" Target="../media/image40.png"/></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IN"/>
  <c:chart>
    <c:plotArea>
      <c:layout/>
      <c:barChart>
        <c:barDir val="col"/>
        <c:grouping val="clustered"/>
        <c:ser>
          <c:idx val="0"/>
          <c:order val="0"/>
          <c:tx>
            <c:strRef>
              <c:f>Sheet1!$B$1</c:f>
              <c:strCache>
                <c:ptCount val="1"/>
                <c:pt idx="0">
                  <c:v>Set 1</c:v>
                </c:pt>
              </c:strCache>
            </c:strRef>
          </c:tx>
          <c:spPr>
            <a:solidFill>
              <a:schemeClr val="accent1">
                <a:alpha val="70000"/>
              </a:schemeClr>
            </a:solidFill>
            <a:ln>
              <a:noFill/>
            </a:ln>
            <a:effectLst/>
          </c:spPr>
          <c:cat>
            <c:strRef>
              <c:f>Sheet1!$A$2:$A$5</c:f>
              <c:strCache>
                <c:ptCount val="3"/>
                <c:pt idx="0">
                  <c:v>Low Price</c:v>
                </c:pt>
                <c:pt idx="1">
                  <c:v>High Quality</c:v>
                </c:pt>
                <c:pt idx="2">
                  <c:v>More features</c:v>
                </c:pt>
              </c:strCache>
            </c:strRef>
          </c:cat>
          <c:val>
            <c:numRef>
              <c:f>Sheet1!$B$2:$B$5</c:f>
              <c:numCache>
                <c:formatCode>General</c:formatCode>
                <c:ptCount val="4"/>
                <c:pt idx="0">
                  <c:v>6.4</c:v>
                </c:pt>
                <c:pt idx="1">
                  <c:v>0.4</c:v>
                </c:pt>
                <c:pt idx="2">
                  <c:v>0.2</c:v>
                </c:pt>
              </c:numCache>
            </c:numRef>
          </c:val>
          <c:extLst xmlns:c16r2="http://schemas.microsoft.com/office/drawing/2015/06/chart">
            <c:ext xmlns:c16="http://schemas.microsoft.com/office/drawing/2014/chart" uri="{C3380CC4-5D6E-409C-BE32-E72D297353CC}">
              <c16:uniqueId val="{00000000-68BB-423B-810B-ADE121CCFD6E}"/>
            </c:ext>
          </c:extLst>
        </c:ser>
        <c:ser>
          <c:idx val="1"/>
          <c:order val="1"/>
          <c:tx>
            <c:strRef>
              <c:f>Sheet1!$C$1</c:f>
              <c:strCache>
                <c:ptCount val="1"/>
                <c:pt idx="0">
                  <c:v>Set 2</c:v>
                </c:pt>
              </c:strCache>
            </c:strRef>
          </c:tx>
          <c:spPr>
            <a:solidFill>
              <a:schemeClr val="accent2">
                <a:alpha val="70000"/>
              </a:schemeClr>
            </a:solidFill>
            <a:ln>
              <a:noFill/>
            </a:ln>
            <a:effectLst/>
          </c:spPr>
          <c:cat>
            <c:strRef>
              <c:f>Sheet1!$A$2:$A$5</c:f>
              <c:strCache>
                <c:ptCount val="3"/>
                <c:pt idx="0">
                  <c:v>Low Price</c:v>
                </c:pt>
                <c:pt idx="1">
                  <c:v>High Quality</c:v>
                </c:pt>
                <c:pt idx="2">
                  <c:v>More features</c:v>
                </c:pt>
              </c:strCache>
            </c:strRef>
          </c:cat>
          <c:val>
            <c:numRef>
              <c:f>Sheet1!$C$2:$C$5</c:f>
              <c:numCache>
                <c:formatCode>General</c:formatCode>
                <c:ptCount val="4"/>
                <c:pt idx="0">
                  <c:v>1</c:v>
                </c:pt>
                <c:pt idx="1">
                  <c:v>6.4</c:v>
                </c:pt>
                <c:pt idx="2">
                  <c:v>1.8</c:v>
                </c:pt>
              </c:numCache>
            </c:numRef>
          </c:val>
          <c:extLst xmlns:c16r2="http://schemas.microsoft.com/office/drawing/2015/06/chart">
            <c:ext xmlns:c16="http://schemas.microsoft.com/office/drawing/2014/chart" uri="{C3380CC4-5D6E-409C-BE32-E72D297353CC}">
              <c16:uniqueId val="{00000001-68BB-423B-810B-ADE121CCFD6E}"/>
            </c:ext>
          </c:extLst>
        </c:ser>
        <c:ser>
          <c:idx val="2"/>
          <c:order val="2"/>
          <c:tx>
            <c:strRef>
              <c:f>Sheet1!$D$1</c:f>
              <c:strCache>
                <c:ptCount val="1"/>
                <c:pt idx="0">
                  <c:v>Set 3</c:v>
                </c:pt>
              </c:strCache>
            </c:strRef>
          </c:tx>
          <c:spPr>
            <a:solidFill>
              <a:schemeClr val="accent3">
                <a:alpha val="70000"/>
              </a:schemeClr>
            </a:solidFill>
            <a:ln>
              <a:noFill/>
            </a:ln>
            <a:effectLst/>
          </c:spPr>
          <c:cat>
            <c:strRef>
              <c:f>Sheet1!$A$2:$A$5</c:f>
              <c:strCache>
                <c:ptCount val="3"/>
                <c:pt idx="0">
                  <c:v>Low Price</c:v>
                </c:pt>
                <c:pt idx="1">
                  <c:v>High Quality</c:v>
                </c:pt>
                <c:pt idx="2">
                  <c:v>More features</c:v>
                </c:pt>
              </c:strCache>
            </c:strRef>
          </c:cat>
          <c:val>
            <c:numRef>
              <c:f>Sheet1!$D$2:$D$5</c:f>
              <c:numCache>
                <c:formatCode>General</c:formatCode>
                <c:ptCount val="4"/>
                <c:pt idx="0">
                  <c:v>0</c:v>
                </c:pt>
                <c:pt idx="1">
                  <c:v>2</c:v>
                </c:pt>
                <c:pt idx="2">
                  <c:v>6.1</c:v>
                </c:pt>
              </c:numCache>
            </c:numRef>
          </c:val>
          <c:extLst xmlns:c16r2="http://schemas.microsoft.com/office/drawing/2015/06/chart">
            <c:ext xmlns:c16="http://schemas.microsoft.com/office/drawing/2014/chart" uri="{C3380CC4-5D6E-409C-BE32-E72D297353CC}">
              <c16:uniqueId val="{00000002-68BB-423B-810B-ADE121CCFD6E}"/>
            </c:ext>
          </c:extLst>
        </c:ser>
        <c:gapWidth val="80"/>
        <c:overlap val="25"/>
        <c:axId val="185967360"/>
        <c:axId val="185968896"/>
      </c:barChart>
      <c:catAx>
        <c:axId val="185967360"/>
        <c:scaling>
          <c:orientation val="minMax"/>
        </c:scaling>
        <c:axPos val="b"/>
        <c:numFmt formatCode="General" sourceLinked="0"/>
        <c:maj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cap="none" spc="20" normalizeH="0" baseline="0">
                <a:solidFill>
                  <a:schemeClr val="bg1"/>
                </a:solidFill>
                <a:latin typeface="+mn-lt"/>
                <a:ea typeface="+mn-ea"/>
                <a:cs typeface="+mn-cs"/>
              </a:defRPr>
            </a:pPr>
            <a:endParaRPr lang="en-US"/>
          </a:p>
        </c:txPr>
        <c:crossAx val="185968896"/>
        <c:crosses val="autoZero"/>
        <c:auto val="1"/>
        <c:lblAlgn val="ctr"/>
        <c:lblOffset val="100"/>
      </c:catAx>
      <c:valAx>
        <c:axId val="185968896"/>
        <c:scaling>
          <c:orientation val="minMax"/>
        </c:scaling>
        <c:axPos val="l"/>
        <c:majorGridlines>
          <c:spPr>
            <a:ln w="9525" cap="flat" cmpd="sng" algn="ctr">
              <a:solidFill>
                <a:schemeClr val="tx1">
                  <a:lumMod val="5000"/>
                  <a:lumOff val="9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200" b="0" i="0" u="none" strike="noStrike" kern="1200" spc="20" baseline="0">
                <a:solidFill>
                  <a:schemeClr val="bg1"/>
                </a:solidFill>
                <a:latin typeface="+mn-lt"/>
                <a:ea typeface="+mn-ea"/>
                <a:cs typeface="+mn-cs"/>
              </a:defRPr>
            </a:pPr>
            <a:endParaRPr lang="en-US"/>
          </a:p>
        </c:txPr>
        <c:crossAx val="185967360"/>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legend>
    <c:plotVisOnly val="1"/>
    <c:dispBlanksAs val="gap"/>
  </c:chart>
  <c:spPr>
    <a:noFill/>
    <a:ln>
      <a:noFill/>
    </a:ln>
    <a:effectLst/>
  </c:spPr>
  <c:txPr>
    <a:bodyPr/>
    <a:lstStyle/>
    <a:p>
      <a:pPr>
        <a:defRPr sz="1200" baseline="0">
          <a:solidFill>
            <a:schemeClr val="bg1"/>
          </a:solidFill>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IN"/>
  <c:chart>
    <c:plotArea>
      <c:layout>
        <c:manualLayout>
          <c:layoutTarget val="inner"/>
          <c:xMode val="edge"/>
          <c:yMode val="edge"/>
          <c:x val="4.2194092827004407E-3"/>
          <c:y val="0.10714285714285714"/>
          <c:w val="0.92299578059071863"/>
          <c:h val="0.89136904761904923"/>
        </c:manualLayout>
      </c:layout>
      <c:bubbleChart>
        <c:ser>
          <c:idx val="0"/>
          <c:order val="0"/>
          <c:tx>
            <c:strRef>
              <c:f>ge_me_hidden!$C$11</c:f>
              <c:strCache>
                <c:ptCount val="1"/>
                <c:pt idx="0">
                  <c:v>Young Professional</c:v>
                </c:pt>
              </c:strCache>
            </c:strRef>
          </c:tx>
          <c:dLbls>
            <c:spPr>
              <a:noFill/>
              <a:ln>
                <a:noFill/>
              </a:ln>
              <a:effectLst/>
            </c:spPr>
            <c:txPr>
              <a:bodyPr wrap="square" lIns="38100" tIns="19050" rIns="38100" bIns="19050" anchor="ctr">
                <a:spAutoFit/>
              </a:bodyPr>
              <a:lstStyle/>
              <a:p>
                <a:pPr>
                  <a:defRPr b="1"/>
                </a:pPr>
                <a:endParaRPr lang="en-US"/>
              </a:p>
            </c:txPr>
            <c:showSerName val="1"/>
            <c:extLst xmlns:c16r2="http://schemas.microsoft.com/office/drawing/2015/06/chart">
              <c:ext xmlns:c15="http://schemas.microsoft.com/office/drawing/2012/chart" uri="{CE6537A1-D6FC-4f65-9D91-7224C49458BB}">
                <c15:showLeaderLines val="0"/>
              </c:ext>
            </c:extLst>
          </c:dLbls>
          <c:xVal>
            <c:numRef>
              <c:f>ge_me_hidden!$C$12</c:f>
              <c:numCache>
                <c:formatCode>0.000</c:formatCode>
                <c:ptCount val="1"/>
                <c:pt idx="0">
                  <c:v>0.125</c:v>
                </c:pt>
              </c:numCache>
            </c:numRef>
          </c:xVal>
          <c:yVal>
            <c:numRef>
              <c:f>ge_me_hidden!$C$13</c:f>
              <c:numCache>
                <c:formatCode>0.000</c:formatCode>
                <c:ptCount val="1"/>
                <c:pt idx="0">
                  <c:v>0.25</c:v>
                </c:pt>
              </c:numCache>
            </c:numRef>
          </c:yVal>
          <c:bubbleSize>
            <c:numRef>
              <c:f>ge_me_hidden!$C$14</c:f>
              <c:numCache>
                <c:formatCode>General</c:formatCode>
                <c:ptCount val="1"/>
                <c:pt idx="0">
                  <c:v>5</c:v>
                </c:pt>
              </c:numCache>
            </c:numRef>
          </c:bubbleSize>
          <c:bubble3D val="1"/>
          <c:extLst xmlns:c16r2="http://schemas.microsoft.com/office/drawing/2015/06/chart">
            <c:ext xmlns:c16="http://schemas.microsoft.com/office/drawing/2014/chart" uri="{C3380CC4-5D6E-409C-BE32-E72D297353CC}">
              <c16:uniqueId val="{00000000-DE72-439E-AF4F-F11D45FF86C5}"/>
            </c:ext>
          </c:extLst>
        </c:ser>
        <c:ser>
          <c:idx val="1"/>
          <c:order val="1"/>
          <c:tx>
            <c:strRef>
              <c:f>ge_me_hidden!$D$11</c:f>
              <c:strCache>
                <c:ptCount val="1"/>
                <c:pt idx="0">
                  <c:v>Returning Executive</c:v>
                </c:pt>
              </c:strCache>
            </c:strRef>
          </c:tx>
          <c:dLbls>
            <c:dLbl>
              <c:idx val="0"/>
              <c:layout>
                <c:manualLayout>
                  <c:x val="-0.13924067244758961"/>
                  <c:y val="0.17857142857142896"/>
                </c:manualLayout>
              </c:layout>
              <c:tx>
                <c:rich>
                  <a:bodyPr/>
                  <a:lstStyle/>
                  <a:p>
                    <a:r>
                      <a:rPr lang="en-US" sz="1000" b="1" dirty="0" smtClean="0"/>
                      <a:t>Returning</a:t>
                    </a:r>
                    <a:r>
                      <a:rPr lang="en-US" sz="1000" b="1" baseline="0" dirty="0" smtClean="0"/>
                      <a:t> Executives</a:t>
                    </a:r>
                    <a:endParaRPr lang="en-US" sz="800" b="1" dirty="0"/>
                  </a:p>
                </c:rich>
              </c:tx>
              <c:showSerName val="1"/>
              <c:extLst xmlns:c16r2="http://schemas.microsoft.com/office/drawing/2015/06/chart">
                <c:ext xmlns:c15="http://schemas.microsoft.com/office/drawing/2012/chart" uri="{CE6537A1-D6FC-4f65-9D91-7224C49458BB}">
                  <c15:dlblFieldTable/>
                  <c15:showDataLabelsRange val="0"/>
                </c:ext>
                <c:ext xmlns:c16="http://schemas.microsoft.com/office/drawing/2014/chart" uri="{C3380CC4-5D6E-409C-BE32-E72D297353CC}">
                  <c16:uniqueId val="{00000001-DE72-439E-AF4F-F11D45FF86C5}"/>
                </c:ext>
              </c:extLst>
            </c:dLbl>
            <c:spPr>
              <a:noFill/>
              <a:ln>
                <a:noFill/>
              </a:ln>
              <a:effectLst/>
            </c:spPr>
            <c:showSerName val="1"/>
            <c:extLst xmlns:c16r2="http://schemas.microsoft.com/office/drawing/2015/06/chart">
              <c:ext xmlns:c15="http://schemas.microsoft.com/office/drawing/2012/chart" uri="{CE6537A1-D6FC-4f65-9D91-7224C49458BB}">
                <c15:showLeaderLines val="0"/>
              </c:ext>
            </c:extLst>
          </c:dLbls>
          <c:xVal>
            <c:numRef>
              <c:f>ge_me_hidden!$D$12</c:f>
              <c:numCache>
                <c:formatCode>0.000</c:formatCode>
                <c:ptCount val="1"/>
                <c:pt idx="0">
                  <c:v>0.82812500000000466</c:v>
                </c:pt>
              </c:numCache>
            </c:numRef>
          </c:xVal>
          <c:yVal>
            <c:numRef>
              <c:f>ge_me_hidden!$D$13</c:f>
              <c:numCache>
                <c:formatCode>0.000</c:formatCode>
                <c:ptCount val="1"/>
                <c:pt idx="0">
                  <c:v>0.82812500000000466</c:v>
                </c:pt>
              </c:numCache>
            </c:numRef>
          </c:yVal>
          <c:bubbleSize>
            <c:numRef>
              <c:f>ge_me_hidden!$D$14</c:f>
              <c:numCache>
                <c:formatCode>General</c:formatCode>
                <c:ptCount val="1"/>
                <c:pt idx="0">
                  <c:v>20</c:v>
                </c:pt>
              </c:numCache>
            </c:numRef>
          </c:bubbleSize>
          <c:bubble3D val="1"/>
          <c:extLst xmlns:c16r2="http://schemas.microsoft.com/office/drawing/2015/06/chart">
            <c:ext xmlns:c16="http://schemas.microsoft.com/office/drawing/2014/chart" uri="{C3380CC4-5D6E-409C-BE32-E72D297353CC}">
              <c16:uniqueId val="{00000002-DE72-439E-AF4F-F11D45FF86C5}"/>
            </c:ext>
          </c:extLst>
        </c:ser>
        <c:ser>
          <c:idx val="2"/>
          <c:order val="2"/>
          <c:tx>
            <c:strRef>
              <c:f>ge_me_hidden!$E$11</c:f>
              <c:strCache>
                <c:ptCount val="1"/>
                <c:pt idx="0">
                  <c:v>Busy Manager</c:v>
                </c:pt>
              </c:strCache>
            </c:strRef>
          </c:tx>
          <c:dLbls>
            <c:dLbl>
              <c:idx val="0"/>
              <c:spPr>
                <a:noFill/>
                <a:ln>
                  <a:noFill/>
                </a:ln>
                <a:effectLst/>
              </c:spPr>
              <c:txPr>
                <a:bodyPr wrap="square" lIns="38100" tIns="19050" rIns="38100" bIns="19050" anchor="ctr">
                  <a:spAutoFit/>
                </a:bodyPr>
                <a:lstStyle/>
                <a:p>
                  <a:pPr>
                    <a:defRPr b="1"/>
                  </a:pPr>
                  <a:endParaRPr lang="en-US"/>
                </a:p>
              </c:txPr>
            </c:dLbl>
            <c:spPr>
              <a:noFill/>
              <a:ln>
                <a:noFill/>
              </a:ln>
              <a:effectLst/>
            </c:spPr>
            <c:showSerName val="1"/>
            <c:extLst xmlns:c16r2="http://schemas.microsoft.com/office/drawing/2015/06/chart">
              <c:ext xmlns:c15="http://schemas.microsoft.com/office/drawing/2012/chart" uri="{CE6537A1-D6FC-4f65-9D91-7224C49458BB}">
                <c15:showLeaderLines val="0"/>
              </c:ext>
            </c:extLst>
          </c:dLbls>
          <c:xVal>
            <c:numRef>
              <c:f>ge_me_hidden!$E$12</c:f>
              <c:numCache>
                <c:formatCode>0.000</c:formatCode>
                <c:ptCount val="1"/>
                <c:pt idx="0">
                  <c:v>0.59375000000000122</c:v>
                </c:pt>
              </c:numCache>
            </c:numRef>
          </c:xVal>
          <c:yVal>
            <c:numRef>
              <c:f>ge_me_hidden!$E$13</c:f>
              <c:numCache>
                <c:formatCode>0.000</c:formatCode>
                <c:ptCount val="1"/>
                <c:pt idx="0">
                  <c:v>0.18750000000000044</c:v>
                </c:pt>
              </c:numCache>
            </c:numRef>
          </c:yVal>
          <c:bubbleSize>
            <c:numRef>
              <c:f>ge_me_hidden!$E$14</c:f>
              <c:numCache>
                <c:formatCode>General</c:formatCode>
                <c:ptCount val="1"/>
                <c:pt idx="0">
                  <c:v>10</c:v>
                </c:pt>
              </c:numCache>
            </c:numRef>
          </c:bubbleSize>
          <c:bubble3D val="1"/>
          <c:extLst xmlns:c16r2="http://schemas.microsoft.com/office/drawing/2015/06/chart">
            <c:ext xmlns:c16="http://schemas.microsoft.com/office/drawing/2014/chart" uri="{C3380CC4-5D6E-409C-BE32-E72D297353CC}">
              <c16:uniqueId val="{00000003-DE72-439E-AF4F-F11D45FF86C5}"/>
            </c:ext>
          </c:extLst>
        </c:ser>
        <c:bubbleScale val="100"/>
        <c:axId val="117475584"/>
        <c:axId val="117494144"/>
      </c:bubbleChart>
      <c:valAx>
        <c:axId val="117475584"/>
        <c:scaling>
          <c:orientation val="minMax"/>
          <c:max val="1"/>
          <c:min val="0"/>
        </c:scaling>
        <c:axPos val="b"/>
        <c:majorGridlines/>
        <c:title>
          <c:tx>
            <c:rich>
              <a:bodyPr/>
              <a:lstStyle/>
              <a:p>
                <a:pPr>
                  <a:defRPr sz="1200" b="1"/>
                </a:pPr>
                <a:r>
                  <a:rPr lang="en-US" sz="1200" b="1"/>
                  <a:t>Competitive Strength</a:t>
                </a:r>
              </a:p>
            </c:rich>
          </c:tx>
          <c:layout/>
        </c:title>
        <c:numFmt formatCode="0.000" sourceLinked="1"/>
        <c:majorTickMark val="none"/>
        <c:tickLblPos val="none"/>
        <c:crossAx val="117494144"/>
        <c:crosses val="autoZero"/>
        <c:crossBetween val="midCat"/>
        <c:majorUnit val="0.33330000000000343"/>
        <c:minorUnit val="6.6659999999999997E-2"/>
      </c:valAx>
      <c:valAx>
        <c:axId val="117494144"/>
        <c:scaling>
          <c:orientation val="minMax"/>
          <c:max val="1"/>
          <c:min val="0"/>
        </c:scaling>
        <c:axPos val="l"/>
        <c:majorGridlines/>
        <c:title>
          <c:tx>
            <c:rich>
              <a:bodyPr/>
              <a:lstStyle/>
              <a:p>
                <a:pPr>
                  <a:defRPr sz="1200" b="1"/>
                </a:pPr>
                <a:r>
                  <a:rPr lang="en-US" sz="1200" b="1"/>
                  <a:t>Segment Attractiveness</a:t>
                </a:r>
              </a:p>
            </c:rich>
          </c:tx>
          <c:layout/>
        </c:title>
        <c:numFmt formatCode="0.000" sourceLinked="1"/>
        <c:majorTickMark val="none"/>
        <c:tickLblPos val="none"/>
        <c:crossAx val="117475584"/>
        <c:crosses val="autoZero"/>
        <c:crossBetween val="midCat"/>
        <c:majorUnit val="0.33330000000000343"/>
        <c:minorUnit val="6.6659999999999997E-2"/>
      </c:valAx>
      <c:spPr>
        <a:blipFill>
          <a:blip xmlns:r="http://schemas.openxmlformats.org/officeDocument/2006/relationships" r:embed="rId1"/>
          <a:stretch>
            <a:fillRect/>
          </a:stretch>
        </a:blipFill>
        <a:ln w="12700">
          <a:solidFill>
            <a:srgbClr val="808080"/>
          </a:solidFill>
          <a:prstDash val="solid"/>
        </a:ln>
      </c:spPr>
    </c:plotArea>
    <c:plotVisOnly val="1"/>
    <c:dispBlanksAs val="gap"/>
  </c:chart>
  <c:externalData r:id="rId2"/>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EAB4E54-BE0C-45F2-82DA-B0361E8C95E8}" type="datetimeFigureOut">
              <a:rPr lang="en-US" smtClean="0"/>
              <a:pPr/>
              <a:t>5/11/2018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74BC251-D464-4D86-BC7D-1F3AA88806CA}" type="slidenum">
              <a:rPr lang="en-US" smtClean="0"/>
              <a:pPr/>
              <a:t>‹#›</a:t>
            </a:fld>
            <a:endParaRPr lang="en-US" dirty="0"/>
          </a:p>
        </p:txBody>
      </p:sp>
    </p:spTree>
    <p:extLst>
      <p:ext uri="{BB962C8B-B14F-4D97-AF65-F5344CB8AC3E}">
        <p14:creationId xmlns:p14="http://schemas.microsoft.com/office/powerpoint/2010/main" xmlns="" val="42818728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AE81A7-4F9B-4E92-B22D-27F94D89AA2B}" type="datetimeFigureOut">
              <a:rPr lang="en-US" smtClean="0"/>
              <a:pPr/>
              <a:t>5/11/2018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AE44A8-07F7-454E-8B7E-4A39D73557C7}" type="slidenum">
              <a:rPr lang="en-US" smtClean="0"/>
              <a:pPr/>
              <a:t>‹#›</a:t>
            </a:fld>
            <a:endParaRPr lang="en-US" dirty="0"/>
          </a:p>
        </p:txBody>
      </p:sp>
    </p:spTree>
    <p:extLst>
      <p:ext uri="{BB962C8B-B14F-4D97-AF65-F5344CB8AC3E}">
        <p14:creationId xmlns:p14="http://schemas.microsoft.com/office/powerpoint/2010/main" xmlns="" val="1439950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AE44A8-07F7-454E-8B7E-4A39D73557C7}"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AE44A8-07F7-454E-8B7E-4A39D73557C7}"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70000" lnSpcReduction="20000"/>
          </a:bodyPr>
          <a:lstStyle/>
          <a:p>
            <a:endParaRPr lang="en-US" sz="1200" b="1" i="1" kern="1200" dirty="0" smtClean="0">
              <a:solidFill>
                <a:schemeClr val="tx1"/>
              </a:solidFill>
              <a:effectLst/>
              <a:latin typeface="+mn-lt"/>
              <a:ea typeface="+mn-ea"/>
              <a:cs typeface="+mn-cs"/>
            </a:endParaRPr>
          </a:p>
          <a:p>
            <a:endParaRPr lang="en-US" sz="1200" b="1" i="1" kern="1200" dirty="0" smtClean="0">
              <a:solidFill>
                <a:schemeClr val="tx1"/>
              </a:solidFill>
              <a:effectLst/>
              <a:latin typeface="+mn-lt"/>
              <a:ea typeface="+mn-ea"/>
              <a:cs typeface="+mn-cs"/>
            </a:endParaRPr>
          </a:p>
          <a:p>
            <a:r>
              <a:rPr lang="en-US" sz="1200" b="1" i="1" kern="1200" dirty="0" smtClean="0">
                <a:solidFill>
                  <a:schemeClr val="tx1"/>
                </a:solidFill>
                <a:effectLst/>
                <a:latin typeface="+mn-lt"/>
                <a:ea typeface="+mn-ea"/>
                <a:cs typeface="+mn-cs"/>
              </a:rPr>
              <a:t>Targeting</a:t>
            </a:r>
            <a:r>
              <a:rPr lang="en-US" sz="1200" b="1" i="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After segmenting potential customers into homogenous groups on the basis of their purchase preferences for a specific product or service category, a marketer needs to select segments to </a:t>
            </a:r>
            <a:r>
              <a:rPr lang="en-US" sz="1200" i="1" kern="1200" dirty="0">
                <a:solidFill>
                  <a:schemeClr val="tx1"/>
                </a:solidFill>
                <a:effectLst/>
                <a:latin typeface="+mn-lt"/>
                <a:ea typeface="+mn-ea"/>
                <a:cs typeface="+mn-cs"/>
              </a:rPr>
              <a:t>target</a:t>
            </a:r>
            <a:r>
              <a:rPr lang="en-US" sz="1200" kern="1200" dirty="0">
                <a:solidFill>
                  <a:schemeClr val="tx1"/>
                </a:solidFill>
                <a:effectLst/>
                <a:latin typeface="+mn-lt"/>
                <a:ea typeface="+mn-ea"/>
                <a:cs typeface="+mn-cs"/>
              </a:rPr>
              <a:t>. If segmenting is like cutting the market into slices of pie, then targeting is deciding which slice you want to eat. Specifically, each market segment is rated on two dimensions to aid the choice: market attractiveness and competitive strength. </a:t>
            </a:r>
            <a:r>
              <a:rPr lang="en-US" sz="1200" b="1" i="1" kern="1200" dirty="0">
                <a:solidFill>
                  <a:schemeClr val="tx1"/>
                </a:solidFill>
                <a:effectLst/>
                <a:latin typeface="+mn-lt"/>
                <a:ea typeface="+mn-ea"/>
                <a:cs typeface="+mn-cs"/>
              </a:rPr>
              <a:t>Market attractiveness</a:t>
            </a:r>
            <a:r>
              <a:rPr lang="en-US" sz="1200" kern="1200" dirty="0">
                <a:solidFill>
                  <a:schemeClr val="tx1"/>
                </a:solidFill>
                <a:effectLst/>
                <a:latin typeface="+mn-lt"/>
                <a:ea typeface="+mn-ea"/>
                <a:cs typeface="+mn-cs"/>
              </a:rPr>
              <a:t> captures external market characteristics that make a given segment strategically and financially valuable to serve, such as size, growth rate, and price sensitivity. Generally speaking, an attractive segment is equally appealing to all firms competing in that market. </a:t>
            </a:r>
            <a:r>
              <a:rPr lang="en-US" sz="1200" b="1" i="1" kern="1200" dirty="0">
                <a:solidFill>
                  <a:schemeClr val="tx1"/>
                </a:solidFill>
                <a:effectLst/>
                <a:latin typeface="+mn-lt"/>
                <a:ea typeface="+mn-ea"/>
                <a:cs typeface="+mn-cs"/>
              </a:rPr>
              <a:t>Competitive strength</a:t>
            </a:r>
            <a:r>
              <a:rPr lang="en-US" sz="1200" kern="1200" dirty="0">
                <a:solidFill>
                  <a:schemeClr val="tx1"/>
                </a:solidFill>
                <a:effectLst/>
                <a:latin typeface="+mn-lt"/>
                <a:ea typeface="+mn-ea"/>
                <a:cs typeface="+mn-cs"/>
              </a:rPr>
              <a:t> captures the relative strength of a firm, versus competitors, at securing and maintaining market share in a given segment. Thus, this dimension is specific to each firm’s competitive situation. The two dimensions account for three key Cs (customers, competitors, and company), which are central to a situational analysis. By evaluating the market attractiveness and competitive strength of each segment of potential customers, a manager can weigh their desirability against the firm’s ability to win them, then select the segment or segments to target. An ideal target segment should meet six criteria:</a:t>
            </a:r>
          </a:p>
          <a:p>
            <a:pPr lvl="0"/>
            <a:r>
              <a:rPr lang="en-US" sz="1200" kern="1200" dirty="0">
                <a:solidFill>
                  <a:schemeClr val="tx1"/>
                </a:solidFill>
                <a:effectLst/>
                <a:latin typeface="+mn-lt"/>
                <a:ea typeface="+mn-ea"/>
                <a:cs typeface="+mn-cs"/>
              </a:rPr>
              <a:t>Based on customer needs (customers care).</a:t>
            </a:r>
          </a:p>
          <a:p>
            <a:pPr lvl="0"/>
            <a:r>
              <a:rPr lang="en-US" sz="1200" kern="1200" dirty="0">
                <a:solidFill>
                  <a:schemeClr val="tx1"/>
                </a:solidFill>
                <a:effectLst/>
                <a:latin typeface="+mn-lt"/>
                <a:ea typeface="+mn-ea"/>
                <a:cs typeface="+mn-cs"/>
              </a:rPr>
              <a:t>Different than other segments (little crossover competition).</a:t>
            </a:r>
          </a:p>
          <a:p>
            <a:pPr lvl="0"/>
            <a:r>
              <a:rPr lang="en-US" sz="1200" kern="1200" dirty="0">
                <a:solidFill>
                  <a:schemeClr val="tx1"/>
                </a:solidFill>
                <a:effectLst/>
                <a:latin typeface="+mn-lt"/>
                <a:ea typeface="+mn-ea"/>
                <a:cs typeface="+mn-cs"/>
              </a:rPr>
              <a:t>Differences match firm’s competences (firm can execute within resource constraints).</a:t>
            </a:r>
          </a:p>
          <a:p>
            <a:pPr lvl="0"/>
            <a:r>
              <a:rPr lang="en-US" sz="1200" kern="1200" dirty="0">
                <a:solidFill>
                  <a:schemeClr val="tx1"/>
                </a:solidFill>
                <a:effectLst/>
                <a:latin typeface="+mn-lt"/>
                <a:ea typeface="+mn-ea"/>
                <a:cs typeface="+mn-cs"/>
              </a:rPr>
              <a:t>Sustainable (can keep customers).</a:t>
            </a:r>
          </a:p>
          <a:p>
            <a:pPr lvl="0"/>
            <a:r>
              <a:rPr lang="en-US" sz="1200" kern="1200" dirty="0">
                <a:solidFill>
                  <a:schemeClr val="tx1"/>
                </a:solidFill>
                <a:effectLst/>
                <a:latin typeface="+mn-lt"/>
                <a:ea typeface="+mn-ea"/>
                <a:cs typeface="+mn-cs"/>
              </a:rPr>
              <a:t>Customers are identifiable (can find targeted customers).</a:t>
            </a:r>
          </a:p>
          <a:p>
            <a:pPr lvl="0"/>
            <a:r>
              <a:rPr lang="en-US" sz="1200" kern="1200" dirty="0">
                <a:solidFill>
                  <a:schemeClr val="tx1"/>
                </a:solidFill>
                <a:effectLst/>
                <a:latin typeface="+mn-lt"/>
                <a:ea typeface="+mn-ea"/>
                <a:cs typeface="+mn-cs"/>
              </a:rPr>
              <a:t>Financially valuable (valuable in the long term).</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Firms often target multiple segments simultaneously with different offerings to match different customer preferences and gain access to a larger market space. In some cases, a firm can use similar or related brands with different offerings and price points. For example, Marriot targets price-sensitive, frequent business </a:t>
            </a:r>
            <a:r>
              <a:rPr lang="en-US" sz="1200" kern="1200" dirty="0" err="1">
                <a:solidFill>
                  <a:schemeClr val="tx1"/>
                </a:solidFill>
                <a:effectLst/>
                <a:latin typeface="+mn-lt"/>
                <a:ea typeface="+mn-ea"/>
                <a:cs typeface="+mn-cs"/>
              </a:rPr>
              <a:t>travellers</a:t>
            </a:r>
            <a:r>
              <a:rPr lang="en-US" sz="1200" kern="1200" dirty="0">
                <a:solidFill>
                  <a:schemeClr val="tx1"/>
                </a:solidFill>
                <a:effectLst/>
                <a:latin typeface="+mn-lt"/>
                <a:ea typeface="+mn-ea"/>
                <a:cs typeface="+mn-cs"/>
              </a:rPr>
              <a:t> with Courtyard Marriott properties but goes after high-income vacationers with Marriott Resort Club properties. In other situations, two segments might be mutually exclusive, making it difficult for one firm or brand to address them, as the failed example of Gallo Winery’s attempt to enter the high-end wine segment showed. Targeting helps a firm manage customer heterogeneity by purposely focusing its efforts on customers that are more similar and aligned with its own capabilities. </a:t>
            </a:r>
          </a:p>
          <a:p>
            <a:r>
              <a:rPr lang="en-US" sz="1200" kern="1200" dirty="0">
                <a:solidFill>
                  <a:schemeClr val="tx1"/>
                </a:solidFill>
                <a:effectLst/>
                <a:latin typeface="+mn-lt"/>
                <a:ea typeface="+mn-ea"/>
                <a:cs typeface="+mn-cs"/>
              </a:rPr>
              <a:t>The </a:t>
            </a:r>
            <a:r>
              <a:rPr lang="en-US" sz="1200" b="1" i="1" kern="1200" dirty="0">
                <a:solidFill>
                  <a:schemeClr val="tx1"/>
                </a:solidFill>
                <a:effectLst/>
                <a:latin typeface="+mn-lt"/>
                <a:ea typeface="+mn-ea"/>
                <a:cs typeface="+mn-cs"/>
              </a:rPr>
              <a:t>GE matrix</a:t>
            </a:r>
            <a:r>
              <a:rPr lang="en-US" sz="1200" kern="1200" dirty="0">
                <a:solidFill>
                  <a:schemeClr val="tx1"/>
                </a:solidFill>
                <a:effectLst/>
                <a:latin typeface="+mn-lt"/>
                <a:ea typeface="+mn-ea"/>
                <a:cs typeface="+mn-cs"/>
              </a:rPr>
              <a:t> is one analysis tool designed to helps managers visualize and select target segments. Figure 2.2 provides an example of an analysis by an athletic wear firm, in which the y-axis indicates market attractiveness, the x-axis indicates the competitive strength of each segment, and the size of each “bubble” reflects the size of the market segment. Large segments in the upper-right corner of the graph are the “best,” and those in the lower-left corner represent the “worst” segments for this firm.</a:t>
            </a:r>
          </a:p>
          <a:p>
            <a:endParaRPr lang="en-IN" dirty="0"/>
          </a:p>
        </p:txBody>
      </p:sp>
      <p:sp>
        <p:nvSpPr>
          <p:cNvPr id="4" name="Slide Number Placeholder 3"/>
          <p:cNvSpPr>
            <a:spLocks noGrp="1"/>
          </p:cNvSpPr>
          <p:nvPr>
            <p:ph type="sldNum" sz="quarter" idx="10"/>
          </p:nvPr>
        </p:nvSpPr>
        <p:spPr/>
        <p:txBody>
          <a:bodyPr/>
          <a:lstStyle/>
          <a:p>
            <a:fld id="{FEDC3502-C203-4510-8396-AECCC5A81F14}" type="slidenum">
              <a:rPr lang="en-IN" smtClean="0"/>
              <a:pPr/>
              <a:t>12</a:t>
            </a:fld>
            <a:endParaRPr lang="en-IN"/>
          </a:p>
        </p:txBody>
      </p:sp>
    </p:spTree>
    <p:extLst>
      <p:ext uri="{BB962C8B-B14F-4D97-AF65-F5344CB8AC3E}">
        <p14:creationId xmlns:p14="http://schemas.microsoft.com/office/powerpoint/2010/main" xmlns="" val="678289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481517-11CD-1043-936A-823C17956EDF}" type="slidenum">
              <a:rPr lang="en-US" smtClean="0"/>
              <a:pPr/>
              <a:t>14</a:t>
            </a:fld>
            <a:endParaRPr lang="en-US"/>
          </a:p>
        </p:txBody>
      </p:sp>
    </p:spTree>
    <p:extLst>
      <p:ext uri="{BB962C8B-B14F-4D97-AF65-F5344CB8AC3E}">
        <p14:creationId xmlns:p14="http://schemas.microsoft.com/office/powerpoint/2010/main" xmlns="" val="2625303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AE44A8-07F7-454E-8B7E-4A39D73557C7}" type="slidenum">
              <a:rPr lang="en-US" smtClean="0"/>
              <a:pPr/>
              <a:t>16</a:t>
            </a:fld>
            <a:endParaRPr lang="en-US" dirty="0"/>
          </a:p>
        </p:txBody>
      </p:sp>
    </p:spTree>
    <p:extLst>
      <p:ext uri="{BB962C8B-B14F-4D97-AF65-F5344CB8AC3E}">
        <p14:creationId xmlns:p14="http://schemas.microsoft.com/office/powerpoint/2010/main" xmlns="" val="2009917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481517-11CD-1043-936A-823C17956EDF}" type="slidenum">
              <a:rPr lang="en-US" smtClean="0"/>
              <a:pPr/>
              <a:t>17</a:t>
            </a:fld>
            <a:endParaRPr lang="en-US"/>
          </a:p>
        </p:txBody>
      </p:sp>
    </p:spTree>
    <p:extLst>
      <p:ext uri="{BB962C8B-B14F-4D97-AF65-F5344CB8AC3E}">
        <p14:creationId xmlns:p14="http://schemas.microsoft.com/office/powerpoint/2010/main" xmlns="" val="2796585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Gender</a:t>
            </a:r>
            <a:r>
              <a:rPr lang="en-US" baseline="0" dirty="0"/>
              <a:t> (1=m; 2=f). Salary (2-3=$25-75k; 3-4=$50-$100k; 5-6=$100k-$150k)</a:t>
            </a:r>
            <a:endParaRPr lang="en-US" dirty="0"/>
          </a:p>
        </p:txBody>
      </p:sp>
      <p:sp>
        <p:nvSpPr>
          <p:cNvPr id="4" name="Slide Number Placeholder 3"/>
          <p:cNvSpPr>
            <a:spLocks noGrp="1"/>
          </p:cNvSpPr>
          <p:nvPr>
            <p:ph type="sldNum" sz="quarter" idx="10"/>
          </p:nvPr>
        </p:nvSpPr>
        <p:spPr/>
        <p:txBody>
          <a:bodyPr/>
          <a:lstStyle/>
          <a:p>
            <a:fld id="{A86145FB-0E85-4D16-9200-0AE1B3744599}" type="slidenum">
              <a:rPr lang="en-US" smtClean="0"/>
              <a:pPr/>
              <a:t>18</a:t>
            </a:fld>
            <a:endParaRPr lang="en-US"/>
          </a:p>
        </p:txBody>
      </p:sp>
    </p:spTree>
    <p:extLst>
      <p:ext uri="{BB962C8B-B14F-4D97-AF65-F5344CB8AC3E}">
        <p14:creationId xmlns:p14="http://schemas.microsoft.com/office/powerpoint/2010/main" xmlns="" val="3629470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86145FB-0E85-4D16-9200-0AE1B3744599}" type="slidenum">
              <a:rPr lang="en-US" smtClean="0"/>
              <a:pPr/>
              <a:t>19</a:t>
            </a:fld>
            <a:endParaRPr lang="en-US"/>
          </a:p>
        </p:txBody>
      </p:sp>
    </p:spTree>
    <p:extLst>
      <p:ext uri="{BB962C8B-B14F-4D97-AF65-F5344CB8AC3E}">
        <p14:creationId xmlns:p14="http://schemas.microsoft.com/office/powerpoint/2010/main" xmlns="" val="166231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Figure 2.5 contains an organizing framework for managing customer heterogeneity, which integrates the preceding</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approaches and analyses. Three key inputs to the framework are needed to conduct segmentation, targeting, and positioning on potential customers. The framework also generates three outputs, which then are used as inputs to the last two marketing principles. Specifically, this framework maps out the key customer segments for an industry or product category based on customer preferences, the firm’s selected target segments, and the positioning statement that defines its positioning strategy for each target segment. Finally, this section outlines a step-by-step process and example for using this framework to transform inputs into outputs.</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99481517-11CD-1043-936A-823C17956EDF}" type="slidenum">
              <a:rPr lang="en-US" smtClean="0"/>
              <a:pPr/>
              <a:t>20</a:t>
            </a:fld>
            <a:endParaRPr lang="en-US"/>
          </a:p>
        </p:txBody>
      </p:sp>
    </p:spTree>
    <p:extLst>
      <p:ext uri="{BB962C8B-B14F-4D97-AF65-F5344CB8AC3E}">
        <p14:creationId xmlns:p14="http://schemas.microsoft.com/office/powerpoint/2010/main" xmlns="" val="3392475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AE44A8-07F7-454E-8B7E-4A39D73557C7}"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20000"/>
          </a:bodyPr>
          <a:lstStyle/>
          <a:p>
            <a:fld id="{56AD038B-4C4E-40C0-A8BA-37ECE4016CB9}" type="slidenum">
              <a:rPr lang="en-US" smtClean="0"/>
              <a:pPr/>
              <a:t>3</a:t>
            </a:fld>
            <a:r>
              <a:rPr lang="en-US" dirty="0"/>
              <a:t>Lets start our discussion with basic</a:t>
            </a:r>
            <a:r>
              <a:rPr lang="en-US" baseline="0" dirty="0"/>
              <a:t> understanding of</a:t>
            </a:r>
            <a:r>
              <a:rPr lang="en-US" dirty="0"/>
              <a:t> “what is Marketing”?</a:t>
            </a:r>
            <a:r>
              <a:rPr lang="en-US" baseline="0" dirty="0"/>
              <a:t> Now if you want to argue that Marketing is study of Markets. Lets try to understand markets as a place where exchange process takes place. And what I believe is meaning of Marketing means would change depending on different aspects of the exchange process. When we look at different aspects of exchange process on one extreme is sellers market, where seller has all the products and if you want that product then you have to come to the seller. The seller has all the power. The opposite of that is the buyers markets where there is lot of </a:t>
            </a:r>
            <a:r>
              <a:rPr lang="en-US" baseline="0" dirty="0" err="1"/>
              <a:t>competetion</a:t>
            </a:r>
            <a:r>
              <a:rPr lang="en-US" baseline="0" dirty="0"/>
              <a:t> and buyer has all the power. And Marketing cannot be the same in sellers market as in buyers market. In sellers market the market is product focused and the main focus is selling as much as you can. Profitability comes from the volume you are selling and from your Market share. So </a:t>
            </a:r>
            <a:r>
              <a:rPr lang="en-US" baseline="0" dirty="0" err="1"/>
              <a:t>whats</a:t>
            </a:r>
            <a:r>
              <a:rPr lang="en-US" baseline="0" dirty="0"/>
              <a:t> customer focused marketing which is quite different. Making customer buy from me rather from the competitor. In that case you need to create product which the customer needs. </a:t>
            </a:r>
          </a:p>
          <a:p>
            <a:r>
              <a:rPr lang="en-US" baseline="0" dirty="0"/>
              <a:t>Well we cant give every customer what they want. Every customer want something different. This also brings in the concept of customer </a:t>
            </a:r>
            <a:r>
              <a:rPr lang="en-US" baseline="0" dirty="0" err="1"/>
              <a:t>heterogeniety</a:t>
            </a:r>
            <a:r>
              <a:rPr lang="en-US" baseline="0" dirty="0"/>
              <a:t> which is the variation among customers in terms of their needs, desires and their </a:t>
            </a:r>
            <a:r>
              <a:rPr lang="en-US" baseline="0" dirty="0" err="1"/>
              <a:t>behaviours</a:t>
            </a:r>
            <a:r>
              <a:rPr lang="en-US" baseline="0" dirty="0"/>
              <a:t>. Now if we give every customer what they want, we will go out of business. So the intervention of customer focus marketing is to pick and choose customer. The idea is we choose and go only after some customers and not all customers. Well then how will we become profitable- the answer is you pick and choose only and set of customer, give what they want and </a:t>
            </a:r>
            <a:r>
              <a:rPr lang="en-US" baseline="0" dirty="0" err="1"/>
              <a:t>giing</a:t>
            </a:r>
            <a:r>
              <a:rPr lang="en-US" baseline="0" dirty="0"/>
              <a:t> them value. Profit come because you are happy, creating same value every time and working towards more of their share of wallet. It works on the principle on cost of acquisition is more than cost of retention. So profitability comes from cross selling. And today Marketing is shifting from sellers market to </a:t>
            </a:r>
            <a:r>
              <a:rPr lang="en-US" baseline="0" dirty="0" err="1"/>
              <a:t>busyer</a:t>
            </a:r>
            <a:r>
              <a:rPr lang="en-US" baseline="0" dirty="0"/>
              <a:t> market and so the strategies should also shift. Otherwise it will get difficult to sustain in the market.</a:t>
            </a:r>
          </a:p>
          <a:p>
            <a:endParaRPr lang="en-US" baseline="0" dirty="0"/>
          </a:p>
          <a:p>
            <a:endParaRPr lang="en-US" baseline="0" dirty="0"/>
          </a:p>
          <a:p>
            <a:endParaRPr lang="en-IN" dirty="0"/>
          </a:p>
        </p:txBody>
      </p:sp>
      <p:sp>
        <p:nvSpPr>
          <p:cNvPr id="4" name="Slide Number Placeholder 3"/>
          <p:cNvSpPr>
            <a:spLocks noGrp="1"/>
          </p:cNvSpPr>
          <p:nvPr>
            <p:ph type="sldNum" sz="quarter" idx="10"/>
          </p:nvPr>
        </p:nvSpPr>
        <p:spPr/>
        <p:txBody>
          <a:bodyPr/>
          <a:lstStyle/>
          <a:p>
            <a:fld id="{FEDC3502-C203-4510-8396-AECCC5A81F14}" type="slidenum">
              <a:rPr lang="en-IN" smtClean="0"/>
              <a:pPr/>
              <a:t>3</a:t>
            </a:fld>
            <a:endParaRPr lang="en-IN"/>
          </a:p>
        </p:txBody>
      </p:sp>
    </p:spTree>
    <p:extLst>
      <p:ext uri="{BB962C8B-B14F-4D97-AF65-F5344CB8AC3E}">
        <p14:creationId xmlns:p14="http://schemas.microsoft.com/office/powerpoint/2010/main" xmlns="" val="3790929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These are some great examples of companies which touch</a:t>
            </a:r>
            <a:r>
              <a:rPr lang="en-US" baseline="0" dirty="0"/>
              <a:t> our lives everyday. Their success is fueled by Marketing analytics because the are masters of Collecting massive amount of data, have developed the ability to structure it, have developed the ability to find the insights and the ability to deliver the insights to the point of use is Changing our lives. These are the companies which are strategically focusing of 1 to 1 marketing, treating one customer at a time and generating P&amp;L of one. </a:t>
            </a:r>
            <a:endParaRPr lang="en-IN" dirty="0"/>
          </a:p>
        </p:txBody>
      </p:sp>
      <p:sp>
        <p:nvSpPr>
          <p:cNvPr id="4" name="Slide Number Placeholder 3"/>
          <p:cNvSpPr>
            <a:spLocks noGrp="1"/>
          </p:cNvSpPr>
          <p:nvPr>
            <p:ph type="sldNum" sz="quarter" idx="10"/>
          </p:nvPr>
        </p:nvSpPr>
        <p:spPr/>
        <p:txBody>
          <a:bodyPr/>
          <a:lstStyle/>
          <a:p>
            <a:fld id="{53AE44A8-07F7-454E-8B7E-4A39D73557C7}"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85000" lnSpcReduction="20000"/>
          </a:bodyPr>
          <a:lstStyle/>
          <a:p>
            <a:r>
              <a:rPr lang="en-US" sz="1200" kern="1200" dirty="0">
                <a:solidFill>
                  <a:schemeClr val="tx1"/>
                </a:solidFill>
                <a:effectLst/>
                <a:latin typeface="+mn-lt"/>
                <a:ea typeface="+mn-ea"/>
                <a:cs typeface="+mn-cs"/>
              </a:rPr>
              <a:t>Sears &amp; Roebuck once had a very successful broad-line catalog operation, printing 75 million catalogs called</a:t>
            </a:r>
            <a:r>
              <a:rPr lang="en-US" sz="1200" kern="1200" baseline="0" dirty="0">
                <a:solidFill>
                  <a:schemeClr val="tx1"/>
                </a:solidFill>
                <a:effectLst/>
                <a:latin typeface="+mn-lt"/>
                <a:ea typeface="+mn-ea"/>
                <a:cs typeface="+mn-cs"/>
              </a:rPr>
              <a:t> “Big Book”</a:t>
            </a:r>
            <a:r>
              <a:rPr lang="en-US" sz="1200" kern="1200" dirty="0">
                <a:solidFill>
                  <a:schemeClr val="tx1"/>
                </a:solidFill>
                <a:effectLst/>
                <a:latin typeface="+mn-lt"/>
                <a:ea typeface="+mn-ea"/>
                <a:cs typeface="+mn-cs"/>
              </a:rPr>
              <a:t> every year that resulted in more than 180,000 daily orders at a peak moment, totaling annual sales of over $250 million. Through the iconic Sears “Big Book,” the company offered seeds and tools to rural farmers, household appliances to families, sports equipment and toys to kids, as well as clothing and shoes for virtually everyone. However, over subsequent years, other firms identified and attacked profitable </a:t>
            </a:r>
            <a:r>
              <a:rPr lang="en-US" sz="1200" kern="1200" dirty="0" err="1">
                <a:solidFill>
                  <a:schemeClr val="tx1"/>
                </a:solidFill>
                <a:effectLst/>
                <a:latin typeface="+mn-lt"/>
                <a:ea typeface="+mn-ea"/>
                <a:cs typeface="+mn-cs"/>
              </a:rPr>
              <a:t>subsegments</a:t>
            </a:r>
            <a:r>
              <a:rPr lang="en-US" sz="1200" kern="1200" dirty="0">
                <a:solidFill>
                  <a:schemeClr val="tx1"/>
                </a:solidFill>
                <a:effectLst/>
                <a:latin typeface="+mn-lt"/>
                <a:ea typeface="+mn-ea"/>
                <a:cs typeface="+mn-cs"/>
              </a:rPr>
              <a:t> of Sears’ customer base with more narrowly focused catalogs that were well-targeted to smaller, more homogenous customer groups, undermining Sears’ business. For example, </a:t>
            </a:r>
            <a:r>
              <a:rPr lang="en-US" sz="1200" kern="1200" dirty="0" err="1">
                <a:solidFill>
                  <a:schemeClr val="tx1"/>
                </a:solidFill>
                <a:effectLst/>
                <a:latin typeface="+mn-lt"/>
                <a:ea typeface="+mn-ea"/>
                <a:cs typeface="+mn-cs"/>
              </a:rPr>
              <a:t>Hammacher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Schlemmer</a:t>
            </a:r>
            <a:r>
              <a:rPr lang="en-US" sz="1200" kern="1200" dirty="0">
                <a:solidFill>
                  <a:schemeClr val="tx1"/>
                </a:solidFill>
                <a:effectLst/>
                <a:latin typeface="+mn-lt"/>
                <a:ea typeface="+mn-ea"/>
                <a:cs typeface="+mn-cs"/>
              </a:rPr>
              <a:t> offered a catalog that specialized in tools and other innovative home products, Spiegel sold fashionable women’s clothes and accessories for stay-at-home moms and later businesswomen, and L.L. Bean sold clothes and supplies to outdoors enthusiasts. Not only did Sears lose sales revenue in these segments, but the competitors often went after the best and most profitable customer segments. This left Sears with a broad portfolio of diverse customers in less desirable segments that were often slow growing and less profitable. Furthermore, Sears found it hard to serve the remaining unprofitable customers, whose lower sales volume also prompted higher inventory and acquisition costs. </a:t>
            </a:r>
          </a:p>
          <a:p>
            <a:r>
              <a:rPr lang="en-US" sz="1200" kern="1200" dirty="0">
                <a:solidFill>
                  <a:schemeClr val="tx1"/>
                </a:solidFill>
                <a:effectLst/>
                <a:latin typeface="+mn-lt"/>
                <a:ea typeface="+mn-ea"/>
                <a:cs typeface="+mn-cs"/>
              </a:rPr>
              <a:t>Thus, Sears found itself stuck between a rock and a hard place: If it stopped serving a category, it lost even more revenue, but if it continued to serve that category, it often had to do so at a net loss. </a:t>
            </a:r>
          </a:p>
          <a:p>
            <a:r>
              <a:rPr lang="en-US" sz="1200" kern="1200" dirty="0">
                <a:solidFill>
                  <a:schemeClr val="tx1"/>
                </a:solidFill>
                <a:effectLst/>
                <a:latin typeface="+mn-lt"/>
                <a:ea typeface="+mn-ea"/>
                <a:cs typeface="+mn-cs"/>
              </a:rPr>
              <a:t>This no-win situation, similar to situations faced by many firms, arose because Sears did not effectively manage its </a:t>
            </a:r>
            <a:r>
              <a:rPr lang="en-US" sz="1200" b="1" i="1" kern="1200" dirty="0">
                <a:solidFill>
                  <a:schemeClr val="tx1"/>
                </a:solidFill>
                <a:effectLst/>
                <a:latin typeface="+mn-lt"/>
                <a:ea typeface="+mn-ea"/>
                <a:cs typeface="+mn-cs"/>
              </a:rPr>
              <a:t>customer heterogeneity</a:t>
            </a:r>
            <a:r>
              <a:rPr lang="en-US" sz="1200" kern="1200" dirty="0">
                <a:solidFill>
                  <a:schemeClr val="tx1"/>
                </a:solidFill>
                <a:effectLst/>
                <a:latin typeface="+mn-lt"/>
                <a:ea typeface="+mn-ea"/>
                <a:cs typeface="+mn-cs"/>
              </a:rPr>
              <a:t>, or variation among customers in terms of their needs, desires, and subsequent behaviors. Ultimately, Sears stopped issuing its “Big Book” catalog, which was no longer profitable. Although this example focused on Sears’ catalog business, the situation parallels what has happened in its retail stores too.</a:t>
            </a:r>
          </a:p>
          <a:p>
            <a:r>
              <a:rPr lang="en-US" sz="1200" kern="1200" dirty="0">
                <a:solidFill>
                  <a:schemeClr val="tx1"/>
                </a:solidFill>
                <a:effectLst/>
                <a:latin typeface="+mn-lt"/>
                <a:ea typeface="+mn-ea"/>
                <a:cs typeface="+mn-cs"/>
              </a:rPr>
              <a:t>Thus, firms’ marketing strategies must cater to differences in customers’ preferences in a product category, or else a competitor ultimately will take these customers away by satisfying their unmet needs, at least for some valuable customer segments (i.e., those that are large, growing, and profitable). </a:t>
            </a:r>
            <a:endParaRPr lang="en-US" dirty="0"/>
          </a:p>
        </p:txBody>
      </p:sp>
      <p:sp>
        <p:nvSpPr>
          <p:cNvPr id="4" name="Slide Number Placeholder 3"/>
          <p:cNvSpPr>
            <a:spLocks noGrp="1"/>
          </p:cNvSpPr>
          <p:nvPr>
            <p:ph type="sldNum" sz="quarter" idx="10"/>
          </p:nvPr>
        </p:nvSpPr>
        <p:spPr/>
        <p:txBody>
          <a:bodyPr/>
          <a:lstStyle/>
          <a:p>
            <a:fld id="{99481517-11CD-1043-936A-823C17956EDF}" type="slidenum">
              <a:rPr lang="en-US" smtClean="0"/>
              <a:pPr/>
              <a:t>5</a:t>
            </a:fld>
            <a:endParaRPr lang="en-US"/>
          </a:p>
        </p:txBody>
      </p:sp>
    </p:spTree>
    <p:extLst>
      <p:ext uri="{BB962C8B-B14F-4D97-AF65-F5344CB8AC3E}">
        <p14:creationId xmlns:p14="http://schemas.microsoft.com/office/powerpoint/2010/main" xmlns="" val="3245342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a:t>
            </a:r>
            <a:r>
              <a:rPr lang="en-US" sz="1200" kern="1200" baseline="0" dirty="0">
                <a:solidFill>
                  <a:schemeClr val="tx1"/>
                </a:solidFill>
                <a:effectLst/>
                <a:latin typeface="+mn-lt"/>
                <a:ea typeface="+mn-ea"/>
                <a:cs typeface="+mn-cs"/>
              </a:rPr>
              <a:t> some</a:t>
            </a:r>
            <a:r>
              <a:rPr lang="en-US" sz="1200" kern="1200" dirty="0">
                <a:solidFill>
                  <a:schemeClr val="tx1"/>
                </a:solidFill>
                <a:effectLst/>
                <a:latin typeface="+mn-lt"/>
                <a:ea typeface="+mn-ea"/>
                <a:cs typeface="+mn-cs"/>
              </a:rPr>
              <a:t> key questions which emerges in front of us from this</a:t>
            </a:r>
            <a:r>
              <a:rPr lang="en-US" sz="1200" kern="1200" baseline="0" dirty="0">
                <a:solidFill>
                  <a:schemeClr val="tx1"/>
                </a:solidFill>
                <a:effectLst/>
                <a:latin typeface="+mn-lt"/>
                <a:ea typeface="+mn-ea"/>
                <a:cs typeface="+mn-cs"/>
              </a:rPr>
              <a:t> exercise are</a:t>
            </a:r>
            <a:r>
              <a:rPr lang="en-US" sz="1200" kern="1200" dirty="0">
                <a:solidFill>
                  <a:schemeClr val="tx1"/>
                </a:solidFill>
                <a:effectLst/>
                <a:latin typeface="+mn-lt"/>
                <a:ea typeface="+mn-ea"/>
                <a:cs typeface="+mn-cs"/>
              </a:rPr>
              <a:t>: Why are customer preferences so different? Why doesn’t every customer want the same retailer, coffee, car, or clothes? Understanding the underlying sources of customer heterogeneity is important, because it provides compelling insights into the ways that customers differ in their real and perceived preferences. Identifying and exploiting customer heterogeneity is key to developing effective marketing strategies.</a:t>
            </a:r>
            <a:endParaRPr lang="en-US" dirty="0"/>
          </a:p>
          <a:p>
            <a:endParaRPr lang="en-IN" dirty="0"/>
          </a:p>
        </p:txBody>
      </p:sp>
      <p:sp>
        <p:nvSpPr>
          <p:cNvPr id="4" name="Slide Number Placeholder 3"/>
          <p:cNvSpPr>
            <a:spLocks noGrp="1"/>
          </p:cNvSpPr>
          <p:nvPr>
            <p:ph type="sldNum" sz="quarter" idx="10"/>
          </p:nvPr>
        </p:nvSpPr>
        <p:spPr/>
        <p:txBody>
          <a:bodyPr/>
          <a:lstStyle/>
          <a:p>
            <a:fld id="{53AE44A8-07F7-454E-8B7E-4A39D73557C7}"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To understand</a:t>
            </a:r>
            <a:r>
              <a:rPr lang="en-US" baseline="0" dirty="0"/>
              <a:t> the customer better and to strategically make them choose our products and service the tool which comes handy to use is STP. S is for Segmenting, which is the to identify underlying drivers which can help us to divide the market and identify groups which have similar needs. Different schemes to how to break up the market. T is for Targeting, which helps us to evaluate attractiveness of each segment and choose the best segment. And P is for positioning which helps us to position the needs of target segment </a:t>
            </a:r>
            <a:endParaRPr lang="en-IN" dirty="0"/>
          </a:p>
        </p:txBody>
      </p:sp>
      <p:sp>
        <p:nvSpPr>
          <p:cNvPr id="4" name="Slide Number Placeholder 3"/>
          <p:cNvSpPr>
            <a:spLocks noGrp="1"/>
          </p:cNvSpPr>
          <p:nvPr>
            <p:ph type="sldNum" sz="quarter" idx="10"/>
          </p:nvPr>
        </p:nvSpPr>
        <p:spPr/>
        <p:txBody>
          <a:bodyPr/>
          <a:lstStyle/>
          <a:p>
            <a:fld id="{53AE44A8-07F7-454E-8B7E-4A39D73557C7}"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3AE44A8-07F7-454E-8B7E-4A39D73557C7}"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85000" lnSpcReduction="20000"/>
          </a:bodyPr>
          <a:lstStyle/>
          <a:p>
            <a:r>
              <a:rPr lang="en-US" sz="1200" i="1" kern="1200" dirty="0">
                <a:solidFill>
                  <a:schemeClr val="tx1"/>
                </a:solidFill>
                <a:effectLst/>
                <a:latin typeface="+mn-lt"/>
                <a:ea typeface="+mn-ea"/>
                <a:cs typeface="+mn-cs"/>
              </a:rPr>
              <a:t>Segmenting </a:t>
            </a:r>
            <a:r>
              <a:rPr lang="en-US" sz="1200" kern="1200" dirty="0">
                <a:solidFill>
                  <a:schemeClr val="tx1"/>
                </a:solidFill>
                <a:effectLst/>
                <a:latin typeface="+mn-lt"/>
                <a:ea typeface="+mn-ea"/>
                <a:cs typeface="+mn-cs"/>
              </a:rPr>
              <a:t>is the process of dividing the overall market into groups, such that potential customers in each group have similar needs and desires for a particular product or service category (e.g., high preference for quality and service warranties, low need for large assortments), but the differences across groups are maximal. The importance of segmentation is rarely questioned, but the mechanics of conducting a useful segmentation study</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are poorly understood. The common use of demographic characteristics to describe customer segments (e.g., “that show captures the desirable 21- to 45-year-old viewer,” large versus small industrial customers) makes it easy to assume, mistakenly, that demographic groups </a:t>
            </a:r>
            <a:r>
              <a:rPr lang="en-US" sz="1200" i="1" kern="1200" dirty="0">
                <a:solidFill>
                  <a:schemeClr val="tx1"/>
                </a:solidFill>
                <a:effectLst/>
                <a:latin typeface="+mn-lt"/>
                <a:ea typeface="+mn-ea"/>
                <a:cs typeface="+mn-cs"/>
              </a:rPr>
              <a:t>are </a:t>
            </a:r>
            <a:r>
              <a:rPr lang="en-US" sz="1200" kern="1200" dirty="0">
                <a:solidFill>
                  <a:schemeClr val="tx1"/>
                </a:solidFill>
                <a:effectLst/>
                <a:latin typeface="+mn-lt"/>
                <a:ea typeface="+mn-ea"/>
                <a:cs typeface="+mn-cs"/>
              </a:rPr>
              <a:t>segments, but</a:t>
            </a:r>
            <a:r>
              <a:rPr lang="en-US" sz="1200" kern="1200" baseline="0" dirty="0">
                <a:solidFill>
                  <a:schemeClr val="tx1"/>
                </a:solidFill>
                <a:effectLst/>
                <a:latin typeface="+mn-lt"/>
                <a:ea typeface="+mn-ea"/>
                <a:cs typeface="+mn-cs"/>
              </a:rPr>
              <a:t> actually they are </a:t>
            </a:r>
            <a:r>
              <a:rPr lang="en-US" sz="1200" kern="1200" dirty="0">
                <a:solidFill>
                  <a:schemeClr val="tx1"/>
                </a:solidFill>
                <a:effectLst/>
                <a:latin typeface="+mn-lt"/>
                <a:ea typeface="+mn-ea"/>
                <a:cs typeface="+mn-cs"/>
              </a:rPr>
              <a:t>descriptors of the customers within those segments. </a:t>
            </a:r>
          </a:p>
          <a:p>
            <a:r>
              <a:rPr lang="en-US" sz="1200" kern="1200" dirty="0">
                <a:solidFill>
                  <a:schemeClr val="tx1"/>
                </a:solidFill>
                <a:effectLst/>
                <a:latin typeface="+mn-lt"/>
                <a:ea typeface="+mn-ea"/>
                <a:cs typeface="+mn-cs"/>
              </a:rPr>
              <a:t>It important never to lose sight of a key point though: The core goal of segmentation is to identify groups of customers who have similar needs, desires, and subsequent behaviors. These customers are similar enough that marketers can design a solution targeted to win them. For some markets, customer needs align closely with demographic characteristics; if you sell baby formula, a simple lifecycle stage segmentation likely will be useful. But for most products, any single demographic characteristic fails to clarify who does or does not have the need or desire for that product. Customers in a specific age group thus might share some preferences for clothing, but the differences in their preferences—driven by personal tastes, experiences, functional goals, and so on—so far outweigh the shared preferences that age alone is of little use as a segmentation variable. The </a:t>
            </a:r>
            <a:r>
              <a:rPr lang="en-US" sz="1200" i="1" kern="1200" dirty="0">
                <a:solidFill>
                  <a:schemeClr val="tx1"/>
                </a:solidFill>
                <a:effectLst/>
                <a:latin typeface="+mn-lt"/>
                <a:ea typeface="+mn-ea"/>
                <a:cs typeface="+mn-cs"/>
              </a:rPr>
              <a:t>initial </a:t>
            </a:r>
            <a:r>
              <a:rPr lang="en-US" sz="1200" kern="1200" dirty="0">
                <a:solidFill>
                  <a:schemeClr val="tx1"/>
                </a:solidFill>
                <a:effectLst/>
                <a:latin typeface="+mn-lt"/>
                <a:ea typeface="+mn-ea"/>
                <a:cs typeface="+mn-cs"/>
              </a:rPr>
              <a:t>focus of segmentation therefore should be differentiating consumers according to their unique needs and desires (basis of segmentation), not the descriptor of a segment.</a:t>
            </a:r>
          </a:p>
          <a:p>
            <a:r>
              <a:rPr lang="en-US" sz="1200" kern="1200" dirty="0">
                <a:solidFill>
                  <a:schemeClr val="tx1"/>
                </a:solidFill>
                <a:effectLst/>
                <a:latin typeface="+mn-lt"/>
                <a:ea typeface="+mn-ea"/>
                <a:cs typeface="+mn-cs"/>
              </a:rPr>
              <a:t>The ideal process follows a sequential set of steps. First, segmentation must start with</a:t>
            </a:r>
            <a:r>
              <a:rPr lang="en-US" sz="1200" kern="1200" baseline="0" dirty="0">
                <a:solidFill>
                  <a:schemeClr val="tx1"/>
                </a:solidFill>
                <a:effectLst/>
                <a:latin typeface="+mn-lt"/>
                <a:ea typeface="+mn-ea"/>
                <a:cs typeface="+mn-cs"/>
              </a:rPr>
              <a:t> a qualitative research to understand the underlying needs and descriptors of potential customers</a:t>
            </a:r>
            <a:r>
              <a:rPr lang="en-US" sz="1200" kern="1200" dirty="0">
                <a:solidFill>
                  <a:schemeClr val="tx1"/>
                </a:solidFill>
                <a:effectLst/>
                <a:latin typeface="+mn-lt"/>
                <a:ea typeface="+mn-ea"/>
                <a:cs typeface="+mn-cs"/>
              </a:rPr>
              <a:t>. In the second step,</a:t>
            </a:r>
            <a:r>
              <a:rPr lang="en-US" sz="1200" kern="1200" baseline="0" dirty="0">
                <a:solidFill>
                  <a:schemeClr val="tx1"/>
                </a:solidFill>
                <a:effectLst/>
                <a:latin typeface="+mn-lt"/>
                <a:ea typeface="+mn-ea"/>
                <a:cs typeface="+mn-cs"/>
              </a:rPr>
              <a:t> we need to collect data from random assortment of potential customers on the importance of needs and benefits to purchase. Use data to divide customers in groups where they are high on similarity within the group and high dissimilarity between the groups. We use some statistical analysis for doing so. We first use factor analysis to group like questions together which we would have used to collect data. And then cluster analysis is used to group customers together. </a:t>
            </a:r>
            <a:endParaRPr lang="en-IN" dirty="0"/>
          </a:p>
        </p:txBody>
      </p:sp>
      <p:sp>
        <p:nvSpPr>
          <p:cNvPr id="4" name="Slide Number Placeholder 3"/>
          <p:cNvSpPr>
            <a:spLocks noGrp="1"/>
          </p:cNvSpPr>
          <p:nvPr>
            <p:ph type="sldNum" sz="quarter" idx="10"/>
          </p:nvPr>
        </p:nvSpPr>
        <p:spPr/>
        <p:txBody>
          <a:bodyPr/>
          <a:lstStyle/>
          <a:p>
            <a:fld id="{FEDC3502-C203-4510-8396-AECCC5A81F14}" type="slidenum">
              <a:rPr lang="en-IN" smtClean="0"/>
              <a:pPr/>
              <a:t>9</a:t>
            </a:fld>
            <a:endParaRPr lang="en-IN"/>
          </a:p>
        </p:txBody>
      </p:sp>
    </p:spTree>
    <p:extLst>
      <p:ext uri="{BB962C8B-B14F-4D97-AF65-F5344CB8AC3E}">
        <p14:creationId xmlns:p14="http://schemas.microsoft.com/office/powerpoint/2010/main" xmlns="" val="3778035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2064" y="1627638"/>
            <a:ext cx="11129603" cy="4346825"/>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xmlns="" val="21660200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1389156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0"/>
            <a:ext cx="12192000" cy="6858000"/>
          </a:xfrm>
          <a:solidFill>
            <a:schemeClr val="bg1">
              <a:lumMod val="95000"/>
            </a:schemeClr>
          </a:solidFill>
        </p:spPr>
        <p:txBody>
          <a:bodyPr anchor="ctr"/>
          <a:lstStyle>
            <a:lvl1pPr algn="ctr">
              <a:defRPr/>
            </a:lvl1pPr>
          </a:lstStyle>
          <a:p>
            <a:r>
              <a:rPr lang="en-US" dirty="0"/>
              <a:t>Click to add image</a:t>
            </a:r>
          </a:p>
        </p:txBody>
      </p:sp>
      <p:sp>
        <p:nvSpPr>
          <p:cNvPr id="2" name="Title 1"/>
          <p:cNvSpPr>
            <a:spLocks noGrp="1"/>
          </p:cNvSpPr>
          <p:nvPr>
            <p:ph type="title" hasCustomPrompt="1"/>
          </p:nvPr>
        </p:nvSpPr>
        <p:spPr bwMode="gray"/>
        <p:txBody>
          <a:bodyPr/>
          <a:lstStyle>
            <a:lvl1pPr>
              <a:defRPr sz="3200" spc="0" baseline="0"/>
            </a:lvl1pPr>
          </a:lstStyle>
          <a:p>
            <a:pPr lvl="0"/>
            <a:r>
              <a:rPr lang="en-US" dirty="0"/>
              <a:t>Click to add text over image. White or gray only. 32pt flexible positioning. Delete if not needed.</a:t>
            </a:r>
          </a:p>
        </p:txBody>
      </p:sp>
    </p:spTree>
    <p:extLst>
      <p:ext uri="{BB962C8B-B14F-4D97-AF65-F5344CB8AC3E}">
        <p14:creationId xmlns:p14="http://schemas.microsoft.com/office/powerpoint/2010/main" xmlns="" val="29430846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xmlns="" val="15318363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5993912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asic">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3"/>
          <p:cNvSpPr>
            <a:spLocks noGrp="1"/>
          </p:cNvSpPr>
          <p:nvPr>
            <p:ph type="body" sz="quarter" idx="16"/>
          </p:nvPr>
        </p:nvSpPr>
        <p:spPr>
          <a:xfrm>
            <a:off x="338416" y="1021082"/>
            <a:ext cx="11487856" cy="276999"/>
          </a:xfrm>
        </p:spPr>
        <p:txBody>
          <a:bodyPr lIns="9144" tIns="0" rIns="0" bIns="0">
            <a:spAutoFit/>
          </a:bodyPr>
          <a:lstStyle>
            <a:lvl1pPr marL="0" indent="0">
              <a:buNone/>
              <a:defRPr sz="1800" spc="-15" baseline="0">
                <a:solidFill>
                  <a:schemeClr val="accent2"/>
                </a:solidFill>
              </a:defRPr>
            </a:lvl1pPr>
          </a:lstStyle>
          <a:p>
            <a:pPr lvl="0"/>
            <a:r>
              <a:rPr lang="en-US"/>
              <a:t>Click to edit Master text styles</a:t>
            </a:r>
          </a:p>
        </p:txBody>
      </p:sp>
      <p:sp>
        <p:nvSpPr>
          <p:cNvPr id="4" name="Title 3"/>
          <p:cNvSpPr>
            <a:spLocks noGrp="1"/>
          </p:cNvSpPr>
          <p:nvPr>
            <p:ph type="title"/>
          </p:nvPr>
        </p:nvSpPr>
        <p:spPr/>
        <p:txBody>
          <a:bodyPr/>
          <a:lstStyle/>
          <a:p>
            <a:r>
              <a:rPr lang="en-US"/>
              <a:t>Click to edit Master title style</a:t>
            </a:r>
            <a:endParaRPr lang="en-US" dirty="0"/>
          </a:p>
        </p:txBody>
      </p:sp>
      <p:sp>
        <p:nvSpPr>
          <p:cNvPr id="19" name="Footer Placeholder 3"/>
          <p:cNvSpPr>
            <a:spLocks noGrp="1"/>
          </p:cNvSpPr>
          <p:nvPr>
            <p:ph type="ftr" sz="quarter" idx="3"/>
          </p:nvPr>
        </p:nvSpPr>
        <p:spPr>
          <a:xfrm>
            <a:off x="333820" y="6270904"/>
            <a:ext cx="10739713" cy="428383"/>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solidFill>
                <a:srgbClr val="575757">
                  <a:tint val="75000"/>
                </a:srgbClr>
              </a:solidFill>
            </a:endParaRP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bwMode="black">
          <a:xfrm>
            <a:off x="548640" y="6131963"/>
            <a:ext cx="609600" cy="609600"/>
          </a:xfrm>
          <a:prstGeom prst="rect">
            <a:avLst/>
          </a:prstGeom>
        </p:spPr>
      </p:pic>
    </p:spTree>
    <p:extLst>
      <p:ext uri="{BB962C8B-B14F-4D97-AF65-F5344CB8AC3E}">
        <p14:creationId xmlns:p14="http://schemas.microsoft.com/office/powerpoint/2010/main" xmlns="" val="11098079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2064" y="1627638"/>
            <a:ext cx="11129603" cy="4346825"/>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xmlns="" val="10503869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xmlns="" val="154201528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6234161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2064" y="1627638"/>
            <a:ext cx="11129603" cy="4346825"/>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xmlns="" val="26624198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xmlns="" val="26053724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1.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1.jpeg"/><Relationship Id="rId5" Type="http://schemas.openxmlformats.org/officeDocument/2006/relationships/theme" Target="../theme/theme3.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p:nvPicPr>
        <p:blipFill>
          <a:blip r:embed="rId6" cstate="screen">
            <a:extLst>
              <a:ext uri="{28A0092B-C50C-407E-A947-70E740481C1C}">
                <a14:useLocalDpi xmlns:a14="http://schemas.microsoft.com/office/drawing/2010/main" xmlns=""/>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505459" y="551748"/>
            <a:ext cx="11136208" cy="1021003"/>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508000" y="1630681"/>
            <a:ext cx="11133667" cy="4437699"/>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xmlns="" val="1368798866"/>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72" r:id="rId4"/>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hdr="0" ftr="0" dt="0"/>
  <p:txStyles>
    <p:titleStyle>
      <a:lvl1pPr algn="l" defTabSz="914400" rtl="0" eaLnBrk="1" latinLnBrk="0" hangingPunct="1">
        <a:lnSpc>
          <a:spcPct val="90000"/>
        </a:lnSpc>
        <a:spcBef>
          <a:spcPct val="0"/>
        </a:spcBef>
        <a:buNone/>
        <a:defRPr sz="4000" kern="1200" spc="0" baseline="0">
          <a:solidFill>
            <a:schemeClr val="bg1"/>
          </a:solidFill>
          <a:latin typeface="+mn-lt"/>
          <a:ea typeface="+mj-ea"/>
          <a:cs typeface="+mj-cs"/>
        </a:defRPr>
      </a:lvl1pPr>
    </p:titleStyle>
    <p:bodyStyle>
      <a:lvl1pPr marL="0" indent="0" algn="l" defTabSz="914400" rtl="0" eaLnBrk="1" latinLnBrk="0" hangingPunct="1">
        <a:lnSpc>
          <a:spcPct val="100000"/>
        </a:lnSpc>
        <a:spcBef>
          <a:spcPts val="1200"/>
        </a:spcBef>
        <a:buFont typeface="Arial" pitchFamily="34" charset="0"/>
        <a:buNone/>
        <a:defRPr sz="2800" kern="1200" spc="0" baseline="0">
          <a:solidFill>
            <a:schemeClr val="bg1"/>
          </a:solidFill>
          <a:latin typeface="+mn-lt"/>
          <a:ea typeface="+mn-ea"/>
          <a:cs typeface="+mn-cs"/>
        </a:defRPr>
      </a:lvl1pPr>
      <a:lvl2pPr marL="203200" indent="-182563" algn="l" defTabSz="914400" rtl="0" eaLnBrk="1" latinLnBrk="0" hangingPunct="1">
        <a:lnSpc>
          <a:spcPct val="100000"/>
        </a:lnSpc>
        <a:spcBef>
          <a:spcPts val="1000"/>
        </a:spcBef>
        <a:buFont typeface="Arial" pitchFamily="34" charset="0"/>
        <a:buChar char="•"/>
        <a:defRPr sz="2000" kern="1200" spc="0">
          <a:solidFill>
            <a:schemeClr val="bg1"/>
          </a:solidFill>
          <a:latin typeface="+mn-lt"/>
          <a:ea typeface="+mn-ea"/>
          <a:cs typeface="+mn-cs"/>
        </a:defRPr>
      </a:lvl2pPr>
      <a:lvl3pPr marL="400050" indent="-195263" algn="l" defTabSz="914400" rtl="0" eaLnBrk="1" latinLnBrk="0" hangingPunct="1">
        <a:lnSpc>
          <a:spcPct val="100000"/>
        </a:lnSpc>
        <a:spcBef>
          <a:spcPts val="800"/>
        </a:spcBef>
        <a:buFont typeface="GE Inspira Pitch" panose="020F0603030400020203" pitchFamily="34" charset="0"/>
        <a:buChar char="–"/>
        <a:defRPr sz="1800" kern="1200" spc="0">
          <a:solidFill>
            <a:schemeClr val="bg1"/>
          </a:solidFill>
          <a:latin typeface="+mn-lt"/>
          <a:ea typeface="+mn-ea"/>
          <a:cs typeface="+mn-cs"/>
        </a:defRPr>
      </a:lvl3pPr>
      <a:lvl4pPr marL="555625" indent="-166688" algn="l" defTabSz="914400" rtl="0" eaLnBrk="1" latinLnBrk="0" hangingPunct="1">
        <a:lnSpc>
          <a:spcPct val="100000"/>
        </a:lnSpc>
        <a:spcBef>
          <a:spcPts val="600"/>
        </a:spcBef>
        <a:buFont typeface="Arial" pitchFamily="34" charset="0"/>
        <a:buChar char="•"/>
        <a:defRPr sz="1600" kern="1200" spc="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p:nvPicPr>
        <p:blipFill>
          <a:blip r:embed="rId5" cstate="screen">
            <a:extLst>
              <a:ext uri="{28A0092B-C50C-407E-A947-70E740481C1C}">
                <a14:useLocalDpi xmlns:a14="http://schemas.microsoft.com/office/drawing/2010/main" xmlns=""/>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505459" y="551748"/>
            <a:ext cx="11136208" cy="1021003"/>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508000" y="1630681"/>
            <a:ext cx="11133667" cy="4437699"/>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xmlns="" val="4044356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hdr="0" ftr="0" dt="0"/>
  <p:txStyles>
    <p:titleStyle>
      <a:lvl1pPr algn="l" defTabSz="914400" rtl="0" eaLnBrk="1" latinLnBrk="0" hangingPunct="1">
        <a:lnSpc>
          <a:spcPct val="90000"/>
        </a:lnSpc>
        <a:spcBef>
          <a:spcPct val="0"/>
        </a:spcBef>
        <a:buNone/>
        <a:defRPr sz="4000" kern="1200" spc="0" baseline="0">
          <a:solidFill>
            <a:schemeClr val="bg1"/>
          </a:solidFill>
          <a:latin typeface="+mn-lt"/>
          <a:ea typeface="+mj-ea"/>
          <a:cs typeface="+mj-cs"/>
        </a:defRPr>
      </a:lvl1pPr>
    </p:titleStyle>
    <p:bodyStyle>
      <a:lvl1pPr marL="0" indent="0" algn="l" defTabSz="914400" rtl="0" eaLnBrk="1" latinLnBrk="0" hangingPunct="1">
        <a:lnSpc>
          <a:spcPct val="100000"/>
        </a:lnSpc>
        <a:spcBef>
          <a:spcPts val="1200"/>
        </a:spcBef>
        <a:buFont typeface="Arial" pitchFamily="34" charset="0"/>
        <a:buNone/>
        <a:defRPr sz="2800" kern="1200" spc="0" baseline="0">
          <a:solidFill>
            <a:schemeClr val="bg1"/>
          </a:solidFill>
          <a:latin typeface="+mn-lt"/>
          <a:ea typeface="+mn-ea"/>
          <a:cs typeface="+mn-cs"/>
        </a:defRPr>
      </a:lvl1pPr>
      <a:lvl2pPr marL="203200" indent="-182563" algn="l" defTabSz="914400" rtl="0" eaLnBrk="1" latinLnBrk="0" hangingPunct="1">
        <a:lnSpc>
          <a:spcPct val="100000"/>
        </a:lnSpc>
        <a:spcBef>
          <a:spcPts val="1000"/>
        </a:spcBef>
        <a:buFont typeface="Arial" pitchFamily="34" charset="0"/>
        <a:buChar char="•"/>
        <a:defRPr sz="2000" kern="1200" spc="0">
          <a:solidFill>
            <a:schemeClr val="bg1"/>
          </a:solidFill>
          <a:latin typeface="+mn-lt"/>
          <a:ea typeface="+mn-ea"/>
          <a:cs typeface="+mn-cs"/>
        </a:defRPr>
      </a:lvl2pPr>
      <a:lvl3pPr marL="400050" indent="-195263" algn="l" defTabSz="914400" rtl="0" eaLnBrk="1" latinLnBrk="0" hangingPunct="1">
        <a:lnSpc>
          <a:spcPct val="100000"/>
        </a:lnSpc>
        <a:spcBef>
          <a:spcPts val="800"/>
        </a:spcBef>
        <a:buFont typeface="GE Inspira Pitch" panose="020F0603030400020203" pitchFamily="34" charset="0"/>
        <a:buChar char="–"/>
        <a:defRPr sz="1800" kern="1200" spc="0">
          <a:solidFill>
            <a:schemeClr val="bg1"/>
          </a:solidFill>
          <a:latin typeface="+mn-lt"/>
          <a:ea typeface="+mn-ea"/>
          <a:cs typeface="+mn-cs"/>
        </a:defRPr>
      </a:lvl3pPr>
      <a:lvl4pPr marL="555625" indent="-166688" algn="l" defTabSz="914400" rtl="0" eaLnBrk="1" latinLnBrk="0" hangingPunct="1">
        <a:lnSpc>
          <a:spcPct val="100000"/>
        </a:lnSpc>
        <a:spcBef>
          <a:spcPts val="600"/>
        </a:spcBef>
        <a:buFont typeface="Arial" pitchFamily="34" charset="0"/>
        <a:buChar char="•"/>
        <a:defRPr sz="1600" kern="1200" spc="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p:nvPicPr>
        <p:blipFill>
          <a:blip r:embed="rId6" cstate="screen">
            <a:extLst>
              <a:ext uri="{28A0092B-C50C-407E-A947-70E740481C1C}">
                <a14:useLocalDpi xmlns:a14="http://schemas.microsoft.com/office/drawing/2010/main" xmlns=""/>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505459" y="551748"/>
            <a:ext cx="11136208" cy="1021003"/>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508000" y="1630681"/>
            <a:ext cx="11133667" cy="4437699"/>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xmlns="" val="3062435202"/>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hdr="0" ftr="0" dt="0"/>
  <p:txStyles>
    <p:titleStyle>
      <a:lvl1pPr algn="l" defTabSz="914400" rtl="0" eaLnBrk="1" latinLnBrk="0" hangingPunct="1">
        <a:lnSpc>
          <a:spcPct val="90000"/>
        </a:lnSpc>
        <a:spcBef>
          <a:spcPct val="0"/>
        </a:spcBef>
        <a:buNone/>
        <a:defRPr sz="4000" kern="1200" spc="0" baseline="0">
          <a:solidFill>
            <a:schemeClr val="bg1"/>
          </a:solidFill>
          <a:latin typeface="+mn-lt"/>
          <a:ea typeface="+mj-ea"/>
          <a:cs typeface="+mj-cs"/>
        </a:defRPr>
      </a:lvl1pPr>
    </p:titleStyle>
    <p:bodyStyle>
      <a:lvl1pPr marL="0" indent="0" algn="l" defTabSz="914400" rtl="0" eaLnBrk="1" latinLnBrk="0" hangingPunct="1">
        <a:lnSpc>
          <a:spcPct val="100000"/>
        </a:lnSpc>
        <a:spcBef>
          <a:spcPts val="1200"/>
        </a:spcBef>
        <a:buFont typeface="Arial" pitchFamily="34" charset="0"/>
        <a:buNone/>
        <a:defRPr sz="2800" kern="1200" spc="0" baseline="0">
          <a:solidFill>
            <a:schemeClr val="bg1"/>
          </a:solidFill>
          <a:latin typeface="+mn-lt"/>
          <a:ea typeface="+mn-ea"/>
          <a:cs typeface="+mn-cs"/>
        </a:defRPr>
      </a:lvl1pPr>
      <a:lvl2pPr marL="203200" indent="-182563" algn="l" defTabSz="914400" rtl="0" eaLnBrk="1" latinLnBrk="0" hangingPunct="1">
        <a:lnSpc>
          <a:spcPct val="100000"/>
        </a:lnSpc>
        <a:spcBef>
          <a:spcPts val="1000"/>
        </a:spcBef>
        <a:buFont typeface="Arial" pitchFamily="34" charset="0"/>
        <a:buChar char="•"/>
        <a:defRPr sz="2000" kern="1200" spc="0">
          <a:solidFill>
            <a:schemeClr val="bg1"/>
          </a:solidFill>
          <a:latin typeface="+mn-lt"/>
          <a:ea typeface="+mn-ea"/>
          <a:cs typeface="+mn-cs"/>
        </a:defRPr>
      </a:lvl2pPr>
      <a:lvl3pPr marL="400050" indent="-195263" algn="l" defTabSz="914400" rtl="0" eaLnBrk="1" latinLnBrk="0" hangingPunct="1">
        <a:lnSpc>
          <a:spcPct val="100000"/>
        </a:lnSpc>
        <a:spcBef>
          <a:spcPts val="800"/>
        </a:spcBef>
        <a:buFont typeface="GE Inspira Pitch" panose="020F0603030400020203" pitchFamily="34" charset="0"/>
        <a:buChar char="–"/>
        <a:defRPr sz="1800" kern="1200" spc="0">
          <a:solidFill>
            <a:schemeClr val="bg1"/>
          </a:solidFill>
          <a:latin typeface="+mn-lt"/>
          <a:ea typeface="+mn-ea"/>
          <a:cs typeface="+mn-cs"/>
        </a:defRPr>
      </a:lvl3pPr>
      <a:lvl4pPr marL="555625" indent="-166688" algn="l" defTabSz="914400" rtl="0" eaLnBrk="1" latinLnBrk="0" hangingPunct="1">
        <a:lnSpc>
          <a:spcPct val="100000"/>
        </a:lnSpc>
        <a:spcBef>
          <a:spcPts val="600"/>
        </a:spcBef>
        <a:buFont typeface="Arial" pitchFamily="34" charset="0"/>
        <a:buChar char="•"/>
        <a:defRPr sz="1600" kern="1200" spc="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hyperlink" Target="BurgersOriginal%20(1).sav"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hyperlink" Target="Sohana_Factors.sav" TargetMode="Externa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39.gi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26" Type="http://schemas.microsoft.com/office/2007/relationships/hdphoto" Target="../media/hdphoto1.wdp"/><Relationship Id="rId3" Type="http://schemas.openxmlformats.org/officeDocument/2006/relationships/image" Target="../media/image9.emf"/><Relationship Id="rId21" Type="http://schemas.openxmlformats.org/officeDocument/2006/relationships/image" Target="../media/image27.png"/><Relationship Id="rId34" Type="http://schemas.openxmlformats.org/officeDocument/2006/relationships/image" Target="../media/image36.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5" Type="http://schemas.openxmlformats.org/officeDocument/2006/relationships/image" Target="../media/image31.png"/><Relationship Id="rId33" Type="http://schemas.microsoft.com/office/2007/relationships/hdphoto" Target="../media/hdphoto4.wdp"/><Relationship Id="rId2" Type="http://schemas.openxmlformats.org/officeDocument/2006/relationships/notesSlide" Target="../notesSlides/notesSlide8.xml"/><Relationship Id="rId16" Type="http://schemas.openxmlformats.org/officeDocument/2006/relationships/image" Target="../media/image22.png"/><Relationship Id="rId20" Type="http://schemas.openxmlformats.org/officeDocument/2006/relationships/image" Target="../media/image26.jpeg"/><Relationship Id="rId29" Type="http://schemas.openxmlformats.org/officeDocument/2006/relationships/image" Target="../media/image33.png"/><Relationship Id="rId1" Type="http://schemas.openxmlformats.org/officeDocument/2006/relationships/slideLayout" Target="../slideLayouts/slideLayout9.xml"/><Relationship Id="rId6" Type="http://schemas.openxmlformats.org/officeDocument/2006/relationships/image" Target="../media/image12.png"/><Relationship Id="rId11" Type="http://schemas.openxmlformats.org/officeDocument/2006/relationships/image" Target="../media/image17.png"/><Relationship Id="rId24" Type="http://schemas.openxmlformats.org/officeDocument/2006/relationships/image" Target="../media/image30.png"/><Relationship Id="rId32" Type="http://schemas.openxmlformats.org/officeDocument/2006/relationships/image" Target="../media/image35.png"/><Relationship Id="rId37" Type="http://schemas.openxmlformats.org/officeDocument/2006/relationships/image" Target="../media/image38.png"/><Relationship Id="rId5" Type="http://schemas.openxmlformats.org/officeDocument/2006/relationships/image" Target="../media/image11.png"/><Relationship Id="rId15" Type="http://schemas.openxmlformats.org/officeDocument/2006/relationships/image" Target="../media/image21.emf"/><Relationship Id="rId23" Type="http://schemas.openxmlformats.org/officeDocument/2006/relationships/image" Target="../media/image29.png"/><Relationship Id="rId28" Type="http://schemas.microsoft.com/office/2007/relationships/hdphoto" Target="../media/hdphoto2.wdp"/><Relationship Id="rId36" Type="http://schemas.openxmlformats.org/officeDocument/2006/relationships/image" Target="../media/image37.png"/><Relationship Id="rId10" Type="http://schemas.openxmlformats.org/officeDocument/2006/relationships/image" Target="../media/image16.emf"/><Relationship Id="rId19" Type="http://schemas.openxmlformats.org/officeDocument/2006/relationships/image" Target="../media/image25.png"/><Relationship Id="rId31" Type="http://schemas.microsoft.com/office/2007/relationships/hdphoto" Target="../media/hdphoto3.wdp"/><Relationship Id="rId4" Type="http://schemas.openxmlformats.org/officeDocument/2006/relationships/image" Target="../media/image10.png"/><Relationship Id="rId9" Type="http://schemas.openxmlformats.org/officeDocument/2006/relationships/image" Target="../media/image15.jpeg"/><Relationship Id="rId14" Type="http://schemas.openxmlformats.org/officeDocument/2006/relationships/image" Target="../media/image20.png"/><Relationship Id="rId22" Type="http://schemas.openxmlformats.org/officeDocument/2006/relationships/image" Target="../media/image28.png"/><Relationship Id="rId27" Type="http://schemas.openxmlformats.org/officeDocument/2006/relationships/image" Target="../media/image32.png"/><Relationship Id="rId30" Type="http://schemas.openxmlformats.org/officeDocument/2006/relationships/image" Target="../media/image34.png"/><Relationship Id="rId35" Type="http://schemas.microsoft.com/office/2007/relationships/hdphoto" Target="../media/hdphoto5.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BCF3F56F-A887-4AD4-B48F-4695600307D1}"/>
              </a:ext>
            </a:extLst>
          </p:cNvPr>
          <p:cNvSpPr txBox="1">
            <a:spLocks/>
          </p:cNvSpPr>
          <p:nvPr/>
        </p:nvSpPr>
        <p:spPr>
          <a:xfrm>
            <a:off x="914401" y="1718463"/>
            <a:ext cx="7182196" cy="1470025"/>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000" kern="1200" spc="0" baseline="0">
                <a:solidFill>
                  <a:schemeClr val="bg1"/>
                </a:solidFill>
                <a:latin typeface="+mn-lt"/>
                <a:ea typeface="+mj-ea"/>
                <a:cs typeface="+mj-cs"/>
              </a:defRPr>
            </a:lvl1pPr>
          </a:lstStyle>
          <a:p>
            <a:r>
              <a:rPr lang="en-US" b="1" dirty="0"/>
              <a:t>Marketing Analytics </a:t>
            </a:r>
          </a:p>
          <a:p>
            <a:endParaRPr lang="en-US" dirty="0"/>
          </a:p>
          <a:p>
            <a:r>
              <a:rPr lang="en-US" dirty="0" smtClean="0"/>
              <a:t>Segmentation </a:t>
            </a:r>
            <a:r>
              <a:rPr lang="en-US" dirty="0"/>
              <a:t>and Targeting</a:t>
            </a:r>
            <a:endParaRPr lang="en-IN" dirty="0"/>
          </a:p>
        </p:txBody>
      </p:sp>
      <p:sp>
        <p:nvSpPr>
          <p:cNvPr id="4" name="Subtitle 2">
            <a:extLst>
              <a:ext uri="{FF2B5EF4-FFF2-40B4-BE49-F238E27FC236}">
                <a16:creationId xmlns:a16="http://schemas.microsoft.com/office/drawing/2014/main" xmlns="" id="{AAEDC186-C8E0-42F9-9073-5791229E32E5}"/>
              </a:ext>
            </a:extLst>
          </p:cNvPr>
          <p:cNvSpPr txBox="1">
            <a:spLocks/>
          </p:cNvSpPr>
          <p:nvPr/>
        </p:nvSpPr>
        <p:spPr>
          <a:xfrm>
            <a:off x="800100" y="4189614"/>
            <a:ext cx="8421483" cy="636757"/>
          </a:xfrm>
          <a:prstGeom prst="rect">
            <a:avLst/>
          </a:prstGeom>
        </p:spPr>
        <p:txBody>
          <a:bodyPr/>
          <a:lstStyle>
            <a:lvl1pPr marL="0" indent="0" algn="l" defTabSz="914400" rtl="0" eaLnBrk="1" latinLnBrk="0" hangingPunct="1">
              <a:lnSpc>
                <a:spcPct val="100000"/>
              </a:lnSpc>
              <a:spcBef>
                <a:spcPts val="1200"/>
              </a:spcBef>
              <a:buFont typeface="Arial" pitchFamily="34" charset="0"/>
              <a:buNone/>
              <a:defRPr sz="2800" kern="1200" spc="0" baseline="0">
                <a:solidFill>
                  <a:schemeClr val="bg1"/>
                </a:solidFill>
                <a:latin typeface="+mn-lt"/>
                <a:ea typeface="+mn-ea"/>
                <a:cs typeface="+mn-cs"/>
              </a:defRPr>
            </a:lvl1pPr>
            <a:lvl2pPr marL="203200" indent="-182563" algn="l" defTabSz="914400" rtl="0" eaLnBrk="1" latinLnBrk="0" hangingPunct="1">
              <a:lnSpc>
                <a:spcPct val="100000"/>
              </a:lnSpc>
              <a:spcBef>
                <a:spcPts val="1000"/>
              </a:spcBef>
              <a:buFont typeface="Arial" pitchFamily="34" charset="0"/>
              <a:buChar char="•"/>
              <a:defRPr sz="2000" kern="1200" spc="0">
                <a:solidFill>
                  <a:schemeClr val="bg1"/>
                </a:solidFill>
                <a:latin typeface="+mn-lt"/>
                <a:ea typeface="+mn-ea"/>
                <a:cs typeface="+mn-cs"/>
              </a:defRPr>
            </a:lvl2pPr>
            <a:lvl3pPr marL="400050" indent="-195263" algn="l" defTabSz="914400" rtl="0" eaLnBrk="1" latinLnBrk="0" hangingPunct="1">
              <a:lnSpc>
                <a:spcPct val="100000"/>
              </a:lnSpc>
              <a:spcBef>
                <a:spcPts val="800"/>
              </a:spcBef>
              <a:buFont typeface="GE Inspira Pitch" panose="020F0603030400020203" pitchFamily="34" charset="0"/>
              <a:buChar char="–"/>
              <a:defRPr sz="1800" kern="1200" spc="0">
                <a:solidFill>
                  <a:schemeClr val="bg1"/>
                </a:solidFill>
                <a:latin typeface="+mn-lt"/>
                <a:ea typeface="+mn-ea"/>
                <a:cs typeface="+mn-cs"/>
              </a:defRPr>
            </a:lvl3pPr>
            <a:lvl4pPr marL="555625" indent="-166688" algn="l" defTabSz="914400" rtl="0" eaLnBrk="1" latinLnBrk="0" hangingPunct="1">
              <a:lnSpc>
                <a:spcPct val="100000"/>
              </a:lnSpc>
              <a:spcBef>
                <a:spcPts val="600"/>
              </a:spcBef>
              <a:buFont typeface="Arial" pitchFamily="34" charset="0"/>
              <a:buChar char="•"/>
              <a:defRPr sz="1600" kern="1200" spc="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a:p>
            <a:r>
              <a:rPr lang="en-US" b="1" dirty="0"/>
              <a:t>Priyanka Shrivastava, PhD</a:t>
            </a:r>
          </a:p>
          <a:p>
            <a:r>
              <a:rPr lang="en-US" dirty="0"/>
              <a:t>St. Mary’s college of California</a:t>
            </a:r>
            <a:endParaRPr lang="en-IN" dirty="0"/>
          </a:p>
        </p:txBody>
      </p:sp>
    </p:spTree>
    <p:extLst>
      <p:ext uri="{BB962C8B-B14F-4D97-AF65-F5344CB8AC3E}">
        <p14:creationId xmlns:p14="http://schemas.microsoft.com/office/powerpoint/2010/main" xmlns="" val="41376701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4996C34-8F6F-492A-9EDE-6082E26F286D}"/>
              </a:ext>
            </a:extLst>
          </p:cNvPr>
          <p:cNvSpPr txBox="1"/>
          <p:nvPr/>
        </p:nvSpPr>
        <p:spPr>
          <a:xfrm>
            <a:off x="912055" y="1120269"/>
            <a:ext cx="1357017" cy="353578"/>
          </a:xfrm>
          <a:prstGeom prst="rect">
            <a:avLst/>
          </a:prstGeom>
          <a:noFill/>
        </p:spPr>
        <p:txBody>
          <a:bodyPr wrap="none" lIns="75840" tIns="37919" rIns="75840" bIns="37919" rtlCol="0">
            <a:spAutoFit/>
          </a:bodyPr>
          <a:lstStyle/>
          <a:p>
            <a:r>
              <a:rPr lang="en-US" b="1" dirty="0">
                <a:solidFill>
                  <a:schemeClr val="bg1"/>
                </a:solidFill>
                <a:latin typeface="+mj-lt"/>
              </a:rPr>
              <a:t>Description</a:t>
            </a:r>
          </a:p>
        </p:txBody>
      </p:sp>
      <p:sp>
        <p:nvSpPr>
          <p:cNvPr id="4" name="TextBox 3">
            <a:extLst>
              <a:ext uri="{FF2B5EF4-FFF2-40B4-BE49-F238E27FC236}">
                <a16:creationId xmlns:a16="http://schemas.microsoft.com/office/drawing/2014/main" xmlns="" id="{E75A3BAE-F07D-4F13-9BEB-3015FB68C397}"/>
              </a:ext>
            </a:extLst>
          </p:cNvPr>
          <p:cNvSpPr txBox="1"/>
          <p:nvPr/>
        </p:nvSpPr>
        <p:spPr>
          <a:xfrm>
            <a:off x="6019800" y="1120269"/>
            <a:ext cx="1688197" cy="353578"/>
          </a:xfrm>
          <a:prstGeom prst="rect">
            <a:avLst/>
          </a:prstGeom>
          <a:noFill/>
        </p:spPr>
        <p:txBody>
          <a:bodyPr wrap="none" lIns="75840" tIns="37919" rIns="75840" bIns="37919" rtlCol="0">
            <a:spAutoFit/>
          </a:bodyPr>
          <a:lstStyle>
            <a:defPPr>
              <a:defRPr lang="en-US"/>
            </a:defPPr>
            <a:lvl1pPr>
              <a:defRPr sz="1400" b="1">
                <a:solidFill>
                  <a:schemeClr val="bg1"/>
                </a:solidFill>
                <a:latin typeface="Cambria"/>
                <a:cs typeface="Cambria"/>
              </a:defRPr>
            </a:lvl1pPr>
          </a:lstStyle>
          <a:p>
            <a:r>
              <a:rPr lang="en-US" sz="1800" dirty="0">
                <a:latin typeface="+mj-lt"/>
              </a:rPr>
              <a:t>When to Use It</a:t>
            </a:r>
          </a:p>
        </p:txBody>
      </p:sp>
      <p:sp>
        <p:nvSpPr>
          <p:cNvPr id="5" name="TextBox 4">
            <a:extLst>
              <a:ext uri="{FF2B5EF4-FFF2-40B4-BE49-F238E27FC236}">
                <a16:creationId xmlns:a16="http://schemas.microsoft.com/office/drawing/2014/main" xmlns="" id="{EAA90F10-0879-4B90-A55C-784DEB6F3F4A}"/>
              </a:ext>
            </a:extLst>
          </p:cNvPr>
          <p:cNvSpPr txBox="1"/>
          <p:nvPr/>
        </p:nvSpPr>
        <p:spPr>
          <a:xfrm>
            <a:off x="892125" y="1538722"/>
            <a:ext cx="4885591" cy="923330"/>
          </a:xfrm>
          <a:prstGeom prst="rect">
            <a:avLst/>
          </a:prstGeom>
          <a:noFill/>
        </p:spPr>
        <p:txBody>
          <a:bodyPr wrap="square" rtlCol="0">
            <a:spAutoFit/>
          </a:bodyPr>
          <a:lstStyle/>
          <a:p>
            <a:r>
              <a:rPr lang="en-US" dirty="0">
                <a:solidFill>
                  <a:schemeClr val="bg1"/>
                </a:solidFill>
              </a:rPr>
              <a:t>Factor analysis is a method of obtaining a structure that underlies relationship among a set of observed variables</a:t>
            </a:r>
            <a:endParaRPr lang="en-IN" dirty="0">
              <a:solidFill>
                <a:schemeClr val="bg1"/>
              </a:solidFill>
            </a:endParaRPr>
          </a:p>
        </p:txBody>
      </p:sp>
      <p:sp>
        <p:nvSpPr>
          <p:cNvPr id="6" name="TextBox 5">
            <a:extLst>
              <a:ext uri="{FF2B5EF4-FFF2-40B4-BE49-F238E27FC236}">
                <a16:creationId xmlns:a16="http://schemas.microsoft.com/office/drawing/2014/main" xmlns="" id="{581CEC68-7221-40DE-9E7E-C1886527B878}"/>
              </a:ext>
            </a:extLst>
          </p:cNvPr>
          <p:cNvSpPr txBox="1"/>
          <p:nvPr/>
        </p:nvSpPr>
        <p:spPr>
          <a:xfrm>
            <a:off x="6019800" y="1534675"/>
            <a:ext cx="5159326" cy="923330"/>
          </a:xfrm>
          <a:prstGeom prst="rect">
            <a:avLst/>
          </a:prstGeom>
          <a:noFill/>
        </p:spPr>
        <p:txBody>
          <a:bodyPr wrap="square" rtlCol="0">
            <a:spAutoFit/>
          </a:bodyPr>
          <a:lstStyle/>
          <a:p>
            <a:r>
              <a:rPr lang="en-US" dirty="0">
                <a:solidFill>
                  <a:schemeClr val="bg1"/>
                </a:solidFill>
              </a:rPr>
              <a:t>To transform the correlation among a set of observed variables into factors- ‘consumer characteristics    </a:t>
            </a:r>
            <a:endParaRPr lang="en-IN" dirty="0">
              <a:solidFill>
                <a:schemeClr val="bg1"/>
              </a:solidFill>
            </a:endParaRPr>
          </a:p>
        </p:txBody>
      </p:sp>
      <p:graphicFrame>
        <p:nvGraphicFramePr>
          <p:cNvPr id="7" name="Table 6">
            <a:extLst>
              <a:ext uri="{FF2B5EF4-FFF2-40B4-BE49-F238E27FC236}">
                <a16:creationId xmlns:a16="http://schemas.microsoft.com/office/drawing/2014/main" xmlns="" id="{1FB2287B-2FFC-43D0-991A-44A67D43BFED}"/>
              </a:ext>
            </a:extLst>
          </p:cNvPr>
          <p:cNvGraphicFramePr>
            <a:graphicFrameLocks noGrp="1"/>
          </p:cNvGraphicFramePr>
          <p:nvPr/>
        </p:nvGraphicFramePr>
        <p:xfrm>
          <a:off x="892126" y="2713109"/>
          <a:ext cx="10287001" cy="1389297"/>
        </p:xfrm>
        <a:graphic>
          <a:graphicData uri="http://schemas.openxmlformats.org/drawingml/2006/table">
            <a:tbl>
              <a:tblPr firstRow="1" bandRow="1">
                <a:tableStyleId>{5C22544A-7EE6-4342-B048-85BDC9FD1C3A}</a:tableStyleId>
              </a:tblPr>
              <a:tblGrid>
                <a:gridCol w="1017395">
                  <a:extLst>
                    <a:ext uri="{9D8B030D-6E8A-4147-A177-3AD203B41FA5}">
                      <a16:colId xmlns:a16="http://schemas.microsoft.com/office/drawing/2014/main" xmlns="" val="20000"/>
                    </a:ext>
                  </a:extLst>
                </a:gridCol>
                <a:gridCol w="1921746">
                  <a:extLst>
                    <a:ext uri="{9D8B030D-6E8A-4147-A177-3AD203B41FA5}">
                      <a16:colId xmlns:a16="http://schemas.microsoft.com/office/drawing/2014/main" xmlns="" val="20001"/>
                    </a:ext>
                  </a:extLst>
                </a:gridCol>
                <a:gridCol w="1469572">
                  <a:extLst>
                    <a:ext uri="{9D8B030D-6E8A-4147-A177-3AD203B41FA5}">
                      <a16:colId xmlns:a16="http://schemas.microsoft.com/office/drawing/2014/main" xmlns="" val="20002"/>
                    </a:ext>
                  </a:extLst>
                </a:gridCol>
                <a:gridCol w="1469572">
                  <a:extLst>
                    <a:ext uri="{9D8B030D-6E8A-4147-A177-3AD203B41FA5}">
                      <a16:colId xmlns:a16="http://schemas.microsoft.com/office/drawing/2014/main" xmlns="" val="20003"/>
                    </a:ext>
                  </a:extLst>
                </a:gridCol>
                <a:gridCol w="1469572">
                  <a:extLst>
                    <a:ext uri="{9D8B030D-6E8A-4147-A177-3AD203B41FA5}">
                      <a16:colId xmlns:a16="http://schemas.microsoft.com/office/drawing/2014/main" xmlns="" val="20004"/>
                    </a:ext>
                  </a:extLst>
                </a:gridCol>
                <a:gridCol w="1469572">
                  <a:extLst>
                    <a:ext uri="{9D8B030D-6E8A-4147-A177-3AD203B41FA5}">
                      <a16:colId xmlns:a16="http://schemas.microsoft.com/office/drawing/2014/main" xmlns="" val="20005"/>
                    </a:ext>
                  </a:extLst>
                </a:gridCol>
                <a:gridCol w="1469572">
                  <a:extLst>
                    <a:ext uri="{9D8B030D-6E8A-4147-A177-3AD203B41FA5}">
                      <a16:colId xmlns:a16="http://schemas.microsoft.com/office/drawing/2014/main" xmlns="" val="20006"/>
                    </a:ext>
                  </a:extLst>
                </a:gridCol>
              </a:tblGrid>
              <a:tr h="840657">
                <a:tc>
                  <a:txBody>
                    <a:bodyPr/>
                    <a:lstStyle/>
                    <a:p>
                      <a:pPr algn="ctr"/>
                      <a:r>
                        <a:rPr lang="en-US" sz="1200" dirty="0"/>
                        <a:t>ID</a:t>
                      </a:r>
                      <a:endParaRPr lang="en-IN" sz="1200" dirty="0"/>
                    </a:p>
                  </a:txBody>
                  <a:tcPr/>
                </a:tc>
                <a:tc>
                  <a:txBody>
                    <a:bodyPr/>
                    <a:lstStyle/>
                    <a:p>
                      <a:pPr algn="ctr"/>
                      <a:r>
                        <a:rPr lang="en-US" sz="1200" dirty="0"/>
                        <a:t>RELABILITY</a:t>
                      </a:r>
                      <a:endParaRPr lang="en-IN" sz="1200" dirty="0"/>
                    </a:p>
                  </a:txBody>
                  <a:tcPr/>
                </a:tc>
                <a:tc>
                  <a:txBody>
                    <a:bodyPr/>
                    <a:lstStyle/>
                    <a:p>
                      <a:pPr algn="ctr"/>
                      <a:r>
                        <a:rPr lang="en-US" sz="1200" dirty="0"/>
                        <a:t>TRUST</a:t>
                      </a:r>
                      <a:endParaRPr lang="en-IN" sz="1200" dirty="0"/>
                    </a:p>
                  </a:txBody>
                  <a:tcPr/>
                </a:tc>
                <a:tc>
                  <a:txBody>
                    <a:bodyPr/>
                    <a:lstStyle/>
                    <a:p>
                      <a:pPr algn="ctr"/>
                      <a:r>
                        <a:rPr lang="en-US" sz="1200" dirty="0"/>
                        <a:t>PROMPTNESS</a:t>
                      </a:r>
                      <a:endParaRPr lang="en-IN" sz="1200" dirty="0"/>
                    </a:p>
                  </a:txBody>
                  <a:tcPr/>
                </a:tc>
                <a:tc>
                  <a:txBody>
                    <a:bodyPr/>
                    <a:lstStyle/>
                    <a:p>
                      <a:pPr algn="ctr"/>
                      <a:r>
                        <a:rPr lang="en-US" sz="1200" dirty="0"/>
                        <a:t>ATTENTION</a:t>
                      </a:r>
                      <a:endParaRPr lang="en-IN" sz="1200" dirty="0"/>
                    </a:p>
                  </a:txBody>
                  <a:tcPr/>
                </a:tc>
                <a:tc>
                  <a:txBody>
                    <a:bodyPr/>
                    <a:lstStyle/>
                    <a:p>
                      <a:pPr algn="ctr"/>
                      <a:r>
                        <a:rPr lang="en-US" sz="1200" dirty="0"/>
                        <a:t>SATISFACTION</a:t>
                      </a:r>
                      <a:r>
                        <a:rPr lang="en-US" sz="1200" baseline="0" dirty="0"/>
                        <a:t> WITH SERVICE DELIVERY</a:t>
                      </a:r>
                      <a:endParaRPr lang="en-IN" sz="1200" dirty="0"/>
                    </a:p>
                  </a:txBody>
                  <a:tcPr/>
                </a:tc>
                <a:tc>
                  <a:txBody>
                    <a:bodyPr/>
                    <a:lstStyle/>
                    <a:p>
                      <a:pPr algn="ctr"/>
                      <a:r>
                        <a:rPr lang="en-US" sz="1200" dirty="0"/>
                        <a:t>SATISFACTION WITH CUSTOMER</a:t>
                      </a:r>
                      <a:r>
                        <a:rPr lang="en-US" sz="1200" baseline="0" dirty="0"/>
                        <a:t> SERVICE SATFF</a:t>
                      </a:r>
                      <a:endParaRPr lang="en-IN" sz="1200" dirty="0"/>
                    </a:p>
                  </a:txBody>
                  <a:tcPr/>
                </a:tc>
                <a:extLst>
                  <a:ext uri="{0D108BD9-81ED-4DB2-BD59-A6C34878D82A}">
                    <a16:rowId xmlns:a16="http://schemas.microsoft.com/office/drawing/2014/main" xmlns="" val="10000"/>
                  </a:ext>
                </a:extLst>
              </a:tr>
              <a:tr h="265471">
                <a:tc>
                  <a:txBody>
                    <a:bodyPr/>
                    <a:lstStyle/>
                    <a:p>
                      <a:pPr algn="ctr"/>
                      <a:r>
                        <a:rPr lang="en-US" sz="1200" dirty="0"/>
                        <a:t>1</a:t>
                      </a:r>
                    </a:p>
                  </a:txBody>
                  <a:tcPr/>
                </a:tc>
                <a:tc>
                  <a:txBody>
                    <a:bodyPr/>
                    <a:lstStyle/>
                    <a:p>
                      <a:pPr algn="ctr"/>
                      <a:r>
                        <a:rPr lang="en-US" sz="1200" dirty="0"/>
                        <a:t>6</a:t>
                      </a:r>
                      <a:endParaRPr lang="en-IN" sz="1200" dirty="0"/>
                    </a:p>
                  </a:txBody>
                  <a:tcPr/>
                </a:tc>
                <a:tc>
                  <a:txBody>
                    <a:bodyPr/>
                    <a:lstStyle/>
                    <a:p>
                      <a:pPr algn="ctr"/>
                      <a:r>
                        <a:rPr lang="en-US" sz="1200" dirty="0"/>
                        <a:t>5</a:t>
                      </a:r>
                      <a:endParaRPr lang="en-IN" sz="1200" dirty="0"/>
                    </a:p>
                  </a:txBody>
                  <a:tcPr/>
                </a:tc>
                <a:tc>
                  <a:txBody>
                    <a:bodyPr/>
                    <a:lstStyle/>
                    <a:p>
                      <a:pPr algn="ctr"/>
                      <a:r>
                        <a:rPr lang="en-US" sz="1200" dirty="0"/>
                        <a:t>4</a:t>
                      </a:r>
                      <a:endParaRPr lang="en-IN" sz="1200" dirty="0"/>
                    </a:p>
                  </a:txBody>
                  <a:tcPr/>
                </a:tc>
                <a:tc>
                  <a:txBody>
                    <a:bodyPr/>
                    <a:lstStyle/>
                    <a:p>
                      <a:pPr algn="ctr"/>
                      <a:r>
                        <a:rPr lang="en-US" sz="1200" dirty="0"/>
                        <a:t>7</a:t>
                      </a:r>
                      <a:endParaRPr lang="en-IN" sz="1200" dirty="0"/>
                    </a:p>
                  </a:txBody>
                  <a:tcPr/>
                </a:tc>
                <a:tc>
                  <a:txBody>
                    <a:bodyPr/>
                    <a:lstStyle/>
                    <a:p>
                      <a:pPr algn="ctr"/>
                      <a:r>
                        <a:rPr lang="en-US" sz="1200" dirty="0"/>
                        <a:t>6</a:t>
                      </a:r>
                      <a:endParaRPr lang="en-IN" sz="1200" dirty="0"/>
                    </a:p>
                  </a:txBody>
                  <a:tcPr/>
                </a:tc>
                <a:tc>
                  <a:txBody>
                    <a:bodyPr/>
                    <a:lstStyle/>
                    <a:p>
                      <a:pPr algn="ctr"/>
                      <a:r>
                        <a:rPr lang="en-US" sz="1200" dirty="0"/>
                        <a:t>6</a:t>
                      </a:r>
                      <a:endParaRPr lang="en-IN" sz="1200" dirty="0"/>
                    </a:p>
                  </a:txBody>
                  <a:tcPr/>
                </a:tc>
                <a:extLst>
                  <a:ext uri="{0D108BD9-81ED-4DB2-BD59-A6C34878D82A}">
                    <a16:rowId xmlns:a16="http://schemas.microsoft.com/office/drawing/2014/main" xmlns="" val="10001"/>
                  </a:ext>
                </a:extLst>
              </a:tr>
              <a:tr h="265471">
                <a:tc>
                  <a:txBody>
                    <a:bodyPr/>
                    <a:lstStyle/>
                    <a:p>
                      <a:pPr algn="ctr"/>
                      <a:r>
                        <a:rPr lang="en-US" sz="1200" dirty="0"/>
                        <a:t>2</a:t>
                      </a:r>
                      <a:endParaRPr lang="en-IN" sz="1200" dirty="0"/>
                    </a:p>
                  </a:txBody>
                  <a:tcPr/>
                </a:tc>
                <a:tc>
                  <a:txBody>
                    <a:bodyPr/>
                    <a:lstStyle/>
                    <a:p>
                      <a:pPr algn="ctr"/>
                      <a:r>
                        <a:rPr lang="en-US" sz="1200" dirty="0"/>
                        <a:t>4</a:t>
                      </a:r>
                      <a:endParaRPr lang="en-IN" sz="1200" dirty="0"/>
                    </a:p>
                  </a:txBody>
                  <a:tcPr/>
                </a:tc>
                <a:tc>
                  <a:txBody>
                    <a:bodyPr/>
                    <a:lstStyle/>
                    <a:p>
                      <a:pPr algn="ctr"/>
                      <a:r>
                        <a:rPr lang="en-US" sz="1200" dirty="0"/>
                        <a:t>3</a:t>
                      </a:r>
                      <a:endParaRPr lang="en-IN" sz="1200" dirty="0"/>
                    </a:p>
                  </a:txBody>
                  <a:tcPr/>
                </a:tc>
                <a:tc>
                  <a:txBody>
                    <a:bodyPr/>
                    <a:lstStyle/>
                    <a:p>
                      <a:pPr algn="ctr"/>
                      <a:r>
                        <a:rPr lang="en-US" sz="1200" dirty="0"/>
                        <a:t>4</a:t>
                      </a:r>
                      <a:endParaRPr lang="en-IN" sz="1200" dirty="0"/>
                    </a:p>
                  </a:txBody>
                  <a:tcPr/>
                </a:tc>
                <a:tc>
                  <a:txBody>
                    <a:bodyPr/>
                    <a:lstStyle/>
                    <a:p>
                      <a:pPr algn="ctr"/>
                      <a:r>
                        <a:rPr lang="en-US" sz="1200" dirty="0"/>
                        <a:t>2</a:t>
                      </a:r>
                      <a:endParaRPr lang="en-IN" sz="1200" dirty="0"/>
                    </a:p>
                  </a:txBody>
                  <a:tcPr/>
                </a:tc>
                <a:tc>
                  <a:txBody>
                    <a:bodyPr/>
                    <a:lstStyle/>
                    <a:p>
                      <a:pPr algn="ctr"/>
                      <a:r>
                        <a:rPr lang="en-US" sz="1200" dirty="0"/>
                        <a:t>3</a:t>
                      </a:r>
                      <a:endParaRPr lang="en-IN" sz="1200" dirty="0"/>
                    </a:p>
                  </a:txBody>
                  <a:tcPr/>
                </a:tc>
                <a:tc>
                  <a:txBody>
                    <a:bodyPr/>
                    <a:lstStyle/>
                    <a:p>
                      <a:pPr algn="ctr"/>
                      <a:r>
                        <a:rPr lang="en-US" sz="1200" dirty="0"/>
                        <a:t>3</a:t>
                      </a:r>
                      <a:endParaRPr lang="en-IN" sz="1200" dirty="0"/>
                    </a:p>
                  </a:txBody>
                  <a:tcPr/>
                </a:tc>
                <a:extLst>
                  <a:ext uri="{0D108BD9-81ED-4DB2-BD59-A6C34878D82A}">
                    <a16:rowId xmlns:a16="http://schemas.microsoft.com/office/drawing/2014/main" xmlns="" val="10002"/>
                  </a:ext>
                </a:extLst>
              </a:tr>
            </a:tbl>
          </a:graphicData>
        </a:graphic>
      </p:graphicFrame>
      <p:graphicFrame>
        <p:nvGraphicFramePr>
          <p:cNvPr id="8" name="Table 7">
            <a:extLst>
              <a:ext uri="{FF2B5EF4-FFF2-40B4-BE49-F238E27FC236}">
                <a16:creationId xmlns:a16="http://schemas.microsoft.com/office/drawing/2014/main" xmlns="" id="{5F56B97E-18BA-4B50-AD46-C67ED1F1C150}"/>
              </a:ext>
            </a:extLst>
          </p:cNvPr>
          <p:cNvGraphicFramePr>
            <a:graphicFrameLocks noGrp="1"/>
          </p:cNvGraphicFramePr>
          <p:nvPr/>
        </p:nvGraphicFramePr>
        <p:xfrm>
          <a:off x="892125" y="4388050"/>
          <a:ext cx="6096000" cy="2266012"/>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tblGrid>
              <a:tr h="323716">
                <a:tc>
                  <a:txBody>
                    <a:bodyPr/>
                    <a:lstStyle/>
                    <a:p>
                      <a:pPr algn="ctr"/>
                      <a:r>
                        <a:rPr lang="en-US" sz="1200" dirty="0"/>
                        <a:t>ATTRIBUTES</a:t>
                      </a:r>
                    </a:p>
                  </a:txBody>
                  <a:tcPr/>
                </a:tc>
                <a:tc>
                  <a:txBody>
                    <a:bodyPr/>
                    <a:lstStyle/>
                    <a:p>
                      <a:pPr algn="ctr"/>
                      <a:r>
                        <a:rPr lang="en-US" sz="1200" dirty="0"/>
                        <a:t>FACTOR 1</a:t>
                      </a:r>
                      <a:endParaRPr lang="en-IN" sz="1200" dirty="0"/>
                    </a:p>
                  </a:txBody>
                  <a:tcPr/>
                </a:tc>
                <a:tc>
                  <a:txBody>
                    <a:bodyPr/>
                    <a:lstStyle/>
                    <a:p>
                      <a:pPr algn="ctr"/>
                      <a:r>
                        <a:rPr lang="en-US" sz="1200" dirty="0"/>
                        <a:t>FACTOR 2</a:t>
                      </a:r>
                      <a:endParaRPr lang="en-IN" sz="1200" dirty="0"/>
                    </a:p>
                  </a:txBody>
                  <a:tcPr/>
                </a:tc>
                <a:extLst>
                  <a:ext uri="{0D108BD9-81ED-4DB2-BD59-A6C34878D82A}">
                    <a16:rowId xmlns:a16="http://schemas.microsoft.com/office/drawing/2014/main" xmlns="" val="10000"/>
                  </a:ext>
                </a:extLst>
              </a:tr>
              <a:tr h="323716">
                <a:tc>
                  <a:txBody>
                    <a:bodyPr/>
                    <a:lstStyle/>
                    <a:p>
                      <a:pPr algn="ctr"/>
                      <a:r>
                        <a:rPr lang="en-US" sz="1200" dirty="0"/>
                        <a:t>Reliability</a:t>
                      </a:r>
                      <a:endParaRPr lang="en-IN" sz="1200" dirty="0"/>
                    </a:p>
                  </a:txBody>
                  <a:tcPr/>
                </a:tc>
                <a:tc>
                  <a:txBody>
                    <a:bodyPr/>
                    <a:lstStyle/>
                    <a:p>
                      <a:pPr algn="ctr"/>
                      <a:r>
                        <a:rPr lang="en-US" sz="1200" b="1" dirty="0"/>
                        <a:t>0.665</a:t>
                      </a:r>
                      <a:endParaRPr lang="en-IN" sz="1200" b="1" dirty="0"/>
                    </a:p>
                  </a:txBody>
                  <a:tcPr/>
                </a:tc>
                <a:tc>
                  <a:txBody>
                    <a:bodyPr/>
                    <a:lstStyle/>
                    <a:p>
                      <a:pPr algn="ctr"/>
                      <a:r>
                        <a:rPr lang="en-US" sz="1200" dirty="0"/>
                        <a:t>0.017</a:t>
                      </a:r>
                    </a:p>
                  </a:txBody>
                  <a:tcPr/>
                </a:tc>
                <a:extLst>
                  <a:ext uri="{0D108BD9-81ED-4DB2-BD59-A6C34878D82A}">
                    <a16:rowId xmlns:a16="http://schemas.microsoft.com/office/drawing/2014/main" xmlns="" val="10001"/>
                  </a:ext>
                </a:extLst>
              </a:tr>
              <a:tr h="323716">
                <a:tc>
                  <a:txBody>
                    <a:bodyPr/>
                    <a:lstStyle/>
                    <a:p>
                      <a:pPr algn="ctr"/>
                      <a:r>
                        <a:rPr lang="en-US" sz="1200" dirty="0"/>
                        <a:t>Trust</a:t>
                      </a:r>
                    </a:p>
                  </a:txBody>
                  <a:tcPr/>
                </a:tc>
                <a:tc>
                  <a:txBody>
                    <a:bodyPr/>
                    <a:lstStyle/>
                    <a:p>
                      <a:pPr algn="ctr"/>
                      <a:r>
                        <a:rPr lang="en-US" sz="1200" b="1" dirty="0"/>
                        <a:t>0.764</a:t>
                      </a:r>
                      <a:endParaRPr lang="en-IN" sz="1200" b="1" dirty="0"/>
                    </a:p>
                  </a:txBody>
                  <a:tcPr/>
                </a:tc>
                <a:tc>
                  <a:txBody>
                    <a:bodyPr/>
                    <a:lstStyle/>
                    <a:p>
                      <a:pPr algn="ctr"/>
                      <a:r>
                        <a:rPr lang="en-US" sz="1200" dirty="0"/>
                        <a:t>0.006</a:t>
                      </a:r>
                      <a:endParaRPr lang="en-IN" sz="1200" dirty="0"/>
                    </a:p>
                  </a:txBody>
                  <a:tcPr/>
                </a:tc>
                <a:extLst>
                  <a:ext uri="{0D108BD9-81ED-4DB2-BD59-A6C34878D82A}">
                    <a16:rowId xmlns:a16="http://schemas.microsoft.com/office/drawing/2014/main" xmlns="" val="10002"/>
                  </a:ext>
                </a:extLst>
              </a:tr>
              <a:tr h="323716">
                <a:tc>
                  <a:txBody>
                    <a:bodyPr/>
                    <a:lstStyle/>
                    <a:p>
                      <a:pPr algn="ctr"/>
                      <a:r>
                        <a:rPr lang="en-US" sz="1200" dirty="0"/>
                        <a:t>Promptness</a:t>
                      </a:r>
                      <a:endParaRPr lang="en-IN" sz="1200" dirty="0"/>
                    </a:p>
                  </a:txBody>
                  <a:tcPr/>
                </a:tc>
                <a:tc>
                  <a:txBody>
                    <a:bodyPr/>
                    <a:lstStyle/>
                    <a:p>
                      <a:pPr algn="ctr"/>
                      <a:r>
                        <a:rPr lang="en-US" sz="1200" b="1" dirty="0"/>
                        <a:t>0.78</a:t>
                      </a:r>
                      <a:endParaRPr lang="en-IN" sz="1200" b="1" dirty="0"/>
                    </a:p>
                  </a:txBody>
                  <a:tcPr/>
                </a:tc>
                <a:tc>
                  <a:txBody>
                    <a:bodyPr/>
                    <a:lstStyle/>
                    <a:p>
                      <a:pPr algn="ctr"/>
                      <a:r>
                        <a:rPr lang="en-US" sz="1200" dirty="0"/>
                        <a:t>0.173</a:t>
                      </a:r>
                      <a:endParaRPr lang="en-IN" sz="1200" dirty="0"/>
                    </a:p>
                  </a:txBody>
                  <a:tcPr/>
                </a:tc>
                <a:extLst>
                  <a:ext uri="{0D108BD9-81ED-4DB2-BD59-A6C34878D82A}">
                    <a16:rowId xmlns:a16="http://schemas.microsoft.com/office/drawing/2014/main" xmlns="" val="10003"/>
                  </a:ext>
                </a:extLst>
              </a:tr>
              <a:tr h="323716">
                <a:tc>
                  <a:txBody>
                    <a:bodyPr/>
                    <a:lstStyle/>
                    <a:p>
                      <a:pPr algn="ctr"/>
                      <a:r>
                        <a:rPr lang="en-US" sz="1200" dirty="0"/>
                        <a:t>Attention</a:t>
                      </a:r>
                      <a:endParaRPr lang="en-IN" sz="1200" dirty="0"/>
                    </a:p>
                  </a:txBody>
                  <a:tcPr/>
                </a:tc>
                <a:tc>
                  <a:txBody>
                    <a:bodyPr/>
                    <a:lstStyle/>
                    <a:p>
                      <a:pPr algn="ctr"/>
                      <a:r>
                        <a:rPr lang="en-US" sz="1200" b="1" dirty="0"/>
                        <a:t>0.69</a:t>
                      </a:r>
                      <a:endParaRPr lang="en-IN" sz="1200" b="1" dirty="0"/>
                    </a:p>
                  </a:txBody>
                  <a:tcPr/>
                </a:tc>
                <a:tc>
                  <a:txBody>
                    <a:bodyPr/>
                    <a:lstStyle/>
                    <a:p>
                      <a:pPr algn="ctr"/>
                      <a:r>
                        <a:rPr lang="en-US" sz="1200" dirty="0"/>
                        <a:t>0.051</a:t>
                      </a:r>
                      <a:endParaRPr lang="en-IN" sz="1200" dirty="0"/>
                    </a:p>
                  </a:txBody>
                  <a:tcPr/>
                </a:tc>
                <a:extLst>
                  <a:ext uri="{0D108BD9-81ED-4DB2-BD59-A6C34878D82A}">
                    <a16:rowId xmlns:a16="http://schemas.microsoft.com/office/drawing/2014/main" xmlns="" val="10004"/>
                  </a:ext>
                </a:extLst>
              </a:tr>
              <a:tr h="323716">
                <a:tc>
                  <a:txBody>
                    <a:bodyPr/>
                    <a:lstStyle/>
                    <a:p>
                      <a:pPr algn="ctr"/>
                      <a:r>
                        <a:rPr lang="en-US" sz="1200" dirty="0"/>
                        <a:t>Satisfaction</a:t>
                      </a:r>
                      <a:r>
                        <a:rPr lang="en-US" sz="1200" baseline="0" dirty="0"/>
                        <a:t> 1</a:t>
                      </a:r>
                      <a:endParaRPr lang="en-IN" sz="1200" dirty="0"/>
                    </a:p>
                  </a:txBody>
                  <a:tcPr/>
                </a:tc>
                <a:tc>
                  <a:txBody>
                    <a:bodyPr/>
                    <a:lstStyle/>
                    <a:p>
                      <a:pPr algn="ctr"/>
                      <a:r>
                        <a:rPr lang="en-US" sz="1200" dirty="0"/>
                        <a:t>0.155</a:t>
                      </a:r>
                      <a:endParaRPr lang="en-IN" sz="1200" dirty="0"/>
                    </a:p>
                  </a:txBody>
                  <a:tcPr/>
                </a:tc>
                <a:tc>
                  <a:txBody>
                    <a:bodyPr/>
                    <a:lstStyle/>
                    <a:p>
                      <a:pPr algn="ctr"/>
                      <a:r>
                        <a:rPr lang="en-US" sz="1200" b="1" dirty="0"/>
                        <a:t>0.752</a:t>
                      </a:r>
                      <a:endParaRPr lang="en-IN" sz="1200" b="1" dirty="0"/>
                    </a:p>
                  </a:txBody>
                  <a:tcPr/>
                </a:tc>
                <a:extLst>
                  <a:ext uri="{0D108BD9-81ED-4DB2-BD59-A6C34878D82A}">
                    <a16:rowId xmlns:a16="http://schemas.microsoft.com/office/drawing/2014/main" xmlns="" val="10005"/>
                  </a:ext>
                </a:extLst>
              </a:tr>
              <a:tr h="323716">
                <a:tc>
                  <a:txBody>
                    <a:bodyPr/>
                    <a:lstStyle/>
                    <a:p>
                      <a:pPr algn="ctr"/>
                      <a:r>
                        <a:rPr lang="en-US" sz="1200" dirty="0"/>
                        <a:t>Satisfaction 2</a:t>
                      </a:r>
                      <a:endParaRPr lang="en-IN" sz="1200" dirty="0"/>
                    </a:p>
                  </a:txBody>
                  <a:tcPr/>
                </a:tc>
                <a:tc>
                  <a:txBody>
                    <a:bodyPr/>
                    <a:lstStyle/>
                    <a:p>
                      <a:pPr algn="ctr"/>
                      <a:r>
                        <a:rPr lang="en-US" sz="1200" dirty="0"/>
                        <a:t>0.072</a:t>
                      </a:r>
                      <a:endParaRPr lang="en-IN" sz="1200" dirty="0"/>
                    </a:p>
                  </a:txBody>
                  <a:tcPr/>
                </a:tc>
                <a:tc>
                  <a:txBody>
                    <a:bodyPr/>
                    <a:lstStyle/>
                    <a:p>
                      <a:pPr algn="ctr"/>
                      <a:r>
                        <a:rPr lang="en-US" sz="1200" b="1" dirty="0"/>
                        <a:t>0.730</a:t>
                      </a:r>
                      <a:endParaRPr lang="en-IN" sz="1200" b="1" dirty="0"/>
                    </a:p>
                  </a:txBody>
                  <a:tcPr/>
                </a:tc>
                <a:extLst>
                  <a:ext uri="{0D108BD9-81ED-4DB2-BD59-A6C34878D82A}">
                    <a16:rowId xmlns:a16="http://schemas.microsoft.com/office/drawing/2014/main" xmlns="" val="10006"/>
                  </a:ext>
                </a:extLst>
              </a:tr>
            </a:tbl>
          </a:graphicData>
        </a:graphic>
      </p:graphicFrame>
      <p:sp>
        <p:nvSpPr>
          <p:cNvPr id="9" name="Title 1">
            <a:extLst>
              <a:ext uri="{FF2B5EF4-FFF2-40B4-BE49-F238E27FC236}">
                <a16:creationId xmlns:a16="http://schemas.microsoft.com/office/drawing/2014/main" xmlns="" id="{CD77CB5C-83C7-428A-A4A2-721C061C7062}"/>
              </a:ext>
            </a:extLst>
          </p:cNvPr>
          <p:cNvSpPr txBox="1">
            <a:spLocks/>
          </p:cNvSpPr>
          <p:nvPr/>
        </p:nvSpPr>
        <p:spPr>
          <a:xfrm>
            <a:off x="858663" y="232957"/>
            <a:ext cx="10668000" cy="66992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bg1"/>
                </a:solidFill>
                <a:latin typeface="GE Inspira Pitch" panose="020F0603030400020203" pitchFamily="34" charset="0"/>
              </a:rPr>
              <a:t>Factor Analysis</a:t>
            </a:r>
            <a:endParaRPr lang="en-IN" sz="4000" dirty="0">
              <a:solidFill>
                <a:schemeClr val="bg1"/>
              </a:solidFill>
              <a:latin typeface="GE Inspira Pitch" panose="020F0603030400020203" pitchFamily="34" charset="0"/>
            </a:endParaRPr>
          </a:p>
        </p:txBody>
      </p:sp>
      <p:sp>
        <p:nvSpPr>
          <p:cNvPr id="11" name="TextBox 10">
            <a:extLst>
              <a:ext uri="{FF2B5EF4-FFF2-40B4-BE49-F238E27FC236}">
                <a16:creationId xmlns:a16="http://schemas.microsoft.com/office/drawing/2014/main" xmlns="" id="{6CE8A036-7A6F-4CAF-8B54-D6B16ACFB55D}"/>
              </a:ext>
            </a:extLst>
          </p:cNvPr>
          <p:cNvSpPr txBox="1"/>
          <p:nvPr/>
        </p:nvSpPr>
        <p:spPr>
          <a:xfrm>
            <a:off x="7200314" y="4326005"/>
            <a:ext cx="4089010" cy="1569660"/>
          </a:xfrm>
          <a:prstGeom prst="rect">
            <a:avLst/>
          </a:prstGeom>
          <a:noFill/>
        </p:spPr>
        <p:txBody>
          <a:bodyPr wrap="square" rtlCol="0">
            <a:spAutoFit/>
          </a:bodyPr>
          <a:lstStyle/>
          <a:p>
            <a:pPr>
              <a:buFont typeface="Arial" pitchFamily="34" charset="0"/>
              <a:buChar char="•"/>
            </a:pPr>
            <a:r>
              <a:rPr lang="en-US" sz="1600" dirty="0">
                <a:solidFill>
                  <a:schemeClr val="bg1"/>
                </a:solidFill>
              </a:rPr>
              <a:t>  First four attributes can be factored in together as Factor 1</a:t>
            </a:r>
          </a:p>
          <a:p>
            <a:pPr>
              <a:buFont typeface="Arial" pitchFamily="34" charset="0"/>
              <a:buChar char="•"/>
            </a:pPr>
            <a:r>
              <a:rPr lang="en-US" sz="1600" dirty="0">
                <a:solidFill>
                  <a:schemeClr val="bg1"/>
                </a:solidFill>
              </a:rPr>
              <a:t>  Last two attributes can be factored in together as Factor 2</a:t>
            </a:r>
          </a:p>
          <a:p>
            <a:pPr>
              <a:buFont typeface="Arial" pitchFamily="34" charset="0"/>
              <a:buChar char="•"/>
            </a:pPr>
            <a:r>
              <a:rPr lang="en-US" sz="1600" dirty="0">
                <a:solidFill>
                  <a:schemeClr val="bg1"/>
                </a:solidFill>
              </a:rPr>
              <a:t>  Rather than dealing with six attributes now we are dealing with two factors</a:t>
            </a:r>
          </a:p>
        </p:txBody>
      </p:sp>
      <p:sp>
        <p:nvSpPr>
          <p:cNvPr id="12" name="Rounded Rectangle 49">
            <a:extLst>
              <a:ext uri="{FF2B5EF4-FFF2-40B4-BE49-F238E27FC236}">
                <a16:creationId xmlns:a16="http://schemas.microsoft.com/office/drawing/2014/main" xmlns="" id="{E0B56D3E-7544-4FA6-BDF1-10145B016105}"/>
              </a:ext>
            </a:extLst>
          </p:cNvPr>
          <p:cNvSpPr/>
          <p:nvPr/>
        </p:nvSpPr>
        <p:spPr>
          <a:xfrm>
            <a:off x="3587261" y="4724400"/>
            <a:ext cx="733865" cy="12192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50">
            <a:extLst>
              <a:ext uri="{FF2B5EF4-FFF2-40B4-BE49-F238E27FC236}">
                <a16:creationId xmlns:a16="http://schemas.microsoft.com/office/drawing/2014/main" xmlns="" id="{D2BDBF54-E8D4-4A67-B31F-1494D2FBFE1C}"/>
              </a:ext>
            </a:extLst>
          </p:cNvPr>
          <p:cNvSpPr/>
          <p:nvPr/>
        </p:nvSpPr>
        <p:spPr>
          <a:xfrm>
            <a:off x="5602778" y="6019800"/>
            <a:ext cx="731520" cy="619773"/>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11618035" y="6252525"/>
            <a:ext cx="312906" cy="369332"/>
          </a:xfrm>
          <a:prstGeom prst="rect">
            <a:avLst/>
          </a:prstGeom>
        </p:spPr>
        <p:txBody>
          <a:bodyPr wrap="none">
            <a:spAutoFit/>
          </a:bodyPr>
          <a:lstStyle/>
          <a:p>
            <a:pPr lvl="0"/>
            <a:fld id="{BE61D1D4-20FA-4242-A758-DF04B340BB24}" type="slidenum">
              <a:rPr lang="en-IN" smtClean="0">
                <a:solidFill>
                  <a:srgbClr val="575757"/>
                </a:solidFill>
              </a:rPr>
              <a:pPr lvl="0"/>
              <a:t>10</a:t>
            </a:fld>
            <a:endParaRPr lang="en-IN" dirty="0">
              <a:solidFill>
                <a:srgbClr val="575757"/>
              </a:solidFill>
            </a:endParaRPr>
          </a:p>
        </p:txBody>
      </p:sp>
      <p:sp>
        <p:nvSpPr>
          <p:cNvPr id="16" name="Rounded Rectangle 31">
            <a:extLst>
              <a:ext uri="{FF2B5EF4-FFF2-40B4-BE49-F238E27FC236}">
                <a16:creationId xmlns:a16="http://schemas.microsoft.com/office/drawing/2014/main" xmlns="" id="{307B09D9-9CAA-41EA-AD52-E37C3800A343}"/>
              </a:ext>
            </a:extLst>
          </p:cNvPr>
          <p:cNvSpPr/>
          <p:nvPr/>
        </p:nvSpPr>
        <p:spPr>
          <a:xfrm>
            <a:off x="7608277" y="6099764"/>
            <a:ext cx="3030415" cy="37137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hlinkClick r:id="rId3" action="ppaction://hlinkfile"/>
              </a:rPr>
              <a:t>Working Example</a:t>
            </a:r>
            <a:endParaRPr lang="en-IN" b="1" dirty="0">
              <a:solidFill>
                <a:schemeClr val="tx1"/>
              </a:solidFill>
            </a:endParaRPr>
          </a:p>
        </p:txBody>
      </p:sp>
    </p:spTree>
    <p:extLst>
      <p:ext uri="{BB962C8B-B14F-4D97-AF65-F5344CB8AC3E}">
        <p14:creationId xmlns:p14="http://schemas.microsoft.com/office/powerpoint/2010/main" xmlns="" val="24913967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FF6D8D7-0D13-4FE2-8A4A-C494D508ED56}"/>
              </a:ext>
            </a:extLst>
          </p:cNvPr>
          <p:cNvSpPr txBox="1"/>
          <p:nvPr/>
        </p:nvSpPr>
        <p:spPr>
          <a:xfrm>
            <a:off x="838200" y="1510931"/>
            <a:ext cx="5629102" cy="1077218"/>
          </a:xfrm>
          <a:prstGeom prst="rect">
            <a:avLst/>
          </a:prstGeom>
          <a:noFill/>
        </p:spPr>
        <p:txBody>
          <a:bodyPr wrap="square" rtlCol="0">
            <a:spAutoFit/>
          </a:bodyPr>
          <a:lstStyle/>
          <a:p>
            <a:pPr marL="285750" indent="-285750">
              <a:buFont typeface="Wingdings" panose="05000000000000000000" pitchFamily="2" charset="2"/>
              <a:buChar char="§"/>
            </a:pPr>
            <a:r>
              <a:rPr lang="en-US" sz="1600" dirty="0">
                <a:solidFill>
                  <a:schemeClr val="bg1"/>
                </a:solidFill>
              </a:rPr>
              <a:t>Cluster analysis is a data mining technique that can be used to identify and classify a large set of heterogeneous consumers  into a small number of homogeneous segments.</a:t>
            </a:r>
          </a:p>
        </p:txBody>
      </p:sp>
      <p:sp>
        <p:nvSpPr>
          <p:cNvPr id="5" name="TextBox 4">
            <a:extLst>
              <a:ext uri="{FF2B5EF4-FFF2-40B4-BE49-F238E27FC236}">
                <a16:creationId xmlns:a16="http://schemas.microsoft.com/office/drawing/2014/main" xmlns="" id="{69A80FCA-6866-4CD5-8384-F7754FEB6B89}"/>
              </a:ext>
            </a:extLst>
          </p:cNvPr>
          <p:cNvSpPr txBox="1"/>
          <p:nvPr/>
        </p:nvSpPr>
        <p:spPr>
          <a:xfrm>
            <a:off x="6600055" y="1506680"/>
            <a:ext cx="5291974" cy="1046440"/>
          </a:xfrm>
          <a:prstGeom prst="rect">
            <a:avLst/>
          </a:prstGeom>
          <a:noFill/>
        </p:spPr>
        <p:txBody>
          <a:bodyPr wrap="square" rtlCol="0">
            <a:spAutoFit/>
          </a:bodyPr>
          <a:lstStyle/>
          <a:p>
            <a:pPr marL="285750" indent="-285750">
              <a:buFont typeface="Wingdings" panose="05000000000000000000" pitchFamily="2" charset="2"/>
              <a:buChar char="§"/>
            </a:pPr>
            <a:r>
              <a:rPr lang="en-US" sz="1600" dirty="0" smtClean="0">
                <a:solidFill>
                  <a:schemeClr val="bg1"/>
                </a:solidFill>
              </a:rPr>
              <a:t>To </a:t>
            </a:r>
            <a:r>
              <a:rPr lang="en-US" sz="1600" dirty="0">
                <a:solidFill>
                  <a:schemeClr val="bg1"/>
                </a:solidFill>
              </a:rPr>
              <a:t>discover how consumers naturally differ and cater to the unique needs of chosen target customer segments </a:t>
            </a:r>
          </a:p>
          <a:p>
            <a:r>
              <a:rPr lang="en-US" sz="1400" dirty="0">
                <a:solidFill>
                  <a:schemeClr val="bg1"/>
                </a:solidFill>
              </a:rPr>
              <a:t>    </a:t>
            </a:r>
            <a:endParaRPr lang="en-IN" sz="1400" dirty="0">
              <a:solidFill>
                <a:schemeClr val="bg1"/>
              </a:solidFill>
            </a:endParaRPr>
          </a:p>
        </p:txBody>
      </p:sp>
      <p:sp>
        <p:nvSpPr>
          <p:cNvPr id="6" name="TextBox 5">
            <a:extLst>
              <a:ext uri="{FF2B5EF4-FFF2-40B4-BE49-F238E27FC236}">
                <a16:creationId xmlns:a16="http://schemas.microsoft.com/office/drawing/2014/main" xmlns="" id="{D05C1471-3A37-42EF-85A2-1B3348D6AC3E}"/>
              </a:ext>
            </a:extLst>
          </p:cNvPr>
          <p:cNvSpPr txBox="1"/>
          <p:nvPr/>
        </p:nvSpPr>
        <p:spPr>
          <a:xfrm>
            <a:off x="914400" y="3181208"/>
            <a:ext cx="10668000" cy="1815882"/>
          </a:xfrm>
          <a:prstGeom prst="rect">
            <a:avLst/>
          </a:prstGeom>
          <a:noFill/>
        </p:spPr>
        <p:txBody>
          <a:bodyPr wrap="square" rtlCol="0">
            <a:spAutoFit/>
          </a:bodyPr>
          <a:lstStyle/>
          <a:p>
            <a:pPr algn="just"/>
            <a:r>
              <a:rPr lang="en-US" sz="1600" dirty="0">
                <a:solidFill>
                  <a:schemeClr val="bg1"/>
                </a:solidFill>
              </a:rPr>
              <a:t>Cluster analysis usually consists of two steps: segmenting and describing. </a:t>
            </a:r>
            <a:endParaRPr lang="en-US" sz="1600" dirty="0" smtClean="0">
              <a:solidFill>
                <a:schemeClr val="bg1"/>
              </a:solidFill>
            </a:endParaRPr>
          </a:p>
          <a:p>
            <a:pPr algn="just"/>
            <a:endParaRPr lang="en-US" sz="1600" dirty="0">
              <a:solidFill>
                <a:schemeClr val="bg1"/>
              </a:solidFill>
            </a:endParaRPr>
          </a:p>
          <a:p>
            <a:pPr marL="228600" indent="-228600" algn="just">
              <a:buFont typeface="+mj-lt"/>
              <a:buAutoNum type="arabicPeriod"/>
            </a:pPr>
            <a:r>
              <a:rPr lang="en-US" sz="1600" dirty="0">
                <a:solidFill>
                  <a:schemeClr val="bg1"/>
                </a:solidFill>
              </a:rPr>
              <a:t>In the </a:t>
            </a:r>
            <a:r>
              <a:rPr lang="en-US" sz="1600" i="1" dirty="0">
                <a:solidFill>
                  <a:schemeClr val="bg1"/>
                </a:solidFill>
              </a:rPr>
              <a:t>segmentation step</a:t>
            </a:r>
            <a:r>
              <a:rPr lang="en-US" sz="1600" dirty="0">
                <a:solidFill>
                  <a:schemeClr val="bg1"/>
                </a:solidFill>
              </a:rPr>
              <a:t>, we identify underlying subsamples of customers that are homogeneous in their bases (e.g., ratings on product preferences) and markedly different from other subsamples. </a:t>
            </a:r>
          </a:p>
          <a:p>
            <a:pPr marL="228600" indent="-228600" algn="just"/>
            <a:endParaRPr lang="en-US" sz="1600" dirty="0">
              <a:solidFill>
                <a:schemeClr val="bg1"/>
              </a:solidFill>
            </a:endParaRPr>
          </a:p>
          <a:p>
            <a:pPr marL="228600" indent="-228600" algn="just"/>
            <a:r>
              <a:rPr lang="en-US" sz="1600" dirty="0">
                <a:solidFill>
                  <a:schemeClr val="bg1"/>
                </a:solidFill>
              </a:rPr>
              <a:t>2. In the </a:t>
            </a:r>
            <a:r>
              <a:rPr lang="en-US" sz="1600" i="1" dirty="0">
                <a:solidFill>
                  <a:schemeClr val="bg1"/>
                </a:solidFill>
              </a:rPr>
              <a:t>describing step</a:t>
            </a:r>
            <a:r>
              <a:rPr lang="en-US" sz="1600" dirty="0">
                <a:solidFill>
                  <a:schemeClr val="bg1"/>
                </a:solidFill>
              </a:rPr>
              <a:t>, we use descriptor variables to explain how the subsamples differ and thereby can derive efficient targeting strategies, tailored to each subsample</a:t>
            </a:r>
            <a:r>
              <a:rPr lang="en-US" sz="1400" dirty="0">
                <a:solidFill>
                  <a:schemeClr val="bg1"/>
                </a:solidFill>
              </a:rPr>
              <a:t>. </a:t>
            </a:r>
          </a:p>
        </p:txBody>
      </p:sp>
      <p:sp>
        <p:nvSpPr>
          <p:cNvPr id="7" name="Rounded Rectangle 31">
            <a:extLst>
              <a:ext uri="{FF2B5EF4-FFF2-40B4-BE49-F238E27FC236}">
                <a16:creationId xmlns:a16="http://schemas.microsoft.com/office/drawing/2014/main" xmlns="" id="{307B09D9-9CAA-41EA-AD52-E37C3800A343}"/>
              </a:ext>
            </a:extLst>
          </p:cNvPr>
          <p:cNvSpPr/>
          <p:nvPr/>
        </p:nvSpPr>
        <p:spPr>
          <a:xfrm>
            <a:off x="4812324" y="5396378"/>
            <a:ext cx="3030415" cy="37137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9253C"/>
                </a:solidFill>
                <a:hlinkClick r:id="rId2" action="ppaction://hlinkfile"/>
              </a:rPr>
              <a:t>Working Example</a:t>
            </a:r>
            <a:endParaRPr lang="en-IN" b="1" dirty="0">
              <a:solidFill>
                <a:srgbClr val="09253C"/>
              </a:solidFill>
            </a:endParaRPr>
          </a:p>
        </p:txBody>
      </p:sp>
      <p:sp>
        <p:nvSpPr>
          <p:cNvPr id="8" name="Title 1">
            <a:extLst>
              <a:ext uri="{FF2B5EF4-FFF2-40B4-BE49-F238E27FC236}">
                <a16:creationId xmlns:a16="http://schemas.microsoft.com/office/drawing/2014/main" xmlns="" id="{8534AAE8-AAB1-4BA7-AF38-1B62391DB086}"/>
              </a:ext>
            </a:extLst>
          </p:cNvPr>
          <p:cNvSpPr txBox="1">
            <a:spLocks/>
          </p:cNvSpPr>
          <p:nvPr/>
        </p:nvSpPr>
        <p:spPr>
          <a:xfrm>
            <a:off x="838200" y="305541"/>
            <a:ext cx="10668000" cy="66992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chemeClr val="bg1"/>
                </a:solidFill>
                <a:latin typeface="GE Inspira Pitch" panose="020F0603030400020203" pitchFamily="34" charset="0"/>
              </a:rPr>
              <a:t>Cluster </a:t>
            </a:r>
            <a:r>
              <a:rPr lang="en-US" sz="4000" dirty="0">
                <a:solidFill>
                  <a:schemeClr val="bg1"/>
                </a:solidFill>
                <a:latin typeface="GE Inspira Pitch" panose="020F0603030400020203" pitchFamily="34" charset="0"/>
              </a:rPr>
              <a:t>Analysis</a:t>
            </a:r>
            <a:endParaRPr lang="en-IN" sz="4000" dirty="0">
              <a:solidFill>
                <a:schemeClr val="bg1"/>
              </a:solidFill>
              <a:latin typeface="GE Inspira Pitch" panose="020F0603030400020203" pitchFamily="34" charset="0"/>
            </a:endParaRPr>
          </a:p>
        </p:txBody>
      </p:sp>
      <p:sp>
        <p:nvSpPr>
          <p:cNvPr id="9" name="TextBox 8">
            <a:extLst>
              <a:ext uri="{FF2B5EF4-FFF2-40B4-BE49-F238E27FC236}">
                <a16:creationId xmlns:a16="http://schemas.microsoft.com/office/drawing/2014/main" xmlns="" id="{8CD34D5E-AA08-4747-B791-94E905364AC5}"/>
              </a:ext>
            </a:extLst>
          </p:cNvPr>
          <p:cNvSpPr txBox="1"/>
          <p:nvPr/>
        </p:nvSpPr>
        <p:spPr>
          <a:xfrm>
            <a:off x="914400" y="2794543"/>
            <a:ext cx="1600200" cy="369332"/>
          </a:xfrm>
          <a:prstGeom prst="rect">
            <a:avLst/>
          </a:prstGeom>
          <a:noFill/>
        </p:spPr>
        <p:txBody>
          <a:bodyPr wrap="square" rtlCol="0">
            <a:spAutoFit/>
          </a:bodyPr>
          <a:lstStyle/>
          <a:p>
            <a:r>
              <a:rPr lang="en-US" b="1" dirty="0">
                <a:solidFill>
                  <a:schemeClr val="bg1"/>
                </a:solidFill>
              </a:rPr>
              <a:t>Example</a:t>
            </a:r>
          </a:p>
        </p:txBody>
      </p:sp>
      <p:sp>
        <p:nvSpPr>
          <p:cNvPr id="10" name="TextBox 9">
            <a:extLst>
              <a:ext uri="{FF2B5EF4-FFF2-40B4-BE49-F238E27FC236}">
                <a16:creationId xmlns:a16="http://schemas.microsoft.com/office/drawing/2014/main" xmlns="" id="{E9E572B2-CE18-4B03-9E35-671D7B6E81F0}"/>
              </a:ext>
            </a:extLst>
          </p:cNvPr>
          <p:cNvSpPr txBox="1"/>
          <p:nvPr/>
        </p:nvSpPr>
        <p:spPr>
          <a:xfrm>
            <a:off x="838200" y="1106334"/>
            <a:ext cx="1357017" cy="353578"/>
          </a:xfrm>
          <a:prstGeom prst="rect">
            <a:avLst/>
          </a:prstGeom>
          <a:noFill/>
        </p:spPr>
        <p:txBody>
          <a:bodyPr wrap="none" lIns="75840" tIns="37919" rIns="75840" bIns="37919" rtlCol="0">
            <a:spAutoFit/>
          </a:bodyPr>
          <a:lstStyle/>
          <a:p>
            <a:r>
              <a:rPr lang="en-US" b="1" dirty="0">
                <a:solidFill>
                  <a:schemeClr val="bg1"/>
                </a:solidFill>
                <a:latin typeface="+mj-lt"/>
                <a:cs typeface="Cambria"/>
              </a:rPr>
              <a:t>Description</a:t>
            </a:r>
            <a:endParaRPr lang="en-US" sz="1400" b="1" dirty="0">
              <a:solidFill>
                <a:schemeClr val="bg1"/>
              </a:solidFill>
              <a:latin typeface="+mj-lt"/>
              <a:cs typeface="Cambria"/>
            </a:endParaRPr>
          </a:p>
        </p:txBody>
      </p:sp>
      <p:sp>
        <p:nvSpPr>
          <p:cNvPr id="11" name="TextBox 10">
            <a:extLst>
              <a:ext uri="{FF2B5EF4-FFF2-40B4-BE49-F238E27FC236}">
                <a16:creationId xmlns:a16="http://schemas.microsoft.com/office/drawing/2014/main" xmlns="" id="{34784A2E-74A7-42E4-AB4D-D187013168DB}"/>
              </a:ext>
            </a:extLst>
          </p:cNvPr>
          <p:cNvSpPr txBox="1"/>
          <p:nvPr/>
        </p:nvSpPr>
        <p:spPr>
          <a:xfrm>
            <a:off x="6693803" y="1142236"/>
            <a:ext cx="1688197" cy="353578"/>
          </a:xfrm>
          <a:prstGeom prst="rect">
            <a:avLst/>
          </a:prstGeom>
          <a:noFill/>
        </p:spPr>
        <p:txBody>
          <a:bodyPr wrap="none" lIns="75840" tIns="37919" rIns="75840" bIns="37919" rtlCol="0">
            <a:spAutoFit/>
          </a:bodyPr>
          <a:lstStyle>
            <a:defPPr>
              <a:defRPr lang="en-US"/>
            </a:defPPr>
            <a:lvl1pPr>
              <a:defRPr sz="1400" b="1">
                <a:solidFill>
                  <a:schemeClr val="bg1"/>
                </a:solidFill>
                <a:latin typeface="Cambria"/>
                <a:cs typeface="Cambria"/>
              </a:defRPr>
            </a:lvl1pPr>
          </a:lstStyle>
          <a:p>
            <a:r>
              <a:rPr lang="en-US" sz="1800" dirty="0">
                <a:latin typeface="+mj-lt"/>
              </a:rPr>
              <a:t>When to Use It</a:t>
            </a:r>
          </a:p>
        </p:txBody>
      </p:sp>
      <p:sp>
        <p:nvSpPr>
          <p:cNvPr id="12" name="Rectangle 11"/>
          <p:cNvSpPr/>
          <p:nvPr/>
        </p:nvSpPr>
        <p:spPr>
          <a:xfrm>
            <a:off x="11618035" y="6252525"/>
            <a:ext cx="312906" cy="369332"/>
          </a:xfrm>
          <a:prstGeom prst="rect">
            <a:avLst/>
          </a:prstGeom>
        </p:spPr>
        <p:txBody>
          <a:bodyPr wrap="none">
            <a:spAutoFit/>
          </a:bodyPr>
          <a:lstStyle/>
          <a:p>
            <a:pPr lvl="0"/>
            <a:fld id="{BE61D1D4-20FA-4242-A758-DF04B340BB24}" type="slidenum">
              <a:rPr lang="en-IN" smtClean="0">
                <a:solidFill>
                  <a:srgbClr val="575757"/>
                </a:solidFill>
              </a:rPr>
              <a:pPr lvl="0"/>
              <a:t>11</a:t>
            </a:fld>
            <a:endParaRPr lang="en-IN" dirty="0">
              <a:solidFill>
                <a:srgbClr val="575757"/>
              </a:solidFill>
            </a:endParaRPr>
          </a:p>
        </p:txBody>
      </p:sp>
    </p:spTree>
    <p:extLst>
      <p:ext uri="{BB962C8B-B14F-4D97-AF65-F5344CB8AC3E}">
        <p14:creationId xmlns:p14="http://schemas.microsoft.com/office/powerpoint/2010/main" xmlns="" val="36801251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10972800" cy="763586"/>
          </a:xfrm>
        </p:spPr>
        <p:txBody>
          <a:bodyPr/>
          <a:lstStyle/>
          <a:p>
            <a:pPr algn="l"/>
            <a:r>
              <a:rPr lang="en-US" sz="4000" dirty="0">
                <a:latin typeface="GE Inspira Pitch" panose="020F0603030400020203" pitchFamily="34" charset="0"/>
              </a:rPr>
              <a:t>Targeting</a:t>
            </a:r>
            <a:endParaRPr lang="en-IN" dirty="0">
              <a:latin typeface="GE Inspira Pitch" panose="020F0603030400020203" pitchFamily="34" charset="0"/>
            </a:endParaRPr>
          </a:p>
        </p:txBody>
      </p:sp>
      <p:sp>
        <p:nvSpPr>
          <p:cNvPr id="5" name="TextBox 4">
            <a:extLst>
              <a:ext uri="{FF2B5EF4-FFF2-40B4-BE49-F238E27FC236}">
                <a16:creationId xmlns:a16="http://schemas.microsoft.com/office/drawing/2014/main" xmlns="" id="{756C2301-52B3-425C-8C6D-6ECFAE7DB663}"/>
              </a:ext>
            </a:extLst>
          </p:cNvPr>
          <p:cNvSpPr txBox="1"/>
          <p:nvPr/>
        </p:nvSpPr>
        <p:spPr>
          <a:xfrm>
            <a:off x="904700" y="1223889"/>
            <a:ext cx="10626969" cy="5459956"/>
          </a:xfrm>
          <a:prstGeom prst="rect">
            <a:avLst/>
          </a:prstGeom>
          <a:noFill/>
        </p:spPr>
        <p:txBody>
          <a:bodyPr wrap="square" lIns="0" tIns="0" rIns="0" bIns="0" rtlCol="0">
            <a:spAutoFit/>
          </a:bodyPr>
          <a:lstStyle/>
          <a:p>
            <a:pPr marL="285750" indent="-285750">
              <a:lnSpc>
                <a:spcPct val="150000"/>
              </a:lnSpc>
              <a:buFont typeface="Wingdings" panose="05000000000000000000" pitchFamily="2" charset="2"/>
              <a:buChar char="Ø"/>
            </a:pPr>
            <a:r>
              <a:rPr lang="en-US" dirty="0">
                <a:solidFill>
                  <a:schemeClr val="bg1"/>
                </a:solidFill>
                <a:cs typeface="Arial"/>
              </a:rPr>
              <a:t>A marketer needs to select segments to target based on certain selection criteria</a:t>
            </a:r>
          </a:p>
          <a:p>
            <a:pPr marL="742950" lvl="1" indent="-285750">
              <a:lnSpc>
                <a:spcPct val="150000"/>
              </a:lnSpc>
              <a:buFont typeface="Wingdings" panose="05000000000000000000" pitchFamily="2" charset="2"/>
              <a:buChar char="Ø"/>
            </a:pPr>
            <a:r>
              <a:rPr lang="en-US" dirty="0">
                <a:solidFill>
                  <a:schemeClr val="bg1"/>
                </a:solidFill>
                <a:cs typeface="Arial"/>
              </a:rPr>
              <a:t>Market attractiveness (size, growth rate, price sensitivity, etc.)</a:t>
            </a:r>
          </a:p>
          <a:p>
            <a:pPr marL="742950" lvl="1" indent="-285750">
              <a:lnSpc>
                <a:spcPct val="150000"/>
              </a:lnSpc>
              <a:buFont typeface="Wingdings" panose="05000000000000000000" pitchFamily="2" charset="2"/>
              <a:buChar char="Ø"/>
            </a:pPr>
            <a:r>
              <a:rPr lang="en-US" dirty="0">
                <a:solidFill>
                  <a:schemeClr val="bg1"/>
                </a:solidFill>
                <a:cs typeface="Arial"/>
              </a:rPr>
              <a:t>Competitive strength (captures the relative strength of a firm, versus competitors, at securing and maintaining market share in a given segment)</a:t>
            </a:r>
          </a:p>
          <a:p>
            <a:pPr marL="285750" indent="-285750">
              <a:lnSpc>
                <a:spcPct val="150000"/>
              </a:lnSpc>
              <a:buFont typeface="Wingdings" panose="05000000000000000000" pitchFamily="2" charset="2"/>
              <a:buChar char="Ø"/>
            </a:pPr>
            <a:r>
              <a:rPr lang="en-US" dirty="0">
                <a:solidFill>
                  <a:schemeClr val="bg1"/>
                </a:solidFill>
                <a:cs typeface="Arial"/>
              </a:rPr>
              <a:t>Uses all three “Cs” as input: customer, company, and competitors</a:t>
            </a:r>
          </a:p>
          <a:p>
            <a:pPr marL="285750" indent="-285750">
              <a:lnSpc>
                <a:spcPct val="150000"/>
              </a:lnSpc>
              <a:buFont typeface="Wingdings" panose="05000000000000000000" pitchFamily="2" charset="2"/>
              <a:buChar char="Ø"/>
            </a:pPr>
            <a:r>
              <a:rPr lang="en-US" dirty="0">
                <a:solidFill>
                  <a:schemeClr val="bg1"/>
                </a:solidFill>
                <a:cs typeface="Arial"/>
              </a:rPr>
              <a:t>An ideal target segment should meet six criteria:</a:t>
            </a:r>
          </a:p>
          <a:p>
            <a:pPr marL="571033" lvl="1" indent="-342619">
              <a:lnSpc>
                <a:spcPct val="110000"/>
              </a:lnSpc>
              <a:buFont typeface="Wingdings" panose="05000000000000000000" pitchFamily="2" charset="2"/>
              <a:buChar char="§"/>
            </a:pPr>
            <a:r>
              <a:rPr lang="en-US" dirty="0">
                <a:solidFill>
                  <a:schemeClr val="bg1"/>
                </a:solidFill>
                <a:cs typeface="Arial"/>
              </a:rPr>
              <a:t>Based on customer needs (customer care)</a:t>
            </a:r>
          </a:p>
          <a:p>
            <a:pPr marL="571033" lvl="1" indent="-342619">
              <a:lnSpc>
                <a:spcPct val="110000"/>
              </a:lnSpc>
              <a:buFont typeface="Wingdings" panose="05000000000000000000" pitchFamily="2" charset="2"/>
              <a:buChar char="§"/>
            </a:pPr>
            <a:r>
              <a:rPr lang="en-US" dirty="0">
                <a:solidFill>
                  <a:schemeClr val="bg1"/>
                </a:solidFill>
                <a:cs typeface="Arial"/>
              </a:rPr>
              <a:t>Different than other segments (little crossover competition)</a:t>
            </a:r>
          </a:p>
          <a:p>
            <a:pPr marL="571033" lvl="1" indent="-342619">
              <a:lnSpc>
                <a:spcPct val="110000"/>
              </a:lnSpc>
              <a:buFont typeface="Wingdings" panose="05000000000000000000" pitchFamily="2" charset="2"/>
              <a:buChar char="§"/>
            </a:pPr>
            <a:r>
              <a:rPr lang="en-US" dirty="0">
                <a:solidFill>
                  <a:schemeClr val="bg1"/>
                </a:solidFill>
                <a:cs typeface="Arial"/>
              </a:rPr>
              <a:t>Differences match firm’s competences (firm can execute within resource constraints)</a:t>
            </a:r>
          </a:p>
          <a:p>
            <a:pPr marL="571033" lvl="1" indent="-342619">
              <a:lnSpc>
                <a:spcPct val="110000"/>
              </a:lnSpc>
              <a:buFont typeface="Wingdings" panose="05000000000000000000" pitchFamily="2" charset="2"/>
              <a:buChar char="§"/>
            </a:pPr>
            <a:r>
              <a:rPr lang="en-US" dirty="0">
                <a:solidFill>
                  <a:schemeClr val="bg1"/>
                </a:solidFill>
                <a:cs typeface="Arial"/>
              </a:rPr>
              <a:t>Sustainable (can keep customers)</a:t>
            </a:r>
          </a:p>
          <a:p>
            <a:pPr marL="571033" lvl="1" indent="-342619">
              <a:lnSpc>
                <a:spcPct val="110000"/>
              </a:lnSpc>
              <a:buFont typeface="Wingdings" panose="05000000000000000000" pitchFamily="2" charset="2"/>
              <a:buChar char="§"/>
            </a:pPr>
            <a:r>
              <a:rPr lang="en-US" dirty="0">
                <a:solidFill>
                  <a:schemeClr val="bg1"/>
                </a:solidFill>
                <a:cs typeface="Arial"/>
              </a:rPr>
              <a:t>Customers are identifiable (can find targeted customers)</a:t>
            </a:r>
          </a:p>
          <a:p>
            <a:pPr marL="571033" lvl="1" indent="-342619">
              <a:lnSpc>
                <a:spcPct val="110000"/>
              </a:lnSpc>
              <a:buFont typeface="Wingdings" panose="05000000000000000000" pitchFamily="2" charset="2"/>
              <a:buChar char="§"/>
            </a:pPr>
            <a:r>
              <a:rPr lang="en-US" dirty="0">
                <a:solidFill>
                  <a:schemeClr val="bg1"/>
                </a:solidFill>
                <a:cs typeface="Arial"/>
              </a:rPr>
              <a:t>Financially valuable (valuable in the long term) </a:t>
            </a:r>
          </a:p>
          <a:p>
            <a:pPr marL="285750" indent="-285750">
              <a:lnSpc>
                <a:spcPct val="150000"/>
              </a:lnSpc>
              <a:buFont typeface="Wingdings" panose="05000000000000000000" pitchFamily="2" charset="2"/>
              <a:buChar char="Ø"/>
            </a:pPr>
            <a:r>
              <a:rPr lang="en-US" dirty="0">
                <a:solidFill>
                  <a:schemeClr val="bg1"/>
                </a:solidFill>
              </a:rPr>
              <a:t>The </a:t>
            </a:r>
            <a:r>
              <a:rPr lang="en-US" b="1" dirty="0">
                <a:solidFill>
                  <a:schemeClr val="bg1"/>
                </a:solidFill>
              </a:rPr>
              <a:t>GE/</a:t>
            </a:r>
            <a:r>
              <a:rPr lang="en-US" b="1" dirty="0" err="1">
                <a:solidFill>
                  <a:schemeClr val="bg1"/>
                </a:solidFill>
              </a:rPr>
              <a:t>Mckinsey</a:t>
            </a:r>
            <a:r>
              <a:rPr lang="en-US" b="1" dirty="0">
                <a:solidFill>
                  <a:schemeClr val="bg1"/>
                </a:solidFill>
              </a:rPr>
              <a:t> matrix</a:t>
            </a:r>
            <a:r>
              <a:rPr lang="en-US" dirty="0">
                <a:solidFill>
                  <a:schemeClr val="bg1"/>
                </a:solidFill>
              </a:rPr>
              <a:t> is one analysis tool designed to helps managers visualize and select target segments </a:t>
            </a:r>
            <a:endParaRPr lang="en-US" dirty="0">
              <a:solidFill>
                <a:schemeClr val="bg1"/>
              </a:solidFill>
              <a:cs typeface="Arial"/>
            </a:endParaRPr>
          </a:p>
          <a:p>
            <a:endParaRPr lang="en-US" sz="2000" dirty="0">
              <a:latin typeface="+mn-lt"/>
            </a:endParaRPr>
          </a:p>
        </p:txBody>
      </p:sp>
      <p:sp>
        <p:nvSpPr>
          <p:cNvPr id="6" name="Rectangle 5"/>
          <p:cNvSpPr/>
          <p:nvPr/>
        </p:nvSpPr>
        <p:spPr>
          <a:xfrm>
            <a:off x="11618035" y="6252525"/>
            <a:ext cx="312906" cy="369332"/>
          </a:xfrm>
          <a:prstGeom prst="rect">
            <a:avLst/>
          </a:prstGeom>
        </p:spPr>
        <p:txBody>
          <a:bodyPr wrap="none">
            <a:spAutoFit/>
          </a:bodyPr>
          <a:lstStyle/>
          <a:p>
            <a:pPr lvl="0"/>
            <a:fld id="{BE61D1D4-20FA-4242-A758-DF04B340BB24}" type="slidenum">
              <a:rPr lang="en-IN" smtClean="0">
                <a:solidFill>
                  <a:srgbClr val="575757"/>
                </a:solidFill>
              </a:rPr>
              <a:pPr lvl="0"/>
              <a:t>12</a:t>
            </a:fld>
            <a:endParaRPr lang="en-IN" dirty="0">
              <a:solidFill>
                <a:srgbClr val="575757"/>
              </a:solidFill>
            </a:endParaRPr>
          </a:p>
        </p:txBody>
      </p:sp>
    </p:spTree>
    <p:extLst>
      <p:ext uri="{BB962C8B-B14F-4D97-AF65-F5344CB8AC3E}">
        <p14:creationId xmlns:p14="http://schemas.microsoft.com/office/powerpoint/2010/main" xmlns="" val="38453421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31976"/>
            <a:ext cx="10972800" cy="711591"/>
          </a:xfrm>
        </p:spPr>
        <p:txBody>
          <a:bodyPr>
            <a:normAutofit/>
          </a:bodyPr>
          <a:lstStyle/>
          <a:p>
            <a:pPr algn="l"/>
            <a:r>
              <a:rPr lang="en-US" sz="4000" dirty="0">
                <a:latin typeface="GE Inspira Pitch" panose="020F0603030400020203" pitchFamily="34" charset="0"/>
              </a:rPr>
              <a:t>GE/</a:t>
            </a:r>
            <a:r>
              <a:rPr lang="en-US" sz="4000" dirty="0" err="1">
                <a:latin typeface="GE Inspira Pitch" panose="020F0603030400020203" pitchFamily="34" charset="0"/>
              </a:rPr>
              <a:t>Mckinsey</a:t>
            </a:r>
            <a:r>
              <a:rPr lang="en-US" sz="4000" dirty="0">
                <a:latin typeface="GE Inspira Pitch" panose="020F0603030400020203" pitchFamily="34" charset="0"/>
              </a:rPr>
              <a:t> Matrix: Analysis Tool for Targeting</a:t>
            </a:r>
            <a:endParaRPr lang="en-IN" sz="4000" dirty="0">
              <a:latin typeface="GE Inspira Pitch" panose="020F0603030400020203" pitchFamily="34" charset="0"/>
            </a:endParaRPr>
          </a:p>
        </p:txBody>
      </p:sp>
      <p:pic>
        <p:nvPicPr>
          <p:cNvPr id="6" name="Picture 5" descr="ge_matrix.GIF"/>
          <p:cNvPicPr>
            <a:picLocks noChangeAspect="1"/>
          </p:cNvPicPr>
          <p:nvPr/>
        </p:nvPicPr>
        <p:blipFill>
          <a:blip r:embed="rId2" cstate="print"/>
          <a:stretch>
            <a:fillRect/>
          </a:stretch>
        </p:blipFill>
        <p:spPr>
          <a:xfrm>
            <a:off x="6330462" y="2098430"/>
            <a:ext cx="5619750" cy="3652838"/>
          </a:xfrm>
          <a:prstGeom prst="rect">
            <a:avLst/>
          </a:prstGeom>
        </p:spPr>
      </p:pic>
      <p:sp>
        <p:nvSpPr>
          <p:cNvPr id="10" name="Rounded Rectangle 9"/>
          <p:cNvSpPr/>
          <p:nvPr/>
        </p:nvSpPr>
        <p:spPr>
          <a:xfrm>
            <a:off x="914400" y="2098430"/>
            <a:ext cx="4994031" cy="1688002"/>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1119898" y="2326878"/>
            <a:ext cx="4624440" cy="1231106"/>
          </a:xfrm>
          <a:prstGeom prst="rect">
            <a:avLst/>
          </a:prstGeom>
          <a:noFill/>
        </p:spPr>
        <p:txBody>
          <a:bodyPr wrap="square" lIns="0" tIns="0" rIns="0" bIns="0" rtlCol="0">
            <a:spAutoFit/>
          </a:bodyPr>
          <a:lstStyle/>
          <a:p>
            <a:r>
              <a:rPr lang="en-US" sz="2000" b="1" dirty="0">
                <a:solidFill>
                  <a:srgbClr val="C00000"/>
                </a:solidFill>
                <a:latin typeface="+mn-lt"/>
              </a:rPr>
              <a:t>Industry Attractiveness factors</a:t>
            </a:r>
            <a:r>
              <a:rPr lang="en-US" sz="2000" dirty="0">
                <a:solidFill>
                  <a:srgbClr val="C00000"/>
                </a:solidFill>
                <a:latin typeface="+mn-lt"/>
              </a:rPr>
              <a:t>: </a:t>
            </a:r>
          </a:p>
          <a:p>
            <a:r>
              <a:rPr lang="en-US" sz="2000" dirty="0">
                <a:solidFill>
                  <a:schemeClr val="accent4"/>
                </a:solidFill>
                <a:latin typeface="+mn-lt"/>
              </a:rPr>
              <a:t>Growth Rate, Market Size, Demand Variability, Industry profitability, Industry Rivalry</a:t>
            </a:r>
            <a:endParaRPr lang="en-IN" sz="2000" dirty="0">
              <a:solidFill>
                <a:schemeClr val="accent4"/>
              </a:solidFill>
              <a:latin typeface="+mn-lt"/>
            </a:endParaRPr>
          </a:p>
        </p:txBody>
      </p:sp>
      <p:sp>
        <p:nvSpPr>
          <p:cNvPr id="17" name="Rounded Rectangle 16"/>
          <p:cNvSpPr/>
          <p:nvPr/>
        </p:nvSpPr>
        <p:spPr>
          <a:xfrm>
            <a:off x="961290" y="4063266"/>
            <a:ext cx="4994031" cy="1688002"/>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1130532" y="4142617"/>
            <a:ext cx="4613806" cy="1538883"/>
          </a:xfrm>
          <a:prstGeom prst="rect">
            <a:avLst/>
          </a:prstGeom>
          <a:noFill/>
        </p:spPr>
        <p:txBody>
          <a:bodyPr wrap="square" lIns="0" tIns="0" rIns="0" bIns="0" rtlCol="0">
            <a:spAutoFit/>
          </a:bodyPr>
          <a:lstStyle/>
          <a:p>
            <a:r>
              <a:rPr lang="en-US" sz="2000" b="1" dirty="0">
                <a:solidFill>
                  <a:srgbClr val="C00000"/>
                </a:solidFill>
                <a:latin typeface="+mn-lt"/>
              </a:rPr>
              <a:t>Competitive Strength: </a:t>
            </a:r>
          </a:p>
          <a:p>
            <a:r>
              <a:rPr lang="en-US" sz="2000" dirty="0">
                <a:solidFill>
                  <a:schemeClr val="accent4"/>
                </a:solidFill>
                <a:latin typeface="+mn-lt"/>
              </a:rPr>
              <a:t>Market Share, Growth in Market Share, Distribution channel access, Production Capacity, Profit Margin relative to competitors</a:t>
            </a:r>
            <a:endParaRPr lang="en-IN" sz="2000" dirty="0">
              <a:solidFill>
                <a:schemeClr val="accent4"/>
              </a:solidFill>
              <a:latin typeface="+mn-lt"/>
            </a:endParaRPr>
          </a:p>
        </p:txBody>
      </p:sp>
      <p:sp>
        <p:nvSpPr>
          <p:cNvPr id="9" name="Rectangle 8"/>
          <p:cNvSpPr/>
          <p:nvPr/>
        </p:nvSpPr>
        <p:spPr>
          <a:xfrm>
            <a:off x="11618035" y="6252525"/>
            <a:ext cx="312906" cy="369332"/>
          </a:xfrm>
          <a:prstGeom prst="rect">
            <a:avLst/>
          </a:prstGeom>
        </p:spPr>
        <p:txBody>
          <a:bodyPr wrap="none">
            <a:spAutoFit/>
          </a:bodyPr>
          <a:lstStyle/>
          <a:p>
            <a:pPr lvl="0"/>
            <a:fld id="{BE61D1D4-20FA-4242-A758-DF04B340BB24}" type="slidenum">
              <a:rPr lang="en-IN" smtClean="0">
                <a:solidFill>
                  <a:srgbClr val="575757"/>
                </a:solidFill>
              </a:rPr>
              <a:pPr lvl="0"/>
              <a:t>13</a:t>
            </a:fld>
            <a:endParaRPr lang="en-IN" dirty="0">
              <a:solidFill>
                <a:srgbClr val="575757"/>
              </a:solidFill>
            </a:endParaRPr>
          </a:p>
        </p:txBody>
      </p:sp>
    </p:spTree>
    <p:extLst>
      <p:ext uri="{BB962C8B-B14F-4D97-AF65-F5344CB8AC3E}">
        <p14:creationId xmlns:p14="http://schemas.microsoft.com/office/powerpoint/2010/main" xmlns="" val="17092491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14400" y="355092"/>
            <a:ext cx="8229600" cy="483108"/>
          </a:xfrm>
        </p:spPr>
        <p:txBody>
          <a:bodyPr>
            <a:noAutofit/>
          </a:bodyPr>
          <a:lstStyle/>
          <a:p>
            <a:pPr algn="l"/>
            <a:r>
              <a:rPr lang="en-US" dirty="0">
                <a:latin typeface="GE Inspira Pitch" panose="020F0603030400020203" pitchFamily="34" charset="0"/>
              </a:rPr>
              <a:t>Working Example</a:t>
            </a:r>
          </a:p>
        </p:txBody>
      </p:sp>
      <p:sp>
        <p:nvSpPr>
          <p:cNvPr id="5" name="Content Placeholder 4"/>
          <p:cNvSpPr>
            <a:spLocks noGrp="1"/>
          </p:cNvSpPr>
          <p:nvPr>
            <p:ph idx="1"/>
          </p:nvPr>
        </p:nvSpPr>
        <p:spPr>
          <a:xfrm>
            <a:off x="914400" y="1204930"/>
            <a:ext cx="10735994" cy="3577364"/>
          </a:xfrm>
        </p:spPr>
        <p:txBody>
          <a:bodyPr/>
          <a:lstStyle/>
          <a:p>
            <a:r>
              <a:rPr lang="en-US" sz="2800" dirty="0"/>
              <a:t>Task to develop a marketing program to increase enrollment in the EMBA program</a:t>
            </a:r>
          </a:p>
          <a:p>
            <a:r>
              <a:rPr lang="en-US" sz="2800" dirty="0"/>
              <a:t>Process steps </a:t>
            </a:r>
          </a:p>
          <a:p>
            <a:pPr marL="914400" lvl="1" indent="-457200">
              <a:buFont typeface="+mj-lt"/>
              <a:buAutoNum type="arabicPeriod"/>
            </a:pPr>
            <a:r>
              <a:rPr lang="en-US" sz="2400" dirty="0"/>
              <a:t>Qualitative interviews</a:t>
            </a:r>
          </a:p>
          <a:p>
            <a:pPr marL="914400" lvl="1" indent="-457200">
              <a:buFont typeface="+mj-lt"/>
              <a:buAutoNum type="arabicPeriod"/>
            </a:pPr>
            <a:r>
              <a:rPr lang="en-US" sz="2400" dirty="0"/>
              <a:t>Quantitative survey</a:t>
            </a:r>
          </a:p>
          <a:p>
            <a:pPr marL="914400" lvl="1" indent="-457200">
              <a:buFont typeface="+mj-lt"/>
              <a:buAutoNum type="arabicPeriod"/>
            </a:pPr>
            <a:r>
              <a:rPr lang="en-US" sz="2400" dirty="0"/>
              <a:t>STP analyses (cluster,  GE matrix)</a:t>
            </a:r>
          </a:p>
          <a:p>
            <a:pPr marL="914400" lvl="1" indent="-457200">
              <a:buFont typeface="+mj-lt"/>
              <a:buAutoNum type="arabicPeriod"/>
            </a:pPr>
            <a:r>
              <a:rPr lang="en-US" sz="2400" dirty="0"/>
              <a:t>Develop and implement plan (4Ps)</a:t>
            </a:r>
          </a:p>
        </p:txBody>
      </p:sp>
      <p:sp>
        <p:nvSpPr>
          <p:cNvPr id="6" name="Rectangle 5"/>
          <p:cNvSpPr/>
          <p:nvPr/>
        </p:nvSpPr>
        <p:spPr>
          <a:xfrm>
            <a:off x="11618035" y="6252525"/>
            <a:ext cx="312906" cy="369332"/>
          </a:xfrm>
          <a:prstGeom prst="rect">
            <a:avLst/>
          </a:prstGeom>
        </p:spPr>
        <p:txBody>
          <a:bodyPr wrap="none">
            <a:spAutoFit/>
          </a:bodyPr>
          <a:lstStyle/>
          <a:p>
            <a:pPr lvl="0"/>
            <a:fld id="{BE61D1D4-20FA-4242-A758-DF04B340BB24}" type="slidenum">
              <a:rPr lang="en-IN" smtClean="0">
                <a:solidFill>
                  <a:srgbClr val="575757"/>
                </a:solidFill>
              </a:rPr>
              <a:pPr lvl="0"/>
              <a:t>14</a:t>
            </a:fld>
            <a:endParaRPr lang="en-IN" dirty="0">
              <a:solidFill>
                <a:srgbClr val="575757"/>
              </a:solidFill>
            </a:endParaRPr>
          </a:p>
        </p:txBody>
      </p:sp>
    </p:spTree>
    <p:extLst>
      <p:ext uri="{BB962C8B-B14F-4D97-AF65-F5344CB8AC3E}">
        <p14:creationId xmlns:p14="http://schemas.microsoft.com/office/powerpoint/2010/main" xmlns="" val="19007302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39372" y="228601"/>
            <a:ext cx="11353800" cy="609599"/>
          </a:xfrm>
          <a:prstGeom prst="rect">
            <a:avLst/>
          </a:prstGeom>
        </p:spPr>
        <p:txBody>
          <a:bodyPr/>
          <a:lstStyle/>
          <a:p>
            <a:pPr>
              <a:spcBef>
                <a:spcPct val="0"/>
              </a:spcBef>
              <a:defRPr/>
            </a:pPr>
            <a:r>
              <a:rPr lang="en-US" sz="4000" dirty="0">
                <a:solidFill>
                  <a:schemeClr val="bg1"/>
                </a:solidFill>
                <a:latin typeface="GE Inspira Pitch" panose="020F0603030400020203" pitchFamily="34" charset="0"/>
                <a:ea typeface="+mj-ea"/>
                <a:cs typeface="+mj-cs"/>
              </a:rPr>
              <a:t>Qualitative Questions</a:t>
            </a:r>
            <a:r>
              <a:rPr lang="en-US" sz="4000" dirty="0">
                <a:solidFill>
                  <a:schemeClr val="bg1"/>
                </a:solidFill>
                <a:latin typeface="+mj-lt"/>
                <a:ea typeface="+mj-ea"/>
                <a:cs typeface="+mj-cs"/>
              </a:rPr>
              <a:t>: </a:t>
            </a:r>
            <a:r>
              <a:rPr lang="en-US" sz="3200" dirty="0">
                <a:solidFill>
                  <a:schemeClr val="bg1"/>
                </a:solidFill>
                <a:latin typeface="GE Inspira Pitch" panose="020F0603030400020203" pitchFamily="34" charset="0"/>
                <a:ea typeface="+mj-ea"/>
                <a:cs typeface="+mj-cs"/>
              </a:rPr>
              <a:t>Probing for Important Attributes</a:t>
            </a:r>
            <a:endParaRPr lang="en-US" sz="4000" dirty="0">
              <a:solidFill>
                <a:schemeClr val="bg1"/>
              </a:solidFill>
              <a:latin typeface="GE Inspira Pitch" panose="020F0603030400020203" pitchFamily="34" charset="0"/>
              <a:ea typeface="+mj-ea"/>
              <a:cs typeface="+mj-cs"/>
            </a:endParaRPr>
          </a:p>
        </p:txBody>
      </p:sp>
      <p:sp>
        <p:nvSpPr>
          <p:cNvPr id="4" name="TextBox 3"/>
          <p:cNvSpPr txBox="1"/>
          <p:nvPr/>
        </p:nvSpPr>
        <p:spPr>
          <a:xfrm>
            <a:off x="3355144" y="1707406"/>
            <a:ext cx="8382000" cy="4093428"/>
          </a:xfrm>
          <a:prstGeom prst="rect">
            <a:avLst/>
          </a:prstGeom>
          <a:noFill/>
        </p:spPr>
        <p:txBody>
          <a:bodyPr wrap="square" rtlCol="0">
            <a:spAutoFit/>
          </a:bodyPr>
          <a:lstStyle/>
          <a:p>
            <a:pPr marL="342900" indent="-342900">
              <a:buFont typeface="Wingdings" panose="05000000000000000000" pitchFamily="2" charset="2"/>
              <a:buChar char="§"/>
            </a:pPr>
            <a:r>
              <a:rPr lang="en-US" sz="2000" dirty="0">
                <a:solidFill>
                  <a:schemeClr val="bg1"/>
                </a:solidFill>
              </a:rPr>
              <a:t>Please discuss the process of deciding to get an Executive MBA.</a:t>
            </a:r>
          </a:p>
          <a:p>
            <a:pPr marL="342900" indent="-342900">
              <a:buFont typeface="Wingdings" panose="05000000000000000000" pitchFamily="2" charset="2"/>
              <a:buChar char="§"/>
            </a:pPr>
            <a:endParaRPr lang="en-US" sz="2000" dirty="0">
              <a:solidFill>
                <a:schemeClr val="bg1"/>
              </a:solidFill>
            </a:endParaRPr>
          </a:p>
          <a:p>
            <a:pPr marL="342900" indent="-342900">
              <a:buFont typeface="Wingdings" panose="05000000000000000000" pitchFamily="2" charset="2"/>
              <a:buChar char="§"/>
            </a:pPr>
            <a:r>
              <a:rPr lang="en-US" sz="2000" dirty="0">
                <a:solidFill>
                  <a:schemeClr val="bg1"/>
                </a:solidFill>
              </a:rPr>
              <a:t>How did you begin your search for an Executive MBA program?</a:t>
            </a:r>
          </a:p>
          <a:p>
            <a:pPr marL="342900" indent="-342900">
              <a:buFont typeface="Wingdings" panose="05000000000000000000" pitchFamily="2" charset="2"/>
              <a:buChar char="§"/>
            </a:pPr>
            <a:endParaRPr lang="en-US" sz="2000" dirty="0">
              <a:solidFill>
                <a:schemeClr val="bg1"/>
              </a:solidFill>
            </a:endParaRPr>
          </a:p>
          <a:p>
            <a:pPr marL="342900" indent="-342900">
              <a:buFont typeface="Wingdings" panose="05000000000000000000" pitchFamily="2" charset="2"/>
              <a:buChar char="§"/>
            </a:pPr>
            <a:r>
              <a:rPr lang="en-US" sz="2000" dirty="0">
                <a:solidFill>
                  <a:schemeClr val="bg1"/>
                </a:solidFill>
              </a:rPr>
              <a:t>What were important factors you considered when deciding on a specific EMBA program, and why were these factors important?</a:t>
            </a:r>
          </a:p>
          <a:p>
            <a:pPr marL="342900" indent="-342900">
              <a:buFont typeface="Wingdings" panose="05000000000000000000" pitchFamily="2" charset="2"/>
              <a:buChar char="§"/>
            </a:pPr>
            <a:endParaRPr lang="en-US" sz="2000" dirty="0">
              <a:solidFill>
                <a:schemeClr val="bg1"/>
              </a:solidFill>
            </a:endParaRPr>
          </a:p>
          <a:p>
            <a:pPr marL="342900" indent="-342900">
              <a:buFont typeface="Wingdings" panose="05000000000000000000" pitchFamily="2" charset="2"/>
              <a:buChar char="§"/>
            </a:pPr>
            <a:r>
              <a:rPr lang="en-US" sz="2000" dirty="0">
                <a:solidFill>
                  <a:schemeClr val="bg1"/>
                </a:solidFill>
              </a:rPr>
              <a:t>What made you choose the Executive program over the full-time program?</a:t>
            </a:r>
          </a:p>
          <a:p>
            <a:pPr marL="342900" indent="-342900">
              <a:buFont typeface="Wingdings" panose="05000000000000000000" pitchFamily="2" charset="2"/>
              <a:buChar char="§"/>
            </a:pPr>
            <a:endParaRPr lang="en-US" sz="2000" dirty="0">
              <a:solidFill>
                <a:schemeClr val="bg1"/>
              </a:solidFill>
            </a:endParaRPr>
          </a:p>
          <a:p>
            <a:pPr marL="342900" indent="-342900">
              <a:buFont typeface="Wingdings" panose="05000000000000000000" pitchFamily="2" charset="2"/>
              <a:buChar char="§"/>
            </a:pPr>
            <a:r>
              <a:rPr lang="en-US" sz="2000" dirty="0">
                <a:solidFill>
                  <a:schemeClr val="bg1"/>
                </a:solidFill>
              </a:rPr>
              <a:t>Of the schools you considered, what were the most compelling qualities of top choices?</a:t>
            </a:r>
          </a:p>
          <a:p>
            <a:endParaRPr lang="en-US" sz="2000" dirty="0">
              <a:solidFill>
                <a:schemeClr val="bg1"/>
              </a:solidFill>
            </a:endParaRPr>
          </a:p>
        </p:txBody>
      </p:sp>
      <p:sp>
        <p:nvSpPr>
          <p:cNvPr id="6" name="Rectangle 5"/>
          <p:cNvSpPr/>
          <p:nvPr/>
        </p:nvSpPr>
        <p:spPr>
          <a:xfrm>
            <a:off x="824132" y="1524000"/>
            <a:ext cx="2286000" cy="707886"/>
          </a:xfrm>
          <a:prstGeom prst="rect">
            <a:avLst/>
          </a:prstGeom>
          <a:noFill/>
        </p:spPr>
        <p:txBody>
          <a:bodyPr wrap="square" lIns="91440" tIns="45720" rIns="91440" bIns="45720">
            <a:spAutoFit/>
          </a:bodyPr>
          <a:lstStyle/>
          <a:p>
            <a:pPr algn="ctr"/>
            <a:r>
              <a:rPr lang="en-US" sz="4000" b="1" dirty="0">
                <a:ln w="12700">
                  <a:solidFill>
                    <a:schemeClr val="tx2">
                      <a:satMod val="155000"/>
                    </a:schemeClr>
                  </a:solidFill>
                  <a:prstDash val="solid"/>
                </a:ln>
                <a:solidFill>
                  <a:schemeClr val="accent1">
                    <a:lumMod val="60000"/>
                    <a:lumOff val="40000"/>
                  </a:schemeClr>
                </a:solidFill>
                <a:effectLst>
                  <a:outerShdw blurRad="41275" dist="20320" dir="1800000" algn="tl" rotWithShape="0">
                    <a:srgbClr val="000000">
                      <a:alpha val="40000"/>
                    </a:srgbClr>
                  </a:outerShdw>
                </a:effectLst>
              </a:rPr>
              <a:t>general</a:t>
            </a:r>
          </a:p>
        </p:txBody>
      </p:sp>
      <p:sp>
        <p:nvSpPr>
          <p:cNvPr id="7" name="Rectangle 6"/>
          <p:cNvSpPr/>
          <p:nvPr/>
        </p:nvSpPr>
        <p:spPr>
          <a:xfrm>
            <a:off x="824132" y="4648200"/>
            <a:ext cx="2209800" cy="707886"/>
          </a:xfrm>
          <a:prstGeom prst="rect">
            <a:avLst/>
          </a:prstGeom>
          <a:noFill/>
        </p:spPr>
        <p:txBody>
          <a:bodyPr wrap="square" lIns="91440" tIns="45720" rIns="91440" bIns="45720">
            <a:spAutoFit/>
          </a:bodyPr>
          <a:lstStyle/>
          <a:p>
            <a:pPr algn="ctr"/>
            <a:r>
              <a:rPr lang="en-US" sz="4000" b="1" dirty="0">
                <a:ln w="12700">
                  <a:solidFill>
                    <a:schemeClr val="tx2">
                      <a:satMod val="155000"/>
                    </a:schemeClr>
                  </a:solidFill>
                  <a:prstDash val="solid"/>
                </a:ln>
                <a:solidFill>
                  <a:schemeClr val="accent1">
                    <a:lumMod val="60000"/>
                    <a:lumOff val="40000"/>
                  </a:schemeClr>
                </a:solidFill>
                <a:effectLst>
                  <a:outerShdw blurRad="41275" dist="20320" dir="1800000" algn="tl" rotWithShape="0">
                    <a:srgbClr val="000000">
                      <a:alpha val="40000"/>
                    </a:srgbClr>
                  </a:outerShdw>
                </a:effectLst>
              </a:rPr>
              <a:t>specific</a:t>
            </a:r>
          </a:p>
        </p:txBody>
      </p:sp>
      <p:sp>
        <p:nvSpPr>
          <p:cNvPr id="8" name="Down Arrow 7"/>
          <p:cNvSpPr/>
          <p:nvPr/>
        </p:nvSpPr>
        <p:spPr>
          <a:xfrm>
            <a:off x="1495863" y="2678043"/>
            <a:ext cx="656494" cy="149117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endParaRPr lang="en-US" dirty="0">
              <a:solidFill>
                <a:schemeClr val="tx1">
                  <a:lumMod val="65000"/>
                  <a:lumOff val="35000"/>
                </a:schemeClr>
              </a:solidFill>
            </a:endParaRPr>
          </a:p>
        </p:txBody>
      </p:sp>
      <p:sp>
        <p:nvSpPr>
          <p:cNvPr id="9" name="Rectangle 8"/>
          <p:cNvSpPr/>
          <p:nvPr/>
        </p:nvSpPr>
        <p:spPr>
          <a:xfrm>
            <a:off x="11618035" y="6252525"/>
            <a:ext cx="312906" cy="369332"/>
          </a:xfrm>
          <a:prstGeom prst="rect">
            <a:avLst/>
          </a:prstGeom>
        </p:spPr>
        <p:txBody>
          <a:bodyPr wrap="none">
            <a:spAutoFit/>
          </a:bodyPr>
          <a:lstStyle/>
          <a:p>
            <a:pPr lvl="0"/>
            <a:fld id="{BE61D1D4-20FA-4242-A758-DF04B340BB24}" type="slidenum">
              <a:rPr lang="en-IN" smtClean="0">
                <a:solidFill>
                  <a:srgbClr val="575757"/>
                </a:solidFill>
              </a:rPr>
              <a:pPr lvl="0"/>
              <a:t>15</a:t>
            </a:fld>
            <a:endParaRPr lang="en-IN" dirty="0">
              <a:solidFill>
                <a:srgbClr val="575757"/>
              </a:solidFill>
            </a:endParaRPr>
          </a:p>
        </p:txBody>
      </p:sp>
    </p:spTree>
    <p:extLst>
      <p:ext uri="{BB962C8B-B14F-4D97-AF65-F5344CB8AC3E}">
        <p14:creationId xmlns:p14="http://schemas.microsoft.com/office/powerpoint/2010/main" xmlns="" val="17543483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38200" y="261339"/>
            <a:ext cx="9372600" cy="603186"/>
          </a:xfrm>
          <a:prstGeom prst="rect">
            <a:avLst/>
          </a:prstGeom>
        </p:spPr>
        <p:txBody>
          <a:bodyPr/>
          <a:lstStyle/>
          <a:p>
            <a:pPr>
              <a:spcBef>
                <a:spcPct val="0"/>
              </a:spcBef>
              <a:defRPr/>
            </a:pPr>
            <a:r>
              <a:rPr lang="en-US" sz="4000" dirty="0">
                <a:solidFill>
                  <a:schemeClr val="bg1"/>
                </a:solidFill>
                <a:latin typeface="+mj-lt"/>
                <a:ea typeface="+mj-ea"/>
                <a:cs typeface="+mj-cs"/>
              </a:rPr>
              <a:t>Segmentation Questions</a:t>
            </a:r>
            <a:endParaRPr lang="en-US" sz="2400" dirty="0">
              <a:solidFill>
                <a:schemeClr val="bg1"/>
              </a:solidFill>
              <a:latin typeface="+mj-lt"/>
              <a:ea typeface="+mj-ea"/>
              <a:cs typeface="+mj-cs"/>
            </a:endParaRPr>
          </a:p>
        </p:txBody>
      </p:sp>
      <p:sp>
        <p:nvSpPr>
          <p:cNvPr id="3" name="Rectangle 2"/>
          <p:cNvSpPr txBox="1">
            <a:spLocks noChangeArrowheads="1"/>
          </p:cNvSpPr>
          <p:nvPr/>
        </p:nvSpPr>
        <p:spPr>
          <a:xfrm>
            <a:off x="838200" y="1371601"/>
            <a:ext cx="9753600" cy="920751"/>
          </a:xfrm>
          <a:prstGeom prst="rect">
            <a:avLst/>
          </a:prstGeom>
          <a:noFill/>
        </p:spPr>
        <p:txBody>
          <a:bodyPr lIns="92075" tIns="46038" rIns="92075" bIns="46038"/>
          <a:lstStyle/>
          <a:p>
            <a:pPr marL="285750" indent="-285750">
              <a:lnSpc>
                <a:spcPct val="80000"/>
              </a:lnSpc>
              <a:spcBef>
                <a:spcPct val="50000"/>
              </a:spcBef>
              <a:buFont typeface="Arial" pitchFamily="34" charset="0"/>
              <a:buChar char="•"/>
              <a:defRPr/>
            </a:pPr>
            <a:r>
              <a:rPr lang="en-US" dirty="0">
                <a:solidFill>
                  <a:schemeClr val="bg1"/>
                </a:solidFill>
                <a:latin typeface="+mj-lt"/>
              </a:rPr>
              <a:t>Key attributes when making a decision (needs and benefits)</a:t>
            </a:r>
          </a:p>
          <a:p>
            <a:pPr marL="285750" indent="-285750">
              <a:lnSpc>
                <a:spcPct val="80000"/>
              </a:lnSpc>
              <a:spcBef>
                <a:spcPct val="50000"/>
              </a:spcBef>
              <a:buFont typeface="Arial" pitchFamily="34" charset="0"/>
              <a:buChar char="•"/>
              <a:defRPr/>
            </a:pPr>
            <a:r>
              <a:rPr lang="en-US" u="sng" dirty="0">
                <a:solidFill>
                  <a:schemeClr val="bg1"/>
                </a:solidFill>
                <a:latin typeface="+mj-lt"/>
              </a:rPr>
              <a:t>All potential customers </a:t>
            </a:r>
            <a:r>
              <a:rPr lang="en-US" dirty="0">
                <a:solidFill>
                  <a:schemeClr val="bg1"/>
                </a:solidFill>
                <a:latin typeface="+mj-lt"/>
              </a:rPr>
              <a:t>report on importance of attributes</a:t>
            </a:r>
          </a:p>
        </p:txBody>
      </p:sp>
      <p:graphicFrame>
        <p:nvGraphicFramePr>
          <p:cNvPr id="8" name="Table 7"/>
          <p:cNvGraphicFramePr>
            <a:graphicFrameLocks noGrp="1"/>
          </p:cNvGraphicFramePr>
          <p:nvPr>
            <p:extLst>
              <p:ext uri="{D42A27DB-BD31-4B8C-83A1-F6EECF244321}">
                <p14:modId xmlns:p14="http://schemas.microsoft.com/office/powerpoint/2010/main" xmlns="" val="3717533995"/>
              </p:ext>
            </p:extLst>
          </p:nvPr>
        </p:nvGraphicFramePr>
        <p:xfrm>
          <a:off x="914400" y="2574174"/>
          <a:ext cx="10972800" cy="3278058"/>
        </p:xfrm>
        <a:graphic>
          <a:graphicData uri="http://schemas.openxmlformats.org/drawingml/2006/table">
            <a:tbl>
              <a:tblPr>
                <a:tableStyleId>{BDBED569-4797-4DF1-A0F4-6AAB3CD982D8}</a:tableStyleId>
              </a:tblPr>
              <a:tblGrid>
                <a:gridCol w="6650182">
                  <a:extLst>
                    <a:ext uri="{9D8B030D-6E8A-4147-A177-3AD203B41FA5}">
                      <a16:colId xmlns:a16="http://schemas.microsoft.com/office/drawing/2014/main" xmlns="" val="20000"/>
                    </a:ext>
                  </a:extLst>
                </a:gridCol>
                <a:gridCol w="2983978">
                  <a:extLst>
                    <a:ext uri="{9D8B030D-6E8A-4147-A177-3AD203B41FA5}">
                      <a16:colId xmlns:a16="http://schemas.microsoft.com/office/drawing/2014/main" xmlns="" val="20001"/>
                    </a:ext>
                  </a:extLst>
                </a:gridCol>
                <a:gridCol w="1338640">
                  <a:extLst>
                    <a:ext uri="{9D8B030D-6E8A-4147-A177-3AD203B41FA5}">
                      <a16:colId xmlns:a16="http://schemas.microsoft.com/office/drawing/2014/main" xmlns="" val="20002"/>
                    </a:ext>
                  </a:extLst>
                </a:gridCol>
              </a:tblGrid>
              <a:tr h="531938">
                <a:tc>
                  <a:txBody>
                    <a:bodyPr/>
                    <a:lstStyle/>
                    <a:p>
                      <a:pPr marL="0" marR="0" algn="ctr">
                        <a:spcBef>
                          <a:spcPts val="0"/>
                        </a:spcBef>
                        <a:spcAft>
                          <a:spcPts val="0"/>
                        </a:spcAft>
                      </a:pPr>
                      <a:r>
                        <a:rPr lang="en-US" sz="1600" b="1" dirty="0">
                          <a:solidFill>
                            <a:schemeClr val="bg1"/>
                          </a:solidFill>
                        </a:rPr>
                        <a:t>Please rate your agreement with the following statements:</a:t>
                      </a:r>
                      <a:endParaRPr lang="en-US" sz="2400" b="1" dirty="0">
                        <a:solidFill>
                          <a:schemeClr val="bg1"/>
                        </a:solidFill>
                        <a:latin typeface="+mn-lt"/>
                        <a:ea typeface="Cambria"/>
                        <a:cs typeface="Times New Roman"/>
                      </a:endParaRPr>
                    </a:p>
                  </a:txBody>
                  <a:tcPr marL="68580" marR="68580" marT="0" marB="0" anchor="ctr"/>
                </a:tc>
                <a:tc gridSpan="2">
                  <a:txBody>
                    <a:bodyPr/>
                    <a:lstStyle/>
                    <a:p>
                      <a:pPr marL="0" marR="0" algn="ctr">
                        <a:spcBef>
                          <a:spcPts val="0"/>
                        </a:spcBef>
                        <a:spcAft>
                          <a:spcPts val="0"/>
                        </a:spcAft>
                      </a:pPr>
                      <a:r>
                        <a:rPr lang="en-US" sz="1600" b="1" dirty="0">
                          <a:solidFill>
                            <a:schemeClr val="bg1"/>
                          </a:solidFill>
                        </a:rPr>
                        <a:t>Strongly Agree; Strongly disagree; Construct</a:t>
                      </a:r>
                      <a:endParaRPr lang="en-US" sz="3200" b="1" dirty="0">
                        <a:solidFill>
                          <a:schemeClr val="bg1"/>
                        </a:solidFill>
                        <a:latin typeface="+mn-lt"/>
                        <a:ea typeface="Cambria"/>
                        <a:cs typeface="Times New Roman"/>
                      </a:endParaRPr>
                    </a:p>
                  </a:txBody>
                  <a:tcPr marL="68580" marR="68580" marT="0" marB="0" anchor="ctr"/>
                </a:tc>
                <a:tc hMerge="1">
                  <a:txBody>
                    <a:bodyPr/>
                    <a:lstStyle/>
                    <a:p>
                      <a:endParaRPr lang="en-US"/>
                    </a:p>
                  </a:txBody>
                  <a:tcPr/>
                </a:tc>
                <a:extLst>
                  <a:ext uri="{0D108BD9-81ED-4DB2-BD59-A6C34878D82A}">
                    <a16:rowId xmlns:a16="http://schemas.microsoft.com/office/drawing/2014/main" xmlns="" val="10000"/>
                  </a:ext>
                </a:extLst>
              </a:tr>
              <a:tr h="288133">
                <a:tc>
                  <a:txBody>
                    <a:bodyPr/>
                    <a:lstStyle/>
                    <a:p>
                      <a:pPr marL="0" marR="0">
                        <a:spcBef>
                          <a:spcPts val="0"/>
                        </a:spcBef>
                        <a:spcAft>
                          <a:spcPts val="0"/>
                        </a:spcAft>
                      </a:pPr>
                      <a:r>
                        <a:rPr lang="en-US" sz="1600" dirty="0">
                          <a:solidFill>
                            <a:schemeClr val="bg1"/>
                          </a:solidFill>
                        </a:rPr>
                        <a:t>A low-cost MBA program is very important to me. </a:t>
                      </a:r>
                      <a:endParaRPr lang="en-US" sz="3200" dirty="0">
                        <a:solidFill>
                          <a:schemeClr val="bg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600" dirty="0">
                          <a:solidFill>
                            <a:schemeClr val="bg1"/>
                          </a:solidFill>
                        </a:rPr>
                        <a:t>1     2     3     4     5     6     7 </a:t>
                      </a:r>
                      <a:endParaRPr lang="en-US" sz="3200" dirty="0">
                        <a:solidFill>
                          <a:schemeClr val="bg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600" dirty="0">
                          <a:solidFill>
                            <a:schemeClr val="bg1"/>
                          </a:solidFill>
                        </a:rPr>
                        <a:t>cost</a:t>
                      </a:r>
                      <a:endParaRPr lang="en-US" sz="3200" dirty="0">
                        <a:solidFill>
                          <a:schemeClr val="bg1"/>
                        </a:solidFill>
                        <a:latin typeface="+mn-lt"/>
                        <a:ea typeface="Cambria"/>
                        <a:cs typeface="Times New Roman"/>
                      </a:endParaRPr>
                    </a:p>
                  </a:txBody>
                  <a:tcPr marL="68580" marR="68580" marT="0" marB="0" anchor="b"/>
                </a:tc>
                <a:extLst>
                  <a:ext uri="{0D108BD9-81ED-4DB2-BD59-A6C34878D82A}">
                    <a16:rowId xmlns:a16="http://schemas.microsoft.com/office/drawing/2014/main" xmlns="" val="10002"/>
                  </a:ext>
                </a:extLst>
              </a:tr>
              <a:tr h="334894">
                <a:tc>
                  <a:txBody>
                    <a:bodyPr/>
                    <a:lstStyle/>
                    <a:p>
                      <a:pPr marL="0" marR="0">
                        <a:spcBef>
                          <a:spcPts val="0"/>
                        </a:spcBef>
                        <a:spcAft>
                          <a:spcPts val="0"/>
                        </a:spcAft>
                      </a:pPr>
                      <a:r>
                        <a:rPr lang="en-US" sz="1600" dirty="0">
                          <a:solidFill>
                            <a:schemeClr val="bg1"/>
                          </a:solidFill>
                        </a:rPr>
                        <a:t>It is very important that an MBA program have a rigorous curriculum.</a:t>
                      </a:r>
                      <a:endParaRPr lang="en-US" sz="3200" dirty="0">
                        <a:solidFill>
                          <a:schemeClr val="bg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600" dirty="0">
                          <a:solidFill>
                            <a:schemeClr val="bg1"/>
                          </a:solidFill>
                        </a:rPr>
                        <a:t>1     2     3     4     5     6     7 </a:t>
                      </a:r>
                      <a:endParaRPr lang="en-US" sz="3200" dirty="0">
                        <a:solidFill>
                          <a:schemeClr val="bg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600">
                          <a:solidFill>
                            <a:schemeClr val="bg1"/>
                          </a:solidFill>
                        </a:rPr>
                        <a:t>rigor</a:t>
                      </a:r>
                      <a:endParaRPr lang="en-US" sz="3200">
                        <a:solidFill>
                          <a:schemeClr val="bg1"/>
                        </a:solidFill>
                        <a:latin typeface="+mn-lt"/>
                        <a:ea typeface="Cambria"/>
                        <a:cs typeface="Times New Roman"/>
                      </a:endParaRPr>
                    </a:p>
                  </a:txBody>
                  <a:tcPr marL="68580" marR="68580" marT="0" marB="0" anchor="b"/>
                </a:tc>
                <a:extLst>
                  <a:ext uri="{0D108BD9-81ED-4DB2-BD59-A6C34878D82A}">
                    <a16:rowId xmlns:a16="http://schemas.microsoft.com/office/drawing/2014/main" xmlns="" val="10003"/>
                  </a:ext>
                </a:extLst>
              </a:tr>
              <a:tr h="288133">
                <a:tc>
                  <a:txBody>
                    <a:bodyPr/>
                    <a:lstStyle/>
                    <a:p>
                      <a:pPr marL="0" marR="0">
                        <a:spcBef>
                          <a:spcPts val="0"/>
                        </a:spcBef>
                        <a:spcAft>
                          <a:spcPts val="0"/>
                        </a:spcAft>
                      </a:pPr>
                      <a:r>
                        <a:rPr lang="en-US" sz="1600" dirty="0">
                          <a:solidFill>
                            <a:schemeClr val="bg1"/>
                          </a:solidFill>
                        </a:rPr>
                        <a:t>An easily accessible MBA program is important to me.  </a:t>
                      </a:r>
                      <a:endParaRPr lang="en-US" sz="3200" dirty="0">
                        <a:solidFill>
                          <a:schemeClr val="bg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600" dirty="0">
                          <a:solidFill>
                            <a:schemeClr val="bg1"/>
                          </a:solidFill>
                        </a:rPr>
                        <a:t>1     2     3     4     5     6     7 </a:t>
                      </a:r>
                      <a:endParaRPr lang="en-US" sz="3200" dirty="0">
                        <a:solidFill>
                          <a:schemeClr val="bg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600" dirty="0">
                          <a:solidFill>
                            <a:schemeClr val="bg1"/>
                          </a:solidFill>
                        </a:rPr>
                        <a:t>location</a:t>
                      </a:r>
                      <a:endParaRPr lang="en-US" sz="3200" dirty="0">
                        <a:solidFill>
                          <a:schemeClr val="bg1"/>
                        </a:solidFill>
                        <a:latin typeface="+mn-lt"/>
                        <a:ea typeface="Cambria"/>
                        <a:cs typeface="Times New Roman"/>
                      </a:endParaRPr>
                    </a:p>
                  </a:txBody>
                  <a:tcPr marL="68580" marR="68580" marT="0" marB="0" anchor="b"/>
                </a:tc>
                <a:extLst>
                  <a:ext uri="{0D108BD9-81ED-4DB2-BD59-A6C34878D82A}">
                    <a16:rowId xmlns:a16="http://schemas.microsoft.com/office/drawing/2014/main" xmlns="" val="10004"/>
                  </a:ext>
                </a:extLst>
              </a:tr>
              <a:tr h="283405">
                <a:tc>
                  <a:txBody>
                    <a:bodyPr/>
                    <a:lstStyle/>
                    <a:p>
                      <a:pPr marL="0" marR="0">
                        <a:spcBef>
                          <a:spcPts val="0"/>
                        </a:spcBef>
                        <a:spcAft>
                          <a:spcPts val="0"/>
                        </a:spcAft>
                      </a:pPr>
                      <a:r>
                        <a:rPr lang="en-US" sz="1600" dirty="0">
                          <a:solidFill>
                            <a:schemeClr val="bg1"/>
                          </a:solidFill>
                        </a:rPr>
                        <a:t>I think it is very important that an MBA program fits with my schedule. </a:t>
                      </a:r>
                      <a:endParaRPr lang="en-US" sz="3200" dirty="0">
                        <a:solidFill>
                          <a:schemeClr val="bg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600" dirty="0">
                          <a:solidFill>
                            <a:schemeClr val="bg1"/>
                          </a:solidFill>
                        </a:rPr>
                        <a:t>1     2     3     4     5     6     7 </a:t>
                      </a:r>
                      <a:endParaRPr lang="en-US" sz="3200" dirty="0">
                        <a:solidFill>
                          <a:schemeClr val="bg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600" dirty="0">
                          <a:solidFill>
                            <a:schemeClr val="bg1"/>
                          </a:solidFill>
                        </a:rPr>
                        <a:t>convenience</a:t>
                      </a:r>
                      <a:endParaRPr lang="en-US" sz="3200" dirty="0">
                        <a:solidFill>
                          <a:schemeClr val="bg1"/>
                        </a:solidFill>
                        <a:latin typeface="+mn-lt"/>
                        <a:ea typeface="Cambria"/>
                        <a:cs typeface="Times New Roman"/>
                      </a:endParaRPr>
                    </a:p>
                  </a:txBody>
                  <a:tcPr marL="68580" marR="68580" marT="0" marB="0" anchor="b"/>
                </a:tc>
                <a:extLst>
                  <a:ext uri="{0D108BD9-81ED-4DB2-BD59-A6C34878D82A}">
                    <a16:rowId xmlns:a16="http://schemas.microsoft.com/office/drawing/2014/main" xmlns="" val="10005"/>
                  </a:ext>
                </a:extLst>
              </a:tr>
              <a:tr h="288133">
                <a:tc>
                  <a:txBody>
                    <a:bodyPr/>
                    <a:lstStyle/>
                    <a:p>
                      <a:pPr marL="0" marR="0">
                        <a:spcBef>
                          <a:spcPts val="0"/>
                        </a:spcBef>
                        <a:spcAft>
                          <a:spcPts val="0"/>
                        </a:spcAft>
                      </a:pPr>
                      <a:r>
                        <a:rPr lang="en-US" sz="1600">
                          <a:solidFill>
                            <a:schemeClr val="bg1"/>
                          </a:solidFill>
                        </a:rPr>
                        <a:t>It is very important that an MBA program is prestigious. </a:t>
                      </a:r>
                      <a:endParaRPr lang="en-US" sz="3200">
                        <a:solidFill>
                          <a:schemeClr val="bg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600" dirty="0">
                          <a:solidFill>
                            <a:schemeClr val="bg1"/>
                          </a:solidFill>
                        </a:rPr>
                        <a:t>1     2     3     4     5     6     7 </a:t>
                      </a:r>
                      <a:endParaRPr lang="en-US" sz="3200" dirty="0">
                        <a:solidFill>
                          <a:schemeClr val="bg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600">
                          <a:solidFill>
                            <a:schemeClr val="bg1"/>
                          </a:solidFill>
                        </a:rPr>
                        <a:t>prestige</a:t>
                      </a:r>
                      <a:endParaRPr lang="en-US" sz="3200">
                        <a:solidFill>
                          <a:schemeClr val="bg1"/>
                        </a:solidFill>
                        <a:latin typeface="+mn-lt"/>
                        <a:ea typeface="Cambria"/>
                        <a:cs typeface="Times New Roman"/>
                      </a:endParaRPr>
                    </a:p>
                  </a:txBody>
                  <a:tcPr marL="68580" marR="68580" marT="0" marB="0" anchor="b"/>
                </a:tc>
                <a:extLst>
                  <a:ext uri="{0D108BD9-81ED-4DB2-BD59-A6C34878D82A}">
                    <a16:rowId xmlns:a16="http://schemas.microsoft.com/office/drawing/2014/main" xmlns="" val="10006"/>
                  </a:ext>
                </a:extLst>
              </a:tr>
              <a:tr h="487609">
                <a:tc>
                  <a:txBody>
                    <a:bodyPr/>
                    <a:lstStyle/>
                    <a:p>
                      <a:pPr marL="0" marR="0">
                        <a:spcBef>
                          <a:spcPts val="0"/>
                        </a:spcBef>
                        <a:spcAft>
                          <a:spcPts val="0"/>
                        </a:spcAft>
                      </a:pPr>
                      <a:r>
                        <a:rPr lang="en-US" sz="1600">
                          <a:solidFill>
                            <a:schemeClr val="bg1"/>
                          </a:solidFill>
                        </a:rPr>
                        <a:t>I feel it is very important that I am challenged by the coursework of an MBA program. </a:t>
                      </a:r>
                      <a:endParaRPr lang="en-US" sz="3200">
                        <a:solidFill>
                          <a:schemeClr val="bg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600" dirty="0">
                          <a:solidFill>
                            <a:schemeClr val="bg1"/>
                          </a:solidFill>
                        </a:rPr>
                        <a:t>1     2     3     4     5     6     7 </a:t>
                      </a:r>
                      <a:endParaRPr lang="en-US" sz="3200" dirty="0">
                        <a:solidFill>
                          <a:schemeClr val="bg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600" dirty="0">
                          <a:solidFill>
                            <a:schemeClr val="bg1"/>
                          </a:solidFill>
                        </a:rPr>
                        <a:t>rigor</a:t>
                      </a:r>
                      <a:endParaRPr lang="en-US" sz="3200" dirty="0">
                        <a:solidFill>
                          <a:schemeClr val="bg1"/>
                        </a:solidFill>
                        <a:latin typeface="+mn-lt"/>
                        <a:ea typeface="Cambria"/>
                        <a:cs typeface="Times New Roman"/>
                      </a:endParaRPr>
                    </a:p>
                  </a:txBody>
                  <a:tcPr marL="68580" marR="68580" marT="0" marB="0" anchor="b"/>
                </a:tc>
                <a:extLst>
                  <a:ext uri="{0D108BD9-81ED-4DB2-BD59-A6C34878D82A}">
                    <a16:rowId xmlns:a16="http://schemas.microsoft.com/office/drawing/2014/main" xmlns="" val="10007"/>
                  </a:ext>
                </a:extLst>
              </a:tr>
              <a:tr h="288133">
                <a:tc>
                  <a:txBody>
                    <a:bodyPr/>
                    <a:lstStyle/>
                    <a:p>
                      <a:pPr marL="0" marR="0">
                        <a:spcBef>
                          <a:spcPts val="0"/>
                        </a:spcBef>
                        <a:spcAft>
                          <a:spcPts val="0"/>
                        </a:spcAft>
                      </a:pPr>
                      <a:r>
                        <a:rPr lang="en-US" sz="1600" dirty="0">
                          <a:solidFill>
                            <a:schemeClr val="bg1"/>
                          </a:solidFill>
                        </a:rPr>
                        <a:t>It is important that an MBA program is not expensive. </a:t>
                      </a:r>
                      <a:endParaRPr lang="en-US" sz="3200" dirty="0">
                        <a:solidFill>
                          <a:schemeClr val="bg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600" dirty="0">
                          <a:solidFill>
                            <a:schemeClr val="bg1"/>
                          </a:solidFill>
                        </a:rPr>
                        <a:t>1     2     3     4     5     6     7 </a:t>
                      </a:r>
                      <a:endParaRPr lang="en-US" sz="3200" dirty="0">
                        <a:solidFill>
                          <a:schemeClr val="bg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600" dirty="0">
                          <a:solidFill>
                            <a:schemeClr val="bg1"/>
                          </a:solidFill>
                        </a:rPr>
                        <a:t>cost</a:t>
                      </a:r>
                      <a:endParaRPr lang="en-US" sz="3200" dirty="0">
                        <a:solidFill>
                          <a:schemeClr val="bg1"/>
                        </a:solidFill>
                        <a:latin typeface="+mn-lt"/>
                        <a:ea typeface="Cambria"/>
                        <a:cs typeface="Times New Roman"/>
                      </a:endParaRPr>
                    </a:p>
                  </a:txBody>
                  <a:tcPr marL="68580" marR="68580" marT="0" marB="0" anchor="b"/>
                </a:tc>
                <a:extLst>
                  <a:ext uri="{0D108BD9-81ED-4DB2-BD59-A6C34878D82A}">
                    <a16:rowId xmlns:a16="http://schemas.microsoft.com/office/drawing/2014/main" xmlns="" val="10008"/>
                  </a:ext>
                </a:extLst>
              </a:tr>
              <a:tr h="487609">
                <a:tc>
                  <a:txBody>
                    <a:bodyPr/>
                    <a:lstStyle/>
                    <a:p>
                      <a:pPr marL="0" marR="0">
                        <a:spcBef>
                          <a:spcPts val="0"/>
                        </a:spcBef>
                        <a:spcAft>
                          <a:spcPts val="0"/>
                        </a:spcAft>
                      </a:pPr>
                      <a:r>
                        <a:rPr lang="en-US" sz="1600" dirty="0">
                          <a:solidFill>
                            <a:schemeClr val="bg1"/>
                          </a:solidFill>
                        </a:rPr>
                        <a:t>I think it is very important that an MBA program be highly respected. </a:t>
                      </a:r>
                      <a:endParaRPr lang="en-US" sz="3200" dirty="0">
                        <a:solidFill>
                          <a:schemeClr val="bg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600" dirty="0">
                          <a:solidFill>
                            <a:schemeClr val="bg1"/>
                          </a:solidFill>
                        </a:rPr>
                        <a:t>1     2     3     4     5     6     7 </a:t>
                      </a:r>
                      <a:endParaRPr lang="en-US" sz="3200" dirty="0">
                        <a:solidFill>
                          <a:schemeClr val="bg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600" dirty="0">
                          <a:solidFill>
                            <a:schemeClr val="bg1"/>
                          </a:solidFill>
                        </a:rPr>
                        <a:t>prestige</a:t>
                      </a:r>
                      <a:endParaRPr lang="en-US" sz="3200" dirty="0">
                        <a:solidFill>
                          <a:schemeClr val="bg1"/>
                        </a:solidFill>
                        <a:latin typeface="+mn-lt"/>
                        <a:ea typeface="Cambria"/>
                        <a:cs typeface="Times New Roman"/>
                      </a:endParaRPr>
                    </a:p>
                  </a:txBody>
                  <a:tcPr marL="68580" marR="68580" marT="0" marB="0" anchor="b"/>
                </a:tc>
                <a:extLst>
                  <a:ext uri="{0D108BD9-81ED-4DB2-BD59-A6C34878D82A}">
                    <a16:rowId xmlns:a16="http://schemas.microsoft.com/office/drawing/2014/main" xmlns="" val="10009"/>
                  </a:ext>
                </a:extLst>
              </a:tr>
            </a:tbl>
          </a:graphicData>
        </a:graphic>
      </p:graphicFrame>
      <p:sp>
        <p:nvSpPr>
          <p:cNvPr id="5" name="Slide Number Placeholder 4"/>
          <p:cNvSpPr>
            <a:spLocks noGrp="1"/>
          </p:cNvSpPr>
          <p:nvPr>
            <p:ph type="sldNum" sz="quarter" idx="12"/>
          </p:nvPr>
        </p:nvSpPr>
        <p:spPr/>
        <p:txBody>
          <a:bodyPr/>
          <a:lstStyle/>
          <a:p>
            <a:endParaRPr lang="en-US" dirty="0">
              <a:solidFill>
                <a:schemeClr val="tx1">
                  <a:lumMod val="65000"/>
                  <a:lumOff val="35000"/>
                </a:schemeClr>
              </a:solidFill>
            </a:endParaRPr>
          </a:p>
        </p:txBody>
      </p:sp>
      <p:sp>
        <p:nvSpPr>
          <p:cNvPr id="6" name="Rectangle 5"/>
          <p:cNvSpPr/>
          <p:nvPr/>
        </p:nvSpPr>
        <p:spPr>
          <a:xfrm>
            <a:off x="11618035" y="6252525"/>
            <a:ext cx="312906" cy="369332"/>
          </a:xfrm>
          <a:prstGeom prst="rect">
            <a:avLst/>
          </a:prstGeom>
        </p:spPr>
        <p:txBody>
          <a:bodyPr wrap="none">
            <a:spAutoFit/>
          </a:bodyPr>
          <a:lstStyle/>
          <a:p>
            <a:pPr lvl="0"/>
            <a:fld id="{BE61D1D4-20FA-4242-A758-DF04B340BB24}" type="slidenum">
              <a:rPr lang="en-IN" smtClean="0">
                <a:solidFill>
                  <a:srgbClr val="575757"/>
                </a:solidFill>
              </a:rPr>
              <a:pPr lvl="0"/>
              <a:t>16</a:t>
            </a:fld>
            <a:endParaRPr lang="en-IN" dirty="0">
              <a:solidFill>
                <a:srgbClr val="575757"/>
              </a:solidFill>
            </a:endParaRPr>
          </a:p>
        </p:txBody>
      </p:sp>
    </p:spTree>
    <p:extLst>
      <p:ext uri="{BB962C8B-B14F-4D97-AF65-F5344CB8AC3E}">
        <p14:creationId xmlns:p14="http://schemas.microsoft.com/office/powerpoint/2010/main" xmlns="" val="3821442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6955" y="314653"/>
            <a:ext cx="9372600" cy="580241"/>
          </a:xfrm>
        </p:spPr>
        <p:txBody>
          <a:bodyPr>
            <a:normAutofit/>
          </a:bodyPr>
          <a:lstStyle/>
          <a:p>
            <a:pPr algn="l"/>
            <a:r>
              <a:rPr lang="en-US" sz="4000" dirty="0">
                <a:latin typeface="GE Inspira Pitch" panose="020F0603030400020203" pitchFamily="34" charset="0"/>
              </a:rPr>
              <a:t>Data Needed For Target Market Selection</a:t>
            </a:r>
          </a:p>
        </p:txBody>
      </p:sp>
      <p:sp>
        <p:nvSpPr>
          <p:cNvPr id="3" name="Content Placeholder 2"/>
          <p:cNvSpPr>
            <a:spLocks noGrp="1"/>
          </p:cNvSpPr>
          <p:nvPr>
            <p:ph idx="1"/>
          </p:nvPr>
        </p:nvSpPr>
        <p:spPr>
          <a:xfrm>
            <a:off x="1185009" y="4651666"/>
            <a:ext cx="2983131" cy="1569195"/>
          </a:xfrm>
        </p:spPr>
        <p:txBody>
          <a:bodyPr>
            <a:noAutofit/>
          </a:bodyPr>
          <a:lstStyle/>
          <a:p>
            <a:pPr lvl="1">
              <a:lnSpc>
                <a:spcPct val="160000"/>
              </a:lnSpc>
              <a:buFont typeface="Wingdings" panose="05000000000000000000" pitchFamily="2" charset="2"/>
              <a:buChar char="§"/>
            </a:pPr>
            <a:r>
              <a:rPr lang="en-US" sz="1600" b="1" dirty="0"/>
              <a:t>Growth rate of segments</a:t>
            </a:r>
          </a:p>
          <a:p>
            <a:pPr lvl="1">
              <a:lnSpc>
                <a:spcPct val="160000"/>
              </a:lnSpc>
              <a:buFont typeface="Wingdings" panose="05000000000000000000" pitchFamily="2" charset="2"/>
              <a:buChar char="§"/>
            </a:pPr>
            <a:r>
              <a:rPr lang="en-US" sz="1600" b="1" dirty="0"/>
              <a:t>Price sensitivity of segment</a:t>
            </a:r>
          </a:p>
          <a:p>
            <a:pPr marL="0" indent="0">
              <a:lnSpc>
                <a:spcPct val="160000"/>
              </a:lnSpc>
              <a:buNone/>
            </a:pPr>
            <a:endParaRPr lang="en-US" sz="1600" b="1" dirty="0"/>
          </a:p>
        </p:txBody>
      </p:sp>
      <p:sp>
        <p:nvSpPr>
          <p:cNvPr id="5" name="Rectangle: Rounded Corners 4">
            <a:extLst>
              <a:ext uri="{FF2B5EF4-FFF2-40B4-BE49-F238E27FC236}">
                <a16:creationId xmlns:a16="http://schemas.microsoft.com/office/drawing/2014/main" xmlns="" id="{BD9791CD-5EEF-4E54-AB3E-0470B5DB678B}"/>
              </a:ext>
            </a:extLst>
          </p:cNvPr>
          <p:cNvSpPr/>
          <p:nvPr/>
        </p:nvSpPr>
        <p:spPr>
          <a:xfrm>
            <a:off x="1671238" y="1268437"/>
            <a:ext cx="1572100" cy="1441603"/>
          </a:xfrm>
          <a:prstGeom prst="round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xmlns="" id="{77FFE0CE-B7CC-4C76-B1E0-74D2FECDC186}"/>
              </a:ext>
            </a:extLst>
          </p:cNvPr>
          <p:cNvSpPr/>
          <p:nvPr/>
        </p:nvSpPr>
        <p:spPr>
          <a:xfrm>
            <a:off x="1572762" y="2266070"/>
            <a:ext cx="1796781" cy="198706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8" name="Oval 7">
            <a:extLst>
              <a:ext uri="{FF2B5EF4-FFF2-40B4-BE49-F238E27FC236}">
                <a16:creationId xmlns:a16="http://schemas.microsoft.com/office/drawing/2014/main" xmlns="" id="{73273921-423A-4630-97C1-DC7750244346}"/>
              </a:ext>
            </a:extLst>
          </p:cNvPr>
          <p:cNvSpPr/>
          <p:nvPr/>
        </p:nvSpPr>
        <p:spPr>
          <a:xfrm>
            <a:off x="1896318" y="1831730"/>
            <a:ext cx="1100472" cy="10092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xmlns="" id="{EB09DCE2-6E95-4078-9594-672CADFDB0D5}"/>
              </a:ext>
            </a:extLst>
          </p:cNvPr>
          <p:cNvSpPr/>
          <p:nvPr/>
        </p:nvSpPr>
        <p:spPr>
          <a:xfrm>
            <a:off x="5290500" y="1271954"/>
            <a:ext cx="1572100" cy="1441603"/>
          </a:xfrm>
          <a:prstGeom prst="round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10742FDF-86D4-4E8B-A206-54C5FD18903E}"/>
              </a:ext>
            </a:extLst>
          </p:cNvPr>
          <p:cNvSpPr/>
          <p:nvPr/>
        </p:nvSpPr>
        <p:spPr>
          <a:xfrm>
            <a:off x="5194678" y="2291063"/>
            <a:ext cx="1796781" cy="198706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1" name="Oval 10">
            <a:extLst>
              <a:ext uri="{FF2B5EF4-FFF2-40B4-BE49-F238E27FC236}">
                <a16:creationId xmlns:a16="http://schemas.microsoft.com/office/drawing/2014/main" xmlns="" id="{C18C70A9-9619-491D-BFE0-FDD55641B270}"/>
              </a:ext>
            </a:extLst>
          </p:cNvPr>
          <p:cNvSpPr/>
          <p:nvPr/>
        </p:nvSpPr>
        <p:spPr>
          <a:xfrm>
            <a:off x="5515580" y="1835247"/>
            <a:ext cx="1100472" cy="10092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xmlns="" id="{64FA0475-FE47-4958-AC4C-30B5704602D4}"/>
              </a:ext>
            </a:extLst>
          </p:cNvPr>
          <p:cNvSpPr/>
          <p:nvPr/>
        </p:nvSpPr>
        <p:spPr>
          <a:xfrm>
            <a:off x="8877344" y="1293429"/>
            <a:ext cx="1572100" cy="1441603"/>
          </a:xfrm>
          <a:prstGeom prst="round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A696C1A3-178D-46CA-85C7-B30C92DEA47E}"/>
              </a:ext>
            </a:extLst>
          </p:cNvPr>
          <p:cNvSpPr/>
          <p:nvPr/>
        </p:nvSpPr>
        <p:spPr>
          <a:xfrm>
            <a:off x="8778868" y="2291062"/>
            <a:ext cx="1796781" cy="198706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4" name="Oval 13">
            <a:extLst>
              <a:ext uri="{FF2B5EF4-FFF2-40B4-BE49-F238E27FC236}">
                <a16:creationId xmlns:a16="http://schemas.microsoft.com/office/drawing/2014/main" xmlns="" id="{862C0794-2F44-4820-B5EA-C2D3EA6FEA24}"/>
              </a:ext>
            </a:extLst>
          </p:cNvPr>
          <p:cNvSpPr/>
          <p:nvPr/>
        </p:nvSpPr>
        <p:spPr>
          <a:xfrm>
            <a:off x="9102424" y="1856722"/>
            <a:ext cx="1100472" cy="10092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xmlns="" id="{990842ED-9263-4F31-AA13-13FAB9B82A00}"/>
              </a:ext>
            </a:extLst>
          </p:cNvPr>
          <p:cNvSpPr/>
          <p:nvPr/>
        </p:nvSpPr>
        <p:spPr>
          <a:xfrm>
            <a:off x="2057196" y="1759862"/>
            <a:ext cx="738887" cy="800594"/>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01</a:t>
            </a:r>
          </a:p>
        </p:txBody>
      </p:sp>
      <p:sp>
        <p:nvSpPr>
          <p:cNvPr id="16" name="Oval 15">
            <a:extLst>
              <a:ext uri="{FF2B5EF4-FFF2-40B4-BE49-F238E27FC236}">
                <a16:creationId xmlns:a16="http://schemas.microsoft.com/office/drawing/2014/main" xmlns="" id="{F702F4C4-7D21-4227-8BCB-822D955331BC}"/>
              </a:ext>
            </a:extLst>
          </p:cNvPr>
          <p:cNvSpPr/>
          <p:nvPr/>
        </p:nvSpPr>
        <p:spPr>
          <a:xfrm>
            <a:off x="5678689" y="1813267"/>
            <a:ext cx="738887" cy="800594"/>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02</a:t>
            </a:r>
          </a:p>
        </p:txBody>
      </p:sp>
      <p:sp>
        <p:nvSpPr>
          <p:cNvPr id="17" name="Oval 16">
            <a:extLst>
              <a:ext uri="{FF2B5EF4-FFF2-40B4-BE49-F238E27FC236}">
                <a16:creationId xmlns:a16="http://schemas.microsoft.com/office/drawing/2014/main" xmlns="" id="{1995BF2A-2622-4528-99FF-EB901020E45D}"/>
              </a:ext>
            </a:extLst>
          </p:cNvPr>
          <p:cNvSpPr/>
          <p:nvPr/>
        </p:nvSpPr>
        <p:spPr>
          <a:xfrm>
            <a:off x="9264202" y="1856723"/>
            <a:ext cx="738887" cy="800594"/>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03</a:t>
            </a:r>
          </a:p>
        </p:txBody>
      </p:sp>
      <p:sp>
        <p:nvSpPr>
          <p:cNvPr id="18" name="TextBox 17">
            <a:extLst>
              <a:ext uri="{FF2B5EF4-FFF2-40B4-BE49-F238E27FC236}">
                <a16:creationId xmlns:a16="http://schemas.microsoft.com/office/drawing/2014/main" xmlns="" id="{1B694089-1349-4E0E-9CDA-8E4161AB8256}"/>
              </a:ext>
            </a:extLst>
          </p:cNvPr>
          <p:cNvSpPr txBox="1"/>
          <p:nvPr/>
        </p:nvSpPr>
        <p:spPr>
          <a:xfrm>
            <a:off x="1618483" y="2879893"/>
            <a:ext cx="1669839" cy="553998"/>
          </a:xfrm>
          <a:prstGeom prst="rect">
            <a:avLst/>
          </a:prstGeom>
          <a:noFill/>
        </p:spPr>
        <p:txBody>
          <a:bodyPr wrap="square" lIns="0" tIns="0" rIns="0" bIns="0" rtlCol="0">
            <a:spAutoFit/>
          </a:bodyPr>
          <a:lstStyle/>
          <a:p>
            <a:pPr algn="ctr"/>
            <a:r>
              <a:rPr lang="en-US" b="1" dirty="0"/>
              <a:t>Segment </a:t>
            </a:r>
          </a:p>
          <a:p>
            <a:pPr algn="ctr"/>
            <a:r>
              <a:rPr lang="en-US" b="1" dirty="0"/>
              <a:t>Attractiveness</a:t>
            </a:r>
          </a:p>
        </p:txBody>
      </p:sp>
      <p:sp>
        <p:nvSpPr>
          <p:cNvPr id="19" name="TextBox 18">
            <a:extLst>
              <a:ext uri="{FF2B5EF4-FFF2-40B4-BE49-F238E27FC236}">
                <a16:creationId xmlns:a16="http://schemas.microsoft.com/office/drawing/2014/main" xmlns="" id="{1ED78738-30A4-4557-966D-B2363B987761}"/>
              </a:ext>
            </a:extLst>
          </p:cNvPr>
          <p:cNvSpPr txBox="1"/>
          <p:nvPr/>
        </p:nvSpPr>
        <p:spPr>
          <a:xfrm>
            <a:off x="5290500" y="2909457"/>
            <a:ext cx="1572100" cy="553998"/>
          </a:xfrm>
          <a:prstGeom prst="rect">
            <a:avLst/>
          </a:prstGeom>
          <a:noFill/>
        </p:spPr>
        <p:txBody>
          <a:bodyPr wrap="square" lIns="0" tIns="0" rIns="0" bIns="0" rtlCol="0">
            <a:spAutoFit/>
          </a:bodyPr>
          <a:lstStyle/>
          <a:p>
            <a:pPr algn="ctr"/>
            <a:r>
              <a:rPr lang="en-US" b="1" dirty="0"/>
              <a:t>Competitive</a:t>
            </a:r>
          </a:p>
          <a:p>
            <a:pPr algn="ctr"/>
            <a:r>
              <a:rPr lang="en-US" b="1" dirty="0"/>
              <a:t>Strength</a:t>
            </a:r>
          </a:p>
        </p:txBody>
      </p:sp>
      <p:sp>
        <p:nvSpPr>
          <p:cNvPr id="20" name="TextBox 19">
            <a:extLst>
              <a:ext uri="{FF2B5EF4-FFF2-40B4-BE49-F238E27FC236}">
                <a16:creationId xmlns:a16="http://schemas.microsoft.com/office/drawing/2014/main" xmlns="" id="{0804F7C4-51E7-4866-95AD-558C439B223E}"/>
              </a:ext>
            </a:extLst>
          </p:cNvPr>
          <p:cNvSpPr txBox="1"/>
          <p:nvPr/>
        </p:nvSpPr>
        <p:spPr>
          <a:xfrm>
            <a:off x="8863276" y="2943278"/>
            <a:ext cx="1572100" cy="830997"/>
          </a:xfrm>
          <a:prstGeom prst="rect">
            <a:avLst/>
          </a:prstGeom>
          <a:noFill/>
        </p:spPr>
        <p:txBody>
          <a:bodyPr wrap="square" lIns="0" tIns="0" rIns="0" bIns="0" rtlCol="0">
            <a:spAutoFit/>
          </a:bodyPr>
          <a:lstStyle/>
          <a:p>
            <a:pPr algn="ctr"/>
            <a:r>
              <a:rPr lang="en-US" b="1" dirty="0"/>
              <a:t>Where does the data come from</a:t>
            </a:r>
          </a:p>
        </p:txBody>
      </p:sp>
      <p:sp>
        <p:nvSpPr>
          <p:cNvPr id="4" name="TextBox 3">
            <a:extLst>
              <a:ext uri="{FF2B5EF4-FFF2-40B4-BE49-F238E27FC236}">
                <a16:creationId xmlns:a16="http://schemas.microsoft.com/office/drawing/2014/main" xmlns="" id="{AB8F7799-7800-47D8-9C9F-6CA02636D2BB}"/>
              </a:ext>
            </a:extLst>
          </p:cNvPr>
          <p:cNvSpPr txBox="1"/>
          <p:nvPr/>
        </p:nvSpPr>
        <p:spPr>
          <a:xfrm>
            <a:off x="4495529" y="4651666"/>
            <a:ext cx="3499338" cy="1206484"/>
          </a:xfrm>
          <a:prstGeom prst="rect">
            <a:avLst/>
          </a:prstGeom>
          <a:noFill/>
        </p:spPr>
        <p:txBody>
          <a:bodyPr wrap="square" rtlCol="0">
            <a:spAutoFit/>
          </a:bodyPr>
          <a:lstStyle/>
          <a:p>
            <a:pPr marL="742950" lvl="1" indent="-285750">
              <a:lnSpc>
                <a:spcPct val="160000"/>
              </a:lnSpc>
              <a:spcBef>
                <a:spcPct val="20000"/>
              </a:spcBef>
              <a:buFont typeface="Wingdings" panose="05000000000000000000" pitchFamily="2" charset="2"/>
              <a:buChar char="§"/>
            </a:pPr>
            <a:r>
              <a:rPr lang="en-US" sz="1600" b="1" dirty="0">
                <a:solidFill>
                  <a:schemeClr val="bg1"/>
                </a:solidFill>
              </a:rPr>
              <a:t>Relative advantage</a:t>
            </a:r>
          </a:p>
          <a:p>
            <a:pPr marL="742950" lvl="1" indent="-285750">
              <a:lnSpc>
                <a:spcPct val="160000"/>
              </a:lnSpc>
              <a:spcBef>
                <a:spcPct val="20000"/>
              </a:spcBef>
              <a:buFont typeface="Wingdings" panose="05000000000000000000" pitchFamily="2" charset="2"/>
              <a:buChar char="§"/>
            </a:pPr>
            <a:r>
              <a:rPr lang="en-US" sz="1600" b="1" dirty="0">
                <a:solidFill>
                  <a:schemeClr val="bg1"/>
                </a:solidFill>
              </a:rPr>
              <a:t>Fit to brand image</a:t>
            </a:r>
          </a:p>
          <a:p>
            <a:endParaRPr lang="en-US" sz="1600" dirty="0">
              <a:solidFill>
                <a:schemeClr val="bg1"/>
              </a:solidFill>
            </a:endParaRPr>
          </a:p>
        </p:txBody>
      </p:sp>
      <p:sp>
        <p:nvSpPr>
          <p:cNvPr id="21" name="TextBox 20">
            <a:extLst>
              <a:ext uri="{FF2B5EF4-FFF2-40B4-BE49-F238E27FC236}">
                <a16:creationId xmlns:a16="http://schemas.microsoft.com/office/drawing/2014/main" xmlns="" id="{9ED72E71-9403-46D7-A5AF-C3D55B4C6F1E}"/>
              </a:ext>
            </a:extLst>
          </p:cNvPr>
          <p:cNvSpPr txBox="1"/>
          <p:nvPr/>
        </p:nvSpPr>
        <p:spPr>
          <a:xfrm>
            <a:off x="8102458" y="4676055"/>
            <a:ext cx="3149600" cy="1520416"/>
          </a:xfrm>
          <a:prstGeom prst="rect">
            <a:avLst/>
          </a:prstGeom>
          <a:noFill/>
        </p:spPr>
        <p:txBody>
          <a:bodyPr wrap="square" rtlCol="0">
            <a:spAutoFit/>
          </a:bodyPr>
          <a:lstStyle/>
          <a:p>
            <a:pPr marL="742950" lvl="1" indent="-285750">
              <a:lnSpc>
                <a:spcPct val="160000"/>
              </a:lnSpc>
              <a:buFont typeface="Wingdings" panose="05000000000000000000" pitchFamily="2" charset="2"/>
              <a:buChar char="§"/>
            </a:pPr>
            <a:r>
              <a:rPr lang="en-US" sz="1600" b="1" dirty="0">
                <a:solidFill>
                  <a:schemeClr val="bg1"/>
                </a:solidFill>
              </a:rPr>
              <a:t>Survey</a:t>
            </a:r>
          </a:p>
          <a:p>
            <a:pPr marL="742950" lvl="1" indent="-285750">
              <a:lnSpc>
                <a:spcPct val="160000"/>
              </a:lnSpc>
              <a:buFont typeface="Wingdings" panose="05000000000000000000" pitchFamily="2" charset="2"/>
              <a:buChar char="§"/>
            </a:pPr>
            <a:r>
              <a:rPr lang="en-US" sz="1600" b="1" dirty="0">
                <a:solidFill>
                  <a:schemeClr val="bg1"/>
                </a:solidFill>
              </a:rPr>
              <a:t>Secondary sources</a:t>
            </a:r>
          </a:p>
          <a:p>
            <a:pPr marL="742950" lvl="1" indent="-285750">
              <a:lnSpc>
                <a:spcPct val="160000"/>
              </a:lnSpc>
              <a:buFont typeface="Wingdings" panose="05000000000000000000" pitchFamily="2" charset="2"/>
              <a:buChar char="§"/>
            </a:pPr>
            <a:r>
              <a:rPr lang="en-US" sz="1600" b="1" dirty="0">
                <a:solidFill>
                  <a:schemeClr val="bg1"/>
                </a:solidFill>
              </a:rPr>
              <a:t>SWOT and 3Cs</a:t>
            </a:r>
          </a:p>
          <a:p>
            <a:endParaRPr lang="en-US" sz="1600" dirty="0">
              <a:solidFill>
                <a:schemeClr val="bg1"/>
              </a:solidFill>
            </a:endParaRPr>
          </a:p>
        </p:txBody>
      </p:sp>
      <p:sp>
        <p:nvSpPr>
          <p:cNvPr id="22" name="Rectangle 21"/>
          <p:cNvSpPr/>
          <p:nvPr/>
        </p:nvSpPr>
        <p:spPr>
          <a:xfrm>
            <a:off x="11618035" y="6252525"/>
            <a:ext cx="312906" cy="369332"/>
          </a:xfrm>
          <a:prstGeom prst="rect">
            <a:avLst/>
          </a:prstGeom>
        </p:spPr>
        <p:txBody>
          <a:bodyPr wrap="none">
            <a:spAutoFit/>
          </a:bodyPr>
          <a:lstStyle/>
          <a:p>
            <a:pPr lvl="0"/>
            <a:fld id="{BE61D1D4-20FA-4242-A758-DF04B340BB24}" type="slidenum">
              <a:rPr lang="en-IN" smtClean="0">
                <a:solidFill>
                  <a:srgbClr val="575757"/>
                </a:solidFill>
              </a:rPr>
              <a:pPr lvl="0"/>
              <a:t>17</a:t>
            </a:fld>
            <a:endParaRPr lang="en-IN" dirty="0">
              <a:solidFill>
                <a:srgbClr val="575757"/>
              </a:solidFill>
            </a:endParaRPr>
          </a:p>
        </p:txBody>
      </p:sp>
    </p:spTree>
    <p:extLst>
      <p:ext uri="{BB962C8B-B14F-4D97-AF65-F5344CB8AC3E}">
        <p14:creationId xmlns:p14="http://schemas.microsoft.com/office/powerpoint/2010/main" xmlns="" val="15256646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5886499" y="1749647"/>
            <a:ext cx="859276" cy="4603462"/>
          </a:xfrm>
          <a:prstGeom prst="roundRect">
            <a:avLst/>
          </a:prstGeom>
          <a:solidFill>
            <a:schemeClr val="accent2">
              <a:lumMod val="20000"/>
              <a:lumOff val="8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007425" y="1607986"/>
            <a:ext cx="838200" cy="4756207"/>
          </a:xfrm>
          <a:prstGeom prst="roundRect">
            <a:avLst/>
          </a:prstGeom>
          <a:solidFill>
            <a:srgbClr val="FFFF00"/>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
        <p:nvSpPr>
          <p:cNvPr id="7" name="Rounded Rectangle 6"/>
          <p:cNvSpPr/>
          <p:nvPr/>
        </p:nvSpPr>
        <p:spPr>
          <a:xfrm>
            <a:off x="5005471" y="1749647"/>
            <a:ext cx="840209" cy="4621876"/>
          </a:xfrm>
          <a:prstGeom prst="roundRect">
            <a:avLst/>
          </a:prstGeom>
          <a:solidFill>
            <a:srgbClr val="FF0000"/>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txBox="1">
            <a:spLocks noChangeArrowheads="1"/>
          </p:cNvSpPr>
          <p:nvPr/>
        </p:nvSpPr>
        <p:spPr>
          <a:xfrm>
            <a:off x="801555" y="231371"/>
            <a:ext cx="9829800" cy="457199"/>
          </a:xfrm>
          <a:prstGeom prst="rect">
            <a:avLst/>
          </a:prstGeom>
        </p:spPr>
        <p:txBody>
          <a:bodyPr/>
          <a:lstStyle/>
          <a:p>
            <a:pPr>
              <a:spcBef>
                <a:spcPct val="0"/>
              </a:spcBef>
              <a:defRPr/>
            </a:pPr>
            <a:r>
              <a:rPr lang="en-US" sz="4000" dirty="0">
                <a:solidFill>
                  <a:schemeClr val="bg1"/>
                </a:solidFill>
                <a:latin typeface="GE Inspira Pitch" panose="020F0603030400020203" pitchFamily="34" charset="0"/>
                <a:ea typeface="+mj-ea"/>
                <a:cs typeface="+mj-cs"/>
              </a:rPr>
              <a:t>Segmentation: </a:t>
            </a:r>
            <a:r>
              <a:rPr lang="en-US" sz="3600" dirty="0">
                <a:solidFill>
                  <a:schemeClr val="bg1"/>
                </a:solidFill>
                <a:latin typeface="GE Inspira Pitch" panose="020F0603030400020203" pitchFamily="34" charset="0"/>
                <a:ea typeface="+mj-ea"/>
                <a:cs typeface="+mj-cs"/>
              </a:rPr>
              <a:t>Create a picture of each cluster </a:t>
            </a:r>
            <a:endParaRPr lang="en-US" sz="4000" dirty="0">
              <a:solidFill>
                <a:schemeClr val="bg1"/>
              </a:solidFill>
              <a:latin typeface="GE Inspira Pitch" panose="020F0603030400020203" pitchFamily="34" charset="0"/>
              <a:ea typeface="+mj-ea"/>
              <a:cs typeface="+mj-cs"/>
            </a:endParaRPr>
          </a:p>
        </p:txBody>
      </p:sp>
      <p:sp>
        <p:nvSpPr>
          <p:cNvPr id="6" name="TextBox 5"/>
          <p:cNvSpPr txBox="1"/>
          <p:nvPr/>
        </p:nvSpPr>
        <p:spPr>
          <a:xfrm>
            <a:off x="7082442" y="1411463"/>
            <a:ext cx="4843497" cy="4985980"/>
          </a:xfrm>
          <a:prstGeom prst="rect">
            <a:avLst/>
          </a:prstGeom>
          <a:noFill/>
        </p:spPr>
        <p:txBody>
          <a:bodyPr wrap="square" rtlCol="0">
            <a:spAutoFit/>
          </a:bodyPr>
          <a:lstStyle/>
          <a:p>
            <a:pPr>
              <a:lnSpc>
                <a:spcPct val="150000"/>
              </a:lnSpc>
            </a:pPr>
            <a:r>
              <a:rPr lang="en-US" b="1" dirty="0">
                <a:solidFill>
                  <a:schemeClr val="bg1"/>
                </a:solidFill>
              </a:rPr>
              <a:t>Cluster 1 </a:t>
            </a:r>
            <a:r>
              <a:rPr lang="en-US" sz="1600" dirty="0">
                <a:solidFill>
                  <a:schemeClr val="bg1"/>
                </a:solidFill>
              </a:rPr>
              <a:t>(“young professionals”) is concerned with cost and convenience, and is younger with lower income and less job experience. </a:t>
            </a:r>
          </a:p>
          <a:p>
            <a:pPr>
              <a:lnSpc>
                <a:spcPct val="150000"/>
              </a:lnSpc>
            </a:pPr>
            <a:endParaRPr lang="en-US" sz="1600" dirty="0">
              <a:solidFill>
                <a:schemeClr val="bg1"/>
              </a:solidFill>
            </a:endParaRPr>
          </a:p>
          <a:p>
            <a:pPr>
              <a:lnSpc>
                <a:spcPct val="150000"/>
              </a:lnSpc>
            </a:pPr>
            <a:r>
              <a:rPr lang="en-US" b="1" dirty="0">
                <a:solidFill>
                  <a:schemeClr val="bg1"/>
                </a:solidFill>
              </a:rPr>
              <a:t>Cluster 2 </a:t>
            </a:r>
            <a:r>
              <a:rPr lang="en-US" sz="1600" dirty="0">
                <a:solidFill>
                  <a:schemeClr val="bg1"/>
                </a:solidFill>
              </a:rPr>
              <a:t>(“returning executives”) is primarily concerned with the rigor and prestige of the EMBA program. These customers tend to be older with higher salaries and more work experience. </a:t>
            </a:r>
          </a:p>
          <a:p>
            <a:pPr>
              <a:lnSpc>
                <a:spcPct val="150000"/>
              </a:lnSpc>
            </a:pPr>
            <a:endParaRPr lang="en-US" sz="1600" dirty="0">
              <a:solidFill>
                <a:schemeClr val="bg1"/>
              </a:solidFill>
            </a:endParaRPr>
          </a:p>
          <a:p>
            <a:pPr>
              <a:lnSpc>
                <a:spcPct val="150000"/>
              </a:lnSpc>
            </a:pPr>
            <a:r>
              <a:rPr lang="en-US" b="1" dirty="0">
                <a:solidFill>
                  <a:schemeClr val="bg1"/>
                </a:solidFill>
              </a:rPr>
              <a:t>Cluster 3 </a:t>
            </a:r>
            <a:r>
              <a:rPr lang="en-US" sz="1600" dirty="0">
                <a:solidFill>
                  <a:schemeClr val="bg1"/>
                </a:solidFill>
              </a:rPr>
              <a:t>(“busy manager”) wants a prestigious program with a close location at a reasonable price. They’ve got a little more experience and are making a reasonable salary.</a:t>
            </a:r>
          </a:p>
        </p:txBody>
      </p:sp>
      <p:sp>
        <p:nvSpPr>
          <p:cNvPr id="8" name="Slide Number Placeholder 7"/>
          <p:cNvSpPr>
            <a:spLocks noGrp="1"/>
          </p:cNvSpPr>
          <p:nvPr>
            <p:ph type="sldNum" sz="quarter" idx="12"/>
          </p:nvPr>
        </p:nvSpPr>
        <p:spPr/>
        <p:txBody>
          <a:bodyPr/>
          <a:lstStyle/>
          <a:p>
            <a:endParaRPr lang="en-US" dirty="0">
              <a:solidFill>
                <a:schemeClr val="tx1">
                  <a:lumMod val="65000"/>
                  <a:lumOff val="35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xmlns="" val="1517741061"/>
              </p:ext>
            </p:extLst>
          </p:nvPr>
        </p:nvGraphicFramePr>
        <p:xfrm>
          <a:off x="921325" y="4222576"/>
          <a:ext cx="5848644" cy="2103786"/>
        </p:xfrm>
        <a:graphic>
          <a:graphicData uri="http://schemas.openxmlformats.org/drawingml/2006/table">
            <a:tbl>
              <a:tblPr/>
              <a:tblGrid>
                <a:gridCol w="2158218">
                  <a:extLst>
                    <a:ext uri="{9D8B030D-6E8A-4147-A177-3AD203B41FA5}">
                      <a16:colId xmlns:a16="http://schemas.microsoft.com/office/drawing/2014/main" xmlns="" val="20000"/>
                    </a:ext>
                  </a:extLst>
                </a:gridCol>
                <a:gridCol w="787791">
                  <a:extLst>
                    <a:ext uri="{9D8B030D-6E8A-4147-A177-3AD203B41FA5}">
                      <a16:colId xmlns:a16="http://schemas.microsoft.com/office/drawing/2014/main" xmlns="" val="20001"/>
                    </a:ext>
                  </a:extLst>
                </a:gridCol>
                <a:gridCol w="1053594">
                  <a:extLst>
                    <a:ext uri="{9D8B030D-6E8A-4147-A177-3AD203B41FA5}">
                      <a16:colId xmlns:a16="http://schemas.microsoft.com/office/drawing/2014/main" xmlns="" val="20002"/>
                    </a:ext>
                  </a:extLst>
                </a:gridCol>
                <a:gridCol w="986222">
                  <a:extLst>
                    <a:ext uri="{9D8B030D-6E8A-4147-A177-3AD203B41FA5}">
                      <a16:colId xmlns:a16="http://schemas.microsoft.com/office/drawing/2014/main" xmlns="" val="20003"/>
                    </a:ext>
                  </a:extLst>
                </a:gridCol>
                <a:gridCol w="862819">
                  <a:extLst>
                    <a:ext uri="{9D8B030D-6E8A-4147-A177-3AD203B41FA5}">
                      <a16:colId xmlns:a16="http://schemas.microsoft.com/office/drawing/2014/main" xmlns="" val="20004"/>
                    </a:ext>
                  </a:extLst>
                </a:gridCol>
              </a:tblGrid>
              <a:tr h="601081">
                <a:tc>
                  <a:txBody>
                    <a:bodyPr/>
                    <a:lstStyle/>
                    <a:p>
                      <a:pPr algn="ctr" fontAlgn="ctr"/>
                      <a:r>
                        <a:rPr lang="en-US" sz="1400" b="1" i="0" u="none" strike="noStrike" dirty="0">
                          <a:solidFill>
                            <a:srgbClr val="000000"/>
                          </a:solidFill>
                          <a:latin typeface="+mn-lt"/>
                        </a:rPr>
                        <a:t>Descriptors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400" b="1" i="0" u="none" strike="noStrike" dirty="0">
                          <a:solidFill>
                            <a:srgbClr val="000000"/>
                          </a:solidFill>
                          <a:latin typeface="+mn-lt"/>
                        </a:rPr>
                        <a:t>Overall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400" b="1" i="0" u="none" strike="noStrike" dirty="0">
                          <a:solidFill>
                            <a:srgbClr val="000000"/>
                          </a:solidFill>
                          <a:latin typeface="+mn-lt"/>
                        </a:rPr>
                        <a:t>Cluster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400" b="1" i="0" u="none" strike="noStrike" dirty="0">
                          <a:solidFill>
                            <a:srgbClr val="000000"/>
                          </a:solidFill>
                          <a:latin typeface="+mn-lt"/>
                        </a:rPr>
                        <a:t>Cluster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400" b="1" i="0" u="none" strike="noStrike" dirty="0">
                          <a:solidFill>
                            <a:srgbClr val="000000"/>
                          </a:solidFill>
                          <a:latin typeface="+mn-lt"/>
                        </a:rPr>
                        <a:t>Cluster 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r h="300541">
                <a:tc>
                  <a:txBody>
                    <a:bodyPr/>
                    <a:lstStyle/>
                    <a:p>
                      <a:pPr algn="ctr" fontAlgn="ctr"/>
                      <a:r>
                        <a:rPr lang="en-US" sz="1400" b="0" i="0" u="none" strike="noStrike" dirty="0">
                          <a:solidFill>
                            <a:srgbClr val="000000"/>
                          </a:solidFill>
                          <a:latin typeface="+mn-lt"/>
                        </a:rPr>
                        <a:t>Age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400" b="0" i="0" u="none" strike="noStrike" dirty="0">
                          <a:solidFill>
                            <a:srgbClr val="000000"/>
                          </a:solidFill>
                          <a:latin typeface="+mn-lt"/>
                        </a:rPr>
                        <a:t>29.1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mn-lt"/>
                        </a:rPr>
                        <a:t>23.667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mn-lt"/>
                        </a:rPr>
                        <a:t>35.857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mn-lt"/>
                        </a:rPr>
                        <a:t>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300541">
                <a:tc>
                  <a:txBody>
                    <a:bodyPr/>
                    <a:lstStyle/>
                    <a:p>
                      <a:pPr algn="ctr" fontAlgn="ctr"/>
                      <a:r>
                        <a:rPr lang="en-US" sz="1400" b="0" i="0" u="none" strike="noStrike" dirty="0">
                          <a:solidFill>
                            <a:srgbClr val="000000"/>
                          </a:solidFill>
                          <a:latin typeface="+mn-lt"/>
                        </a:rPr>
                        <a:t>Gender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400" b="0" i="0" u="none" strike="noStrike">
                          <a:solidFill>
                            <a:srgbClr val="000000"/>
                          </a:solidFill>
                          <a:latin typeface="+mn-lt"/>
                        </a:rPr>
                        <a:t>1.325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mn-lt"/>
                        </a:rPr>
                        <a:t>1.167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mn-lt"/>
                        </a:rPr>
                        <a:t>1.286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mn-lt"/>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300541">
                <a:tc>
                  <a:txBody>
                    <a:bodyPr/>
                    <a:lstStyle/>
                    <a:p>
                      <a:pPr algn="ctr" fontAlgn="ctr"/>
                      <a:r>
                        <a:rPr lang="en-US" sz="1400" b="0" i="0" u="none" strike="noStrike" dirty="0">
                          <a:solidFill>
                            <a:srgbClr val="000000"/>
                          </a:solidFill>
                          <a:latin typeface="+mn-lt"/>
                        </a:rPr>
                        <a:t>Salary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400" b="0" i="0" u="none" strike="noStrike" dirty="0">
                          <a:solidFill>
                            <a:srgbClr val="000000"/>
                          </a:solidFill>
                          <a:latin typeface="+mn-lt"/>
                        </a:rPr>
                        <a:t>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mn-lt"/>
                        </a:rPr>
                        <a:t>2.833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mn-lt"/>
                        </a:rPr>
                        <a:t>5.214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mn-lt"/>
                        </a:rPr>
                        <a:t>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300541">
                <a:tc>
                  <a:txBody>
                    <a:bodyPr/>
                    <a:lstStyle/>
                    <a:p>
                      <a:pPr algn="ctr" fontAlgn="ctr"/>
                      <a:r>
                        <a:rPr lang="en-US" sz="1400" b="0" i="0" u="none" strike="noStrike" dirty="0">
                          <a:solidFill>
                            <a:srgbClr val="000000"/>
                          </a:solidFill>
                          <a:latin typeface="+mn-lt"/>
                        </a:rPr>
                        <a:t>Miles from Campus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400" b="0" i="0" u="none" strike="noStrike" dirty="0">
                          <a:solidFill>
                            <a:srgbClr val="000000"/>
                          </a:solidFill>
                          <a:latin typeface="+mn-lt"/>
                        </a:rPr>
                        <a:t>7.7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mn-lt"/>
                        </a:rPr>
                        <a:t>3.25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mn-lt"/>
                        </a:rPr>
                        <a:t>13.214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mn-lt"/>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300541">
                <a:tc>
                  <a:txBody>
                    <a:bodyPr/>
                    <a:lstStyle/>
                    <a:p>
                      <a:pPr algn="ctr" fontAlgn="ctr"/>
                      <a:r>
                        <a:rPr lang="en-US" sz="1400" b="0" i="0" u="none" strike="noStrike" dirty="0">
                          <a:solidFill>
                            <a:srgbClr val="000000"/>
                          </a:solidFill>
                          <a:latin typeface="+mn-lt"/>
                        </a:rPr>
                        <a:t>Work Experience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400" b="0" i="0" u="none" strike="noStrike" dirty="0">
                          <a:solidFill>
                            <a:srgbClr val="000000"/>
                          </a:solidFill>
                          <a:latin typeface="+mn-lt"/>
                        </a:rPr>
                        <a:t>6.85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mn-lt"/>
                        </a:rPr>
                        <a:t>2.083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mn-lt"/>
                        </a:rPr>
                        <a:t>12.286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mn-lt"/>
                        </a:rPr>
                        <a:t>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xmlns="" val="2456523314"/>
              </p:ext>
            </p:extLst>
          </p:nvPr>
        </p:nvGraphicFramePr>
        <p:xfrm>
          <a:off x="921325" y="1641236"/>
          <a:ext cx="5848642" cy="2419349"/>
        </p:xfrm>
        <a:graphic>
          <a:graphicData uri="http://schemas.openxmlformats.org/drawingml/2006/table">
            <a:tbl>
              <a:tblPr/>
              <a:tblGrid>
                <a:gridCol w="2166874">
                  <a:extLst>
                    <a:ext uri="{9D8B030D-6E8A-4147-A177-3AD203B41FA5}">
                      <a16:colId xmlns:a16="http://schemas.microsoft.com/office/drawing/2014/main" xmlns="" val="20000"/>
                    </a:ext>
                  </a:extLst>
                </a:gridCol>
                <a:gridCol w="804926">
                  <a:extLst>
                    <a:ext uri="{9D8B030D-6E8A-4147-A177-3AD203B41FA5}">
                      <a16:colId xmlns:a16="http://schemas.microsoft.com/office/drawing/2014/main" xmlns="" val="20001"/>
                    </a:ext>
                  </a:extLst>
                </a:gridCol>
                <a:gridCol w="1035958">
                  <a:extLst>
                    <a:ext uri="{9D8B030D-6E8A-4147-A177-3AD203B41FA5}">
                      <a16:colId xmlns:a16="http://schemas.microsoft.com/office/drawing/2014/main" xmlns="" val="20002"/>
                    </a:ext>
                  </a:extLst>
                </a:gridCol>
                <a:gridCol w="920442">
                  <a:extLst>
                    <a:ext uri="{9D8B030D-6E8A-4147-A177-3AD203B41FA5}">
                      <a16:colId xmlns:a16="http://schemas.microsoft.com/office/drawing/2014/main" xmlns="" val="20003"/>
                    </a:ext>
                  </a:extLst>
                </a:gridCol>
                <a:gridCol w="920442">
                  <a:extLst>
                    <a:ext uri="{9D8B030D-6E8A-4147-A177-3AD203B41FA5}">
                      <a16:colId xmlns:a16="http://schemas.microsoft.com/office/drawing/2014/main" xmlns="" val="20004"/>
                    </a:ext>
                  </a:extLst>
                </a:gridCol>
              </a:tblGrid>
              <a:tr h="691244">
                <a:tc>
                  <a:txBody>
                    <a:bodyPr/>
                    <a:lstStyle/>
                    <a:p>
                      <a:pPr algn="ctr" fontAlgn="ctr"/>
                      <a:r>
                        <a:rPr lang="en-US" sz="1400" b="1" i="0" u="none" strike="noStrike" dirty="0">
                          <a:solidFill>
                            <a:srgbClr val="000000"/>
                          </a:solidFill>
                          <a:latin typeface="+mn-lt"/>
                        </a:rPr>
                        <a:t>Segmentation</a:t>
                      </a:r>
                      <a:r>
                        <a:rPr lang="en-US" sz="1400" b="1" i="0" u="none" strike="noStrike" baseline="0" dirty="0">
                          <a:solidFill>
                            <a:srgbClr val="000000"/>
                          </a:solidFill>
                          <a:latin typeface="+mn-lt"/>
                        </a:rPr>
                        <a:t> </a:t>
                      </a:r>
                      <a:endParaRPr lang="en-US" sz="1400" b="1" i="0" u="none" strike="noStrike" dirty="0">
                        <a:solidFill>
                          <a:srgbClr val="000000"/>
                        </a:solidFill>
                        <a:latin typeface="+mn-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400" b="1" i="0" u="none" strike="noStrike" dirty="0">
                          <a:solidFill>
                            <a:srgbClr val="000000"/>
                          </a:solidFill>
                          <a:latin typeface="+mn-lt"/>
                        </a:rPr>
                        <a:t>Overall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400" b="1" i="0" u="none" strike="noStrike" dirty="0">
                          <a:solidFill>
                            <a:srgbClr val="000000"/>
                          </a:solidFill>
                          <a:latin typeface="+mn-lt"/>
                        </a:rPr>
                        <a:t>Cluster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400" b="1" i="0" u="none" strike="noStrike" dirty="0">
                          <a:solidFill>
                            <a:schemeClr val="accent4"/>
                          </a:solidFill>
                          <a:latin typeface="+mn-lt"/>
                        </a:rPr>
                        <a:t>Cluster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400" b="1" i="0" u="none" strike="noStrike" dirty="0">
                          <a:solidFill>
                            <a:srgbClr val="000000"/>
                          </a:solidFill>
                          <a:latin typeface="+mn-lt"/>
                        </a:rPr>
                        <a:t>Cluster 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00"/>
                  </a:ext>
                </a:extLst>
              </a:tr>
              <a:tr h="345621">
                <a:tc>
                  <a:txBody>
                    <a:bodyPr/>
                    <a:lstStyle/>
                    <a:p>
                      <a:pPr algn="ctr" fontAlgn="ctr"/>
                      <a:r>
                        <a:rPr lang="en-US" sz="1400" b="0" i="0" u="none" strike="noStrike" dirty="0">
                          <a:solidFill>
                            <a:srgbClr val="000000"/>
                          </a:solidFill>
                          <a:latin typeface="+mn-lt"/>
                        </a:rPr>
                        <a:t>Low cost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400" b="0" i="0" u="none" strike="noStrike" dirty="0">
                          <a:solidFill>
                            <a:srgbClr val="000000"/>
                          </a:solidFill>
                          <a:latin typeface="+mn-lt"/>
                        </a:rPr>
                        <a:t>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mn-lt"/>
                        </a:rPr>
                        <a:t>6.67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chemeClr val="accent4"/>
                          </a:solidFill>
                          <a:latin typeface="+mn-lt"/>
                        </a:rPr>
                        <a:t>1.21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mn-lt"/>
                        </a:rPr>
                        <a:t>6.79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345621">
                <a:tc>
                  <a:txBody>
                    <a:bodyPr/>
                    <a:lstStyle/>
                    <a:p>
                      <a:pPr algn="ctr" fontAlgn="ctr"/>
                      <a:r>
                        <a:rPr lang="en-US" sz="1400" b="0" i="0" u="none" strike="noStrike" dirty="0">
                          <a:solidFill>
                            <a:srgbClr val="000000"/>
                          </a:solidFill>
                          <a:latin typeface="+mn-lt"/>
                        </a:rPr>
                        <a:t>High rigor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400" b="0" i="0" u="none" strike="noStrike" dirty="0">
                          <a:solidFill>
                            <a:srgbClr val="000000"/>
                          </a:solidFill>
                          <a:latin typeface="+mn-lt"/>
                        </a:rPr>
                        <a:t>3.28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mn-lt"/>
                        </a:rPr>
                        <a:t>1.33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chemeClr val="accent4"/>
                          </a:solidFill>
                          <a:latin typeface="+mn-lt"/>
                        </a:rPr>
                        <a:t>6.93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mn-lt"/>
                        </a:rPr>
                        <a:t>1.29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345621">
                <a:tc>
                  <a:txBody>
                    <a:bodyPr/>
                    <a:lstStyle/>
                    <a:p>
                      <a:pPr algn="ctr" fontAlgn="ctr"/>
                      <a:r>
                        <a:rPr lang="en-US" sz="1400" b="0" i="0" u="none" strike="noStrike" dirty="0">
                          <a:solidFill>
                            <a:srgbClr val="000000"/>
                          </a:solidFill>
                          <a:latin typeface="+mn-lt"/>
                        </a:rPr>
                        <a:t>Good location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400" b="0" i="0" u="none" strike="noStrike">
                          <a:solidFill>
                            <a:srgbClr val="000000"/>
                          </a:solidFill>
                          <a:latin typeface="+mn-lt"/>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mn-lt"/>
                        </a:rPr>
                        <a:t>1.33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chemeClr val="accent4"/>
                          </a:solidFill>
                          <a:latin typeface="+mn-lt"/>
                        </a:rPr>
                        <a:t>1.21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mn-lt"/>
                        </a:rPr>
                        <a:t>6.79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345621">
                <a:tc>
                  <a:txBody>
                    <a:bodyPr/>
                    <a:lstStyle/>
                    <a:p>
                      <a:pPr algn="ctr" fontAlgn="ctr"/>
                      <a:r>
                        <a:rPr lang="en-US" sz="1400" b="0" i="0" u="none" strike="noStrike" dirty="0">
                          <a:solidFill>
                            <a:srgbClr val="000000"/>
                          </a:solidFill>
                          <a:latin typeface="+mn-lt"/>
                        </a:rPr>
                        <a:t>Very convenient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400" b="0" i="0" u="none" strike="noStrike" dirty="0">
                          <a:solidFill>
                            <a:srgbClr val="000000"/>
                          </a:solidFill>
                          <a:latin typeface="+mn-lt"/>
                        </a:rPr>
                        <a:t>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mn-lt"/>
                        </a:rPr>
                        <a:t>6.75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chemeClr val="accent4"/>
                          </a:solidFill>
                          <a:latin typeface="+mn-lt"/>
                        </a:rPr>
                        <a:t>1.21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mn-lt"/>
                        </a:rPr>
                        <a:t>1.29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345621">
                <a:tc>
                  <a:txBody>
                    <a:bodyPr/>
                    <a:lstStyle/>
                    <a:p>
                      <a:pPr algn="ctr" fontAlgn="ctr"/>
                      <a:r>
                        <a:rPr lang="en-US" sz="1400" b="0" i="0" u="none" strike="noStrike" dirty="0">
                          <a:solidFill>
                            <a:srgbClr val="000000"/>
                          </a:solidFill>
                          <a:latin typeface="+mn-lt"/>
                        </a:rPr>
                        <a:t>High prestige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400" b="0" i="0" u="none" strike="noStrike" dirty="0">
                          <a:solidFill>
                            <a:srgbClr val="000000"/>
                          </a:solidFill>
                          <a:latin typeface="+mn-lt"/>
                        </a:rPr>
                        <a:t>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mn-lt"/>
                        </a:rPr>
                        <a:t>1.33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chemeClr val="accent4"/>
                          </a:solidFill>
                          <a:latin typeface="+mn-lt"/>
                        </a:rPr>
                        <a:t>6.93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mn-lt"/>
                        </a:rPr>
                        <a:t>6.79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
        <p:nvSpPr>
          <p:cNvPr id="11" name="Rectangle 10"/>
          <p:cNvSpPr/>
          <p:nvPr/>
        </p:nvSpPr>
        <p:spPr>
          <a:xfrm>
            <a:off x="11618035" y="6252525"/>
            <a:ext cx="312906" cy="369332"/>
          </a:xfrm>
          <a:prstGeom prst="rect">
            <a:avLst/>
          </a:prstGeom>
        </p:spPr>
        <p:txBody>
          <a:bodyPr wrap="none">
            <a:spAutoFit/>
          </a:bodyPr>
          <a:lstStyle/>
          <a:p>
            <a:pPr lvl="0"/>
            <a:fld id="{BE61D1D4-20FA-4242-A758-DF04B340BB24}" type="slidenum">
              <a:rPr lang="en-IN" smtClean="0">
                <a:solidFill>
                  <a:srgbClr val="575757"/>
                </a:solidFill>
              </a:rPr>
              <a:pPr lvl="0"/>
              <a:t>18</a:t>
            </a:fld>
            <a:endParaRPr lang="en-IN" dirty="0">
              <a:solidFill>
                <a:srgbClr val="575757"/>
              </a:solidFill>
            </a:endParaRPr>
          </a:p>
        </p:txBody>
      </p:sp>
    </p:spTree>
    <p:extLst>
      <p:ext uri="{BB962C8B-B14F-4D97-AF65-F5344CB8AC3E}">
        <p14:creationId xmlns:p14="http://schemas.microsoft.com/office/powerpoint/2010/main" xmlns="" val="14849718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noGrp="1"/>
          </p:cNvGraphicFramePr>
          <p:nvPr>
            <p:extLst>
              <p:ext uri="{D42A27DB-BD31-4B8C-83A1-F6EECF244321}">
                <p14:modId xmlns:p14="http://schemas.microsoft.com/office/powerpoint/2010/main" xmlns="" val="2334563614"/>
              </p:ext>
            </p:extLst>
          </p:nvPr>
        </p:nvGraphicFramePr>
        <p:xfrm>
          <a:off x="914400" y="1875700"/>
          <a:ext cx="60198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1"/>
          <p:cNvSpPr txBox="1">
            <a:spLocks/>
          </p:cNvSpPr>
          <p:nvPr/>
        </p:nvSpPr>
        <p:spPr>
          <a:xfrm>
            <a:off x="914400" y="266700"/>
            <a:ext cx="10287000" cy="571500"/>
          </a:xfrm>
          <a:prstGeom prst="rect">
            <a:avLst/>
          </a:prstGeom>
        </p:spPr>
        <p:txBody>
          <a:bodyPr/>
          <a:lstStyle/>
          <a:p>
            <a:pPr eaLnBrk="0" fontAlgn="base" hangingPunct="0">
              <a:spcBef>
                <a:spcPct val="0"/>
              </a:spcBef>
              <a:spcAft>
                <a:spcPct val="0"/>
              </a:spcAft>
              <a:defRPr/>
            </a:pPr>
            <a:r>
              <a:rPr lang="en-US" sz="4000" kern="0" dirty="0">
                <a:solidFill>
                  <a:schemeClr val="bg1"/>
                </a:solidFill>
                <a:latin typeface="+mj-lt"/>
                <a:ea typeface="+mj-ea"/>
                <a:cs typeface="+mj-cs"/>
              </a:rPr>
              <a:t>Which Segment Should You Target?</a:t>
            </a:r>
          </a:p>
        </p:txBody>
      </p:sp>
      <p:sp>
        <p:nvSpPr>
          <p:cNvPr id="6" name="Slide Number Placeholder 5"/>
          <p:cNvSpPr>
            <a:spLocks noGrp="1"/>
          </p:cNvSpPr>
          <p:nvPr>
            <p:ph type="sldNum" sz="quarter" idx="12"/>
          </p:nvPr>
        </p:nvSpPr>
        <p:spPr/>
        <p:txBody>
          <a:bodyPr/>
          <a:lstStyle/>
          <a:p>
            <a:endParaRPr lang="en-US" dirty="0"/>
          </a:p>
        </p:txBody>
      </p:sp>
      <p:cxnSp>
        <p:nvCxnSpPr>
          <p:cNvPr id="7" name="Straight Connector 6"/>
          <p:cNvCxnSpPr/>
          <p:nvPr/>
        </p:nvCxnSpPr>
        <p:spPr>
          <a:xfrm>
            <a:off x="6353855" y="2332900"/>
            <a:ext cx="0" cy="381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193387" y="3393747"/>
            <a:ext cx="4132385" cy="1231106"/>
          </a:xfrm>
          <a:prstGeom prst="rect">
            <a:avLst/>
          </a:prstGeom>
          <a:noFill/>
        </p:spPr>
        <p:txBody>
          <a:bodyPr wrap="square" lIns="0" tIns="0" rIns="0" bIns="0" rtlCol="0">
            <a:spAutoFit/>
          </a:bodyPr>
          <a:lstStyle/>
          <a:p>
            <a:pPr algn="ctr"/>
            <a:r>
              <a:rPr lang="en-US" sz="2000" b="1" dirty="0">
                <a:solidFill>
                  <a:schemeClr val="bg2"/>
                </a:solidFill>
                <a:latin typeface="+mn-lt"/>
              </a:rPr>
              <a:t>Looking at the competitive strength and segment attractiveness “Returning executives” must be targeted.</a:t>
            </a:r>
            <a:endParaRPr lang="en-IN" sz="2000" b="1" dirty="0">
              <a:solidFill>
                <a:schemeClr val="bg2"/>
              </a:solidFill>
              <a:latin typeface="+mn-lt"/>
            </a:endParaRPr>
          </a:p>
        </p:txBody>
      </p:sp>
      <p:sp>
        <p:nvSpPr>
          <p:cNvPr id="8" name="Rectangle 7"/>
          <p:cNvSpPr/>
          <p:nvPr/>
        </p:nvSpPr>
        <p:spPr>
          <a:xfrm>
            <a:off x="11618035" y="6252525"/>
            <a:ext cx="312906" cy="369332"/>
          </a:xfrm>
          <a:prstGeom prst="rect">
            <a:avLst/>
          </a:prstGeom>
        </p:spPr>
        <p:txBody>
          <a:bodyPr wrap="none">
            <a:spAutoFit/>
          </a:bodyPr>
          <a:lstStyle/>
          <a:p>
            <a:pPr lvl="0"/>
            <a:fld id="{BE61D1D4-20FA-4242-A758-DF04B340BB24}" type="slidenum">
              <a:rPr lang="en-IN" smtClean="0">
                <a:solidFill>
                  <a:srgbClr val="575757"/>
                </a:solidFill>
              </a:rPr>
              <a:pPr lvl="0"/>
              <a:t>19</a:t>
            </a:fld>
            <a:endParaRPr lang="en-IN" dirty="0">
              <a:solidFill>
                <a:srgbClr val="575757"/>
              </a:solidFill>
            </a:endParaRPr>
          </a:p>
        </p:txBody>
      </p:sp>
    </p:spTree>
    <p:extLst>
      <p:ext uri="{BB962C8B-B14F-4D97-AF65-F5344CB8AC3E}">
        <p14:creationId xmlns:p14="http://schemas.microsoft.com/office/powerpoint/2010/main" xmlns="" val="14272444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8200"/>
            <a:ext cx="10393017" cy="1143000"/>
          </a:xfrm>
        </p:spPr>
        <p:txBody>
          <a:bodyPr>
            <a:normAutofit/>
          </a:bodyPr>
          <a:lstStyle/>
          <a:p>
            <a:pPr algn="l"/>
            <a:r>
              <a:rPr lang="en-US" dirty="0">
                <a:latin typeface="GE Inspira Pitch" panose="020F0603030400020203" pitchFamily="34" charset="0"/>
              </a:rPr>
              <a:t>Agenda</a:t>
            </a:r>
            <a:endParaRPr lang="en-IN" sz="4000" dirty="0">
              <a:latin typeface="GE Inspira Pitch" panose="020F0603030400020203" pitchFamily="34" charset="0"/>
            </a:endParaRPr>
          </a:p>
        </p:txBody>
      </p:sp>
      <p:sp>
        <p:nvSpPr>
          <p:cNvPr id="3" name="Content Placeholder 2"/>
          <p:cNvSpPr>
            <a:spLocks noGrp="1"/>
          </p:cNvSpPr>
          <p:nvPr>
            <p:ph idx="1"/>
          </p:nvPr>
        </p:nvSpPr>
        <p:spPr>
          <a:xfrm>
            <a:off x="914400" y="1781108"/>
            <a:ext cx="5985164" cy="3957084"/>
          </a:xfrm>
        </p:spPr>
        <p:txBody>
          <a:bodyPr>
            <a:normAutofit lnSpcReduction="10000"/>
          </a:bodyPr>
          <a:lstStyle/>
          <a:p>
            <a:pPr>
              <a:buFont typeface="Wingdings" panose="05000000000000000000" pitchFamily="2" charset="2"/>
              <a:buChar char="q"/>
            </a:pPr>
            <a:r>
              <a:rPr lang="en-US" sz="2200" dirty="0">
                <a:latin typeface="+mj-lt"/>
                <a:cs typeface="Arial" panose="020B0604020202020204" pitchFamily="34" charset="0"/>
              </a:rPr>
              <a:t> Introduction</a:t>
            </a:r>
          </a:p>
          <a:p>
            <a:pPr>
              <a:buFont typeface="Wingdings" panose="05000000000000000000" pitchFamily="2" charset="2"/>
              <a:buChar char="q"/>
            </a:pPr>
            <a:endParaRPr lang="en-US" sz="2200" dirty="0">
              <a:latin typeface="+mj-lt"/>
              <a:cs typeface="Arial" panose="020B0604020202020204" pitchFamily="34" charset="0"/>
            </a:endParaRPr>
          </a:p>
          <a:p>
            <a:pPr>
              <a:buFont typeface="Wingdings" panose="05000000000000000000" pitchFamily="2" charset="2"/>
              <a:buChar char="q"/>
            </a:pPr>
            <a:r>
              <a:rPr lang="en-US" sz="2200" dirty="0">
                <a:latin typeface="+mj-lt"/>
                <a:cs typeface="Arial" panose="020B0604020202020204" pitchFamily="34" charset="0"/>
              </a:rPr>
              <a:t> Segmentation and Targeting theory</a:t>
            </a:r>
          </a:p>
          <a:p>
            <a:pPr>
              <a:buFont typeface="Wingdings" panose="05000000000000000000" pitchFamily="2" charset="2"/>
              <a:buChar char="q"/>
            </a:pPr>
            <a:endParaRPr lang="en-US" sz="2200" dirty="0">
              <a:latin typeface="+mj-lt"/>
              <a:cs typeface="Arial" panose="020B0604020202020204" pitchFamily="34" charset="0"/>
            </a:endParaRPr>
          </a:p>
          <a:p>
            <a:pPr>
              <a:buFont typeface="Wingdings" panose="05000000000000000000" pitchFamily="2" charset="2"/>
              <a:buChar char="q"/>
            </a:pPr>
            <a:r>
              <a:rPr lang="en-US" sz="2200" dirty="0">
                <a:latin typeface="+mj-lt"/>
                <a:cs typeface="Arial" panose="020B0604020202020204" pitchFamily="34" charset="0"/>
              </a:rPr>
              <a:t> Segmentation and Targeting in practice</a:t>
            </a:r>
          </a:p>
          <a:p>
            <a:pPr>
              <a:buFont typeface="Wingdings" panose="05000000000000000000" pitchFamily="2" charset="2"/>
              <a:buChar char="q"/>
            </a:pPr>
            <a:endParaRPr lang="en-US" sz="2200" dirty="0">
              <a:latin typeface="+mj-lt"/>
              <a:cs typeface="Arial" panose="020B0604020202020204" pitchFamily="34" charset="0"/>
            </a:endParaRPr>
          </a:p>
          <a:p>
            <a:pPr>
              <a:buFont typeface="Wingdings" panose="05000000000000000000" pitchFamily="2" charset="2"/>
              <a:buChar char="q"/>
            </a:pPr>
            <a:r>
              <a:rPr lang="en-US" sz="2200" dirty="0">
                <a:latin typeface="+mj-lt"/>
                <a:cs typeface="Arial" panose="020B0604020202020204" pitchFamily="34" charset="0"/>
              </a:rPr>
              <a:t> Working Example</a:t>
            </a:r>
          </a:p>
          <a:p>
            <a:pPr>
              <a:buFont typeface="Wingdings" panose="05000000000000000000" pitchFamily="2" charset="2"/>
              <a:buChar char="q"/>
            </a:pPr>
            <a:endParaRPr lang="en-US" sz="2200" dirty="0">
              <a:latin typeface="+mj-lt"/>
              <a:cs typeface="Arial" panose="020B0604020202020204" pitchFamily="34" charset="0"/>
            </a:endParaRPr>
          </a:p>
          <a:p>
            <a:pPr>
              <a:buFont typeface="Wingdings" panose="05000000000000000000" pitchFamily="2" charset="2"/>
              <a:buChar char="q"/>
            </a:pPr>
            <a:r>
              <a:rPr lang="en-US" sz="2200" dirty="0">
                <a:latin typeface="+mj-lt"/>
                <a:cs typeface="Arial" panose="020B0604020202020204" pitchFamily="34" charset="0"/>
              </a:rPr>
              <a:t> Key Takeaways</a:t>
            </a:r>
          </a:p>
          <a:p>
            <a:pPr marL="0" indent="0">
              <a:buNone/>
            </a:pPr>
            <a:endParaRPr lang="en-US" dirty="0"/>
          </a:p>
          <a:p>
            <a:endParaRPr lang="en-US" dirty="0"/>
          </a:p>
          <a:p>
            <a:endParaRPr lang="en-IN" dirty="0"/>
          </a:p>
        </p:txBody>
      </p:sp>
      <p:sp>
        <p:nvSpPr>
          <p:cNvPr id="5" name="Rectangle 4"/>
          <p:cNvSpPr/>
          <p:nvPr/>
        </p:nvSpPr>
        <p:spPr>
          <a:xfrm>
            <a:off x="11618035" y="6252525"/>
            <a:ext cx="312906" cy="369332"/>
          </a:xfrm>
          <a:prstGeom prst="rect">
            <a:avLst/>
          </a:prstGeom>
        </p:spPr>
        <p:txBody>
          <a:bodyPr wrap="none">
            <a:spAutoFit/>
          </a:bodyPr>
          <a:lstStyle/>
          <a:p>
            <a:pPr lvl="0"/>
            <a:fld id="{BE61D1D4-20FA-4242-A758-DF04B340BB24}" type="slidenum">
              <a:rPr lang="en-IN" smtClean="0">
                <a:solidFill>
                  <a:srgbClr val="575757"/>
                </a:solidFill>
              </a:rPr>
              <a:pPr lvl="0"/>
              <a:t>2</a:t>
            </a:fld>
            <a:endParaRPr lang="en-IN" dirty="0">
              <a:solidFill>
                <a:srgbClr val="575757"/>
              </a:solidFill>
            </a:endParaRPr>
          </a:p>
        </p:txBody>
      </p:sp>
    </p:spTree>
    <p:extLst>
      <p:ext uri="{BB962C8B-B14F-4D97-AF65-F5344CB8AC3E}">
        <p14:creationId xmlns:p14="http://schemas.microsoft.com/office/powerpoint/2010/main" xmlns="" val="23557986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54675"/>
            <a:ext cx="11025554" cy="513323"/>
          </a:xfrm>
        </p:spPr>
        <p:txBody>
          <a:bodyPr>
            <a:noAutofit/>
          </a:bodyPr>
          <a:lstStyle/>
          <a:p>
            <a:r>
              <a:rPr lang="en-US" dirty="0">
                <a:latin typeface="GE Inspira Pitch" panose="020F0603030400020203" pitchFamily="34" charset="0"/>
                <a:cs typeface="Cambria"/>
              </a:rPr>
              <a:t>Key Takeaway: </a:t>
            </a:r>
            <a:r>
              <a:rPr lang="en-US" sz="3600" dirty="0">
                <a:latin typeface="GE Inspira Pitch" panose="020F0603030400020203" pitchFamily="34" charset="0"/>
                <a:cs typeface="Cambria"/>
              </a:rPr>
              <a:t>Manage customer </a:t>
            </a:r>
            <a:r>
              <a:rPr lang="en-US" sz="3600" dirty="0" err="1">
                <a:latin typeface="GE Inspira Pitch" panose="020F0603030400020203" pitchFamily="34" charset="0"/>
                <a:cs typeface="Cambria"/>
              </a:rPr>
              <a:t>heterogeniety</a:t>
            </a:r>
            <a:endParaRPr lang="en-US" dirty="0">
              <a:latin typeface="GE Inspira Pitch" panose="020F0603030400020203" pitchFamily="34" charset="0"/>
              <a:cs typeface="Cambria"/>
            </a:endParaRPr>
          </a:p>
        </p:txBody>
      </p:sp>
      <p:sp>
        <p:nvSpPr>
          <p:cNvPr id="8" name="TextBox 7"/>
          <p:cNvSpPr txBox="1"/>
          <p:nvPr/>
        </p:nvSpPr>
        <p:spPr>
          <a:xfrm>
            <a:off x="4223430" y="1184686"/>
            <a:ext cx="3276601" cy="584753"/>
          </a:xfrm>
          <a:prstGeom prst="rect">
            <a:avLst/>
          </a:prstGeom>
          <a:noFill/>
        </p:spPr>
        <p:txBody>
          <a:bodyPr wrap="square" lIns="91418" tIns="45709" rIns="91418" bIns="45709" rtlCol="0">
            <a:spAutoFit/>
          </a:bodyPr>
          <a:lstStyle/>
          <a:p>
            <a:pPr algn="ctr"/>
            <a:r>
              <a:rPr lang="en-US" sz="1600" b="1" dirty="0">
                <a:solidFill>
                  <a:schemeClr val="bg1"/>
                </a:solidFill>
                <a:cs typeface="Cambria"/>
              </a:rPr>
              <a:t>Managing Customer Heterogeneity</a:t>
            </a:r>
          </a:p>
        </p:txBody>
      </p:sp>
      <p:sp>
        <p:nvSpPr>
          <p:cNvPr id="9" name="Rounded Rectangle 8"/>
          <p:cNvSpPr/>
          <p:nvPr/>
        </p:nvSpPr>
        <p:spPr>
          <a:xfrm>
            <a:off x="4316150" y="1873249"/>
            <a:ext cx="2983365" cy="4267200"/>
          </a:xfrm>
          <a:prstGeom prst="roundRect">
            <a:avLst>
              <a:gd name="adj" fmla="val 7207"/>
            </a:avLst>
          </a:prstGeom>
          <a:solidFill>
            <a:schemeClr val="tx2">
              <a:lumMod val="20000"/>
              <a:lumOff val="80000"/>
            </a:schemeClr>
          </a:solidFill>
          <a:ln/>
        </p:spPr>
        <p:style>
          <a:lnRef idx="0">
            <a:schemeClr val="accent5"/>
          </a:lnRef>
          <a:fillRef idx="3">
            <a:schemeClr val="accent5"/>
          </a:fillRef>
          <a:effectRef idx="3">
            <a:schemeClr val="accent5"/>
          </a:effectRef>
          <a:fontRef idx="minor">
            <a:schemeClr val="lt1"/>
          </a:fontRef>
        </p:style>
        <p:txBody>
          <a:bodyPr lIns="91418" tIns="45709" rIns="91418" bIns="45709" rtlCol="0" anchor="ctr"/>
          <a:lstStyle/>
          <a:p>
            <a:pPr algn="ctr"/>
            <a:r>
              <a:rPr lang="en-US" sz="1600" b="1" dirty="0">
                <a:solidFill>
                  <a:srgbClr val="000000"/>
                </a:solidFill>
                <a:cs typeface="Cambria"/>
              </a:rPr>
              <a:t>Approaches &amp; Processes</a:t>
            </a:r>
          </a:p>
          <a:p>
            <a:pPr algn="ctr"/>
            <a:r>
              <a:rPr lang="en-US" sz="1600" dirty="0">
                <a:solidFill>
                  <a:srgbClr val="000000"/>
                </a:solidFill>
                <a:cs typeface="Cambria"/>
              </a:rPr>
              <a:t>Segmenting, targeting, and positioning (STP) </a:t>
            </a:r>
          </a:p>
          <a:p>
            <a:pPr algn="ctr"/>
            <a:endParaRPr lang="en-US" sz="1600" b="1" dirty="0">
              <a:cs typeface="Cambria"/>
            </a:endParaRPr>
          </a:p>
          <a:p>
            <a:pPr algn="ctr"/>
            <a:endParaRPr lang="en-US" sz="1600" b="1" dirty="0">
              <a:cs typeface="Cambria"/>
            </a:endParaRPr>
          </a:p>
          <a:p>
            <a:pPr algn="ctr"/>
            <a:r>
              <a:rPr lang="en-US" sz="1600" b="1" dirty="0">
                <a:solidFill>
                  <a:srgbClr val="000000"/>
                </a:solidFill>
                <a:cs typeface="Cambria"/>
              </a:rPr>
              <a:t>Analyses</a:t>
            </a:r>
          </a:p>
          <a:p>
            <a:pPr algn="ctr"/>
            <a:r>
              <a:rPr lang="en-US" sz="1600" dirty="0">
                <a:solidFill>
                  <a:srgbClr val="000000"/>
                </a:solidFill>
                <a:cs typeface="Cambria"/>
              </a:rPr>
              <a:t>Factor analysis</a:t>
            </a:r>
          </a:p>
          <a:p>
            <a:pPr algn="ctr"/>
            <a:r>
              <a:rPr lang="en-US" sz="1600" dirty="0">
                <a:solidFill>
                  <a:srgbClr val="000000"/>
                </a:solidFill>
                <a:cs typeface="Cambria"/>
              </a:rPr>
              <a:t>Cluster analysis</a:t>
            </a:r>
          </a:p>
          <a:p>
            <a:pPr algn="ctr"/>
            <a:r>
              <a:rPr lang="en-US" sz="1600" dirty="0">
                <a:solidFill>
                  <a:srgbClr val="000000"/>
                </a:solidFill>
                <a:cs typeface="Cambria"/>
              </a:rPr>
              <a:t>GE matrix</a:t>
            </a:r>
            <a:endParaRPr lang="en-US" sz="1200" dirty="0">
              <a:solidFill>
                <a:srgbClr val="000000"/>
              </a:solidFill>
              <a:cs typeface="Cambria"/>
            </a:endParaRPr>
          </a:p>
        </p:txBody>
      </p:sp>
      <p:sp>
        <p:nvSpPr>
          <p:cNvPr id="10" name="TextBox 9"/>
          <p:cNvSpPr txBox="1"/>
          <p:nvPr/>
        </p:nvSpPr>
        <p:spPr>
          <a:xfrm>
            <a:off x="1127993" y="1154460"/>
            <a:ext cx="2485316" cy="338532"/>
          </a:xfrm>
          <a:prstGeom prst="rect">
            <a:avLst/>
          </a:prstGeom>
          <a:noFill/>
        </p:spPr>
        <p:txBody>
          <a:bodyPr wrap="square" lIns="91418" tIns="45709" rIns="91418" bIns="45709" rtlCol="0">
            <a:spAutoFit/>
          </a:bodyPr>
          <a:lstStyle/>
          <a:p>
            <a:pPr algn="ctr"/>
            <a:r>
              <a:rPr lang="en-US" sz="1600" b="1" dirty="0">
                <a:solidFill>
                  <a:schemeClr val="bg1"/>
                </a:solidFill>
                <a:cs typeface="Cambria"/>
              </a:rPr>
              <a:t>Inputs (3Cs)</a:t>
            </a:r>
          </a:p>
        </p:txBody>
      </p:sp>
      <p:sp>
        <p:nvSpPr>
          <p:cNvPr id="11" name="TextBox 10"/>
          <p:cNvSpPr txBox="1"/>
          <p:nvPr/>
        </p:nvSpPr>
        <p:spPr>
          <a:xfrm>
            <a:off x="7832870" y="1238441"/>
            <a:ext cx="2516631" cy="338532"/>
          </a:xfrm>
          <a:prstGeom prst="rect">
            <a:avLst/>
          </a:prstGeom>
          <a:noFill/>
        </p:spPr>
        <p:txBody>
          <a:bodyPr wrap="square" lIns="91418" tIns="45709" rIns="91418" bIns="45709" rtlCol="0">
            <a:spAutoFit/>
          </a:bodyPr>
          <a:lstStyle/>
          <a:p>
            <a:pPr algn="ctr"/>
            <a:r>
              <a:rPr lang="en-US" sz="1600" b="1" dirty="0">
                <a:solidFill>
                  <a:schemeClr val="bg1"/>
                </a:solidFill>
                <a:cs typeface="Cambria"/>
              </a:rPr>
              <a:t>Outputs (STP)</a:t>
            </a:r>
          </a:p>
        </p:txBody>
      </p:sp>
      <p:sp>
        <p:nvSpPr>
          <p:cNvPr id="12" name="Right Arrow 11"/>
          <p:cNvSpPr/>
          <p:nvPr/>
        </p:nvSpPr>
        <p:spPr>
          <a:xfrm>
            <a:off x="3926346" y="2280927"/>
            <a:ext cx="346523" cy="203839"/>
          </a:xfrm>
          <a:prstGeom prst="rightArrow">
            <a:avLst/>
          </a:prstGeom>
          <a:solidFill>
            <a:schemeClr val="tx2">
              <a:lumMod val="20000"/>
              <a:lumOff val="80000"/>
            </a:schemeClr>
          </a:solidFill>
          <a:ln/>
        </p:spPr>
        <p:style>
          <a:lnRef idx="0">
            <a:schemeClr val="accent5"/>
          </a:lnRef>
          <a:fillRef idx="3">
            <a:schemeClr val="accent5"/>
          </a:fillRef>
          <a:effectRef idx="3">
            <a:schemeClr val="accent5"/>
          </a:effectRef>
          <a:fontRef idx="minor">
            <a:schemeClr val="lt1"/>
          </a:fontRef>
        </p:style>
        <p:txBody>
          <a:bodyPr lIns="91418" tIns="45709" rIns="91418" bIns="45709" rtlCol="0" anchor="ctr"/>
          <a:lstStyle/>
          <a:p>
            <a:pPr algn="ctr"/>
            <a:endParaRPr lang="en-US" sz="1200" dirty="0">
              <a:cs typeface="Cambria"/>
            </a:endParaRPr>
          </a:p>
        </p:txBody>
      </p:sp>
      <p:sp>
        <p:nvSpPr>
          <p:cNvPr id="13" name="Rounded Rectangle 12"/>
          <p:cNvSpPr/>
          <p:nvPr/>
        </p:nvSpPr>
        <p:spPr>
          <a:xfrm>
            <a:off x="945446" y="1873249"/>
            <a:ext cx="2796490" cy="1226543"/>
          </a:xfrm>
          <a:prstGeom prst="roundRect">
            <a:avLst/>
          </a:prstGeom>
          <a:solidFill>
            <a:schemeClr val="tx2">
              <a:lumMod val="20000"/>
              <a:lumOff val="80000"/>
            </a:schemeClr>
          </a:solidFill>
          <a:ln/>
        </p:spPr>
        <p:style>
          <a:lnRef idx="0">
            <a:schemeClr val="accent5"/>
          </a:lnRef>
          <a:fillRef idx="3">
            <a:schemeClr val="accent5"/>
          </a:fillRef>
          <a:effectRef idx="3">
            <a:schemeClr val="accent5"/>
          </a:effectRef>
          <a:fontRef idx="minor">
            <a:schemeClr val="lt1"/>
          </a:fontRef>
        </p:style>
        <p:txBody>
          <a:bodyPr lIns="91418" tIns="45709" rIns="91418" bIns="45709" rtlCol="0" anchor="ctr"/>
          <a:lstStyle/>
          <a:p>
            <a:pPr algn="ctr"/>
            <a:r>
              <a:rPr lang="en-US" sz="1600" b="1" dirty="0">
                <a:solidFill>
                  <a:srgbClr val="000000"/>
                </a:solidFill>
                <a:cs typeface="Cambria"/>
              </a:rPr>
              <a:t>All Potential Customers</a:t>
            </a:r>
          </a:p>
          <a:p>
            <a:pPr marL="100561" indent="-100561">
              <a:buFont typeface="Arial"/>
              <a:buChar char="•"/>
            </a:pPr>
            <a:r>
              <a:rPr lang="en-US" sz="1600" dirty="0">
                <a:solidFill>
                  <a:schemeClr val="tx1"/>
                </a:solidFill>
                <a:cs typeface="Cambria"/>
              </a:rPr>
              <a:t>Needs</a:t>
            </a:r>
          </a:p>
          <a:p>
            <a:pPr marL="100561" indent="-100561">
              <a:buFont typeface="Arial"/>
              <a:buChar char="•"/>
            </a:pPr>
            <a:r>
              <a:rPr lang="en-US" sz="1600" dirty="0">
                <a:solidFill>
                  <a:schemeClr val="tx1"/>
                </a:solidFill>
                <a:cs typeface="Cambria"/>
              </a:rPr>
              <a:t>Demographics</a:t>
            </a:r>
          </a:p>
          <a:p>
            <a:pPr marL="100561" indent="-100561">
              <a:buFont typeface="Arial"/>
              <a:buChar char="•"/>
            </a:pPr>
            <a:r>
              <a:rPr lang="en-US" sz="1600" dirty="0">
                <a:solidFill>
                  <a:schemeClr val="tx1"/>
                </a:solidFill>
                <a:cs typeface="Cambria"/>
              </a:rPr>
              <a:t>Size, growth, perceptions</a:t>
            </a:r>
            <a:endParaRPr lang="en-US" sz="1400" dirty="0">
              <a:solidFill>
                <a:schemeClr val="tx1"/>
              </a:solidFill>
              <a:cs typeface="Cambria"/>
            </a:endParaRPr>
          </a:p>
        </p:txBody>
      </p:sp>
      <p:sp>
        <p:nvSpPr>
          <p:cNvPr id="14" name="Rounded Rectangle 13"/>
          <p:cNvSpPr/>
          <p:nvPr/>
        </p:nvSpPr>
        <p:spPr>
          <a:xfrm>
            <a:off x="945443" y="3347160"/>
            <a:ext cx="2796490" cy="1226543"/>
          </a:xfrm>
          <a:prstGeom prst="roundRect">
            <a:avLst/>
          </a:prstGeom>
          <a:solidFill>
            <a:schemeClr val="tx2">
              <a:lumMod val="20000"/>
              <a:lumOff val="80000"/>
            </a:schemeClr>
          </a:solidFill>
          <a:ln/>
        </p:spPr>
        <p:style>
          <a:lnRef idx="0">
            <a:schemeClr val="accent5"/>
          </a:lnRef>
          <a:fillRef idx="3">
            <a:schemeClr val="accent5"/>
          </a:fillRef>
          <a:effectRef idx="3">
            <a:schemeClr val="accent5"/>
          </a:effectRef>
          <a:fontRef idx="minor">
            <a:schemeClr val="lt1"/>
          </a:fontRef>
        </p:style>
        <p:txBody>
          <a:bodyPr lIns="91418" tIns="45709" rIns="91418" bIns="45709" rtlCol="0" anchor="ctr"/>
          <a:lstStyle/>
          <a:p>
            <a:pPr algn="ctr"/>
            <a:r>
              <a:rPr lang="en-US" sz="1600" b="1" dirty="0">
                <a:solidFill>
                  <a:srgbClr val="000000"/>
                </a:solidFill>
                <a:cs typeface="Cambria"/>
              </a:rPr>
              <a:t>Your Company</a:t>
            </a:r>
            <a:endParaRPr lang="en-US" sz="1600" dirty="0">
              <a:solidFill>
                <a:srgbClr val="000000"/>
              </a:solidFill>
              <a:cs typeface="Cambria"/>
            </a:endParaRPr>
          </a:p>
          <a:p>
            <a:pPr marL="100561" indent="-100561">
              <a:buFont typeface="Arial"/>
              <a:buChar char="•"/>
            </a:pPr>
            <a:r>
              <a:rPr lang="en-US" sz="1600" dirty="0">
                <a:solidFill>
                  <a:schemeClr val="tx1"/>
                </a:solidFill>
                <a:cs typeface="Cambria"/>
              </a:rPr>
              <a:t>Strengths and weaknesses</a:t>
            </a:r>
          </a:p>
          <a:p>
            <a:pPr marL="100561" indent="-100561">
              <a:buFont typeface="Arial"/>
              <a:buChar char="•"/>
            </a:pPr>
            <a:r>
              <a:rPr lang="en-US" sz="1600" dirty="0">
                <a:solidFill>
                  <a:schemeClr val="tx1"/>
                </a:solidFill>
                <a:cs typeface="Cambria"/>
              </a:rPr>
              <a:t>Opportunities and threats</a:t>
            </a:r>
          </a:p>
        </p:txBody>
      </p:sp>
      <p:sp>
        <p:nvSpPr>
          <p:cNvPr id="15" name="Rounded Rectangle 14"/>
          <p:cNvSpPr/>
          <p:nvPr/>
        </p:nvSpPr>
        <p:spPr>
          <a:xfrm>
            <a:off x="945446" y="4821071"/>
            <a:ext cx="2796490" cy="1226543"/>
          </a:xfrm>
          <a:prstGeom prst="roundRect">
            <a:avLst/>
          </a:prstGeom>
          <a:solidFill>
            <a:schemeClr val="tx2">
              <a:lumMod val="20000"/>
              <a:lumOff val="80000"/>
            </a:schemeClr>
          </a:solidFill>
          <a:ln/>
        </p:spPr>
        <p:style>
          <a:lnRef idx="0">
            <a:schemeClr val="accent5"/>
          </a:lnRef>
          <a:fillRef idx="3">
            <a:schemeClr val="accent5"/>
          </a:fillRef>
          <a:effectRef idx="3">
            <a:schemeClr val="accent5"/>
          </a:effectRef>
          <a:fontRef idx="minor">
            <a:schemeClr val="lt1"/>
          </a:fontRef>
        </p:style>
        <p:txBody>
          <a:bodyPr lIns="91418" tIns="45709" rIns="91418" bIns="45709" rtlCol="0" anchor="ctr"/>
          <a:lstStyle/>
          <a:p>
            <a:pPr algn="ctr"/>
            <a:r>
              <a:rPr lang="en-US" sz="1600" b="1" dirty="0">
                <a:solidFill>
                  <a:srgbClr val="000000"/>
                </a:solidFill>
                <a:cs typeface="Cambria"/>
              </a:rPr>
              <a:t>Your Competitors</a:t>
            </a:r>
            <a:endParaRPr lang="en-US" sz="1600" dirty="0">
              <a:solidFill>
                <a:srgbClr val="000000"/>
              </a:solidFill>
              <a:cs typeface="Cambria"/>
            </a:endParaRPr>
          </a:p>
          <a:p>
            <a:pPr marL="100561" indent="-100561">
              <a:buFont typeface="Arial"/>
              <a:buChar char="•"/>
            </a:pPr>
            <a:r>
              <a:rPr lang="en-US" sz="1600" dirty="0">
                <a:solidFill>
                  <a:schemeClr val="tx1"/>
                </a:solidFill>
                <a:cs typeface="Cambria"/>
              </a:rPr>
              <a:t>Strengths and weaknesses</a:t>
            </a:r>
          </a:p>
          <a:p>
            <a:pPr marL="100561" indent="-100561">
              <a:buFont typeface="Arial"/>
              <a:buChar char="•"/>
            </a:pPr>
            <a:r>
              <a:rPr lang="en-US" sz="1600" dirty="0">
                <a:solidFill>
                  <a:schemeClr val="tx1"/>
                </a:solidFill>
                <a:cs typeface="Cambria"/>
              </a:rPr>
              <a:t>Opportunities and threats</a:t>
            </a:r>
          </a:p>
        </p:txBody>
      </p:sp>
      <p:sp>
        <p:nvSpPr>
          <p:cNvPr id="16" name="Rounded Rectangle 15"/>
          <p:cNvSpPr/>
          <p:nvPr/>
        </p:nvSpPr>
        <p:spPr>
          <a:xfrm>
            <a:off x="7844260" y="2442564"/>
            <a:ext cx="2796490" cy="1226543"/>
          </a:xfrm>
          <a:prstGeom prst="roundRect">
            <a:avLst/>
          </a:prstGeom>
          <a:solidFill>
            <a:schemeClr val="tx2">
              <a:lumMod val="20000"/>
              <a:lumOff val="80000"/>
            </a:schemeClr>
          </a:solidFill>
          <a:ln/>
        </p:spPr>
        <p:style>
          <a:lnRef idx="0">
            <a:schemeClr val="accent5"/>
          </a:lnRef>
          <a:fillRef idx="3">
            <a:schemeClr val="accent5"/>
          </a:fillRef>
          <a:effectRef idx="3">
            <a:schemeClr val="accent5"/>
          </a:effectRef>
          <a:fontRef idx="minor">
            <a:schemeClr val="lt1"/>
          </a:fontRef>
        </p:style>
        <p:txBody>
          <a:bodyPr lIns="91418" tIns="45709" rIns="91418" bIns="45709" rtlCol="0" anchor="ctr"/>
          <a:lstStyle/>
          <a:p>
            <a:pPr algn="ctr"/>
            <a:r>
              <a:rPr lang="en-US" sz="1600" b="1" dirty="0">
                <a:solidFill>
                  <a:srgbClr val="000000"/>
                </a:solidFill>
                <a:cs typeface="Cambria"/>
              </a:rPr>
              <a:t>Industry Segmentation</a:t>
            </a:r>
            <a:endParaRPr lang="en-US" sz="1600" dirty="0">
              <a:solidFill>
                <a:srgbClr val="000000"/>
              </a:solidFill>
              <a:cs typeface="Cambria"/>
            </a:endParaRPr>
          </a:p>
          <a:p>
            <a:pPr marL="100561" indent="-100561">
              <a:buFont typeface="Arial"/>
              <a:buChar char="•"/>
            </a:pPr>
            <a:r>
              <a:rPr lang="en-US" sz="1600" dirty="0">
                <a:solidFill>
                  <a:schemeClr val="tx1"/>
                </a:solidFill>
                <a:cs typeface="Cambria"/>
              </a:rPr>
              <a:t>Customer segments</a:t>
            </a:r>
          </a:p>
          <a:p>
            <a:pPr marL="100561" indent="-100561">
              <a:buFont typeface="Arial"/>
              <a:buChar char="•"/>
            </a:pPr>
            <a:r>
              <a:rPr lang="en-US" sz="1600" dirty="0">
                <a:solidFill>
                  <a:schemeClr val="tx1"/>
                </a:solidFill>
                <a:cs typeface="Cambria"/>
              </a:rPr>
              <a:t>Needs, demographics, and opportunity of each segment</a:t>
            </a:r>
          </a:p>
        </p:txBody>
      </p:sp>
      <p:sp>
        <p:nvSpPr>
          <p:cNvPr id="17" name="Rounded Rectangle 16"/>
          <p:cNvSpPr/>
          <p:nvPr/>
        </p:nvSpPr>
        <p:spPr>
          <a:xfrm>
            <a:off x="7832870" y="4333231"/>
            <a:ext cx="2796490" cy="1226543"/>
          </a:xfrm>
          <a:prstGeom prst="roundRect">
            <a:avLst/>
          </a:prstGeom>
          <a:solidFill>
            <a:schemeClr val="tx2">
              <a:lumMod val="20000"/>
              <a:lumOff val="80000"/>
            </a:schemeClr>
          </a:solidFill>
          <a:ln/>
        </p:spPr>
        <p:style>
          <a:lnRef idx="0">
            <a:schemeClr val="accent5"/>
          </a:lnRef>
          <a:fillRef idx="3">
            <a:schemeClr val="accent5"/>
          </a:fillRef>
          <a:effectRef idx="3">
            <a:schemeClr val="accent5"/>
          </a:effectRef>
          <a:fontRef idx="minor">
            <a:schemeClr val="lt1"/>
          </a:fontRef>
        </p:style>
        <p:txBody>
          <a:bodyPr lIns="91418" tIns="45709" rIns="91418" bIns="45709" rtlCol="0" anchor="ctr"/>
          <a:lstStyle/>
          <a:p>
            <a:pPr algn="ctr"/>
            <a:r>
              <a:rPr lang="en-US" sz="1600" b="1" dirty="0">
                <a:solidFill>
                  <a:srgbClr val="000000"/>
                </a:solidFill>
                <a:cs typeface="Cambria"/>
              </a:rPr>
              <a:t>Target Segment</a:t>
            </a:r>
            <a:endParaRPr lang="en-US" sz="1600" dirty="0">
              <a:solidFill>
                <a:srgbClr val="000000"/>
              </a:solidFill>
              <a:cs typeface="Cambria"/>
            </a:endParaRPr>
          </a:p>
          <a:p>
            <a:pPr marL="100561" indent="-100561">
              <a:buFont typeface="Arial"/>
              <a:buChar char="•"/>
            </a:pPr>
            <a:r>
              <a:rPr lang="en-US" sz="1600" dirty="0">
                <a:solidFill>
                  <a:schemeClr val="tx1"/>
                </a:solidFill>
                <a:cs typeface="Cambria"/>
              </a:rPr>
              <a:t>Detailed needs, demographics, and value of target segment(s)</a:t>
            </a:r>
          </a:p>
        </p:txBody>
      </p:sp>
      <p:sp>
        <p:nvSpPr>
          <p:cNvPr id="19" name="Right Arrow 18"/>
          <p:cNvSpPr/>
          <p:nvPr/>
        </p:nvSpPr>
        <p:spPr>
          <a:xfrm>
            <a:off x="3926346" y="3778249"/>
            <a:ext cx="346523" cy="203839"/>
          </a:xfrm>
          <a:prstGeom prst="rightArrow">
            <a:avLst/>
          </a:prstGeom>
          <a:solidFill>
            <a:schemeClr val="tx2">
              <a:lumMod val="20000"/>
              <a:lumOff val="80000"/>
            </a:schemeClr>
          </a:solidFill>
          <a:ln/>
        </p:spPr>
        <p:style>
          <a:lnRef idx="0">
            <a:schemeClr val="accent5"/>
          </a:lnRef>
          <a:fillRef idx="3">
            <a:schemeClr val="accent5"/>
          </a:fillRef>
          <a:effectRef idx="3">
            <a:schemeClr val="accent5"/>
          </a:effectRef>
          <a:fontRef idx="minor">
            <a:schemeClr val="lt1"/>
          </a:fontRef>
        </p:style>
        <p:txBody>
          <a:bodyPr lIns="91418" tIns="45709" rIns="91418" bIns="45709" rtlCol="0" anchor="ctr"/>
          <a:lstStyle/>
          <a:p>
            <a:pPr algn="ctr"/>
            <a:endParaRPr lang="en-US" sz="1200" dirty="0">
              <a:cs typeface="Cambria"/>
            </a:endParaRPr>
          </a:p>
        </p:txBody>
      </p:sp>
      <p:sp>
        <p:nvSpPr>
          <p:cNvPr id="20" name="Right Arrow 19"/>
          <p:cNvSpPr/>
          <p:nvPr/>
        </p:nvSpPr>
        <p:spPr>
          <a:xfrm>
            <a:off x="3916629" y="5294472"/>
            <a:ext cx="346523" cy="203839"/>
          </a:xfrm>
          <a:prstGeom prst="rightArrow">
            <a:avLst/>
          </a:prstGeom>
          <a:solidFill>
            <a:schemeClr val="tx2">
              <a:lumMod val="20000"/>
              <a:lumOff val="80000"/>
            </a:schemeClr>
          </a:solidFill>
          <a:ln/>
        </p:spPr>
        <p:style>
          <a:lnRef idx="0">
            <a:schemeClr val="accent5"/>
          </a:lnRef>
          <a:fillRef idx="3">
            <a:schemeClr val="accent5"/>
          </a:fillRef>
          <a:effectRef idx="3">
            <a:schemeClr val="accent5"/>
          </a:effectRef>
          <a:fontRef idx="minor">
            <a:schemeClr val="lt1"/>
          </a:fontRef>
        </p:style>
        <p:txBody>
          <a:bodyPr lIns="91418" tIns="45709" rIns="91418" bIns="45709" rtlCol="0" anchor="ctr"/>
          <a:lstStyle/>
          <a:p>
            <a:pPr algn="ctr"/>
            <a:endParaRPr lang="en-US" sz="1200" dirty="0">
              <a:cs typeface="Cambria"/>
            </a:endParaRPr>
          </a:p>
        </p:txBody>
      </p:sp>
      <p:sp>
        <p:nvSpPr>
          <p:cNvPr id="21" name="Right Arrow 20"/>
          <p:cNvSpPr/>
          <p:nvPr/>
        </p:nvSpPr>
        <p:spPr>
          <a:xfrm>
            <a:off x="7398626" y="2846813"/>
            <a:ext cx="346523" cy="203839"/>
          </a:xfrm>
          <a:prstGeom prst="rightArrow">
            <a:avLst/>
          </a:prstGeom>
          <a:solidFill>
            <a:schemeClr val="tx2">
              <a:lumMod val="20000"/>
              <a:lumOff val="80000"/>
            </a:schemeClr>
          </a:solidFill>
          <a:ln/>
        </p:spPr>
        <p:style>
          <a:lnRef idx="0">
            <a:schemeClr val="accent5"/>
          </a:lnRef>
          <a:fillRef idx="3">
            <a:schemeClr val="accent5"/>
          </a:fillRef>
          <a:effectRef idx="3">
            <a:schemeClr val="accent5"/>
          </a:effectRef>
          <a:fontRef idx="minor">
            <a:schemeClr val="lt1"/>
          </a:fontRef>
        </p:style>
        <p:txBody>
          <a:bodyPr lIns="91418" tIns="45709" rIns="91418" bIns="45709" rtlCol="0" anchor="ctr"/>
          <a:lstStyle/>
          <a:p>
            <a:pPr algn="ctr"/>
            <a:endParaRPr lang="en-US" sz="1200" dirty="0">
              <a:cs typeface="Cambria"/>
            </a:endParaRPr>
          </a:p>
        </p:txBody>
      </p:sp>
      <p:sp>
        <p:nvSpPr>
          <p:cNvPr id="22" name="Right Arrow 21"/>
          <p:cNvSpPr/>
          <p:nvPr/>
        </p:nvSpPr>
        <p:spPr>
          <a:xfrm>
            <a:off x="7398627" y="4809853"/>
            <a:ext cx="346523" cy="203839"/>
          </a:xfrm>
          <a:prstGeom prst="rightArrow">
            <a:avLst/>
          </a:prstGeom>
          <a:solidFill>
            <a:schemeClr val="tx2">
              <a:lumMod val="20000"/>
              <a:lumOff val="80000"/>
            </a:schemeClr>
          </a:solidFill>
          <a:ln/>
        </p:spPr>
        <p:style>
          <a:lnRef idx="0">
            <a:schemeClr val="accent5"/>
          </a:lnRef>
          <a:fillRef idx="3">
            <a:schemeClr val="accent5"/>
          </a:fillRef>
          <a:effectRef idx="3">
            <a:schemeClr val="accent5"/>
          </a:effectRef>
          <a:fontRef idx="minor">
            <a:schemeClr val="lt1"/>
          </a:fontRef>
        </p:style>
        <p:txBody>
          <a:bodyPr lIns="91418" tIns="45709" rIns="91418" bIns="45709" rtlCol="0" anchor="ctr"/>
          <a:lstStyle/>
          <a:p>
            <a:pPr algn="ctr"/>
            <a:endParaRPr lang="en-US" sz="1200" dirty="0">
              <a:cs typeface="Cambria"/>
            </a:endParaRPr>
          </a:p>
        </p:txBody>
      </p:sp>
      <p:sp>
        <p:nvSpPr>
          <p:cNvPr id="18" name="Rectangle 17"/>
          <p:cNvSpPr/>
          <p:nvPr/>
        </p:nvSpPr>
        <p:spPr>
          <a:xfrm>
            <a:off x="11618035" y="6252525"/>
            <a:ext cx="312906" cy="369332"/>
          </a:xfrm>
          <a:prstGeom prst="rect">
            <a:avLst/>
          </a:prstGeom>
        </p:spPr>
        <p:txBody>
          <a:bodyPr wrap="none">
            <a:spAutoFit/>
          </a:bodyPr>
          <a:lstStyle/>
          <a:p>
            <a:pPr lvl="0"/>
            <a:fld id="{BE61D1D4-20FA-4242-A758-DF04B340BB24}" type="slidenum">
              <a:rPr lang="en-IN" smtClean="0">
                <a:solidFill>
                  <a:srgbClr val="575757"/>
                </a:solidFill>
              </a:rPr>
              <a:pPr lvl="0"/>
              <a:t>20</a:t>
            </a:fld>
            <a:endParaRPr lang="en-IN" dirty="0">
              <a:solidFill>
                <a:srgbClr val="575757"/>
              </a:solidFill>
            </a:endParaRPr>
          </a:p>
        </p:txBody>
      </p:sp>
    </p:spTree>
    <p:extLst>
      <p:ext uri="{BB962C8B-B14F-4D97-AF65-F5344CB8AC3E}">
        <p14:creationId xmlns:p14="http://schemas.microsoft.com/office/powerpoint/2010/main" xmlns="" val="19039706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911" y="2667000"/>
            <a:ext cx="10972800" cy="1066799"/>
          </a:xfrm>
        </p:spPr>
        <p:txBody>
          <a:bodyPr>
            <a:normAutofit/>
          </a:bodyPr>
          <a:lstStyle/>
          <a:p>
            <a:pPr algn="ctr">
              <a:buNone/>
            </a:pPr>
            <a:endParaRPr lang="en-US" sz="6600" dirty="0">
              <a:solidFill>
                <a:srgbClr val="00B050"/>
              </a:solidFill>
            </a:endParaRPr>
          </a:p>
        </p:txBody>
      </p:sp>
      <p:pic>
        <p:nvPicPr>
          <p:cNvPr id="5" name="Picture 4" descr="Rabbit.jpg"/>
          <p:cNvPicPr>
            <a:picLocks noChangeAspect="1"/>
          </p:cNvPicPr>
          <p:nvPr/>
        </p:nvPicPr>
        <p:blipFill>
          <a:blip r:embed="rId2" cstate="print"/>
          <a:stretch>
            <a:fillRect/>
          </a:stretch>
        </p:blipFill>
        <p:spPr>
          <a:xfrm>
            <a:off x="0" y="0"/>
            <a:ext cx="12192000" cy="6858000"/>
          </a:xfrm>
          <a:prstGeom prst="rect">
            <a:avLst/>
          </a:prstGeom>
        </p:spPr>
      </p:pic>
      <p:sp>
        <p:nvSpPr>
          <p:cNvPr id="6" name="TextBox 5"/>
          <p:cNvSpPr txBox="1"/>
          <p:nvPr/>
        </p:nvSpPr>
        <p:spPr>
          <a:xfrm>
            <a:off x="8921262" y="5873262"/>
            <a:ext cx="3270738" cy="738664"/>
          </a:xfrm>
          <a:prstGeom prst="rect">
            <a:avLst/>
          </a:prstGeom>
          <a:noFill/>
        </p:spPr>
        <p:txBody>
          <a:bodyPr wrap="square" lIns="0" tIns="0" rIns="0" bIns="0" rtlCol="0">
            <a:spAutoFit/>
          </a:bodyPr>
          <a:lstStyle/>
          <a:p>
            <a:r>
              <a:rPr lang="en-US" sz="2800" b="1" dirty="0">
                <a:solidFill>
                  <a:srgbClr val="0C3551"/>
                </a:solidFill>
              </a:rPr>
              <a:t>Thank You </a:t>
            </a:r>
            <a:r>
              <a:rPr lang="en-IN" sz="2800" b="1" dirty="0">
                <a:solidFill>
                  <a:srgbClr val="0C3551"/>
                </a:solidFill>
              </a:rPr>
              <a:t>!</a:t>
            </a:r>
            <a:endParaRPr lang="en-US" sz="2800" b="1" dirty="0">
              <a:solidFill>
                <a:srgbClr val="0C3551"/>
              </a:solidFill>
            </a:endParaRPr>
          </a:p>
          <a:p>
            <a:endParaRPr lang="en-IN" sz="2000" dirty="0">
              <a:latin typeface="+mn-lt"/>
            </a:endParaRPr>
          </a:p>
        </p:txBody>
      </p:sp>
    </p:spTree>
    <p:extLst>
      <p:ext uri="{BB962C8B-B14F-4D97-AF65-F5344CB8AC3E}">
        <p14:creationId xmlns:p14="http://schemas.microsoft.com/office/powerpoint/2010/main" xmlns="" val="4913189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6248400" y="1371600"/>
            <a:ext cx="4061792" cy="1676401"/>
            <a:chOff x="990600" y="1828799"/>
            <a:chExt cx="4061792" cy="1676401"/>
          </a:xfrm>
        </p:grpSpPr>
        <p:sp>
          <p:nvSpPr>
            <p:cNvPr id="4" name="Rounded Rectangle 3"/>
            <p:cNvSpPr/>
            <p:nvPr/>
          </p:nvSpPr>
          <p:spPr>
            <a:xfrm>
              <a:off x="990600" y="1828800"/>
              <a:ext cx="1905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Sellers</a:t>
              </a:r>
              <a:endParaRPr lang="en-IN" b="1" dirty="0"/>
            </a:p>
          </p:txBody>
        </p:sp>
        <p:sp>
          <p:nvSpPr>
            <p:cNvPr id="5" name="Rounded Rectangle 4"/>
            <p:cNvSpPr/>
            <p:nvPr/>
          </p:nvSpPr>
          <p:spPr>
            <a:xfrm>
              <a:off x="990600" y="2971800"/>
              <a:ext cx="1905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Buyers</a:t>
              </a:r>
              <a:endParaRPr lang="en-IN" b="1" dirty="0"/>
            </a:p>
          </p:txBody>
        </p:sp>
        <p:cxnSp>
          <p:nvCxnSpPr>
            <p:cNvPr id="7" name="Straight Arrow Connector 6"/>
            <p:cNvCxnSpPr>
              <a:stCxn id="4" idx="2"/>
              <a:endCxn id="5" idx="0"/>
            </p:cNvCxnSpPr>
            <p:nvPr/>
          </p:nvCxnSpPr>
          <p:spPr>
            <a:xfrm>
              <a:off x="1943100" y="23622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971800" y="1828799"/>
              <a:ext cx="1943100" cy="523220"/>
            </a:xfrm>
            <a:prstGeom prst="rect">
              <a:avLst/>
            </a:prstGeom>
            <a:noFill/>
          </p:spPr>
          <p:txBody>
            <a:bodyPr wrap="square" rtlCol="0">
              <a:spAutoFit/>
            </a:bodyPr>
            <a:lstStyle/>
            <a:p>
              <a:pPr>
                <a:buFont typeface="Arial" pitchFamily="34" charset="0"/>
                <a:buChar char="•"/>
              </a:pPr>
              <a:r>
                <a:rPr lang="en-US" sz="1400" dirty="0">
                  <a:solidFill>
                    <a:schemeClr val="bg1"/>
                  </a:solidFill>
                </a:rPr>
                <a:t> Product focused</a:t>
              </a:r>
            </a:p>
            <a:p>
              <a:pPr>
                <a:buFont typeface="Arial" pitchFamily="34" charset="0"/>
                <a:buChar char="•"/>
              </a:pPr>
              <a:r>
                <a:rPr lang="en-US" sz="1400" dirty="0">
                  <a:solidFill>
                    <a:schemeClr val="bg1"/>
                  </a:solidFill>
                </a:rPr>
                <a:t> Volume Game</a:t>
              </a:r>
              <a:endParaRPr lang="en-IN" sz="1400" dirty="0">
                <a:solidFill>
                  <a:schemeClr val="bg1"/>
                </a:solidFill>
              </a:endParaRPr>
            </a:p>
          </p:txBody>
        </p:sp>
        <p:sp>
          <p:nvSpPr>
            <p:cNvPr id="9" name="TextBox 8"/>
            <p:cNvSpPr txBox="1"/>
            <p:nvPr/>
          </p:nvSpPr>
          <p:spPr>
            <a:xfrm>
              <a:off x="2994992" y="2971799"/>
              <a:ext cx="2057400" cy="523220"/>
            </a:xfrm>
            <a:prstGeom prst="rect">
              <a:avLst/>
            </a:prstGeom>
            <a:noFill/>
          </p:spPr>
          <p:txBody>
            <a:bodyPr wrap="square" rtlCol="0">
              <a:spAutoFit/>
            </a:bodyPr>
            <a:lstStyle/>
            <a:p>
              <a:pPr>
                <a:buFont typeface="Arial" pitchFamily="34" charset="0"/>
                <a:buChar char="•"/>
              </a:pPr>
              <a:r>
                <a:rPr lang="en-US" sz="1400" dirty="0">
                  <a:solidFill>
                    <a:schemeClr val="bg1"/>
                  </a:solidFill>
                </a:rPr>
                <a:t> Customer focused</a:t>
              </a:r>
            </a:p>
            <a:p>
              <a:pPr>
                <a:buFont typeface="Arial" pitchFamily="34" charset="0"/>
                <a:buChar char="•"/>
              </a:pPr>
              <a:r>
                <a:rPr lang="en-US" sz="1400" dirty="0">
                  <a:solidFill>
                    <a:schemeClr val="bg1"/>
                  </a:solidFill>
                </a:rPr>
                <a:t> Value Game</a:t>
              </a:r>
              <a:endParaRPr lang="en-IN" sz="1400" dirty="0">
                <a:solidFill>
                  <a:schemeClr val="bg1"/>
                </a:solidFill>
              </a:endParaRPr>
            </a:p>
          </p:txBody>
        </p:sp>
      </p:grpSp>
      <p:sp>
        <p:nvSpPr>
          <p:cNvPr id="144" name="TextBox 143"/>
          <p:cNvSpPr txBox="1"/>
          <p:nvPr/>
        </p:nvSpPr>
        <p:spPr>
          <a:xfrm>
            <a:off x="2610098" y="2011346"/>
            <a:ext cx="2436687" cy="309823"/>
          </a:xfrm>
          <a:prstGeom prst="rect">
            <a:avLst/>
          </a:prstGeom>
          <a:noFill/>
        </p:spPr>
        <p:txBody>
          <a:bodyPr wrap="square" rtlCol="0">
            <a:spAutoFit/>
          </a:bodyPr>
          <a:lstStyle/>
          <a:p>
            <a:r>
              <a:rPr lang="en-US" sz="1400" b="1" dirty="0">
                <a:solidFill>
                  <a:srgbClr val="00B050"/>
                </a:solidFill>
              </a:rPr>
              <a:t>EXCHANGE    PROCESS </a:t>
            </a:r>
            <a:endParaRPr lang="en-IN" sz="1400" b="1" dirty="0">
              <a:solidFill>
                <a:srgbClr val="00B050"/>
              </a:solidFill>
            </a:endParaRPr>
          </a:p>
        </p:txBody>
      </p:sp>
      <p:pic>
        <p:nvPicPr>
          <p:cNvPr id="136" name="Picture 7" descr="Related image"/>
          <p:cNvPicPr>
            <a:picLocks noChangeAspect="1" noChangeArrowheads="1"/>
          </p:cNvPicPr>
          <p:nvPr/>
        </p:nvPicPr>
        <p:blipFill>
          <a:blip r:embed="rId3" cstate="print">
            <a:duotone>
              <a:schemeClr val="bg2">
                <a:shade val="45000"/>
                <a:satMod val="135000"/>
              </a:schemeClr>
              <a:prstClr val="white"/>
            </a:duotone>
          </a:blip>
          <a:srcRect/>
          <a:stretch>
            <a:fillRect/>
          </a:stretch>
        </p:blipFill>
        <p:spPr bwMode="auto">
          <a:xfrm>
            <a:off x="8458200" y="4800600"/>
            <a:ext cx="457200" cy="457200"/>
          </a:xfrm>
          <a:prstGeom prst="rect">
            <a:avLst/>
          </a:prstGeom>
          <a:noFill/>
        </p:spPr>
      </p:pic>
      <p:sp>
        <p:nvSpPr>
          <p:cNvPr id="2" name="Title 1"/>
          <p:cNvSpPr>
            <a:spLocks noGrp="1"/>
          </p:cNvSpPr>
          <p:nvPr>
            <p:ph type="title"/>
          </p:nvPr>
        </p:nvSpPr>
        <p:spPr>
          <a:xfrm>
            <a:off x="909550" y="362569"/>
            <a:ext cx="8686800" cy="972624"/>
          </a:xfrm>
        </p:spPr>
        <p:txBody>
          <a:bodyPr>
            <a:normAutofit/>
          </a:bodyPr>
          <a:lstStyle/>
          <a:p>
            <a:pPr algn="l"/>
            <a:r>
              <a:rPr lang="en-US" dirty="0">
                <a:latin typeface="GE Inspira Pitch" panose="020F0603030400020203" pitchFamily="34" charset="0"/>
                <a:ea typeface="+mn-ea"/>
                <a:cs typeface="Arial" panose="020B0604020202020204" pitchFamily="34" charset="0"/>
              </a:rPr>
              <a:t>Introduction</a:t>
            </a:r>
            <a:endParaRPr lang="en-IN" dirty="0">
              <a:latin typeface="GE Inspira Pitch" panose="020F0603030400020203" pitchFamily="34" charset="0"/>
              <a:ea typeface="+mn-ea"/>
              <a:cs typeface="Arial" panose="020B0604020202020204" pitchFamily="34" charset="0"/>
            </a:endParaRPr>
          </a:p>
        </p:txBody>
      </p:sp>
      <p:grpSp>
        <p:nvGrpSpPr>
          <p:cNvPr id="49" name="Group 48"/>
          <p:cNvGrpSpPr/>
          <p:nvPr/>
        </p:nvGrpSpPr>
        <p:grpSpPr>
          <a:xfrm>
            <a:off x="2590800" y="4725265"/>
            <a:ext cx="1600200" cy="1393927"/>
            <a:chOff x="1066800" y="3863873"/>
            <a:chExt cx="1600200" cy="1393927"/>
          </a:xfrm>
          <a:solidFill>
            <a:schemeClr val="accent1"/>
          </a:solidFill>
        </p:grpSpPr>
        <p:sp>
          <p:nvSpPr>
            <p:cNvPr id="25" name="Rectangle 24"/>
            <p:cNvSpPr/>
            <p:nvPr/>
          </p:nvSpPr>
          <p:spPr>
            <a:xfrm>
              <a:off x="1600200" y="4800600"/>
              <a:ext cx="533400" cy="457200"/>
            </a:xfrm>
            <a:prstGeom prst="rect">
              <a:avLst/>
            </a:prstGeom>
            <a:grpFill/>
            <a:ln>
              <a:solidFill>
                <a:srgbClr val="1DE3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8" name="Group 27"/>
            <p:cNvGrpSpPr/>
            <p:nvPr/>
          </p:nvGrpSpPr>
          <p:grpSpPr>
            <a:xfrm>
              <a:off x="1066800" y="3863873"/>
              <a:ext cx="1600200" cy="1393927"/>
              <a:chOff x="1066800" y="3863873"/>
              <a:chExt cx="1600200" cy="1393927"/>
            </a:xfrm>
            <a:grpFill/>
          </p:grpSpPr>
          <p:sp>
            <p:nvSpPr>
              <p:cNvPr id="19" name="Rectangle 18"/>
              <p:cNvSpPr/>
              <p:nvPr/>
            </p:nvSpPr>
            <p:spPr>
              <a:xfrm>
                <a:off x="1066800" y="3886200"/>
                <a:ext cx="533400" cy="457200"/>
              </a:xfrm>
              <a:prstGeom prst="rect">
                <a:avLst/>
              </a:prstGeom>
              <a:grpFill/>
              <a:ln>
                <a:solidFill>
                  <a:srgbClr val="1DE3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p:cNvSpPr/>
              <p:nvPr/>
            </p:nvSpPr>
            <p:spPr>
              <a:xfrm>
                <a:off x="1600200" y="3886200"/>
                <a:ext cx="533400" cy="457200"/>
              </a:xfrm>
              <a:prstGeom prst="rect">
                <a:avLst/>
              </a:prstGeom>
              <a:grpFill/>
              <a:ln>
                <a:solidFill>
                  <a:srgbClr val="1DE3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1066800" y="4330148"/>
                <a:ext cx="533400" cy="457200"/>
              </a:xfrm>
              <a:prstGeom prst="rect">
                <a:avLst/>
              </a:prstGeom>
              <a:grpFill/>
              <a:ln>
                <a:solidFill>
                  <a:srgbClr val="1DE3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2133600" y="3886200"/>
                <a:ext cx="533400" cy="457200"/>
              </a:xfrm>
              <a:prstGeom prst="rect">
                <a:avLst/>
              </a:prstGeom>
              <a:grpFill/>
              <a:ln>
                <a:solidFill>
                  <a:srgbClr val="1DE3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2133600" y="4330148"/>
                <a:ext cx="533400" cy="457200"/>
              </a:xfrm>
              <a:prstGeom prst="rect">
                <a:avLst/>
              </a:prstGeom>
              <a:grpFill/>
              <a:ln>
                <a:solidFill>
                  <a:srgbClr val="1DE3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1066800" y="4800600"/>
                <a:ext cx="533400" cy="457200"/>
              </a:xfrm>
              <a:prstGeom prst="rect">
                <a:avLst/>
              </a:prstGeom>
              <a:grpFill/>
              <a:ln>
                <a:solidFill>
                  <a:srgbClr val="1DE3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p:cNvSpPr/>
              <p:nvPr/>
            </p:nvSpPr>
            <p:spPr>
              <a:xfrm>
                <a:off x="2133600" y="4800600"/>
                <a:ext cx="533400" cy="457200"/>
              </a:xfrm>
              <a:prstGeom prst="rect">
                <a:avLst/>
              </a:prstGeom>
              <a:grpFill/>
              <a:ln>
                <a:solidFill>
                  <a:srgbClr val="1DE3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p:cNvSpPr/>
              <p:nvPr/>
            </p:nvSpPr>
            <p:spPr>
              <a:xfrm>
                <a:off x="1600200" y="4343400"/>
                <a:ext cx="533400" cy="457200"/>
              </a:xfrm>
              <a:prstGeom prst="rect">
                <a:avLst/>
              </a:prstGeom>
              <a:grpFill/>
              <a:ln>
                <a:solidFill>
                  <a:srgbClr val="1DE3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Rectangle 58">
                <a:extLst>
                  <a:ext uri="{FF2B5EF4-FFF2-40B4-BE49-F238E27FC236}">
                    <a16:creationId xmlns:a16="http://schemas.microsoft.com/office/drawing/2014/main" xmlns="" id="{7B230C6E-9946-4A9B-A8F9-B1BBE7F6E655}"/>
                  </a:ext>
                </a:extLst>
              </p:cNvPr>
              <p:cNvSpPr/>
              <p:nvPr/>
            </p:nvSpPr>
            <p:spPr>
              <a:xfrm>
                <a:off x="1066800" y="3863873"/>
                <a:ext cx="533400" cy="457200"/>
              </a:xfrm>
              <a:prstGeom prst="rect">
                <a:avLst/>
              </a:prstGeom>
              <a:grpFill/>
              <a:ln>
                <a:solidFill>
                  <a:srgbClr val="1DE3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0" name="Rectangle 59">
                <a:extLst>
                  <a:ext uri="{FF2B5EF4-FFF2-40B4-BE49-F238E27FC236}">
                    <a16:creationId xmlns:a16="http://schemas.microsoft.com/office/drawing/2014/main" xmlns="" id="{FF4B80BF-0730-46D9-8AE7-A4CAB1F5ABB3}"/>
                  </a:ext>
                </a:extLst>
              </p:cNvPr>
              <p:cNvSpPr/>
              <p:nvPr/>
            </p:nvSpPr>
            <p:spPr>
              <a:xfrm>
                <a:off x="1600200" y="3863873"/>
                <a:ext cx="533400" cy="457200"/>
              </a:xfrm>
              <a:prstGeom prst="rect">
                <a:avLst/>
              </a:prstGeom>
              <a:grpFill/>
              <a:ln>
                <a:solidFill>
                  <a:srgbClr val="1DE3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Rectangle 60">
                <a:extLst>
                  <a:ext uri="{FF2B5EF4-FFF2-40B4-BE49-F238E27FC236}">
                    <a16:creationId xmlns:a16="http://schemas.microsoft.com/office/drawing/2014/main" xmlns="" id="{B72704CE-571E-4E17-B4C3-8D29DAD0634B}"/>
                  </a:ext>
                </a:extLst>
              </p:cNvPr>
              <p:cNvSpPr/>
              <p:nvPr/>
            </p:nvSpPr>
            <p:spPr>
              <a:xfrm>
                <a:off x="2133600" y="3863873"/>
                <a:ext cx="533400" cy="457200"/>
              </a:xfrm>
              <a:prstGeom prst="rect">
                <a:avLst/>
              </a:prstGeom>
              <a:grpFill/>
              <a:ln>
                <a:solidFill>
                  <a:srgbClr val="1DE3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ectangle 61">
                <a:extLst>
                  <a:ext uri="{FF2B5EF4-FFF2-40B4-BE49-F238E27FC236}">
                    <a16:creationId xmlns:a16="http://schemas.microsoft.com/office/drawing/2014/main" xmlns="" id="{F1C6E41D-BC46-4B4F-A04B-D648BE19A12B}"/>
                  </a:ext>
                </a:extLst>
              </p:cNvPr>
              <p:cNvSpPr/>
              <p:nvPr/>
            </p:nvSpPr>
            <p:spPr>
              <a:xfrm>
                <a:off x="1600200" y="4321073"/>
                <a:ext cx="533400" cy="457200"/>
              </a:xfrm>
              <a:prstGeom prst="rect">
                <a:avLst/>
              </a:prstGeom>
              <a:grpFill/>
              <a:ln>
                <a:solidFill>
                  <a:srgbClr val="1DE3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94" name="Group 93"/>
          <p:cNvGrpSpPr/>
          <p:nvPr/>
        </p:nvGrpSpPr>
        <p:grpSpPr>
          <a:xfrm>
            <a:off x="5410200" y="4747592"/>
            <a:ext cx="1600200" cy="1371600"/>
            <a:chOff x="1066800" y="3886200"/>
            <a:chExt cx="1600200" cy="1371600"/>
          </a:xfrm>
          <a:solidFill>
            <a:schemeClr val="accent1"/>
          </a:solidFill>
        </p:grpSpPr>
        <p:sp>
          <p:nvSpPr>
            <p:cNvPr id="95" name="Rectangle 94"/>
            <p:cNvSpPr/>
            <p:nvPr/>
          </p:nvSpPr>
          <p:spPr>
            <a:xfrm>
              <a:off x="1600200" y="4800600"/>
              <a:ext cx="533400" cy="457200"/>
            </a:xfrm>
            <a:prstGeom prst="rect">
              <a:avLst/>
            </a:prstGeom>
            <a:noFill/>
            <a:ln>
              <a:solidFill>
                <a:srgbClr val="1DE3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6" name="Group 27"/>
            <p:cNvGrpSpPr/>
            <p:nvPr/>
          </p:nvGrpSpPr>
          <p:grpSpPr>
            <a:xfrm>
              <a:off x="1066800" y="3886200"/>
              <a:ext cx="1600200" cy="1371600"/>
              <a:chOff x="1066800" y="3886200"/>
              <a:chExt cx="1600200" cy="1371600"/>
            </a:xfrm>
            <a:grpFill/>
          </p:grpSpPr>
          <p:sp>
            <p:nvSpPr>
              <p:cNvPr id="97" name="Rectangle 96"/>
              <p:cNvSpPr/>
              <p:nvPr/>
            </p:nvSpPr>
            <p:spPr>
              <a:xfrm>
                <a:off x="1066800" y="3886200"/>
                <a:ext cx="533400" cy="457200"/>
              </a:xfrm>
              <a:prstGeom prst="rect">
                <a:avLst/>
              </a:prstGeom>
              <a:grpFill/>
              <a:ln>
                <a:solidFill>
                  <a:srgbClr val="1DE3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Rectangle 97"/>
              <p:cNvSpPr/>
              <p:nvPr/>
            </p:nvSpPr>
            <p:spPr>
              <a:xfrm>
                <a:off x="1600200" y="3886200"/>
                <a:ext cx="533400" cy="457200"/>
              </a:xfrm>
              <a:prstGeom prst="rect">
                <a:avLst/>
              </a:prstGeom>
              <a:noFill/>
              <a:ln>
                <a:solidFill>
                  <a:srgbClr val="1DE3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Rectangle 98"/>
              <p:cNvSpPr/>
              <p:nvPr/>
            </p:nvSpPr>
            <p:spPr>
              <a:xfrm>
                <a:off x="1066800" y="4343400"/>
                <a:ext cx="533400" cy="457200"/>
              </a:xfrm>
              <a:prstGeom prst="rect">
                <a:avLst/>
              </a:prstGeom>
              <a:noFill/>
              <a:ln>
                <a:solidFill>
                  <a:srgbClr val="1DE3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Rectangle 99"/>
              <p:cNvSpPr/>
              <p:nvPr/>
            </p:nvSpPr>
            <p:spPr>
              <a:xfrm>
                <a:off x="2133600" y="3886200"/>
                <a:ext cx="533400" cy="457200"/>
              </a:xfrm>
              <a:prstGeom prst="rect">
                <a:avLst/>
              </a:prstGeom>
              <a:grpFill/>
              <a:ln>
                <a:solidFill>
                  <a:srgbClr val="1DE3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Rectangle 100"/>
              <p:cNvSpPr/>
              <p:nvPr/>
            </p:nvSpPr>
            <p:spPr>
              <a:xfrm>
                <a:off x="2133600" y="4343400"/>
                <a:ext cx="533400" cy="457200"/>
              </a:xfrm>
              <a:prstGeom prst="rect">
                <a:avLst/>
              </a:prstGeom>
              <a:noFill/>
              <a:ln>
                <a:solidFill>
                  <a:srgbClr val="1DE3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Rectangle 101"/>
              <p:cNvSpPr/>
              <p:nvPr/>
            </p:nvSpPr>
            <p:spPr>
              <a:xfrm>
                <a:off x="1066800" y="4800600"/>
                <a:ext cx="533400" cy="457200"/>
              </a:xfrm>
              <a:prstGeom prst="rect">
                <a:avLst/>
              </a:prstGeom>
              <a:grpFill/>
              <a:ln>
                <a:solidFill>
                  <a:srgbClr val="1DE3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Rectangle 102"/>
              <p:cNvSpPr/>
              <p:nvPr/>
            </p:nvSpPr>
            <p:spPr>
              <a:xfrm>
                <a:off x="2133600" y="4800600"/>
                <a:ext cx="533400" cy="457200"/>
              </a:xfrm>
              <a:prstGeom prst="rect">
                <a:avLst/>
              </a:prstGeom>
              <a:noFill/>
              <a:ln>
                <a:solidFill>
                  <a:srgbClr val="1DE3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 name="Rectangle 103"/>
              <p:cNvSpPr/>
              <p:nvPr/>
            </p:nvSpPr>
            <p:spPr>
              <a:xfrm>
                <a:off x="1600200" y="4343400"/>
                <a:ext cx="533400" cy="457200"/>
              </a:xfrm>
              <a:prstGeom prst="rect">
                <a:avLst/>
              </a:prstGeom>
              <a:noFill/>
              <a:ln>
                <a:solidFill>
                  <a:srgbClr val="1DE3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105" name="Group 104"/>
          <p:cNvGrpSpPr/>
          <p:nvPr/>
        </p:nvGrpSpPr>
        <p:grpSpPr>
          <a:xfrm>
            <a:off x="8229600" y="4724400"/>
            <a:ext cx="1600200" cy="1371600"/>
            <a:chOff x="1066800" y="3886200"/>
            <a:chExt cx="1600200" cy="1371600"/>
          </a:xfrm>
          <a:noFill/>
        </p:grpSpPr>
        <p:sp>
          <p:nvSpPr>
            <p:cNvPr id="106" name="Rectangle 105"/>
            <p:cNvSpPr/>
            <p:nvPr/>
          </p:nvSpPr>
          <p:spPr>
            <a:xfrm>
              <a:off x="1600200" y="4800600"/>
              <a:ext cx="533400" cy="457200"/>
            </a:xfrm>
            <a:prstGeom prst="rect">
              <a:avLst/>
            </a:prstGeom>
            <a:grpFill/>
            <a:ln>
              <a:solidFill>
                <a:srgbClr val="1DE3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7" name="Group 27"/>
            <p:cNvGrpSpPr/>
            <p:nvPr/>
          </p:nvGrpSpPr>
          <p:grpSpPr>
            <a:xfrm>
              <a:off x="1066800" y="3886200"/>
              <a:ext cx="1600200" cy="1371600"/>
              <a:chOff x="1066800" y="3886200"/>
              <a:chExt cx="1600200" cy="1371600"/>
            </a:xfrm>
            <a:grpFill/>
          </p:grpSpPr>
          <p:sp>
            <p:nvSpPr>
              <p:cNvPr id="108" name="Rectangle 107"/>
              <p:cNvSpPr/>
              <p:nvPr/>
            </p:nvSpPr>
            <p:spPr>
              <a:xfrm>
                <a:off x="1066800" y="3886200"/>
                <a:ext cx="533400" cy="457200"/>
              </a:xfrm>
              <a:prstGeom prst="rect">
                <a:avLst/>
              </a:prstGeom>
              <a:grpFill/>
              <a:ln>
                <a:solidFill>
                  <a:srgbClr val="1DE3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Rectangle 108"/>
              <p:cNvSpPr/>
              <p:nvPr/>
            </p:nvSpPr>
            <p:spPr>
              <a:xfrm>
                <a:off x="1600200" y="3886200"/>
                <a:ext cx="533400" cy="457200"/>
              </a:xfrm>
              <a:prstGeom prst="rect">
                <a:avLst/>
              </a:prstGeom>
              <a:grpFill/>
              <a:ln>
                <a:solidFill>
                  <a:srgbClr val="1DE3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 name="Rectangle 109"/>
              <p:cNvSpPr/>
              <p:nvPr/>
            </p:nvSpPr>
            <p:spPr>
              <a:xfrm>
                <a:off x="1066800" y="4343400"/>
                <a:ext cx="533400" cy="457200"/>
              </a:xfrm>
              <a:prstGeom prst="rect">
                <a:avLst/>
              </a:prstGeom>
              <a:grpFill/>
              <a:ln>
                <a:solidFill>
                  <a:srgbClr val="1DE3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 name="Rectangle 110"/>
              <p:cNvSpPr/>
              <p:nvPr/>
            </p:nvSpPr>
            <p:spPr>
              <a:xfrm>
                <a:off x="2133600" y="3886200"/>
                <a:ext cx="533400" cy="457200"/>
              </a:xfrm>
              <a:prstGeom prst="rect">
                <a:avLst/>
              </a:prstGeom>
              <a:grpFill/>
              <a:ln>
                <a:solidFill>
                  <a:srgbClr val="1DE3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 name="Rectangle 111"/>
              <p:cNvSpPr/>
              <p:nvPr/>
            </p:nvSpPr>
            <p:spPr>
              <a:xfrm>
                <a:off x="2133600" y="4343400"/>
                <a:ext cx="533400" cy="457200"/>
              </a:xfrm>
              <a:prstGeom prst="rect">
                <a:avLst/>
              </a:prstGeom>
              <a:grpFill/>
              <a:ln>
                <a:solidFill>
                  <a:srgbClr val="1DE3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 name="Rectangle 112"/>
              <p:cNvSpPr/>
              <p:nvPr/>
            </p:nvSpPr>
            <p:spPr>
              <a:xfrm>
                <a:off x="1066800" y="4800600"/>
                <a:ext cx="533400" cy="457200"/>
              </a:xfrm>
              <a:prstGeom prst="rect">
                <a:avLst/>
              </a:prstGeom>
              <a:grpFill/>
              <a:ln>
                <a:solidFill>
                  <a:srgbClr val="1DE3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4" name="Rectangle 113"/>
              <p:cNvSpPr/>
              <p:nvPr/>
            </p:nvSpPr>
            <p:spPr>
              <a:xfrm>
                <a:off x="2133600" y="4800600"/>
                <a:ext cx="533400" cy="457200"/>
              </a:xfrm>
              <a:prstGeom prst="rect">
                <a:avLst/>
              </a:prstGeom>
              <a:grpFill/>
              <a:ln>
                <a:solidFill>
                  <a:srgbClr val="1DE3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 name="Rectangle 114"/>
              <p:cNvSpPr/>
              <p:nvPr/>
            </p:nvSpPr>
            <p:spPr>
              <a:xfrm>
                <a:off x="1600200" y="4343400"/>
                <a:ext cx="533400" cy="457200"/>
              </a:xfrm>
              <a:prstGeom prst="rect">
                <a:avLst/>
              </a:prstGeom>
              <a:grpFill/>
              <a:ln>
                <a:solidFill>
                  <a:srgbClr val="1DE3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pic>
        <p:nvPicPr>
          <p:cNvPr id="131" name="Picture 7" descr="Related image"/>
          <p:cNvPicPr>
            <a:picLocks noChangeAspect="1" noChangeArrowheads="1"/>
          </p:cNvPicPr>
          <p:nvPr/>
        </p:nvPicPr>
        <p:blipFill>
          <a:blip r:embed="rId3" cstate="print">
            <a:duotone>
              <a:schemeClr val="bg2">
                <a:shade val="45000"/>
                <a:satMod val="135000"/>
              </a:schemeClr>
              <a:prstClr val="white"/>
            </a:duotone>
          </a:blip>
          <a:srcRect/>
          <a:stretch>
            <a:fillRect/>
          </a:stretch>
        </p:blipFill>
        <p:spPr bwMode="auto">
          <a:xfrm>
            <a:off x="8305800" y="4648200"/>
            <a:ext cx="457200" cy="457200"/>
          </a:xfrm>
          <a:prstGeom prst="rect">
            <a:avLst/>
          </a:prstGeom>
          <a:noFill/>
        </p:spPr>
      </p:pic>
      <p:grpSp>
        <p:nvGrpSpPr>
          <p:cNvPr id="134" name="Group 133"/>
          <p:cNvGrpSpPr/>
          <p:nvPr/>
        </p:nvGrpSpPr>
        <p:grpSpPr>
          <a:xfrm>
            <a:off x="8458200" y="5029200"/>
            <a:ext cx="1066800" cy="1066800"/>
            <a:chOff x="6934200" y="4267200"/>
            <a:chExt cx="1066800" cy="1066800"/>
          </a:xfrm>
        </p:grpSpPr>
        <p:pic>
          <p:nvPicPr>
            <p:cNvPr id="2055" name="Picture 7" descr="Related image"/>
            <p:cNvPicPr>
              <a:picLocks noChangeAspect="1" noChangeArrowheads="1"/>
            </p:cNvPicPr>
            <p:nvPr/>
          </p:nvPicPr>
          <p:blipFill>
            <a:blip r:embed="rId3" cstate="print">
              <a:duotone>
                <a:schemeClr val="bg2">
                  <a:shade val="45000"/>
                  <a:satMod val="135000"/>
                </a:schemeClr>
                <a:prstClr val="white"/>
              </a:duotone>
            </a:blip>
            <a:srcRect/>
            <a:stretch>
              <a:fillRect/>
            </a:stretch>
          </p:blipFill>
          <p:spPr bwMode="auto">
            <a:xfrm>
              <a:off x="6934200" y="4267200"/>
              <a:ext cx="457200" cy="457200"/>
            </a:xfrm>
            <a:prstGeom prst="rect">
              <a:avLst/>
            </a:prstGeom>
            <a:noFill/>
          </p:spPr>
        </p:pic>
        <p:pic>
          <p:nvPicPr>
            <p:cNvPr id="132" name="Picture 7" descr="Related image"/>
            <p:cNvPicPr>
              <a:picLocks noChangeAspect="1" noChangeArrowheads="1"/>
            </p:cNvPicPr>
            <p:nvPr/>
          </p:nvPicPr>
          <p:blipFill>
            <a:blip r:embed="rId3" cstate="print">
              <a:duotone>
                <a:schemeClr val="bg2">
                  <a:shade val="45000"/>
                  <a:satMod val="135000"/>
                </a:schemeClr>
                <a:prstClr val="white"/>
              </a:duotone>
            </a:blip>
            <a:srcRect/>
            <a:stretch>
              <a:fillRect/>
            </a:stretch>
          </p:blipFill>
          <p:spPr bwMode="auto">
            <a:xfrm>
              <a:off x="7162800" y="4876800"/>
              <a:ext cx="457200" cy="457200"/>
            </a:xfrm>
            <a:prstGeom prst="rect">
              <a:avLst/>
            </a:prstGeom>
            <a:noFill/>
          </p:spPr>
        </p:pic>
        <p:pic>
          <p:nvPicPr>
            <p:cNvPr id="133" name="Picture 7" descr="Related image"/>
            <p:cNvPicPr>
              <a:picLocks noChangeAspect="1" noChangeArrowheads="1"/>
            </p:cNvPicPr>
            <p:nvPr/>
          </p:nvPicPr>
          <p:blipFill>
            <a:blip r:embed="rId3" cstate="print">
              <a:duotone>
                <a:schemeClr val="bg2">
                  <a:shade val="45000"/>
                  <a:satMod val="135000"/>
                </a:schemeClr>
                <a:prstClr val="white"/>
              </a:duotone>
            </a:blip>
            <a:srcRect/>
            <a:stretch>
              <a:fillRect/>
            </a:stretch>
          </p:blipFill>
          <p:spPr bwMode="auto">
            <a:xfrm>
              <a:off x="7543800" y="4419600"/>
              <a:ext cx="457200" cy="457200"/>
            </a:xfrm>
            <a:prstGeom prst="rect">
              <a:avLst/>
            </a:prstGeom>
            <a:noFill/>
          </p:spPr>
        </p:pic>
      </p:grpSp>
      <p:sp>
        <p:nvSpPr>
          <p:cNvPr id="135" name="TextBox 134"/>
          <p:cNvSpPr txBox="1"/>
          <p:nvPr/>
        </p:nvSpPr>
        <p:spPr>
          <a:xfrm>
            <a:off x="2425148" y="6266694"/>
            <a:ext cx="1981200" cy="338554"/>
          </a:xfrm>
          <a:prstGeom prst="rect">
            <a:avLst/>
          </a:prstGeom>
          <a:noFill/>
        </p:spPr>
        <p:txBody>
          <a:bodyPr wrap="square" rtlCol="0">
            <a:spAutoFit/>
          </a:bodyPr>
          <a:lstStyle/>
          <a:p>
            <a:pPr algn="ctr"/>
            <a:r>
              <a:rPr lang="en-US" sz="1600" b="1" dirty="0">
                <a:solidFill>
                  <a:schemeClr val="bg1"/>
                </a:solidFill>
              </a:rPr>
              <a:t>Mass Marketing</a:t>
            </a:r>
            <a:endParaRPr lang="en-IN" sz="1600" b="1" dirty="0">
              <a:solidFill>
                <a:schemeClr val="bg1"/>
              </a:solidFill>
            </a:endParaRPr>
          </a:p>
        </p:txBody>
      </p:sp>
      <p:pic>
        <p:nvPicPr>
          <p:cNvPr id="137" name="Picture 7" descr="Related image"/>
          <p:cNvPicPr>
            <a:picLocks noChangeAspect="1" noChangeArrowheads="1"/>
          </p:cNvPicPr>
          <p:nvPr/>
        </p:nvPicPr>
        <p:blipFill>
          <a:blip r:embed="rId3" cstate="print">
            <a:duotone>
              <a:schemeClr val="bg2">
                <a:shade val="45000"/>
                <a:satMod val="135000"/>
              </a:schemeClr>
              <a:prstClr val="white"/>
            </a:duotone>
          </a:blip>
          <a:srcRect/>
          <a:stretch>
            <a:fillRect/>
          </a:stretch>
        </p:blipFill>
        <p:spPr bwMode="auto">
          <a:xfrm>
            <a:off x="8610600" y="4876800"/>
            <a:ext cx="457200" cy="457200"/>
          </a:xfrm>
          <a:prstGeom prst="rect">
            <a:avLst/>
          </a:prstGeom>
          <a:noFill/>
        </p:spPr>
      </p:pic>
      <p:sp>
        <p:nvSpPr>
          <p:cNvPr id="138" name="TextBox 137"/>
          <p:cNvSpPr txBox="1"/>
          <p:nvPr/>
        </p:nvSpPr>
        <p:spPr>
          <a:xfrm>
            <a:off x="5257800" y="6260068"/>
            <a:ext cx="1981200" cy="338554"/>
          </a:xfrm>
          <a:prstGeom prst="rect">
            <a:avLst/>
          </a:prstGeom>
          <a:noFill/>
        </p:spPr>
        <p:txBody>
          <a:bodyPr wrap="square" rtlCol="0">
            <a:spAutoFit/>
          </a:bodyPr>
          <a:lstStyle/>
          <a:p>
            <a:pPr algn="ctr"/>
            <a:r>
              <a:rPr lang="en-US" sz="1600" b="1" dirty="0">
                <a:solidFill>
                  <a:schemeClr val="bg1"/>
                </a:solidFill>
              </a:rPr>
              <a:t>Niche Marketing</a:t>
            </a:r>
            <a:endParaRPr lang="en-IN" sz="1600" b="1" dirty="0">
              <a:solidFill>
                <a:schemeClr val="bg1"/>
              </a:solidFill>
            </a:endParaRPr>
          </a:p>
        </p:txBody>
      </p:sp>
      <p:sp>
        <p:nvSpPr>
          <p:cNvPr id="139" name="TextBox 138"/>
          <p:cNvSpPr txBox="1"/>
          <p:nvPr/>
        </p:nvSpPr>
        <p:spPr>
          <a:xfrm>
            <a:off x="8077200" y="6266694"/>
            <a:ext cx="1981200" cy="338554"/>
          </a:xfrm>
          <a:prstGeom prst="rect">
            <a:avLst/>
          </a:prstGeom>
          <a:noFill/>
        </p:spPr>
        <p:txBody>
          <a:bodyPr wrap="square" rtlCol="0">
            <a:spAutoFit/>
          </a:bodyPr>
          <a:lstStyle/>
          <a:p>
            <a:pPr algn="ctr"/>
            <a:r>
              <a:rPr lang="en-US" sz="1600" b="1" dirty="0">
                <a:solidFill>
                  <a:schemeClr val="bg1"/>
                </a:solidFill>
              </a:rPr>
              <a:t>1 to 1 Marketing</a:t>
            </a:r>
            <a:endParaRPr lang="en-IN" sz="1600" b="1" dirty="0">
              <a:solidFill>
                <a:schemeClr val="bg1"/>
              </a:solidFill>
            </a:endParaRPr>
          </a:p>
        </p:txBody>
      </p:sp>
      <p:sp>
        <p:nvSpPr>
          <p:cNvPr id="140" name="Rectangle 139"/>
          <p:cNvSpPr/>
          <p:nvPr/>
        </p:nvSpPr>
        <p:spPr>
          <a:xfrm>
            <a:off x="909550" y="3330981"/>
            <a:ext cx="10858500" cy="1138773"/>
          </a:xfrm>
          <a:prstGeom prst="rect">
            <a:avLst/>
          </a:prstGeom>
        </p:spPr>
        <p:txBody>
          <a:bodyPr wrap="square">
            <a:spAutoFit/>
          </a:bodyPr>
          <a:lstStyle/>
          <a:p>
            <a:pPr lvl="1"/>
            <a:r>
              <a:rPr lang="en-US" sz="2000" b="1" dirty="0">
                <a:solidFill>
                  <a:schemeClr val="bg1"/>
                </a:solidFill>
                <a:cs typeface="Arial"/>
              </a:rPr>
              <a:t>Customer heterogeneity </a:t>
            </a:r>
            <a:r>
              <a:rPr lang="en-US" sz="1600" dirty="0">
                <a:solidFill>
                  <a:schemeClr val="bg1"/>
                </a:solidFill>
                <a:cs typeface="Arial"/>
              </a:rPr>
              <a:t>is variation among customers in terms of their needs, desires, and subsequent behaviors. </a:t>
            </a:r>
            <a:r>
              <a:rPr lang="en-US" sz="1600" dirty="0">
                <a:solidFill>
                  <a:schemeClr val="bg1"/>
                </a:solidFill>
              </a:rPr>
              <a:t>In response, firms are reaching smaller &amp; smaller customer sets</a:t>
            </a:r>
          </a:p>
          <a:p>
            <a:pPr lvl="1"/>
            <a:endParaRPr lang="en-US" sz="1200" b="1" i="1" dirty="0">
              <a:solidFill>
                <a:schemeClr val="bg1"/>
              </a:solidFill>
            </a:endParaRPr>
          </a:p>
          <a:p>
            <a:pPr lvl="1"/>
            <a:r>
              <a:rPr lang="en-US" b="1" i="1" dirty="0">
                <a:solidFill>
                  <a:schemeClr val="bg1"/>
                </a:solidFill>
              </a:rPr>
              <a:t>Mass marketing </a:t>
            </a:r>
            <a:r>
              <a:rPr lang="en-US" b="1" i="1" dirty="0">
                <a:solidFill>
                  <a:schemeClr val="bg1"/>
                </a:solidFill>
                <a:cs typeface="Arial" charset="0"/>
              </a:rPr>
              <a:t>→</a:t>
            </a:r>
            <a:r>
              <a:rPr lang="en-US" b="1" i="1" dirty="0">
                <a:solidFill>
                  <a:schemeClr val="bg1"/>
                </a:solidFill>
              </a:rPr>
              <a:t> Niche marketing </a:t>
            </a:r>
            <a:r>
              <a:rPr lang="en-US" b="1" i="1" dirty="0">
                <a:solidFill>
                  <a:schemeClr val="bg1"/>
                </a:solidFill>
                <a:cs typeface="Arial" charset="0"/>
              </a:rPr>
              <a:t>→</a:t>
            </a:r>
            <a:r>
              <a:rPr lang="en-US" b="1" i="1" dirty="0">
                <a:solidFill>
                  <a:schemeClr val="bg1"/>
                </a:solidFill>
              </a:rPr>
              <a:t> 1 to 1 marketing</a:t>
            </a:r>
          </a:p>
        </p:txBody>
      </p:sp>
      <p:sp>
        <p:nvSpPr>
          <p:cNvPr id="141" name="Rounded Rectangle 140"/>
          <p:cNvSpPr/>
          <p:nvPr/>
        </p:nvSpPr>
        <p:spPr>
          <a:xfrm>
            <a:off x="2819400" y="1371600"/>
            <a:ext cx="1905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Seller</a:t>
            </a:r>
            <a:endParaRPr lang="en-IN" b="1" dirty="0"/>
          </a:p>
        </p:txBody>
      </p:sp>
      <p:sp>
        <p:nvSpPr>
          <p:cNvPr id="142" name="Rounded Rectangle 141"/>
          <p:cNvSpPr/>
          <p:nvPr/>
        </p:nvSpPr>
        <p:spPr>
          <a:xfrm>
            <a:off x="2819400" y="2514600"/>
            <a:ext cx="1905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Buyer</a:t>
            </a:r>
            <a:endParaRPr lang="en-IN" b="1" dirty="0"/>
          </a:p>
        </p:txBody>
      </p:sp>
      <p:cxnSp>
        <p:nvCxnSpPr>
          <p:cNvPr id="143" name="Straight Arrow Connector 142"/>
          <p:cNvCxnSpPr>
            <a:stCxn id="141" idx="2"/>
            <a:endCxn id="142" idx="0"/>
          </p:cNvCxnSpPr>
          <p:nvPr/>
        </p:nvCxnSpPr>
        <p:spPr>
          <a:xfrm>
            <a:off x="3771900" y="1905000"/>
            <a:ext cx="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11618035" y="6252525"/>
            <a:ext cx="312906" cy="369332"/>
          </a:xfrm>
          <a:prstGeom prst="rect">
            <a:avLst/>
          </a:prstGeom>
        </p:spPr>
        <p:txBody>
          <a:bodyPr wrap="none">
            <a:spAutoFit/>
          </a:bodyPr>
          <a:lstStyle/>
          <a:p>
            <a:pPr lvl="0"/>
            <a:fld id="{BE61D1D4-20FA-4242-A758-DF04B340BB24}" type="slidenum">
              <a:rPr lang="en-IN" smtClean="0">
                <a:solidFill>
                  <a:srgbClr val="575757"/>
                </a:solidFill>
              </a:rPr>
              <a:pPr lvl="0"/>
              <a:t>3</a:t>
            </a:fld>
            <a:endParaRPr lang="en-IN" dirty="0">
              <a:solidFill>
                <a:srgbClr val="575757"/>
              </a:solidFill>
            </a:endParaRPr>
          </a:p>
        </p:txBody>
      </p:sp>
    </p:spTree>
    <p:extLst>
      <p:ext uri="{BB962C8B-B14F-4D97-AF65-F5344CB8AC3E}">
        <p14:creationId xmlns:p14="http://schemas.microsoft.com/office/powerpoint/2010/main" xmlns="" val="6441142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tângulo 37"/>
          <p:cNvSpPr/>
          <p:nvPr/>
        </p:nvSpPr>
        <p:spPr>
          <a:xfrm>
            <a:off x="815952" y="266518"/>
            <a:ext cx="11798057" cy="707886"/>
          </a:xfrm>
          <a:prstGeom prst="rect">
            <a:avLst/>
          </a:prstGeom>
        </p:spPr>
        <p:txBody>
          <a:bodyPr wrap="square">
            <a:spAutoFit/>
          </a:bodyPr>
          <a:lstStyle/>
          <a:p>
            <a:pPr defTabSz="609384">
              <a:tabLst>
                <a:tab pos="3429000" algn="l"/>
              </a:tabLst>
            </a:pPr>
            <a:r>
              <a:rPr lang="en-US" sz="4000" dirty="0">
                <a:solidFill>
                  <a:schemeClr val="bg1"/>
                </a:solidFill>
                <a:latin typeface="GE Inspira Pitch" panose="020F0603030400020203" pitchFamily="34" charset="0"/>
                <a:cs typeface="Arial" panose="020B0604020202020204" pitchFamily="34" charset="0"/>
              </a:rPr>
              <a:t>Marketing Analytics: Driving customer value</a:t>
            </a:r>
            <a:endParaRPr lang="en-US" sz="4400" dirty="0">
              <a:solidFill>
                <a:schemeClr val="bg1"/>
              </a:solidFill>
              <a:latin typeface="GE Inspira Pitch" panose="020F0603030400020203" pitchFamily="34" charset="0"/>
              <a:cs typeface="Arial" panose="020B0604020202020204" pitchFamily="34" charset="0"/>
            </a:endParaRPr>
          </a:p>
        </p:txBody>
      </p:sp>
      <p:sp>
        <p:nvSpPr>
          <p:cNvPr id="12" name="Retângulo 11"/>
          <p:cNvSpPr/>
          <p:nvPr/>
        </p:nvSpPr>
        <p:spPr>
          <a:xfrm>
            <a:off x="8661350" y="2363329"/>
            <a:ext cx="3127884" cy="3170099"/>
          </a:xfrm>
          <a:prstGeom prst="rect">
            <a:avLst/>
          </a:prstGeom>
        </p:spPr>
        <p:txBody>
          <a:bodyPr wrap="square">
            <a:spAutoFit/>
          </a:bodyPr>
          <a:lstStyle/>
          <a:p>
            <a:pPr defTabSz="609384">
              <a:spcBef>
                <a:spcPts val="1600"/>
              </a:spcBef>
            </a:pPr>
            <a:r>
              <a:rPr lang="en-US" sz="2000" dirty="0">
                <a:solidFill>
                  <a:schemeClr val="bg1"/>
                </a:solidFill>
                <a:latin typeface="GE Inspira Pitch" panose="020F0603030400020203" pitchFamily="34" charset="0"/>
                <a:cs typeface="GE Inspira"/>
              </a:rPr>
              <a:t>Marketing analytics is significantly more efficient</a:t>
            </a:r>
          </a:p>
          <a:p>
            <a:pPr defTabSz="609384">
              <a:spcBef>
                <a:spcPts val="1600"/>
              </a:spcBef>
            </a:pPr>
            <a:r>
              <a:rPr lang="en-US" sz="2000" dirty="0">
                <a:solidFill>
                  <a:schemeClr val="bg1"/>
                </a:solidFill>
                <a:latin typeface="GE Inspira Pitch" panose="020F0603030400020203" pitchFamily="34" charset="0"/>
                <a:cs typeface="GE Inspira"/>
              </a:rPr>
              <a:t>Create a compelling user experience</a:t>
            </a:r>
          </a:p>
          <a:p>
            <a:pPr defTabSz="609384">
              <a:spcBef>
                <a:spcPts val="1600"/>
              </a:spcBef>
            </a:pPr>
            <a:r>
              <a:rPr lang="en-US" sz="2000" dirty="0">
                <a:solidFill>
                  <a:schemeClr val="bg1"/>
                </a:solidFill>
                <a:latin typeface="GE Inspira Pitch" panose="020F0603030400020203" pitchFamily="34" charset="0"/>
                <a:cs typeface="GE Inspira"/>
              </a:rPr>
              <a:t>Develops a robust ecosystem</a:t>
            </a:r>
          </a:p>
          <a:p>
            <a:pPr defTabSz="609384">
              <a:spcBef>
                <a:spcPts val="1600"/>
              </a:spcBef>
            </a:pPr>
            <a:r>
              <a:rPr lang="en-US" sz="2000" dirty="0">
                <a:solidFill>
                  <a:schemeClr val="bg1"/>
                </a:solidFill>
                <a:latin typeface="GE Inspira Pitch" panose="020F0603030400020203" pitchFamily="34" charset="0"/>
                <a:cs typeface="GE Inspira"/>
              </a:rPr>
              <a:t>Data analytics is a vehicle for value creation</a:t>
            </a:r>
          </a:p>
        </p:txBody>
      </p:sp>
      <p:sp>
        <p:nvSpPr>
          <p:cNvPr id="53" name="Retângulo 52"/>
          <p:cNvSpPr/>
          <p:nvPr/>
        </p:nvSpPr>
        <p:spPr>
          <a:xfrm>
            <a:off x="8661358" y="1561501"/>
            <a:ext cx="2392871" cy="810478"/>
          </a:xfrm>
          <a:prstGeom prst="rect">
            <a:avLst/>
          </a:prstGeom>
        </p:spPr>
        <p:txBody>
          <a:bodyPr wrap="square">
            <a:spAutoFit/>
          </a:bodyPr>
          <a:lstStyle/>
          <a:p>
            <a:pPr defTabSz="609384">
              <a:lnSpc>
                <a:spcPts val="2800"/>
              </a:lnSpc>
              <a:spcBef>
                <a:spcPts val="1600"/>
              </a:spcBef>
            </a:pPr>
            <a:r>
              <a:rPr lang="en-US" sz="2800" b="1" dirty="0">
                <a:solidFill>
                  <a:srgbClr val="3693F8"/>
                </a:solidFill>
                <a:cs typeface="GE Inspira"/>
              </a:rPr>
              <a:t>SUCCESS DEFINED</a:t>
            </a:r>
          </a:p>
        </p:txBody>
      </p:sp>
      <p:grpSp>
        <p:nvGrpSpPr>
          <p:cNvPr id="2" name="Group 1"/>
          <p:cNvGrpSpPr/>
          <p:nvPr/>
        </p:nvGrpSpPr>
        <p:grpSpPr>
          <a:xfrm>
            <a:off x="8768220" y="3099382"/>
            <a:ext cx="2728687" cy="1645060"/>
            <a:chOff x="8636000" y="3393304"/>
            <a:chExt cx="3611328" cy="1645060"/>
          </a:xfrm>
        </p:grpSpPr>
        <p:cxnSp>
          <p:nvCxnSpPr>
            <p:cNvPr id="54" name="Straight Connector 42"/>
            <p:cNvCxnSpPr/>
            <p:nvPr/>
          </p:nvCxnSpPr>
          <p:spPr>
            <a:xfrm flipH="1">
              <a:off x="8636000" y="3393304"/>
              <a:ext cx="3611328" cy="0"/>
            </a:xfrm>
            <a:prstGeom prst="line">
              <a:avLst/>
            </a:prstGeom>
            <a:ln>
              <a:solidFill>
                <a:srgbClr val="575757"/>
              </a:solidFill>
            </a:ln>
          </p:spPr>
          <p:style>
            <a:lnRef idx="1">
              <a:schemeClr val="accent1"/>
            </a:lnRef>
            <a:fillRef idx="0">
              <a:schemeClr val="accent1"/>
            </a:fillRef>
            <a:effectRef idx="0">
              <a:schemeClr val="accent1"/>
            </a:effectRef>
            <a:fontRef idx="minor">
              <a:schemeClr val="tx1"/>
            </a:fontRef>
          </p:style>
        </p:cxnSp>
        <p:cxnSp>
          <p:nvCxnSpPr>
            <p:cNvPr id="56" name="Straight Connector 42"/>
            <p:cNvCxnSpPr/>
            <p:nvPr/>
          </p:nvCxnSpPr>
          <p:spPr>
            <a:xfrm flipH="1">
              <a:off x="8636000" y="4227172"/>
              <a:ext cx="3611328" cy="0"/>
            </a:xfrm>
            <a:prstGeom prst="line">
              <a:avLst/>
            </a:prstGeom>
            <a:ln>
              <a:solidFill>
                <a:srgbClr val="575757"/>
              </a:solidFill>
            </a:ln>
          </p:spPr>
          <p:style>
            <a:lnRef idx="1">
              <a:schemeClr val="accent1"/>
            </a:lnRef>
            <a:fillRef idx="0">
              <a:schemeClr val="accent1"/>
            </a:fillRef>
            <a:effectRef idx="0">
              <a:schemeClr val="accent1"/>
            </a:effectRef>
            <a:fontRef idx="minor">
              <a:schemeClr val="tx1"/>
            </a:fontRef>
          </p:style>
        </p:cxnSp>
        <p:cxnSp>
          <p:nvCxnSpPr>
            <p:cNvPr id="57" name="Straight Connector 42"/>
            <p:cNvCxnSpPr/>
            <p:nvPr/>
          </p:nvCxnSpPr>
          <p:spPr>
            <a:xfrm flipH="1">
              <a:off x="8636000" y="5038364"/>
              <a:ext cx="3611328" cy="0"/>
            </a:xfrm>
            <a:prstGeom prst="line">
              <a:avLst/>
            </a:prstGeom>
            <a:ln>
              <a:solidFill>
                <a:srgbClr val="575757"/>
              </a:solidFill>
            </a:ln>
          </p:spPr>
          <p:style>
            <a:lnRef idx="1">
              <a:schemeClr val="accent1"/>
            </a:lnRef>
            <a:fillRef idx="0">
              <a:schemeClr val="accent1"/>
            </a:fillRef>
            <a:effectRef idx="0">
              <a:schemeClr val="accent1"/>
            </a:effectRef>
            <a:fontRef idx="minor">
              <a:schemeClr val="tx1"/>
            </a:fontRef>
          </p:style>
        </p:cxnSp>
      </p:grpSp>
      <p:sp>
        <p:nvSpPr>
          <p:cNvPr id="58" name="Rectangle 34"/>
          <p:cNvSpPr/>
          <p:nvPr/>
        </p:nvSpPr>
        <p:spPr>
          <a:xfrm>
            <a:off x="0" y="1338573"/>
            <a:ext cx="8392887" cy="4466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84"/>
            <a:endParaRPr lang="pt-BR" sz="2400" dirty="0">
              <a:solidFill>
                <a:schemeClr val="tx1"/>
              </a:solidFill>
            </a:endParaRPr>
          </a:p>
        </p:txBody>
      </p:sp>
      <p:sp>
        <p:nvSpPr>
          <p:cNvPr id="24" name="Block Arc 26"/>
          <p:cNvSpPr/>
          <p:nvPr/>
        </p:nvSpPr>
        <p:spPr>
          <a:xfrm>
            <a:off x="491617" y="2350326"/>
            <a:ext cx="1996332" cy="1996332"/>
          </a:xfrm>
          <a:prstGeom prst="blockArc">
            <a:avLst>
              <a:gd name="adj1" fmla="val 3244290"/>
              <a:gd name="adj2" fmla="val 56590"/>
              <a:gd name="adj3" fmla="val 2134"/>
            </a:avLst>
          </a:prstGeom>
          <a:solidFill>
            <a:srgbClr val="3693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84"/>
            <a:endParaRPr lang="pt-BR" sz="2400" dirty="0">
              <a:solidFill>
                <a:prstClr val="black"/>
              </a:solidFill>
            </a:endParaRPr>
          </a:p>
        </p:txBody>
      </p:sp>
      <p:sp>
        <p:nvSpPr>
          <p:cNvPr id="5" name="Elipse 4"/>
          <p:cNvSpPr/>
          <p:nvPr/>
        </p:nvSpPr>
        <p:spPr>
          <a:xfrm>
            <a:off x="641979" y="2500689"/>
            <a:ext cx="1695606" cy="1695606"/>
          </a:xfrm>
          <a:prstGeom prst="ellipse">
            <a:avLst/>
          </a:prstGeom>
          <a:solidFill>
            <a:srgbClr val="3693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84"/>
            <a:endParaRPr lang="pt-BR" sz="2400" dirty="0">
              <a:solidFill>
                <a:prstClr val="white"/>
              </a:solidFill>
            </a:endParaRPr>
          </a:p>
        </p:txBody>
      </p:sp>
      <p:sp>
        <p:nvSpPr>
          <p:cNvPr id="42" name="Block Arc 26"/>
          <p:cNvSpPr/>
          <p:nvPr/>
        </p:nvSpPr>
        <p:spPr>
          <a:xfrm>
            <a:off x="3171320" y="2350326"/>
            <a:ext cx="1996332" cy="1996332"/>
          </a:xfrm>
          <a:prstGeom prst="blockArc">
            <a:avLst>
              <a:gd name="adj1" fmla="val 3244290"/>
              <a:gd name="adj2" fmla="val 56590"/>
              <a:gd name="adj3" fmla="val 2134"/>
            </a:avLst>
          </a:prstGeom>
          <a:solidFill>
            <a:srgbClr val="3693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84"/>
            <a:endParaRPr lang="pt-BR" sz="2400" dirty="0">
              <a:solidFill>
                <a:prstClr val="black"/>
              </a:solidFill>
            </a:endParaRPr>
          </a:p>
        </p:txBody>
      </p:sp>
      <p:sp>
        <p:nvSpPr>
          <p:cNvPr id="43" name="Elipse 42"/>
          <p:cNvSpPr/>
          <p:nvPr/>
        </p:nvSpPr>
        <p:spPr>
          <a:xfrm>
            <a:off x="3321679" y="2500689"/>
            <a:ext cx="1695606" cy="1695606"/>
          </a:xfrm>
          <a:prstGeom prst="ellipse">
            <a:avLst/>
          </a:prstGeom>
          <a:solidFill>
            <a:srgbClr val="3693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84"/>
            <a:endParaRPr lang="pt-BR" sz="2400" dirty="0">
              <a:solidFill>
                <a:prstClr val="white"/>
              </a:solidFill>
            </a:endParaRPr>
          </a:p>
        </p:txBody>
      </p:sp>
      <p:sp>
        <p:nvSpPr>
          <p:cNvPr id="45" name="Block Arc 26"/>
          <p:cNvSpPr/>
          <p:nvPr/>
        </p:nvSpPr>
        <p:spPr>
          <a:xfrm>
            <a:off x="5851018" y="2350326"/>
            <a:ext cx="1996332" cy="1996332"/>
          </a:xfrm>
          <a:prstGeom prst="blockArc">
            <a:avLst>
              <a:gd name="adj1" fmla="val 3244290"/>
              <a:gd name="adj2" fmla="val 56590"/>
              <a:gd name="adj3" fmla="val 2134"/>
            </a:avLst>
          </a:prstGeom>
          <a:solidFill>
            <a:srgbClr val="3693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84"/>
            <a:endParaRPr lang="pt-BR" sz="2400" dirty="0">
              <a:solidFill>
                <a:prstClr val="black"/>
              </a:solidFill>
            </a:endParaRPr>
          </a:p>
        </p:txBody>
      </p:sp>
      <p:sp>
        <p:nvSpPr>
          <p:cNvPr id="46" name="Elipse 45"/>
          <p:cNvSpPr/>
          <p:nvPr/>
        </p:nvSpPr>
        <p:spPr>
          <a:xfrm>
            <a:off x="6001379" y="2500689"/>
            <a:ext cx="1695606" cy="1695606"/>
          </a:xfrm>
          <a:prstGeom prst="ellipse">
            <a:avLst/>
          </a:prstGeom>
          <a:solidFill>
            <a:srgbClr val="3693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384"/>
            <a:endParaRPr lang="pt-BR" sz="2400" dirty="0">
              <a:solidFill>
                <a:prstClr val="white"/>
              </a:solidFill>
            </a:endParaRPr>
          </a:p>
        </p:txBody>
      </p:sp>
      <p:sp>
        <p:nvSpPr>
          <p:cNvPr id="6" name="Retângulo 5"/>
          <p:cNvSpPr/>
          <p:nvPr/>
        </p:nvSpPr>
        <p:spPr>
          <a:xfrm>
            <a:off x="641175" y="4578418"/>
            <a:ext cx="1697214" cy="707886"/>
          </a:xfrm>
          <a:prstGeom prst="rect">
            <a:avLst/>
          </a:prstGeom>
        </p:spPr>
        <p:txBody>
          <a:bodyPr wrap="square">
            <a:spAutoFit/>
          </a:bodyPr>
          <a:lstStyle/>
          <a:p>
            <a:pPr algn="ctr" defTabSz="609384"/>
            <a:r>
              <a:rPr lang="en-US" sz="2000" b="1" dirty="0">
                <a:cs typeface="GE Inspira"/>
              </a:rPr>
              <a:t>Next Product </a:t>
            </a:r>
          </a:p>
        </p:txBody>
      </p:sp>
      <p:sp>
        <p:nvSpPr>
          <p:cNvPr id="11" name="Retângulo 10"/>
          <p:cNvSpPr/>
          <p:nvPr/>
        </p:nvSpPr>
        <p:spPr>
          <a:xfrm>
            <a:off x="3339932" y="4578412"/>
            <a:ext cx="1601956" cy="400110"/>
          </a:xfrm>
          <a:prstGeom prst="rect">
            <a:avLst/>
          </a:prstGeom>
        </p:spPr>
        <p:txBody>
          <a:bodyPr wrap="square">
            <a:spAutoFit/>
          </a:bodyPr>
          <a:lstStyle/>
          <a:p>
            <a:pPr algn="ctr" defTabSz="609384"/>
            <a:r>
              <a:rPr lang="en-US" sz="2000" b="1" dirty="0">
                <a:cs typeface="GE Inspira"/>
              </a:rPr>
              <a:t>Next Movie</a:t>
            </a:r>
          </a:p>
        </p:txBody>
      </p:sp>
      <p:sp>
        <p:nvSpPr>
          <p:cNvPr id="52" name="Retângulo 51"/>
          <p:cNvSpPr/>
          <p:nvPr/>
        </p:nvSpPr>
        <p:spPr>
          <a:xfrm>
            <a:off x="5958594" y="4578412"/>
            <a:ext cx="1781176" cy="707886"/>
          </a:xfrm>
          <a:prstGeom prst="rect">
            <a:avLst/>
          </a:prstGeom>
        </p:spPr>
        <p:txBody>
          <a:bodyPr wrap="square">
            <a:spAutoFit/>
          </a:bodyPr>
          <a:lstStyle/>
          <a:p>
            <a:pPr algn="ctr" defTabSz="609384"/>
            <a:r>
              <a:rPr lang="en-US" sz="2000" b="1" dirty="0">
                <a:cs typeface="GE Inspira"/>
              </a:rPr>
              <a:t>Next Search option</a:t>
            </a:r>
          </a:p>
        </p:txBody>
      </p:sp>
      <p:sp>
        <p:nvSpPr>
          <p:cNvPr id="28674" name="AutoShape 2" descr="Image result for goog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8676" name="AutoShape 4" descr="Image result for goog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3" name="Picture 32" descr="amazon.png"/>
          <p:cNvPicPr>
            <a:picLocks noChangeAspect="1"/>
          </p:cNvPicPr>
          <p:nvPr/>
        </p:nvPicPr>
        <p:blipFill>
          <a:blip r:embed="rId3" cstate="print"/>
          <a:stretch>
            <a:fillRect/>
          </a:stretch>
        </p:blipFill>
        <p:spPr>
          <a:xfrm>
            <a:off x="1147804" y="2963795"/>
            <a:ext cx="698926" cy="6579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4" name="Picture 33" descr="Netflix.png"/>
          <p:cNvPicPr>
            <a:picLocks noChangeAspect="1"/>
          </p:cNvPicPr>
          <p:nvPr/>
        </p:nvPicPr>
        <p:blipFill>
          <a:blip r:embed="rId4" cstate="print"/>
          <a:stretch>
            <a:fillRect/>
          </a:stretch>
        </p:blipFill>
        <p:spPr>
          <a:xfrm>
            <a:off x="3811068" y="2966998"/>
            <a:ext cx="694073" cy="6906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8678" name="AutoShape 6" descr="Image result for Google ic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8680" name="AutoShape 8" descr="Image result for Google ic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8682" name="AutoShape 10" descr="Image result for Google ic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9" name="Picture 38" descr="Google.png"/>
          <p:cNvPicPr>
            <a:picLocks noChangeAspect="1"/>
          </p:cNvPicPr>
          <p:nvPr/>
        </p:nvPicPr>
        <p:blipFill>
          <a:blip r:embed="rId5" cstate="print"/>
          <a:stretch>
            <a:fillRect/>
          </a:stretch>
        </p:blipFill>
        <p:spPr>
          <a:xfrm>
            <a:off x="6566369" y="3002897"/>
            <a:ext cx="654704" cy="6547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7" name="Rectangle 26"/>
          <p:cNvSpPr/>
          <p:nvPr/>
        </p:nvSpPr>
        <p:spPr>
          <a:xfrm>
            <a:off x="11618035" y="6252525"/>
            <a:ext cx="312906" cy="369332"/>
          </a:xfrm>
          <a:prstGeom prst="rect">
            <a:avLst/>
          </a:prstGeom>
        </p:spPr>
        <p:txBody>
          <a:bodyPr wrap="none">
            <a:spAutoFit/>
          </a:bodyPr>
          <a:lstStyle/>
          <a:p>
            <a:pPr lvl="0"/>
            <a:fld id="{BE61D1D4-20FA-4242-A758-DF04B340BB24}" type="slidenum">
              <a:rPr lang="en-IN" smtClean="0">
                <a:solidFill>
                  <a:srgbClr val="575757"/>
                </a:solidFill>
              </a:rPr>
              <a:pPr lvl="0"/>
              <a:t>4</a:t>
            </a:fld>
            <a:endParaRPr lang="en-IN" dirty="0">
              <a:solidFill>
                <a:srgbClr val="575757"/>
              </a:solidFill>
            </a:endParaRPr>
          </a:p>
        </p:txBody>
      </p:sp>
    </p:spTree>
    <p:extLst>
      <p:ext uri="{BB962C8B-B14F-4D97-AF65-F5344CB8AC3E}">
        <p14:creationId xmlns:p14="http://schemas.microsoft.com/office/powerpoint/2010/main" xmlns="" val="5261082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354956"/>
            <a:ext cx="7556313" cy="499869"/>
          </a:xfrm>
        </p:spPr>
        <p:txBody>
          <a:bodyPr>
            <a:noAutofit/>
          </a:bodyPr>
          <a:lstStyle/>
          <a:p>
            <a:pPr algn="l"/>
            <a:r>
              <a:rPr lang="en-US" dirty="0">
                <a:latin typeface="GE Inspira Pitch" panose="020F0603030400020203" pitchFamily="34" charset="0"/>
              </a:rPr>
              <a:t>Example: Sears &amp; Roebuck (US)</a:t>
            </a:r>
          </a:p>
        </p:txBody>
      </p:sp>
      <p:sp>
        <p:nvSpPr>
          <p:cNvPr id="5" name="Content Placeholder 4"/>
          <p:cNvSpPr>
            <a:spLocks noGrp="1"/>
          </p:cNvSpPr>
          <p:nvPr>
            <p:ph idx="1"/>
          </p:nvPr>
        </p:nvSpPr>
        <p:spPr>
          <a:xfrm>
            <a:off x="914400" y="1161038"/>
            <a:ext cx="5791199" cy="4391623"/>
          </a:xfrm>
        </p:spPr>
        <p:txBody>
          <a:bodyPr>
            <a:normAutofit/>
          </a:bodyPr>
          <a:lstStyle/>
          <a:p>
            <a:pPr marL="342900" indent="-342900" algn="just">
              <a:buFont typeface="Wingdings" panose="05000000000000000000" pitchFamily="2" charset="2"/>
              <a:buChar char="q"/>
            </a:pPr>
            <a:r>
              <a:rPr lang="en-US" sz="1900" dirty="0"/>
              <a:t>Once very successful broad line catalog operation, offering “something for everyone</a:t>
            </a:r>
            <a:r>
              <a:rPr lang="en-US" sz="1800" dirty="0"/>
              <a:t>”. </a:t>
            </a:r>
            <a:r>
              <a:rPr lang="en-IN" sz="1800" dirty="0"/>
              <a:t>A master at slogans and catchy phrases, Richard Sears illustrated the cover of his 1894 </a:t>
            </a:r>
            <a:r>
              <a:rPr lang="en-IN" sz="1800" dirty="0" err="1"/>
              <a:t>catalog</a:t>
            </a:r>
            <a:r>
              <a:rPr lang="en-IN" sz="1800" dirty="0"/>
              <a:t> declaring it the "Book of Bargains: A Money Saver for Everyone," and the "Cheapest Supply House on Earth," claiming that "Our trade reaches around the World.“</a:t>
            </a:r>
          </a:p>
          <a:p>
            <a:pPr algn="just">
              <a:buFont typeface="Wingdings" pitchFamily="2" charset="2"/>
              <a:buChar char="q"/>
            </a:pPr>
            <a:endParaRPr lang="en-IN" sz="1800" dirty="0"/>
          </a:p>
          <a:p>
            <a:pPr algn="just">
              <a:buFont typeface="Wingdings" pitchFamily="2" charset="2"/>
              <a:buChar char="q"/>
            </a:pPr>
            <a:endParaRPr lang="en-US" sz="1800" dirty="0"/>
          </a:p>
          <a:p>
            <a:pPr marL="342900" indent="-342900" algn="just">
              <a:buFont typeface="Wingdings" panose="05000000000000000000" pitchFamily="2" charset="2"/>
              <a:buChar char="q"/>
            </a:pPr>
            <a:r>
              <a:rPr lang="en-IN" sz="1900" dirty="0" err="1"/>
              <a:t>Catalog</a:t>
            </a:r>
            <a:r>
              <a:rPr lang="en-IN" sz="1900" dirty="0"/>
              <a:t> covered items such as bicycles, books, clothing&amp; shoes,  groceries, pianos and organs, sewing machines, sports equipments, toys, paints, seeds and tools for farmers and the list continues</a:t>
            </a:r>
            <a:endParaRPr lang="en-US" sz="1900" dirty="0"/>
          </a:p>
        </p:txBody>
      </p:sp>
      <p:pic>
        <p:nvPicPr>
          <p:cNvPr id="6" name="Picture 5" descr="61qf2IUTniL._SX258_BO1,204,203,200_.jp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53400" y="1161038"/>
            <a:ext cx="1625415" cy="2094284"/>
          </a:xfrm>
          <a:prstGeom prst="rect">
            <a:avLst/>
          </a:prstGeom>
        </p:spPr>
      </p:pic>
      <p:graphicFrame>
        <p:nvGraphicFramePr>
          <p:cNvPr id="10" name="Chart 9"/>
          <p:cNvGraphicFramePr/>
          <p:nvPr>
            <p:extLst>
              <p:ext uri="{D42A27DB-BD31-4B8C-83A1-F6EECF244321}">
                <p14:modId xmlns:p14="http://schemas.microsoft.com/office/powerpoint/2010/main" xmlns="" val="2350810083"/>
              </p:ext>
            </p:extLst>
          </p:nvPr>
        </p:nvGraphicFramePr>
        <p:xfrm>
          <a:off x="7010400" y="3785178"/>
          <a:ext cx="5181600" cy="2790021"/>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11618035" y="6252525"/>
            <a:ext cx="312906" cy="369332"/>
          </a:xfrm>
          <a:prstGeom prst="rect">
            <a:avLst/>
          </a:prstGeom>
        </p:spPr>
        <p:txBody>
          <a:bodyPr wrap="none">
            <a:spAutoFit/>
          </a:bodyPr>
          <a:lstStyle/>
          <a:p>
            <a:pPr lvl="0"/>
            <a:fld id="{BE61D1D4-20FA-4242-A758-DF04B340BB24}" type="slidenum">
              <a:rPr lang="en-IN" smtClean="0">
                <a:solidFill>
                  <a:srgbClr val="575757"/>
                </a:solidFill>
              </a:rPr>
              <a:pPr lvl="0"/>
              <a:t>5</a:t>
            </a:fld>
            <a:endParaRPr lang="en-IN" dirty="0">
              <a:solidFill>
                <a:srgbClr val="575757"/>
              </a:solidFill>
            </a:endParaRPr>
          </a:p>
        </p:txBody>
      </p:sp>
    </p:spTree>
    <p:extLst>
      <p:ext uri="{BB962C8B-B14F-4D97-AF65-F5344CB8AC3E}">
        <p14:creationId xmlns:p14="http://schemas.microsoft.com/office/powerpoint/2010/main" xmlns="" val="30138919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66008"/>
            <a:ext cx="9982200" cy="762000"/>
          </a:xfrm>
        </p:spPr>
        <p:txBody>
          <a:bodyPr>
            <a:noAutofit/>
          </a:bodyPr>
          <a:lstStyle/>
          <a:p>
            <a:pPr algn="l"/>
            <a:r>
              <a:rPr lang="en-US" sz="4000" dirty="0">
                <a:latin typeface="GE Inspira Pitch" panose="020F0603030400020203" pitchFamily="34" charset="0"/>
              </a:rPr>
              <a:t>In Class Exercise</a:t>
            </a:r>
          </a:p>
        </p:txBody>
      </p:sp>
      <p:sp>
        <p:nvSpPr>
          <p:cNvPr id="3" name="Content Placeholder 2"/>
          <p:cNvSpPr>
            <a:spLocks noGrp="1"/>
          </p:cNvSpPr>
          <p:nvPr>
            <p:ph idx="1"/>
          </p:nvPr>
        </p:nvSpPr>
        <p:spPr>
          <a:xfrm>
            <a:off x="914400" y="1371600"/>
            <a:ext cx="8915399" cy="4341605"/>
          </a:xfrm>
        </p:spPr>
        <p:txBody>
          <a:bodyPr>
            <a:noAutofit/>
          </a:bodyPr>
          <a:lstStyle/>
          <a:p>
            <a:pPr>
              <a:buNone/>
            </a:pPr>
            <a:r>
              <a:rPr lang="en-US" sz="2400" dirty="0"/>
              <a:t>Everyone take </a:t>
            </a:r>
            <a:r>
              <a:rPr lang="en-US" sz="2400" dirty="0" smtClean="0"/>
              <a:t>60 </a:t>
            </a:r>
            <a:r>
              <a:rPr lang="en-US" sz="2400" dirty="0"/>
              <a:t>sec to list your favorite retailer, and why  _____________________</a:t>
            </a:r>
          </a:p>
          <a:p>
            <a:pPr lvl="1"/>
            <a:r>
              <a:rPr lang="en-US" sz="2000" dirty="0"/>
              <a:t>First reason _______________</a:t>
            </a:r>
          </a:p>
          <a:p>
            <a:pPr lvl="1"/>
            <a:r>
              <a:rPr lang="en-US" sz="2000" dirty="0"/>
              <a:t>Second reason ____________</a:t>
            </a:r>
          </a:p>
        </p:txBody>
      </p:sp>
      <p:pic>
        <p:nvPicPr>
          <p:cNvPr id="1026" name="Picture 2" descr="Image result for shopping"/>
          <p:cNvPicPr>
            <a:picLocks noChangeAspect="1" noChangeArrowheads="1"/>
          </p:cNvPicPr>
          <p:nvPr/>
        </p:nvPicPr>
        <p:blipFill>
          <a:blip r:embed="rId3" cstate="print"/>
          <a:srcRect/>
          <a:stretch>
            <a:fillRect/>
          </a:stretch>
        </p:blipFill>
        <p:spPr bwMode="auto">
          <a:xfrm>
            <a:off x="5482212" y="3518397"/>
            <a:ext cx="3255388" cy="2438400"/>
          </a:xfrm>
          <a:prstGeom prst="rect">
            <a:avLst/>
          </a:prstGeom>
          <a:noFill/>
        </p:spPr>
      </p:pic>
      <p:sp>
        <p:nvSpPr>
          <p:cNvPr id="6" name="Rectangle 5"/>
          <p:cNvSpPr/>
          <p:nvPr/>
        </p:nvSpPr>
        <p:spPr>
          <a:xfrm>
            <a:off x="11618035" y="6252525"/>
            <a:ext cx="312906" cy="369332"/>
          </a:xfrm>
          <a:prstGeom prst="rect">
            <a:avLst/>
          </a:prstGeom>
        </p:spPr>
        <p:txBody>
          <a:bodyPr wrap="none">
            <a:spAutoFit/>
          </a:bodyPr>
          <a:lstStyle/>
          <a:p>
            <a:pPr lvl="0"/>
            <a:fld id="{BE61D1D4-20FA-4242-A758-DF04B340BB24}" type="slidenum">
              <a:rPr lang="en-IN" smtClean="0">
                <a:solidFill>
                  <a:srgbClr val="575757"/>
                </a:solidFill>
              </a:rPr>
              <a:pPr lvl="0"/>
              <a:t>6</a:t>
            </a:fld>
            <a:endParaRPr lang="en-IN" dirty="0">
              <a:solidFill>
                <a:srgbClr val="575757"/>
              </a:solidFill>
            </a:endParaRPr>
          </a:p>
        </p:txBody>
      </p:sp>
    </p:spTree>
    <p:extLst>
      <p:ext uri="{BB962C8B-B14F-4D97-AF65-F5344CB8AC3E}">
        <p14:creationId xmlns:p14="http://schemas.microsoft.com/office/powerpoint/2010/main" xmlns="" val="5906655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C8F94D6C-064E-47EF-B1B2-FFBB3E3C9FA3}"/>
              </a:ext>
            </a:extLst>
          </p:cNvPr>
          <p:cNvSpPr>
            <a:spLocks noGrp="1"/>
          </p:cNvSpPr>
          <p:nvPr>
            <p:ph type="sldNum" sz="quarter" idx="12"/>
          </p:nvPr>
        </p:nvSpPr>
        <p:spPr>
          <a:xfrm>
            <a:off x="8992612" y="6792744"/>
            <a:ext cx="2844800" cy="365125"/>
          </a:xfrm>
        </p:spPr>
        <p:txBody>
          <a:bodyPr/>
          <a:lstStyle/>
          <a:p>
            <a:fld id="{BE61D1D4-20FA-4242-A758-DF04B340BB24}" type="slidenum">
              <a:rPr lang="en-IN" sz="1800" smtClean="0"/>
              <a:pPr/>
              <a:t>7</a:t>
            </a:fld>
            <a:endParaRPr lang="en-IN" sz="1800"/>
          </a:p>
        </p:txBody>
      </p:sp>
      <p:grpSp>
        <p:nvGrpSpPr>
          <p:cNvPr id="3" name="Group 2">
            <a:extLst>
              <a:ext uri="{FF2B5EF4-FFF2-40B4-BE49-F238E27FC236}">
                <a16:creationId xmlns:a16="http://schemas.microsoft.com/office/drawing/2014/main" xmlns="" id="{5A50771E-D2E6-4930-9550-914A6ED1339E}"/>
              </a:ext>
            </a:extLst>
          </p:cNvPr>
          <p:cNvGrpSpPr/>
          <p:nvPr/>
        </p:nvGrpSpPr>
        <p:grpSpPr>
          <a:xfrm>
            <a:off x="2460589" y="1712777"/>
            <a:ext cx="6215403" cy="642937"/>
            <a:chOff x="938581" y="1217428"/>
            <a:chExt cx="4250306" cy="642937"/>
          </a:xfrm>
          <a:solidFill>
            <a:schemeClr val="accent1">
              <a:lumMod val="20000"/>
              <a:lumOff val="80000"/>
            </a:schemeClr>
          </a:solidFill>
          <a:effectLst/>
        </p:grpSpPr>
        <p:sp>
          <p:nvSpPr>
            <p:cNvPr id="4" name="Rectangle 3">
              <a:extLst>
                <a:ext uri="{FF2B5EF4-FFF2-40B4-BE49-F238E27FC236}">
                  <a16:creationId xmlns:a16="http://schemas.microsoft.com/office/drawing/2014/main" xmlns="" id="{FCA78303-2948-42B8-8E4C-DA1E6F7DF5FD}"/>
                </a:ext>
              </a:extLst>
            </p:cNvPr>
            <p:cNvSpPr/>
            <p:nvPr/>
          </p:nvSpPr>
          <p:spPr>
            <a:xfrm>
              <a:off x="938581" y="1217428"/>
              <a:ext cx="4250306" cy="642937"/>
            </a:xfrm>
            <a:prstGeom prst="rect">
              <a:avLst/>
            </a:prstGeom>
            <a:grpFill/>
            <a:ln w="25400" cap="flat" cmpd="sng" algn="ctr">
              <a:noFill/>
              <a:prstDash val="solid"/>
            </a:ln>
            <a:effectLst/>
          </p:spPr>
          <p:txBody>
            <a:bodyPr rtlCol="0" anchor="ctr"/>
            <a:lstStyle/>
            <a:p>
              <a:pPr marL="0" marR="0" lvl="0" indent="0" algn="ctr" defTabSz="609088"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ea typeface="+mn-ea"/>
                <a:cs typeface="+mn-cs"/>
              </a:endParaRPr>
            </a:p>
          </p:txBody>
        </p:sp>
        <p:sp>
          <p:nvSpPr>
            <p:cNvPr id="5" name="TextBox 4">
              <a:extLst>
                <a:ext uri="{FF2B5EF4-FFF2-40B4-BE49-F238E27FC236}">
                  <a16:creationId xmlns:a16="http://schemas.microsoft.com/office/drawing/2014/main" xmlns="" id="{28528EAB-3395-42CB-995E-3FBB8C57521D}"/>
                </a:ext>
              </a:extLst>
            </p:cNvPr>
            <p:cNvSpPr txBox="1"/>
            <p:nvPr/>
          </p:nvSpPr>
          <p:spPr>
            <a:xfrm>
              <a:off x="1160412" y="1304595"/>
              <a:ext cx="3507769" cy="369332"/>
            </a:xfrm>
            <a:prstGeom prst="rect">
              <a:avLst/>
            </a:prstGeom>
            <a:grpFill/>
          </p:spPr>
          <p:txBody>
            <a:bodyPr wrap="square" rtlCol="0">
              <a:spAutoFit/>
            </a:bodyPr>
            <a:lstStyle/>
            <a:p>
              <a:pPr marL="0" marR="0" lvl="0" indent="0" defTabSz="609088"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smtClean="0">
                  <a:ln>
                    <a:noFill/>
                  </a:ln>
                  <a:effectLst/>
                  <a:uLnTx/>
                  <a:uFillTx/>
                  <a:cs typeface="Arial" panose="020B0604020202020204" pitchFamily="34" charset="0"/>
                </a:rPr>
                <a:t>Segmentation</a:t>
              </a:r>
              <a:endParaRPr kumimoji="0" lang="en-US" b="1" i="0" u="none" strike="noStrike" kern="0" cap="none" spc="0" normalizeH="0" baseline="0" noProof="0" dirty="0">
                <a:ln>
                  <a:noFill/>
                </a:ln>
                <a:effectLst/>
                <a:uLnTx/>
                <a:uFillTx/>
                <a:cs typeface="Arial" panose="020B0604020202020204" pitchFamily="34" charset="0"/>
              </a:endParaRPr>
            </a:p>
          </p:txBody>
        </p:sp>
      </p:grpSp>
      <p:sp>
        <p:nvSpPr>
          <p:cNvPr id="6" name="TextBox 5">
            <a:extLst>
              <a:ext uri="{FF2B5EF4-FFF2-40B4-BE49-F238E27FC236}">
                <a16:creationId xmlns:a16="http://schemas.microsoft.com/office/drawing/2014/main" xmlns="" id="{FADAAF14-E3B3-4633-B66B-7EA79AB4A36B}"/>
              </a:ext>
            </a:extLst>
          </p:cNvPr>
          <p:cNvSpPr txBox="1"/>
          <p:nvPr/>
        </p:nvSpPr>
        <p:spPr>
          <a:xfrm>
            <a:off x="2651492" y="4269492"/>
            <a:ext cx="5474694" cy="687379"/>
          </a:xfrm>
          <a:prstGeom prst="rect">
            <a:avLst/>
          </a:prstGeom>
          <a:noFill/>
        </p:spPr>
        <p:txBody>
          <a:bodyPr wrap="square" lIns="91360" tIns="45681" rIns="91360" bIns="45681" rtlCol="0">
            <a:noAutofit/>
          </a:bodyPr>
          <a:lstStyle/>
          <a:p>
            <a:pPr marL="228600" lvl="0" indent="-228600" defTabSz="889000">
              <a:lnSpc>
                <a:spcPct val="90000"/>
              </a:lnSpc>
              <a:spcBef>
                <a:spcPct val="0"/>
              </a:spcBef>
              <a:spcAft>
                <a:spcPct val="15000"/>
              </a:spcAft>
              <a:buChar char="•"/>
            </a:pPr>
            <a:r>
              <a:rPr lang="en-US" sz="1600" dirty="0">
                <a:solidFill>
                  <a:schemeClr val="bg1"/>
                </a:solidFill>
              </a:rPr>
              <a:t>Evaluate attractiveness of each segment</a:t>
            </a:r>
            <a:endParaRPr lang="en-IN" sz="1600" dirty="0">
              <a:solidFill>
                <a:schemeClr val="bg1"/>
              </a:solidFill>
            </a:endParaRPr>
          </a:p>
          <a:p>
            <a:pPr marL="228600" lvl="0" indent="-228600" defTabSz="889000">
              <a:lnSpc>
                <a:spcPct val="90000"/>
              </a:lnSpc>
              <a:spcBef>
                <a:spcPct val="0"/>
              </a:spcBef>
              <a:spcAft>
                <a:spcPct val="15000"/>
              </a:spcAft>
              <a:buChar char="•"/>
            </a:pPr>
            <a:r>
              <a:rPr lang="en-US" sz="1600" dirty="0">
                <a:solidFill>
                  <a:schemeClr val="bg1"/>
                </a:solidFill>
              </a:rPr>
              <a:t>Choose the best segment</a:t>
            </a:r>
            <a:endParaRPr lang="en-IN" sz="1600" dirty="0">
              <a:solidFill>
                <a:schemeClr val="bg1"/>
              </a:solidFill>
            </a:endParaRPr>
          </a:p>
        </p:txBody>
      </p:sp>
      <p:sp>
        <p:nvSpPr>
          <p:cNvPr id="7" name="TextBox 6">
            <a:extLst>
              <a:ext uri="{FF2B5EF4-FFF2-40B4-BE49-F238E27FC236}">
                <a16:creationId xmlns:a16="http://schemas.microsoft.com/office/drawing/2014/main" xmlns="" id="{6C8C3D61-07BE-4A3F-BE06-B48083889534}"/>
              </a:ext>
            </a:extLst>
          </p:cNvPr>
          <p:cNvSpPr txBox="1"/>
          <p:nvPr/>
        </p:nvSpPr>
        <p:spPr>
          <a:xfrm>
            <a:off x="2600342" y="6027003"/>
            <a:ext cx="5980950" cy="830997"/>
          </a:xfrm>
          <a:prstGeom prst="rect">
            <a:avLst/>
          </a:prstGeom>
          <a:noFill/>
        </p:spPr>
        <p:txBody>
          <a:bodyPr wrap="square" lIns="91360" tIns="45681" rIns="91360" bIns="45681" rtlCol="0">
            <a:noAutofit/>
          </a:bodyPr>
          <a:lstStyle/>
          <a:p>
            <a:pPr lvl="0"/>
            <a:r>
              <a:rPr lang="en-US" sz="1600" dirty="0">
                <a:solidFill>
                  <a:schemeClr val="bg1"/>
                </a:solidFill>
              </a:rPr>
              <a:t>Improving relative advantage in the minds of customers</a:t>
            </a:r>
            <a:endParaRPr lang="en-IN" sz="1600" dirty="0">
              <a:solidFill>
                <a:schemeClr val="bg1"/>
              </a:solidFill>
            </a:endParaRPr>
          </a:p>
        </p:txBody>
      </p:sp>
      <p:sp>
        <p:nvSpPr>
          <p:cNvPr id="8" name="TextBox 7">
            <a:extLst>
              <a:ext uri="{FF2B5EF4-FFF2-40B4-BE49-F238E27FC236}">
                <a16:creationId xmlns:a16="http://schemas.microsoft.com/office/drawing/2014/main" xmlns="" id="{68FEE75B-F2B8-47F4-A187-F494370C24A3}"/>
              </a:ext>
            </a:extLst>
          </p:cNvPr>
          <p:cNvSpPr txBox="1"/>
          <p:nvPr/>
        </p:nvSpPr>
        <p:spPr>
          <a:xfrm>
            <a:off x="2651492" y="2385414"/>
            <a:ext cx="5910611" cy="793985"/>
          </a:xfrm>
          <a:prstGeom prst="rect">
            <a:avLst/>
          </a:prstGeom>
          <a:noFill/>
        </p:spPr>
        <p:txBody>
          <a:bodyPr wrap="square" lIns="91360" tIns="45681" rIns="91360" bIns="45681" rtlCol="0">
            <a:spAutoFit/>
          </a:bodyPr>
          <a:lstStyle/>
          <a:p>
            <a:pPr marL="228600" lvl="0" indent="-228600" defTabSz="889000">
              <a:lnSpc>
                <a:spcPct val="90000"/>
              </a:lnSpc>
              <a:spcBef>
                <a:spcPct val="0"/>
              </a:spcBef>
              <a:spcAft>
                <a:spcPct val="15000"/>
              </a:spcAft>
              <a:buChar char="•"/>
            </a:pPr>
            <a:r>
              <a:rPr lang="en-US" sz="1600" dirty="0">
                <a:solidFill>
                  <a:schemeClr val="bg1"/>
                </a:solidFill>
              </a:rPr>
              <a:t>Identify variables that allows one to divide the markets</a:t>
            </a:r>
            <a:endParaRPr lang="en-IN" sz="1600" dirty="0">
              <a:solidFill>
                <a:schemeClr val="bg1"/>
              </a:solidFill>
            </a:endParaRPr>
          </a:p>
          <a:p>
            <a:pPr marL="228600" lvl="0" indent="-228600" defTabSz="889000">
              <a:lnSpc>
                <a:spcPct val="90000"/>
              </a:lnSpc>
              <a:spcBef>
                <a:spcPct val="0"/>
              </a:spcBef>
              <a:spcAft>
                <a:spcPct val="15000"/>
              </a:spcAft>
              <a:buChar char="•"/>
            </a:pPr>
            <a:r>
              <a:rPr lang="en-US" sz="1600" dirty="0">
                <a:solidFill>
                  <a:schemeClr val="bg1"/>
                </a:solidFill>
              </a:rPr>
              <a:t>Dividing market into groups of similar customers called segments</a:t>
            </a:r>
            <a:endParaRPr lang="en-IN" sz="1600" dirty="0">
              <a:solidFill>
                <a:schemeClr val="bg1"/>
              </a:solidFill>
            </a:endParaRPr>
          </a:p>
        </p:txBody>
      </p:sp>
      <p:grpSp>
        <p:nvGrpSpPr>
          <p:cNvPr id="9" name="Group 8">
            <a:extLst>
              <a:ext uri="{FF2B5EF4-FFF2-40B4-BE49-F238E27FC236}">
                <a16:creationId xmlns:a16="http://schemas.microsoft.com/office/drawing/2014/main" xmlns="" id="{6FDE670E-867D-4BAA-AF57-12DD085EA765}"/>
              </a:ext>
            </a:extLst>
          </p:cNvPr>
          <p:cNvGrpSpPr/>
          <p:nvPr/>
        </p:nvGrpSpPr>
        <p:grpSpPr>
          <a:xfrm>
            <a:off x="2436181" y="3486121"/>
            <a:ext cx="6203647" cy="642937"/>
            <a:chOff x="871073" y="2889704"/>
            <a:chExt cx="4242267" cy="642937"/>
          </a:xfrm>
          <a:solidFill>
            <a:schemeClr val="accent1">
              <a:lumMod val="20000"/>
              <a:lumOff val="80000"/>
            </a:schemeClr>
          </a:solidFill>
          <a:effectLst/>
        </p:grpSpPr>
        <p:sp>
          <p:nvSpPr>
            <p:cNvPr id="10" name="Rectangle 9">
              <a:extLst>
                <a:ext uri="{FF2B5EF4-FFF2-40B4-BE49-F238E27FC236}">
                  <a16:creationId xmlns:a16="http://schemas.microsoft.com/office/drawing/2014/main" xmlns="" id="{6BB8212E-205A-4019-A231-7814179978FB}"/>
                </a:ext>
              </a:extLst>
            </p:cNvPr>
            <p:cNvSpPr/>
            <p:nvPr/>
          </p:nvSpPr>
          <p:spPr>
            <a:xfrm>
              <a:off x="871073" y="2889704"/>
              <a:ext cx="4242267" cy="642937"/>
            </a:xfrm>
            <a:prstGeom prst="rect">
              <a:avLst/>
            </a:prstGeom>
            <a:grpFill/>
            <a:ln w="25400" cap="flat" cmpd="sng" algn="ctr">
              <a:noFill/>
              <a:prstDash val="solid"/>
            </a:ln>
            <a:effectLst/>
          </p:spPr>
          <p:txBody>
            <a:bodyPr rtlCol="0" anchor="ctr"/>
            <a:lstStyle/>
            <a:p>
              <a:pPr marL="0" marR="0" lvl="0" indent="0" algn="ctr" defTabSz="609088"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ea typeface="+mn-ea"/>
                <a:cs typeface="+mn-cs"/>
              </a:endParaRPr>
            </a:p>
          </p:txBody>
        </p:sp>
        <p:sp>
          <p:nvSpPr>
            <p:cNvPr id="11" name="TextBox 10">
              <a:extLst>
                <a:ext uri="{FF2B5EF4-FFF2-40B4-BE49-F238E27FC236}">
                  <a16:creationId xmlns:a16="http://schemas.microsoft.com/office/drawing/2014/main" xmlns="" id="{69EE2142-E0CD-4D39-83F7-5A3F50FFB068}"/>
                </a:ext>
              </a:extLst>
            </p:cNvPr>
            <p:cNvSpPr txBox="1"/>
            <p:nvPr/>
          </p:nvSpPr>
          <p:spPr>
            <a:xfrm>
              <a:off x="1076255" y="3023717"/>
              <a:ext cx="3507769" cy="369332"/>
            </a:xfrm>
            <a:prstGeom prst="rect">
              <a:avLst/>
            </a:prstGeom>
            <a:grpFill/>
          </p:spPr>
          <p:txBody>
            <a:bodyPr wrap="square" rtlCol="0">
              <a:spAutoFit/>
            </a:bodyPr>
            <a:lstStyle/>
            <a:p>
              <a:pPr marL="0" marR="0" lvl="0" indent="0" defTabSz="609088"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effectLst/>
                  <a:uLnTx/>
                  <a:uFillTx/>
                  <a:cs typeface="Arial" panose="020B0604020202020204" pitchFamily="34" charset="0"/>
                </a:rPr>
                <a:t>Targeting</a:t>
              </a:r>
            </a:p>
          </p:txBody>
        </p:sp>
      </p:grpSp>
      <p:grpSp>
        <p:nvGrpSpPr>
          <p:cNvPr id="12" name="Group 11">
            <a:extLst>
              <a:ext uri="{FF2B5EF4-FFF2-40B4-BE49-F238E27FC236}">
                <a16:creationId xmlns:a16="http://schemas.microsoft.com/office/drawing/2014/main" xmlns="" id="{C1394C3F-2DD9-488D-83D6-E903062F38E9}"/>
              </a:ext>
            </a:extLst>
          </p:cNvPr>
          <p:cNvGrpSpPr/>
          <p:nvPr/>
        </p:nvGrpSpPr>
        <p:grpSpPr>
          <a:xfrm>
            <a:off x="2460596" y="5280070"/>
            <a:ext cx="6215403" cy="642937"/>
            <a:chOff x="871074" y="4560817"/>
            <a:chExt cx="3700926" cy="642937"/>
          </a:xfrm>
          <a:solidFill>
            <a:schemeClr val="accent1">
              <a:lumMod val="20000"/>
              <a:lumOff val="80000"/>
            </a:schemeClr>
          </a:solidFill>
          <a:effectLst/>
        </p:grpSpPr>
        <p:sp>
          <p:nvSpPr>
            <p:cNvPr id="13" name="Rectangle 12">
              <a:extLst>
                <a:ext uri="{FF2B5EF4-FFF2-40B4-BE49-F238E27FC236}">
                  <a16:creationId xmlns:a16="http://schemas.microsoft.com/office/drawing/2014/main" xmlns="" id="{38A37653-EE16-4A68-B42F-0D56DBF852CE}"/>
                </a:ext>
              </a:extLst>
            </p:cNvPr>
            <p:cNvSpPr/>
            <p:nvPr/>
          </p:nvSpPr>
          <p:spPr>
            <a:xfrm>
              <a:off x="871074" y="4560817"/>
              <a:ext cx="3700926" cy="642937"/>
            </a:xfrm>
            <a:prstGeom prst="rect">
              <a:avLst/>
            </a:prstGeom>
            <a:grpFill/>
            <a:ln w="25400" cap="flat" cmpd="sng" algn="ctr">
              <a:noFill/>
              <a:prstDash val="solid"/>
            </a:ln>
            <a:effectLst/>
          </p:spPr>
          <p:txBody>
            <a:bodyPr rtlCol="0" anchor="ctr"/>
            <a:lstStyle/>
            <a:p>
              <a:pPr marL="0" marR="0" lvl="0" indent="0" algn="ctr" defTabSz="609088"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effectLst/>
                <a:uLnTx/>
                <a:uFillTx/>
                <a:ea typeface="+mn-ea"/>
                <a:cs typeface="+mn-cs"/>
              </a:endParaRPr>
            </a:p>
          </p:txBody>
        </p:sp>
        <p:sp>
          <p:nvSpPr>
            <p:cNvPr id="14" name="TextBox 13">
              <a:extLst>
                <a:ext uri="{FF2B5EF4-FFF2-40B4-BE49-F238E27FC236}">
                  <a16:creationId xmlns:a16="http://schemas.microsoft.com/office/drawing/2014/main" xmlns="" id="{98406CB8-22E1-432A-812D-2043D8C97BC2}"/>
                </a:ext>
              </a:extLst>
            </p:cNvPr>
            <p:cNvSpPr txBox="1"/>
            <p:nvPr/>
          </p:nvSpPr>
          <p:spPr>
            <a:xfrm>
              <a:off x="1064230" y="4694830"/>
              <a:ext cx="3507769" cy="369332"/>
            </a:xfrm>
            <a:prstGeom prst="rect">
              <a:avLst/>
            </a:prstGeom>
            <a:grpFill/>
          </p:spPr>
          <p:txBody>
            <a:bodyPr wrap="square" rtlCol="0">
              <a:spAutoFit/>
            </a:bodyPr>
            <a:lstStyle/>
            <a:p>
              <a:pPr marL="0" marR="0" lvl="0" indent="0" defTabSz="609088"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effectLst/>
                  <a:uLnTx/>
                  <a:uFillTx/>
                  <a:cs typeface="Arial" panose="020B0604020202020204" pitchFamily="34" charset="0"/>
                </a:rPr>
                <a:t>Positioning</a:t>
              </a:r>
            </a:p>
          </p:txBody>
        </p:sp>
      </p:grpSp>
      <p:sp>
        <p:nvSpPr>
          <p:cNvPr id="24" name="TextBox 23">
            <a:extLst>
              <a:ext uri="{FF2B5EF4-FFF2-40B4-BE49-F238E27FC236}">
                <a16:creationId xmlns:a16="http://schemas.microsoft.com/office/drawing/2014/main" xmlns="" id="{AA811D2E-54C2-4BB7-9E75-87F300881C8E}"/>
              </a:ext>
            </a:extLst>
          </p:cNvPr>
          <p:cNvSpPr txBox="1"/>
          <p:nvPr/>
        </p:nvSpPr>
        <p:spPr>
          <a:xfrm>
            <a:off x="8866903" y="1802937"/>
            <a:ext cx="2799183" cy="646252"/>
          </a:xfrm>
          <a:prstGeom prst="rect">
            <a:avLst/>
          </a:prstGeom>
          <a:noFill/>
        </p:spPr>
        <p:txBody>
          <a:bodyPr wrap="square" lIns="91360" tIns="45681" rIns="91360" bIns="45681" rtlCol="0">
            <a:spAutoFit/>
          </a:bodyPr>
          <a:lstStyle/>
          <a:p>
            <a:pPr algn="ctr" defTabSz="609088" eaLnBrk="0" fontAlgn="base" hangingPunct="0">
              <a:spcBef>
                <a:spcPct val="0"/>
              </a:spcBef>
              <a:spcAft>
                <a:spcPct val="0"/>
              </a:spcAft>
            </a:pPr>
            <a:r>
              <a:rPr lang="en-US" b="1" dirty="0">
                <a:solidFill>
                  <a:srgbClr val="FFC000"/>
                </a:solidFill>
              </a:rPr>
              <a:t>Identification of underlying drivers</a:t>
            </a:r>
          </a:p>
        </p:txBody>
      </p:sp>
      <p:sp>
        <p:nvSpPr>
          <p:cNvPr id="25" name="TextBox 24">
            <a:extLst>
              <a:ext uri="{FF2B5EF4-FFF2-40B4-BE49-F238E27FC236}">
                <a16:creationId xmlns:a16="http://schemas.microsoft.com/office/drawing/2014/main" xmlns="" id="{0D9F9351-A0F8-4914-A360-73924F545D2F}"/>
              </a:ext>
            </a:extLst>
          </p:cNvPr>
          <p:cNvSpPr txBox="1"/>
          <p:nvPr/>
        </p:nvSpPr>
        <p:spPr>
          <a:xfrm>
            <a:off x="8866904" y="3429000"/>
            <a:ext cx="2799183" cy="646252"/>
          </a:xfrm>
          <a:prstGeom prst="rect">
            <a:avLst/>
          </a:prstGeom>
          <a:noFill/>
        </p:spPr>
        <p:txBody>
          <a:bodyPr wrap="square" lIns="91360" tIns="45681" rIns="91360" bIns="45681" rtlCol="0">
            <a:spAutoFit/>
          </a:bodyPr>
          <a:lstStyle/>
          <a:p>
            <a:pPr algn="ctr" defTabSz="609088" eaLnBrk="0" fontAlgn="base" hangingPunct="0">
              <a:spcBef>
                <a:spcPct val="0"/>
              </a:spcBef>
              <a:spcAft>
                <a:spcPct val="0"/>
              </a:spcAft>
            </a:pPr>
            <a:r>
              <a:rPr lang="en-US" b="1" dirty="0">
                <a:solidFill>
                  <a:srgbClr val="FFC000"/>
                </a:solidFill>
              </a:rPr>
              <a:t>Selection of best customer segment</a:t>
            </a:r>
          </a:p>
        </p:txBody>
      </p:sp>
      <p:sp>
        <p:nvSpPr>
          <p:cNvPr id="26" name="TextBox 25">
            <a:extLst>
              <a:ext uri="{FF2B5EF4-FFF2-40B4-BE49-F238E27FC236}">
                <a16:creationId xmlns:a16="http://schemas.microsoft.com/office/drawing/2014/main" xmlns="" id="{1A1611B8-A8BC-4F02-AD1F-0F59F242EDB9}"/>
              </a:ext>
            </a:extLst>
          </p:cNvPr>
          <p:cNvSpPr txBox="1"/>
          <p:nvPr/>
        </p:nvSpPr>
        <p:spPr>
          <a:xfrm>
            <a:off x="8866904" y="5377725"/>
            <a:ext cx="2799183" cy="923251"/>
          </a:xfrm>
          <a:prstGeom prst="rect">
            <a:avLst/>
          </a:prstGeom>
          <a:noFill/>
        </p:spPr>
        <p:txBody>
          <a:bodyPr wrap="square" lIns="91360" tIns="45681" rIns="91360" bIns="45681" rtlCol="0">
            <a:spAutoFit/>
          </a:bodyPr>
          <a:lstStyle/>
          <a:p>
            <a:pPr algn="ctr" defTabSz="609088" eaLnBrk="0" fontAlgn="base" hangingPunct="0">
              <a:spcBef>
                <a:spcPct val="0"/>
              </a:spcBef>
              <a:spcAft>
                <a:spcPct val="0"/>
              </a:spcAft>
            </a:pPr>
            <a:r>
              <a:rPr lang="en-US" b="1" dirty="0">
                <a:solidFill>
                  <a:srgbClr val="FFC000"/>
                </a:solidFill>
              </a:rPr>
              <a:t>Creating distinguished identity in target segment</a:t>
            </a:r>
          </a:p>
        </p:txBody>
      </p:sp>
      <p:sp>
        <p:nvSpPr>
          <p:cNvPr id="27" name="Title 1">
            <a:extLst>
              <a:ext uri="{FF2B5EF4-FFF2-40B4-BE49-F238E27FC236}">
                <a16:creationId xmlns:a16="http://schemas.microsoft.com/office/drawing/2014/main" xmlns="" id="{9E1C0861-C19F-42B6-B419-62F0FCE571E1}"/>
              </a:ext>
            </a:extLst>
          </p:cNvPr>
          <p:cNvSpPr txBox="1">
            <a:spLocks/>
          </p:cNvSpPr>
          <p:nvPr/>
        </p:nvSpPr>
        <p:spPr>
          <a:xfrm>
            <a:off x="409097" y="271814"/>
            <a:ext cx="11196750" cy="76022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bg1"/>
                </a:solidFill>
                <a:latin typeface="GE Inspira Pitch" panose="020F0603030400020203" pitchFamily="34" charset="0"/>
              </a:rPr>
              <a:t>   </a:t>
            </a:r>
            <a:r>
              <a:rPr lang="en-US" sz="4000" dirty="0" smtClean="0">
                <a:solidFill>
                  <a:schemeClr val="bg1"/>
                </a:solidFill>
                <a:latin typeface="GE Inspira Pitch" panose="020F0603030400020203" pitchFamily="34" charset="0"/>
              </a:rPr>
              <a:t>Segmentation, </a:t>
            </a:r>
            <a:r>
              <a:rPr lang="en-US" sz="4000" dirty="0">
                <a:solidFill>
                  <a:schemeClr val="bg1"/>
                </a:solidFill>
                <a:latin typeface="GE Inspira Pitch" panose="020F0603030400020203" pitchFamily="34" charset="0"/>
              </a:rPr>
              <a:t>Targeting and Positioning (STP)</a:t>
            </a:r>
            <a:endParaRPr lang="en-IN" sz="4000" dirty="0">
              <a:solidFill>
                <a:schemeClr val="bg1"/>
              </a:solidFill>
              <a:latin typeface="GE Inspira Pitch" panose="020F0603030400020203" pitchFamily="34" charset="0"/>
            </a:endParaRPr>
          </a:p>
        </p:txBody>
      </p:sp>
      <p:sp>
        <p:nvSpPr>
          <p:cNvPr id="29" name="AutoShape 2" descr="Image result for segmenting">
            <a:extLst>
              <a:ext uri="{FF2B5EF4-FFF2-40B4-BE49-F238E27FC236}">
                <a16:creationId xmlns:a16="http://schemas.microsoft.com/office/drawing/2014/main" xmlns="" id="{2AC33262-0DA1-44CA-AA39-C0B5A04549AA}"/>
              </a:ext>
            </a:extLst>
          </p:cNvPr>
          <p:cNvSpPr>
            <a:spLocks noChangeAspect="1" noChangeArrowheads="1"/>
          </p:cNvSpPr>
          <p:nvPr/>
        </p:nvSpPr>
        <p:spPr bwMode="auto">
          <a:xfrm>
            <a:off x="6276104"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4" name="Rectangle 1023">
            <a:extLst>
              <a:ext uri="{FF2B5EF4-FFF2-40B4-BE49-F238E27FC236}">
                <a16:creationId xmlns:a16="http://schemas.microsoft.com/office/drawing/2014/main" xmlns="" id="{8A24D82A-A1D5-42D9-A0A6-5F850B87B3B0}"/>
              </a:ext>
            </a:extLst>
          </p:cNvPr>
          <p:cNvSpPr/>
          <p:nvPr/>
        </p:nvSpPr>
        <p:spPr>
          <a:xfrm>
            <a:off x="932726" y="1464503"/>
            <a:ext cx="1527864" cy="113948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xmlns="" id="{1D5687AF-112A-42E6-8911-10CB6C3651F0}"/>
              </a:ext>
            </a:extLst>
          </p:cNvPr>
          <p:cNvSpPr/>
          <p:nvPr/>
        </p:nvSpPr>
        <p:spPr>
          <a:xfrm>
            <a:off x="915793" y="3221441"/>
            <a:ext cx="1527864" cy="113948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xmlns="" id="{D0A11B87-8AA9-4961-99EF-E98115093EF1}"/>
              </a:ext>
            </a:extLst>
          </p:cNvPr>
          <p:cNvSpPr/>
          <p:nvPr/>
        </p:nvSpPr>
        <p:spPr>
          <a:xfrm>
            <a:off x="932725" y="5081209"/>
            <a:ext cx="1527864" cy="113948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xmlns="" id="{13B3E085-0C5C-4499-9971-DC07F4C8EBF6}"/>
              </a:ext>
            </a:extLst>
          </p:cNvPr>
          <p:cNvGrpSpPr>
            <a:grpSpLocks noChangeAspect="1"/>
          </p:cNvGrpSpPr>
          <p:nvPr/>
        </p:nvGrpSpPr>
        <p:grpSpPr>
          <a:xfrm>
            <a:off x="1239503" y="3367183"/>
            <a:ext cx="841438" cy="847997"/>
            <a:chOff x="10186988" y="4325938"/>
            <a:chExt cx="1425575" cy="1436688"/>
          </a:xfrm>
          <a:solidFill>
            <a:schemeClr val="bg1"/>
          </a:solidFill>
        </p:grpSpPr>
        <p:sp>
          <p:nvSpPr>
            <p:cNvPr id="45" name="Freeform 68">
              <a:extLst>
                <a:ext uri="{FF2B5EF4-FFF2-40B4-BE49-F238E27FC236}">
                  <a16:creationId xmlns:a16="http://schemas.microsoft.com/office/drawing/2014/main" xmlns="" id="{A326B281-7ECD-4F53-AD17-BAAF197D9A70}"/>
                </a:ext>
              </a:extLst>
            </p:cNvPr>
            <p:cNvSpPr>
              <a:spLocks/>
            </p:cNvSpPr>
            <p:nvPr/>
          </p:nvSpPr>
          <p:spPr bwMode="auto">
            <a:xfrm>
              <a:off x="10186988" y="4606926"/>
              <a:ext cx="1158875" cy="1155700"/>
            </a:xfrm>
            <a:custGeom>
              <a:avLst/>
              <a:gdLst>
                <a:gd name="T0" fmla="*/ 257 w 309"/>
                <a:gd name="T1" fmla="*/ 101 h 308"/>
                <a:gd name="T2" fmla="*/ 270 w 309"/>
                <a:gd name="T3" fmla="*/ 154 h 308"/>
                <a:gd name="T4" fmla="*/ 154 w 309"/>
                <a:gd name="T5" fmla="*/ 269 h 308"/>
                <a:gd name="T6" fmla="*/ 39 w 309"/>
                <a:gd name="T7" fmla="*/ 154 h 308"/>
                <a:gd name="T8" fmla="*/ 154 w 309"/>
                <a:gd name="T9" fmla="*/ 38 h 308"/>
                <a:gd name="T10" fmla="*/ 206 w 309"/>
                <a:gd name="T11" fmla="*/ 51 h 308"/>
                <a:gd name="T12" fmla="*/ 234 w 309"/>
                <a:gd name="T13" fmla="*/ 22 h 308"/>
                <a:gd name="T14" fmla="*/ 154 w 309"/>
                <a:gd name="T15" fmla="*/ 0 h 308"/>
                <a:gd name="T16" fmla="*/ 0 w 309"/>
                <a:gd name="T17" fmla="*/ 154 h 308"/>
                <a:gd name="T18" fmla="*/ 154 w 309"/>
                <a:gd name="T19" fmla="*/ 308 h 308"/>
                <a:gd name="T20" fmla="*/ 309 w 309"/>
                <a:gd name="T21" fmla="*/ 154 h 308"/>
                <a:gd name="T22" fmla="*/ 285 w 309"/>
                <a:gd name="T23" fmla="*/ 72 h 308"/>
                <a:gd name="T24" fmla="*/ 257 w 309"/>
                <a:gd name="T25" fmla="*/ 101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9" h="308">
                  <a:moveTo>
                    <a:pt x="257" y="101"/>
                  </a:moveTo>
                  <a:cubicBezTo>
                    <a:pt x="265" y="117"/>
                    <a:pt x="270" y="135"/>
                    <a:pt x="270" y="154"/>
                  </a:cubicBezTo>
                  <a:cubicBezTo>
                    <a:pt x="270" y="218"/>
                    <a:pt x="218" y="269"/>
                    <a:pt x="154" y="269"/>
                  </a:cubicBezTo>
                  <a:cubicBezTo>
                    <a:pt x="91" y="269"/>
                    <a:pt x="39" y="218"/>
                    <a:pt x="39" y="154"/>
                  </a:cubicBezTo>
                  <a:cubicBezTo>
                    <a:pt x="39" y="90"/>
                    <a:pt x="91" y="38"/>
                    <a:pt x="154" y="38"/>
                  </a:cubicBezTo>
                  <a:cubicBezTo>
                    <a:pt x="173" y="38"/>
                    <a:pt x="190" y="43"/>
                    <a:pt x="206" y="51"/>
                  </a:cubicBezTo>
                  <a:cubicBezTo>
                    <a:pt x="234" y="22"/>
                    <a:pt x="234" y="22"/>
                    <a:pt x="234" y="22"/>
                  </a:cubicBezTo>
                  <a:cubicBezTo>
                    <a:pt x="210" y="8"/>
                    <a:pt x="183" y="0"/>
                    <a:pt x="154" y="0"/>
                  </a:cubicBezTo>
                  <a:cubicBezTo>
                    <a:pt x="69" y="0"/>
                    <a:pt x="0" y="69"/>
                    <a:pt x="0" y="154"/>
                  </a:cubicBezTo>
                  <a:cubicBezTo>
                    <a:pt x="0" y="239"/>
                    <a:pt x="69" y="308"/>
                    <a:pt x="154" y="308"/>
                  </a:cubicBezTo>
                  <a:cubicBezTo>
                    <a:pt x="240" y="308"/>
                    <a:pt x="309" y="239"/>
                    <a:pt x="309" y="154"/>
                  </a:cubicBezTo>
                  <a:cubicBezTo>
                    <a:pt x="309" y="124"/>
                    <a:pt x="300" y="96"/>
                    <a:pt x="285" y="72"/>
                  </a:cubicBezTo>
                  <a:lnTo>
                    <a:pt x="257" y="1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t-IT"/>
            </a:p>
          </p:txBody>
        </p:sp>
        <p:sp>
          <p:nvSpPr>
            <p:cNvPr id="46" name="Freeform 69">
              <a:extLst>
                <a:ext uri="{FF2B5EF4-FFF2-40B4-BE49-F238E27FC236}">
                  <a16:creationId xmlns:a16="http://schemas.microsoft.com/office/drawing/2014/main" xmlns="" id="{D6C7D0A6-A2FE-44C6-8BF9-2388E447E69D}"/>
                </a:ext>
              </a:extLst>
            </p:cNvPr>
            <p:cNvSpPr>
              <a:spLocks/>
            </p:cNvSpPr>
            <p:nvPr/>
          </p:nvSpPr>
          <p:spPr bwMode="auto">
            <a:xfrm>
              <a:off x="10475913" y="4892676"/>
              <a:ext cx="581025" cy="581025"/>
            </a:xfrm>
            <a:custGeom>
              <a:avLst/>
              <a:gdLst>
                <a:gd name="T0" fmla="*/ 54 w 155"/>
                <a:gd name="T1" fmla="*/ 53 h 155"/>
                <a:gd name="T2" fmla="*/ 101 w 155"/>
                <a:gd name="T3" fmla="*/ 4 h 155"/>
                <a:gd name="T4" fmla="*/ 77 w 155"/>
                <a:gd name="T5" fmla="*/ 0 h 155"/>
                <a:gd name="T6" fmla="*/ 0 w 155"/>
                <a:gd name="T7" fmla="*/ 78 h 155"/>
                <a:gd name="T8" fmla="*/ 77 w 155"/>
                <a:gd name="T9" fmla="*/ 155 h 155"/>
                <a:gd name="T10" fmla="*/ 155 w 155"/>
                <a:gd name="T11" fmla="*/ 78 h 155"/>
                <a:gd name="T12" fmla="*/ 152 w 155"/>
                <a:gd name="T13" fmla="*/ 55 h 155"/>
                <a:gd name="T14" fmla="*/ 106 w 155"/>
                <a:gd name="T15" fmla="*/ 103 h 155"/>
                <a:gd name="T16" fmla="*/ 91 w 155"/>
                <a:gd name="T17" fmla="*/ 110 h 155"/>
                <a:gd name="T18" fmla="*/ 86 w 155"/>
                <a:gd name="T19" fmla="*/ 110 h 155"/>
                <a:gd name="T20" fmla="*/ 57 w 155"/>
                <a:gd name="T21" fmla="*/ 98 h 155"/>
                <a:gd name="T22" fmla="*/ 48 w 155"/>
                <a:gd name="T23" fmla="*/ 67 h 155"/>
                <a:gd name="T24" fmla="*/ 54 w 155"/>
                <a:gd name="T25" fmla="*/ 53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5">
                  <a:moveTo>
                    <a:pt x="54" y="53"/>
                  </a:moveTo>
                  <a:cubicBezTo>
                    <a:pt x="101" y="4"/>
                    <a:pt x="101" y="4"/>
                    <a:pt x="101" y="4"/>
                  </a:cubicBezTo>
                  <a:cubicBezTo>
                    <a:pt x="94" y="2"/>
                    <a:pt x="86" y="0"/>
                    <a:pt x="77" y="0"/>
                  </a:cubicBezTo>
                  <a:cubicBezTo>
                    <a:pt x="35" y="0"/>
                    <a:pt x="0" y="35"/>
                    <a:pt x="0" y="78"/>
                  </a:cubicBezTo>
                  <a:cubicBezTo>
                    <a:pt x="0" y="121"/>
                    <a:pt x="35" y="155"/>
                    <a:pt x="77" y="155"/>
                  </a:cubicBezTo>
                  <a:cubicBezTo>
                    <a:pt x="120" y="155"/>
                    <a:pt x="155" y="121"/>
                    <a:pt x="155" y="78"/>
                  </a:cubicBezTo>
                  <a:cubicBezTo>
                    <a:pt x="155" y="70"/>
                    <a:pt x="154" y="62"/>
                    <a:pt x="152" y="55"/>
                  </a:cubicBezTo>
                  <a:cubicBezTo>
                    <a:pt x="106" y="103"/>
                    <a:pt x="106" y="103"/>
                    <a:pt x="106" y="103"/>
                  </a:cubicBezTo>
                  <a:cubicBezTo>
                    <a:pt x="102" y="107"/>
                    <a:pt x="97" y="110"/>
                    <a:pt x="91" y="110"/>
                  </a:cubicBezTo>
                  <a:cubicBezTo>
                    <a:pt x="90" y="110"/>
                    <a:pt x="88" y="110"/>
                    <a:pt x="86" y="110"/>
                  </a:cubicBezTo>
                  <a:cubicBezTo>
                    <a:pt x="74" y="110"/>
                    <a:pt x="64" y="106"/>
                    <a:pt x="57" y="98"/>
                  </a:cubicBezTo>
                  <a:cubicBezTo>
                    <a:pt x="46" y="85"/>
                    <a:pt x="47" y="70"/>
                    <a:pt x="48" y="67"/>
                  </a:cubicBezTo>
                  <a:cubicBezTo>
                    <a:pt x="48" y="61"/>
                    <a:pt x="51" y="57"/>
                    <a:pt x="54" y="5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t-IT"/>
            </a:p>
          </p:txBody>
        </p:sp>
        <p:sp>
          <p:nvSpPr>
            <p:cNvPr id="47" name="Freeform 70">
              <a:extLst>
                <a:ext uri="{FF2B5EF4-FFF2-40B4-BE49-F238E27FC236}">
                  <a16:creationId xmlns:a16="http://schemas.microsoft.com/office/drawing/2014/main" xmlns="" id="{55A7B762-EEDF-4BAC-85E5-6916F20B9E78}"/>
                </a:ext>
              </a:extLst>
            </p:cNvPr>
            <p:cNvSpPr>
              <a:spLocks/>
            </p:cNvSpPr>
            <p:nvPr/>
          </p:nvSpPr>
          <p:spPr bwMode="auto">
            <a:xfrm>
              <a:off x="10734675" y="4325938"/>
              <a:ext cx="877888" cy="889000"/>
            </a:xfrm>
            <a:custGeom>
              <a:avLst/>
              <a:gdLst>
                <a:gd name="T0" fmla="*/ 234 w 234"/>
                <a:gd name="T1" fmla="*/ 60 h 237"/>
                <a:gd name="T2" fmla="*/ 233 w 234"/>
                <a:gd name="T3" fmla="*/ 60 h 237"/>
                <a:gd name="T4" fmla="*/ 233 w 234"/>
                <a:gd name="T5" fmla="*/ 59 h 237"/>
                <a:gd name="T6" fmla="*/ 233 w 234"/>
                <a:gd name="T7" fmla="*/ 58 h 237"/>
                <a:gd name="T8" fmla="*/ 232 w 234"/>
                <a:gd name="T9" fmla="*/ 57 h 237"/>
                <a:gd name="T10" fmla="*/ 231 w 234"/>
                <a:gd name="T11" fmla="*/ 56 h 237"/>
                <a:gd name="T12" fmla="*/ 229 w 234"/>
                <a:gd name="T13" fmla="*/ 55 h 237"/>
                <a:gd name="T14" fmla="*/ 228 w 234"/>
                <a:gd name="T15" fmla="*/ 55 h 237"/>
                <a:gd name="T16" fmla="*/ 200 w 234"/>
                <a:gd name="T17" fmla="*/ 34 h 237"/>
                <a:gd name="T18" fmla="*/ 177 w 234"/>
                <a:gd name="T19" fmla="*/ 3 h 237"/>
                <a:gd name="T20" fmla="*/ 172 w 234"/>
                <a:gd name="T21" fmla="*/ 0 h 237"/>
                <a:gd name="T22" fmla="*/ 166 w 234"/>
                <a:gd name="T23" fmla="*/ 2 h 237"/>
                <a:gd name="T24" fmla="*/ 166 w 234"/>
                <a:gd name="T25" fmla="*/ 3 h 237"/>
                <a:gd name="T26" fmla="*/ 164 w 234"/>
                <a:gd name="T27" fmla="*/ 5 h 237"/>
                <a:gd name="T28" fmla="*/ 164 w 234"/>
                <a:gd name="T29" fmla="*/ 5 h 237"/>
                <a:gd name="T30" fmla="*/ 164 w 234"/>
                <a:gd name="T31" fmla="*/ 7 h 237"/>
                <a:gd name="T32" fmla="*/ 163 w 234"/>
                <a:gd name="T33" fmla="*/ 7 h 237"/>
                <a:gd name="T34" fmla="*/ 163 w 234"/>
                <a:gd name="T35" fmla="*/ 10 h 237"/>
                <a:gd name="T36" fmla="*/ 156 w 234"/>
                <a:gd name="T37" fmla="*/ 51 h 237"/>
                <a:gd name="T38" fmla="*/ 146 w 234"/>
                <a:gd name="T39" fmla="*/ 34 h 237"/>
                <a:gd name="T40" fmla="*/ 141 w 234"/>
                <a:gd name="T41" fmla="*/ 31 h 237"/>
                <a:gd name="T42" fmla="*/ 135 w 234"/>
                <a:gd name="T43" fmla="*/ 33 h 237"/>
                <a:gd name="T44" fmla="*/ 135 w 234"/>
                <a:gd name="T45" fmla="*/ 34 h 237"/>
                <a:gd name="T46" fmla="*/ 133 w 234"/>
                <a:gd name="T47" fmla="*/ 36 h 237"/>
                <a:gd name="T48" fmla="*/ 133 w 234"/>
                <a:gd name="T49" fmla="*/ 36 h 237"/>
                <a:gd name="T50" fmla="*/ 133 w 234"/>
                <a:gd name="T51" fmla="*/ 38 h 237"/>
                <a:gd name="T52" fmla="*/ 132 w 234"/>
                <a:gd name="T53" fmla="*/ 39 h 237"/>
                <a:gd name="T54" fmla="*/ 132 w 234"/>
                <a:gd name="T55" fmla="*/ 41 h 237"/>
                <a:gd name="T56" fmla="*/ 124 w 234"/>
                <a:gd name="T57" fmla="*/ 94 h 237"/>
                <a:gd name="T58" fmla="*/ 3 w 234"/>
                <a:gd name="T59" fmla="*/ 221 h 237"/>
                <a:gd name="T60" fmla="*/ 17 w 234"/>
                <a:gd name="T61" fmla="*/ 237 h 237"/>
                <a:gd name="T62" fmla="*/ 20 w 234"/>
                <a:gd name="T63" fmla="*/ 237 h 237"/>
                <a:gd name="T64" fmla="*/ 141 w 234"/>
                <a:gd name="T65" fmla="*/ 110 h 237"/>
                <a:gd name="T66" fmla="*/ 195 w 234"/>
                <a:gd name="T67" fmla="*/ 101 h 237"/>
                <a:gd name="T68" fmla="*/ 198 w 234"/>
                <a:gd name="T69" fmla="*/ 100 h 237"/>
                <a:gd name="T70" fmla="*/ 198 w 234"/>
                <a:gd name="T71" fmla="*/ 100 h 237"/>
                <a:gd name="T72" fmla="*/ 198 w 234"/>
                <a:gd name="T73" fmla="*/ 100 h 237"/>
                <a:gd name="T74" fmla="*/ 200 w 234"/>
                <a:gd name="T75" fmla="*/ 99 h 237"/>
                <a:gd name="T76" fmla="*/ 202 w 234"/>
                <a:gd name="T77" fmla="*/ 91 h 237"/>
                <a:gd name="T78" fmla="*/ 202 w 234"/>
                <a:gd name="T79" fmla="*/ 91 h 237"/>
                <a:gd name="T80" fmla="*/ 202 w 234"/>
                <a:gd name="T81" fmla="*/ 90 h 237"/>
                <a:gd name="T82" fmla="*/ 202 w 234"/>
                <a:gd name="T83" fmla="*/ 89 h 237"/>
                <a:gd name="T84" fmla="*/ 200 w 234"/>
                <a:gd name="T85" fmla="*/ 88 h 237"/>
                <a:gd name="T86" fmla="*/ 200 w 234"/>
                <a:gd name="T87" fmla="*/ 87 h 237"/>
                <a:gd name="T88" fmla="*/ 198 w 234"/>
                <a:gd name="T89" fmla="*/ 86 h 237"/>
                <a:gd name="T90" fmla="*/ 197 w 234"/>
                <a:gd name="T91" fmla="*/ 86 h 237"/>
                <a:gd name="T92" fmla="*/ 183 w 234"/>
                <a:gd name="T93" fmla="*/ 77 h 237"/>
                <a:gd name="T94" fmla="*/ 226 w 234"/>
                <a:gd name="T95" fmla="*/ 70 h 237"/>
                <a:gd name="T96" fmla="*/ 229 w 234"/>
                <a:gd name="T97" fmla="*/ 69 h 237"/>
                <a:gd name="T98" fmla="*/ 229 w 234"/>
                <a:gd name="T99" fmla="*/ 69 h 237"/>
                <a:gd name="T100" fmla="*/ 229 w 234"/>
                <a:gd name="T101" fmla="*/ 69 h 237"/>
                <a:gd name="T102" fmla="*/ 232 w 234"/>
                <a:gd name="T103" fmla="*/ 68 h 237"/>
                <a:gd name="T104" fmla="*/ 234 w 234"/>
                <a:gd name="T105" fmla="*/ 6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 h="237">
                  <a:moveTo>
                    <a:pt x="234" y="60"/>
                  </a:moveTo>
                  <a:cubicBezTo>
                    <a:pt x="233" y="60"/>
                    <a:pt x="233" y="60"/>
                    <a:pt x="233" y="60"/>
                  </a:cubicBezTo>
                  <a:cubicBezTo>
                    <a:pt x="233" y="60"/>
                    <a:pt x="233" y="59"/>
                    <a:pt x="233" y="59"/>
                  </a:cubicBezTo>
                  <a:cubicBezTo>
                    <a:pt x="233" y="59"/>
                    <a:pt x="233" y="58"/>
                    <a:pt x="233" y="58"/>
                  </a:cubicBezTo>
                  <a:cubicBezTo>
                    <a:pt x="232" y="58"/>
                    <a:pt x="232" y="57"/>
                    <a:pt x="232" y="57"/>
                  </a:cubicBezTo>
                  <a:cubicBezTo>
                    <a:pt x="231" y="57"/>
                    <a:pt x="231" y="56"/>
                    <a:pt x="231" y="56"/>
                  </a:cubicBezTo>
                  <a:cubicBezTo>
                    <a:pt x="230" y="56"/>
                    <a:pt x="230" y="55"/>
                    <a:pt x="229" y="55"/>
                  </a:cubicBezTo>
                  <a:cubicBezTo>
                    <a:pt x="228" y="55"/>
                    <a:pt x="227" y="54"/>
                    <a:pt x="228" y="55"/>
                  </a:cubicBezTo>
                  <a:cubicBezTo>
                    <a:pt x="227" y="54"/>
                    <a:pt x="211" y="45"/>
                    <a:pt x="200" y="34"/>
                  </a:cubicBezTo>
                  <a:cubicBezTo>
                    <a:pt x="184" y="18"/>
                    <a:pt x="177" y="3"/>
                    <a:pt x="177" y="3"/>
                  </a:cubicBezTo>
                  <a:cubicBezTo>
                    <a:pt x="175" y="1"/>
                    <a:pt x="174" y="1"/>
                    <a:pt x="172" y="0"/>
                  </a:cubicBezTo>
                  <a:cubicBezTo>
                    <a:pt x="170" y="0"/>
                    <a:pt x="168" y="1"/>
                    <a:pt x="166" y="2"/>
                  </a:cubicBezTo>
                  <a:cubicBezTo>
                    <a:pt x="166" y="2"/>
                    <a:pt x="166" y="2"/>
                    <a:pt x="166" y="3"/>
                  </a:cubicBezTo>
                  <a:cubicBezTo>
                    <a:pt x="165" y="3"/>
                    <a:pt x="165" y="4"/>
                    <a:pt x="164" y="5"/>
                  </a:cubicBezTo>
                  <a:cubicBezTo>
                    <a:pt x="164" y="5"/>
                    <a:pt x="164" y="5"/>
                    <a:pt x="164" y="5"/>
                  </a:cubicBezTo>
                  <a:cubicBezTo>
                    <a:pt x="164" y="7"/>
                    <a:pt x="164" y="7"/>
                    <a:pt x="164" y="7"/>
                  </a:cubicBezTo>
                  <a:cubicBezTo>
                    <a:pt x="164" y="7"/>
                    <a:pt x="163" y="7"/>
                    <a:pt x="163" y="7"/>
                  </a:cubicBezTo>
                  <a:cubicBezTo>
                    <a:pt x="163" y="10"/>
                    <a:pt x="163" y="10"/>
                    <a:pt x="163" y="10"/>
                  </a:cubicBezTo>
                  <a:cubicBezTo>
                    <a:pt x="156" y="51"/>
                    <a:pt x="156" y="51"/>
                    <a:pt x="156" y="51"/>
                  </a:cubicBezTo>
                  <a:cubicBezTo>
                    <a:pt x="149" y="41"/>
                    <a:pt x="146" y="34"/>
                    <a:pt x="146" y="34"/>
                  </a:cubicBezTo>
                  <a:cubicBezTo>
                    <a:pt x="144" y="32"/>
                    <a:pt x="143" y="32"/>
                    <a:pt x="141" y="31"/>
                  </a:cubicBezTo>
                  <a:cubicBezTo>
                    <a:pt x="139" y="31"/>
                    <a:pt x="137" y="32"/>
                    <a:pt x="135" y="33"/>
                  </a:cubicBezTo>
                  <a:cubicBezTo>
                    <a:pt x="135" y="33"/>
                    <a:pt x="135" y="33"/>
                    <a:pt x="135" y="34"/>
                  </a:cubicBezTo>
                  <a:cubicBezTo>
                    <a:pt x="134" y="34"/>
                    <a:pt x="133" y="35"/>
                    <a:pt x="133" y="36"/>
                  </a:cubicBezTo>
                  <a:cubicBezTo>
                    <a:pt x="133" y="36"/>
                    <a:pt x="133" y="36"/>
                    <a:pt x="133" y="36"/>
                  </a:cubicBezTo>
                  <a:cubicBezTo>
                    <a:pt x="133" y="38"/>
                    <a:pt x="133" y="38"/>
                    <a:pt x="133" y="38"/>
                  </a:cubicBezTo>
                  <a:cubicBezTo>
                    <a:pt x="132" y="38"/>
                    <a:pt x="132" y="38"/>
                    <a:pt x="132" y="39"/>
                  </a:cubicBezTo>
                  <a:cubicBezTo>
                    <a:pt x="132" y="41"/>
                    <a:pt x="132" y="41"/>
                    <a:pt x="132" y="41"/>
                  </a:cubicBezTo>
                  <a:cubicBezTo>
                    <a:pt x="124" y="94"/>
                    <a:pt x="124" y="94"/>
                    <a:pt x="124" y="94"/>
                  </a:cubicBezTo>
                  <a:cubicBezTo>
                    <a:pt x="3" y="221"/>
                    <a:pt x="3" y="221"/>
                    <a:pt x="3" y="221"/>
                  </a:cubicBezTo>
                  <a:cubicBezTo>
                    <a:pt x="3" y="221"/>
                    <a:pt x="0" y="237"/>
                    <a:pt x="17" y="237"/>
                  </a:cubicBezTo>
                  <a:cubicBezTo>
                    <a:pt x="18" y="237"/>
                    <a:pt x="19" y="237"/>
                    <a:pt x="20" y="237"/>
                  </a:cubicBezTo>
                  <a:cubicBezTo>
                    <a:pt x="141" y="110"/>
                    <a:pt x="141" y="110"/>
                    <a:pt x="141" y="110"/>
                  </a:cubicBezTo>
                  <a:cubicBezTo>
                    <a:pt x="195" y="101"/>
                    <a:pt x="195" y="101"/>
                    <a:pt x="195" y="101"/>
                  </a:cubicBezTo>
                  <a:cubicBezTo>
                    <a:pt x="196" y="101"/>
                    <a:pt x="197" y="101"/>
                    <a:pt x="198" y="100"/>
                  </a:cubicBezTo>
                  <a:cubicBezTo>
                    <a:pt x="198" y="100"/>
                    <a:pt x="198" y="100"/>
                    <a:pt x="198" y="100"/>
                  </a:cubicBezTo>
                  <a:cubicBezTo>
                    <a:pt x="198" y="100"/>
                    <a:pt x="198" y="100"/>
                    <a:pt x="198" y="100"/>
                  </a:cubicBezTo>
                  <a:cubicBezTo>
                    <a:pt x="199" y="100"/>
                    <a:pt x="200" y="100"/>
                    <a:pt x="200" y="99"/>
                  </a:cubicBezTo>
                  <a:cubicBezTo>
                    <a:pt x="202" y="97"/>
                    <a:pt x="203" y="94"/>
                    <a:pt x="202" y="91"/>
                  </a:cubicBezTo>
                  <a:cubicBezTo>
                    <a:pt x="202" y="91"/>
                    <a:pt x="202" y="91"/>
                    <a:pt x="202" y="91"/>
                  </a:cubicBezTo>
                  <a:cubicBezTo>
                    <a:pt x="202" y="91"/>
                    <a:pt x="202" y="90"/>
                    <a:pt x="202" y="90"/>
                  </a:cubicBezTo>
                  <a:cubicBezTo>
                    <a:pt x="202" y="90"/>
                    <a:pt x="202" y="90"/>
                    <a:pt x="202" y="89"/>
                  </a:cubicBezTo>
                  <a:cubicBezTo>
                    <a:pt x="201" y="89"/>
                    <a:pt x="201" y="88"/>
                    <a:pt x="200" y="88"/>
                  </a:cubicBezTo>
                  <a:cubicBezTo>
                    <a:pt x="200" y="88"/>
                    <a:pt x="200" y="88"/>
                    <a:pt x="200" y="87"/>
                  </a:cubicBezTo>
                  <a:cubicBezTo>
                    <a:pt x="199" y="87"/>
                    <a:pt x="198" y="86"/>
                    <a:pt x="198" y="86"/>
                  </a:cubicBezTo>
                  <a:cubicBezTo>
                    <a:pt x="197" y="86"/>
                    <a:pt x="196" y="86"/>
                    <a:pt x="197" y="86"/>
                  </a:cubicBezTo>
                  <a:cubicBezTo>
                    <a:pt x="196" y="85"/>
                    <a:pt x="190" y="82"/>
                    <a:pt x="183" y="77"/>
                  </a:cubicBezTo>
                  <a:cubicBezTo>
                    <a:pt x="226" y="70"/>
                    <a:pt x="226" y="70"/>
                    <a:pt x="226" y="70"/>
                  </a:cubicBezTo>
                  <a:cubicBezTo>
                    <a:pt x="227" y="70"/>
                    <a:pt x="228" y="70"/>
                    <a:pt x="229" y="69"/>
                  </a:cubicBezTo>
                  <a:cubicBezTo>
                    <a:pt x="229" y="69"/>
                    <a:pt x="229" y="69"/>
                    <a:pt x="229" y="69"/>
                  </a:cubicBezTo>
                  <a:cubicBezTo>
                    <a:pt x="229" y="69"/>
                    <a:pt x="229" y="69"/>
                    <a:pt x="229" y="69"/>
                  </a:cubicBezTo>
                  <a:cubicBezTo>
                    <a:pt x="230" y="69"/>
                    <a:pt x="231" y="68"/>
                    <a:pt x="232" y="68"/>
                  </a:cubicBezTo>
                  <a:cubicBezTo>
                    <a:pt x="234" y="66"/>
                    <a:pt x="234" y="63"/>
                    <a:pt x="234" y="6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t-IT"/>
            </a:p>
          </p:txBody>
        </p:sp>
      </p:grpSp>
      <p:sp>
        <p:nvSpPr>
          <p:cNvPr id="48" name="Freeform 71">
            <a:extLst>
              <a:ext uri="{FF2B5EF4-FFF2-40B4-BE49-F238E27FC236}">
                <a16:creationId xmlns:a16="http://schemas.microsoft.com/office/drawing/2014/main" xmlns="" id="{02D41208-CBFB-4129-97AA-FA3AE6B4BA61}"/>
              </a:ext>
            </a:extLst>
          </p:cNvPr>
          <p:cNvSpPr>
            <a:spLocks noChangeAspect="1"/>
          </p:cNvSpPr>
          <p:nvPr/>
        </p:nvSpPr>
        <p:spPr bwMode="auto">
          <a:xfrm>
            <a:off x="1274244" y="5371836"/>
            <a:ext cx="655396" cy="654679"/>
          </a:xfrm>
          <a:custGeom>
            <a:avLst/>
            <a:gdLst>
              <a:gd name="T0" fmla="*/ 379 w 387"/>
              <a:gd name="T1" fmla="*/ 8 h 387"/>
              <a:gd name="T2" fmla="*/ 379 w 387"/>
              <a:gd name="T3" fmla="*/ 8 h 387"/>
              <a:gd name="T4" fmla="*/ 379 w 387"/>
              <a:gd name="T5" fmla="*/ 8 h 387"/>
              <a:gd name="T6" fmla="*/ 379 w 387"/>
              <a:gd name="T7" fmla="*/ 8 h 387"/>
              <a:gd name="T8" fmla="*/ 379 w 387"/>
              <a:gd name="T9" fmla="*/ 8 h 387"/>
              <a:gd name="T10" fmla="*/ 379 w 387"/>
              <a:gd name="T11" fmla="*/ 7 h 387"/>
              <a:gd name="T12" fmla="*/ 379 w 387"/>
              <a:gd name="T13" fmla="*/ 7 h 387"/>
              <a:gd name="T14" fmla="*/ 379 w 387"/>
              <a:gd name="T15" fmla="*/ 7 h 387"/>
              <a:gd name="T16" fmla="*/ 379 w 387"/>
              <a:gd name="T17" fmla="*/ 7 h 387"/>
              <a:gd name="T18" fmla="*/ 349 w 387"/>
              <a:gd name="T19" fmla="*/ 3 h 387"/>
              <a:gd name="T20" fmla="*/ 26 w 387"/>
              <a:gd name="T21" fmla="*/ 149 h 387"/>
              <a:gd name="T22" fmla="*/ 17 w 387"/>
              <a:gd name="T23" fmla="*/ 153 h 387"/>
              <a:gd name="T24" fmla="*/ 17 w 387"/>
              <a:gd name="T25" fmla="*/ 153 h 387"/>
              <a:gd name="T26" fmla="*/ 17 w 387"/>
              <a:gd name="T27" fmla="*/ 153 h 387"/>
              <a:gd name="T28" fmla="*/ 17 w 387"/>
              <a:gd name="T29" fmla="*/ 153 h 387"/>
              <a:gd name="T30" fmla="*/ 9 w 387"/>
              <a:gd name="T31" fmla="*/ 159 h 387"/>
              <a:gd name="T32" fmla="*/ 4 w 387"/>
              <a:gd name="T33" fmla="*/ 164 h 387"/>
              <a:gd name="T34" fmla="*/ 2 w 387"/>
              <a:gd name="T35" fmla="*/ 183 h 387"/>
              <a:gd name="T36" fmla="*/ 2 w 387"/>
              <a:gd name="T37" fmla="*/ 184 h 387"/>
              <a:gd name="T38" fmla="*/ 4 w 387"/>
              <a:gd name="T39" fmla="*/ 189 h 387"/>
              <a:gd name="T40" fmla="*/ 5 w 387"/>
              <a:gd name="T41" fmla="*/ 190 h 387"/>
              <a:gd name="T42" fmla="*/ 9 w 387"/>
              <a:gd name="T43" fmla="*/ 195 h 387"/>
              <a:gd name="T44" fmla="*/ 9 w 387"/>
              <a:gd name="T45" fmla="*/ 195 h 387"/>
              <a:gd name="T46" fmla="*/ 9 w 387"/>
              <a:gd name="T47" fmla="*/ 195 h 387"/>
              <a:gd name="T48" fmla="*/ 11 w 387"/>
              <a:gd name="T49" fmla="*/ 197 h 387"/>
              <a:gd name="T50" fmla="*/ 17 w 387"/>
              <a:gd name="T51" fmla="*/ 201 h 387"/>
              <a:gd name="T52" fmla="*/ 190 w 387"/>
              <a:gd name="T53" fmla="*/ 196 h 387"/>
              <a:gd name="T54" fmla="*/ 190 w 387"/>
              <a:gd name="T55" fmla="*/ 196 h 387"/>
              <a:gd name="T56" fmla="*/ 190 w 387"/>
              <a:gd name="T57" fmla="*/ 196 h 387"/>
              <a:gd name="T58" fmla="*/ 186 w 387"/>
              <a:gd name="T59" fmla="*/ 369 h 387"/>
              <a:gd name="T60" fmla="*/ 190 w 387"/>
              <a:gd name="T61" fmla="*/ 376 h 387"/>
              <a:gd name="T62" fmla="*/ 191 w 387"/>
              <a:gd name="T63" fmla="*/ 378 h 387"/>
              <a:gd name="T64" fmla="*/ 191 w 387"/>
              <a:gd name="T65" fmla="*/ 378 h 387"/>
              <a:gd name="T66" fmla="*/ 191 w 387"/>
              <a:gd name="T67" fmla="*/ 378 h 387"/>
              <a:gd name="T68" fmla="*/ 196 w 387"/>
              <a:gd name="T69" fmla="*/ 382 h 387"/>
              <a:gd name="T70" fmla="*/ 198 w 387"/>
              <a:gd name="T71" fmla="*/ 383 h 387"/>
              <a:gd name="T72" fmla="*/ 203 w 387"/>
              <a:gd name="T73" fmla="*/ 385 h 387"/>
              <a:gd name="T74" fmla="*/ 203 w 387"/>
              <a:gd name="T75" fmla="*/ 385 h 387"/>
              <a:gd name="T76" fmla="*/ 228 w 387"/>
              <a:gd name="T77" fmla="*/ 378 h 387"/>
              <a:gd name="T78" fmla="*/ 234 w 387"/>
              <a:gd name="T79" fmla="*/ 370 h 387"/>
              <a:gd name="T80" fmla="*/ 234 w 387"/>
              <a:gd name="T81" fmla="*/ 369 h 387"/>
              <a:gd name="T82" fmla="*/ 234 w 387"/>
              <a:gd name="T83" fmla="*/ 369 h 387"/>
              <a:gd name="T84" fmla="*/ 234 w 387"/>
              <a:gd name="T85" fmla="*/ 369 h 387"/>
              <a:gd name="T86" fmla="*/ 237 w 387"/>
              <a:gd name="T87" fmla="*/ 361 h 387"/>
              <a:gd name="T88" fmla="*/ 383 w 387"/>
              <a:gd name="T89" fmla="*/ 37 h 387"/>
              <a:gd name="T90" fmla="*/ 379 w 387"/>
              <a:gd name="T91" fmla="*/ 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7" h="387">
                <a:moveTo>
                  <a:pt x="379" y="8"/>
                </a:moveTo>
                <a:cubicBezTo>
                  <a:pt x="379" y="8"/>
                  <a:pt x="379" y="8"/>
                  <a:pt x="379" y="8"/>
                </a:cubicBezTo>
                <a:cubicBezTo>
                  <a:pt x="379" y="8"/>
                  <a:pt x="379" y="8"/>
                  <a:pt x="379" y="8"/>
                </a:cubicBezTo>
                <a:cubicBezTo>
                  <a:pt x="379" y="8"/>
                  <a:pt x="379" y="8"/>
                  <a:pt x="379" y="8"/>
                </a:cubicBezTo>
                <a:cubicBezTo>
                  <a:pt x="379" y="8"/>
                  <a:pt x="379" y="8"/>
                  <a:pt x="379" y="8"/>
                </a:cubicBezTo>
                <a:cubicBezTo>
                  <a:pt x="379" y="8"/>
                  <a:pt x="379" y="7"/>
                  <a:pt x="379" y="7"/>
                </a:cubicBezTo>
                <a:cubicBezTo>
                  <a:pt x="379" y="7"/>
                  <a:pt x="379" y="7"/>
                  <a:pt x="379" y="7"/>
                </a:cubicBezTo>
                <a:cubicBezTo>
                  <a:pt x="379" y="7"/>
                  <a:pt x="379" y="7"/>
                  <a:pt x="379" y="7"/>
                </a:cubicBezTo>
                <a:cubicBezTo>
                  <a:pt x="379" y="7"/>
                  <a:pt x="379" y="7"/>
                  <a:pt x="379" y="7"/>
                </a:cubicBezTo>
                <a:cubicBezTo>
                  <a:pt x="372" y="2"/>
                  <a:pt x="362" y="0"/>
                  <a:pt x="349" y="3"/>
                </a:cubicBezTo>
                <a:cubicBezTo>
                  <a:pt x="26" y="149"/>
                  <a:pt x="26" y="149"/>
                  <a:pt x="26" y="149"/>
                </a:cubicBezTo>
                <a:cubicBezTo>
                  <a:pt x="23" y="150"/>
                  <a:pt x="20" y="151"/>
                  <a:pt x="17" y="153"/>
                </a:cubicBezTo>
                <a:cubicBezTo>
                  <a:pt x="17" y="153"/>
                  <a:pt x="17" y="153"/>
                  <a:pt x="17" y="153"/>
                </a:cubicBezTo>
                <a:cubicBezTo>
                  <a:pt x="17" y="153"/>
                  <a:pt x="17" y="153"/>
                  <a:pt x="17" y="153"/>
                </a:cubicBezTo>
                <a:cubicBezTo>
                  <a:pt x="17" y="153"/>
                  <a:pt x="17" y="153"/>
                  <a:pt x="17" y="153"/>
                </a:cubicBezTo>
                <a:cubicBezTo>
                  <a:pt x="14" y="154"/>
                  <a:pt x="11" y="156"/>
                  <a:pt x="9" y="159"/>
                </a:cubicBezTo>
                <a:cubicBezTo>
                  <a:pt x="7" y="160"/>
                  <a:pt x="6" y="162"/>
                  <a:pt x="4" y="164"/>
                </a:cubicBezTo>
                <a:cubicBezTo>
                  <a:pt x="1" y="170"/>
                  <a:pt x="0" y="177"/>
                  <a:pt x="2" y="183"/>
                </a:cubicBezTo>
                <a:cubicBezTo>
                  <a:pt x="2" y="183"/>
                  <a:pt x="2" y="184"/>
                  <a:pt x="2" y="184"/>
                </a:cubicBezTo>
                <a:cubicBezTo>
                  <a:pt x="2" y="186"/>
                  <a:pt x="3" y="187"/>
                  <a:pt x="4" y="189"/>
                </a:cubicBezTo>
                <a:cubicBezTo>
                  <a:pt x="4" y="189"/>
                  <a:pt x="4" y="190"/>
                  <a:pt x="5" y="190"/>
                </a:cubicBezTo>
                <a:cubicBezTo>
                  <a:pt x="6" y="192"/>
                  <a:pt x="7" y="194"/>
                  <a:pt x="9" y="195"/>
                </a:cubicBezTo>
                <a:cubicBezTo>
                  <a:pt x="9" y="195"/>
                  <a:pt x="9" y="195"/>
                  <a:pt x="9" y="195"/>
                </a:cubicBezTo>
                <a:cubicBezTo>
                  <a:pt x="9" y="195"/>
                  <a:pt x="9" y="195"/>
                  <a:pt x="9" y="195"/>
                </a:cubicBezTo>
                <a:cubicBezTo>
                  <a:pt x="9" y="196"/>
                  <a:pt x="10" y="196"/>
                  <a:pt x="11" y="197"/>
                </a:cubicBezTo>
                <a:cubicBezTo>
                  <a:pt x="13" y="199"/>
                  <a:pt x="15" y="200"/>
                  <a:pt x="17" y="201"/>
                </a:cubicBezTo>
                <a:cubicBezTo>
                  <a:pt x="31" y="209"/>
                  <a:pt x="152" y="159"/>
                  <a:pt x="190" y="196"/>
                </a:cubicBezTo>
                <a:cubicBezTo>
                  <a:pt x="190" y="196"/>
                  <a:pt x="190" y="196"/>
                  <a:pt x="190" y="196"/>
                </a:cubicBezTo>
                <a:cubicBezTo>
                  <a:pt x="190" y="196"/>
                  <a:pt x="190" y="196"/>
                  <a:pt x="190" y="196"/>
                </a:cubicBezTo>
                <a:cubicBezTo>
                  <a:pt x="227" y="235"/>
                  <a:pt x="178" y="355"/>
                  <a:pt x="186" y="369"/>
                </a:cubicBezTo>
                <a:cubicBezTo>
                  <a:pt x="187" y="372"/>
                  <a:pt x="188" y="374"/>
                  <a:pt x="190" y="376"/>
                </a:cubicBezTo>
                <a:cubicBezTo>
                  <a:pt x="190" y="377"/>
                  <a:pt x="191" y="377"/>
                  <a:pt x="191" y="378"/>
                </a:cubicBezTo>
                <a:cubicBezTo>
                  <a:pt x="191" y="378"/>
                  <a:pt x="191" y="378"/>
                  <a:pt x="191" y="378"/>
                </a:cubicBezTo>
                <a:cubicBezTo>
                  <a:pt x="191" y="378"/>
                  <a:pt x="191" y="378"/>
                  <a:pt x="191" y="378"/>
                </a:cubicBezTo>
                <a:cubicBezTo>
                  <a:pt x="193" y="380"/>
                  <a:pt x="195" y="381"/>
                  <a:pt x="196" y="382"/>
                </a:cubicBezTo>
                <a:cubicBezTo>
                  <a:pt x="197" y="382"/>
                  <a:pt x="197" y="382"/>
                  <a:pt x="198" y="383"/>
                </a:cubicBezTo>
                <a:cubicBezTo>
                  <a:pt x="199" y="383"/>
                  <a:pt x="201" y="384"/>
                  <a:pt x="203" y="385"/>
                </a:cubicBezTo>
                <a:cubicBezTo>
                  <a:pt x="203" y="385"/>
                  <a:pt x="203" y="385"/>
                  <a:pt x="203" y="385"/>
                </a:cubicBezTo>
                <a:cubicBezTo>
                  <a:pt x="212" y="387"/>
                  <a:pt x="221" y="385"/>
                  <a:pt x="228" y="378"/>
                </a:cubicBezTo>
                <a:cubicBezTo>
                  <a:pt x="230" y="376"/>
                  <a:pt x="232" y="373"/>
                  <a:pt x="234" y="370"/>
                </a:cubicBezTo>
                <a:cubicBezTo>
                  <a:pt x="234" y="370"/>
                  <a:pt x="234" y="370"/>
                  <a:pt x="234" y="369"/>
                </a:cubicBezTo>
                <a:cubicBezTo>
                  <a:pt x="234" y="369"/>
                  <a:pt x="234" y="369"/>
                  <a:pt x="234" y="369"/>
                </a:cubicBezTo>
                <a:cubicBezTo>
                  <a:pt x="234" y="369"/>
                  <a:pt x="234" y="369"/>
                  <a:pt x="234" y="369"/>
                </a:cubicBezTo>
                <a:cubicBezTo>
                  <a:pt x="235" y="367"/>
                  <a:pt x="236" y="364"/>
                  <a:pt x="237" y="361"/>
                </a:cubicBezTo>
                <a:cubicBezTo>
                  <a:pt x="383" y="37"/>
                  <a:pt x="383" y="37"/>
                  <a:pt x="383" y="37"/>
                </a:cubicBezTo>
                <a:cubicBezTo>
                  <a:pt x="387" y="24"/>
                  <a:pt x="385" y="14"/>
                  <a:pt x="379" y="8"/>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it-IT"/>
          </a:p>
        </p:txBody>
      </p:sp>
      <p:grpSp>
        <p:nvGrpSpPr>
          <p:cNvPr id="49" name="Group 48">
            <a:extLst>
              <a:ext uri="{FF2B5EF4-FFF2-40B4-BE49-F238E27FC236}">
                <a16:creationId xmlns:a16="http://schemas.microsoft.com/office/drawing/2014/main" xmlns="" id="{D5DF1ECD-083A-438F-84FC-14AF69A3DE4E}"/>
              </a:ext>
            </a:extLst>
          </p:cNvPr>
          <p:cNvGrpSpPr>
            <a:grpSpLocks noChangeAspect="1"/>
          </p:cNvGrpSpPr>
          <p:nvPr/>
        </p:nvGrpSpPr>
        <p:grpSpPr>
          <a:xfrm>
            <a:off x="1274244" y="1646183"/>
            <a:ext cx="709531" cy="709531"/>
            <a:chOff x="433388" y="771525"/>
            <a:chExt cx="1439862" cy="1439863"/>
          </a:xfrm>
          <a:solidFill>
            <a:schemeClr val="bg1"/>
          </a:solidFill>
        </p:grpSpPr>
        <p:sp>
          <p:nvSpPr>
            <p:cNvPr id="50" name="Freeform 59">
              <a:extLst>
                <a:ext uri="{FF2B5EF4-FFF2-40B4-BE49-F238E27FC236}">
                  <a16:creationId xmlns:a16="http://schemas.microsoft.com/office/drawing/2014/main" xmlns="" id="{ADC3B968-22DE-4C60-B224-67A4DD1052DD}"/>
                </a:ext>
              </a:extLst>
            </p:cNvPr>
            <p:cNvSpPr>
              <a:spLocks noEditPoints="1"/>
            </p:cNvSpPr>
            <p:nvPr/>
          </p:nvSpPr>
          <p:spPr bwMode="auto">
            <a:xfrm>
              <a:off x="433388" y="771525"/>
              <a:ext cx="896938" cy="919163"/>
            </a:xfrm>
            <a:custGeom>
              <a:avLst/>
              <a:gdLst>
                <a:gd name="T0" fmla="*/ 239 w 239"/>
                <a:gd name="T1" fmla="*/ 92 h 245"/>
                <a:gd name="T2" fmla="*/ 239 w 239"/>
                <a:gd name="T3" fmla="*/ 50 h 245"/>
                <a:gd name="T4" fmla="*/ 239 w 239"/>
                <a:gd name="T5" fmla="*/ 35 h 245"/>
                <a:gd name="T6" fmla="*/ 228 w 239"/>
                <a:gd name="T7" fmla="*/ 19 h 245"/>
                <a:gd name="T8" fmla="*/ 120 w 239"/>
                <a:gd name="T9" fmla="*/ 0 h 245"/>
                <a:gd name="T10" fmla="*/ 11 w 239"/>
                <a:gd name="T11" fmla="*/ 19 h 245"/>
                <a:gd name="T12" fmla="*/ 0 w 239"/>
                <a:gd name="T13" fmla="*/ 35 h 245"/>
                <a:gd name="T14" fmla="*/ 0 w 239"/>
                <a:gd name="T15" fmla="*/ 50 h 245"/>
                <a:gd name="T16" fmla="*/ 0 w 239"/>
                <a:gd name="T17" fmla="*/ 92 h 245"/>
                <a:gd name="T18" fmla="*/ 0 w 239"/>
                <a:gd name="T19" fmla="*/ 210 h 245"/>
                <a:gd name="T20" fmla="*/ 11 w 239"/>
                <a:gd name="T21" fmla="*/ 226 h 245"/>
                <a:gd name="T22" fmla="*/ 120 w 239"/>
                <a:gd name="T23" fmla="*/ 245 h 245"/>
                <a:gd name="T24" fmla="*/ 121 w 239"/>
                <a:gd name="T25" fmla="*/ 245 h 245"/>
                <a:gd name="T26" fmla="*/ 121 w 239"/>
                <a:gd name="T27" fmla="*/ 231 h 245"/>
                <a:gd name="T28" fmla="*/ 121 w 239"/>
                <a:gd name="T29" fmla="*/ 190 h 245"/>
                <a:gd name="T30" fmla="*/ 121 w 239"/>
                <a:gd name="T31" fmla="*/ 174 h 245"/>
                <a:gd name="T32" fmla="*/ 143 w 239"/>
                <a:gd name="T33" fmla="*/ 138 h 245"/>
                <a:gd name="T34" fmla="*/ 239 w 239"/>
                <a:gd name="T35" fmla="*/ 117 h 245"/>
                <a:gd name="T36" fmla="*/ 239 w 239"/>
                <a:gd name="T37" fmla="*/ 92 h 245"/>
                <a:gd name="T38" fmla="*/ 103 w 239"/>
                <a:gd name="T39" fmla="*/ 201 h 245"/>
                <a:gd name="T40" fmla="*/ 52 w 239"/>
                <a:gd name="T41" fmla="*/ 201 h 245"/>
                <a:gd name="T42" fmla="*/ 41 w 239"/>
                <a:gd name="T43" fmla="*/ 190 h 245"/>
                <a:gd name="T44" fmla="*/ 41 w 239"/>
                <a:gd name="T45" fmla="*/ 139 h 245"/>
                <a:gd name="T46" fmla="*/ 92 w 239"/>
                <a:gd name="T47" fmla="*/ 139 h 245"/>
                <a:gd name="T48" fmla="*/ 103 w 239"/>
                <a:gd name="T49" fmla="*/ 150 h 245"/>
                <a:gd name="T50" fmla="*/ 103 w 239"/>
                <a:gd name="T51" fmla="*/ 201 h 245"/>
                <a:gd name="T52" fmla="*/ 103 w 239"/>
                <a:gd name="T53" fmla="*/ 95 h 245"/>
                <a:gd name="T54" fmla="*/ 92 w 239"/>
                <a:gd name="T55" fmla="*/ 106 h 245"/>
                <a:gd name="T56" fmla="*/ 41 w 239"/>
                <a:gd name="T57" fmla="*/ 106 h 245"/>
                <a:gd name="T58" fmla="*/ 41 w 239"/>
                <a:gd name="T59" fmla="*/ 55 h 245"/>
                <a:gd name="T60" fmla="*/ 52 w 239"/>
                <a:gd name="T61" fmla="*/ 44 h 245"/>
                <a:gd name="T62" fmla="*/ 103 w 239"/>
                <a:gd name="T63" fmla="*/ 44 h 245"/>
                <a:gd name="T64" fmla="*/ 103 w 239"/>
                <a:gd name="T65" fmla="*/ 95 h 245"/>
                <a:gd name="T66" fmla="*/ 198 w 239"/>
                <a:gd name="T67" fmla="*/ 106 h 245"/>
                <a:gd name="T68" fmla="*/ 147 w 239"/>
                <a:gd name="T69" fmla="*/ 106 h 245"/>
                <a:gd name="T70" fmla="*/ 136 w 239"/>
                <a:gd name="T71" fmla="*/ 95 h 245"/>
                <a:gd name="T72" fmla="*/ 136 w 239"/>
                <a:gd name="T73" fmla="*/ 44 h 245"/>
                <a:gd name="T74" fmla="*/ 187 w 239"/>
                <a:gd name="T75" fmla="*/ 44 h 245"/>
                <a:gd name="T76" fmla="*/ 198 w 239"/>
                <a:gd name="T77" fmla="*/ 55 h 245"/>
                <a:gd name="T78" fmla="*/ 198 w 239"/>
                <a:gd name="T79" fmla="*/ 10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9" h="245">
                  <a:moveTo>
                    <a:pt x="239" y="92"/>
                  </a:moveTo>
                  <a:cubicBezTo>
                    <a:pt x="239" y="50"/>
                    <a:pt x="239" y="50"/>
                    <a:pt x="239" y="50"/>
                  </a:cubicBezTo>
                  <a:cubicBezTo>
                    <a:pt x="239" y="35"/>
                    <a:pt x="239" y="35"/>
                    <a:pt x="239" y="35"/>
                  </a:cubicBezTo>
                  <a:cubicBezTo>
                    <a:pt x="239" y="25"/>
                    <a:pt x="231" y="20"/>
                    <a:pt x="228" y="19"/>
                  </a:cubicBezTo>
                  <a:cubicBezTo>
                    <a:pt x="225" y="16"/>
                    <a:pt x="197" y="0"/>
                    <a:pt x="120" y="0"/>
                  </a:cubicBezTo>
                  <a:cubicBezTo>
                    <a:pt x="43" y="0"/>
                    <a:pt x="15" y="16"/>
                    <a:pt x="11" y="19"/>
                  </a:cubicBezTo>
                  <a:cubicBezTo>
                    <a:pt x="8" y="20"/>
                    <a:pt x="0" y="25"/>
                    <a:pt x="0" y="35"/>
                  </a:cubicBezTo>
                  <a:cubicBezTo>
                    <a:pt x="0" y="50"/>
                    <a:pt x="0" y="50"/>
                    <a:pt x="0" y="50"/>
                  </a:cubicBezTo>
                  <a:cubicBezTo>
                    <a:pt x="0" y="92"/>
                    <a:pt x="0" y="92"/>
                    <a:pt x="0" y="92"/>
                  </a:cubicBezTo>
                  <a:cubicBezTo>
                    <a:pt x="0" y="210"/>
                    <a:pt x="0" y="210"/>
                    <a:pt x="0" y="210"/>
                  </a:cubicBezTo>
                  <a:cubicBezTo>
                    <a:pt x="0" y="220"/>
                    <a:pt x="8" y="225"/>
                    <a:pt x="11" y="226"/>
                  </a:cubicBezTo>
                  <a:cubicBezTo>
                    <a:pt x="15" y="229"/>
                    <a:pt x="43" y="245"/>
                    <a:pt x="120" y="245"/>
                  </a:cubicBezTo>
                  <a:cubicBezTo>
                    <a:pt x="120" y="245"/>
                    <a:pt x="121" y="245"/>
                    <a:pt x="121" y="245"/>
                  </a:cubicBezTo>
                  <a:cubicBezTo>
                    <a:pt x="121" y="231"/>
                    <a:pt x="121" y="231"/>
                    <a:pt x="121" y="231"/>
                  </a:cubicBezTo>
                  <a:cubicBezTo>
                    <a:pt x="121" y="190"/>
                    <a:pt x="121" y="190"/>
                    <a:pt x="121" y="190"/>
                  </a:cubicBezTo>
                  <a:cubicBezTo>
                    <a:pt x="121" y="174"/>
                    <a:pt x="121" y="174"/>
                    <a:pt x="121" y="174"/>
                  </a:cubicBezTo>
                  <a:cubicBezTo>
                    <a:pt x="121" y="164"/>
                    <a:pt x="125" y="149"/>
                    <a:pt x="143" y="138"/>
                  </a:cubicBezTo>
                  <a:cubicBezTo>
                    <a:pt x="150" y="133"/>
                    <a:pt x="177" y="120"/>
                    <a:pt x="239" y="117"/>
                  </a:cubicBezTo>
                  <a:lnTo>
                    <a:pt x="239" y="92"/>
                  </a:lnTo>
                  <a:close/>
                  <a:moveTo>
                    <a:pt x="103" y="201"/>
                  </a:moveTo>
                  <a:cubicBezTo>
                    <a:pt x="52" y="201"/>
                    <a:pt x="52" y="201"/>
                    <a:pt x="52" y="201"/>
                  </a:cubicBezTo>
                  <a:cubicBezTo>
                    <a:pt x="46" y="201"/>
                    <a:pt x="41" y="196"/>
                    <a:pt x="41" y="190"/>
                  </a:cubicBezTo>
                  <a:cubicBezTo>
                    <a:pt x="41" y="139"/>
                    <a:pt x="41" y="139"/>
                    <a:pt x="41" y="139"/>
                  </a:cubicBezTo>
                  <a:cubicBezTo>
                    <a:pt x="92" y="139"/>
                    <a:pt x="92" y="139"/>
                    <a:pt x="92" y="139"/>
                  </a:cubicBezTo>
                  <a:cubicBezTo>
                    <a:pt x="98" y="139"/>
                    <a:pt x="103" y="144"/>
                    <a:pt x="103" y="150"/>
                  </a:cubicBezTo>
                  <a:lnTo>
                    <a:pt x="103" y="201"/>
                  </a:lnTo>
                  <a:close/>
                  <a:moveTo>
                    <a:pt x="103" y="95"/>
                  </a:moveTo>
                  <a:cubicBezTo>
                    <a:pt x="103" y="101"/>
                    <a:pt x="98" y="106"/>
                    <a:pt x="92" y="106"/>
                  </a:cubicBezTo>
                  <a:cubicBezTo>
                    <a:pt x="41" y="106"/>
                    <a:pt x="41" y="106"/>
                    <a:pt x="41" y="106"/>
                  </a:cubicBezTo>
                  <a:cubicBezTo>
                    <a:pt x="41" y="55"/>
                    <a:pt x="41" y="55"/>
                    <a:pt x="41" y="55"/>
                  </a:cubicBezTo>
                  <a:cubicBezTo>
                    <a:pt x="41" y="49"/>
                    <a:pt x="46" y="44"/>
                    <a:pt x="52" y="44"/>
                  </a:cubicBezTo>
                  <a:cubicBezTo>
                    <a:pt x="103" y="44"/>
                    <a:pt x="103" y="44"/>
                    <a:pt x="103" y="44"/>
                  </a:cubicBezTo>
                  <a:lnTo>
                    <a:pt x="103" y="95"/>
                  </a:lnTo>
                  <a:close/>
                  <a:moveTo>
                    <a:pt x="198" y="106"/>
                  </a:moveTo>
                  <a:cubicBezTo>
                    <a:pt x="147" y="106"/>
                    <a:pt x="147" y="106"/>
                    <a:pt x="147" y="106"/>
                  </a:cubicBezTo>
                  <a:cubicBezTo>
                    <a:pt x="141" y="106"/>
                    <a:pt x="136" y="101"/>
                    <a:pt x="136" y="95"/>
                  </a:cubicBezTo>
                  <a:cubicBezTo>
                    <a:pt x="136" y="44"/>
                    <a:pt x="136" y="44"/>
                    <a:pt x="136" y="44"/>
                  </a:cubicBezTo>
                  <a:cubicBezTo>
                    <a:pt x="187" y="44"/>
                    <a:pt x="187" y="44"/>
                    <a:pt x="187" y="44"/>
                  </a:cubicBezTo>
                  <a:cubicBezTo>
                    <a:pt x="193" y="44"/>
                    <a:pt x="198" y="49"/>
                    <a:pt x="198" y="55"/>
                  </a:cubicBezTo>
                  <a:lnTo>
                    <a:pt x="198" y="10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t-IT"/>
            </a:p>
          </p:txBody>
        </p:sp>
        <p:sp>
          <p:nvSpPr>
            <p:cNvPr id="51" name="Freeform 60">
              <a:extLst>
                <a:ext uri="{FF2B5EF4-FFF2-40B4-BE49-F238E27FC236}">
                  <a16:creationId xmlns:a16="http://schemas.microsoft.com/office/drawing/2014/main" xmlns="" id="{E4C12BCB-2316-4109-874D-D81EEC460370}"/>
                </a:ext>
              </a:extLst>
            </p:cNvPr>
            <p:cNvSpPr>
              <a:spLocks noEditPoints="1"/>
            </p:cNvSpPr>
            <p:nvPr/>
          </p:nvSpPr>
          <p:spPr bwMode="auto">
            <a:xfrm>
              <a:off x="977900" y="1296988"/>
              <a:ext cx="895350" cy="914400"/>
            </a:xfrm>
            <a:custGeom>
              <a:avLst/>
              <a:gdLst>
                <a:gd name="T0" fmla="*/ 228 w 239"/>
                <a:gd name="T1" fmla="*/ 18 h 244"/>
                <a:gd name="T2" fmla="*/ 119 w 239"/>
                <a:gd name="T3" fmla="*/ 0 h 244"/>
                <a:gd name="T4" fmla="*/ 11 w 239"/>
                <a:gd name="T5" fmla="*/ 18 h 244"/>
                <a:gd name="T6" fmla="*/ 0 w 239"/>
                <a:gd name="T7" fmla="*/ 34 h 244"/>
                <a:gd name="T8" fmla="*/ 0 w 239"/>
                <a:gd name="T9" fmla="*/ 50 h 244"/>
                <a:gd name="T10" fmla="*/ 0 w 239"/>
                <a:gd name="T11" fmla="*/ 91 h 244"/>
                <a:gd name="T12" fmla="*/ 0 w 239"/>
                <a:gd name="T13" fmla="*/ 210 h 244"/>
                <a:gd name="T14" fmla="*/ 11 w 239"/>
                <a:gd name="T15" fmla="*/ 226 h 244"/>
                <a:gd name="T16" fmla="*/ 119 w 239"/>
                <a:gd name="T17" fmla="*/ 244 h 244"/>
                <a:gd name="T18" fmla="*/ 228 w 239"/>
                <a:gd name="T19" fmla="*/ 226 h 244"/>
                <a:gd name="T20" fmla="*/ 239 w 239"/>
                <a:gd name="T21" fmla="*/ 210 h 244"/>
                <a:gd name="T22" fmla="*/ 239 w 239"/>
                <a:gd name="T23" fmla="*/ 91 h 244"/>
                <a:gd name="T24" fmla="*/ 239 w 239"/>
                <a:gd name="T25" fmla="*/ 50 h 244"/>
                <a:gd name="T26" fmla="*/ 239 w 239"/>
                <a:gd name="T27" fmla="*/ 34 h 244"/>
                <a:gd name="T28" fmla="*/ 228 w 239"/>
                <a:gd name="T29" fmla="*/ 18 h 244"/>
                <a:gd name="T30" fmla="*/ 103 w 239"/>
                <a:gd name="T31" fmla="*/ 201 h 244"/>
                <a:gd name="T32" fmla="*/ 52 w 239"/>
                <a:gd name="T33" fmla="*/ 201 h 244"/>
                <a:gd name="T34" fmla="*/ 41 w 239"/>
                <a:gd name="T35" fmla="*/ 190 h 244"/>
                <a:gd name="T36" fmla="*/ 41 w 239"/>
                <a:gd name="T37" fmla="*/ 138 h 244"/>
                <a:gd name="T38" fmla="*/ 92 w 239"/>
                <a:gd name="T39" fmla="*/ 138 h 244"/>
                <a:gd name="T40" fmla="*/ 103 w 239"/>
                <a:gd name="T41" fmla="*/ 149 h 244"/>
                <a:gd name="T42" fmla="*/ 103 w 239"/>
                <a:gd name="T43" fmla="*/ 201 h 244"/>
                <a:gd name="T44" fmla="*/ 103 w 239"/>
                <a:gd name="T45" fmla="*/ 95 h 244"/>
                <a:gd name="T46" fmla="*/ 92 w 239"/>
                <a:gd name="T47" fmla="*/ 106 h 244"/>
                <a:gd name="T48" fmla="*/ 41 w 239"/>
                <a:gd name="T49" fmla="*/ 106 h 244"/>
                <a:gd name="T50" fmla="*/ 41 w 239"/>
                <a:gd name="T51" fmla="*/ 55 h 244"/>
                <a:gd name="T52" fmla="*/ 52 w 239"/>
                <a:gd name="T53" fmla="*/ 44 h 244"/>
                <a:gd name="T54" fmla="*/ 103 w 239"/>
                <a:gd name="T55" fmla="*/ 44 h 244"/>
                <a:gd name="T56" fmla="*/ 103 w 239"/>
                <a:gd name="T57" fmla="*/ 95 h 244"/>
                <a:gd name="T58" fmla="*/ 198 w 239"/>
                <a:gd name="T59" fmla="*/ 190 h 244"/>
                <a:gd name="T60" fmla="*/ 187 w 239"/>
                <a:gd name="T61" fmla="*/ 201 h 244"/>
                <a:gd name="T62" fmla="*/ 136 w 239"/>
                <a:gd name="T63" fmla="*/ 201 h 244"/>
                <a:gd name="T64" fmla="*/ 136 w 239"/>
                <a:gd name="T65" fmla="*/ 149 h 244"/>
                <a:gd name="T66" fmla="*/ 147 w 239"/>
                <a:gd name="T67" fmla="*/ 138 h 244"/>
                <a:gd name="T68" fmla="*/ 198 w 239"/>
                <a:gd name="T69" fmla="*/ 138 h 244"/>
                <a:gd name="T70" fmla="*/ 198 w 239"/>
                <a:gd name="T71" fmla="*/ 190 h 244"/>
                <a:gd name="T72" fmla="*/ 198 w 239"/>
                <a:gd name="T73" fmla="*/ 106 h 244"/>
                <a:gd name="T74" fmla="*/ 147 w 239"/>
                <a:gd name="T75" fmla="*/ 106 h 244"/>
                <a:gd name="T76" fmla="*/ 136 w 239"/>
                <a:gd name="T77" fmla="*/ 95 h 244"/>
                <a:gd name="T78" fmla="*/ 136 w 239"/>
                <a:gd name="T79" fmla="*/ 44 h 244"/>
                <a:gd name="T80" fmla="*/ 187 w 239"/>
                <a:gd name="T81" fmla="*/ 44 h 244"/>
                <a:gd name="T82" fmla="*/ 198 w 239"/>
                <a:gd name="T83" fmla="*/ 55 h 244"/>
                <a:gd name="T84" fmla="*/ 198 w 239"/>
                <a:gd name="T85" fmla="*/ 106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9" h="244">
                  <a:moveTo>
                    <a:pt x="228" y="18"/>
                  </a:moveTo>
                  <a:cubicBezTo>
                    <a:pt x="224" y="16"/>
                    <a:pt x="197" y="0"/>
                    <a:pt x="119" y="0"/>
                  </a:cubicBezTo>
                  <a:cubicBezTo>
                    <a:pt x="42" y="0"/>
                    <a:pt x="15" y="16"/>
                    <a:pt x="11" y="18"/>
                  </a:cubicBezTo>
                  <a:cubicBezTo>
                    <a:pt x="8" y="20"/>
                    <a:pt x="0" y="25"/>
                    <a:pt x="0" y="34"/>
                  </a:cubicBezTo>
                  <a:cubicBezTo>
                    <a:pt x="0" y="50"/>
                    <a:pt x="0" y="50"/>
                    <a:pt x="0" y="50"/>
                  </a:cubicBezTo>
                  <a:cubicBezTo>
                    <a:pt x="0" y="91"/>
                    <a:pt x="0" y="91"/>
                    <a:pt x="0" y="91"/>
                  </a:cubicBezTo>
                  <a:cubicBezTo>
                    <a:pt x="0" y="210"/>
                    <a:pt x="0" y="210"/>
                    <a:pt x="0" y="210"/>
                  </a:cubicBezTo>
                  <a:cubicBezTo>
                    <a:pt x="0" y="219"/>
                    <a:pt x="8" y="224"/>
                    <a:pt x="11" y="226"/>
                  </a:cubicBezTo>
                  <a:cubicBezTo>
                    <a:pt x="15" y="229"/>
                    <a:pt x="42" y="244"/>
                    <a:pt x="119" y="244"/>
                  </a:cubicBezTo>
                  <a:cubicBezTo>
                    <a:pt x="197" y="244"/>
                    <a:pt x="224" y="229"/>
                    <a:pt x="228" y="226"/>
                  </a:cubicBezTo>
                  <a:cubicBezTo>
                    <a:pt x="231" y="224"/>
                    <a:pt x="239" y="219"/>
                    <a:pt x="239" y="210"/>
                  </a:cubicBezTo>
                  <a:cubicBezTo>
                    <a:pt x="239" y="91"/>
                    <a:pt x="239" y="91"/>
                    <a:pt x="239" y="91"/>
                  </a:cubicBezTo>
                  <a:cubicBezTo>
                    <a:pt x="239" y="50"/>
                    <a:pt x="239" y="50"/>
                    <a:pt x="239" y="50"/>
                  </a:cubicBezTo>
                  <a:cubicBezTo>
                    <a:pt x="239" y="34"/>
                    <a:pt x="239" y="34"/>
                    <a:pt x="239" y="34"/>
                  </a:cubicBezTo>
                  <a:cubicBezTo>
                    <a:pt x="239" y="25"/>
                    <a:pt x="231" y="20"/>
                    <a:pt x="228" y="18"/>
                  </a:cubicBezTo>
                  <a:close/>
                  <a:moveTo>
                    <a:pt x="103" y="201"/>
                  </a:moveTo>
                  <a:cubicBezTo>
                    <a:pt x="52" y="201"/>
                    <a:pt x="52" y="201"/>
                    <a:pt x="52" y="201"/>
                  </a:cubicBezTo>
                  <a:cubicBezTo>
                    <a:pt x="46" y="201"/>
                    <a:pt x="41" y="196"/>
                    <a:pt x="41" y="190"/>
                  </a:cubicBezTo>
                  <a:cubicBezTo>
                    <a:pt x="41" y="138"/>
                    <a:pt x="41" y="138"/>
                    <a:pt x="41" y="138"/>
                  </a:cubicBezTo>
                  <a:cubicBezTo>
                    <a:pt x="92" y="138"/>
                    <a:pt x="92" y="138"/>
                    <a:pt x="92" y="138"/>
                  </a:cubicBezTo>
                  <a:cubicBezTo>
                    <a:pt x="98" y="138"/>
                    <a:pt x="103" y="143"/>
                    <a:pt x="103" y="149"/>
                  </a:cubicBezTo>
                  <a:lnTo>
                    <a:pt x="103" y="201"/>
                  </a:lnTo>
                  <a:close/>
                  <a:moveTo>
                    <a:pt x="103" y="95"/>
                  </a:moveTo>
                  <a:cubicBezTo>
                    <a:pt x="103" y="101"/>
                    <a:pt x="98" y="106"/>
                    <a:pt x="92" y="106"/>
                  </a:cubicBezTo>
                  <a:cubicBezTo>
                    <a:pt x="41" y="106"/>
                    <a:pt x="41" y="106"/>
                    <a:pt x="41" y="106"/>
                  </a:cubicBezTo>
                  <a:cubicBezTo>
                    <a:pt x="41" y="55"/>
                    <a:pt x="41" y="55"/>
                    <a:pt x="41" y="55"/>
                  </a:cubicBezTo>
                  <a:cubicBezTo>
                    <a:pt x="41" y="49"/>
                    <a:pt x="46" y="44"/>
                    <a:pt x="52" y="44"/>
                  </a:cubicBezTo>
                  <a:cubicBezTo>
                    <a:pt x="103" y="44"/>
                    <a:pt x="103" y="44"/>
                    <a:pt x="103" y="44"/>
                  </a:cubicBezTo>
                  <a:lnTo>
                    <a:pt x="103" y="95"/>
                  </a:lnTo>
                  <a:close/>
                  <a:moveTo>
                    <a:pt x="198" y="190"/>
                  </a:moveTo>
                  <a:cubicBezTo>
                    <a:pt x="198" y="196"/>
                    <a:pt x="193" y="201"/>
                    <a:pt x="187" y="201"/>
                  </a:cubicBezTo>
                  <a:cubicBezTo>
                    <a:pt x="136" y="201"/>
                    <a:pt x="136" y="201"/>
                    <a:pt x="136" y="201"/>
                  </a:cubicBezTo>
                  <a:cubicBezTo>
                    <a:pt x="136" y="149"/>
                    <a:pt x="136" y="149"/>
                    <a:pt x="136" y="149"/>
                  </a:cubicBezTo>
                  <a:cubicBezTo>
                    <a:pt x="136" y="143"/>
                    <a:pt x="141" y="138"/>
                    <a:pt x="147" y="138"/>
                  </a:cubicBezTo>
                  <a:cubicBezTo>
                    <a:pt x="198" y="138"/>
                    <a:pt x="198" y="138"/>
                    <a:pt x="198" y="138"/>
                  </a:cubicBezTo>
                  <a:lnTo>
                    <a:pt x="198" y="190"/>
                  </a:lnTo>
                  <a:close/>
                  <a:moveTo>
                    <a:pt x="198" y="106"/>
                  </a:moveTo>
                  <a:cubicBezTo>
                    <a:pt x="147" y="106"/>
                    <a:pt x="147" y="106"/>
                    <a:pt x="147" y="106"/>
                  </a:cubicBezTo>
                  <a:cubicBezTo>
                    <a:pt x="141" y="106"/>
                    <a:pt x="136" y="101"/>
                    <a:pt x="136" y="95"/>
                  </a:cubicBezTo>
                  <a:cubicBezTo>
                    <a:pt x="136" y="44"/>
                    <a:pt x="136" y="44"/>
                    <a:pt x="136" y="44"/>
                  </a:cubicBezTo>
                  <a:cubicBezTo>
                    <a:pt x="187" y="44"/>
                    <a:pt x="187" y="44"/>
                    <a:pt x="187" y="44"/>
                  </a:cubicBezTo>
                  <a:cubicBezTo>
                    <a:pt x="193" y="44"/>
                    <a:pt x="198" y="49"/>
                    <a:pt x="198" y="55"/>
                  </a:cubicBezTo>
                  <a:lnTo>
                    <a:pt x="198" y="10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t-IT"/>
            </a:p>
          </p:txBody>
        </p:sp>
      </p:grpSp>
      <p:sp>
        <p:nvSpPr>
          <p:cNvPr id="31" name="Rectangle 30"/>
          <p:cNvSpPr/>
          <p:nvPr/>
        </p:nvSpPr>
        <p:spPr>
          <a:xfrm>
            <a:off x="11618035" y="6252525"/>
            <a:ext cx="312906" cy="369332"/>
          </a:xfrm>
          <a:prstGeom prst="rect">
            <a:avLst/>
          </a:prstGeom>
        </p:spPr>
        <p:txBody>
          <a:bodyPr wrap="none">
            <a:spAutoFit/>
          </a:bodyPr>
          <a:lstStyle/>
          <a:p>
            <a:pPr lvl="0"/>
            <a:fld id="{BE61D1D4-20FA-4242-A758-DF04B340BB24}" type="slidenum">
              <a:rPr lang="en-IN" smtClean="0">
                <a:solidFill>
                  <a:srgbClr val="575757"/>
                </a:solidFill>
              </a:rPr>
              <a:pPr lvl="0"/>
              <a:t>7</a:t>
            </a:fld>
            <a:endParaRPr lang="en-IN" dirty="0">
              <a:solidFill>
                <a:srgbClr val="575757"/>
              </a:solidFill>
            </a:endParaRPr>
          </a:p>
        </p:txBody>
      </p:sp>
    </p:spTree>
    <p:extLst>
      <p:ext uri="{BB962C8B-B14F-4D97-AF65-F5344CB8AC3E}">
        <p14:creationId xmlns:p14="http://schemas.microsoft.com/office/powerpoint/2010/main" xmlns="" val="23997855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273" y="278253"/>
            <a:ext cx="11136208" cy="1021003"/>
          </a:xfrm>
        </p:spPr>
        <p:txBody>
          <a:bodyPr/>
          <a:lstStyle/>
          <a:p>
            <a:r>
              <a:rPr lang="en-US" dirty="0">
                <a:latin typeface="GE Inspira Pitch" panose="020F0603030400020203" pitchFamily="34" charset="0"/>
              </a:rPr>
              <a:t>Power of Segmentation and Targeting</a:t>
            </a:r>
          </a:p>
        </p:txBody>
      </p:sp>
      <p:grpSp>
        <p:nvGrpSpPr>
          <p:cNvPr id="37" name="Group 36"/>
          <p:cNvGrpSpPr/>
          <p:nvPr/>
        </p:nvGrpSpPr>
        <p:grpSpPr>
          <a:xfrm>
            <a:off x="-221810" y="1042433"/>
            <a:ext cx="2387762" cy="1627328"/>
            <a:chOff x="-167592" y="736797"/>
            <a:chExt cx="1791288" cy="1220496"/>
          </a:xfrm>
        </p:grpSpPr>
        <p:grpSp>
          <p:nvGrpSpPr>
            <p:cNvPr id="40" name="Group 39"/>
            <p:cNvGrpSpPr/>
            <p:nvPr/>
          </p:nvGrpSpPr>
          <p:grpSpPr>
            <a:xfrm>
              <a:off x="-167592" y="736797"/>
              <a:ext cx="1791288" cy="1169985"/>
              <a:chOff x="566310" y="1443804"/>
              <a:chExt cx="2819400" cy="1841500"/>
            </a:xfrm>
          </p:grpSpPr>
          <p:pic>
            <p:nvPicPr>
              <p:cNvPr id="42" name="Picture 41"/>
              <p:cNvPicPr>
                <a:picLocks noChangeAspect="1"/>
              </p:cNvPicPr>
              <p:nvPr/>
            </p:nvPicPr>
            <p:blipFill>
              <a:blip r:embed="rId3" cstate="print">
                <a:clrChange>
                  <a:clrFrom>
                    <a:srgbClr val="1E1F1E"/>
                  </a:clrFrom>
                  <a:clrTo>
                    <a:srgbClr val="1E1F1E">
                      <a:alpha val="0"/>
                    </a:srgbClr>
                  </a:clrTo>
                </a:clrChange>
              </a:blip>
              <a:stretch>
                <a:fillRect/>
              </a:stretch>
            </p:blipFill>
            <p:spPr>
              <a:xfrm>
                <a:off x="566310" y="1443804"/>
                <a:ext cx="2819400" cy="1841500"/>
              </a:xfrm>
              <a:prstGeom prst="rect">
                <a:avLst/>
              </a:prstGeom>
            </p:spPr>
          </p:pic>
          <p:pic>
            <p:nvPicPr>
              <p:cNvPr id="43" name="Picture 42"/>
              <p:cNvPicPr>
                <a:picLocks noChangeAspect="1"/>
              </p:cNvPicPr>
              <p:nvPr/>
            </p:nvPicPr>
            <p:blipFill>
              <a:blip r:embed="rId4" cstate="print">
                <a:extLst>
                  <a:ext uri="{28A0092B-C50C-407E-A947-70E740481C1C}">
                    <a14:useLocalDpi xmlns:a14="http://schemas.microsoft.com/office/drawing/2010/main" xmlns=""/>
                  </a:ext>
                </a:extLst>
              </a:blip>
              <a:stretch>
                <a:fillRect/>
              </a:stretch>
            </p:blipFill>
            <p:spPr>
              <a:xfrm>
                <a:off x="2223367" y="1804612"/>
                <a:ext cx="205111" cy="205165"/>
              </a:xfrm>
              <a:prstGeom prst="rect">
                <a:avLst/>
              </a:prstGeom>
            </p:spPr>
          </p:pic>
          <p:pic>
            <p:nvPicPr>
              <p:cNvPr id="44" name="Picture 43"/>
              <p:cNvPicPr>
                <a:picLocks noChangeAspect="1"/>
              </p:cNvPicPr>
              <p:nvPr/>
            </p:nvPicPr>
            <p:blipFill rotWithShape="1">
              <a:blip r:embed="rId5" cstate="print">
                <a:extLst>
                  <a:ext uri="{28A0092B-C50C-407E-A947-70E740481C1C}">
                    <a14:useLocalDpi xmlns:a14="http://schemas.microsoft.com/office/drawing/2010/main" xmlns=""/>
                  </a:ext>
                </a:extLst>
              </a:blip>
              <a:srcRect/>
              <a:stretch/>
            </p:blipFill>
            <p:spPr>
              <a:xfrm>
                <a:off x="1861896" y="2872352"/>
                <a:ext cx="228228" cy="229428"/>
              </a:xfrm>
              <a:prstGeom prst="rect">
                <a:avLst/>
              </a:prstGeom>
            </p:spPr>
          </p:pic>
          <p:pic>
            <p:nvPicPr>
              <p:cNvPr id="45" name="Picture 44"/>
              <p:cNvPicPr>
                <a:picLocks noChangeAspect="1"/>
              </p:cNvPicPr>
              <p:nvPr/>
            </p:nvPicPr>
            <p:blipFill>
              <a:blip r:embed="rId6" cstate="print"/>
              <a:stretch>
                <a:fillRect/>
              </a:stretch>
            </p:blipFill>
            <p:spPr>
              <a:xfrm>
                <a:off x="1276713" y="2491009"/>
                <a:ext cx="260982" cy="260984"/>
              </a:xfrm>
              <a:prstGeom prst="rect">
                <a:avLst/>
              </a:prstGeom>
            </p:spPr>
          </p:pic>
          <p:pic>
            <p:nvPicPr>
              <p:cNvPr id="46" name="Picture 45"/>
              <p:cNvPicPr>
                <a:picLocks noChangeAspect="1"/>
              </p:cNvPicPr>
              <p:nvPr/>
            </p:nvPicPr>
            <p:blipFill rotWithShape="1">
              <a:blip r:embed="rId7" cstate="print"/>
              <a:srcRect l="13234" t="1091" r="13250" b="1186"/>
              <a:stretch/>
            </p:blipFill>
            <p:spPr>
              <a:xfrm>
                <a:off x="1537695" y="1822939"/>
                <a:ext cx="165747" cy="165244"/>
              </a:xfrm>
              <a:prstGeom prst="roundRect">
                <a:avLst/>
              </a:prstGeom>
            </p:spPr>
          </p:pic>
          <p:pic>
            <p:nvPicPr>
              <p:cNvPr id="47" name="Picture 46"/>
              <p:cNvPicPr>
                <a:picLocks noChangeAspect="1"/>
              </p:cNvPicPr>
              <p:nvPr/>
            </p:nvPicPr>
            <p:blipFill>
              <a:blip r:embed="rId8" cstate="print"/>
              <a:stretch>
                <a:fillRect/>
              </a:stretch>
            </p:blipFill>
            <p:spPr>
              <a:xfrm>
                <a:off x="2406026" y="2437612"/>
                <a:ext cx="272542" cy="272542"/>
              </a:xfrm>
              <a:prstGeom prst="rect">
                <a:avLst/>
              </a:prstGeom>
            </p:spPr>
          </p:pic>
          <p:sp>
            <p:nvSpPr>
              <p:cNvPr id="48" name="Oval 47"/>
              <p:cNvSpPr/>
              <p:nvPr/>
            </p:nvSpPr>
            <p:spPr>
              <a:xfrm>
                <a:off x="1548698" y="1945287"/>
                <a:ext cx="750927" cy="838534"/>
              </a:xfrm>
              <a:prstGeom prst="ellipse">
                <a:avLst/>
              </a:prstGeom>
              <a:solidFill>
                <a:schemeClr val="bg1"/>
              </a:solidFill>
              <a:ln w="22225">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088"/>
                <a:endParaRPr lang="en-US" sz="3200">
                  <a:solidFill>
                    <a:prstClr val="white"/>
                  </a:solidFill>
                  <a:latin typeface="GE Inspira Pitch"/>
                </a:endParaRPr>
              </a:p>
            </p:txBody>
          </p:sp>
          <p:pic>
            <p:nvPicPr>
              <p:cNvPr id="49" name="Picture 48"/>
              <p:cNvPicPr>
                <a:picLocks noChangeAspect="1"/>
              </p:cNvPicPr>
              <p:nvPr/>
            </p:nvPicPr>
            <p:blipFill>
              <a:blip r:embed="rId9" cstate="print"/>
              <a:stretch>
                <a:fillRect/>
              </a:stretch>
            </p:blipFill>
            <p:spPr>
              <a:xfrm>
                <a:off x="1802062" y="2268363"/>
                <a:ext cx="256304" cy="246876"/>
              </a:xfrm>
              <a:prstGeom prst="rect">
                <a:avLst/>
              </a:prstGeom>
            </p:spPr>
          </p:pic>
        </p:grpSp>
        <p:sp>
          <p:nvSpPr>
            <p:cNvPr id="41" name="TextBox 40"/>
            <p:cNvSpPr txBox="1"/>
            <p:nvPr/>
          </p:nvSpPr>
          <p:spPr>
            <a:xfrm>
              <a:off x="761501" y="1772627"/>
              <a:ext cx="49" cy="184666"/>
            </a:xfrm>
            <a:prstGeom prst="rect">
              <a:avLst/>
            </a:prstGeom>
            <a:noFill/>
          </p:spPr>
          <p:txBody>
            <a:bodyPr wrap="none" lIns="0" tIns="0" rIns="0" bIns="0" rtlCol="0">
              <a:spAutoFit/>
            </a:bodyPr>
            <a:lstStyle/>
            <a:p>
              <a:pPr algn="ctr" defTabSz="609088"/>
              <a:endParaRPr lang="en-US" sz="1600" dirty="0">
                <a:solidFill>
                  <a:prstClr val="white">
                    <a:lumMod val="95000"/>
                  </a:prstClr>
                </a:solidFill>
                <a:latin typeface="GE Inspira Pitch"/>
              </a:endParaRPr>
            </a:p>
          </p:txBody>
        </p:sp>
      </p:grpSp>
      <p:grpSp>
        <p:nvGrpSpPr>
          <p:cNvPr id="50" name="Group 49"/>
          <p:cNvGrpSpPr/>
          <p:nvPr/>
        </p:nvGrpSpPr>
        <p:grpSpPr>
          <a:xfrm>
            <a:off x="-122018" y="2920737"/>
            <a:ext cx="2177173" cy="1765474"/>
            <a:chOff x="-94321" y="2182185"/>
            <a:chExt cx="1633305" cy="1324105"/>
          </a:xfrm>
        </p:grpSpPr>
        <p:sp>
          <p:nvSpPr>
            <p:cNvPr id="51" name="TextBox 50"/>
            <p:cNvSpPr txBox="1"/>
            <p:nvPr/>
          </p:nvSpPr>
          <p:spPr>
            <a:xfrm>
              <a:off x="747688" y="3321624"/>
              <a:ext cx="49" cy="184666"/>
            </a:xfrm>
            <a:prstGeom prst="rect">
              <a:avLst/>
            </a:prstGeom>
            <a:noFill/>
          </p:spPr>
          <p:txBody>
            <a:bodyPr wrap="none" lIns="0" tIns="0" rIns="0" bIns="0" rtlCol="0">
              <a:spAutoFit/>
            </a:bodyPr>
            <a:lstStyle/>
            <a:p>
              <a:pPr algn="ctr" defTabSz="609088"/>
              <a:endParaRPr lang="en-US" sz="1600" dirty="0">
                <a:solidFill>
                  <a:srgbClr val="F2F2F2"/>
                </a:solidFill>
                <a:latin typeface="GE Inspira Pitch"/>
              </a:endParaRPr>
            </a:p>
          </p:txBody>
        </p:sp>
        <p:grpSp>
          <p:nvGrpSpPr>
            <p:cNvPr id="52" name="Group 51"/>
            <p:cNvGrpSpPr/>
            <p:nvPr/>
          </p:nvGrpSpPr>
          <p:grpSpPr>
            <a:xfrm>
              <a:off x="-94321" y="2182185"/>
              <a:ext cx="1633305" cy="1171168"/>
              <a:chOff x="2938673" y="1316259"/>
              <a:chExt cx="3276600" cy="2349500"/>
            </a:xfrm>
          </p:grpSpPr>
          <p:pic>
            <p:nvPicPr>
              <p:cNvPr id="53" name="Picture 52"/>
              <p:cNvPicPr>
                <a:picLocks noChangeAspect="1"/>
              </p:cNvPicPr>
              <p:nvPr/>
            </p:nvPicPr>
            <p:blipFill>
              <a:blip r:embed="rId10" cstate="print">
                <a:clrChange>
                  <a:clrFrom>
                    <a:srgbClr val="1E1F1E"/>
                  </a:clrFrom>
                  <a:clrTo>
                    <a:srgbClr val="1E1F1E">
                      <a:alpha val="0"/>
                    </a:srgbClr>
                  </a:clrTo>
                </a:clrChange>
              </a:blip>
              <a:stretch>
                <a:fillRect/>
              </a:stretch>
            </p:blipFill>
            <p:spPr>
              <a:xfrm>
                <a:off x="2938673" y="1316259"/>
                <a:ext cx="3276600" cy="2349500"/>
              </a:xfrm>
              <a:prstGeom prst="rect">
                <a:avLst/>
              </a:prstGeom>
            </p:spPr>
          </p:pic>
          <p:pic>
            <p:nvPicPr>
              <p:cNvPr id="54" name="Picture 53"/>
              <p:cNvPicPr>
                <a:picLocks noChangeAspect="1"/>
              </p:cNvPicPr>
              <p:nvPr/>
            </p:nvPicPr>
            <p:blipFill rotWithShape="1">
              <a:blip r:embed="rId11" cstate="print">
                <a:extLst>
                  <a:ext uri="{28A0092B-C50C-407E-A947-70E740481C1C}">
                    <a14:useLocalDpi xmlns:a14="http://schemas.microsoft.com/office/drawing/2010/main" xmlns=""/>
                  </a:ext>
                </a:extLst>
              </a:blip>
              <a:srcRect/>
              <a:stretch/>
            </p:blipFill>
            <p:spPr>
              <a:xfrm>
                <a:off x="3786754" y="1949890"/>
                <a:ext cx="281278" cy="186342"/>
              </a:xfrm>
              <a:prstGeom prst="rect">
                <a:avLst/>
              </a:prstGeom>
            </p:spPr>
          </p:pic>
          <p:pic>
            <p:nvPicPr>
              <p:cNvPr id="55" name="Picture 54"/>
              <p:cNvPicPr>
                <a:picLocks noChangeAspect="1"/>
              </p:cNvPicPr>
              <p:nvPr/>
            </p:nvPicPr>
            <p:blipFill>
              <a:blip r:embed="rId12" cstate="print"/>
              <a:stretch>
                <a:fillRect/>
              </a:stretch>
            </p:blipFill>
            <p:spPr>
              <a:xfrm>
                <a:off x="4512024" y="3146059"/>
                <a:ext cx="223632" cy="223632"/>
              </a:xfrm>
              <a:prstGeom prst="roundRect">
                <a:avLst/>
              </a:prstGeom>
            </p:spPr>
          </p:pic>
          <p:pic>
            <p:nvPicPr>
              <p:cNvPr id="56" name="Picture 55"/>
              <p:cNvPicPr>
                <a:picLocks noChangeAspect="1"/>
              </p:cNvPicPr>
              <p:nvPr/>
            </p:nvPicPr>
            <p:blipFill>
              <a:blip r:embed="rId13" cstate="print"/>
              <a:stretch>
                <a:fillRect/>
              </a:stretch>
            </p:blipFill>
            <p:spPr>
              <a:xfrm>
                <a:off x="5113107" y="1971443"/>
                <a:ext cx="184489" cy="184489"/>
              </a:xfrm>
              <a:prstGeom prst="rect">
                <a:avLst/>
              </a:prstGeom>
            </p:spPr>
          </p:pic>
          <p:sp>
            <p:nvSpPr>
              <p:cNvPr id="57" name="Oval 56"/>
              <p:cNvSpPr/>
              <p:nvPr/>
            </p:nvSpPr>
            <p:spPr>
              <a:xfrm>
                <a:off x="4028333" y="1945719"/>
                <a:ext cx="1097280" cy="1097280"/>
              </a:xfrm>
              <a:prstGeom prst="ellipse">
                <a:avLst/>
              </a:prstGeom>
              <a:solidFill>
                <a:schemeClr val="bg1"/>
              </a:solidFill>
              <a:ln w="22225">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088"/>
                <a:endParaRPr lang="en-US" sz="3200">
                  <a:solidFill>
                    <a:prstClr val="white"/>
                  </a:solidFill>
                  <a:latin typeface="GE Inspira Pitch"/>
                </a:endParaRPr>
              </a:p>
            </p:txBody>
          </p:sp>
          <p:pic>
            <p:nvPicPr>
              <p:cNvPr id="58" name="Picture 57" descr="27385-1.PNG"/>
              <p:cNvPicPr>
                <a:picLocks noChangeAspect="1"/>
              </p:cNvPicPr>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xmlns=""/>
                  </a:ext>
                </a:extLst>
              </a:blip>
              <a:stretch>
                <a:fillRect/>
              </a:stretch>
            </p:blipFill>
            <p:spPr>
              <a:xfrm>
                <a:off x="4355770" y="2309441"/>
                <a:ext cx="440984" cy="441099"/>
              </a:xfrm>
              <a:prstGeom prst="rect">
                <a:avLst/>
              </a:prstGeom>
            </p:spPr>
          </p:pic>
        </p:grpSp>
      </p:grpSp>
      <p:grpSp>
        <p:nvGrpSpPr>
          <p:cNvPr id="59" name="Group 58"/>
          <p:cNvGrpSpPr/>
          <p:nvPr/>
        </p:nvGrpSpPr>
        <p:grpSpPr>
          <a:xfrm>
            <a:off x="-186817" y="4892692"/>
            <a:ext cx="2352772" cy="1626610"/>
            <a:chOff x="-153790" y="3661518"/>
            <a:chExt cx="1765039" cy="1219957"/>
          </a:xfrm>
        </p:grpSpPr>
        <p:sp>
          <p:nvSpPr>
            <p:cNvPr id="60" name="TextBox 59"/>
            <p:cNvSpPr txBox="1"/>
            <p:nvPr/>
          </p:nvSpPr>
          <p:spPr>
            <a:xfrm>
              <a:off x="689770" y="4696809"/>
              <a:ext cx="48" cy="184666"/>
            </a:xfrm>
            <a:prstGeom prst="rect">
              <a:avLst/>
            </a:prstGeom>
            <a:noFill/>
          </p:spPr>
          <p:txBody>
            <a:bodyPr wrap="none" lIns="0" tIns="0" rIns="0" bIns="0" rtlCol="0">
              <a:spAutoFit/>
            </a:bodyPr>
            <a:lstStyle/>
            <a:p>
              <a:pPr algn="ctr" defTabSz="609088"/>
              <a:endParaRPr lang="en-US" sz="1600" dirty="0">
                <a:solidFill>
                  <a:srgbClr val="F2F2F2"/>
                </a:solidFill>
                <a:latin typeface="GE Inspira Pitch"/>
              </a:endParaRPr>
            </a:p>
          </p:txBody>
        </p:sp>
        <p:grpSp>
          <p:nvGrpSpPr>
            <p:cNvPr id="61" name="Group 60"/>
            <p:cNvGrpSpPr/>
            <p:nvPr/>
          </p:nvGrpSpPr>
          <p:grpSpPr>
            <a:xfrm>
              <a:off x="-153790" y="3661518"/>
              <a:ext cx="1765039" cy="1147671"/>
              <a:chOff x="5801770" y="1439863"/>
              <a:chExt cx="2832100" cy="1841500"/>
            </a:xfrm>
          </p:grpSpPr>
          <p:pic>
            <p:nvPicPr>
              <p:cNvPr id="62" name="Picture 61"/>
              <p:cNvPicPr>
                <a:picLocks noChangeAspect="1"/>
              </p:cNvPicPr>
              <p:nvPr/>
            </p:nvPicPr>
            <p:blipFill>
              <a:blip r:embed="rId15" cstate="print">
                <a:clrChange>
                  <a:clrFrom>
                    <a:srgbClr val="1E1F1E"/>
                  </a:clrFrom>
                  <a:clrTo>
                    <a:srgbClr val="1E1F1E">
                      <a:alpha val="0"/>
                    </a:srgbClr>
                  </a:clrTo>
                </a:clrChange>
              </a:blip>
              <a:stretch>
                <a:fillRect/>
              </a:stretch>
            </p:blipFill>
            <p:spPr>
              <a:xfrm>
                <a:off x="5801770" y="1439863"/>
                <a:ext cx="2832100" cy="1841500"/>
              </a:xfrm>
              <a:prstGeom prst="rect">
                <a:avLst/>
              </a:prstGeom>
            </p:spPr>
          </p:pic>
          <p:pic>
            <p:nvPicPr>
              <p:cNvPr id="63" name="Picture 62"/>
              <p:cNvPicPr>
                <a:picLocks noChangeAspect="1"/>
              </p:cNvPicPr>
              <p:nvPr/>
            </p:nvPicPr>
            <p:blipFill>
              <a:blip r:embed="rId16" cstate="print">
                <a:extLst>
                  <a:ext uri="{28A0092B-C50C-407E-A947-70E740481C1C}">
                    <a14:useLocalDpi xmlns:a14="http://schemas.microsoft.com/office/drawing/2010/main" xmlns=""/>
                  </a:ext>
                </a:extLst>
              </a:blip>
              <a:stretch>
                <a:fillRect/>
              </a:stretch>
            </p:blipFill>
            <p:spPr>
              <a:xfrm>
                <a:off x="6674177" y="2646216"/>
                <a:ext cx="229937" cy="229997"/>
              </a:xfrm>
              <a:prstGeom prst="rect">
                <a:avLst/>
              </a:prstGeom>
            </p:spPr>
          </p:pic>
          <p:pic>
            <p:nvPicPr>
              <p:cNvPr id="64" name="Picture 63"/>
              <p:cNvPicPr>
                <a:picLocks noChangeAspect="1"/>
              </p:cNvPicPr>
              <p:nvPr/>
            </p:nvPicPr>
            <p:blipFill>
              <a:blip r:embed="rId17" cstate="print"/>
              <a:stretch>
                <a:fillRect/>
              </a:stretch>
            </p:blipFill>
            <p:spPr>
              <a:xfrm>
                <a:off x="7528066" y="2688750"/>
                <a:ext cx="217948" cy="217948"/>
              </a:xfrm>
              <a:prstGeom prst="rect">
                <a:avLst/>
              </a:prstGeom>
            </p:spPr>
          </p:pic>
          <p:pic>
            <p:nvPicPr>
              <p:cNvPr id="65" name="Picture 64"/>
              <p:cNvPicPr>
                <a:picLocks noChangeAspect="1"/>
              </p:cNvPicPr>
              <p:nvPr/>
            </p:nvPicPr>
            <p:blipFill>
              <a:blip r:embed="rId18" cstate="print"/>
              <a:stretch>
                <a:fillRect/>
              </a:stretch>
            </p:blipFill>
            <p:spPr>
              <a:xfrm>
                <a:off x="7575958" y="1845839"/>
                <a:ext cx="198897" cy="198897"/>
              </a:xfrm>
              <a:prstGeom prst="rect">
                <a:avLst/>
              </a:prstGeom>
            </p:spPr>
          </p:pic>
          <p:pic>
            <p:nvPicPr>
              <p:cNvPr id="66" name="Picture 65"/>
              <p:cNvPicPr>
                <a:picLocks noChangeAspect="1"/>
              </p:cNvPicPr>
              <p:nvPr/>
            </p:nvPicPr>
            <p:blipFill>
              <a:blip r:embed="rId19" cstate="print"/>
              <a:stretch>
                <a:fillRect/>
              </a:stretch>
            </p:blipFill>
            <p:spPr>
              <a:xfrm>
                <a:off x="6739079" y="1822939"/>
                <a:ext cx="198897" cy="198897"/>
              </a:xfrm>
              <a:prstGeom prst="roundRect">
                <a:avLst/>
              </a:prstGeom>
            </p:spPr>
          </p:pic>
          <p:sp>
            <p:nvSpPr>
              <p:cNvPr id="67" name="Oval 66"/>
              <p:cNvSpPr/>
              <p:nvPr/>
            </p:nvSpPr>
            <p:spPr>
              <a:xfrm>
                <a:off x="6798662" y="1945287"/>
                <a:ext cx="838317" cy="838534"/>
              </a:xfrm>
              <a:prstGeom prst="ellipse">
                <a:avLst/>
              </a:prstGeom>
              <a:solidFill>
                <a:schemeClr val="bg1"/>
              </a:solidFill>
              <a:ln w="22225">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088"/>
                <a:endParaRPr lang="en-US" sz="3200">
                  <a:solidFill>
                    <a:prstClr val="white"/>
                  </a:solidFill>
                  <a:latin typeface="GE Inspira Pitch"/>
                </a:endParaRPr>
              </a:p>
            </p:txBody>
          </p:sp>
          <p:pic>
            <p:nvPicPr>
              <p:cNvPr id="68" name="Picture 67"/>
              <p:cNvPicPr>
                <a:picLocks noChangeAspect="1"/>
              </p:cNvPicPr>
              <p:nvPr/>
            </p:nvPicPr>
            <p:blipFill>
              <a:blip r:embed="rId20" cstate="print"/>
              <a:stretch>
                <a:fillRect/>
              </a:stretch>
            </p:blipFill>
            <p:spPr>
              <a:xfrm>
                <a:off x="7030993" y="2219070"/>
                <a:ext cx="335237" cy="335150"/>
              </a:xfrm>
              <a:prstGeom prst="rect">
                <a:avLst/>
              </a:prstGeom>
            </p:spPr>
          </p:pic>
        </p:grpSp>
      </p:grpSp>
      <p:sp>
        <p:nvSpPr>
          <p:cNvPr id="129" name="Triangle 128"/>
          <p:cNvSpPr/>
          <p:nvPr/>
        </p:nvSpPr>
        <p:spPr>
          <a:xfrm rot="16200000">
            <a:off x="-516961" y="3654033"/>
            <a:ext cx="5284205" cy="43076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03" tIns="60901" rIns="121803" bIns="60901" rtlCol="0" anchor="ctr"/>
          <a:lstStyle/>
          <a:p>
            <a:pPr algn="ctr" defTabSz="609088"/>
            <a:endParaRPr lang="en-US" sz="2400">
              <a:solidFill>
                <a:srgbClr val="575757"/>
              </a:solidFill>
              <a:latin typeface="GE Inspira Pitch"/>
            </a:endParaRPr>
          </a:p>
        </p:txBody>
      </p:sp>
      <p:grpSp>
        <p:nvGrpSpPr>
          <p:cNvPr id="251" name="Group 250"/>
          <p:cNvGrpSpPr/>
          <p:nvPr/>
        </p:nvGrpSpPr>
        <p:grpSpPr>
          <a:xfrm>
            <a:off x="2424566" y="1227313"/>
            <a:ext cx="9764714" cy="1735581"/>
            <a:chOff x="1818557" y="856980"/>
            <a:chExt cx="7325443" cy="1301686"/>
          </a:xfrm>
          <a:solidFill>
            <a:schemeClr val="accent1">
              <a:lumMod val="20000"/>
              <a:lumOff val="80000"/>
            </a:schemeClr>
          </a:solidFill>
        </p:grpSpPr>
        <p:sp>
          <p:nvSpPr>
            <p:cNvPr id="182" name="Rectangle 181"/>
            <p:cNvSpPr/>
            <p:nvPr/>
          </p:nvSpPr>
          <p:spPr>
            <a:xfrm>
              <a:off x="1818557" y="865469"/>
              <a:ext cx="7325443" cy="1280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088"/>
              <a:endParaRPr lang="en-US" sz="2400">
                <a:solidFill>
                  <a:prstClr val="white"/>
                </a:solidFill>
                <a:latin typeface="GE Inspira Pitch"/>
              </a:endParaRPr>
            </a:p>
          </p:txBody>
        </p:sp>
        <p:sp>
          <p:nvSpPr>
            <p:cNvPr id="183" name="TextBox 182"/>
            <p:cNvSpPr txBox="1"/>
            <p:nvPr/>
          </p:nvSpPr>
          <p:spPr>
            <a:xfrm>
              <a:off x="2816551" y="1882144"/>
              <a:ext cx="851656" cy="184666"/>
            </a:xfrm>
            <a:prstGeom prst="rect">
              <a:avLst/>
            </a:prstGeom>
            <a:grpFill/>
          </p:spPr>
          <p:txBody>
            <a:bodyPr wrap="none" lIns="0" tIns="0" rIns="0" bIns="0" rtlCol="0">
              <a:spAutoFit/>
            </a:bodyPr>
            <a:lstStyle/>
            <a:p>
              <a:pPr algn="ctr" defTabSz="609088"/>
              <a:r>
                <a:rPr lang="en-US" sz="1600" b="1" dirty="0">
                  <a:solidFill>
                    <a:srgbClr val="231F20">
                      <a:lumMod val="75000"/>
                    </a:srgbClr>
                  </a:solidFill>
                  <a:latin typeface="GE Inspira Regular" charset="0"/>
                  <a:ea typeface="GE Inspira Regular" charset="0"/>
                  <a:cs typeface="GE Inspira Regular" charset="0"/>
                </a:rPr>
                <a:t>Demographic</a:t>
              </a:r>
            </a:p>
          </p:txBody>
        </p:sp>
        <p:sp>
          <p:nvSpPr>
            <p:cNvPr id="184" name="TextBox 183"/>
            <p:cNvSpPr txBox="1"/>
            <p:nvPr/>
          </p:nvSpPr>
          <p:spPr>
            <a:xfrm>
              <a:off x="6340800" y="1940095"/>
              <a:ext cx="1943683" cy="184666"/>
            </a:xfrm>
            <a:prstGeom prst="rect">
              <a:avLst/>
            </a:prstGeom>
            <a:grpFill/>
          </p:spPr>
          <p:txBody>
            <a:bodyPr wrap="none" lIns="0" tIns="0" rIns="0" bIns="0" rtlCol="0">
              <a:spAutoFit/>
            </a:bodyPr>
            <a:lstStyle/>
            <a:p>
              <a:pPr algn="ctr" defTabSz="609088"/>
              <a:r>
                <a:rPr lang="en-US" sz="1600" b="1" dirty="0">
                  <a:solidFill>
                    <a:srgbClr val="231F20">
                      <a:lumMod val="75000"/>
                    </a:srgbClr>
                  </a:solidFill>
                  <a:latin typeface="GE Inspira Regular" charset="0"/>
                  <a:ea typeface="GE Inspira Regular" charset="0"/>
                  <a:cs typeface="GE Inspira Regular" charset="0"/>
                </a:rPr>
                <a:t>Psychographic</a:t>
              </a:r>
              <a:r>
                <a:rPr lang="en-US" sz="1600" b="1" dirty="0">
                  <a:solidFill>
                    <a:srgbClr val="102D09"/>
                  </a:solidFill>
                  <a:latin typeface="GE Inspira Regular" charset="0"/>
                  <a:ea typeface="GE Inspira Regular" charset="0"/>
                  <a:cs typeface="GE Inspira Regular" charset="0"/>
                </a:rPr>
                <a:t> </a:t>
              </a:r>
              <a:r>
                <a:rPr lang="en-US" sz="1600" b="1" dirty="0">
                  <a:solidFill>
                    <a:srgbClr val="000000"/>
                  </a:solidFill>
                  <a:latin typeface="GE Inspira Regular" charset="0"/>
                  <a:ea typeface="GE Inspira Regular" charset="0"/>
                  <a:cs typeface="GE Inspira Regular" charset="0"/>
                </a:rPr>
                <a:t>[Model of ONE]</a:t>
              </a:r>
            </a:p>
          </p:txBody>
        </p:sp>
        <p:pic>
          <p:nvPicPr>
            <p:cNvPr id="211" name="Picture 210"/>
            <p:cNvPicPr>
              <a:picLocks noChangeAspect="1"/>
            </p:cNvPicPr>
            <p:nvPr/>
          </p:nvPicPr>
          <p:blipFill>
            <a:blip r:embed="rId21" cstate="print">
              <a:alphaModFix amt="65000"/>
              <a:duotone>
                <a:schemeClr val="accent1">
                  <a:shade val="45000"/>
                  <a:satMod val="135000"/>
                </a:schemeClr>
                <a:prstClr val="white"/>
              </a:duotone>
              <a:extLst>
                <a:ext uri="{28A0092B-C50C-407E-A947-70E740481C1C}">
                  <a14:useLocalDpi xmlns:a14="http://schemas.microsoft.com/office/drawing/2010/main" xmlns=""/>
                </a:ext>
              </a:extLst>
            </a:blip>
            <a:stretch>
              <a:fillRect/>
            </a:stretch>
          </p:blipFill>
          <p:spPr>
            <a:xfrm>
              <a:off x="6833987" y="939938"/>
              <a:ext cx="808078" cy="791337"/>
            </a:xfrm>
            <a:prstGeom prst="ellipse">
              <a:avLst/>
            </a:prstGeom>
            <a:grpFill/>
          </p:spPr>
        </p:pic>
        <p:sp>
          <p:nvSpPr>
            <p:cNvPr id="206" name="TextBox 205"/>
            <p:cNvSpPr txBox="1"/>
            <p:nvPr/>
          </p:nvSpPr>
          <p:spPr>
            <a:xfrm>
              <a:off x="5370482" y="1273892"/>
              <a:ext cx="1189213" cy="192360"/>
            </a:xfrm>
            <a:prstGeom prst="rect">
              <a:avLst/>
            </a:prstGeom>
            <a:grpFill/>
          </p:spPr>
          <p:txBody>
            <a:bodyPr wrap="square" lIns="91440" tIns="0" rIns="91440" bIns="0" rtlCol="0">
              <a:spAutoFit/>
            </a:bodyPr>
            <a:lstStyle>
              <a:defPPr>
                <a:defRPr lang="en-US"/>
              </a:defPPr>
              <a:lvl1pPr algn="r">
                <a:lnSpc>
                  <a:spcPts val="1000"/>
                </a:lnSpc>
                <a:defRPr sz="1100">
                  <a:solidFill>
                    <a:srgbClr val="102D09"/>
                  </a:solidFill>
                  <a:latin typeface="GE Inspira Sans" charset="0"/>
                  <a:ea typeface="GE Inspira Sans" charset="0"/>
                  <a:cs typeface="GE Inspira Sans" charset="0"/>
                </a:defRPr>
              </a:lvl1pPr>
            </a:lstStyle>
            <a:p>
              <a:pPr defTabSz="609088"/>
              <a:r>
                <a:rPr lang="en-US" sz="1200" dirty="0">
                  <a:latin typeface="GE Inspira Regular" charset="0"/>
                  <a:ea typeface="GE Inspira Regular" charset="0"/>
                  <a:cs typeface="GE Inspira Regular" charset="0"/>
                </a:rPr>
                <a:t>1st child, </a:t>
              </a:r>
              <a:br>
                <a:rPr lang="en-US" sz="1200" dirty="0">
                  <a:latin typeface="GE Inspira Regular" charset="0"/>
                  <a:ea typeface="GE Inspira Regular" charset="0"/>
                  <a:cs typeface="GE Inspira Regular" charset="0"/>
                </a:rPr>
              </a:br>
              <a:r>
                <a:rPr lang="en-US" sz="1200" dirty="0">
                  <a:latin typeface="GE Inspira Regular" charset="0"/>
                  <a:ea typeface="GE Inspira Regular" charset="0"/>
                  <a:cs typeface="GE Inspira Regular" charset="0"/>
                </a:rPr>
                <a:t>5-10 months</a:t>
              </a:r>
            </a:p>
          </p:txBody>
        </p:sp>
        <p:sp>
          <p:nvSpPr>
            <p:cNvPr id="207" name="TextBox 206"/>
            <p:cNvSpPr txBox="1"/>
            <p:nvPr/>
          </p:nvSpPr>
          <p:spPr>
            <a:xfrm>
              <a:off x="5533325" y="975421"/>
              <a:ext cx="1128223" cy="256480"/>
            </a:xfrm>
            <a:prstGeom prst="rect">
              <a:avLst/>
            </a:prstGeom>
            <a:grpFill/>
          </p:spPr>
          <p:txBody>
            <a:bodyPr wrap="square" lIns="91440" tIns="0" rIns="91440" bIns="0" rtlCol="0">
              <a:spAutoFit/>
            </a:bodyPr>
            <a:lstStyle>
              <a:defPPr>
                <a:defRPr lang="en-US"/>
              </a:defPPr>
              <a:lvl1pPr>
                <a:lnSpc>
                  <a:spcPts val="1300"/>
                </a:lnSpc>
                <a:defRPr sz="1100">
                  <a:solidFill>
                    <a:srgbClr val="102D09"/>
                  </a:solidFill>
                  <a:latin typeface="GE Inspira Sans" charset="0"/>
                  <a:ea typeface="GE Inspira Sans" charset="0"/>
                  <a:cs typeface="GE Inspira Sans" charset="0"/>
                </a:defRPr>
              </a:lvl1pPr>
            </a:lstStyle>
            <a:p>
              <a:pPr algn="r" defTabSz="609088">
                <a:lnSpc>
                  <a:spcPts val="1333"/>
                </a:lnSpc>
              </a:pPr>
              <a:r>
                <a:rPr lang="en-US" sz="1200" dirty="0">
                  <a:latin typeface="GE Inspira Regular" charset="0"/>
                  <a:ea typeface="GE Inspira Regular" charset="0"/>
                  <a:cs typeface="GE Inspira Regular" charset="0"/>
                </a:rPr>
                <a:t>Parents live </a:t>
              </a:r>
              <a:br>
                <a:rPr lang="en-US" sz="1200" dirty="0">
                  <a:latin typeface="GE Inspira Regular" charset="0"/>
                  <a:ea typeface="GE Inspira Regular" charset="0"/>
                  <a:cs typeface="GE Inspira Regular" charset="0"/>
                </a:rPr>
              </a:br>
              <a:r>
                <a:rPr lang="en-US" sz="1200" dirty="0">
                  <a:latin typeface="GE Inspira Regular" charset="0"/>
                  <a:ea typeface="GE Inspira Regular" charset="0"/>
                  <a:cs typeface="GE Inspira Regular" charset="0"/>
                </a:rPr>
                <a:t>~ 600 miles</a:t>
              </a:r>
            </a:p>
          </p:txBody>
        </p:sp>
        <p:sp>
          <p:nvSpPr>
            <p:cNvPr id="209" name="TextBox 208"/>
            <p:cNvSpPr txBox="1"/>
            <p:nvPr/>
          </p:nvSpPr>
          <p:spPr>
            <a:xfrm>
              <a:off x="5329118" y="1587721"/>
              <a:ext cx="1401812" cy="192360"/>
            </a:xfrm>
            <a:prstGeom prst="rect">
              <a:avLst/>
            </a:prstGeom>
            <a:grpFill/>
          </p:spPr>
          <p:txBody>
            <a:bodyPr wrap="square" lIns="91440" tIns="0" rIns="91440" bIns="0" rtlCol="0">
              <a:spAutoFit/>
            </a:bodyPr>
            <a:lstStyle>
              <a:defPPr>
                <a:defRPr lang="en-US"/>
              </a:defPPr>
              <a:lvl1pPr algn="r">
                <a:lnSpc>
                  <a:spcPts val="1000"/>
                </a:lnSpc>
                <a:defRPr sz="1100">
                  <a:solidFill>
                    <a:srgbClr val="102D09"/>
                  </a:solidFill>
                  <a:latin typeface="GE Inspira Sans" charset="0"/>
                  <a:ea typeface="GE Inspira Sans" charset="0"/>
                  <a:cs typeface="GE Inspira Sans" charset="0"/>
                </a:defRPr>
              </a:lvl1pPr>
            </a:lstStyle>
            <a:p>
              <a:pPr defTabSz="609088"/>
              <a:r>
                <a:rPr lang="en-US" sz="1200" dirty="0">
                  <a:latin typeface="GE Inspira Regular" charset="0"/>
                  <a:ea typeface="GE Inspira Regular" charset="0"/>
                  <a:cs typeface="GE Inspira Regular" charset="0"/>
                </a:rPr>
                <a:t>Spends $1.2K</a:t>
              </a:r>
              <a:br>
                <a:rPr lang="en-US" sz="1200" dirty="0">
                  <a:latin typeface="GE Inspira Regular" charset="0"/>
                  <a:ea typeface="GE Inspira Regular" charset="0"/>
                  <a:cs typeface="GE Inspira Regular" charset="0"/>
                </a:rPr>
              </a:br>
              <a:r>
                <a:rPr lang="en-US" sz="1200" dirty="0">
                  <a:latin typeface="GE Inspira Regular" charset="0"/>
                  <a:ea typeface="GE Inspira Regular" charset="0"/>
                  <a:cs typeface="GE Inspira Regular" charset="0"/>
                </a:rPr>
                <a:t>/month online</a:t>
              </a:r>
            </a:p>
          </p:txBody>
        </p:sp>
        <p:sp>
          <p:nvSpPr>
            <p:cNvPr id="186" name="TextBox 185"/>
            <p:cNvSpPr txBox="1"/>
            <p:nvPr/>
          </p:nvSpPr>
          <p:spPr>
            <a:xfrm>
              <a:off x="1988057" y="972512"/>
              <a:ext cx="472370" cy="369332"/>
            </a:xfrm>
            <a:prstGeom prst="rect">
              <a:avLst/>
            </a:prstGeom>
            <a:grpFill/>
          </p:spPr>
          <p:txBody>
            <a:bodyPr wrap="square" lIns="0" tIns="0" rIns="0" bIns="0" rtlCol="0">
              <a:spAutoFit/>
            </a:bodyPr>
            <a:lstStyle/>
            <a:p>
              <a:pPr defTabSz="609088"/>
              <a:r>
                <a:rPr lang="en-US" sz="1600" b="1" spc="-67" dirty="0">
                  <a:solidFill>
                    <a:srgbClr val="071427">
                      <a:lumMod val="50000"/>
                    </a:srgbClr>
                  </a:solidFill>
                  <a:latin typeface="GE Inspira Regular" charset="0"/>
                  <a:ea typeface="GE Inspira Regular" charset="0"/>
                  <a:cs typeface="GE Inspira Regular" charset="0"/>
                </a:rPr>
                <a:t>digital</a:t>
              </a:r>
              <a:br>
                <a:rPr lang="en-US" sz="1600" b="1" spc="-67" dirty="0">
                  <a:solidFill>
                    <a:srgbClr val="071427">
                      <a:lumMod val="50000"/>
                    </a:srgbClr>
                  </a:solidFill>
                  <a:latin typeface="GE Inspira Regular" charset="0"/>
                  <a:ea typeface="GE Inspira Regular" charset="0"/>
                  <a:cs typeface="GE Inspira Regular" charset="0"/>
                </a:rPr>
              </a:br>
              <a:r>
                <a:rPr lang="en-US" sz="1600" b="1" spc="-67" dirty="0">
                  <a:solidFill>
                    <a:srgbClr val="071427">
                      <a:lumMod val="50000"/>
                    </a:srgbClr>
                  </a:solidFill>
                  <a:latin typeface="GE Inspira Regular" charset="0"/>
                  <a:ea typeface="GE Inspira Regular" charset="0"/>
                  <a:cs typeface="GE Inspira Regular" charset="0"/>
                </a:rPr>
                <a:t>model</a:t>
              </a:r>
            </a:p>
          </p:txBody>
        </p:sp>
        <p:pic>
          <p:nvPicPr>
            <p:cNvPr id="190" name="Picture 189"/>
            <p:cNvPicPr>
              <a:picLocks noChangeAspect="1"/>
            </p:cNvPicPr>
            <p:nvPr/>
          </p:nvPicPr>
          <p:blipFill>
            <a:blip r:embed="rId21" cstate="print">
              <a:extLst>
                <a:ext uri="{28A0092B-C50C-407E-A947-70E740481C1C}">
                  <a14:useLocalDpi xmlns:a14="http://schemas.microsoft.com/office/drawing/2010/main" xmlns=""/>
                </a:ext>
              </a:extLst>
            </a:blip>
            <a:stretch>
              <a:fillRect/>
            </a:stretch>
          </p:blipFill>
          <p:spPr>
            <a:xfrm>
              <a:off x="2856938" y="940629"/>
              <a:ext cx="770881" cy="791337"/>
            </a:xfrm>
            <a:prstGeom prst="ellipse">
              <a:avLst/>
            </a:prstGeom>
            <a:grpFill/>
          </p:spPr>
        </p:pic>
        <p:grpSp>
          <p:nvGrpSpPr>
            <p:cNvPr id="191" name="Group 190"/>
            <p:cNvGrpSpPr/>
            <p:nvPr/>
          </p:nvGrpSpPr>
          <p:grpSpPr>
            <a:xfrm>
              <a:off x="3858635" y="978844"/>
              <a:ext cx="955857" cy="499970"/>
              <a:chOff x="9525355" y="1487125"/>
              <a:chExt cx="1274142" cy="565793"/>
            </a:xfrm>
            <a:grpFill/>
          </p:grpSpPr>
          <p:sp>
            <p:nvSpPr>
              <p:cNvPr id="192" name="TextBox 191"/>
              <p:cNvSpPr txBox="1"/>
              <p:nvPr/>
            </p:nvSpPr>
            <p:spPr>
              <a:xfrm>
                <a:off x="9659387" y="1662920"/>
                <a:ext cx="818172" cy="141495"/>
              </a:xfrm>
              <a:prstGeom prst="rect">
                <a:avLst/>
              </a:prstGeom>
              <a:grpFill/>
            </p:spPr>
            <p:txBody>
              <a:bodyPr wrap="none" lIns="91440" tIns="0" rIns="91440" bIns="0" rtlCol="0">
                <a:spAutoFit/>
              </a:bodyPr>
              <a:lstStyle>
                <a:defPPr>
                  <a:defRPr lang="en-US"/>
                </a:defPPr>
                <a:lvl1pPr>
                  <a:lnSpc>
                    <a:spcPts val="1300"/>
                  </a:lnSpc>
                  <a:defRPr sz="1100">
                    <a:solidFill>
                      <a:srgbClr val="102D09"/>
                    </a:solidFill>
                    <a:latin typeface="GE Inspira Sans" charset="0"/>
                    <a:ea typeface="GE Inspira Sans" charset="0"/>
                    <a:cs typeface="GE Inspira Sans" charset="0"/>
                  </a:defRPr>
                </a:lvl1pPr>
              </a:lstStyle>
              <a:p>
                <a:pPr defTabSz="609088"/>
                <a:r>
                  <a:rPr lang="en-US" sz="1200" dirty="0">
                    <a:latin typeface="GE Inspira Regular" charset="0"/>
                    <a:ea typeface="GE Inspira Regular" charset="0"/>
                    <a:cs typeface="GE Inspira Regular" charset="0"/>
                  </a:rPr>
                  <a:t>Age 25-34</a:t>
                </a:r>
              </a:p>
            </p:txBody>
          </p:sp>
          <p:sp>
            <p:nvSpPr>
              <p:cNvPr id="194" name="TextBox 193"/>
              <p:cNvSpPr txBox="1"/>
              <p:nvPr/>
            </p:nvSpPr>
            <p:spPr>
              <a:xfrm>
                <a:off x="9686374" y="1867886"/>
                <a:ext cx="1113123" cy="185032"/>
              </a:xfrm>
              <a:prstGeom prst="rect">
                <a:avLst/>
              </a:prstGeom>
              <a:grpFill/>
            </p:spPr>
            <p:txBody>
              <a:bodyPr wrap="none" lIns="91440" tIns="0" rIns="91440" bIns="0" rtlCol="0">
                <a:spAutoFit/>
              </a:bodyPr>
              <a:lstStyle/>
              <a:p>
                <a:pPr defTabSz="609088">
                  <a:lnSpc>
                    <a:spcPts val="1733"/>
                  </a:lnSpc>
                </a:pPr>
                <a:r>
                  <a:rPr lang="en-US" sz="1200" dirty="0">
                    <a:solidFill>
                      <a:srgbClr val="102D09"/>
                    </a:solidFill>
                    <a:latin typeface="GE Inspira Regular" charset="0"/>
                    <a:ea typeface="GE Inspira Regular" charset="0"/>
                    <a:cs typeface="GE Inspira Regular" charset="0"/>
                  </a:rPr>
                  <a:t>Income &lt; $70K</a:t>
                </a:r>
              </a:p>
            </p:txBody>
          </p:sp>
          <p:sp>
            <p:nvSpPr>
              <p:cNvPr id="195" name="TextBox 194"/>
              <p:cNvSpPr txBox="1"/>
              <p:nvPr/>
            </p:nvSpPr>
            <p:spPr>
              <a:xfrm>
                <a:off x="9525355" y="1487125"/>
                <a:ext cx="639277" cy="185032"/>
              </a:xfrm>
              <a:prstGeom prst="rect">
                <a:avLst/>
              </a:prstGeom>
              <a:grpFill/>
            </p:spPr>
            <p:txBody>
              <a:bodyPr wrap="none" lIns="91440" tIns="0" rIns="91440" bIns="0" rtlCol="0">
                <a:spAutoFit/>
              </a:bodyPr>
              <a:lstStyle/>
              <a:p>
                <a:pPr defTabSz="609088">
                  <a:lnSpc>
                    <a:spcPts val="1733"/>
                  </a:lnSpc>
                </a:pPr>
                <a:r>
                  <a:rPr lang="en-US" sz="1200" dirty="0">
                    <a:solidFill>
                      <a:srgbClr val="102D09"/>
                    </a:solidFill>
                    <a:latin typeface="GE Inspira Regular" charset="0"/>
                    <a:ea typeface="GE Inspira Regular" charset="0"/>
                    <a:cs typeface="GE Inspira Regular" charset="0"/>
                  </a:rPr>
                  <a:t>Female</a:t>
                </a:r>
              </a:p>
            </p:txBody>
          </p:sp>
        </p:grpSp>
        <p:sp>
          <p:nvSpPr>
            <p:cNvPr id="189" name="TextBox 188"/>
            <p:cNvSpPr txBox="1"/>
            <p:nvPr/>
          </p:nvSpPr>
          <p:spPr>
            <a:xfrm>
              <a:off x="1979549" y="1882999"/>
              <a:ext cx="690477" cy="184666"/>
            </a:xfrm>
            <a:prstGeom prst="rect">
              <a:avLst/>
            </a:prstGeom>
            <a:grpFill/>
          </p:spPr>
          <p:txBody>
            <a:bodyPr wrap="square" lIns="0" tIns="0" rIns="0" bIns="0" rtlCol="0">
              <a:spAutoFit/>
            </a:bodyPr>
            <a:lstStyle/>
            <a:p>
              <a:pPr defTabSz="609088"/>
              <a:r>
                <a:rPr lang="en-US" sz="1600" b="1" dirty="0">
                  <a:solidFill>
                    <a:srgbClr val="231F20">
                      <a:lumMod val="75000"/>
                    </a:srgbClr>
                  </a:solidFill>
                  <a:latin typeface="GE Inspira Regular" charset="0"/>
                  <a:ea typeface="GE Inspira Regular" charset="0"/>
                  <a:cs typeface="GE Inspira Regular" charset="0"/>
                </a:rPr>
                <a:t>insights</a:t>
              </a:r>
            </a:p>
          </p:txBody>
        </p:sp>
        <p:cxnSp>
          <p:nvCxnSpPr>
            <p:cNvPr id="222" name="Straight Connector 221"/>
            <p:cNvCxnSpPr/>
            <p:nvPr/>
          </p:nvCxnSpPr>
          <p:spPr>
            <a:xfrm flipV="1">
              <a:off x="3621507" y="1216903"/>
              <a:ext cx="337371" cy="3003"/>
            </a:xfrm>
            <a:prstGeom prst="line">
              <a:avLst/>
            </a:prstGeom>
            <a:grpFill/>
            <a:ln w="6350">
              <a:solidFill>
                <a:schemeClr val="tx1"/>
              </a:solidFill>
              <a:tailEnd type="oval" w="sm" len="sm"/>
            </a:ln>
          </p:spPr>
          <p:style>
            <a:lnRef idx="1">
              <a:schemeClr val="accent1"/>
            </a:lnRef>
            <a:fillRef idx="0">
              <a:schemeClr val="accent1"/>
            </a:fillRef>
            <a:effectRef idx="0">
              <a:schemeClr val="accent1"/>
            </a:effectRef>
            <a:fontRef idx="minor">
              <a:schemeClr val="tx1"/>
            </a:fontRef>
          </p:style>
        </p:cxnSp>
        <p:sp>
          <p:nvSpPr>
            <p:cNvPr id="226" name="Chevron 225"/>
            <p:cNvSpPr/>
            <p:nvPr/>
          </p:nvSpPr>
          <p:spPr>
            <a:xfrm>
              <a:off x="5062635" y="856980"/>
              <a:ext cx="207726" cy="130168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088"/>
              <a:endParaRPr lang="en-US" sz="2400">
                <a:solidFill>
                  <a:srgbClr val="575757"/>
                </a:solidFill>
                <a:latin typeface="GE Inspira Pitch"/>
              </a:endParaRPr>
            </a:p>
          </p:txBody>
        </p:sp>
        <p:cxnSp>
          <p:nvCxnSpPr>
            <p:cNvPr id="233" name="Straight Connector 232"/>
            <p:cNvCxnSpPr/>
            <p:nvPr/>
          </p:nvCxnSpPr>
          <p:spPr>
            <a:xfrm flipV="1">
              <a:off x="7516131" y="1052405"/>
              <a:ext cx="337371" cy="3003"/>
            </a:xfrm>
            <a:prstGeom prst="line">
              <a:avLst/>
            </a:prstGeom>
            <a:grpFill/>
            <a:ln w="6350">
              <a:solidFill>
                <a:schemeClr val="tx1"/>
              </a:solidFill>
              <a:tailEnd type="oval" w="sm" len="sm"/>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V="1">
              <a:off x="7636267" y="1211810"/>
              <a:ext cx="337371" cy="3003"/>
            </a:xfrm>
            <a:prstGeom prst="line">
              <a:avLst/>
            </a:prstGeom>
            <a:grpFill/>
            <a:ln w="6350">
              <a:solidFill>
                <a:schemeClr val="tx1"/>
              </a:solidFill>
              <a:tailEnd type="oval" w="sm" len="sm"/>
            </a:ln>
          </p:spPr>
          <p:style>
            <a:lnRef idx="1">
              <a:schemeClr val="accent1"/>
            </a:lnRef>
            <a:fillRef idx="0">
              <a:schemeClr val="accent1"/>
            </a:fillRef>
            <a:effectRef idx="0">
              <a:schemeClr val="accent1"/>
            </a:effectRef>
            <a:fontRef idx="minor">
              <a:schemeClr val="tx1"/>
            </a:fontRef>
          </p:style>
        </p:cxnSp>
        <p:sp>
          <p:nvSpPr>
            <p:cNvPr id="235" name="TextBox 234"/>
            <p:cNvSpPr txBox="1"/>
            <p:nvPr/>
          </p:nvSpPr>
          <p:spPr>
            <a:xfrm>
              <a:off x="7966882" y="1124912"/>
              <a:ext cx="613790" cy="125034"/>
            </a:xfrm>
            <a:prstGeom prst="rect">
              <a:avLst/>
            </a:prstGeom>
            <a:grpFill/>
          </p:spPr>
          <p:txBody>
            <a:bodyPr wrap="none" lIns="91440" tIns="0" rIns="91440" bIns="0" rtlCol="0">
              <a:spAutoFit/>
            </a:bodyPr>
            <a:lstStyle>
              <a:defPPr>
                <a:defRPr lang="en-US"/>
              </a:defPPr>
              <a:lvl1pPr>
                <a:lnSpc>
                  <a:spcPts val="1300"/>
                </a:lnSpc>
                <a:defRPr sz="1100">
                  <a:solidFill>
                    <a:srgbClr val="102D09"/>
                  </a:solidFill>
                  <a:latin typeface="GE Inspira Sans" charset="0"/>
                  <a:ea typeface="GE Inspira Sans" charset="0"/>
                  <a:cs typeface="GE Inspira Sans" charset="0"/>
                </a:defRPr>
              </a:lvl1pPr>
            </a:lstStyle>
            <a:p>
              <a:pPr defTabSz="609088"/>
              <a:r>
                <a:rPr lang="en-US" sz="1200" dirty="0">
                  <a:solidFill>
                    <a:srgbClr val="249AB9">
                      <a:lumMod val="75000"/>
                    </a:srgbClr>
                  </a:solidFill>
                  <a:latin typeface="GE Inspira Regular" charset="0"/>
                  <a:ea typeface="GE Inspira Regular" charset="0"/>
                  <a:cs typeface="GE Inspira Regular" charset="0"/>
                </a:rPr>
                <a:t>Age 25-34</a:t>
              </a:r>
            </a:p>
          </p:txBody>
        </p:sp>
        <p:sp>
          <p:nvSpPr>
            <p:cNvPr id="236" name="TextBox 235"/>
            <p:cNvSpPr txBox="1"/>
            <p:nvPr/>
          </p:nvSpPr>
          <p:spPr>
            <a:xfrm>
              <a:off x="7992794" y="1304323"/>
              <a:ext cx="835061" cy="163506"/>
            </a:xfrm>
            <a:prstGeom prst="rect">
              <a:avLst/>
            </a:prstGeom>
            <a:grpFill/>
          </p:spPr>
          <p:txBody>
            <a:bodyPr wrap="none" lIns="91440" tIns="0" rIns="91440" bIns="0" rtlCol="0">
              <a:spAutoFit/>
            </a:bodyPr>
            <a:lstStyle/>
            <a:p>
              <a:pPr defTabSz="609088">
                <a:lnSpc>
                  <a:spcPts val="1733"/>
                </a:lnSpc>
              </a:pPr>
              <a:r>
                <a:rPr lang="en-US" sz="1200" dirty="0">
                  <a:solidFill>
                    <a:srgbClr val="249AB9">
                      <a:lumMod val="75000"/>
                    </a:srgbClr>
                  </a:solidFill>
                  <a:latin typeface="GE Inspira Regular" charset="0"/>
                  <a:ea typeface="GE Inspira Regular" charset="0"/>
                  <a:cs typeface="GE Inspira Regular" charset="0"/>
                </a:rPr>
                <a:t>Income &lt; $70K</a:t>
              </a:r>
            </a:p>
          </p:txBody>
        </p:sp>
        <p:sp>
          <p:nvSpPr>
            <p:cNvPr id="237" name="TextBox 236"/>
            <p:cNvSpPr txBox="1"/>
            <p:nvPr/>
          </p:nvSpPr>
          <p:spPr>
            <a:xfrm>
              <a:off x="7865176" y="970039"/>
              <a:ext cx="479583" cy="163506"/>
            </a:xfrm>
            <a:prstGeom prst="rect">
              <a:avLst/>
            </a:prstGeom>
            <a:grpFill/>
          </p:spPr>
          <p:txBody>
            <a:bodyPr wrap="none" lIns="91440" tIns="0" rIns="91440" bIns="0" rtlCol="0">
              <a:spAutoFit/>
            </a:bodyPr>
            <a:lstStyle/>
            <a:p>
              <a:pPr defTabSz="609088">
                <a:lnSpc>
                  <a:spcPts val="1733"/>
                </a:lnSpc>
              </a:pPr>
              <a:r>
                <a:rPr lang="en-US" sz="1200" dirty="0">
                  <a:solidFill>
                    <a:srgbClr val="249AB9">
                      <a:lumMod val="75000"/>
                    </a:srgbClr>
                  </a:solidFill>
                  <a:latin typeface="GE Inspira Regular" charset="0"/>
                  <a:ea typeface="GE Inspira Regular" charset="0"/>
                  <a:cs typeface="GE Inspira Regular" charset="0"/>
                </a:rPr>
                <a:t>Female</a:t>
              </a:r>
            </a:p>
          </p:txBody>
        </p:sp>
        <p:cxnSp>
          <p:nvCxnSpPr>
            <p:cNvPr id="238" name="Straight Connector 237"/>
            <p:cNvCxnSpPr/>
            <p:nvPr/>
          </p:nvCxnSpPr>
          <p:spPr>
            <a:xfrm flipV="1">
              <a:off x="7665626" y="1379193"/>
              <a:ext cx="337371" cy="3003"/>
            </a:xfrm>
            <a:prstGeom prst="line">
              <a:avLst/>
            </a:prstGeom>
            <a:grpFill/>
            <a:ln w="6350">
              <a:solidFill>
                <a:schemeClr val="tx1"/>
              </a:solidFill>
              <a:tailEnd type="oval" w="sm" len="sm"/>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flipV="1">
              <a:off x="3638472" y="1385311"/>
              <a:ext cx="337371" cy="3003"/>
            </a:xfrm>
            <a:prstGeom prst="line">
              <a:avLst/>
            </a:prstGeom>
            <a:grpFill/>
            <a:ln w="6350">
              <a:solidFill>
                <a:schemeClr val="tx1"/>
              </a:solidFill>
              <a:tailEnd type="oval" w="sm" len="sm"/>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flipV="1">
              <a:off x="3528639" y="1063772"/>
              <a:ext cx="337371" cy="3003"/>
            </a:xfrm>
            <a:prstGeom prst="line">
              <a:avLst/>
            </a:prstGeom>
            <a:grpFill/>
            <a:ln w="6350">
              <a:solidFill>
                <a:schemeClr val="tx1"/>
              </a:solidFill>
              <a:tailEnd type="oval" w="sm" len="sm"/>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flipH="1">
              <a:off x="6618646" y="1063043"/>
              <a:ext cx="316687" cy="0"/>
            </a:xfrm>
            <a:prstGeom prst="line">
              <a:avLst/>
            </a:prstGeom>
            <a:grpFill/>
            <a:ln w="6350">
              <a:solidFill>
                <a:schemeClr val="tx1"/>
              </a:solidFill>
              <a:tailEnd type="oval" w="sm" len="sm"/>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flipH="1">
              <a:off x="6517300" y="1368206"/>
              <a:ext cx="316687" cy="0"/>
            </a:xfrm>
            <a:prstGeom prst="line">
              <a:avLst/>
            </a:prstGeom>
            <a:grpFill/>
            <a:ln w="6350">
              <a:solidFill>
                <a:schemeClr val="tx1"/>
              </a:solidFill>
              <a:tailEnd type="oval" w="sm" len="sm"/>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flipH="1">
              <a:off x="6689489" y="1637265"/>
              <a:ext cx="316687" cy="0"/>
            </a:xfrm>
            <a:prstGeom prst="line">
              <a:avLst/>
            </a:prstGeom>
            <a:grpFill/>
            <a:ln w="6350">
              <a:solidFill>
                <a:schemeClr val="tx1"/>
              </a:solidFill>
              <a:tailEnd type="oval" w="sm" len="sm"/>
            </a:ln>
          </p:spPr>
          <p:style>
            <a:lnRef idx="1">
              <a:schemeClr val="accent1"/>
            </a:lnRef>
            <a:fillRef idx="0">
              <a:schemeClr val="accent1"/>
            </a:fillRef>
            <a:effectRef idx="0">
              <a:schemeClr val="accent1"/>
            </a:effectRef>
            <a:fontRef idx="minor">
              <a:schemeClr val="tx1"/>
            </a:fontRef>
          </p:style>
        </p:cxnSp>
      </p:grpSp>
      <p:grpSp>
        <p:nvGrpSpPr>
          <p:cNvPr id="255" name="Group 254"/>
          <p:cNvGrpSpPr/>
          <p:nvPr/>
        </p:nvGrpSpPr>
        <p:grpSpPr>
          <a:xfrm>
            <a:off x="2411895" y="3035541"/>
            <a:ext cx="9765877" cy="1706880"/>
            <a:chOff x="1817684" y="2200851"/>
            <a:chExt cx="7326316" cy="1280160"/>
          </a:xfrm>
          <a:solidFill>
            <a:schemeClr val="accent1">
              <a:lumMod val="40000"/>
              <a:lumOff val="60000"/>
            </a:schemeClr>
          </a:solidFill>
        </p:grpSpPr>
        <p:sp>
          <p:nvSpPr>
            <p:cNvPr id="160" name="Rectangle 159"/>
            <p:cNvSpPr/>
            <p:nvPr/>
          </p:nvSpPr>
          <p:spPr>
            <a:xfrm>
              <a:off x="1817684" y="2200851"/>
              <a:ext cx="7326316" cy="1280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088"/>
              <a:endParaRPr lang="en-US" sz="2400">
                <a:solidFill>
                  <a:prstClr val="white"/>
                </a:solidFill>
                <a:latin typeface="GE Inspira Pitch"/>
              </a:endParaRPr>
            </a:p>
          </p:txBody>
        </p:sp>
        <p:sp>
          <p:nvSpPr>
            <p:cNvPr id="161" name="TextBox 160"/>
            <p:cNvSpPr txBox="1"/>
            <p:nvPr/>
          </p:nvSpPr>
          <p:spPr>
            <a:xfrm>
              <a:off x="2980251" y="3226422"/>
              <a:ext cx="889129" cy="184666"/>
            </a:xfrm>
            <a:prstGeom prst="rect">
              <a:avLst/>
            </a:prstGeom>
            <a:grpFill/>
          </p:spPr>
          <p:txBody>
            <a:bodyPr wrap="none" lIns="0" tIns="0" rIns="0" bIns="0" rtlCol="0">
              <a:spAutoFit/>
            </a:bodyPr>
            <a:lstStyle>
              <a:defPPr>
                <a:defRPr lang="en-US"/>
              </a:defPPr>
              <a:lvl1pPr algn="ctr">
                <a:defRPr sz="1200" b="1">
                  <a:solidFill>
                    <a:schemeClr val="accent3">
                      <a:lumMod val="75000"/>
                    </a:schemeClr>
                  </a:solidFill>
                  <a:latin typeface="GE Inspira Sans" charset="0"/>
                  <a:ea typeface="GE Inspira Sans" charset="0"/>
                  <a:cs typeface="GE Inspira Sans" charset="0"/>
                </a:defRPr>
              </a:lvl1pPr>
            </a:lstStyle>
            <a:p>
              <a:pPr defTabSz="609088"/>
              <a:r>
                <a:rPr lang="en-US" sz="1600" dirty="0">
                  <a:solidFill>
                    <a:srgbClr val="231F20">
                      <a:lumMod val="75000"/>
                    </a:srgbClr>
                  </a:solidFill>
                  <a:latin typeface="GE Inspira Regular" charset="0"/>
                </a:rPr>
                <a:t>Segmentation</a:t>
              </a:r>
            </a:p>
          </p:txBody>
        </p:sp>
        <p:pic>
          <p:nvPicPr>
            <p:cNvPr id="175" name="Picture 174"/>
            <p:cNvPicPr>
              <a:picLocks noChangeAspect="1"/>
            </p:cNvPicPr>
            <p:nvPr/>
          </p:nvPicPr>
          <p:blipFill rotWithShape="1">
            <a:blip r:embed="rId22" cstate="print">
              <a:duotone>
                <a:schemeClr val="accent1">
                  <a:shade val="45000"/>
                  <a:satMod val="135000"/>
                </a:schemeClr>
                <a:prstClr val="white"/>
              </a:duotone>
              <a:extLst>
                <a:ext uri="{28A0092B-C50C-407E-A947-70E740481C1C}">
                  <a14:useLocalDpi xmlns:a14="http://schemas.microsoft.com/office/drawing/2010/main" xmlns=""/>
                </a:ext>
              </a:extLst>
            </a:blip>
            <a:srcRect/>
            <a:stretch/>
          </p:blipFill>
          <p:spPr>
            <a:xfrm>
              <a:off x="3809972" y="2284387"/>
              <a:ext cx="696684" cy="697797"/>
            </a:xfrm>
            <a:prstGeom prst="ellipse">
              <a:avLst/>
            </a:prstGeom>
            <a:grpFill/>
          </p:spPr>
        </p:pic>
        <p:pic>
          <p:nvPicPr>
            <p:cNvPr id="176" name="Picture 175"/>
            <p:cNvPicPr>
              <a:picLocks noChangeAspect="1"/>
            </p:cNvPicPr>
            <p:nvPr/>
          </p:nvPicPr>
          <p:blipFill rotWithShape="1">
            <a:blip r:embed="rId23" cstate="print">
              <a:duotone>
                <a:schemeClr val="accent1">
                  <a:shade val="45000"/>
                  <a:satMod val="135000"/>
                </a:schemeClr>
                <a:prstClr val="white"/>
              </a:duotone>
              <a:extLst>
                <a:ext uri="{28A0092B-C50C-407E-A947-70E740481C1C}">
                  <a14:useLocalDpi xmlns:a14="http://schemas.microsoft.com/office/drawing/2010/main" xmlns=""/>
                </a:ext>
              </a:extLst>
            </a:blip>
            <a:srcRect l="35309"/>
            <a:stretch/>
          </p:blipFill>
          <p:spPr>
            <a:xfrm>
              <a:off x="3843119" y="2616200"/>
              <a:ext cx="621004" cy="623813"/>
            </a:xfrm>
            <a:prstGeom prst="ellipse">
              <a:avLst/>
            </a:prstGeom>
            <a:grpFill/>
            <a:ln>
              <a:noFill/>
            </a:ln>
          </p:spPr>
        </p:pic>
        <p:pic>
          <p:nvPicPr>
            <p:cNvPr id="177" name="Picture 176"/>
            <p:cNvPicPr>
              <a:picLocks noChangeAspect="1"/>
            </p:cNvPicPr>
            <p:nvPr/>
          </p:nvPicPr>
          <p:blipFill>
            <a:blip r:embed="rId24" cstate="print">
              <a:duotone>
                <a:schemeClr val="accent1">
                  <a:shade val="45000"/>
                  <a:satMod val="135000"/>
                </a:schemeClr>
                <a:prstClr val="white"/>
              </a:duotone>
              <a:extLst>
                <a:ext uri="{28A0092B-C50C-407E-A947-70E740481C1C}">
                  <a14:useLocalDpi xmlns:a14="http://schemas.microsoft.com/office/drawing/2010/main" xmlns=""/>
                </a:ext>
              </a:extLst>
            </a:blip>
            <a:stretch>
              <a:fillRect/>
            </a:stretch>
          </p:blipFill>
          <p:spPr>
            <a:xfrm>
              <a:off x="3394552" y="2214257"/>
              <a:ext cx="668950" cy="671374"/>
            </a:xfrm>
            <a:prstGeom prst="ellipse">
              <a:avLst/>
            </a:prstGeom>
            <a:grpFill/>
            <a:ln>
              <a:noFill/>
            </a:ln>
          </p:spPr>
        </p:pic>
        <p:pic>
          <p:nvPicPr>
            <p:cNvPr id="174" name="Picture 173"/>
            <p:cNvPicPr>
              <a:picLocks noChangeAspect="1"/>
            </p:cNvPicPr>
            <p:nvPr/>
          </p:nvPicPr>
          <p:blipFill>
            <a:blip r:embed="rId21" cstate="print">
              <a:extLst>
                <a:ext uri="{28A0092B-C50C-407E-A947-70E740481C1C}">
                  <a14:useLocalDpi xmlns:a14="http://schemas.microsoft.com/office/drawing/2010/main" xmlns=""/>
                </a:ext>
              </a:extLst>
            </a:blip>
            <a:stretch>
              <a:fillRect/>
            </a:stretch>
          </p:blipFill>
          <p:spPr>
            <a:xfrm>
              <a:off x="2965426" y="2366842"/>
              <a:ext cx="789975" cy="789770"/>
            </a:xfrm>
            <a:prstGeom prst="ellipse">
              <a:avLst/>
            </a:prstGeom>
            <a:grpFill/>
          </p:spPr>
        </p:pic>
        <p:sp>
          <p:nvSpPr>
            <p:cNvPr id="163" name="TextBox 162"/>
            <p:cNvSpPr txBox="1"/>
            <p:nvPr/>
          </p:nvSpPr>
          <p:spPr>
            <a:xfrm>
              <a:off x="6500727" y="3243668"/>
              <a:ext cx="1609225" cy="138500"/>
            </a:xfrm>
            <a:prstGeom prst="rect">
              <a:avLst/>
            </a:prstGeom>
            <a:grpFill/>
          </p:spPr>
          <p:txBody>
            <a:bodyPr wrap="none" lIns="0" tIns="0" rIns="0" bIns="0" rtlCol="0">
              <a:spAutoFit/>
            </a:bodyPr>
            <a:lstStyle>
              <a:defPPr>
                <a:defRPr lang="en-US"/>
              </a:defPPr>
              <a:lvl1pPr algn="ctr">
                <a:defRPr sz="1200" b="1">
                  <a:solidFill>
                    <a:srgbClr val="102D09"/>
                  </a:solidFill>
                  <a:latin typeface="GE Inspira Sans" charset="0"/>
                  <a:ea typeface="GE Inspira Sans" charset="0"/>
                  <a:cs typeface="GE Inspira Sans" charset="0"/>
                </a:defRPr>
              </a:lvl1pPr>
            </a:lstStyle>
            <a:p>
              <a:pPr defTabSz="609088"/>
              <a:r>
                <a:rPr lang="en-US" dirty="0">
                  <a:solidFill>
                    <a:srgbClr val="231F20">
                      <a:lumMod val="75000"/>
                    </a:srgbClr>
                  </a:solidFill>
                  <a:latin typeface="GE Inspira Regular" charset="0"/>
                  <a:ea typeface="GE Inspira Regular" charset="0"/>
                  <a:cs typeface="GE Inspira Regular" charset="0"/>
                </a:rPr>
                <a:t>Profiling, Prediction </a:t>
              </a:r>
              <a:r>
                <a:rPr lang="en-US" dirty="0">
                  <a:latin typeface="GE Inspira Regular" charset="0"/>
                  <a:ea typeface="GE Inspira Regular" charset="0"/>
                  <a:cs typeface="GE Inspira Regular" charset="0"/>
                </a:rPr>
                <a:t>[P&amp;L of ONE]</a:t>
              </a:r>
            </a:p>
          </p:txBody>
        </p:sp>
        <p:pic>
          <p:nvPicPr>
            <p:cNvPr id="171" name="Picture 170"/>
            <p:cNvPicPr>
              <a:picLocks noChangeAspect="1"/>
            </p:cNvPicPr>
            <p:nvPr/>
          </p:nvPicPr>
          <p:blipFill>
            <a:blip r:embed="rId21" cstate="print">
              <a:extLst>
                <a:ext uri="{28A0092B-C50C-407E-A947-70E740481C1C}">
                  <a14:useLocalDpi xmlns:a14="http://schemas.microsoft.com/office/drawing/2010/main" xmlns=""/>
                </a:ext>
              </a:extLst>
            </a:blip>
            <a:stretch>
              <a:fillRect/>
            </a:stretch>
          </p:blipFill>
          <p:spPr>
            <a:xfrm>
              <a:off x="7179673" y="2481244"/>
              <a:ext cx="692817" cy="692638"/>
            </a:xfrm>
            <a:prstGeom prst="ellipse">
              <a:avLst/>
            </a:prstGeom>
            <a:grpFill/>
          </p:spPr>
        </p:pic>
        <p:pic>
          <p:nvPicPr>
            <p:cNvPr id="172" name="Picture 171"/>
            <p:cNvPicPr>
              <a:picLocks noChangeAspect="1"/>
            </p:cNvPicPr>
            <p:nvPr/>
          </p:nvPicPr>
          <p:blipFill rotWithShape="1">
            <a:blip r:embed="rId25" cstate="print">
              <a:extLst>
                <a:ext uri="{BEBA8EAE-BF5A-486C-A8C5-ECC9F3942E4B}">
                  <a14:imgProps xmlns:a14="http://schemas.microsoft.com/office/drawing/2010/main" xmlns="">
                    <a14:imgLayer r:embed="rId26">
                      <a14:imgEffect>
                        <a14:backgroundRemoval t="5303" b="100000" l="0" r="81890">
                          <a14:foregroundMark x1="9449" y1="28030" x2="81890" y2="33333"/>
                          <a14:foregroundMark x1="33858" y1="8333" x2="76378" y2="29545"/>
                          <a14:foregroundMark x1="19685" y1="15909" x2="71654" y2="18182"/>
                          <a14:foregroundMark x1="47244" y1="9848" x2="60630" y2="13636"/>
                          <a14:foregroundMark x1="58268" y1="9848" x2="58268" y2="9848"/>
                        </a14:backgroundRemoval>
                      </a14:imgEffect>
                    </a14:imgLayer>
                  </a14:imgProps>
                </a:ext>
                <a:ext uri="{28A0092B-C50C-407E-A947-70E740481C1C}">
                  <a14:useLocalDpi xmlns:a14="http://schemas.microsoft.com/office/drawing/2010/main" xmlns=""/>
                </a:ext>
              </a:extLst>
            </a:blip>
            <a:srcRect/>
            <a:stretch/>
          </p:blipFill>
          <p:spPr>
            <a:xfrm>
              <a:off x="8227603" y="2620756"/>
              <a:ext cx="298350" cy="310608"/>
            </a:xfrm>
            <a:prstGeom prst="rect">
              <a:avLst/>
            </a:prstGeom>
            <a:grpFill/>
          </p:spPr>
        </p:pic>
        <p:pic>
          <p:nvPicPr>
            <p:cNvPr id="169" name="Picture 168"/>
            <p:cNvPicPr>
              <a:picLocks noChangeAspect="1"/>
            </p:cNvPicPr>
            <p:nvPr/>
          </p:nvPicPr>
          <p:blipFill rotWithShape="1">
            <a:blip r:embed="rId27" cstate="print">
              <a:extLst>
                <a:ext uri="{BEBA8EAE-BF5A-486C-A8C5-ECC9F3942E4B}">
                  <a14:imgProps xmlns:a14="http://schemas.microsoft.com/office/drawing/2010/main" xmlns="">
                    <a14:imgLayer r:embed="rId28">
                      <a14:imgEffect>
                        <a14:backgroundRemoval t="1892" b="97838" l="23333" r="100000">
                          <a14:foregroundMark x1="43333" y1="4865" x2="85833" y2="98108"/>
                          <a14:foregroundMark x1="50833" y1="39189" x2="27500" y2="94595"/>
                          <a14:foregroundMark x1="47500" y1="37297" x2="47500" y2="37297"/>
                          <a14:foregroundMark x1="49167" y1="34865" x2="49167" y2="34865"/>
                          <a14:foregroundMark x1="45833" y1="43243" x2="45833" y2="43243"/>
                          <a14:foregroundMark x1="43333" y1="50270" x2="43333" y2="50270"/>
                          <a14:foregroundMark x1="79167" y1="66486" x2="81667" y2="68378"/>
                          <a14:foregroundMark x1="85833" y1="79459" x2="85833" y2="79459"/>
                          <a14:foregroundMark x1="80000" y1="70000" x2="81667" y2="73784"/>
                          <a14:foregroundMark x1="82500" y1="81081" x2="88333" y2="80541"/>
                          <a14:foregroundMark x1="95000" y1="38378" x2="99167" y2="40270"/>
                          <a14:foregroundMark x1="59167" y1="69459" x2="59167" y2="69459"/>
                          <a14:foregroundMark x1="65000" y1="67568" x2="60000" y2="68649"/>
                          <a14:backgroundMark x1="84167" y1="76486" x2="84167" y2="79730"/>
                        </a14:backgroundRemoval>
                      </a14:imgEffect>
                    </a14:imgLayer>
                  </a14:imgProps>
                </a:ext>
                <a:ext uri="{28A0092B-C50C-407E-A947-70E740481C1C}">
                  <a14:useLocalDpi xmlns:a14="http://schemas.microsoft.com/office/drawing/2010/main" xmlns=""/>
                </a:ext>
              </a:extLst>
            </a:blip>
            <a:srcRect/>
            <a:stretch/>
          </p:blipFill>
          <p:spPr>
            <a:xfrm>
              <a:off x="6218041" y="2485902"/>
              <a:ext cx="202978" cy="625320"/>
            </a:xfrm>
            <a:prstGeom prst="rect">
              <a:avLst/>
            </a:prstGeom>
            <a:grpFill/>
          </p:spPr>
        </p:pic>
        <p:sp>
          <p:nvSpPr>
            <p:cNvPr id="165" name="TextBox 164"/>
            <p:cNvSpPr txBox="1"/>
            <p:nvPr/>
          </p:nvSpPr>
          <p:spPr>
            <a:xfrm>
              <a:off x="2024498" y="2281927"/>
              <a:ext cx="747232" cy="369332"/>
            </a:xfrm>
            <a:prstGeom prst="rect">
              <a:avLst/>
            </a:prstGeom>
            <a:grpFill/>
          </p:spPr>
          <p:txBody>
            <a:bodyPr wrap="square" lIns="0" tIns="0" rIns="0" bIns="0" rtlCol="0">
              <a:spAutoFit/>
            </a:bodyPr>
            <a:lstStyle>
              <a:defPPr>
                <a:defRPr lang="en-US"/>
              </a:defPPr>
              <a:lvl1pPr>
                <a:defRPr sz="1100" b="1" spc="-50">
                  <a:solidFill>
                    <a:schemeClr val="accent4">
                      <a:lumMod val="50000"/>
                    </a:schemeClr>
                  </a:solidFill>
                  <a:latin typeface="GE Inspira Sans" charset="0"/>
                  <a:ea typeface="GE Inspira Sans" charset="0"/>
                  <a:cs typeface="GE Inspira Sans" charset="0"/>
                </a:defRPr>
              </a:lvl1pPr>
            </a:lstStyle>
            <a:p>
              <a:pPr defTabSz="609088"/>
              <a:r>
                <a:rPr lang="en-US" sz="1600" dirty="0">
                  <a:solidFill>
                    <a:srgbClr val="071427">
                      <a:lumMod val="50000"/>
                    </a:srgbClr>
                  </a:solidFill>
                  <a:latin typeface="GE Inspira Regular" charset="0"/>
                  <a:ea typeface="GE Inspira Regular" charset="0"/>
                  <a:cs typeface="GE Inspira Regular" charset="0"/>
                </a:rPr>
                <a:t>business</a:t>
              </a:r>
            </a:p>
            <a:p>
              <a:pPr defTabSz="609088"/>
              <a:r>
                <a:rPr lang="en-US" sz="1600" dirty="0">
                  <a:solidFill>
                    <a:srgbClr val="071427">
                      <a:lumMod val="50000"/>
                    </a:srgbClr>
                  </a:solidFill>
                  <a:latin typeface="GE Inspira Regular" charset="0"/>
                  <a:ea typeface="GE Inspira Regular" charset="0"/>
                  <a:cs typeface="GE Inspira Regular" charset="0"/>
                </a:rPr>
                <a:t>outcome</a:t>
              </a:r>
            </a:p>
          </p:txBody>
        </p:sp>
        <p:sp>
          <p:nvSpPr>
            <p:cNvPr id="166" name="TextBox 165"/>
            <p:cNvSpPr txBox="1"/>
            <p:nvPr/>
          </p:nvSpPr>
          <p:spPr>
            <a:xfrm>
              <a:off x="1974662" y="3217863"/>
              <a:ext cx="444083" cy="184666"/>
            </a:xfrm>
            <a:prstGeom prst="rect">
              <a:avLst/>
            </a:prstGeom>
            <a:grpFill/>
          </p:spPr>
          <p:txBody>
            <a:bodyPr wrap="none" lIns="0" tIns="0" rIns="0" bIns="0" rtlCol="0">
              <a:spAutoFit/>
            </a:bodyPr>
            <a:lstStyle/>
            <a:p>
              <a:pPr defTabSz="609088"/>
              <a:r>
                <a:rPr lang="en-US" sz="1600" b="1" dirty="0">
                  <a:solidFill>
                    <a:srgbClr val="231F20">
                      <a:lumMod val="75000"/>
                    </a:srgbClr>
                  </a:solidFill>
                  <a:latin typeface="GE Inspira Regular" charset="0"/>
                  <a:ea typeface="GE Inspira Regular" charset="0"/>
                  <a:cs typeface="GE Inspira Regular" charset="0"/>
                </a:rPr>
                <a:t>system</a:t>
              </a:r>
            </a:p>
          </p:txBody>
        </p:sp>
        <p:sp>
          <p:nvSpPr>
            <p:cNvPr id="167" name="TextBox 166"/>
            <p:cNvSpPr txBox="1"/>
            <p:nvPr/>
          </p:nvSpPr>
          <p:spPr>
            <a:xfrm>
              <a:off x="5478692" y="2224038"/>
              <a:ext cx="3380652" cy="207749"/>
            </a:xfrm>
            <a:prstGeom prst="rect">
              <a:avLst/>
            </a:prstGeom>
            <a:grp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spAutoFit/>
            </a:bodyPr>
            <a:lstStyle/>
            <a:p>
              <a:pPr algn="ctr" defTabSz="609088"/>
              <a:r>
                <a:rPr lang="en-US" b="1" dirty="0">
                  <a:solidFill>
                    <a:schemeClr val="accent4"/>
                  </a:solidFill>
                  <a:latin typeface="GE Inspira Regular" charset="0"/>
                  <a:ea typeface="GE Inspira Regular" charset="0"/>
                  <a:cs typeface="GE Inspira Regular" charset="0"/>
                </a:rPr>
                <a:t>Empowerment, Choice, Personalization</a:t>
              </a:r>
            </a:p>
          </p:txBody>
        </p:sp>
        <p:pic>
          <p:nvPicPr>
            <p:cNvPr id="156" name="Picture 155"/>
            <p:cNvPicPr>
              <a:picLocks noChangeAspect="1"/>
            </p:cNvPicPr>
            <p:nvPr/>
          </p:nvPicPr>
          <p:blipFill rotWithShape="1">
            <a:blip r:embed="rId27" cstate="print">
              <a:extLst>
                <a:ext uri="{BEBA8EAE-BF5A-486C-A8C5-ECC9F3942E4B}">
                  <a14:imgProps xmlns:a14="http://schemas.microsoft.com/office/drawing/2010/main" xmlns="">
                    <a14:imgLayer r:embed="rId28">
                      <a14:imgEffect>
                        <a14:backgroundRemoval t="1892" b="97838" l="23333" r="100000">
                          <a14:foregroundMark x1="43333" y1="4865" x2="85833" y2="98108"/>
                          <a14:foregroundMark x1="50833" y1="39189" x2="27500" y2="94595"/>
                          <a14:foregroundMark x1="47500" y1="37297" x2="47500" y2="37297"/>
                          <a14:foregroundMark x1="49167" y1="34865" x2="49167" y2="34865"/>
                          <a14:foregroundMark x1="45833" y1="43243" x2="45833" y2="43243"/>
                          <a14:foregroundMark x1="43333" y1="50270" x2="43333" y2="50270"/>
                          <a14:foregroundMark x1="79167" y1="66486" x2="81667" y2="68378"/>
                          <a14:foregroundMark x1="85833" y1="79459" x2="85833" y2="79459"/>
                          <a14:foregroundMark x1="80000" y1="70000" x2="81667" y2="73784"/>
                          <a14:foregroundMark x1="82500" y1="81081" x2="88333" y2="80541"/>
                          <a14:foregroundMark x1="95000" y1="38378" x2="99167" y2="40270"/>
                          <a14:foregroundMark x1="59167" y1="69459" x2="59167" y2="69459"/>
                          <a14:foregroundMark x1="65000" y1="67568" x2="60000" y2="68649"/>
                          <a14:backgroundMark x1="84167" y1="76486" x2="84167" y2="79730"/>
                        </a14:backgroundRemoval>
                      </a14:imgEffect>
                    </a14:imgLayer>
                  </a14:imgProps>
                </a:ext>
                <a:ext uri="{28A0092B-C50C-407E-A947-70E740481C1C}">
                  <a14:useLocalDpi xmlns:a14="http://schemas.microsoft.com/office/drawing/2010/main" xmlns=""/>
                </a:ext>
              </a:extLst>
            </a:blip>
            <a:srcRect/>
            <a:stretch/>
          </p:blipFill>
          <p:spPr>
            <a:xfrm>
              <a:off x="7954355" y="2463328"/>
              <a:ext cx="221964" cy="683810"/>
            </a:xfrm>
            <a:prstGeom prst="rect">
              <a:avLst/>
            </a:prstGeom>
            <a:grpFill/>
          </p:spPr>
        </p:pic>
        <p:sp>
          <p:nvSpPr>
            <p:cNvPr id="252" name="Chevron 251"/>
            <p:cNvSpPr/>
            <p:nvPr/>
          </p:nvSpPr>
          <p:spPr>
            <a:xfrm>
              <a:off x="5062635" y="2236318"/>
              <a:ext cx="207726" cy="121750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088"/>
              <a:endParaRPr lang="en-US" sz="2400">
                <a:solidFill>
                  <a:srgbClr val="575757"/>
                </a:solidFill>
                <a:latin typeface="GE Inspira Pitch"/>
              </a:endParaRPr>
            </a:p>
          </p:txBody>
        </p:sp>
        <p:pic>
          <p:nvPicPr>
            <p:cNvPr id="254" name="Picture 253"/>
            <p:cNvPicPr>
              <a:picLocks noChangeAspect="1"/>
            </p:cNvPicPr>
            <p:nvPr/>
          </p:nvPicPr>
          <p:blipFill rotWithShape="1">
            <a:blip r:embed="rId23" cstate="print">
              <a:extLst>
                <a:ext uri="{28A0092B-C50C-407E-A947-70E740481C1C}">
                  <a14:useLocalDpi xmlns:a14="http://schemas.microsoft.com/office/drawing/2010/main" xmlns=""/>
                </a:ext>
              </a:extLst>
            </a:blip>
            <a:srcRect l="35309"/>
            <a:stretch/>
          </p:blipFill>
          <p:spPr>
            <a:xfrm>
              <a:off x="6579647" y="2492601"/>
              <a:ext cx="487378" cy="489583"/>
            </a:xfrm>
            <a:prstGeom prst="ellipse">
              <a:avLst/>
            </a:prstGeom>
            <a:grpFill/>
            <a:ln>
              <a:noFill/>
            </a:ln>
          </p:spPr>
        </p:pic>
      </p:grpSp>
      <p:grpSp>
        <p:nvGrpSpPr>
          <p:cNvPr id="258" name="Group 257"/>
          <p:cNvGrpSpPr/>
          <p:nvPr/>
        </p:nvGrpSpPr>
        <p:grpSpPr>
          <a:xfrm>
            <a:off x="2398480" y="4832450"/>
            <a:ext cx="9765878" cy="1706880"/>
            <a:chOff x="1817684" y="3539974"/>
            <a:chExt cx="7326316" cy="1280160"/>
          </a:xfrm>
          <a:solidFill>
            <a:schemeClr val="accent1">
              <a:lumMod val="60000"/>
              <a:lumOff val="40000"/>
            </a:schemeClr>
          </a:solidFill>
        </p:grpSpPr>
        <p:sp>
          <p:nvSpPr>
            <p:cNvPr id="132" name="Rectangle 131"/>
            <p:cNvSpPr/>
            <p:nvPr/>
          </p:nvSpPr>
          <p:spPr>
            <a:xfrm>
              <a:off x="1817684" y="3539974"/>
              <a:ext cx="7326316" cy="1280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088"/>
              <a:endParaRPr lang="en-US" sz="2400">
                <a:solidFill>
                  <a:prstClr val="white"/>
                </a:solidFill>
                <a:latin typeface="GE Inspira Pitch"/>
              </a:endParaRPr>
            </a:p>
          </p:txBody>
        </p:sp>
        <p:pic>
          <p:nvPicPr>
            <p:cNvPr id="133" name="Picture 132"/>
            <p:cNvPicPr>
              <a:picLocks/>
            </p:cNvPicPr>
            <p:nvPr/>
          </p:nvPicPr>
          <p:blipFill>
            <a:blip r:embed="rId29" cstate="print">
              <a:clrChange>
                <a:clrFrom>
                  <a:srgbClr val="FFFFFF"/>
                </a:clrFrom>
                <a:clrTo>
                  <a:srgbClr val="FFFFFF">
                    <a:alpha val="0"/>
                  </a:srgbClr>
                </a:clrTo>
              </a:clrChange>
              <a:extLst>
                <a:ext uri="{28A0092B-C50C-407E-A947-70E740481C1C}">
                  <a14:useLocalDpi xmlns:a14="http://schemas.microsoft.com/office/drawing/2010/main" xmlns=""/>
                </a:ext>
              </a:extLst>
            </a:blip>
            <a:stretch>
              <a:fillRect/>
            </a:stretch>
          </p:blipFill>
          <p:spPr>
            <a:xfrm>
              <a:off x="3097329" y="3639377"/>
              <a:ext cx="675102" cy="927439"/>
            </a:xfrm>
            <a:prstGeom prst="rect">
              <a:avLst/>
            </a:prstGeom>
            <a:grpFill/>
          </p:spPr>
        </p:pic>
        <p:sp>
          <p:nvSpPr>
            <p:cNvPr id="134" name="TextBox 133"/>
            <p:cNvSpPr txBox="1"/>
            <p:nvPr/>
          </p:nvSpPr>
          <p:spPr>
            <a:xfrm>
              <a:off x="2951224" y="4559343"/>
              <a:ext cx="290059" cy="138500"/>
            </a:xfrm>
            <a:prstGeom prst="rect">
              <a:avLst/>
            </a:prstGeom>
            <a:grpFill/>
          </p:spPr>
          <p:txBody>
            <a:bodyPr wrap="none" lIns="0" tIns="0" rIns="0" bIns="0" rtlCol="0">
              <a:spAutoFit/>
            </a:bodyPr>
            <a:lstStyle>
              <a:defPPr>
                <a:defRPr lang="en-US"/>
              </a:defPPr>
              <a:lvl1pPr algn="ctr">
                <a:defRPr sz="1200" b="1">
                  <a:solidFill>
                    <a:schemeClr val="accent3">
                      <a:lumMod val="75000"/>
                    </a:schemeClr>
                  </a:solidFill>
                  <a:latin typeface="GE Inspira Sans" charset="0"/>
                  <a:ea typeface="GE Inspira Sans" charset="0"/>
                  <a:cs typeface="GE Inspira Sans" charset="0"/>
                </a:defRPr>
              </a:lvl1pPr>
            </a:lstStyle>
            <a:p>
              <a:pPr defTabSz="609088"/>
              <a:r>
                <a:rPr lang="en-US" dirty="0">
                  <a:solidFill>
                    <a:srgbClr val="231F20">
                      <a:lumMod val="75000"/>
                    </a:srgbClr>
                  </a:solidFill>
                  <a:latin typeface="GE Inspira Regular" charset="0"/>
                  <a:ea typeface="GE Inspira Regular" charset="0"/>
                  <a:cs typeface="GE Inspira Regular" charset="0"/>
                </a:rPr>
                <a:t>Books</a:t>
              </a:r>
            </a:p>
          </p:txBody>
        </p:sp>
        <p:sp>
          <p:nvSpPr>
            <p:cNvPr id="135" name="TextBox 134"/>
            <p:cNvSpPr txBox="1"/>
            <p:nvPr/>
          </p:nvSpPr>
          <p:spPr>
            <a:xfrm>
              <a:off x="5862904" y="4590186"/>
              <a:ext cx="2806403" cy="184666"/>
            </a:xfrm>
            <a:prstGeom prst="rect">
              <a:avLst/>
            </a:prstGeom>
            <a:grpFill/>
          </p:spPr>
          <p:txBody>
            <a:bodyPr wrap="none" lIns="0" tIns="0" rIns="0" bIns="0" rtlCol="0">
              <a:spAutoFit/>
            </a:bodyPr>
            <a:lstStyle/>
            <a:p>
              <a:pPr algn="ctr" defTabSz="609088"/>
              <a:r>
                <a:rPr lang="en-US" sz="1600" b="1" dirty="0">
                  <a:solidFill>
                    <a:srgbClr val="231F20">
                      <a:lumMod val="75000"/>
                    </a:srgbClr>
                  </a:solidFill>
                  <a:latin typeface="GE Inspira Regular" charset="0"/>
                  <a:ea typeface="GE Inspira Regular" charset="0"/>
                  <a:cs typeface="GE Inspira Regular" charset="0"/>
                </a:rPr>
                <a:t>New Industries and Services </a:t>
              </a:r>
              <a:r>
                <a:rPr lang="en-US" sz="1600" b="1" dirty="0">
                  <a:solidFill>
                    <a:srgbClr val="071427">
                      <a:lumMod val="50000"/>
                    </a:srgbClr>
                  </a:solidFill>
                  <a:latin typeface="GE Inspira Regular" charset="0"/>
                  <a:ea typeface="GE Inspira Regular" charset="0"/>
                  <a:cs typeface="GE Inspira Regular" charset="0"/>
                </a:rPr>
                <a:t>[New Revenue]</a:t>
              </a:r>
            </a:p>
          </p:txBody>
        </p:sp>
        <p:sp>
          <p:nvSpPr>
            <p:cNvPr id="136" name="TextBox 135"/>
            <p:cNvSpPr txBox="1"/>
            <p:nvPr/>
          </p:nvSpPr>
          <p:spPr>
            <a:xfrm>
              <a:off x="2023948" y="3630198"/>
              <a:ext cx="1028544" cy="369332"/>
            </a:xfrm>
            <a:prstGeom prst="rect">
              <a:avLst/>
            </a:prstGeom>
            <a:grpFill/>
          </p:spPr>
          <p:txBody>
            <a:bodyPr wrap="square" lIns="0" tIns="0" rIns="0" bIns="0" rtlCol="0">
              <a:spAutoFit/>
            </a:bodyPr>
            <a:lstStyle>
              <a:defPPr>
                <a:defRPr lang="en-US"/>
              </a:defPPr>
              <a:lvl1pPr>
                <a:defRPr sz="1200" b="1" spc="-50">
                  <a:solidFill>
                    <a:schemeClr val="accent4">
                      <a:lumMod val="50000"/>
                    </a:schemeClr>
                  </a:solidFill>
                  <a:latin typeface="GE Inspira Sans" charset="0"/>
                  <a:ea typeface="GE Inspira Sans" charset="0"/>
                  <a:cs typeface="GE Inspira Sans" charset="0"/>
                </a:defRPr>
              </a:lvl1pPr>
            </a:lstStyle>
            <a:p>
              <a:pPr defTabSz="609088"/>
              <a:r>
                <a:rPr lang="en-US" sz="1600" dirty="0">
                  <a:solidFill>
                    <a:srgbClr val="071427">
                      <a:lumMod val="50000"/>
                    </a:srgbClr>
                  </a:solidFill>
                  <a:latin typeface="GE Inspira Regular" charset="0"/>
                  <a:ea typeface="GE Inspira Regular" charset="0"/>
                  <a:cs typeface="GE Inspira Regular" charset="0"/>
                </a:rPr>
                <a:t>transformation</a:t>
              </a:r>
            </a:p>
            <a:p>
              <a:pPr defTabSz="609088"/>
              <a:r>
                <a:rPr lang="en-US" sz="1600" dirty="0">
                  <a:solidFill>
                    <a:srgbClr val="071427">
                      <a:lumMod val="50000"/>
                    </a:srgbClr>
                  </a:solidFill>
                  <a:latin typeface="GE Inspira Regular" charset="0"/>
                  <a:ea typeface="GE Inspira Regular" charset="0"/>
                  <a:cs typeface="GE Inspira Regular" charset="0"/>
                </a:rPr>
                <a:t>&amp; expansion</a:t>
              </a:r>
            </a:p>
          </p:txBody>
        </p:sp>
        <p:sp>
          <p:nvSpPr>
            <p:cNvPr id="142" name="TextBox 141"/>
            <p:cNvSpPr txBox="1"/>
            <p:nvPr/>
          </p:nvSpPr>
          <p:spPr>
            <a:xfrm>
              <a:off x="6194564" y="4327173"/>
              <a:ext cx="672089" cy="184666"/>
            </a:xfrm>
            <a:prstGeom prst="rect">
              <a:avLst/>
            </a:prstGeom>
            <a:grpFill/>
          </p:spPr>
          <p:txBody>
            <a:bodyPr wrap="none" lIns="0" tIns="0" rIns="0" bIns="0" rtlCol="0">
              <a:spAutoFit/>
            </a:bodyPr>
            <a:lstStyle/>
            <a:p>
              <a:pPr algn="ctr" defTabSz="609088"/>
              <a:r>
                <a:rPr lang="en-US" sz="1600" b="1" dirty="0">
                  <a:solidFill>
                    <a:srgbClr val="FEFDB8"/>
                  </a:solidFill>
                  <a:latin typeface="GE Inspira Pitch"/>
                </a:rPr>
                <a:t>PHYSICAL</a:t>
              </a:r>
            </a:p>
          </p:txBody>
        </p:sp>
        <p:sp>
          <p:nvSpPr>
            <p:cNvPr id="143" name="TextBox 142"/>
            <p:cNvSpPr txBox="1"/>
            <p:nvPr/>
          </p:nvSpPr>
          <p:spPr>
            <a:xfrm>
              <a:off x="7175941" y="4334969"/>
              <a:ext cx="1532098" cy="184666"/>
            </a:xfrm>
            <a:prstGeom prst="rect">
              <a:avLst/>
            </a:prstGeom>
            <a:grpFill/>
          </p:spPr>
          <p:txBody>
            <a:bodyPr wrap="square" lIns="0" tIns="0" rIns="0" bIns="0" rtlCol="0">
              <a:spAutoFit/>
            </a:bodyPr>
            <a:lstStyle/>
            <a:p>
              <a:pPr algn="ctr" defTabSz="609088"/>
              <a:r>
                <a:rPr lang="en-US" sz="1600" b="1" dirty="0">
                  <a:solidFill>
                    <a:srgbClr val="FEFDB8"/>
                  </a:solidFill>
                  <a:latin typeface="GE Inspira Pitch"/>
                </a:rPr>
                <a:t>DIGITAL</a:t>
              </a:r>
            </a:p>
          </p:txBody>
        </p:sp>
        <p:pic>
          <p:nvPicPr>
            <p:cNvPr id="151" name="Picture 150"/>
            <p:cNvPicPr>
              <a:picLocks/>
            </p:cNvPicPr>
            <p:nvPr/>
          </p:nvPicPr>
          <p:blipFill>
            <a:blip r:embed="rId30" cstate="print">
              <a:extLst>
                <a:ext uri="{BEBA8EAE-BF5A-486C-A8C5-ECC9F3942E4B}">
                  <a14:imgProps xmlns:a14="http://schemas.microsoft.com/office/drawing/2010/main" xmlns="">
                    <a14:imgLayer r:embed="rId31">
                      <a14:imgEffect>
                        <a14:backgroundRemoval t="0" b="100000" l="10000" r="90000"/>
                      </a14:imgEffect>
                    </a14:imgLayer>
                  </a14:imgProps>
                </a:ext>
                <a:ext uri="{28A0092B-C50C-407E-A947-70E740481C1C}">
                  <a14:useLocalDpi xmlns:a14="http://schemas.microsoft.com/office/drawing/2010/main" xmlns=""/>
                </a:ext>
              </a:extLst>
            </a:blip>
            <a:stretch>
              <a:fillRect/>
            </a:stretch>
          </p:blipFill>
          <p:spPr>
            <a:xfrm>
              <a:off x="5800961" y="3846311"/>
              <a:ext cx="479937" cy="472650"/>
            </a:xfrm>
            <a:prstGeom prst="rect">
              <a:avLst/>
            </a:prstGeom>
            <a:grpFill/>
          </p:spPr>
        </p:pic>
        <p:pic>
          <p:nvPicPr>
            <p:cNvPr id="152" name="Picture 151"/>
            <p:cNvPicPr>
              <a:picLocks/>
            </p:cNvPicPr>
            <p:nvPr/>
          </p:nvPicPr>
          <p:blipFill>
            <a:blip r:embed="rId32" cstate="print">
              <a:extLst>
                <a:ext uri="{BEBA8EAE-BF5A-486C-A8C5-ECC9F3942E4B}">
                  <a14:imgProps xmlns:a14="http://schemas.microsoft.com/office/drawing/2010/main" xmlns="">
                    <a14:imgLayer r:embed="rId33">
                      <a14:imgEffect>
                        <a14:backgroundRemoval t="0" b="100000" l="158" r="99123"/>
                      </a14:imgEffect>
                    </a14:imgLayer>
                  </a14:imgProps>
                </a:ext>
                <a:ext uri="{28A0092B-C50C-407E-A947-70E740481C1C}">
                  <a14:useLocalDpi xmlns:a14="http://schemas.microsoft.com/office/drawing/2010/main" xmlns=""/>
                </a:ext>
              </a:extLst>
            </a:blip>
            <a:stretch>
              <a:fillRect/>
            </a:stretch>
          </p:blipFill>
          <p:spPr>
            <a:xfrm>
              <a:off x="6102233" y="4025205"/>
              <a:ext cx="629349" cy="267836"/>
            </a:xfrm>
            <a:prstGeom prst="rect">
              <a:avLst/>
            </a:prstGeom>
            <a:grpFill/>
          </p:spPr>
        </p:pic>
        <p:pic>
          <p:nvPicPr>
            <p:cNvPr id="153" name="Picture 152"/>
            <p:cNvPicPr>
              <a:picLocks/>
            </p:cNvPicPr>
            <p:nvPr/>
          </p:nvPicPr>
          <p:blipFill>
            <a:blip r:embed="rId34" cstate="print">
              <a:extLst>
                <a:ext uri="{BEBA8EAE-BF5A-486C-A8C5-ECC9F3942E4B}">
                  <a14:imgProps xmlns:a14="http://schemas.microsoft.com/office/drawing/2010/main" xmlns="">
                    <a14:imgLayer r:embed="rId35">
                      <a14:imgEffect>
                        <a14:backgroundRemoval t="2712" b="93220" l="7458" r="97288">
                          <a14:foregroundMark x1="16610" y1="93898" x2="7458" y2="87797"/>
                          <a14:foregroundMark x1="97627" y1="83390" x2="97627" y2="83390"/>
                          <a14:foregroundMark x1="85085" y1="9153" x2="79322" y2="7797"/>
                        </a14:backgroundRemoval>
                      </a14:imgEffect>
                    </a14:imgLayer>
                  </a14:imgProps>
                </a:ext>
                <a:ext uri="{28A0092B-C50C-407E-A947-70E740481C1C}">
                  <a14:useLocalDpi xmlns:a14="http://schemas.microsoft.com/office/drawing/2010/main" xmlns=""/>
                </a:ext>
              </a:extLst>
            </a:blip>
            <a:stretch>
              <a:fillRect/>
            </a:stretch>
          </p:blipFill>
          <p:spPr>
            <a:xfrm>
              <a:off x="6737534" y="3854623"/>
              <a:ext cx="430685" cy="430574"/>
            </a:xfrm>
            <a:prstGeom prst="rect">
              <a:avLst/>
            </a:prstGeom>
            <a:grpFill/>
          </p:spPr>
        </p:pic>
        <p:pic>
          <p:nvPicPr>
            <p:cNvPr id="146" name="Picture 145"/>
            <p:cNvPicPr>
              <a:picLocks noChangeAspect="1"/>
            </p:cNvPicPr>
            <p:nvPr/>
          </p:nvPicPr>
          <p:blipFill>
            <a:blip r:embed="rId36" cstate="print">
              <a:clrChange>
                <a:clrFrom>
                  <a:srgbClr val="FFFFFF"/>
                </a:clrFrom>
                <a:clrTo>
                  <a:srgbClr val="FFFFFF">
                    <a:alpha val="0"/>
                  </a:srgbClr>
                </a:clrTo>
              </a:clrChange>
              <a:extLst>
                <a:ext uri="{28A0092B-C50C-407E-A947-70E740481C1C}">
                  <a14:useLocalDpi xmlns:a14="http://schemas.microsoft.com/office/drawing/2010/main" xmlns=""/>
                </a:ext>
              </a:extLst>
            </a:blip>
            <a:stretch>
              <a:fillRect/>
            </a:stretch>
          </p:blipFill>
          <p:spPr>
            <a:xfrm>
              <a:off x="7198806" y="3810526"/>
              <a:ext cx="874922" cy="515870"/>
            </a:xfrm>
            <a:prstGeom prst="rect">
              <a:avLst/>
            </a:prstGeom>
            <a:grpFill/>
          </p:spPr>
        </p:pic>
        <p:pic>
          <p:nvPicPr>
            <p:cNvPr id="147" name="Picture 146"/>
            <p:cNvPicPr>
              <a:picLocks noChangeAspect="1"/>
            </p:cNvPicPr>
            <p:nvPr/>
          </p:nvPicPr>
          <p:blipFill rotWithShape="1">
            <a:blip r:embed="rId37" cstate="print">
              <a:extLst>
                <a:ext uri="{28A0092B-C50C-407E-A947-70E740481C1C}">
                  <a14:useLocalDpi xmlns:a14="http://schemas.microsoft.com/office/drawing/2010/main" xmlns=""/>
                </a:ext>
              </a:extLst>
            </a:blip>
            <a:srcRect/>
            <a:stretch/>
          </p:blipFill>
          <p:spPr>
            <a:xfrm>
              <a:off x="8248312" y="3925186"/>
              <a:ext cx="514689" cy="340885"/>
            </a:xfrm>
            <a:prstGeom prst="rect">
              <a:avLst/>
            </a:prstGeom>
            <a:grpFill/>
          </p:spPr>
        </p:pic>
        <p:sp>
          <p:nvSpPr>
            <p:cNvPr id="140" name="TextBox 139"/>
            <p:cNvSpPr txBox="1"/>
            <p:nvPr/>
          </p:nvSpPr>
          <p:spPr>
            <a:xfrm>
              <a:off x="1991488" y="4553822"/>
              <a:ext cx="557847" cy="184666"/>
            </a:xfrm>
            <a:prstGeom prst="rect">
              <a:avLst/>
            </a:prstGeom>
            <a:grpFill/>
          </p:spPr>
          <p:txBody>
            <a:bodyPr wrap="none" lIns="0" tIns="0" rIns="0" bIns="0" rtlCol="0">
              <a:spAutoFit/>
            </a:bodyPr>
            <a:lstStyle>
              <a:defPPr>
                <a:defRPr lang="en-US"/>
              </a:defPPr>
              <a:lvl1pPr>
                <a:defRPr sz="1100" b="1" i="1">
                  <a:solidFill>
                    <a:schemeClr val="accent3">
                      <a:lumMod val="75000"/>
                    </a:schemeClr>
                  </a:solidFill>
                  <a:latin typeface="GE Inspira Sans" charset="0"/>
                  <a:ea typeface="GE Inspira Sans" charset="0"/>
                  <a:cs typeface="GE Inspira Sans" charset="0"/>
                </a:defRPr>
              </a:lvl1pPr>
            </a:lstStyle>
            <a:p>
              <a:pPr defTabSz="609088"/>
              <a:r>
                <a:rPr lang="en-US" sz="1600" i="0" dirty="0">
                  <a:solidFill>
                    <a:srgbClr val="231F20">
                      <a:lumMod val="75000"/>
                    </a:srgbClr>
                  </a:solidFill>
                  <a:latin typeface="GE Inspira Regular" charset="0"/>
                  <a:ea typeface="GE Inspira Regular" charset="0"/>
                  <a:cs typeface="GE Inspira Regular" charset="0"/>
                </a:rPr>
                <a:t>platform</a:t>
              </a:r>
            </a:p>
          </p:txBody>
        </p:sp>
        <p:sp>
          <p:nvSpPr>
            <p:cNvPr id="141" name="TextBox 140"/>
            <p:cNvSpPr txBox="1"/>
            <p:nvPr/>
          </p:nvSpPr>
          <p:spPr>
            <a:xfrm>
              <a:off x="5577044" y="3557583"/>
              <a:ext cx="3303688" cy="207749"/>
            </a:xfrm>
            <a:prstGeom prst="rect">
              <a:avLst/>
            </a:prstGeom>
            <a:grp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spAutoFit/>
            </a:bodyPr>
            <a:lstStyle>
              <a:defPPr>
                <a:defRPr lang="en-US"/>
              </a:defPPr>
              <a:lvl1pPr algn="ctr">
                <a:defRPr b="1">
                  <a:solidFill>
                    <a:schemeClr val="bg1"/>
                  </a:solidFill>
                  <a:latin typeface="GE Inspira Sans" charset="0"/>
                  <a:ea typeface="GE Inspira Sans" charset="0"/>
                  <a:cs typeface="GE Inspira Sans" charset="0"/>
                </a:defRPr>
              </a:lvl1pPr>
            </a:lstStyle>
            <a:p>
              <a:pPr defTabSz="609088"/>
              <a:r>
                <a:rPr lang="en-US" dirty="0">
                  <a:solidFill>
                    <a:schemeClr val="accent4"/>
                  </a:solidFill>
                  <a:latin typeface="GE Inspira Regular" charset="0"/>
                  <a:ea typeface="GE Inspira Regular" charset="0"/>
                  <a:cs typeface="GE Inspira Regular" charset="0"/>
                </a:rPr>
                <a:t>Personalized, Synergistic Experiences</a:t>
              </a:r>
            </a:p>
          </p:txBody>
        </p:sp>
        <p:sp>
          <p:nvSpPr>
            <p:cNvPr id="257" name="Chevron 256"/>
            <p:cNvSpPr/>
            <p:nvPr/>
          </p:nvSpPr>
          <p:spPr>
            <a:xfrm>
              <a:off x="5062635" y="3580441"/>
              <a:ext cx="207726" cy="121750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088"/>
              <a:endParaRPr lang="en-US" sz="2400">
                <a:solidFill>
                  <a:srgbClr val="575757"/>
                </a:solidFill>
                <a:latin typeface="GE Inspira Pitch"/>
              </a:endParaRPr>
            </a:p>
          </p:txBody>
        </p:sp>
      </p:grpSp>
      <p:sp>
        <p:nvSpPr>
          <p:cNvPr id="259" name="Chevron 258"/>
          <p:cNvSpPr/>
          <p:nvPr/>
        </p:nvSpPr>
        <p:spPr>
          <a:xfrm rot="10800000">
            <a:off x="1657182" y="1314135"/>
            <a:ext cx="426845" cy="810565"/>
          </a:xfrm>
          <a:prstGeom prst="chevron">
            <a:avLst>
              <a:gd name="adj" fmla="val 4524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03" tIns="60901" rIns="121803" bIns="60901" rtlCol="0" anchor="ctr"/>
          <a:lstStyle/>
          <a:p>
            <a:pPr algn="ctr" defTabSz="609088"/>
            <a:endParaRPr lang="en-US" sz="2400">
              <a:solidFill>
                <a:srgbClr val="575757"/>
              </a:solidFill>
              <a:latin typeface="GE Inspira Pitch"/>
            </a:endParaRPr>
          </a:p>
        </p:txBody>
      </p:sp>
      <p:sp>
        <p:nvSpPr>
          <p:cNvPr id="260" name="Chevron 259"/>
          <p:cNvSpPr/>
          <p:nvPr/>
        </p:nvSpPr>
        <p:spPr>
          <a:xfrm rot="10800000">
            <a:off x="1660892" y="5277497"/>
            <a:ext cx="426845" cy="810565"/>
          </a:xfrm>
          <a:prstGeom prst="chevron">
            <a:avLst>
              <a:gd name="adj" fmla="val 4524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03" tIns="60901" rIns="121803" bIns="60901" rtlCol="0" anchor="ctr"/>
          <a:lstStyle/>
          <a:p>
            <a:pPr algn="ctr" defTabSz="609088"/>
            <a:endParaRPr lang="en-US" sz="2400">
              <a:solidFill>
                <a:srgbClr val="575757"/>
              </a:solidFill>
              <a:latin typeface="GE Inspira Pitch"/>
            </a:endParaRPr>
          </a:p>
        </p:txBody>
      </p:sp>
      <p:sp>
        <p:nvSpPr>
          <p:cNvPr id="97" name="Rectangle 96"/>
          <p:cNvSpPr/>
          <p:nvPr/>
        </p:nvSpPr>
        <p:spPr>
          <a:xfrm>
            <a:off x="11879094" y="6488668"/>
            <a:ext cx="312906" cy="369332"/>
          </a:xfrm>
          <a:prstGeom prst="rect">
            <a:avLst/>
          </a:prstGeom>
        </p:spPr>
        <p:txBody>
          <a:bodyPr wrap="none">
            <a:spAutoFit/>
          </a:bodyPr>
          <a:lstStyle/>
          <a:p>
            <a:pPr lvl="0"/>
            <a:fld id="{BE61D1D4-20FA-4242-A758-DF04B340BB24}" type="slidenum">
              <a:rPr lang="en-IN" smtClean="0">
                <a:solidFill>
                  <a:srgbClr val="575757"/>
                </a:solidFill>
              </a:rPr>
              <a:pPr lvl="0"/>
              <a:t>8</a:t>
            </a:fld>
            <a:endParaRPr lang="en-IN" dirty="0">
              <a:solidFill>
                <a:srgbClr val="575757"/>
              </a:solidFill>
            </a:endParaRPr>
          </a:p>
        </p:txBody>
      </p:sp>
    </p:spTree>
    <p:extLst>
      <p:ext uri="{BB962C8B-B14F-4D97-AF65-F5344CB8AC3E}">
        <p14:creationId xmlns:p14="http://schemas.microsoft.com/office/powerpoint/2010/main" xmlns="" val="209042714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082444" cy="669926"/>
          </a:xfrm>
        </p:spPr>
        <p:txBody>
          <a:bodyPr>
            <a:normAutofit/>
          </a:bodyPr>
          <a:lstStyle/>
          <a:p>
            <a:pPr algn="l"/>
            <a:r>
              <a:rPr lang="en-US" sz="4000" dirty="0">
                <a:latin typeface="GE Inspira Pitch" panose="020F0603030400020203" pitchFamily="34" charset="0"/>
              </a:rPr>
              <a:t>Segmentation</a:t>
            </a:r>
            <a:endParaRPr lang="en-IN" sz="4000" dirty="0">
              <a:latin typeface="GE Inspira Pitch" panose="020F0603030400020203" pitchFamily="34" charset="0"/>
            </a:endParaRPr>
          </a:p>
        </p:txBody>
      </p:sp>
      <p:sp>
        <p:nvSpPr>
          <p:cNvPr id="4" name="Rectangle 3">
            <a:extLst>
              <a:ext uri="{FF2B5EF4-FFF2-40B4-BE49-F238E27FC236}">
                <a16:creationId xmlns:a16="http://schemas.microsoft.com/office/drawing/2014/main" xmlns="" id="{7C2F1946-227E-4323-9E15-F994D79A4E50}"/>
              </a:ext>
            </a:extLst>
          </p:cNvPr>
          <p:cNvSpPr/>
          <p:nvPr/>
        </p:nvSpPr>
        <p:spPr>
          <a:xfrm>
            <a:off x="914400" y="3685735"/>
            <a:ext cx="3179298" cy="300399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Identify and refine “pool” of potential customers needs and descriptors (qualitative research)</a:t>
            </a:r>
            <a:endParaRPr lang="en-IN" sz="1600" b="1" dirty="0"/>
          </a:p>
          <a:p>
            <a:pPr algn="ctr"/>
            <a:endParaRPr lang="en-US" dirty="0"/>
          </a:p>
        </p:txBody>
      </p:sp>
      <p:sp>
        <p:nvSpPr>
          <p:cNvPr id="7" name="Rectangle 6">
            <a:extLst>
              <a:ext uri="{FF2B5EF4-FFF2-40B4-BE49-F238E27FC236}">
                <a16:creationId xmlns:a16="http://schemas.microsoft.com/office/drawing/2014/main" xmlns="" id="{DEDC4FFE-6472-4FF1-9106-3A3E9B8B61D7}"/>
              </a:ext>
            </a:extLst>
          </p:cNvPr>
          <p:cNvSpPr/>
          <p:nvPr/>
        </p:nvSpPr>
        <p:spPr>
          <a:xfrm>
            <a:off x="4648200" y="3685734"/>
            <a:ext cx="3179298" cy="300399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Collect data from random assortment of potential customers on “importance” of needs/benefits to purchase decision</a:t>
            </a:r>
            <a:endParaRPr lang="en-IN" sz="1600" b="1" dirty="0"/>
          </a:p>
          <a:p>
            <a:pPr algn="ctr"/>
            <a:endParaRPr lang="en-US" dirty="0"/>
          </a:p>
        </p:txBody>
      </p:sp>
      <p:sp>
        <p:nvSpPr>
          <p:cNvPr id="8" name="Rectangle 7">
            <a:extLst>
              <a:ext uri="{FF2B5EF4-FFF2-40B4-BE49-F238E27FC236}">
                <a16:creationId xmlns:a16="http://schemas.microsoft.com/office/drawing/2014/main" xmlns="" id="{60A59350-9FB6-480B-A195-B5DF622036E2}"/>
              </a:ext>
            </a:extLst>
          </p:cNvPr>
          <p:cNvSpPr/>
          <p:nvPr/>
        </p:nvSpPr>
        <p:spPr>
          <a:xfrm>
            <a:off x="8382000" y="3693624"/>
            <a:ext cx="3179298" cy="300399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Arial" panose="020B0604020202020204" pitchFamily="34" charset="0"/>
              <a:buChar char="•"/>
            </a:pPr>
            <a:endParaRPr lang="en-US" sz="1600" dirty="0"/>
          </a:p>
          <a:p>
            <a:pPr lvl="0">
              <a:buFontTx/>
              <a:buChar char="-"/>
            </a:pPr>
            <a:r>
              <a:rPr lang="en-US" sz="1600" b="1" dirty="0">
                <a:cs typeface="Arial"/>
              </a:rPr>
              <a:t> Group like questions together using factor analysis then conduct cluster analysis</a:t>
            </a:r>
          </a:p>
          <a:p>
            <a:pPr>
              <a:buFontTx/>
              <a:buChar char="-"/>
            </a:pPr>
            <a:r>
              <a:rPr lang="en-US" sz="1600" b="1" dirty="0"/>
              <a:t> Identify 3 to 7 homogeneous customer groups</a:t>
            </a:r>
            <a:endParaRPr lang="en-IN" sz="1600" b="1" dirty="0"/>
          </a:p>
          <a:p>
            <a:pPr lvl="0">
              <a:buFontTx/>
              <a:buChar char="-"/>
            </a:pPr>
            <a:endParaRPr lang="en-IN" sz="1600" b="1" dirty="0"/>
          </a:p>
        </p:txBody>
      </p:sp>
      <p:sp>
        <p:nvSpPr>
          <p:cNvPr id="11" name="TextBox 10">
            <a:extLst>
              <a:ext uri="{FF2B5EF4-FFF2-40B4-BE49-F238E27FC236}">
                <a16:creationId xmlns:a16="http://schemas.microsoft.com/office/drawing/2014/main" xmlns="" id="{289D9024-BA51-4AA0-ABB0-4C3ADE2268AA}"/>
              </a:ext>
            </a:extLst>
          </p:cNvPr>
          <p:cNvSpPr txBox="1"/>
          <p:nvPr/>
        </p:nvSpPr>
        <p:spPr>
          <a:xfrm>
            <a:off x="914398" y="952002"/>
            <a:ext cx="10449951" cy="2893100"/>
          </a:xfrm>
          <a:prstGeom prst="rect">
            <a:avLst/>
          </a:prstGeom>
          <a:noFill/>
        </p:spPr>
        <p:txBody>
          <a:bodyPr wrap="square" lIns="0" tIns="0" rIns="0" bIns="0" rtlCol="0">
            <a:spAutoFit/>
          </a:bodyPr>
          <a:lstStyle/>
          <a:p>
            <a:pPr>
              <a:lnSpc>
                <a:spcPct val="150000"/>
              </a:lnSpc>
              <a:buNone/>
            </a:pPr>
            <a:r>
              <a:rPr lang="en-US" sz="2000" b="1" dirty="0">
                <a:solidFill>
                  <a:schemeClr val="accent1"/>
                </a:solidFill>
                <a:latin typeface="+mj-lt"/>
              </a:rPr>
              <a:t>Needs</a:t>
            </a:r>
            <a:r>
              <a:rPr lang="en-US" b="1" dirty="0">
                <a:solidFill>
                  <a:schemeClr val="accent1"/>
                </a:solidFill>
                <a:latin typeface="+mj-lt"/>
              </a:rPr>
              <a:t>: </a:t>
            </a:r>
            <a:r>
              <a:rPr lang="en-US" dirty="0">
                <a:solidFill>
                  <a:schemeClr val="bg1"/>
                </a:solidFill>
                <a:latin typeface="+mj-lt"/>
              </a:rPr>
              <a:t>Needs and benefits desired by customers for your offering</a:t>
            </a:r>
          </a:p>
          <a:p>
            <a:pPr marL="285750" indent="-285750">
              <a:lnSpc>
                <a:spcPct val="150000"/>
              </a:lnSpc>
              <a:buFont typeface="Wingdings" panose="05000000000000000000" pitchFamily="2" charset="2"/>
              <a:buChar char="Ø"/>
            </a:pPr>
            <a:r>
              <a:rPr lang="en-US" dirty="0">
                <a:solidFill>
                  <a:schemeClr val="bg1"/>
                </a:solidFill>
                <a:latin typeface="+mj-lt"/>
                <a:cs typeface="Arial"/>
              </a:rPr>
              <a:t>Segment on needs/benefits not descriptors</a:t>
            </a:r>
          </a:p>
          <a:p>
            <a:pPr marL="285750" indent="-285750">
              <a:lnSpc>
                <a:spcPct val="150000"/>
              </a:lnSpc>
              <a:buFont typeface="Wingdings" panose="05000000000000000000" pitchFamily="2" charset="2"/>
              <a:buChar char="Ø"/>
            </a:pPr>
            <a:r>
              <a:rPr lang="en-US" dirty="0">
                <a:solidFill>
                  <a:schemeClr val="bg1"/>
                </a:solidFill>
                <a:latin typeface="+mj-lt"/>
                <a:cs typeface="Arial"/>
              </a:rPr>
              <a:t>Uses one of the “Cs” as input: customers</a:t>
            </a:r>
          </a:p>
          <a:p>
            <a:pPr>
              <a:lnSpc>
                <a:spcPct val="150000"/>
              </a:lnSpc>
              <a:buNone/>
            </a:pPr>
            <a:r>
              <a:rPr lang="en-US" sz="2000" b="1" dirty="0">
                <a:solidFill>
                  <a:schemeClr val="accent1"/>
                </a:solidFill>
                <a:latin typeface="+mj-lt"/>
              </a:rPr>
              <a:t>Descriptors</a:t>
            </a:r>
            <a:r>
              <a:rPr lang="en-US" b="1" dirty="0">
                <a:solidFill>
                  <a:schemeClr val="accent1"/>
                </a:solidFill>
                <a:latin typeface="+mj-lt"/>
              </a:rPr>
              <a:t>: </a:t>
            </a:r>
            <a:r>
              <a:rPr lang="en-US" dirty="0">
                <a:solidFill>
                  <a:schemeClr val="bg1"/>
                </a:solidFill>
                <a:latin typeface="+mj-lt"/>
              </a:rPr>
              <a:t>Observable customer characteristics that help you find and classify customers (e.g., gender, age, income, size, education, etc.)</a:t>
            </a:r>
          </a:p>
          <a:p>
            <a:pPr>
              <a:lnSpc>
                <a:spcPct val="150000"/>
              </a:lnSpc>
              <a:buNone/>
            </a:pPr>
            <a:r>
              <a:rPr lang="en-US" b="1" u="sng" dirty="0">
                <a:solidFill>
                  <a:schemeClr val="bg1"/>
                </a:solidFill>
                <a:latin typeface="+mj-lt"/>
              </a:rPr>
              <a:t>Segmentation Steps</a:t>
            </a:r>
            <a:endParaRPr lang="en-US" b="1" dirty="0">
              <a:solidFill>
                <a:schemeClr val="bg1"/>
              </a:solidFill>
              <a:latin typeface="+mj-lt"/>
              <a:cs typeface="Arial"/>
            </a:endParaRPr>
          </a:p>
          <a:p>
            <a:endParaRPr lang="en-US" sz="2000" dirty="0">
              <a:latin typeface="+mn-lt"/>
            </a:endParaRPr>
          </a:p>
        </p:txBody>
      </p:sp>
      <p:sp>
        <p:nvSpPr>
          <p:cNvPr id="12" name="Rectangle 11">
            <a:extLst>
              <a:ext uri="{FF2B5EF4-FFF2-40B4-BE49-F238E27FC236}">
                <a16:creationId xmlns:a16="http://schemas.microsoft.com/office/drawing/2014/main" xmlns="" id="{91E939E8-10B1-4F08-8864-FAFF820D2436}"/>
              </a:ext>
            </a:extLst>
          </p:cNvPr>
          <p:cNvSpPr/>
          <p:nvPr/>
        </p:nvSpPr>
        <p:spPr>
          <a:xfrm>
            <a:off x="914398" y="3678296"/>
            <a:ext cx="3179299" cy="51387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Steps 1</a:t>
            </a:r>
          </a:p>
        </p:txBody>
      </p:sp>
      <p:sp>
        <p:nvSpPr>
          <p:cNvPr id="13" name="Rectangle 12">
            <a:extLst>
              <a:ext uri="{FF2B5EF4-FFF2-40B4-BE49-F238E27FC236}">
                <a16:creationId xmlns:a16="http://schemas.microsoft.com/office/drawing/2014/main" xmlns="" id="{8E7C7D6B-76D6-471B-8A35-0907EC78D1B5}"/>
              </a:ext>
            </a:extLst>
          </p:cNvPr>
          <p:cNvSpPr/>
          <p:nvPr/>
        </p:nvSpPr>
        <p:spPr>
          <a:xfrm>
            <a:off x="4648197" y="3678296"/>
            <a:ext cx="3179299" cy="51387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Steps 2</a:t>
            </a:r>
          </a:p>
        </p:txBody>
      </p:sp>
      <p:sp>
        <p:nvSpPr>
          <p:cNvPr id="14" name="Rectangle 13">
            <a:extLst>
              <a:ext uri="{FF2B5EF4-FFF2-40B4-BE49-F238E27FC236}">
                <a16:creationId xmlns:a16="http://schemas.microsoft.com/office/drawing/2014/main" xmlns="" id="{234EE533-2227-4405-A326-46A9F34CC833}"/>
              </a:ext>
            </a:extLst>
          </p:cNvPr>
          <p:cNvSpPr/>
          <p:nvPr/>
        </p:nvSpPr>
        <p:spPr>
          <a:xfrm>
            <a:off x="8381996" y="3693624"/>
            <a:ext cx="3179299" cy="51387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Steps 3</a:t>
            </a:r>
          </a:p>
        </p:txBody>
      </p:sp>
      <p:sp>
        <p:nvSpPr>
          <p:cNvPr id="15" name="Rectangle 14"/>
          <p:cNvSpPr/>
          <p:nvPr/>
        </p:nvSpPr>
        <p:spPr>
          <a:xfrm>
            <a:off x="11618035" y="6252525"/>
            <a:ext cx="312906" cy="369332"/>
          </a:xfrm>
          <a:prstGeom prst="rect">
            <a:avLst/>
          </a:prstGeom>
        </p:spPr>
        <p:txBody>
          <a:bodyPr wrap="none">
            <a:spAutoFit/>
          </a:bodyPr>
          <a:lstStyle/>
          <a:p>
            <a:pPr lvl="0"/>
            <a:fld id="{BE61D1D4-20FA-4242-A758-DF04B340BB24}" type="slidenum">
              <a:rPr lang="en-IN" smtClean="0">
                <a:solidFill>
                  <a:srgbClr val="575757"/>
                </a:solidFill>
              </a:rPr>
              <a:pPr lvl="0"/>
              <a:t>9</a:t>
            </a:fld>
            <a:endParaRPr lang="en-IN" dirty="0">
              <a:solidFill>
                <a:srgbClr val="575757"/>
              </a:solidFill>
            </a:endParaRPr>
          </a:p>
        </p:txBody>
      </p:sp>
    </p:spTree>
    <p:extLst>
      <p:ext uri="{BB962C8B-B14F-4D97-AF65-F5344CB8AC3E}">
        <p14:creationId xmlns:p14="http://schemas.microsoft.com/office/powerpoint/2010/main" xmlns="" val="42750833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GE Boca">
  <a:themeElements>
    <a:clrScheme name="GE Boca">
      <a:dk1>
        <a:srgbClr val="575757"/>
      </a:dk1>
      <a:lt1>
        <a:sysClr val="window" lastClr="FFFFFF"/>
      </a:lt1>
      <a:dk2>
        <a:srgbClr val="005CB9"/>
      </a:dk2>
      <a:lt2>
        <a:srgbClr val="E9E9E9"/>
      </a:lt2>
      <a:accent1>
        <a:srgbClr val="249AB9"/>
      </a:accent1>
      <a:accent2>
        <a:srgbClr val="577D95"/>
      </a:accent2>
      <a:accent3>
        <a:srgbClr val="231F20"/>
      </a:accent3>
      <a:accent4>
        <a:srgbClr val="071427"/>
      </a:accent4>
      <a:accent5>
        <a:srgbClr val="FEFDB8"/>
      </a:accent5>
      <a:accent6>
        <a:srgbClr val="FF7166"/>
      </a:accent6>
      <a:hlink>
        <a:srgbClr val="239AB9"/>
      </a:hlink>
      <a:folHlink>
        <a:srgbClr val="577D95"/>
      </a:folHlink>
    </a:clrScheme>
    <a:fontScheme name="GE FirstPerson">
      <a:majorFont>
        <a:latin typeface="GE Inspira Medium"/>
        <a:ea typeface=""/>
        <a:cs typeface=""/>
      </a:majorFont>
      <a:minorFont>
        <a:latin typeface="GE Inspi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000" dirty="0" smtClean="0">
            <a:latin typeface="+mn-lt"/>
          </a:defRPr>
        </a:defPPr>
      </a:lstStyle>
    </a:txDef>
  </a:objectDefaults>
  <a:extraClrSchemeLst/>
</a:theme>
</file>

<file path=ppt/theme/theme2.xml><?xml version="1.0" encoding="utf-8"?>
<a:theme xmlns:a="http://schemas.openxmlformats.org/drawingml/2006/main" name="2_GE Boca">
  <a:themeElements>
    <a:clrScheme name="GE Boca">
      <a:dk1>
        <a:srgbClr val="575757"/>
      </a:dk1>
      <a:lt1>
        <a:sysClr val="window" lastClr="FFFFFF"/>
      </a:lt1>
      <a:dk2>
        <a:srgbClr val="005CB9"/>
      </a:dk2>
      <a:lt2>
        <a:srgbClr val="E9E9E9"/>
      </a:lt2>
      <a:accent1>
        <a:srgbClr val="249AB9"/>
      </a:accent1>
      <a:accent2>
        <a:srgbClr val="577D95"/>
      </a:accent2>
      <a:accent3>
        <a:srgbClr val="231F20"/>
      </a:accent3>
      <a:accent4>
        <a:srgbClr val="071427"/>
      </a:accent4>
      <a:accent5>
        <a:srgbClr val="FEFDB8"/>
      </a:accent5>
      <a:accent6>
        <a:srgbClr val="FF7166"/>
      </a:accent6>
      <a:hlink>
        <a:srgbClr val="239AB9"/>
      </a:hlink>
      <a:folHlink>
        <a:srgbClr val="577D95"/>
      </a:folHlink>
    </a:clrScheme>
    <a:fontScheme name="GE FirstPerson">
      <a:majorFont>
        <a:latin typeface="GE Inspira Medium"/>
        <a:ea typeface=""/>
        <a:cs typeface=""/>
      </a:majorFont>
      <a:minorFont>
        <a:latin typeface="GE Inspi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000" dirty="0" smtClean="0">
            <a:latin typeface="+mn-lt"/>
          </a:defRPr>
        </a:defPPr>
      </a:lstStyle>
    </a:txDef>
  </a:objectDefaults>
  <a:extraClrSchemeLst/>
</a:theme>
</file>

<file path=ppt/theme/theme3.xml><?xml version="1.0" encoding="utf-8"?>
<a:theme xmlns:a="http://schemas.openxmlformats.org/drawingml/2006/main" name="3_GE Boca">
  <a:themeElements>
    <a:clrScheme name="GE Boca">
      <a:dk1>
        <a:srgbClr val="575757"/>
      </a:dk1>
      <a:lt1>
        <a:sysClr val="window" lastClr="FFFFFF"/>
      </a:lt1>
      <a:dk2>
        <a:srgbClr val="005CB9"/>
      </a:dk2>
      <a:lt2>
        <a:srgbClr val="E9E9E9"/>
      </a:lt2>
      <a:accent1>
        <a:srgbClr val="249AB9"/>
      </a:accent1>
      <a:accent2>
        <a:srgbClr val="577D95"/>
      </a:accent2>
      <a:accent3>
        <a:srgbClr val="231F20"/>
      </a:accent3>
      <a:accent4>
        <a:srgbClr val="071427"/>
      </a:accent4>
      <a:accent5>
        <a:srgbClr val="FEFDB8"/>
      </a:accent5>
      <a:accent6>
        <a:srgbClr val="FF7166"/>
      </a:accent6>
      <a:hlink>
        <a:srgbClr val="239AB9"/>
      </a:hlink>
      <a:folHlink>
        <a:srgbClr val="577D95"/>
      </a:folHlink>
    </a:clrScheme>
    <a:fontScheme name="GE FirstPerson">
      <a:majorFont>
        <a:latin typeface="GE Inspira Medium"/>
        <a:ea typeface=""/>
        <a:cs typeface=""/>
      </a:majorFont>
      <a:minorFont>
        <a:latin typeface="GE Inspi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000" dirty="0" smtClean="0">
            <a:latin typeface="+mn-lt"/>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27774</TotalTime>
  <Words>3613</Words>
  <Application>Microsoft Office PowerPoint</Application>
  <PresentationFormat>Custom</PresentationFormat>
  <Paragraphs>415</Paragraphs>
  <Slides>21</Slides>
  <Notes>17</Notes>
  <HiddenSlides>0</HiddenSlides>
  <MMClips>0</MMClips>
  <ScaleCrop>false</ScaleCrop>
  <HeadingPairs>
    <vt:vector size="4" baseType="variant">
      <vt:variant>
        <vt:lpstr>Theme</vt:lpstr>
      </vt:variant>
      <vt:variant>
        <vt:i4>3</vt:i4>
      </vt:variant>
      <vt:variant>
        <vt:lpstr>Slide Titles</vt:lpstr>
      </vt:variant>
      <vt:variant>
        <vt:i4>21</vt:i4>
      </vt:variant>
    </vt:vector>
  </HeadingPairs>
  <TitlesOfParts>
    <vt:vector size="24" baseType="lpstr">
      <vt:lpstr>1_GE Boca</vt:lpstr>
      <vt:lpstr>2_GE Boca</vt:lpstr>
      <vt:lpstr>3_GE Boca</vt:lpstr>
      <vt:lpstr>Slide 1</vt:lpstr>
      <vt:lpstr>Agenda</vt:lpstr>
      <vt:lpstr>Introduction</vt:lpstr>
      <vt:lpstr>Slide 4</vt:lpstr>
      <vt:lpstr>Example: Sears &amp; Roebuck (US)</vt:lpstr>
      <vt:lpstr>In Class Exercise</vt:lpstr>
      <vt:lpstr>Slide 7</vt:lpstr>
      <vt:lpstr>Power of Segmentation and Targeting</vt:lpstr>
      <vt:lpstr>Segmentation</vt:lpstr>
      <vt:lpstr>Slide 10</vt:lpstr>
      <vt:lpstr>Slide 11</vt:lpstr>
      <vt:lpstr>Targeting</vt:lpstr>
      <vt:lpstr>GE/Mckinsey Matrix: Analysis Tool for Targeting</vt:lpstr>
      <vt:lpstr>Working Example</vt:lpstr>
      <vt:lpstr>Slide 15</vt:lpstr>
      <vt:lpstr>Slide 16</vt:lpstr>
      <vt:lpstr>Data Needed For Target Market Selection</vt:lpstr>
      <vt:lpstr>Slide 18</vt:lpstr>
      <vt:lpstr>Slide 19</vt:lpstr>
      <vt:lpstr>Key Takeaway: Manage customer heterogeniety</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Shrivastava, Vineet (GE, Corporate)</dc:creator>
  <cp:lastModifiedBy>priyanka computer</cp:lastModifiedBy>
  <cp:revision>556</cp:revision>
  <dcterms:created xsi:type="dcterms:W3CDTF">2016-09-02T05:30:32Z</dcterms:created>
  <dcterms:modified xsi:type="dcterms:W3CDTF">2018-05-11T20:08:08Z</dcterms:modified>
</cp:coreProperties>
</file>