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3"/>
  </p:notesMasterIdLst>
  <p:sldIdLst>
    <p:sldId id="286" r:id="rId2"/>
    <p:sldId id="291" r:id="rId3"/>
    <p:sldId id="292" r:id="rId4"/>
    <p:sldId id="293" r:id="rId5"/>
    <p:sldId id="287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8" r:id="rId16"/>
    <p:sldId id="289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2" autoAdjust="0"/>
  </p:normalViewPr>
  <p:slideViewPr>
    <p:cSldViewPr>
      <p:cViewPr varScale="1">
        <p:scale>
          <a:sx n="57" d="100"/>
          <a:sy n="5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Low</c:v>
                </c:pt>
                <c:pt idx="1">
                  <c:v>High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4.3000000000000003E-2</c:v>
                </c:pt>
                <c:pt idx="1">
                  <c:v>2.500000000000004E-2</c:v>
                </c:pt>
              </c:numCache>
            </c:numRef>
          </c:val>
        </c:ser>
        <c:marker val="1"/>
        <c:axId val="146325504"/>
        <c:axId val="146327040"/>
      </c:lineChart>
      <c:catAx>
        <c:axId val="146325504"/>
        <c:scaling>
          <c:orientation val="minMax"/>
        </c:scaling>
        <c:axPos val="b"/>
        <c:numFmt formatCode="General" sourceLinked="1"/>
        <c:tickLblPos val="nextTo"/>
        <c:crossAx val="146327040"/>
        <c:crosses val="autoZero"/>
        <c:auto val="1"/>
        <c:lblAlgn val="ctr"/>
        <c:lblOffset val="100"/>
      </c:catAx>
      <c:valAx>
        <c:axId val="146327040"/>
        <c:scaling>
          <c:orientation val="minMax"/>
        </c:scaling>
        <c:axPos val="l"/>
        <c:majorGridlines/>
        <c:numFmt formatCode="0.0%" sourceLinked="1"/>
        <c:tickLblPos val="nextTo"/>
        <c:crossAx val="14632550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799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5B9BD-B6B3-4C3E-95E8-39113B01A7DF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E36C4-9934-43AB-8DF3-89D47D7F39D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17" Type="http://schemas.openxmlformats.org/officeDocument/2006/relationships/hyperlink" Target="http://en.wikipedia.org/wiki/User:Darrencomp" TargetMode="External"/><Relationship Id="rId21" Type="http://schemas.openxmlformats.org/officeDocument/2006/relationships/hyperlink" Target="http://commons.wikimedia.org/wiki/Template:PD-old/el" TargetMode="External"/><Relationship Id="rId42" Type="http://schemas.openxmlformats.org/officeDocument/2006/relationships/hyperlink" Target="http://commons.wikimedia.org/wiki/Template:PD-old/nds" TargetMode="External"/><Relationship Id="rId63" Type="http://schemas.openxmlformats.org/officeDocument/2006/relationships/hyperlink" Target="http://commons.wikimedia.org/wiki/Template:PD-Art/cs" TargetMode="External"/><Relationship Id="rId84" Type="http://schemas.openxmlformats.org/officeDocument/2006/relationships/hyperlink" Target="http://commons.wikimedia.org/wiki/Template:PD-Art/sr" TargetMode="External"/><Relationship Id="rId138" Type="http://schemas.openxmlformats.org/officeDocument/2006/relationships/hyperlink" Target="http://en.wikipedia.org/wiki/User:Gr8opinionater" TargetMode="External"/><Relationship Id="rId159" Type="http://schemas.openxmlformats.org/officeDocument/2006/relationships/hyperlink" Target="http://en.wikipedia.org/wiki/User:Leeheonjin/Backup" TargetMode="External"/><Relationship Id="rId170" Type="http://schemas.openxmlformats.org/officeDocument/2006/relationships/hyperlink" Target="http://en.wikipedia.org/wiki/User:Darkirre" TargetMode="External"/><Relationship Id="rId191" Type="http://schemas.openxmlformats.org/officeDocument/2006/relationships/hyperlink" Target="http://en.wikipedia.org/wiki/Portal:Featured_content" TargetMode="External"/><Relationship Id="rId205" Type="http://schemas.openxmlformats.org/officeDocument/2006/relationships/hyperlink" Target="http://en.wikipedia.org/wiki/Wikipedia:General_disclaimer" TargetMode="External"/><Relationship Id="rId16" Type="http://schemas.openxmlformats.org/officeDocument/2006/relationships/hyperlink" Target="http://commons.wikimedia.org/wiki/Template:PD-old/ca" TargetMode="External"/><Relationship Id="rId107" Type="http://schemas.openxmlformats.org/officeDocument/2006/relationships/hyperlink" Target="http://en.wikipedia.org/wiki/Wikipedia:Userboxes/Time" TargetMode="External"/><Relationship Id="rId11" Type="http://schemas.openxmlformats.org/officeDocument/2006/relationships/hyperlink" Target="http://en.wikipedia.org/wiki/public_domain" TargetMode="External"/><Relationship Id="rId32" Type="http://schemas.openxmlformats.org/officeDocument/2006/relationships/hyperlink" Target="http://commons.wikimedia.org/wiki/Template:PD-old/it" TargetMode="External"/><Relationship Id="rId37" Type="http://schemas.openxmlformats.org/officeDocument/2006/relationships/hyperlink" Target="http://commons.wikimedia.org/wiki/Template:PD-old/hu" TargetMode="External"/><Relationship Id="rId53" Type="http://schemas.openxmlformats.org/officeDocument/2006/relationships/hyperlink" Target="http://commons.wikimedia.org/wiki/Template:PD-old/th" TargetMode="External"/><Relationship Id="rId58" Type="http://schemas.openxmlformats.org/officeDocument/2006/relationships/hyperlink" Target="http://commons.wikimedia.org/wiki/Template:PD-old/zh-yue" TargetMode="External"/><Relationship Id="rId74" Type="http://schemas.openxmlformats.org/officeDocument/2006/relationships/hyperlink" Target="http://commons.wikimedia.org/wiki/Template:PD-Art/ja" TargetMode="External"/><Relationship Id="rId79" Type="http://schemas.openxmlformats.org/officeDocument/2006/relationships/hyperlink" Target="http://commons.wikimedia.org/wiki/Template:PD-Art/pl" TargetMode="External"/><Relationship Id="rId102" Type="http://schemas.openxmlformats.org/officeDocument/2006/relationships/hyperlink" Target="http://en.wikipedia.org/wiki/Clock_face" TargetMode="External"/><Relationship Id="rId123" Type="http://schemas.openxmlformats.org/officeDocument/2006/relationships/hyperlink" Target="http://en.wikipedia.org/wiki/User:Spinningspark" TargetMode="External"/><Relationship Id="rId128" Type="http://schemas.openxmlformats.org/officeDocument/2006/relationships/hyperlink" Target="http://en.wikipedia.org/wiki/User:Cristi215" TargetMode="External"/><Relationship Id="rId144" Type="http://schemas.openxmlformats.org/officeDocument/2006/relationships/hyperlink" Target="http://en.wikipedia.org/wiki/User:Miagirljmw14" TargetMode="External"/><Relationship Id="rId149" Type="http://schemas.openxmlformats.org/officeDocument/2006/relationships/hyperlink" Target="http://en.wikipedia.org/wiki/User:UnusualGazelle" TargetMode="External"/><Relationship Id="rId5" Type="http://schemas.openxmlformats.org/officeDocument/2006/relationships/hyperlink" Target="http://commons.wikimedia.org/wiki/Main_Page" TargetMode="External"/><Relationship Id="rId90" Type="http://schemas.openxmlformats.org/officeDocument/2006/relationships/hyperlink" Target="http://commons.wikimedia.org/wiki/Template:PD-Art/zh-hant" TargetMode="External"/><Relationship Id="rId95" Type="http://schemas.openxmlformats.org/officeDocument/2006/relationships/hyperlink" Target="http://en.wikipedia.org/w/index.php?title=File:Horloge-republicaine1.jpg&amp;limit=100" TargetMode="External"/><Relationship Id="rId160" Type="http://schemas.openxmlformats.org/officeDocument/2006/relationships/hyperlink" Target="http://en.wikipedia.org/wiki/User:Xx--Jodiiee--xx" TargetMode="External"/><Relationship Id="rId165" Type="http://schemas.openxmlformats.org/officeDocument/2006/relationships/hyperlink" Target="http://en.wikipedia.org/wiki/User:Tm93" TargetMode="External"/><Relationship Id="rId181" Type="http://schemas.openxmlformats.org/officeDocument/2006/relationships/hyperlink" Target="http://en.wikipedia.org/wiki/User:Fld300b" TargetMode="External"/><Relationship Id="rId186" Type="http://schemas.openxmlformats.org/officeDocument/2006/relationships/hyperlink" Target="http://en.wikipedia.org/w/index.php?title=File_talk:Horloge-republicaine1.jpg&amp;action=edit&amp;redlink=1" TargetMode="External"/><Relationship Id="rId22" Type="http://schemas.openxmlformats.org/officeDocument/2006/relationships/hyperlink" Target="http://commons.wikimedia.org/wiki/Template:PD-old/eo" TargetMode="External"/><Relationship Id="rId27" Type="http://schemas.openxmlformats.org/officeDocument/2006/relationships/hyperlink" Target="http://commons.wikimedia.org/wiki/Template:PD-old/ga" TargetMode="External"/><Relationship Id="rId43" Type="http://schemas.openxmlformats.org/officeDocument/2006/relationships/hyperlink" Target="http://commons.wikimedia.org/wiki/Template:PD-old/pl" TargetMode="External"/><Relationship Id="rId48" Type="http://schemas.openxmlformats.org/officeDocument/2006/relationships/hyperlink" Target="http://commons.wikimedia.org/wiki/Template:PD-old/sl" TargetMode="External"/><Relationship Id="rId64" Type="http://schemas.openxmlformats.org/officeDocument/2006/relationships/hyperlink" Target="http://commons.wikimedia.org/wiki/Template:PD-Art/de" TargetMode="External"/><Relationship Id="rId69" Type="http://schemas.openxmlformats.org/officeDocument/2006/relationships/hyperlink" Target="http://commons.wikimedia.org/wiki/Template:PD-Art/fi" TargetMode="External"/><Relationship Id="rId113" Type="http://schemas.openxmlformats.org/officeDocument/2006/relationships/hyperlink" Target="http://en.wikipedia.org/wiki/User:Andy120290" TargetMode="External"/><Relationship Id="rId118" Type="http://schemas.openxmlformats.org/officeDocument/2006/relationships/hyperlink" Target="http://en.wikipedia.org/wiki/User_talk:Ryan_Postlethwaite/archive7" TargetMode="External"/><Relationship Id="rId134" Type="http://schemas.openxmlformats.org/officeDocument/2006/relationships/hyperlink" Target="http://en.wikipedia.org/wiki/User:Diligent_Terrier/Sandbox/Old_Userpage" TargetMode="External"/><Relationship Id="rId139" Type="http://schemas.openxmlformats.org/officeDocument/2006/relationships/hyperlink" Target="http://en.wikipedia.org/wiki/User:Tjleo209_014" TargetMode="External"/><Relationship Id="rId80" Type="http://schemas.openxmlformats.org/officeDocument/2006/relationships/hyperlink" Target="http://commons.wikimedia.org/wiki/Template:PD-Art/pt" TargetMode="External"/><Relationship Id="rId85" Type="http://schemas.openxmlformats.org/officeDocument/2006/relationships/hyperlink" Target="http://commons.wikimedia.org/wiki/Template:PD-Art/su" TargetMode="External"/><Relationship Id="rId150" Type="http://schemas.openxmlformats.org/officeDocument/2006/relationships/hyperlink" Target="http://en.wikipedia.org/wiki/User:LB22/Sandbox2" TargetMode="External"/><Relationship Id="rId155" Type="http://schemas.openxmlformats.org/officeDocument/2006/relationships/hyperlink" Target="http://en.wikipedia.org/wiki/User:Azmi1995" TargetMode="External"/><Relationship Id="rId171" Type="http://schemas.openxmlformats.org/officeDocument/2006/relationships/hyperlink" Target="http://en.wikipedia.org/wiki/User:Darkirre/Babil" TargetMode="External"/><Relationship Id="rId176" Type="http://schemas.openxmlformats.org/officeDocument/2006/relationships/hyperlink" Target="http://en.wikipedia.org/wiki/User:Wikipeeeeedia" TargetMode="External"/><Relationship Id="rId192" Type="http://schemas.openxmlformats.org/officeDocument/2006/relationships/hyperlink" Target="http://en.wikipedia.org/wiki/Portal:Current_events" TargetMode="External"/><Relationship Id="rId197" Type="http://schemas.openxmlformats.org/officeDocument/2006/relationships/hyperlink" Target="http://en.wikipedia.org/wiki/Wikipedia:Contact_us" TargetMode="External"/><Relationship Id="rId201" Type="http://schemas.openxmlformats.org/officeDocument/2006/relationships/hyperlink" Target="http://en.wikipedia.org/wiki/Wikipedia:Upload" TargetMode="External"/><Relationship Id="rId12" Type="http://schemas.openxmlformats.org/officeDocument/2006/relationships/hyperlink" Target="http://en.wikipedia.org/wiki/rule_of_the_shorter_term" TargetMode="External"/><Relationship Id="rId17" Type="http://schemas.openxmlformats.org/officeDocument/2006/relationships/hyperlink" Target="http://commons.wikimedia.org/wiki/Template:PD-old/cs" TargetMode="External"/><Relationship Id="rId33" Type="http://schemas.openxmlformats.org/officeDocument/2006/relationships/hyperlink" Target="http://commons.wikimedia.org/wiki/Template:PD-old/ja" TargetMode="External"/><Relationship Id="rId38" Type="http://schemas.openxmlformats.org/officeDocument/2006/relationships/hyperlink" Target="http://commons.wikimedia.org/wiki/Template:PD-old/nl" TargetMode="External"/><Relationship Id="rId59" Type="http://schemas.openxmlformats.org/officeDocument/2006/relationships/hyperlink" Target="http://commons.wikimedia.org/w/index.php?title=Template:PD-old/lang&amp;action=edit" TargetMode="External"/><Relationship Id="rId103" Type="http://schemas.openxmlformats.org/officeDocument/2006/relationships/hyperlink" Target="http://en.wikipedia.org/wiki/User:Halcatalyst" TargetMode="External"/><Relationship Id="rId108" Type="http://schemas.openxmlformats.org/officeDocument/2006/relationships/hyperlink" Target="http://en.wikipedia.org/wiki/Wikipedia:Reference_desk_archive/Miscellaneous/January_2006" TargetMode="External"/><Relationship Id="rId124" Type="http://schemas.openxmlformats.org/officeDocument/2006/relationships/hyperlink" Target="http://en.wikipedia.org/wiki/User:UserboxMania" TargetMode="External"/><Relationship Id="rId129" Type="http://schemas.openxmlformats.org/officeDocument/2006/relationships/hyperlink" Target="http://en.wikipedia.org/wiki/User:Ihsbislns" TargetMode="External"/><Relationship Id="rId54" Type="http://schemas.openxmlformats.org/officeDocument/2006/relationships/hyperlink" Target="http://commons.wikimedia.org/wiki/Template:PD-old/tr" TargetMode="External"/><Relationship Id="rId70" Type="http://schemas.openxmlformats.org/officeDocument/2006/relationships/hyperlink" Target="http://commons.wikimedia.org/wiki/Template:PD-Art/fr" TargetMode="External"/><Relationship Id="rId75" Type="http://schemas.openxmlformats.org/officeDocument/2006/relationships/hyperlink" Target="http://commons.wikimedia.org/wiki/Template:PD-Art/ko" TargetMode="External"/><Relationship Id="rId91" Type="http://schemas.openxmlformats.org/officeDocument/2006/relationships/hyperlink" Target="http://commons.wikimedia.org/wiki/Template:PD-Art/zh-hans" TargetMode="External"/><Relationship Id="rId96" Type="http://schemas.openxmlformats.org/officeDocument/2006/relationships/hyperlink" Target="http://en.wikipedia.org/w/index.php?title=File:Horloge-republicaine1.jpg&amp;limit=250" TargetMode="External"/><Relationship Id="rId140" Type="http://schemas.openxmlformats.org/officeDocument/2006/relationships/hyperlink" Target="http://en.wikipedia.org/wiki/User:Omfg_rank_ten_guy" TargetMode="External"/><Relationship Id="rId145" Type="http://schemas.openxmlformats.org/officeDocument/2006/relationships/hyperlink" Target="http://en.wikipedia.org/wiki/User:Lio.c87" TargetMode="External"/><Relationship Id="rId161" Type="http://schemas.openxmlformats.org/officeDocument/2006/relationships/hyperlink" Target="http://en.wikipedia.org/wiki/User:Lightning_Storm_McQueen" TargetMode="External"/><Relationship Id="rId166" Type="http://schemas.openxmlformats.org/officeDocument/2006/relationships/hyperlink" Target="http://en.wikipedia.org/wiki/User:BurningBeauty" TargetMode="External"/><Relationship Id="rId182" Type="http://schemas.openxmlformats.org/officeDocument/2006/relationships/hyperlink" Target="http://en.wikipedia.org/wiki/User:Elev77" TargetMode="External"/><Relationship Id="rId187" Type="http://schemas.openxmlformats.org/officeDocument/2006/relationships/hyperlink" Target="http://en.wikipedia.org/w/index.php?title=File:Horloge-republicaine1.jpg&amp;action=edi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ommons.wikimedia.org/wiki/File:Horloge-republicaine1.jpg" TargetMode="External"/><Relationship Id="rId23" Type="http://schemas.openxmlformats.org/officeDocument/2006/relationships/hyperlink" Target="http://commons.wikimedia.org/wiki/Template:PD-old/es" TargetMode="External"/><Relationship Id="rId28" Type="http://schemas.openxmlformats.org/officeDocument/2006/relationships/hyperlink" Target="http://commons.wikimedia.org/wiki/Template:PD-old/gl" TargetMode="External"/><Relationship Id="rId49" Type="http://schemas.openxmlformats.org/officeDocument/2006/relationships/hyperlink" Target="http://commons.wikimedia.org/wiki/Template:PD-old/sq" TargetMode="External"/><Relationship Id="rId114" Type="http://schemas.openxmlformats.org/officeDocument/2006/relationships/hyperlink" Target="http://en.wikipedia.org/wiki/User:Chenhsi" TargetMode="External"/><Relationship Id="rId119" Type="http://schemas.openxmlformats.org/officeDocument/2006/relationships/hyperlink" Target="http://en.wikipedia.org/wiki/User_talk:Phaedriel/Archive_32" TargetMode="External"/><Relationship Id="rId44" Type="http://schemas.openxmlformats.org/officeDocument/2006/relationships/hyperlink" Target="http://commons.wikimedia.org/wiki/Template:PD-old/pt" TargetMode="External"/><Relationship Id="rId60" Type="http://schemas.openxmlformats.org/officeDocument/2006/relationships/hyperlink" Target="http://commons.wikimedia.org/wiki/Commons:When_to_use_the_PD-Art_tag" TargetMode="External"/><Relationship Id="rId65" Type="http://schemas.openxmlformats.org/officeDocument/2006/relationships/hyperlink" Target="http://commons.wikimedia.org/wiki/Template:PD-Art/el" TargetMode="External"/><Relationship Id="rId81" Type="http://schemas.openxmlformats.org/officeDocument/2006/relationships/hyperlink" Target="http://commons.wikimedia.org/wiki/Template:PD-Art/ro" TargetMode="External"/><Relationship Id="rId86" Type="http://schemas.openxmlformats.org/officeDocument/2006/relationships/hyperlink" Target="http://commons.wikimedia.org/wiki/Template:PD-Art/sv" TargetMode="External"/><Relationship Id="rId130" Type="http://schemas.openxmlformats.org/officeDocument/2006/relationships/hyperlink" Target="http://en.wikipedia.org/wiki/User:Jimmyswift" TargetMode="External"/><Relationship Id="rId135" Type="http://schemas.openxmlformats.org/officeDocument/2006/relationships/hyperlink" Target="http://en.wikipedia.org/wiki/User:Abhaac" TargetMode="External"/><Relationship Id="rId151" Type="http://schemas.openxmlformats.org/officeDocument/2006/relationships/hyperlink" Target="http://en.wikipedia.org/wiki/User:LB22/Inside" TargetMode="External"/><Relationship Id="rId156" Type="http://schemas.openxmlformats.org/officeDocument/2006/relationships/hyperlink" Target="http://en.wikipedia.org/wiki/User:Pdas00" TargetMode="External"/><Relationship Id="rId177" Type="http://schemas.openxmlformats.org/officeDocument/2006/relationships/hyperlink" Target="http://en.wikipedia.org/wiki/User:CrashGordon94" TargetMode="External"/><Relationship Id="rId198" Type="http://schemas.openxmlformats.org/officeDocument/2006/relationships/hyperlink" Target="http://wikimediafoundation.org/wiki/Donate" TargetMode="External"/><Relationship Id="rId172" Type="http://schemas.openxmlformats.org/officeDocument/2006/relationships/hyperlink" Target="http://en.wikipedia.org/wiki/User:Marshall_Williams2" TargetMode="External"/><Relationship Id="rId193" Type="http://schemas.openxmlformats.org/officeDocument/2006/relationships/hyperlink" Target="http://en.wikipedia.org/wiki/Special:Random" TargetMode="External"/><Relationship Id="rId202" Type="http://schemas.openxmlformats.org/officeDocument/2006/relationships/hyperlink" Target="http://en.wikipedia.org/wiki/Special:SpecialPages" TargetMode="External"/><Relationship Id="rId13" Type="http://schemas.openxmlformats.org/officeDocument/2006/relationships/hyperlink" Target="http://commons.wikimedia.org/wiki/Template:PD-old/ar" TargetMode="External"/><Relationship Id="rId18" Type="http://schemas.openxmlformats.org/officeDocument/2006/relationships/hyperlink" Target="http://commons.wikimedia.org/wiki/Template:PD-old/da" TargetMode="External"/><Relationship Id="rId39" Type="http://schemas.openxmlformats.org/officeDocument/2006/relationships/hyperlink" Target="http://commons.wikimedia.org/wiki/Template:PD-old/nn" TargetMode="External"/><Relationship Id="rId109" Type="http://schemas.openxmlformats.org/officeDocument/2006/relationships/hyperlink" Target="http://en.wikipedia.org/wiki/User:HB098" TargetMode="External"/><Relationship Id="rId34" Type="http://schemas.openxmlformats.org/officeDocument/2006/relationships/hyperlink" Target="http://commons.wikimedia.org/wiki/Template:PD-old/ko" TargetMode="External"/><Relationship Id="rId50" Type="http://schemas.openxmlformats.org/officeDocument/2006/relationships/hyperlink" Target="http://commons.wikimedia.org/wiki/Template:PD-old/fi" TargetMode="External"/><Relationship Id="rId55" Type="http://schemas.openxmlformats.org/officeDocument/2006/relationships/hyperlink" Target="http://commons.wikimedia.org/wiki/Template:PD-old/zh" TargetMode="External"/><Relationship Id="rId76" Type="http://schemas.openxmlformats.org/officeDocument/2006/relationships/hyperlink" Target="http://commons.wikimedia.org/wiki/Template:PD-Art/hu" TargetMode="External"/><Relationship Id="rId97" Type="http://schemas.openxmlformats.org/officeDocument/2006/relationships/hyperlink" Target="http://en.wikipedia.org/w/index.php?title=File:Horloge-republicaine1.jpg&amp;limit=500" TargetMode="External"/><Relationship Id="rId104" Type="http://schemas.openxmlformats.org/officeDocument/2006/relationships/hyperlink" Target="http://en.wikipedia.org/wiki/Decimal_time" TargetMode="External"/><Relationship Id="rId120" Type="http://schemas.openxmlformats.org/officeDocument/2006/relationships/hyperlink" Target="http://en.wikipedia.org/wiki/User:Jake_the_Editor_Man/Real_Page" TargetMode="External"/><Relationship Id="rId125" Type="http://schemas.openxmlformats.org/officeDocument/2006/relationships/hyperlink" Target="http://en.wikipedia.org/wiki/User:UserboxMania/DayName" TargetMode="External"/><Relationship Id="rId141" Type="http://schemas.openxmlformats.org/officeDocument/2006/relationships/hyperlink" Target="http://en.wikipedia.org/wiki/User:Frao61" TargetMode="External"/><Relationship Id="rId146" Type="http://schemas.openxmlformats.org/officeDocument/2006/relationships/hyperlink" Target="http://en.wikipedia.org/wiki/User:LB22/Sidebar_and_Userboxes" TargetMode="External"/><Relationship Id="rId167" Type="http://schemas.openxmlformats.org/officeDocument/2006/relationships/hyperlink" Target="http://en.wikipedia.org/wiki/User:Apollonius_1236" TargetMode="External"/><Relationship Id="rId188" Type="http://schemas.openxmlformats.org/officeDocument/2006/relationships/hyperlink" Target="http://en.wikipedia.org/w/index.php?title=Special:UserLogin&amp;returnto=File:Horloge-republicaine1.jpg" TargetMode="External"/><Relationship Id="rId7" Type="http://schemas.openxmlformats.org/officeDocument/2006/relationships/hyperlink" Target="http://commons.wikimedia.org/wiki/Commons:Welcome" TargetMode="External"/><Relationship Id="rId71" Type="http://schemas.openxmlformats.org/officeDocument/2006/relationships/hyperlink" Target="http://commons.wikimedia.org/wiki/Template:PD-Art/he" TargetMode="External"/><Relationship Id="rId92" Type="http://schemas.openxmlformats.org/officeDocument/2006/relationships/hyperlink" Target="http://commons.wikimedia.org/w/index.php?title=Template:PD-Art/lang&amp;action=edit" TargetMode="External"/><Relationship Id="rId162" Type="http://schemas.openxmlformats.org/officeDocument/2006/relationships/hyperlink" Target="http://en.wikipedia.org/wiki/User:KC_Panchal" TargetMode="External"/><Relationship Id="rId183" Type="http://schemas.openxmlformats.org/officeDocument/2006/relationships/hyperlink" Target="http://en.wikipedia.org/wiki/User:Navy_blue84/userboxes" TargetMode="External"/><Relationship Id="rId2" Type="http://schemas.openxmlformats.org/officeDocument/2006/relationships/slide" Target="../slides/slide15.xml"/><Relationship Id="rId29" Type="http://schemas.openxmlformats.org/officeDocument/2006/relationships/hyperlink" Target="http://commons.wikimedia.org/wiki/Template:PD-old/he" TargetMode="External"/><Relationship Id="rId24" Type="http://schemas.openxmlformats.org/officeDocument/2006/relationships/hyperlink" Target="http://commons.wikimedia.org/wiki/Template:PD-old/eu" TargetMode="External"/><Relationship Id="rId40" Type="http://schemas.openxmlformats.org/officeDocument/2006/relationships/hyperlink" Target="http://commons.wikimedia.org/wiki/Template:PD-old/mk" TargetMode="External"/><Relationship Id="rId45" Type="http://schemas.openxmlformats.org/officeDocument/2006/relationships/hyperlink" Target="http://commons.wikimedia.org/wiki/Template:PD-old/ro" TargetMode="External"/><Relationship Id="rId66" Type="http://schemas.openxmlformats.org/officeDocument/2006/relationships/hyperlink" Target="http://commons.wikimedia.org/wiki/Template:PD-Art/en" TargetMode="External"/><Relationship Id="rId87" Type="http://schemas.openxmlformats.org/officeDocument/2006/relationships/hyperlink" Target="http://commons.wikimedia.org/wiki/Template:PD-Art/tr" TargetMode="External"/><Relationship Id="rId110" Type="http://schemas.openxmlformats.org/officeDocument/2006/relationships/hyperlink" Target="http://en.wikipedia.org/wiki/User:Doodlepoodle" TargetMode="External"/><Relationship Id="rId115" Type="http://schemas.openxmlformats.org/officeDocument/2006/relationships/hyperlink" Target="http://en.wikipedia.org/wiki/User:Wasd" TargetMode="External"/><Relationship Id="rId131" Type="http://schemas.openxmlformats.org/officeDocument/2006/relationships/hyperlink" Target="http://en.wikipedia.org/wiki/User:Leeheonjin" TargetMode="External"/><Relationship Id="rId136" Type="http://schemas.openxmlformats.org/officeDocument/2006/relationships/hyperlink" Target="http://en.wikipedia.org/wiki/User:Goodvac" TargetMode="External"/><Relationship Id="rId157" Type="http://schemas.openxmlformats.org/officeDocument/2006/relationships/hyperlink" Target="http://en.wikipedia.org/wiki/User:Paperwheel" TargetMode="External"/><Relationship Id="rId178" Type="http://schemas.openxmlformats.org/officeDocument/2006/relationships/hyperlink" Target="http://en.wikipedia.org/wiki/User:Nurasko" TargetMode="External"/><Relationship Id="rId61" Type="http://schemas.openxmlformats.org/officeDocument/2006/relationships/hyperlink" Target="http://commons.wikimedia.org/wiki/Commons:Reuse_of_PD-Art_photographs" TargetMode="External"/><Relationship Id="rId82" Type="http://schemas.openxmlformats.org/officeDocument/2006/relationships/hyperlink" Target="http://commons.wikimedia.org/wiki/Template:PD-Art/ru" TargetMode="External"/><Relationship Id="rId152" Type="http://schemas.openxmlformats.org/officeDocument/2006/relationships/hyperlink" Target="http://en.wikipedia.org/wiki/User:Pavlen666" TargetMode="External"/><Relationship Id="rId173" Type="http://schemas.openxmlformats.org/officeDocument/2006/relationships/hyperlink" Target="http://en.wikipedia.org/wiki/Portal:Video_games/Featured_topic/2" TargetMode="External"/><Relationship Id="rId194" Type="http://schemas.openxmlformats.org/officeDocument/2006/relationships/hyperlink" Target="http://en.wikipedia.org/wiki/Wikipedia:About" TargetMode="External"/><Relationship Id="rId199" Type="http://schemas.openxmlformats.org/officeDocument/2006/relationships/hyperlink" Target="http://en.wikipedia.org/wiki/Help:Contents" TargetMode="External"/><Relationship Id="rId203" Type="http://schemas.openxmlformats.org/officeDocument/2006/relationships/hyperlink" Target="http://en.wikipedia.org/w/index.php?title=File:Horloge-republicaine1.jpg&amp;printable=yes" TargetMode="External"/><Relationship Id="rId19" Type="http://schemas.openxmlformats.org/officeDocument/2006/relationships/hyperlink" Target="http://commons.wikimedia.org/wiki/Template:PD-old/de" TargetMode="External"/><Relationship Id="rId14" Type="http://schemas.openxmlformats.org/officeDocument/2006/relationships/hyperlink" Target="http://commons.wikimedia.org/wiki/Template:PD-old/ast" TargetMode="External"/><Relationship Id="rId30" Type="http://schemas.openxmlformats.org/officeDocument/2006/relationships/hyperlink" Target="http://commons.wikimedia.org/wiki/Template:PD-old/hi" TargetMode="External"/><Relationship Id="rId35" Type="http://schemas.openxmlformats.org/officeDocument/2006/relationships/hyperlink" Target="http://commons.wikimedia.org/wiki/Template:PD-old/ku" TargetMode="External"/><Relationship Id="rId56" Type="http://schemas.openxmlformats.org/officeDocument/2006/relationships/hyperlink" Target="http://commons.wikimedia.org/wiki/Template:PD-old/zh-hans" TargetMode="External"/><Relationship Id="rId77" Type="http://schemas.openxmlformats.org/officeDocument/2006/relationships/hyperlink" Target="http://commons.wikimedia.org/wiki/Template:PD-Art/nds" TargetMode="External"/><Relationship Id="rId100" Type="http://schemas.openxmlformats.org/officeDocument/2006/relationships/hyperlink" Target="http://en.wikipedia.org/wiki/Clock" TargetMode="External"/><Relationship Id="rId105" Type="http://schemas.openxmlformats.org/officeDocument/2006/relationships/hyperlink" Target="http://en.wikipedia.org/wiki/User:DavidSpencer.ca" TargetMode="External"/><Relationship Id="rId126" Type="http://schemas.openxmlformats.org/officeDocument/2006/relationships/hyperlink" Target="http://en.wikipedia.org/wiki/User:A._Exeunt/Userboxes" TargetMode="External"/><Relationship Id="rId147" Type="http://schemas.openxmlformats.org/officeDocument/2006/relationships/hyperlink" Target="http://en.wikipedia.org/wiki/User:LB22/Menu" TargetMode="External"/><Relationship Id="rId168" Type="http://schemas.openxmlformats.org/officeDocument/2006/relationships/hyperlink" Target="http://en.wikipedia.org/wiki/User:Etineskid" TargetMode="External"/><Relationship Id="rId8" Type="http://schemas.openxmlformats.org/officeDocument/2006/relationships/hyperlink" Target="http://www.antique-horology.org/_Editorial/RepublicanCalendar/default.htm" TargetMode="External"/><Relationship Id="rId51" Type="http://schemas.openxmlformats.org/officeDocument/2006/relationships/hyperlink" Target="http://commons.wikimedia.org/wiki/Template:PD-old/sv" TargetMode="External"/><Relationship Id="rId72" Type="http://schemas.openxmlformats.org/officeDocument/2006/relationships/hyperlink" Target="http://commons.wikimedia.org/wiki/Template:PD-Art/id" TargetMode="External"/><Relationship Id="rId93" Type="http://schemas.openxmlformats.org/officeDocument/2006/relationships/hyperlink" Target="http://en.wikipedia.org/w/index.php?title=File:Horloge-republicaine1.jpg&amp;limit=20" TargetMode="External"/><Relationship Id="rId98" Type="http://schemas.openxmlformats.org/officeDocument/2006/relationships/hyperlink" Target="http://upload.wikimedia.org/wikipedia/commons/archive/b/bb/20050816141947!Horloge-republicaine1.jpg" TargetMode="External"/><Relationship Id="rId121" Type="http://schemas.openxmlformats.org/officeDocument/2006/relationships/hyperlink" Target="http://en.wikipedia.org/wiki/Wikipedia:Featured_topics/Chrono_titles" TargetMode="External"/><Relationship Id="rId142" Type="http://schemas.openxmlformats.org/officeDocument/2006/relationships/hyperlink" Target="http://en.wikipedia.org/wiki/User:LB22/Userboxes/UBX_Others_Have_Made" TargetMode="External"/><Relationship Id="rId163" Type="http://schemas.openxmlformats.org/officeDocument/2006/relationships/hyperlink" Target="http://en.wikipedia.org/wiki/User:Icykip2005" TargetMode="External"/><Relationship Id="rId184" Type="http://schemas.openxmlformats.org/officeDocument/2006/relationships/hyperlink" Target="http://en.wikipedia.org/wiki/User:Jamiebijania/Userboxes" TargetMode="External"/><Relationship Id="rId189" Type="http://schemas.openxmlformats.org/officeDocument/2006/relationships/hyperlink" Target="http://en.wikipedia.org/wiki/Main_Page" TargetMode="External"/><Relationship Id="rId3" Type="http://schemas.openxmlformats.org/officeDocument/2006/relationships/hyperlink" Target="http://en.wikipedia.org/wiki/File:Horloge-republicaine1.jpg" TargetMode="External"/><Relationship Id="rId25" Type="http://schemas.openxmlformats.org/officeDocument/2006/relationships/hyperlink" Target="http://commons.wikimedia.org/wiki/Template:PD-old/fa" TargetMode="External"/><Relationship Id="rId46" Type="http://schemas.openxmlformats.org/officeDocument/2006/relationships/hyperlink" Target="http://commons.wikimedia.org/wiki/Template:PD-old/ru" TargetMode="External"/><Relationship Id="rId67" Type="http://schemas.openxmlformats.org/officeDocument/2006/relationships/hyperlink" Target="http://commons.wikimedia.org/wiki/Template:PD-Art/es" TargetMode="External"/><Relationship Id="rId116" Type="http://schemas.openxmlformats.org/officeDocument/2006/relationships/hyperlink" Target="http://en.wikipedia.org/wiki/User:Typ932" TargetMode="External"/><Relationship Id="rId137" Type="http://schemas.openxmlformats.org/officeDocument/2006/relationships/hyperlink" Target="http://en.wikipedia.org/wiki/User:LB22/Sandbox" TargetMode="External"/><Relationship Id="rId158" Type="http://schemas.openxmlformats.org/officeDocument/2006/relationships/hyperlink" Target="http://en.wikipedia.org/wiki/User:Paperwheel/boxes" TargetMode="External"/><Relationship Id="rId20" Type="http://schemas.openxmlformats.org/officeDocument/2006/relationships/hyperlink" Target="http://commons.wikimedia.org/wiki/Template:PD-old/en" TargetMode="External"/><Relationship Id="rId41" Type="http://schemas.openxmlformats.org/officeDocument/2006/relationships/hyperlink" Target="http://commons.wikimedia.org/wiki/Template:PD-old/ms" TargetMode="External"/><Relationship Id="rId62" Type="http://schemas.openxmlformats.org/officeDocument/2006/relationships/hyperlink" Target="http://commons.wikimedia.org/wiki/Template:PD-Art/ar" TargetMode="External"/><Relationship Id="rId83" Type="http://schemas.openxmlformats.org/officeDocument/2006/relationships/hyperlink" Target="http://commons.wikimedia.org/wiki/Template:PD-Art/sl" TargetMode="External"/><Relationship Id="rId88" Type="http://schemas.openxmlformats.org/officeDocument/2006/relationships/hyperlink" Target="http://commons.wikimedia.org/wiki/Template:PD-Art/uk" TargetMode="External"/><Relationship Id="rId111" Type="http://schemas.openxmlformats.org/officeDocument/2006/relationships/hyperlink" Target="http://en.wikipedia.org/wiki/User:Zeality/Sandbox2" TargetMode="External"/><Relationship Id="rId132" Type="http://schemas.openxmlformats.org/officeDocument/2006/relationships/hyperlink" Target="http://en.wikipedia.org/wiki/User:Gzyeah" TargetMode="External"/><Relationship Id="rId153" Type="http://schemas.openxmlformats.org/officeDocument/2006/relationships/hyperlink" Target="http://en.wikipedia.org/wiki/User:Nerdygeek101" TargetMode="External"/><Relationship Id="rId174" Type="http://schemas.openxmlformats.org/officeDocument/2006/relationships/hyperlink" Target="http://en.wikipedia.org/wiki/Portal:Video_games/Featured_topic" TargetMode="External"/><Relationship Id="rId179" Type="http://schemas.openxmlformats.org/officeDocument/2006/relationships/hyperlink" Target="http://en.wikipedia.org/wiki/User:Hacker's_union" TargetMode="External"/><Relationship Id="rId195" Type="http://schemas.openxmlformats.org/officeDocument/2006/relationships/hyperlink" Target="http://en.wikipedia.org/wiki/Wikipedia:Community_portal" TargetMode="External"/><Relationship Id="rId190" Type="http://schemas.openxmlformats.org/officeDocument/2006/relationships/hyperlink" Target="http://en.wikipedia.org/wiki/Portal:Contents" TargetMode="External"/><Relationship Id="rId204" Type="http://schemas.openxmlformats.org/officeDocument/2006/relationships/hyperlink" Target="http://wikimediafoundation.org/wiki/Privacy_policy" TargetMode="External"/><Relationship Id="rId15" Type="http://schemas.openxmlformats.org/officeDocument/2006/relationships/hyperlink" Target="http://commons.wikimedia.org/wiki/Template:PD-old/bg" TargetMode="External"/><Relationship Id="rId36" Type="http://schemas.openxmlformats.org/officeDocument/2006/relationships/hyperlink" Target="http://commons.wikimedia.org/wiki/Template:PD-old/lt" TargetMode="External"/><Relationship Id="rId57" Type="http://schemas.openxmlformats.org/officeDocument/2006/relationships/hyperlink" Target="http://commons.wikimedia.org/wiki/Template:PD-old/zh-hant" TargetMode="External"/><Relationship Id="rId106" Type="http://schemas.openxmlformats.org/officeDocument/2006/relationships/hyperlink" Target="http://en.wikipedia.org/wiki/Wikipedia:Featured_topics" TargetMode="External"/><Relationship Id="rId127" Type="http://schemas.openxmlformats.org/officeDocument/2006/relationships/hyperlink" Target="http://en.wikipedia.org/wiki/User:Vian_brazil" TargetMode="External"/><Relationship Id="rId10" Type="http://schemas.openxmlformats.org/officeDocument/2006/relationships/hyperlink" Target="http://commons.wikimedia.org/wiki/Public_domain" TargetMode="External"/><Relationship Id="rId31" Type="http://schemas.openxmlformats.org/officeDocument/2006/relationships/hyperlink" Target="http://commons.wikimedia.org/wiki/Template:PD-old/id" TargetMode="External"/><Relationship Id="rId52" Type="http://schemas.openxmlformats.org/officeDocument/2006/relationships/hyperlink" Target="http://commons.wikimedia.org/wiki/Template:PD-old/se" TargetMode="External"/><Relationship Id="rId73" Type="http://schemas.openxmlformats.org/officeDocument/2006/relationships/hyperlink" Target="http://commons.wikimedia.org/wiki/Template:PD-Art/it" TargetMode="External"/><Relationship Id="rId78" Type="http://schemas.openxmlformats.org/officeDocument/2006/relationships/hyperlink" Target="http://commons.wikimedia.org/wiki/Template:PD-Art/nl" TargetMode="External"/><Relationship Id="rId94" Type="http://schemas.openxmlformats.org/officeDocument/2006/relationships/hyperlink" Target="http://en.wikipedia.org/w/index.php?title=File:Horloge-republicaine1.jpg&amp;limit=50" TargetMode="External"/><Relationship Id="rId99" Type="http://schemas.openxmlformats.org/officeDocument/2006/relationships/hyperlink" Target="http://en.wikipedia.org/wiki/Arabic_numerals" TargetMode="External"/><Relationship Id="rId101" Type="http://schemas.openxmlformats.org/officeDocument/2006/relationships/hyperlink" Target="http://en.wikipedia.org/wiki/French_Republican_Calendar" TargetMode="External"/><Relationship Id="rId122" Type="http://schemas.openxmlformats.org/officeDocument/2006/relationships/hyperlink" Target="http://en.wikipedia.org/wiki/User:ClonedPickle" TargetMode="External"/><Relationship Id="rId143" Type="http://schemas.openxmlformats.org/officeDocument/2006/relationships/hyperlink" Target="http://en.wikipedia.org/wiki/User:LB22/Labs" TargetMode="External"/><Relationship Id="rId148" Type="http://schemas.openxmlformats.org/officeDocument/2006/relationships/hyperlink" Target="http://en.wikipedia.org/wiki/User:LB22/Signatures" TargetMode="External"/><Relationship Id="rId164" Type="http://schemas.openxmlformats.org/officeDocument/2006/relationships/hyperlink" Target="http://en.wikipedia.org/wiki/User:KC_Panchal/Sandbox/User_page" TargetMode="External"/><Relationship Id="rId169" Type="http://schemas.openxmlformats.org/officeDocument/2006/relationships/hyperlink" Target="http://en.wikipedia.org/wiki/User_talk:Ryan_Postlethwaite/AH" TargetMode="External"/><Relationship Id="rId185" Type="http://schemas.openxmlformats.org/officeDocument/2006/relationships/hyperlink" Target="http://en.wikipedia.org/wiki/User:Daniel_Benfield" TargetMode="External"/><Relationship Id="rId4" Type="http://schemas.openxmlformats.org/officeDocument/2006/relationships/hyperlink" Target="http://upload.wikimedia.org/wikipedia/commons/b/bb/Horloge-republicaine1.jpg" TargetMode="External"/><Relationship Id="rId9" Type="http://schemas.openxmlformats.org/officeDocument/2006/relationships/hyperlink" Target="http://commons.wikimedia.org/wiki/Commons:Reusing_content_outside_Wikimedia" TargetMode="External"/><Relationship Id="rId180" Type="http://schemas.openxmlformats.org/officeDocument/2006/relationships/hyperlink" Target="http://en.wikipedia.org/wiki/User:Cleonkho" TargetMode="External"/><Relationship Id="rId26" Type="http://schemas.openxmlformats.org/officeDocument/2006/relationships/hyperlink" Target="http://commons.wikimedia.org/wiki/Template:PD-old/fr" TargetMode="External"/><Relationship Id="rId47" Type="http://schemas.openxmlformats.org/officeDocument/2006/relationships/hyperlink" Target="http://commons.wikimedia.org/wiki/Template:PD-old/sk" TargetMode="External"/><Relationship Id="rId68" Type="http://schemas.openxmlformats.org/officeDocument/2006/relationships/hyperlink" Target="http://commons.wikimedia.org/wiki/Template:PD-Art/fa" TargetMode="External"/><Relationship Id="rId89" Type="http://schemas.openxmlformats.org/officeDocument/2006/relationships/hyperlink" Target="http://commons.wikimedia.org/wiki/Template:PD-Art/zh" TargetMode="External"/><Relationship Id="rId112" Type="http://schemas.openxmlformats.org/officeDocument/2006/relationships/hyperlink" Target="http://en.wikipedia.org/wiki/User:Canadian" TargetMode="External"/><Relationship Id="rId133" Type="http://schemas.openxmlformats.org/officeDocument/2006/relationships/hyperlink" Target="http://en.wikipedia.org/wiki/User:Mastercomputerpro9999" TargetMode="External"/><Relationship Id="rId154" Type="http://schemas.openxmlformats.org/officeDocument/2006/relationships/hyperlink" Target="http://en.wikipedia.org/wiki/User:MTan355" TargetMode="External"/><Relationship Id="rId175" Type="http://schemas.openxmlformats.org/officeDocument/2006/relationships/hyperlink" Target="http://en.wikipedia.org/wiki/User:ZoRCoCuK/User" TargetMode="External"/><Relationship Id="rId196" Type="http://schemas.openxmlformats.org/officeDocument/2006/relationships/hyperlink" Target="http://en.wikipedia.org/wiki/Special:RecentChanges" TargetMode="External"/><Relationship Id="rId200" Type="http://schemas.openxmlformats.org/officeDocument/2006/relationships/hyperlink" Target="http://en.wikipedia.org/wiki/Special:WhatLinksHere/File:Horloge-republicaine1.jpg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era of big Data</a:t>
            </a:r>
            <a:r>
              <a:rPr lang="en-US" baseline="0" dirty="0" smtClean="0"/>
              <a:t> every touch point with customer is a data point. Active data driven companies are not only generate actionable insights from data. Experimental analysis helps you drive those actionable insights. I came across this beautiful quote which I thought is worth putting in “Growth is simply series of experiments”. The innovative ideas either were stopped on the whiteboard or presentation or they yielded bad results. </a:t>
            </a:r>
            <a:r>
              <a:rPr lang="en-US" baseline="0" dirty="0" err="1" smtClean="0"/>
              <a:t>Experiementation</a:t>
            </a:r>
            <a:r>
              <a:rPr lang="en-US" baseline="0" dirty="0" smtClean="0"/>
              <a:t> gave us the power of gauging the worth of idea in terms of customer satisfaction or </a:t>
            </a:r>
            <a:r>
              <a:rPr lang="en-US" baseline="0" dirty="0" err="1" smtClean="0"/>
              <a:t>trunaround</a:t>
            </a:r>
            <a:r>
              <a:rPr lang="en-US" baseline="0" dirty="0" smtClean="0"/>
              <a:t> that it would result and the expected profits or numbers that it would generate.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E36C4-9934-43AB-8DF3-89D47D7F39D9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849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4652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885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are, in fact, ways to design causal models without performing an experiment, which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5410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11EF770-5D5B-44CA-BCE6-93AF4D109033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 experiment, the variable that measures the outcome of interest is called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is also known as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dependent variable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factor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 independent or predictor variable that is a possible source of variation in the response variable.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relationship between a factor and a response.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factor level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particular value of a factor. In other words, the specific types or amounts of the factor used in the experiment.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treatment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combination of factor levels used in the experiment. This is sometimes also referred to as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condition.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experimental unit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smallest object to which a treatment is applied. It is the smallest part of the experimental material where any two experimental units can receive different treatments.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replication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occurs when you assign more than one experimental unit to a treatment.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Internal to an organization, you may have your own jargon, but these words are the ones you are likely to see in any articles you might read.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include “power” and “significance,” here, just as a review for this audience.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AND, particularly for this audience, bring up the fact that power and sample size are intimately connected. That means that when they get a particular sample size out of the power calculations that we’ll show, they need to keep in mind that there may be a difference between the number of names / households that they pull for a test and the number of experimental units they actually get to observe. In my experience, direct mail campaigns lose 7%-15% of their volume during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merge/purge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process by which individuals who recently signed up for Do Not Solicit registries, or whose FICO score dropped dramatically, etc., are screened out of the mail file.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Clockface picture is http://en.wikipedia.org/wiki/File:Horloge-republicaine1.jpg </a:t>
            </a:r>
          </a:p>
          <a:p>
            <a:pPr eaLnBrk="1" hangingPunct="1">
              <a:spcBef>
                <a:spcPct val="0"/>
              </a:spcBef>
            </a:pPr>
            <a:r>
              <a:rPr lang="vi-VN" b="1" dirty="0" smtClean="0">
                <a:latin typeface="Times New Roman" pitchFamily="18" charset="0"/>
              </a:rPr>
              <a:t>File:Horloge-republicaine1.jpg</a:t>
            </a:r>
          </a:p>
          <a:p>
            <a:pPr eaLnBrk="1" hangingPunct="1">
              <a:spcBef>
                <a:spcPct val="0"/>
              </a:spcBef>
            </a:pPr>
            <a:r>
              <a:rPr lang="vi-VN" b="1" dirty="0" smtClean="0">
                <a:latin typeface="Times New Roman" pitchFamily="18" charset="0"/>
              </a:rPr>
              <a:t>From Wikipedia, the free encyclopedia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Jump to: </a:t>
            </a:r>
            <a:r>
              <a:rPr lang="vi-VN" dirty="0" smtClean="0">
                <a:latin typeface="Times New Roman" pitchFamily="18" charset="0"/>
                <a:hlinkClick r:id="rId3"/>
              </a:rPr>
              <a:t>navigation</a:t>
            </a:r>
            <a:r>
              <a:rPr lang="vi-VN" dirty="0" smtClean="0">
                <a:latin typeface="Times New Roman" pitchFamily="18" charset="0"/>
              </a:rPr>
              <a:t>, </a:t>
            </a:r>
            <a:r>
              <a:rPr lang="vi-VN" dirty="0" smtClean="0">
                <a:latin typeface="Times New Roman" pitchFamily="18" charset="0"/>
                <a:hlinkClick r:id="rId3"/>
              </a:rPr>
              <a:t>search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3"/>
              </a:rPr>
              <a:t>File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3"/>
              </a:rPr>
              <a:t>File history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3"/>
              </a:rPr>
              <a:t>File links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/>
            </a:r>
            <a:br>
              <a:rPr lang="vi-VN" dirty="0" smtClean="0">
                <a:latin typeface="Times New Roman" pitchFamily="18" charset="0"/>
              </a:rPr>
            </a:br>
            <a:r>
              <a:rPr lang="vi-VN" dirty="0" smtClean="0">
                <a:latin typeface="Times New Roman" pitchFamily="18" charset="0"/>
              </a:rPr>
              <a:t>No higher resolution available.</a:t>
            </a:r>
            <a:br>
              <a:rPr lang="vi-VN" dirty="0" smtClean="0">
                <a:latin typeface="Times New Roman" pitchFamily="18" charset="0"/>
              </a:rPr>
            </a:br>
            <a:r>
              <a:rPr lang="vi-VN" dirty="0" smtClean="0">
                <a:latin typeface="Times New Roman" pitchFamily="18" charset="0"/>
                <a:hlinkClick r:id="rId4"/>
              </a:rPr>
              <a:t>Horloge-republicaine1.jpg</a:t>
            </a:r>
            <a:r>
              <a:rPr lang="vi-VN" dirty="0" smtClean="0">
                <a:latin typeface="Times New Roman" pitchFamily="18" charset="0"/>
              </a:rPr>
              <a:t>‎ (374 × 372 pixels, file size: 31 KB, MIME type: image/jpeg)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This is a file from the </a:t>
            </a:r>
            <a:r>
              <a:rPr lang="vi-VN" dirty="0" smtClean="0">
                <a:latin typeface="Times New Roman" pitchFamily="18" charset="0"/>
                <a:hlinkClick r:id="rId5" tooltip="commons:Main Page"/>
              </a:rPr>
              <a:t>Wikimedia Commons</a:t>
            </a:r>
            <a:r>
              <a:rPr lang="vi-VN" dirty="0" smtClean="0">
                <a:latin typeface="Times New Roman" pitchFamily="18" charset="0"/>
              </a:rPr>
              <a:t>. The description on its </a:t>
            </a:r>
            <a:r>
              <a:rPr lang="vi-VN" b="1" dirty="0" smtClean="0">
                <a:latin typeface="Times New Roman" pitchFamily="18" charset="0"/>
                <a:hlinkClick r:id="rId6" tooltip="commons:File:Horloge-republicaine1.jpg"/>
              </a:rPr>
              <a:t>description page there</a:t>
            </a:r>
            <a:r>
              <a:rPr lang="vi-VN" dirty="0" smtClean="0">
                <a:latin typeface="Times New Roman" pitchFamily="18" charset="0"/>
              </a:rPr>
              <a:t> is shown below. Commons is a freely licensed media file repository. </a:t>
            </a:r>
            <a:r>
              <a:rPr lang="vi-VN" dirty="0" smtClean="0">
                <a:latin typeface="Times New Roman" pitchFamily="18" charset="0"/>
                <a:hlinkClick r:id="rId7" tooltip="commons:Commons:Welcome"/>
              </a:rPr>
              <a:t>You can help</a:t>
            </a:r>
            <a:r>
              <a:rPr lang="vi-VN" dirty="0" smtClean="0">
                <a:latin typeface="Times New Roman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Description Horloge-republicaine1.jpg Clock dial of the French Revolution, Photographic reproduction of a two-dimensional work of art of the late 18th/early 19th century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Source </a:t>
            </a:r>
            <a:r>
              <a:rPr lang="vi-VN" dirty="0" smtClean="0">
                <a:latin typeface="Times New Roman" pitchFamily="18" charset="0"/>
                <a:hlinkClick r:id="rId8" tooltip="http://www.antique-horology.org/_Editorial/RepublicanCalendar/default.htm"/>
              </a:rPr>
              <a:t>http://www.antique-horology.org/_Editorial/RepublicanCalendar/default.htm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Date Author Unknown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Permission</a:t>
            </a:r>
            <a:br>
              <a:rPr lang="vi-VN" dirty="0" smtClean="0">
                <a:latin typeface="Times New Roman" pitchFamily="18" charset="0"/>
              </a:rPr>
            </a:br>
            <a:r>
              <a:rPr lang="vi-VN" dirty="0" smtClean="0">
                <a:latin typeface="Times New Roman" pitchFamily="18" charset="0"/>
              </a:rPr>
              <a:t>(</a:t>
            </a:r>
            <a:r>
              <a:rPr lang="vi-VN" dirty="0" smtClean="0">
                <a:latin typeface="Times New Roman" pitchFamily="18" charset="0"/>
                <a:hlinkClick r:id="rId9" tooltip="Commons:Reusing content outside Wikimedia"/>
              </a:rPr>
              <a:t>Reusing this image</a:t>
            </a:r>
            <a:r>
              <a:rPr lang="vi-VN" dirty="0" smtClean="0">
                <a:latin typeface="Times New Roman" pitchFamily="18" charset="0"/>
              </a:rPr>
              <a:t>) See below.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/>
            </a:r>
            <a:br>
              <a:rPr lang="vi-VN" dirty="0" smtClean="0">
                <a:latin typeface="Times New Roman" pitchFamily="18" charset="0"/>
              </a:rPr>
            </a:b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i="1" dirty="0" smtClean="0">
                <a:latin typeface="Times New Roman" pitchFamily="18" charset="0"/>
              </a:rPr>
              <a:t>This is a faithful photographic reproduction of an original two-dimensional work of art. The work of art itself is in the </a:t>
            </a:r>
            <a:r>
              <a:rPr lang="vi-VN" i="1" dirty="0" smtClean="0">
                <a:latin typeface="Times New Roman" pitchFamily="18" charset="0"/>
                <a:hlinkClick r:id="rId10" tooltip="Public domain"/>
              </a:rPr>
              <a:t>public domain</a:t>
            </a:r>
            <a:r>
              <a:rPr lang="vi-VN" i="1" dirty="0" smtClean="0">
                <a:latin typeface="Times New Roman" pitchFamily="18" charset="0"/>
              </a:rPr>
              <a:t> for the following reason:</a:t>
            </a:r>
            <a:r>
              <a:rPr lang="vi-VN" dirty="0" smtClean="0">
                <a:latin typeface="Times New Roman" pitchFamily="18" charset="0"/>
              </a:rPr>
              <a:t> </a:t>
            </a:r>
            <a:r>
              <a:rPr lang="vi-VN" i="1" dirty="0" smtClean="0">
                <a:latin typeface="Times New Roman" pitchFamily="18" charset="0"/>
              </a:rPr>
              <a:t>This image (or other media file) is in the </a:t>
            </a:r>
            <a:r>
              <a:rPr lang="vi-VN" b="1" i="1" dirty="0" smtClean="0">
                <a:latin typeface="Times New Roman" pitchFamily="18" charset="0"/>
                <a:hlinkClick r:id="rId11" tooltip="w:public domain"/>
              </a:rPr>
              <a:t>public domain</a:t>
            </a:r>
            <a:r>
              <a:rPr lang="vi-VN" i="1" dirty="0" smtClean="0">
                <a:latin typeface="Times New Roman" pitchFamily="18" charset="0"/>
              </a:rPr>
              <a:t> because its copyright has </a:t>
            </a:r>
            <a:r>
              <a:rPr lang="vi-VN" b="1" i="1" dirty="0" smtClean="0">
                <a:latin typeface="Times New Roman" pitchFamily="18" charset="0"/>
              </a:rPr>
              <a:t>expired</a:t>
            </a:r>
            <a:r>
              <a:rPr lang="vi-VN" i="1" dirty="0" smtClean="0">
                <a:latin typeface="Times New Roman" pitchFamily="18" charset="0"/>
              </a:rPr>
              <a:t>.</a:t>
            </a:r>
            <a:r>
              <a:rPr lang="vi-VN" dirty="0" smtClean="0">
                <a:latin typeface="Times New Roman" pitchFamily="18" charset="0"/>
              </a:rPr>
              <a:t/>
            </a:r>
            <a:br>
              <a:rPr lang="vi-VN" dirty="0" smtClean="0">
                <a:latin typeface="Times New Roman" pitchFamily="18" charset="0"/>
              </a:rPr>
            </a:br>
            <a:r>
              <a:rPr lang="vi-VN" i="1" dirty="0" smtClean="0">
                <a:latin typeface="Times New Roman" pitchFamily="18" charset="0"/>
              </a:rPr>
              <a:t>This applies to the United States, Australia, the European Union and those countries with a copyright term of </a:t>
            </a:r>
            <a:r>
              <a:rPr lang="vi-VN" b="1" i="1" dirty="0" smtClean="0">
                <a:latin typeface="Times New Roman" pitchFamily="18" charset="0"/>
              </a:rPr>
              <a:t>life of the author plus 70 years</a:t>
            </a:r>
            <a:r>
              <a:rPr lang="vi-VN" i="1" dirty="0" smtClean="0">
                <a:latin typeface="Times New Roman" pitchFamily="18" charset="0"/>
              </a:rPr>
              <a:t>.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Note that a few countries have copyright terms longer than 70 years: Mexico has 100 years, Colombia has 80 years, and Guatemala and Samoa have 75 years. This image may </a:t>
            </a:r>
            <a:r>
              <a:rPr lang="vi-VN" i="1" dirty="0" smtClean="0">
                <a:latin typeface="Times New Roman" pitchFamily="18" charset="0"/>
              </a:rPr>
              <a:t>not</a:t>
            </a:r>
            <a:r>
              <a:rPr lang="vi-VN" dirty="0" smtClean="0">
                <a:latin typeface="Times New Roman" pitchFamily="18" charset="0"/>
              </a:rPr>
              <a:t> be in the public domain in these countries, which moreover do </a:t>
            </a:r>
            <a:r>
              <a:rPr lang="vi-VN" i="1" dirty="0" smtClean="0">
                <a:latin typeface="Times New Roman" pitchFamily="18" charset="0"/>
              </a:rPr>
              <a:t>not</a:t>
            </a:r>
            <a:r>
              <a:rPr lang="vi-VN" dirty="0" smtClean="0">
                <a:latin typeface="Times New Roman" pitchFamily="18" charset="0"/>
              </a:rPr>
              <a:t> implement the </a:t>
            </a:r>
            <a:r>
              <a:rPr lang="vi-VN" dirty="0" smtClean="0">
                <a:latin typeface="Times New Roman" pitchFamily="18" charset="0"/>
                <a:hlinkClick r:id="rId12" tooltip="w:rule of the shorter term"/>
              </a:rPr>
              <a:t>rule of the shorter term</a:t>
            </a:r>
            <a:r>
              <a:rPr lang="vi-VN" dirty="0" smtClean="0">
                <a:latin typeface="Times New Roman" pitchFamily="18" charset="0"/>
              </a:rPr>
              <a:t>. Côte d'Ivoire has a general copyright term of 99 years and Honduras has 75 years, but they </a:t>
            </a:r>
            <a:r>
              <a:rPr lang="vi-VN" i="1" dirty="0" smtClean="0">
                <a:latin typeface="Times New Roman" pitchFamily="18" charset="0"/>
              </a:rPr>
              <a:t>do</a:t>
            </a:r>
            <a:r>
              <a:rPr lang="vi-VN" dirty="0" smtClean="0">
                <a:latin typeface="Times New Roman" pitchFamily="18" charset="0"/>
              </a:rPr>
              <a:t> implement that rule of the shorter term.</a:t>
            </a:r>
          </a:p>
          <a:p>
            <a:pPr eaLnBrk="1" hangingPunct="1">
              <a:spcBef>
                <a:spcPct val="0"/>
              </a:spcBef>
            </a:pPr>
            <a:r>
              <a:rPr lang="ar-AE" dirty="0" smtClean="0">
                <a:latin typeface="Times New Roman" pitchFamily="18" charset="0"/>
                <a:hlinkClick r:id="rId13" tooltip="Template:PD-old/ar"/>
              </a:rPr>
              <a:t>العربية</a:t>
            </a:r>
            <a:r>
              <a:rPr lang="ar-AE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14" tooltip="Template:PD-old/ast"/>
              </a:rPr>
              <a:t>Asturianu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az-Cyrl-AZ" dirty="0" smtClean="0">
                <a:latin typeface="Times New Roman" pitchFamily="18" charset="0"/>
                <a:hlinkClick r:id="rId15" tooltip="Template:PD-old/bg"/>
              </a:rPr>
              <a:t>Български</a:t>
            </a:r>
            <a:r>
              <a:rPr lang="az-Cyrl-AZ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16" tooltip="Template:PD-old/ca"/>
              </a:rPr>
              <a:t>Català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17" tooltip="Template:PD-old/cs"/>
              </a:rPr>
              <a:t>Česky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18" tooltip="Template:PD-old/da"/>
              </a:rPr>
              <a:t>Dansk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19" tooltip="Template:PD-old/de"/>
              </a:rPr>
              <a:t>Deutsch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20" tooltip="Template:PD-old/en"/>
              </a:rPr>
              <a:t>English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el-GR" dirty="0" smtClean="0">
                <a:latin typeface="Times New Roman" pitchFamily="18" charset="0"/>
                <a:hlinkClick r:id="rId21" tooltip="Template:PD-old/el"/>
              </a:rPr>
              <a:t>Ελληνικά</a:t>
            </a:r>
            <a:r>
              <a:rPr lang="el-GR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22" tooltip="Template:PD-old/eo"/>
              </a:rPr>
              <a:t>Esperanto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23" tooltip="Template:PD-old/es"/>
              </a:rPr>
              <a:t>Español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24" tooltip="Template:PD-old/eu"/>
              </a:rPr>
              <a:t>Euskara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ar-AE" dirty="0" smtClean="0">
                <a:latin typeface="Times New Roman" pitchFamily="18" charset="0"/>
                <a:hlinkClick r:id="rId25" tooltip="Template:PD-old/fa"/>
              </a:rPr>
              <a:t>فارسی</a:t>
            </a:r>
            <a:r>
              <a:rPr lang="ar-AE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26" tooltip="Template:PD-old/fr"/>
              </a:rPr>
              <a:t>Français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27" tooltip="Template:PD-old/ga"/>
              </a:rPr>
              <a:t>Gaeilge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28" tooltip="Template:PD-old/gl"/>
              </a:rPr>
              <a:t>Galego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he-IL" dirty="0" smtClean="0">
                <a:latin typeface="Times New Roman" pitchFamily="18" charset="0"/>
                <a:hlinkClick r:id="rId29" tooltip="Template:PD-old/he"/>
              </a:rPr>
              <a:t>עברית</a:t>
            </a:r>
            <a:r>
              <a:rPr lang="he-IL" dirty="0" smtClean="0">
                <a:latin typeface="Times New Roman" pitchFamily="18" charset="0"/>
              </a:rPr>
              <a:t> | </a:t>
            </a:r>
            <a:r>
              <a:rPr lang="hi-IN" dirty="0" smtClean="0">
                <a:latin typeface="Times New Roman" pitchFamily="18" charset="0"/>
                <a:hlinkClick r:id="rId30" tooltip="Template:PD-old/hi"/>
              </a:rPr>
              <a:t>हिन्दी</a:t>
            </a:r>
            <a:r>
              <a:rPr lang="hi-I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31" tooltip="Template:PD-old/id"/>
              </a:rPr>
              <a:t>Bahasa Indonesia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32" tooltip="Template:PD-old/it"/>
              </a:rPr>
              <a:t>Italiano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ja-JP" altLang="en-US" dirty="0" smtClean="0">
                <a:latin typeface="Times New Roman" pitchFamily="18" charset="0"/>
                <a:hlinkClick r:id="rId33" tooltip="Template:PD-old/ja"/>
              </a:rPr>
              <a:t>日本語</a:t>
            </a:r>
            <a:r>
              <a:rPr lang="ja-JP" altLang="en-US" dirty="0" smtClean="0">
                <a:latin typeface="Times New Roman" pitchFamily="18" charset="0"/>
              </a:rPr>
              <a:t> </a:t>
            </a:r>
            <a:r>
              <a:rPr lang="en-US" altLang="ja-JP" dirty="0" smtClean="0">
                <a:latin typeface="Times New Roman" pitchFamily="18" charset="0"/>
              </a:rPr>
              <a:t>| </a:t>
            </a:r>
            <a:r>
              <a:rPr lang="ko-KR" altLang="en-US" dirty="0" smtClean="0">
                <a:latin typeface="Times New Roman" pitchFamily="18" charset="0"/>
                <a:hlinkClick r:id="rId34" tooltip="Template:PD-old/ko"/>
              </a:rPr>
              <a:t>한국어</a:t>
            </a:r>
            <a:r>
              <a:rPr lang="ko-KR" altLang="en-US" dirty="0" smtClean="0">
                <a:latin typeface="Times New Roman" pitchFamily="18" charset="0"/>
              </a:rPr>
              <a:t> </a:t>
            </a:r>
            <a:r>
              <a:rPr lang="en-US" altLang="ko-KR" dirty="0" smtClean="0">
                <a:latin typeface="Times New Roman" pitchFamily="18" charset="0"/>
              </a:rPr>
              <a:t>| </a:t>
            </a:r>
            <a:r>
              <a:rPr lang="vi-VN" dirty="0" smtClean="0">
                <a:latin typeface="Times New Roman" pitchFamily="18" charset="0"/>
                <a:hlinkClick r:id="rId35" tooltip="Template:PD-old/ku"/>
              </a:rPr>
              <a:t>Kurdî / </a:t>
            </a:r>
            <a:r>
              <a:rPr lang="ar-AE" dirty="0" smtClean="0">
                <a:latin typeface="Times New Roman" pitchFamily="18" charset="0"/>
                <a:hlinkClick r:id="rId35" tooltip="Template:PD-old/ku"/>
              </a:rPr>
              <a:t>كوردی</a:t>
            </a:r>
            <a:r>
              <a:rPr lang="ar-AE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36" tooltip="Template:PD-old/lt"/>
              </a:rPr>
              <a:t>Lietuvių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37" tooltip="Template:PD-old/hu"/>
              </a:rPr>
              <a:t>Magyar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38" tooltip="Template:PD-old/nl"/>
              </a:rPr>
              <a:t>Nederlands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39" tooltip="Template:PD-old/nn"/>
              </a:rPr>
              <a:t>‪Norsk (nynorsk)‬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az-Cyrl-AZ" dirty="0" smtClean="0">
                <a:latin typeface="Times New Roman" pitchFamily="18" charset="0"/>
                <a:hlinkClick r:id="rId40" tooltip="Template:PD-old/mk"/>
              </a:rPr>
              <a:t>Македонски</a:t>
            </a:r>
            <a:r>
              <a:rPr lang="az-Cyrl-AZ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41" tooltip="Template:PD-old/ms"/>
              </a:rPr>
              <a:t>Bahasa Melayu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42" tooltip="Template:PD-old/nds"/>
              </a:rPr>
              <a:t>Plattdüütsch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43" tooltip="Template:PD-old/pl"/>
              </a:rPr>
              <a:t>Polski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44" tooltip="Template:PD-old/pt"/>
              </a:rPr>
              <a:t>Português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45" tooltip="Template:PD-old/ro"/>
              </a:rPr>
              <a:t>Română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az-Cyrl-AZ" dirty="0" smtClean="0">
                <a:latin typeface="Times New Roman" pitchFamily="18" charset="0"/>
                <a:hlinkClick r:id="rId46" tooltip="Template:PD-old/ru"/>
              </a:rPr>
              <a:t>Русский</a:t>
            </a:r>
            <a:r>
              <a:rPr lang="az-Cyrl-AZ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47" tooltip="Template:PD-old/sk"/>
              </a:rPr>
              <a:t>Slovenčina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48" tooltip="Template:PD-old/sl"/>
              </a:rPr>
              <a:t>Slovenščina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49" tooltip="Template:PD-old/sq"/>
              </a:rPr>
              <a:t>Shqip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50" tooltip="Template:PD-old/fi"/>
              </a:rPr>
              <a:t>Suomi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51" tooltip="Template:PD-old/sv"/>
              </a:rPr>
              <a:t>Svenska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52" tooltip="Template:PD-old/se"/>
              </a:rPr>
              <a:t>Sámegiella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th-TH" dirty="0" smtClean="0">
                <a:latin typeface="Times New Roman" pitchFamily="18" charset="0"/>
                <a:hlinkClick r:id="rId53" tooltip="Template:PD-old/th"/>
              </a:rPr>
              <a:t>ไทย</a:t>
            </a:r>
            <a:r>
              <a:rPr lang="th-TH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54" tooltip="Template:PD-old/tr"/>
              </a:rPr>
              <a:t>Türkçe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ja-JP" altLang="en-US" dirty="0" smtClean="0">
                <a:latin typeface="Times New Roman" pitchFamily="18" charset="0"/>
                <a:hlinkClick r:id="rId55" tooltip="Template:PD-old/zh"/>
              </a:rPr>
              <a:t>中文</a:t>
            </a:r>
            <a:r>
              <a:rPr lang="ja-JP" altLang="en-US" dirty="0" smtClean="0">
                <a:latin typeface="Times New Roman" pitchFamily="18" charset="0"/>
              </a:rPr>
              <a:t> </a:t>
            </a:r>
            <a:r>
              <a:rPr lang="en-US" altLang="ja-JP" dirty="0" smtClean="0">
                <a:latin typeface="Times New Roman" pitchFamily="18" charset="0"/>
              </a:rPr>
              <a:t>| </a:t>
            </a:r>
            <a:r>
              <a:rPr lang="ja-JP" altLang="en-US" dirty="0" smtClean="0">
                <a:latin typeface="Times New Roman" pitchFamily="18" charset="0"/>
                <a:hlinkClick r:id="rId56" tooltip="Template:PD-old/zh-hans"/>
              </a:rPr>
              <a:t>‪中文</a:t>
            </a:r>
            <a:r>
              <a:rPr lang="en-US" altLang="ja-JP" dirty="0" smtClean="0">
                <a:latin typeface="Times New Roman" pitchFamily="18" charset="0"/>
                <a:hlinkClick r:id="rId56" tooltip="Template:PD-old/zh-hans"/>
              </a:rPr>
              <a:t>(</a:t>
            </a:r>
            <a:r>
              <a:rPr lang="ja-JP" altLang="en-US" dirty="0" smtClean="0">
                <a:latin typeface="Times New Roman" pitchFamily="18" charset="0"/>
                <a:hlinkClick r:id="rId56" tooltip="Template:PD-old/zh-hans"/>
              </a:rPr>
              <a:t>简体</a:t>
            </a:r>
            <a:r>
              <a:rPr lang="en-US" altLang="ja-JP" dirty="0" smtClean="0">
                <a:latin typeface="Times New Roman" pitchFamily="18" charset="0"/>
                <a:hlinkClick r:id="rId56" tooltip="Template:PD-old/zh-hans"/>
              </a:rPr>
              <a:t>)‬</a:t>
            </a:r>
            <a:r>
              <a:rPr lang="ja-JP" altLang="en-US" dirty="0" smtClean="0">
                <a:latin typeface="Times New Roman" pitchFamily="18" charset="0"/>
              </a:rPr>
              <a:t> </a:t>
            </a:r>
            <a:r>
              <a:rPr lang="en-US" altLang="ja-JP" dirty="0" smtClean="0">
                <a:latin typeface="Times New Roman" pitchFamily="18" charset="0"/>
              </a:rPr>
              <a:t>| </a:t>
            </a:r>
            <a:r>
              <a:rPr lang="ja-JP" altLang="en-US" dirty="0" smtClean="0">
                <a:latin typeface="Times New Roman" pitchFamily="18" charset="0"/>
                <a:hlinkClick r:id="rId57" tooltip="Template:PD-old/zh-hant"/>
              </a:rPr>
              <a:t>‪中文</a:t>
            </a:r>
            <a:r>
              <a:rPr lang="en-US" altLang="ja-JP" dirty="0" smtClean="0">
                <a:latin typeface="Times New Roman" pitchFamily="18" charset="0"/>
                <a:hlinkClick r:id="rId57" tooltip="Template:PD-old/zh-hant"/>
              </a:rPr>
              <a:t>(</a:t>
            </a:r>
            <a:r>
              <a:rPr lang="ja-JP" altLang="en-US" dirty="0" smtClean="0">
                <a:latin typeface="Times New Roman" pitchFamily="18" charset="0"/>
                <a:hlinkClick r:id="rId57" tooltip="Template:PD-old/zh-hant"/>
              </a:rPr>
              <a:t>繁體</a:t>
            </a:r>
            <a:r>
              <a:rPr lang="en-US" altLang="ja-JP" dirty="0" smtClean="0">
                <a:latin typeface="Times New Roman" pitchFamily="18" charset="0"/>
                <a:hlinkClick r:id="rId57" tooltip="Template:PD-old/zh-hant"/>
              </a:rPr>
              <a:t>)‬</a:t>
            </a:r>
            <a:r>
              <a:rPr lang="ja-JP" altLang="en-US" dirty="0" smtClean="0">
                <a:latin typeface="Times New Roman" pitchFamily="18" charset="0"/>
              </a:rPr>
              <a:t> </a:t>
            </a:r>
            <a:r>
              <a:rPr lang="en-US" altLang="ja-JP" dirty="0" smtClean="0">
                <a:latin typeface="Times New Roman" pitchFamily="18" charset="0"/>
              </a:rPr>
              <a:t>| </a:t>
            </a:r>
            <a:r>
              <a:rPr lang="ja-JP" altLang="en-US" dirty="0" smtClean="0">
                <a:latin typeface="Times New Roman" pitchFamily="18" charset="0"/>
                <a:hlinkClick r:id="rId58" tooltip="Template:PD-old/zh-yue"/>
              </a:rPr>
              <a:t>粵語</a:t>
            </a:r>
            <a:r>
              <a:rPr lang="ja-JP" altLang="en-US" dirty="0" smtClean="0">
                <a:latin typeface="Times New Roman" pitchFamily="18" charset="0"/>
              </a:rPr>
              <a:t> </a:t>
            </a:r>
            <a:r>
              <a:rPr lang="en-US" altLang="ja-JP" dirty="0" smtClean="0">
                <a:latin typeface="Times New Roman" pitchFamily="18" charset="0"/>
              </a:rPr>
              <a:t>| </a:t>
            </a:r>
            <a:r>
              <a:rPr lang="en-US" altLang="ja-JP" dirty="0" smtClean="0">
                <a:latin typeface="Times New Roman" pitchFamily="18" charset="0"/>
                <a:hlinkClick r:id="rId59" tooltip="http://commons.wikimedia.org/w/index.php?title=Template:PD-old/lang&amp;action=edit"/>
              </a:rPr>
              <a:t>+/-</a:t>
            </a:r>
            <a:endParaRPr lang="ja-JP" altLang="en-US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The official </a:t>
            </a:r>
            <a:r>
              <a:rPr lang="vi-VN" dirty="0" smtClean="0">
                <a:latin typeface="Times New Roman" pitchFamily="18" charset="0"/>
                <a:hlinkClick r:id="rId60" tooltip="Commons:When to use the PD-Art tag"/>
              </a:rPr>
              <a:t>position</a:t>
            </a:r>
            <a:r>
              <a:rPr lang="vi-VN" dirty="0" smtClean="0">
                <a:latin typeface="Times New Roman" pitchFamily="18" charset="0"/>
              </a:rPr>
              <a:t> taken by the Wikimedia Foundation is that "</a:t>
            </a:r>
            <a:r>
              <a:rPr lang="vi-VN" i="1" dirty="0" smtClean="0">
                <a:latin typeface="Times New Roman" pitchFamily="18" charset="0"/>
              </a:rPr>
              <a:t>faithful reproductions of two-dimensional public domain works of art are public domain, and that claims to the contrary represent an assault on the very concept of a public domain</a:t>
            </a:r>
            <a:r>
              <a:rPr lang="vi-VN" dirty="0" smtClean="0">
                <a:latin typeface="Times New Roman" pitchFamily="18" charset="0"/>
              </a:rPr>
              <a:t>". For details, see </a:t>
            </a:r>
            <a:r>
              <a:rPr lang="vi-VN" dirty="0" smtClean="0">
                <a:latin typeface="Times New Roman" pitchFamily="18" charset="0"/>
                <a:hlinkClick r:id="rId60" tooltip="Commons:When to use the PD-Art tag"/>
              </a:rPr>
              <a:t>Commons:When to use the PD-Art tag</a:t>
            </a:r>
            <a:r>
              <a:rPr lang="vi-VN" dirty="0" smtClean="0">
                <a:latin typeface="Times New Roman" pitchFamily="18" charset="0"/>
              </a:rPr>
              <a:t>.</a:t>
            </a:r>
            <a:br>
              <a:rPr lang="vi-VN" dirty="0" smtClean="0">
                <a:latin typeface="Times New Roman" pitchFamily="18" charset="0"/>
              </a:rPr>
            </a:br>
            <a:r>
              <a:rPr lang="vi-VN" b="1" i="1" dirty="0" smtClean="0">
                <a:latin typeface="Times New Roman" pitchFamily="18" charset="0"/>
              </a:rPr>
              <a:t>This photographic reproduction is therefore also considered to be in the public domain.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Please be aware that depending on local laws, re-use of this content may be prohibited or restricted in your jurisdiction. See </a:t>
            </a:r>
            <a:r>
              <a:rPr lang="vi-VN" dirty="0" smtClean="0">
                <a:latin typeface="Times New Roman" pitchFamily="18" charset="0"/>
                <a:hlinkClick r:id="rId61" tooltip="Commons:Reuse of PD-Art photographs"/>
              </a:rPr>
              <a:t>Commons:Reuse of PD-Art photographs</a:t>
            </a:r>
            <a:r>
              <a:rPr lang="vi-VN" dirty="0" smtClean="0">
                <a:latin typeface="Times New Roman" pitchFamily="18" charset="0"/>
              </a:rPr>
              <a:t>. </a:t>
            </a:r>
            <a:r>
              <a:rPr lang="ar-AE" dirty="0" smtClean="0">
                <a:latin typeface="Times New Roman" pitchFamily="18" charset="0"/>
                <a:hlinkClick r:id="rId62" tooltip="Template:PD-Art/ar"/>
              </a:rPr>
              <a:t>العربية</a:t>
            </a:r>
            <a:r>
              <a:rPr lang="ar-AE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63" tooltip="Template:PD-Art/cs"/>
              </a:rPr>
              <a:t>Česky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64" tooltip="Template:PD-Art/de"/>
              </a:rPr>
              <a:t>Deutsch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el-GR" dirty="0" smtClean="0">
                <a:latin typeface="Times New Roman" pitchFamily="18" charset="0"/>
                <a:hlinkClick r:id="rId65" tooltip="Template:PD-Art/el"/>
              </a:rPr>
              <a:t>Ελληνικά</a:t>
            </a:r>
            <a:r>
              <a:rPr lang="el-GR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66" tooltip="Template:PD-Art/en"/>
              </a:rPr>
              <a:t>English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67" tooltip="Template:PD-Art/es"/>
              </a:rPr>
              <a:t>Español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ar-AE" dirty="0" smtClean="0">
                <a:latin typeface="Times New Roman" pitchFamily="18" charset="0"/>
                <a:hlinkClick r:id="rId68" tooltip="Template:PD-Art/fa"/>
              </a:rPr>
              <a:t>فارسی</a:t>
            </a:r>
            <a:r>
              <a:rPr lang="ar-AE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69" tooltip="Template:PD-Art/fi"/>
              </a:rPr>
              <a:t>Suomi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70" tooltip="Template:PD-Art/fr"/>
              </a:rPr>
              <a:t>Français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he-IL" dirty="0" smtClean="0">
                <a:latin typeface="Times New Roman" pitchFamily="18" charset="0"/>
                <a:hlinkClick r:id="rId71" tooltip="Template:PD-Art/he"/>
              </a:rPr>
              <a:t>עברית</a:t>
            </a:r>
            <a:r>
              <a:rPr lang="he-IL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72" tooltip="Template:PD-Art/id"/>
              </a:rPr>
              <a:t>Bahasa Indonesia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73" tooltip="Template:PD-Art/it"/>
              </a:rPr>
              <a:t>Italiano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ja-JP" altLang="en-US" dirty="0" smtClean="0">
                <a:latin typeface="Times New Roman" pitchFamily="18" charset="0"/>
                <a:hlinkClick r:id="rId74" tooltip="Template:PD-Art/ja"/>
              </a:rPr>
              <a:t>日本語</a:t>
            </a:r>
            <a:r>
              <a:rPr lang="ja-JP" altLang="en-US" dirty="0" smtClean="0">
                <a:latin typeface="Times New Roman" pitchFamily="18" charset="0"/>
              </a:rPr>
              <a:t> </a:t>
            </a:r>
            <a:r>
              <a:rPr lang="en-US" altLang="ja-JP" dirty="0" smtClean="0">
                <a:latin typeface="Times New Roman" pitchFamily="18" charset="0"/>
              </a:rPr>
              <a:t>| </a:t>
            </a:r>
            <a:r>
              <a:rPr lang="ko-KR" altLang="en-US" dirty="0" smtClean="0">
                <a:latin typeface="Times New Roman" pitchFamily="18" charset="0"/>
                <a:hlinkClick r:id="rId75" tooltip="Template:PD-Art/ko"/>
              </a:rPr>
              <a:t>한국어</a:t>
            </a:r>
            <a:r>
              <a:rPr lang="ko-KR" altLang="en-US" dirty="0" smtClean="0">
                <a:latin typeface="Times New Roman" pitchFamily="18" charset="0"/>
              </a:rPr>
              <a:t> </a:t>
            </a:r>
            <a:r>
              <a:rPr lang="en-US" altLang="ko-KR" dirty="0" smtClean="0">
                <a:latin typeface="Times New Roman" pitchFamily="18" charset="0"/>
              </a:rPr>
              <a:t>| </a:t>
            </a:r>
            <a:r>
              <a:rPr lang="vi-VN" dirty="0" smtClean="0">
                <a:latin typeface="Times New Roman" pitchFamily="18" charset="0"/>
                <a:hlinkClick r:id="rId76" tooltip="Template:PD-Art/hu"/>
              </a:rPr>
              <a:t>Magyar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77" tooltip="Template:PD-Art/nds"/>
              </a:rPr>
              <a:t>Plattdüütsch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78" tooltip="Template:PD-Art/nl"/>
              </a:rPr>
              <a:t>Nederlands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79" tooltip="Template:PD-Art/pl"/>
              </a:rPr>
              <a:t>Polski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80" tooltip="Template:PD-Art/pt"/>
              </a:rPr>
              <a:t>Português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81" tooltip="Template:PD-Art/ro"/>
              </a:rPr>
              <a:t>Română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az-Cyrl-AZ" dirty="0" smtClean="0">
                <a:latin typeface="Times New Roman" pitchFamily="18" charset="0"/>
                <a:hlinkClick r:id="rId82" tooltip="Template:PD-Art/ru"/>
              </a:rPr>
              <a:t>Русский</a:t>
            </a:r>
            <a:r>
              <a:rPr lang="az-Cyrl-AZ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83" tooltip="Template:PD-Art/sl"/>
              </a:rPr>
              <a:t>Slovenščina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az-Cyrl-AZ" dirty="0" smtClean="0">
                <a:latin typeface="Times New Roman" pitchFamily="18" charset="0"/>
                <a:hlinkClick r:id="rId84" tooltip="Template:PD-Art/sr"/>
              </a:rPr>
              <a:t>Српски / </a:t>
            </a:r>
            <a:r>
              <a:rPr lang="vi-VN" dirty="0" smtClean="0">
                <a:latin typeface="Times New Roman" pitchFamily="18" charset="0"/>
                <a:hlinkClick r:id="rId84" tooltip="Template:PD-Art/sr"/>
              </a:rPr>
              <a:t>Srpski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85" tooltip="Template:PD-Art/su"/>
              </a:rPr>
              <a:t>Basa Sunda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86" tooltip="Template:PD-Art/sv"/>
              </a:rPr>
              <a:t>Svenska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vi-VN" dirty="0" smtClean="0">
                <a:latin typeface="Times New Roman" pitchFamily="18" charset="0"/>
                <a:hlinkClick r:id="rId87" tooltip="Template:PD-Art/tr"/>
              </a:rPr>
              <a:t>Türkçe</a:t>
            </a:r>
            <a:r>
              <a:rPr lang="vi-VN" dirty="0" smtClean="0">
                <a:latin typeface="Times New Roman" pitchFamily="18" charset="0"/>
              </a:rPr>
              <a:t> | </a:t>
            </a:r>
            <a:r>
              <a:rPr lang="az-Cyrl-AZ" dirty="0" smtClean="0">
                <a:latin typeface="Times New Roman" pitchFamily="18" charset="0"/>
                <a:hlinkClick r:id="rId88" tooltip="Template:PD-Art/uk"/>
              </a:rPr>
              <a:t>Українська</a:t>
            </a:r>
            <a:r>
              <a:rPr lang="az-Cyrl-AZ" dirty="0" smtClean="0">
                <a:latin typeface="Times New Roman" pitchFamily="18" charset="0"/>
              </a:rPr>
              <a:t> | </a:t>
            </a:r>
            <a:r>
              <a:rPr lang="ja-JP" altLang="en-US" dirty="0" smtClean="0">
                <a:latin typeface="Times New Roman" pitchFamily="18" charset="0"/>
                <a:hlinkClick r:id="rId89" tooltip="Template:PD-Art/zh"/>
              </a:rPr>
              <a:t>中文</a:t>
            </a:r>
            <a:r>
              <a:rPr lang="ja-JP" altLang="en-US" dirty="0" smtClean="0">
                <a:latin typeface="Times New Roman" pitchFamily="18" charset="0"/>
              </a:rPr>
              <a:t> </a:t>
            </a:r>
            <a:r>
              <a:rPr lang="en-US" altLang="ja-JP" dirty="0" smtClean="0">
                <a:latin typeface="Times New Roman" pitchFamily="18" charset="0"/>
              </a:rPr>
              <a:t>| </a:t>
            </a:r>
            <a:r>
              <a:rPr lang="ja-JP" altLang="en-US" dirty="0" smtClean="0">
                <a:latin typeface="Times New Roman" pitchFamily="18" charset="0"/>
                <a:hlinkClick r:id="rId90" tooltip="Template:PD-Art/zh-hant"/>
              </a:rPr>
              <a:t>‪中文</a:t>
            </a:r>
            <a:r>
              <a:rPr lang="en-US" altLang="ja-JP" dirty="0" smtClean="0">
                <a:latin typeface="Times New Roman" pitchFamily="18" charset="0"/>
                <a:hlinkClick r:id="rId90" tooltip="Template:PD-Art/zh-hant"/>
              </a:rPr>
              <a:t>(</a:t>
            </a:r>
            <a:r>
              <a:rPr lang="ja-JP" altLang="en-US" dirty="0" smtClean="0">
                <a:latin typeface="Times New Roman" pitchFamily="18" charset="0"/>
                <a:hlinkClick r:id="rId90" tooltip="Template:PD-Art/zh-hant"/>
              </a:rPr>
              <a:t>繁體</a:t>
            </a:r>
            <a:r>
              <a:rPr lang="en-US" altLang="ja-JP" dirty="0" smtClean="0">
                <a:latin typeface="Times New Roman" pitchFamily="18" charset="0"/>
                <a:hlinkClick r:id="rId90" tooltip="Template:PD-Art/zh-hant"/>
              </a:rPr>
              <a:t>)‬</a:t>
            </a:r>
            <a:r>
              <a:rPr lang="ja-JP" altLang="en-US" dirty="0" smtClean="0">
                <a:latin typeface="Times New Roman" pitchFamily="18" charset="0"/>
              </a:rPr>
              <a:t> </a:t>
            </a:r>
            <a:r>
              <a:rPr lang="en-US" altLang="ja-JP" dirty="0" smtClean="0">
                <a:latin typeface="Times New Roman" pitchFamily="18" charset="0"/>
              </a:rPr>
              <a:t>| </a:t>
            </a:r>
            <a:r>
              <a:rPr lang="ja-JP" altLang="en-US" dirty="0" smtClean="0">
                <a:latin typeface="Times New Roman" pitchFamily="18" charset="0"/>
                <a:hlinkClick r:id="rId91" tooltip="Template:PD-Art/zh-hans"/>
              </a:rPr>
              <a:t>‪中文</a:t>
            </a:r>
            <a:r>
              <a:rPr lang="en-US" altLang="ja-JP" dirty="0" smtClean="0">
                <a:latin typeface="Times New Roman" pitchFamily="18" charset="0"/>
                <a:hlinkClick r:id="rId91" tooltip="Template:PD-Art/zh-hans"/>
              </a:rPr>
              <a:t>(</a:t>
            </a:r>
            <a:r>
              <a:rPr lang="ja-JP" altLang="en-US" dirty="0" smtClean="0">
                <a:latin typeface="Times New Roman" pitchFamily="18" charset="0"/>
                <a:hlinkClick r:id="rId91" tooltip="Template:PD-Art/zh-hans"/>
              </a:rPr>
              <a:t>简体</a:t>
            </a:r>
            <a:r>
              <a:rPr lang="en-US" altLang="ja-JP" dirty="0" smtClean="0">
                <a:latin typeface="Times New Roman" pitchFamily="18" charset="0"/>
                <a:hlinkClick r:id="rId91" tooltip="Template:PD-Art/zh-hans"/>
              </a:rPr>
              <a:t>)‬</a:t>
            </a:r>
            <a:r>
              <a:rPr lang="ja-JP" altLang="en-US" dirty="0" smtClean="0">
                <a:latin typeface="Times New Roman" pitchFamily="18" charset="0"/>
              </a:rPr>
              <a:t> </a:t>
            </a:r>
            <a:r>
              <a:rPr lang="en-US" altLang="ja-JP" dirty="0" smtClean="0">
                <a:latin typeface="Times New Roman" pitchFamily="18" charset="0"/>
              </a:rPr>
              <a:t>| </a:t>
            </a:r>
            <a:r>
              <a:rPr lang="en-US" altLang="ja-JP" dirty="0" smtClean="0">
                <a:latin typeface="Times New Roman" pitchFamily="18" charset="0"/>
                <a:hlinkClick r:id="rId92" tooltip="http://commons.wikimedia.org/w/index.php?title=Template:PD-Art/lang&amp;action=edit"/>
              </a:rPr>
              <a:t>+/-</a:t>
            </a:r>
            <a:endParaRPr lang="ja-JP" altLang="en-US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b="1" dirty="0" smtClean="0">
                <a:latin typeface="Times New Roman" pitchFamily="18" charset="0"/>
              </a:rPr>
              <a:t>File history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Click on a date/time to view the file as it appeared at that time. 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(latest | earliest) View (newer 50) (older 50) (</a:t>
            </a:r>
            <a:r>
              <a:rPr lang="vi-VN" dirty="0" smtClean="0">
                <a:latin typeface="Times New Roman" pitchFamily="18" charset="0"/>
                <a:hlinkClick r:id="rId93" tooltip="File:Horloge-republicaine1.jpg"/>
              </a:rPr>
              <a:t>20</a:t>
            </a:r>
            <a:r>
              <a:rPr lang="vi-VN" dirty="0" smtClean="0">
                <a:latin typeface="Times New Roman" pitchFamily="18" charset="0"/>
              </a:rPr>
              <a:t> | </a:t>
            </a:r>
            <a:r>
              <a:rPr lang="vi-VN" dirty="0" smtClean="0">
                <a:latin typeface="Times New Roman" pitchFamily="18" charset="0"/>
                <a:hlinkClick r:id="rId94" tooltip="File:Horloge-republicaine1.jpg"/>
              </a:rPr>
              <a:t>50</a:t>
            </a:r>
            <a:r>
              <a:rPr lang="vi-VN" dirty="0" smtClean="0">
                <a:latin typeface="Times New Roman" pitchFamily="18" charset="0"/>
              </a:rPr>
              <a:t> | </a:t>
            </a:r>
            <a:r>
              <a:rPr lang="vi-VN" dirty="0" smtClean="0">
                <a:latin typeface="Times New Roman" pitchFamily="18" charset="0"/>
                <a:hlinkClick r:id="rId95" tooltip="File:Horloge-republicaine1.jpg"/>
              </a:rPr>
              <a:t>100</a:t>
            </a:r>
            <a:r>
              <a:rPr lang="vi-VN" dirty="0" smtClean="0">
                <a:latin typeface="Times New Roman" pitchFamily="18" charset="0"/>
              </a:rPr>
              <a:t> | </a:t>
            </a:r>
            <a:r>
              <a:rPr lang="vi-VN" dirty="0" smtClean="0">
                <a:latin typeface="Times New Roman" pitchFamily="18" charset="0"/>
                <a:hlinkClick r:id="rId96" tooltip="File:Horloge-republicaine1.jpg"/>
              </a:rPr>
              <a:t>250</a:t>
            </a:r>
            <a:r>
              <a:rPr lang="vi-VN" dirty="0" smtClean="0">
                <a:latin typeface="Times New Roman" pitchFamily="18" charset="0"/>
              </a:rPr>
              <a:t> | </a:t>
            </a:r>
            <a:r>
              <a:rPr lang="vi-VN" dirty="0" smtClean="0">
                <a:latin typeface="Times New Roman" pitchFamily="18" charset="0"/>
                <a:hlinkClick r:id="rId97" tooltip="File:Horloge-republicaine1.jpg"/>
              </a:rPr>
              <a:t>500</a:t>
            </a:r>
            <a:r>
              <a:rPr lang="vi-VN" dirty="0" smtClean="0">
                <a:latin typeface="Times New Roman" pitchFamily="18" charset="0"/>
              </a:rPr>
              <a:t>) Date/TimeThumbnailDimensionsUserComment current</a:t>
            </a:r>
            <a:r>
              <a:rPr lang="vi-VN" dirty="0" smtClean="0">
                <a:latin typeface="Times New Roman" pitchFamily="18" charset="0"/>
                <a:hlinkClick r:id="rId4"/>
              </a:rPr>
              <a:t>14:19, 16 August 2005</a:t>
            </a:r>
            <a:r>
              <a:rPr lang="vi-VN" dirty="0" smtClean="0">
                <a:latin typeface="Times New Roman" pitchFamily="18" charset="0"/>
              </a:rPr>
              <a:t>374×372 (31 KB)Rama </a:t>
            </a:r>
            <a:r>
              <a:rPr lang="vi-VN" dirty="0" smtClean="0">
                <a:latin typeface="Times New Roman" pitchFamily="18" charset="0"/>
                <a:hlinkClick r:id="rId98"/>
              </a:rPr>
              <a:t>14:12, 16 August 2005</a:t>
            </a:r>
            <a:r>
              <a:rPr lang="vi-VN" dirty="0" smtClean="0">
                <a:latin typeface="Times New Roman" pitchFamily="18" charset="0"/>
              </a:rPr>
              <a:t>150×149 (7 KB)Rama (Clock dial of the French Revolution http://www.antique-horology.org/_Editorial/RepublicanCalendar/default.htm Photographic reproduction of a two-dimensional work of art of the late 18th/early 19th century, hence Public Domain. {{PD}} [[Category:French) (latest | earliest) View (newer 50) (older 50) (</a:t>
            </a:r>
            <a:r>
              <a:rPr lang="vi-VN" dirty="0" smtClean="0">
                <a:latin typeface="Times New Roman" pitchFamily="18" charset="0"/>
                <a:hlinkClick r:id="rId93" tooltip="File:Horloge-republicaine1.jpg"/>
              </a:rPr>
              <a:t>20</a:t>
            </a:r>
            <a:r>
              <a:rPr lang="vi-VN" dirty="0" smtClean="0">
                <a:latin typeface="Times New Roman" pitchFamily="18" charset="0"/>
              </a:rPr>
              <a:t> | </a:t>
            </a:r>
            <a:r>
              <a:rPr lang="vi-VN" dirty="0" smtClean="0">
                <a:latin typeface="Times New Roman" pitchFamily="18" charset="0"/>
                <a:hlinkClick r:id="rId94" tooltip="File:Horloge-republicaine1.jpg"/>
              </a:rPr>
              <a:t>50</a:t>
            </a:r>
            <a:r>
              <a:rPr lang="vi-VN" dirty="0" smtClean="0">
                <a:latin typeface="Times New Roman" pitchFamily="18" charset="0"/>
              </a:rPr>
              <a:t> | </a:t>
            </a:r>
            <a:r>
              <a:rPr lang="vi-VN" dirty="0" smtClean="0">
                <a:latin typeface="Times New Roman" pitchFamily="18" charset="0"/>
                <a:hlinkClick r:id="rId95" tooltip="File:Horloge-republicaine1.jpg"/>
              </a:rPr>
              <a:t>100</a:t>
            </a:r>
            <a:r>
              <a:rPr lang="vi-VN" dirty="0" smtClean="0">
                <a:latin typeface="Times New Roman" pitchFamily="18" charset="0"/>
              </a:rPr>
              <a:t> | </a:t>
            </a:r>
            <a:r>
              <a:rPr lang="vi-VN" dirty="0" smtClean="0">
                <a:latin typeface="Times New Roman" pitchFamily="18" charset="0"/>
                <a:hlinkClick r:id="rId96" tooltip="File:Horloge-republicaine1.jpg"/>
              </a:rPr>
              <a:t>250</a:t>
            </a:r>
            <a:r>
              <a:rPr lang="vi-VN" dirty="0" smtClean="0">
                <a:latin typeface="Times New Roman" pitchFamily="18" charset="0"/>
              </a:rPr>
              <a:t> | </a:t>
            </a:r>
            <a:r>
              <a:rPr lang="vi-VN" dirty="0" smtClean="0">
                <a:latin typeface="Times New Roman" pitchFamily="18" charset="0"/>
                <a:hlinkClick r:id="rId97" tooltip="File:Horloge-republicaine1.jpg"/>
              </a:rPr>
              <a:t>500</a:t>
            </a:r>
            <a:r>
              <a:rPr lang="vi-VN" dirty="0" smtClean="0">
                <a:latin typeface="Times New Roman" pitchFamily="18" charset="0"/>
              </a:rPr>
              <a:t>) </a:t>
            </a:r>
            <a:r>
              <a:rPr lang="vi-VN" b="1" dirty="0" smtClean="0">
                <a:latin typeface="Times New Roman" pitchFamily="18" charset="0"/>
              </a:rPr>
              <a:t>File links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The following pages on the English Wikipedia link to this file (pages on other projects are not listed):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99" tooltip="Arabic numerals"/>
              </a:rPr>
              <a:t>Arabic numerals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0" tooltip="Clock"/>
              </a:rPr>
              <a:t>Clock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1" tooltip="French Republican Calendar"/>
              </a:rPr>
              <a:t>French Republican Calendar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2" tooltip="Clock face"/>
              </a:rPr>
              <a:t>Clock face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3" tooltip="User:Halcatalyst"/>
              </a:rPr>
              <a:t>User:Halcatalyst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4" tooltip="Decimal time"/>
              </a:rPr>
              <a:t>Decimal time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5" tooltip="User:DavidSpencer.ca"/>
              </a:rPr>
              <a:t>User:DavidSpencer.ca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6" tooltip="Wikipedia:Featured topics"/>
              </a:rPr>
              <a:t>Wikipedia:Featured topics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7" tooltip="Wikipedia:Userboxes/Time"/>
              </a:rPr>
              <a:t>Wikipedia:Userboxes/Time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8" tooltip="Wikipedia:Reference desk archive/Miscellaneous/January 2006"/>
              </a:rPr>
              <a:t>Wikipedia:Reference desk archive/Miscellaneous/January 2006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09" tooltip="User:HB098"/>
              </a:rPr>
              <a:t>User:HB098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0" tooltip="User:Doodlepoodle"/>
              </a:rPr>
              <a:t>User:Doodlepoodle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1" tooltip="User:Zeality/Sandbox2"/>
              </a:rPr>
              <a:t>User:Zeality/Sandbox2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2" tooltip="User:Canadian"/>
              </a:rPr>
              <a:t>User:Canadian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3" tooltip="User:Andy120290"/>
              </a:rPr>
              <a:t>User:Andy120290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4" tooltip="User:Chenhsi"/>
              </a:rPr>
              <a:t>User:Chenhsi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5" tooltip="User:Wasd"/>
              </a:rPr>
              <a:t>User:Wasd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6" tooltip="User:Typ932"/>
              </a:rPr>
              <a:t>User:Typ932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7" tooltip="User:Darrencomp"/>
              </a:rPr>
              <a:t>User:Darrencomp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8" tooltip="User talk:Ryan Postlethwaite/archive7"/>
              </a:rPr>
              <a:t>User talk:Ryan Postlethwaite/archive7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19" tooltip="User talk:Phaedriel/Archive 32"/>
              </a:rPr>
              <a:t>User talk:Phaedriel/Archive 32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0" tooltip="User:Jake the Editor Man/Real Page"/>
              </a:rPr>
              <a:t>User:Jake the Editor Man/Real Page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1" tooltip="Wikipedia:Featured topics/Chrono titles"/>
              </a:rPr>
              <a:t>Wikipedia:Featured topics/Chrono titles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2" tooltip="User:ClonedPickle"/>
              </a:rPr>
              <a:t>User:ClonedPickle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3" tooltip="User:Spinningspark"/>
              </a:rPr>
              <a:t>User:Spinningspark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4" tooltip="User:UserboxMania"/>
              </a:rPr>
              <a:t>User:UserboxMania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5" tooltip="User:UserboxMania/DayName"/>
              </a:rPr>
              <a:t>User:UserboxMania/DayName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6" tooltip="User:A. Exeunt/Userboxes"/>
              </a:rPr>
              <a:t>User:A. Exeunt/Userboxes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7" tooltip="User:Vian brazil"/>
              </a:rPr>
              <a:t>User:Vian brazil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8" tooltip="User:Cristi215"/>
              </a:rPr>
              <a:t>User:Cristi215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29" tooltip="User:Ihsbislns"/>
              </a:rPr>
              <a:t>User:Ihsbislns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0" tooltip="User:Jimmyswift"/>
              </a:rPr>
              <a:t>User:Jimmyswift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1" tooltip="User:Leeheonjin"/>
              </a:rPr>
              <a:t>User:Leeheonjin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2" tooltip="User:Gzyeah"/>
              </a:rPr>
              <a:t>User:Gzyeah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3" tooltip="User:Mastercomputerpro9999"/>
              </a:rPr>
              <a:t>User:Mastercomputerpro9999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4" tooltip="User:Diligent Terrier/Sandbox/Old Userpage"/>
              </a:rPr>
              <a:t>User:Diligent Terrier/Sandbox/Old Userpage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5" tooltip="User:Abhaac"/>
              </a:rPr>
              <a:t>User:Abhaac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6" tooltip="User:Goodvac"/>
              </a:rPr>
              <a:t>User:Goodvac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7" tooltip="User:LB22/Sandbox"/>
              </a:rPr>
              <a:t>User:LB22/Sandbox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8" tooltip="User:Gr8opinionater"/>
              </a:rPr>
              <a:t>User:Gr8opinionater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39" tooltip="User:Tjleo209 014"/>
              </a:rPr>
              <a:t>User:Tjleo209 014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0" tooltip="User:Omfg rank ten guy"/>
              </a:rPr>
              <a:t>User:Omfg rank ten guy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1" tooltip="User:Frao61"/>
              </a:rPr>
              <a:t>User:Frao61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2" tooltip="User:LB22/Userboxes/UBX Others Have Made"/>
              </a:rPr>
              <a:t>User:LB22/Userboxes/UBX Others Have Made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3" tooltip="User:LB22/Labs"/>
              </a:rPr>
              <a:t>User:LB22/Labs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4" tooltip="User:Miagirljmw14"/>
              </a:rPr>
              <a:t>User:Miagirljmw14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5" tooltip="User:Lio.c87"/>
              </a:rPr>
              <a:t>User:Lio.c87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6" tooltip="User:LB22/Sidebar and Userboxes"/>
              </a:rPr>
              <a:t>User:LB22/Sidebar and Userboxes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7" tooltip="User:LB22/Menu"/>
              </a:rPr>
              <a:t>User:LB22/Menu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8" tooltip="User:LB22/Signatures"/>
              </a:rPr>
              <a:t>User:LB22/Signatures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49" tooltip="User:UnusualGazelle"/>
              </a:rPr>
              <a:t>User:UnusualGazelle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0" tooltip="User:LB22/Sandbox2"/>
              </a:rPr>
              <a:t>User:LB22/Sandbox2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1" tooltip="User:LB22/Inside"/>
              </a:rPr>
              <a:t>User:LB22/Inside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2" tooltip="User:Pavlen666"/>
              </a:rPr>
              <a:t>User:Pavlen666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3" tooltip="User:Nerdygeek101"/>
              </a:rPr>
              <a:t>User:Nerdygeek101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4" tooltip="User:MTan355"/>
              </a:rPr>
              <a:t>User:MTan355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5" tooltip="User:Azmi1995"/>
              </a:rPr>
              <a:t>User:Azmi1995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6" tooltip="User:Pdas00"/>
              </a:rPr>
              <a:t>User:Pdas00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7" tooltip="User:Paperwheel"/>
              </a:rPr>
              <a:t>User:Paperwheel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8" tooltip="User:Paperwheel/boxes"/>
              </a:rPr>
              <a:t>User:Paperwheel/boxes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59" tooltip="User:Leeheonjin/Backup"/>
              </a:rPr>
              <a:t>User:Leeheonjin/Backup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0" tooltip="User:Xx--Jodiiee--xx"/>
              </a:rPr>
              <a:t>User:Xx--Jodiiee--xx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1" tooltip="User:Lightning Storm McQueen"/>
              </a:rPr>
              <a:t>User:Lightning Storm McQueen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2" tooltip="User:KC Panchal"/>
              </a:rPr>
              <a:t>User:KC Panchal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3" tooltip="User:Icykip2005"/>
              </a:rPr>
              <a:t>User:Icykip2005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4" tooltip="User:KC Panchal/Sandbox/User page"/>
              </a:rPr>
              <a:t>User:KC Panchal/Sandbox/User page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5" tooltip="User:Tm93"/>
              </a:rPr>
              <a:t>User:Tm93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6" tooltip="User:BurningBeauty"/>
              </a:rPr>
              <a:t>User:BurningBeauty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7" tooltip="User:Apollonius 1236"/>
              </a:rPr>
              <a:t>User:Apollonius 1236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8" tooltip="User:Etineskid"/>
              </a:rPr>
              <a:t>User:Etineskid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69" tooltip="User talk:Ryan Postlethwaite/AH"/>
              </a:rPr>
              <a:t>User talk:Ryan Postlethwaite/AH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0" tooltip="User:Darkirre"/>
              </a:rPr>
              <a:t>User:Darkirre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1" tooltip="User:Darkirre/Babil"/>
              </a:rPr>
              <a:t>User:Darkirre/Babil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2" tooltip="User:Marshall Williams2"/>
              </a:rPr>
              <a:t>User:Marshall Williams2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3" tooltip="Portal:Video games/Featured topic/2"/>
              </a:rPr>
              <a:t>Portal:Video games/Featured topic/2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4" tooltip="Portal:Video games/Featured topic"/>
              </a:rPr>
              <a:t>Portal:Video games/Featured topic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5" tooltip="User:ZoRCoCuK/User"/>
              </a:rPr>
              <a:t>User:ZoRCoCuK/User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6" tooltip="User:Wikipeeeeedia"/>
              </a:rPr>
              <a:t>User:Wikipeeeeedia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7" tooltip="User:CrashGordon94"/>
              </a:rPr>
              <a:t>User:CrashGordon94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8" tooltip="User:Nurasko"/>
              </a:rPr>
              <a:t>User:Nurasko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79" tooltip="User:Hacker's union"/>
              </a:rPr>
              <a:t>User:Hacker's union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0" tooltip="User:Cleonkho"/>
              </a:rPr>
              <a:t>User:Cleonkho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1" tooltip="User:Fld300b"/>
              </a:rPr>
              <a:t>User:Fld300b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2" tooltip="User:Elev77"/>
              </a:rPr>
              <a:t>User:Elev77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3" tooltip="User:Navy blue84/userboxes"/>
              </a:rPr>
              <a:t>User:Navy blue84/userboxes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4" tooltip="User:Jamiebijania/Userboxes"/>
              </a:rPr>
              <a:t>User:Jamiebijania/Userboxes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5" tooltip="User:Daniel Benfield"/>
              </a:rPr>
              <a:t>User:Daniel Benfield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Retrieved from "</a:t>
            </a:r>
            <a:r>
              <a:rPr lang="vi-VN" dirty="0" smtClean="0">
                <a:latin typeface="Times New Roman" pitchFamily="18" charset="0"/>
                <a:hlinkClick r:id="rId3"/>
              </a:rPr>
              <a:t>http://en.wikipedia.org/wiki/File:Horloge-republicaine1.jpg</a:t>
            </a:r>
            <a:r>
              <a:rPr lang="vi-VN" dirty="0" smtClean="0">
                <a:latin typeface="Times New Roman" pitchFamily="18" charset="0"/>
              </a:rPr>
              <a:t>"</a:t>
            </a:r>
          </a:p>
          <a:p>
            <a:pPr eaLnBrk="1" hangingPunct="1">
              <a:spcBef>
                <a:spcPct val="0"/>
              </a:spcBef>
            </a:pPr>
            <a:r>
              <a:rPr lang="vi-VN" b="1" dirty="0" smtClean="0">
                <a:latin typeface="Times New Roman" pitchFamily="18" charset="0"/>
              </a:rPr>
              <a:t>Views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3" tooltip="View the file page [c]"/>
              </a:rPr>
              <a:t>File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6" tooltip="Discussion about the content page [t]"/>
              </a:rPr>
              <a:t>Discussion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7" tooltip="This page is protected.&#10;You can view its source [e]"/>
              </a:rPr>
              <a:t>View source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b="1" dirty="0" smtClean="0">
                <a:latin typeface="Times New Roman" pitchFamily="18" charset="0"/>
              </a:rPr>
              <a:t>Personal tools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8" tooltip="You are encouraged to log in; however, it is not mandatory. [o]"/>
              </a:rPr>
              <a:t>Log in / create account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b="1" dirty="0" smtClean="0">
                <a:latin typeface="Times New Roman" pitchFamily="18" charset="0"/>
              </a:rPr>
              <a:t>Navigation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89" tooltip="Visit the main page [z]"/>
              </a:rPr>
              <a:t>Main page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0" tooltip="Guides to browsing Wikipedia"/>
              </a:rPr>
              <a:t>Contents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1" tooltip="Featured content — the best of Wikipedia"/>
              </a:rPr>
              <a:t>Featured content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2" tooltip="Find background information on current events"/>
              </a:rPr>
              <a:t>Current events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3" tooltip="Load a random article [x]"/>
              </a:rPr>
              <a:t>Random article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b="1" dirty="0" smtClean="0">
                <a:latin typeface="Times New Roman" pitchFamily="18" charset="0"/>
              </a:rPr>
              <a:t>Search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vi-VN" b="1" dirty="0" smtClean="0">
                <a:latin typeface="Times New Roman" pitchFamily="18" charset="0"/>
              </a:rPr>
              <a:t>Interaction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4" tooltip="Find out about Wikipedia"/>
              </a:rPr>
              <a:t>About Wikipedia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5" tooltip="About the project, what you can do, where to find things"/>
              </a:rPr>
              <a:t>Community portal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6" tooltip="The list of recent changes in the wiki [r]"/>
              </a:rPr>
              <a:t>Recent changes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7" tooltip="How to contact Wikipedia"/>
              </a:rPr>
              <a:t>Contact Wikipedia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8" tooltip="Support us"/>
              </a:rPr>
              <a:t>Donate to Wikipedia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9" tooltip="Guidance on how to use and edit Wikipedia"/>
              </a:rPr>
              <a:t>Help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b="1" dirty="0" smtClean="0">
                <a:latin typeface="Times New Roman" pitchFamily="18" charset="0"/>
              </a:rPr>
              <a:t>Toolbox</a:t>
            </a: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200" tooltip="List of all English Wikipedia pages containing links to this page [j]"/>
              </a:rPr>
              <a:t>What links here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201" tooltip="Upload files [u]"/>
              </a:rPr>
              <a:t>Upload file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202" tooltip="List of all special pages [q]"/>
              </a:rPr>
              <a:t>Special pages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203" tooltip="Printable version of this page [p]"/>
              </a:rPr>
              <a:t>Printable version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204" tooltip="wikimedia:Privacy policy"/>
              </a:rPr>
              <a:t>Privacy policy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194" tooltip="Wikipedia:About"/>
              </a:rPr>
              <a:t>About Wikipedia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vi-VN" dirty="0" smtClean="0">
                <a:latin typeface="Times New Roman" pitchFamily="18" charset="0"/>
                <a:hlinkClick r:id="rId205" tooltip="Wikipedia:General disclaimer"/>
              </a:rPr>
              <a:t>Disclaimers</a:t>
            </a:r>
            <a:endParaRPr lang="vi-VN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30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3C9D29-BB99-493E-8874-466B647A34E5}" type="slidenum">
              <a:rPr lang="en-US" sz="1200"/>
              <a:pPr eaLnBrk="1" hangingPunct="1"/>
              <a:t>16</a:t>
            </a:fld>
            <a:endParaRPr lang="en-US" sz="12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669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64DD356-4E78-4CE2-8430-54F723848CB6}" type="slidenum">
              <a:rPr lang="en-US" sz="1200"/>
              <a:pPr eaLnBrk="1" hangingPunct="1"/>
              <a:t>17</a:t>
            </a:fld>
            <a:endParaRPr lang="en-US" sz="12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4410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3737802-5103-412E-A927-1B1CD6DC9020}" type="slidenum">
              <a:rPr lang="en-US" sz="1200"/>
              <a:pPr eaLnBrk="1" hangingPunct="1"/>
              <a:t>18</a:t>
            </a:fld>
            <a:endParaRPr lang="en-US" sz="1200" dirty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9979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AF2F726-FCE3-4336-8BC4-47EA532EDA2C}" type="slidenum">
              <a:rPr lang="en-US" sz="1200"/>
              <a:pPr eaLnBrk="1" hangingPunct="1"/>
              <a:t>19</a:t>
            </a:fld>
            <a:endParaRPr lang="en-US" sz="1200" dirty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366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39DB695-A112-44EE-8AC0-0CAE8983A601}" type="slidenum">
              <a:rPr lang="en-US" sz="1200"/>
              <a:pPr eaLnBrk="1" hangingPunct="1"/>
              <a:t>20</a:t>
            </a:fld>
            <a:endParaRPr lang="en-US" sz="1200" dirty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483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0245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7694C9E-C04B-478A-BDE6-316FC032B3C0}" type="slidenum">
              <a:rPr lang="en-US" sz="1200"/>
              <a:pPr eaLnBrk="1" hangingPunct="1"/>
              <a:t>21</a:t>
            </a:fld>
            <a:endParaRPr lang="en-US" sz="1200" dirty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9016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CCCEA92-4507-4274-8CDC-72FA879A9768}" type="slidenum">
              <a:rPr lang="en-US" sz="1200"/>
              <a:pPr eaLnBrk="1" hangingPunct="1"/>
              <a:t>22</a:t>
            </a:fld>
            <a:endParaRPr lang="en-US" sz="1200" dirty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162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2875F40-279C-4400-B389-1781B96713A1}" type="slidenum">
              <a:rPr lang="en-US" sz="1200"/>
              <a:pPr eaLnBrk="1" hangingPunct="1"/>
              <a:t>23</a:t>
            </a:fld>
            <a:endParaRPr lang="en-US" sz="1200" dirty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341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8D39C98-02A0-4C6E-84AF-204D883BC094}" type="slidenum">
              <a:rPr lang="en-US" sz="1200"/>
              <a:pPr eaLnBrk="1" hangingPunct="1"/>
              <a:t>24</a:t>
            </a:fld>
            <a:endParaRPr lang="en-US" sz="1200" dirty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5456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6DF7AEF-0350-408F-945C-60F138C409A9}" type="slidenum">
              <a:rPr lang="en-US" sz="1200"/>
              <a:pPr eaLnBrk="1" hangingPunct="1"/>
              <a:t>25</a:t>
            </a:fld>
            <a:endParaRPr lang="en-US" sz="1200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1913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163A1D3-D433-459C-9DAF-377390A74435}" type="slidenum">
              <a:rPr lang="en-US" sz="1200"/>
              <a:pPr eaLnBrk="1" hangingPunct="1"/>
              <a:t>26</a:t>
            </a:fld>
            <a:endParaRPr lang="en-US" sz="12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4082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EA9894D-6341-4884-A861-E624E4127F25}" type="slidenum">
              <a:rPr lang="en-US" sz="1200"/>
              <a:pPr eaLnBrk="1" hangingPunct="1"/>
              <a:t>28</a:t>
            </a:fld>
            <a:endParaRPr lang="en-US" sz="1200" dirty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</a:rPr>
              <a:t>Experimental Units example: a credit card offer can be sent to an individual, i.e., many per household; a mortgage offer can only be made one per household.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</a:rPr>
              <a:t>Replication is often difficult in agriculture or manufacturing, because the experimental unit might be a batch of TVs, or an acre of corn. But in these examples, replication is going to be par for the course.</a:t>
            </a:r>
          </a:p>
        </p:txBody>
      </p:sp>
    </p:spTree>
    <p:extLst>
      <p:ext uri="{BB962C8B-B14F-4D97-AF65-F5344CB8AC3E}">
        <p14:creationId xmlns="" xmlns:p14="http://schemas.microsoft.com/office/powerpoint/2010/main" val="1377134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6996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0746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292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6036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5751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6526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5552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3015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786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415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039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992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489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775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D1CA0-A713-4F2A-81F5-DF6037AE76E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225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Rectangle 45"/>
          <p:cNvSpPr>
            <a:spLocks noGrp="1" noChangeArrowheads="1"/>
          </p:cNvSpPr>
          <p:nvPr>
            <p:ph idx="1"/>
          </p:nvPr>
        </p:nvSpPr>
        <p:spPr bwMode="auto">
          <a:xfrm>
            <a:off x="685800" y="1078992"/>
            <a:ext cx="7848600" cy="426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0" indent="0">
              <a:defRPr baseline="0">
                <a:solidFill>
                  <a:srgbClr val="000000"/>
                </a:solidFill>
              </a:defRPr>
            </a:lvl1pPr>
            <a:lvl2pPr>
              <a:defRPr baseline="0">
                <a:solidFill>
                  <a:srgbClr val="000000"/>
                </a:solidFill>
              </a:defRPr>
            </a:lvl2pPr>
            <a:lvl3pPr>
              <a:defRPr baseline="0">
                <a:solidFill>
                  <a:srgbClr val="000000"/>
                </a:solidFill>
              </a:defRPr>
            </a:lvl3pPr>
            <a:lvl4pPr>
              <a:defRPr baseline="0">
                <a:solidFill>
                  <a:srgbClr val="000000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9808568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995D63-794C-40FF-9571-404AA602162E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B1F65F8-7C17-4ACE-8A0D-F98CB8D54C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Experimental Design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810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“Growth is simply series of experiments”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 smtClean="0">
                <a:solidFill>
                  <a:schemeClr val="bg2"/>
                </a:solidFill>
              </a:rPr>
              <a:t>What is the question that you want to answer?</a:t>
            </a:r>
          </a:p>
          <a:p>
            <a:pPr>
              <a:buNone/>
              <a:defRPr/>
            </a:pPr>
            <a:r>
              <a:rPr lang="en-US" dirty="0" smtClean="0"/>
              <a:t>What is the population that you want the answer to pertain to?</a:t>
            </a:r>
          </a:p>
          <a:p>
            <a:pPr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r>
              <a:rPr lang="en-US" dirty="0" smtClean="0"/>
              <a:t>1.	The “luxury traveler” segment</a:t>
            </a:r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r>
              <a:rPr lang="en-US" dirty="0" smtClean="0"/>
              <a:t>2.	Analytical consultants in the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US" dirty="0" smtClean="0">
                <a:solidFill>
                  <a:schemeClr val="bg2"/>
                </a:solidFill>
              </a:rPr>
              <a:t>What is the question that you want to answer?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chemeClr val="bg2"/>
                </a:solidFill>
              </a:rPr>
              <a:t>What is the population that you want the answer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to pertain to?</a:t>
            </a:r>
          </a:p>
          <a:p>
            <a:pPr>
              <a:buNone/>
              <a:defRPr/>
            </a:pPr>
            <a:r>
              <a:rPr lang="en-US" dirty="0" smtClean="0"/>
              <a:t>What types of things do you want to compare that you can control?</a:t>
            </a:r>
          </a:p>
          <a:p>
            <a:pPr>
              <a:buNone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r>
              <a:rPr lang="en-US" dirty="0" smtClean="0"/>
              <a:t>1.	The class of postage on the offer envelope</a:t>
            </a:r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r>
              <a:rPr lang="en-US" dirty="0" smtClean="0"/>
              <a:t>2.	The specific project a consultant is assigned </a:t>
            </a:r>
            <a:br>
              <a:rPr lang="en-US" dirty="0" smtClean="0"/>
            </a:br>
            <a:r>
              <a:rPr lang="en-US" dirty="0" smtClean="0"/>
              <a:t>to work on</a:t>
            </a:r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848600" cy="4795837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dirty="0" smtClean="0">
                <a:solidFill>
                  <a:schemeClr val="bg2"/>
                </a:solidFill>
              </a:rPr>
              <a:t>What is the question that you want to answer?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chemeClr val="bg2"/>
                </a:solidFill>
              </a:rPr>
              <a:t>What is the population that you want the answer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to pertain to?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chemeClr val="bg2"/>
                </a:solidFill>
              </a:rPr>
              <a:t>What types of things do you want to compare that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you can control?</a:t>
            </a:r>
          </a:p>
          <a:p>
            <a:pPr>
              <a:buNone/>
              <a:defRPr/>
            </a:pPr>
            <a:r>
              <a:rPr lang="en-US" dirty="0" smtClean="0"/>
              <a:t>How is the outcome measured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obs</a:t>
            </a:r>
            <a:r>
              <a:rPr lang="en-US" dirty="0" smtClean="0"/>
              <a:t>)?</a:t>
            </a:r>
          </a:p>
          <a:p>
            <a:pPr>
              <a:buNone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r>
              <a:rPr lang="en-US" dirty="0" smtClean="0"/>
              <a:t>1.	The number of responses from each postage group</a:t>
            </a:r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r>
              <a:rPr lang="en-US" dirty="0" smtClean="0"/>
              <a:t>2.	Profit as a fraction of budget for each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848600" cy="5405437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dirty="0" smtClean="0">
                <a:solidFill>
                  <a:srgbClr val="808080"/>
                </a:solidFill>
              </a:rPr>
              <a:t>What is the question that you want to answer?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rgbClr val="808080"/>
                </a:solidFill>
              </a:rPr>
              <a:t>What is the population that you want the answer </a:t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>to pertain to?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rgbClr val="808080"/>
                </a:solidFill>
              </a:rPr>
              <a:t>What types of things do you want to compare that </a:t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>you can control?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rgbClr val="808080"/>
                </a:solidFill>
              </a:rPr>
              <a:t>How is the outcome measured (</a:t>
            </a:r>
            <a:r>
              <a:rPr lang="en-US" dirty="0" err="1" smtClean="0">
                <a:solidFill>
                  <a:srgbClr val="808080"/>
                </a:solidFill>
              </a:rPr>
              <a:t>Y</a:t>
            </a:r>
            <a:r>
              <a:rPr lang="en-US" baseline="-25000" dirty="0" err="1" smtClean="0"/>
              <a:t>obs</a:t>
            </a:r>
            <a:r>
              <a:rPr lang="en-US" dirty="0" smtClean="0">
                <a:solidFill>
                  <a:schemeClr val="bg2"/>
                </a:solidFill>
              </a:rPr>
              <a:t>)?</a:t>
            </a:r>
          </a:p>
          <a:p>
            <a:pPr>
              <a:buNone/>
              <a:defRPr/>
            </a:pPr>
            <a:r>
              <a:rPr lang="en-US" dirty="0" smtClean="0"/>
              <a:t>What else impacts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obs</a:t>
            </a:r>
            <a:r>
              <a:rPr lang="en-US" dirty="0" smtClean="0"/>
              <a:t> that you cannot control?</a:t>
            </a:r>
          </a:p>
          <a:p>
            <a:pPr>
              <a:buNone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r>
              <a:rPr lang="en-US" dirty="0" smtClean="0"/>
              <a:t>1.	Gender, vacation already taken that year, children</a:t>
            </a:r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r>
              <a:rPr lang="en-US" dirty="0" smtClean="0"/>
              <a:t>2.	Consultant’s past performance, budget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Enable Small-Scale Deployments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Many business decisions should be fact-checked </a:t>
            </a:r>
            <a:br>
              <a:rPr lang="en-US" dirty="0" smtClean="0"/>
            </a:br>
            <a:r>
              <a:rPr lang="en-US" dirty="0" smtClean="0"/>
              <a:t>to assess whether they have the intended consequences…and no unintended ones.</a:t>
            </a:r>
          </a:p>
          <a:p>
            <a:pPr lvl="1"/>
            <a:r>
              <a:rPr lang="en-US" dirty="0" smtClean="0"/>
              <a:t>Testing out many possible scenarios on a small scale enables you to compare which is the most profitable.</a:t>
            </a:r>
          </a:p>
          <a:p>
            <a:pPr lvl="1"/>
            <a:r>
              <a:rPr lang="en-US" dirty="0" smtClean="0"/>
              <a:t>Small demonstrations of success make it easier </a:t>
            </a:r>
            <a:br>
              <a:rPr lang="en-US" dirty="0" smtClean="0"/>
            </a:br>
            <a:r>
              <a:rPr lang="en-US" dirty="0" smtClean="0"/>
              <a:t>to communicate value to stakeholders.</a:t>
            </a:r>
          </a:p>
          <a:p>
            <a:pPr lvl="1"/>
            <a:r>
              <a:rPr lang="en-US" dirty="0" smtClean="0"/>
              <a:t>Experiments answer questions of causation.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4E412-3C4A-469A-B90E-4DAFF425AB4C}" type="slidenum">
              <a:rPr lang="en-US" smtClean="0"/>
              <a:pPr>
                <a:defRPr/>
              </a:pPr>
              <a:t>14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192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914400"/>
          </a:xfrm>
        </p:spPr>
        <p:txBody>
          <a:bodyPr/>
          <a:lstStyle/>
          <a:p>
            <a:r>
              <a:rPr lang="en-US" dirty="0" smtClean="0"/>
              <a:t>Basic Terms in Design of Experiments (DOE)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3400" y="1443037"/>
            <a:ext cx="8382000" cy="5414963"/>
            <a:chOff x="228600" y="1219200"/>
            <a:chExt cx="8382000" cy="5414963"/>
          </a:xfrm>
        </p:grpSpPr>
        <p:pic>
          <p:nvPicPr>
            <p:cNvPr id="25603" name="Picture 2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75" y="1219200"/>
              <a:ext cx="5410200" cy="53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4" name="TextBox 23"/>
            <p:cNvSpPr txBox="1">
              <a:spLocks noChangeArrowheads="1"/>
            </p:cNvSpPr>
            <p:nvPr/>
          </p:nvSpPr>
          <p:spPr bwMode="auto">
            <a:xfrm>
              <a:off x="3768725" y="1295400"/>
              <a:ext cx="1600200" cy="461963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bg1"/>
                  </a:solidFill>
                </a:rPr>
                <a:t>Response</a:t>
              </a:r>
            </a:p>
          </p:txBody>
        </p:sp>
        <p:sp>
          <p:nvSpPr>
            <p:cNvPr id="25605" name="TextBox 24"/>
            <p:cNvSpPr txBox="1">
              <a:spLocks noChangeArrowheads="1"/>
            </p:cNvSpPr>
            <p:nvPr/>
          </p:nvSpPr>
          <p:spPr bwMode="auto">
            <a:xfrm>
              <a:off x="5943600" y="1981200"/>
              <a:ext cx="1143000" cy="461963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bg1"/>
                  </a:solidFill>
                </a:rPr>
                <a:t>Factor</a:t>
              </a:r>
            </a:p>
          </p:txBody>
        </p:sp>
        <p:sp>
          <p:nvSpPr>
            <p:cNvPr id="25606" name="TextBox 25"/>
            <p:cNvSpPr txBox="1">
              <a:spLocks noChangeArrowheads="1"/>
            </p:cNvSpPr>
            <p:nvPr/>
          </p:nvSpPr>
          <p:spPr bwMode="auto">
            <a:xfrm>
              <a:off x="6629400" y="3200400"/>
              <a:ext cx="1981200" cy="461963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bg1"/>
                  </a:solidFill>
                </a:rPr>
                <a:t>Factor Level</a:t>
              </a:r>
            </a:p>
          </p:txBody>
        </p:sp>
        <p:sp>
          <p:nvSpPr>
            <p:cNvPr id="25607" name="TextBox 26"/>
            <p:cNvSpPr txBox="1">
              <a:spLocks noChangeArrowheads="1"/>
            </p:cNvSpPr>
            <p:nvPr/>
          </p:nvSpPr>
          <p:spPr bwMode="auto">
            <a:xfrm>
              <a:off x="6553200" y="4343400"/>
              <a:ext cx="990600" cy="461963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bg1"/>
                  </a:solidFill>
                </a:rPr>
                <a:t>Effect</a:t>
              </a:r>
            </a:p>
          </p:txBody>
        </p:sp>
        <p:sp>
          <p:nvSpPr>
            <p:cNvPr id="25608" name="TextBox 27"/>
            <p:cNvSpPr txBox="1">
              <a:spLocks noChangeArrowheads="1"/>
            </p:cNvSpPr>
            <p:nvPr/>
          </p:nvSpPr>
          <p:spPr bwMode="auto">
            <a:xfrm>
              <a:off x="5791200" y="5486400"/>
              <a:ext cx="1143000" cy="461963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1"/>
                  </a:solidFill>
                </a:rPr>
                <a:t>Power</a:t>
              </a:r>
            </a:p>
          </p:txBody>
        </p:sp>
        <p:sp>
          <p:nvSpPr>
            <p:cNvPr id="25609" name="TextBox 28"/>
            <p:cNvSpPr txBox="1">
              <a:spLocks noChangeArrowheads="1"/>
            </p:cNvSpPr>
            <p:nvPr/>
          </p:nvSpPr>
          <p:spPr bwMode="auto">
            <a:xfrm>
              <a:off x="3124200" y="6172200"/>
              <a:ext cx="2909888" cy="461963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1"/>
                  </a:solidFill>
                </a:rPr>
                <a:t>Experimental Unit</a:t>
              </a:r>
            </a:p>
          </p:txBody>
        </p:sp>
        <p:sp>
          <p:nvSpPr>
            <p:cNvPr id="25610" name="TextBox 29"/>
            <p:cNvSpPr txBox="1">
              <a:spLocks noChangeArrowheads="1"/>
            </p:cNvSpPr>
            <p:nvPr/>
          </p:nvSpPr>
          <p:spPr bwMode="auto">
            <a:xfrm>
              <a:off x="1576388" y="5491163"/>
              <a:ext cx="1676400" cy="461962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bg1"/>
                  </a:solidFill>
                </a:rPr>
                <a:t>Treatment</a:t>
              </a:r>
            </a:p>
          </p:txBody>
        </p:sp>
        <p:sp>
          <p:nvSpPr>
            <p:cNvPr id="25611" name="TextBox 31"/>
            <p:cNvSpPr txBox="1">
              <a:spLocks noChangeArrowheads="1"/>
            </p:cNvSpPr>
            <p:nvPr/>
          </p:nvSpPr>
          <p:spPr bwMode="auto">
            <a:xfrm>
              <a:off x="685800" y="3124200"/>
              <a:ext cx="1752600" cy="461963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bg1"/>
                  </a:solidFill>
                </a:rPr>
                <a:t>Replication</a:t>
              </a:r>
            </a:p>
          </p:txBody>
        </p:sp>
        <p:sp>
          <p:nvSpPr>
            <p:cNvPr id="25612" name="TextBox 32"/>
            <p:cNvSpPr txBox="1">
              <a:spLocks noChangeArrowheads="1"/>
            </p:cNvSpPr>
            <p:nvPr/>
          </p:nvSpPr>
          <p:spPr bwMode="auto">
            <a:xfrm>
              <a:off x="990600" y="1981200"/>
              <a:ext cx="2362200" cy="461665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dirty="0" smtClean="0">
                  <a:solidFill>
                    <a:schemeClr val="bg1"/>
                  </a:solidFill>
                </a:rPr>
                <a:t>Randomization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613" name="TextBox 30"/>
            <p:cNvSpPr txBox="1">
              <a:spLocks noChangeArrowheads="1"/>
            </p:cNvSpPr>
            <p:nvPr/>
          </p:nvSpPr>
          <p:spPr bwMode="auto">
            <a:xfrm>
              <a:off x="228600" y="4419600"/>
              <a:ext cx="2286000" cy="461963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bg1"/>
                  </a:solidFill>
                </a:rPr>
                <a:t>Orthogonality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59337"/>
            <a:ext cx="185578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 in DOE: Response</a:t>
            </a:r>
          </a:p>
        </p:txBody>
      </p:sp>
      <p:sp>
        <p:nvSpPr>
          <p:cNvPr id="26628" name="Rectangle 9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response</a:t>
            </a:r>
            <a:r>
              <a:rPr lang="en-US" dirty="0" smtClean="0"/>
              <a:t> is the variable of interest in the analyses. </a:t>
            </a:r>
            <a:br>
              <a:rPr lang="en-US" dirty="0" smtClean="0"/>
            </a:br>
            <a:r>
              <a:rPr lang="en-US" dirty="0" smtClean="0"/>
              <a:t>It is sometimes called the </a:t>
            </a:r>
            <a:r>
              <a:rPr lang="en-US" i="1" dirty="0" smtClean="0"/>
              <a:t>target</a:t>
            </a:r>
            <a:r>
              <a:rPr lang="en-US" dirty="0" smtClean="0"/>
              <a:t> or </a:t>
            </a:r>
            <a:r>
              <a:rPr lang="en-US" i="1" dirty="0" smtClean="0"/>
              <a:t>dependent variable.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Response rate to direct mail solicitations</a:t>
            </a:r>
          </a:p>
          <a:p>
            <a:pPr lvl="1"/>
            <a:r>
              <a:rPr lang="en-US" dirty="0" smtClean="0"/>
              <a:t>Default (“bad”) rate among credit customers</a:t>
            </a:r>
          </a:p>
          <a:p>
            <a:pPr lvl="1"/>
            <a:r>
              <a:rPr lang="en-US" dirty="0" smtClean="0"/>
              <a:t>Balance transfer amount</a:t>
            </a:r>
          </a:p>
          <a:p>
            <a:pPr lvl="1"/>
            <a:r>
              <a:rPr lang="en-US" dirty="0" smtClean="0"/>
              <a:t>Fraud</a:t>
            </a:r>
          </a:p>
          <a:p>
            <a:pPr lvl="1"/>
            <a:r>
              <a:rPr lang="en-US" dirty="0" smtClean="0"/>
              <a:t>Number of items purchased from a catalog</a:t>
            </a:r>
          </a:p>
          <a:p>
            <a:pPr lvl="1"/>
            <a:r>
              <a:rPr lang="en-US" dirty="0" smtClean="0"/>
              <a:t>Spend, six months after acquisition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 in DOE: Factor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5460982"/>
          </a:xfr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factor</a:t>
            </a:r>
            <a:r>
              <a:rPr lang="en-US" dirty="0" smtClean="0"/>
              <a:t> is an independent variable that is a potential source of variation in the response metric.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Teaser or introductory APR</a:t>
            </a:r>
          </a:p>
          <a:p>
            <a:pPr lvl="1"/>
            <a:r>
              <a:rPr lang="en-US" dirty="0" smtClean="0"/>
              <a:t>Color of envelope</a:t>
            </a:r>
          </a:p>
          <a:p>
            <a:pPr lvl="1"/>
            <a:r>
              <a:rPr lang="en-US" dirty="0" smtClean="0"/>
              <a:t>Balance transfer fee</a:t>
            </a:r>
          </a:p>
          <a:p>
            <a:pPr lvl="1"/>
            <a:r>
              <a:rPr lang="en-US" dirty="0" smtClean="0"/>
              <a:t>Presence or absence of a sticker on a catalog</a:t>
            </a:r>
          </a:p>
          <a:p>
            <a:pPr lvl="1"/>
            <a:r>
              <a:rPr lang="en-US" dirty="0" smtClean="0"/>
              <a:t>First-class versus third-class mail</a:t>
            </a:r>
          </a:p>
          <a:p>
            <a:pPr lvl="1"/>
            <a:r>
              <a:rPr lang="en-US" dirty="0" smtClean="0"/>
              <a:t>Others?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2" y="4876800"/>
            <a:ext cx="185578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 in DOE: Factor Level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6030882"/>
          </a:xfr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factor level</a:t>
            </a:r>
            <a:r>
              <a:rPr lang="en-US" dirty="0" smtClean="0"/>
              <a:t> is a particular value, or setting, of a factor.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1.99% introductory APR</a:t>
            </a:r>
          </a:p>
          <a:p>
            <a:pPr lvl="1"/>
            <a:r>
              <a:rPr lang="en-US" dirty="0" smtClean="0"/>
              <a:t>White envelope</a:t>
            </a:r>
          </a:p>
          <a:p>
            <a:pPr lvl="1"/>
            <a:r>
              <a:rPr lang="en-US" dirty="0" smtClean="0"/>
              <a:t>2% balance transfer fee</a:t>
            </a:r>
          </a:p>
          <a:p>
            <a:pPr lvl="1"/>
            <a:r>
              <a:rPr lang="en-US" dirty="0" smtClean="0"/>
              <a:t>Airline mile reward offer</a:t>
            </a:r>
          </a:p>
          <a:p>
            <a:pPr lvl="1"/>
            <a:r>
              <a:rPr lang="en-US" dirty="0" smtClean="0"/>
              <a:t>Third-class mail</a:t>
            </a:r>
          </a:p>
          <a:p>
            <a:pPr lvl="1"/>
            <a:r>
              <a:rPr lang="en-US" dirty="0" smtClean="0"/>
              <a:t>Others?</a:t>
            </a:r>
          </a:p>
          <a:p>
            <a:pPr lvl="1"/>
            <a:endParaRPr lang="en-US" dirty="0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4711700"/>
            <a:ext cx="185578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 in DOE: Effect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2490425"/>
          </a:xfr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effect</a:t>
            </a:r>
            <a:r>
              <a:rPr lang="en-US" dirty="0" smtClean="0"/>
              <a:t> captures and measures the relationship between </a:t>
            </a:r>
            <a:r>
              <a:rPr lang="en-US" b="1" i="1" dirty="0" smtClean="0"/>
              <a:t>changes in factor levels </a:t>
            </a:r>
            <a:r>
              <a:rPr lang="en-US" dirty="0" smtClean="0"/>
              <a:t>and </a:t>
            </a:r>
            <a:r>
              <a:rPr lang="en-US" b="1" i="1" dirty="0" smtClean="0"/>
              <a:t>changes </a:t>
            </a:r>
            <a:br>
              <a:rPr lang="en-US" b="1" i="1" dirty="0" smtClean="0"/>
            </a:br>
            <a:r>
              <a:rPr lang="en-US" b="1" i="1" dirty="0" smtClean="0"/>
              <a:t>the response metric</a:t>
            </a:r>
            <a:r>
              <a:rPr lang="en-US" dirty="0" smtClean="0"/>
              <a:t>.</a:t>
            </a:r>
          </a:p>
        </p:txBody>
      </p:sp>
      <p:graphicFrame>
        <p:nvGraphicFramePr>
          <p:cNvPr id="6" name="Object 2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838200" y="3581400"/>
          <a:ext cx="5994400" cy="307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9701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4711700"/>
            <a:ext cx="185578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to Know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848600" cy="51768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 questions have answers that require only a lookup:</a:t>
            </a:r>
          </a:p>
          <a:p>
            <a:pPr lvl="1"/>
            <a:r>
              <a:rPr lang="en-US" dirty="0" smtClean="0"/>
              <a:t>What is the policy regarding the use of demographic variables in predictive models?</a:t>
            </a:r>
          </a:p>
          <a:p>
            <a:pPr lvl="1"/>
            <a:r>
              <a:rPr lang="en-US" dirty="0" smtClean="0"/>
              <a:t>When did you last send a marketing email </a:t>
            </a:r>
            <a:br>
              <a:rPr lang="en-US" dirty="0" smtClean="0"/>
            </a:br>
            <a:r>
              <a:rPr lang="en-US" dirty="0" smtClean="0"/>
              <a:t>to segment 17?</a:t>
            </a:r>
          </a:p>
          <a:p>
            <a:r>
              <a:rPr lang="en-US" dirty="0" smtClean="0"/>
              <a:t>Some questions do not have readily available answers:</a:t>
            </a:r>
          </a:p>
          <a:p>
            <a:pPr lvl="1"/>
            <a:r>
              <a:rPr lang="en-US" dirty="0" smtClean="0"/>
              <a:t>Does it really matter whether you use first-class postage when sending direct mailings for a cruise line?</a:t>
            </a:r>
          </a:p>
          <a:p>
            <a:pPr lvl="1"/>
            <a:r>
              <a:rPr lang="en-US" dirty="0" smtClean="0"/>
              <a:t>Is it better to assign consultants to projects based </a:t>
            </a:r>
            <a:br>
              <a:rPr lang="en-US" dirty="0" smtClean="0"/>
            </a:br>
            <a:r>
              <a:rPr lang="en-US" dirty="0" smtClean="0"/>
              <a:t>on geography or on line of business?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an Effect</a:t>
            </a:r>
          </a:p>
        </p:txBody>
      </p:sp>
      <p:sp>
        <p:nvSpPr>
          <p:cNvPr id="30723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30724" name="Oval 7"/>
          <p:cNvSpPr>
            <a:spLocks noChangeArrowheads="1"/>
          </p:cNvSpPr>
          <p:nvPr/>
        </p:nvSpPr>
        <p:spPr bwMode="auto">
          <a:xfrm>
            <a:off x="4100513" y="6462713"/>
            <a:ext cx="762000" cy="7620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algn="ctr"/>
            <a:endParaRPr lang="en-US" dirty="0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743200" y="4991100"/>
            <a:ext cx="3733800" cy="37338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algn="ctr"/>
            <a:endParaRPr lang="en-US" dirty="0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429000" y="6477000"/>
            <a:ext cx="762000" cy="7620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algn="ctr"/>
            <a:endParaRPr lang="en-US" dirty="0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105400" y="6477000"/>
            <a:ext cx="762000" cy="7620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algn="ctr"/>
            <a:endParaRPr lang="en-US" dirty="0"/>
          </a:p>
        </p:txBody>
      </p:sp>
      <p:sp>
        <p:nvSpPr>
          <p:cNvPr id="30728" name="Cloud Callout 4"/>
          <p:cNvSpPr>
            <a:spLocks noChangeArrowheads="1"/>
          </p:cNvSpPr>
          <p:nvPr/>
        </p:nvSpPr>
        <p:spPr bwMode="auto">
          <a:xfrm>
            <a:off x="5257800" y="1524000"/>
            <a:ext cx="4191000" cy="3886200"/>
          </a:xfrm>
          <a:prstGeom prst="cloudCallout">
            <a:avLst>
              <a:gd name="adj1" fmla="val -21792"/>
              <a:gd name="adj2" fmla="val 67153"/>
            </a:avLst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 offer with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sticker on it garners $10 more, in purchases, than an offer without.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an Effect</a:t>
            </a:r>
          </a:p>
        </p:txBody>
      </p:sp>
      <p:sp>
        <p:nvSpPr>
          <p:cNvPr id="31747" name="Oval 5"/>
          <p:cNvSpPr>
            <a:spLocks noChangeArrowheads="1"/>
          </p:cNvSpPr>
          <p:nvPr/>
        </p:nvSpPr>
        <p:spPr bwMode="auto">
          <a:xfrm>
            <a:off x="2743200" y="4991100"/>
            <a:ext cx="3733800" cy="37338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algn="ctr"/>
            <a:endParaRPr lang="en-US" dirty="0"/>
          </a:p>
        </p:txBody>
      </p:sp>
      <p:sp>
        <p:nvSpPr>
          <p:cNvPr id="31748" name="Oval 6"/>
          <p:cNvSpPr>
            <a:spLocks noChangeArrowheads="1"/>
          </p:cNvSpPr>
          <p:nvPr/>
        </p:nvSpPr>
        <p:spPr bwMode="auto">
          <a:xfrm>
            <a:off x="3429000" y="6477000"/>
            <a:ext cx="762000" cy="7620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algn="ctr"/>
            <a:endParaRPr lang="en-US" dirty="0"/>
          </a:p>
        </p:txBody>
      </p:sp>
      <p:sp>
        <p:nvSpPr>
          <p:cNvPr id="31749" name="Oval 7"/>
          <p:cNvSpPr>
            <a:spLocks noChangeArrowheads="1"/>
          </p:cNvSpPr>
          <p:nvPr/>
        </p:nvSpPr>
        <p:spPr bwMode="auto">
          <a:xfrm>
            <a:off x="5105400" y="6477000"/>
            <a:ext cx="762000" cy="7620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algn="ctr"/>
            <a:endParaRPr lang="en-US" dirty="0"/>
          </a:p>
        </p:txBody>
      </p:sp>
      <p:sp>
        <p:nvSpPr>
          <p:cNvPr id="31750" name="Cloud Callout 4"/>
          <p:cNvSpPr>
            <a:spLocks noChangeArrowheads="1"/>
          </p:cNvSpPr>
          <p:nvPr/>
        </p:nvSpPr>
        <p:spPr bwMode="auto">
          <a:xfrm>
            <a:off x="-152400" y="2438400"/>
            <a:ext cx="5257800" cy="2895600"/>
          </a:xfrm>
          <a:prstGeom prst="cloudCallout">
            <a:avLst>
              <a:gd name="adj1" fmla="val 6079"/>
              <a:gd name="adj2" fmla="val 71296"/>
            </a:avLst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lvl="1"/>
            <a:r>
              <a:rPr lang="en-US" dirty="0"/>
              <a:t>The white envelope has a </a:t>
            </a:r>
            <a:r>
              <a:rPr lang="en-US" dirty="0">
                <a:solidFill>
                  <a:schemeClr val="bg1"/>
                </a:solidFill>
              </a:rPr>
              <a:t>22% higher response rate than the gray envelope.</a:t>
            </a:r>
          </a:p>
        </p:txBody>
      </p:sp>
      <p:sp>
        <p:nvSpPr>
          <p:cNvPr id="31751" name="Cloud Callout 4"/>
          <p:cNvSpPr>
            <a:spLocks noChangeArrowheads="1"/>
          </p:cNvSpPr>
          <p:nvPr/>
        </p:nvSpPr>
        <p:spPr bwMode="auto">
          <a:xfrm>
            <a:off x="5257800" y="1524000"/>
            <a:ext cx="4191000" cy="3886200"/>
          </a:xfrm>
          <a:prstGeom prst="cloudCallout">
            <a:avLst>
              <a:gd name="adj1" fmla="val -21792"/>
              <a:gd name="adj2" fmla="val 67153"/>
            </a:avLst>
          </a:prstGeom>
          <a:solidFill>
            <a:srgbClr val="FFFFF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lIns="88900" tIns="88900" rIns="88900" bIns="88900"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 offer with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sticker on it garners $10 more, in purchases, than an offer without.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669" y="165462"/>
            <a:ext cx="9440591" cy="8563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Basic Terms in DOE: Treatment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848600" cy="6971652"/>
          </a:xfr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treatment</a:t>
            </a:r>
            <a:r>
              <a:rPr lang="en-US" dirty="0" smtClean="0"/>
              <a:t> is a combination of all of the factors, each at one level. In a typical marketing context, a treatment constitutes a unique </a:t>
            </a:r>
            <a:r>
              <a:rPr lang="en-US" i="1" dirty="0" smtClean="0"/>
              <a:t>offer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.99% Intro Rate, in a White Envelope, 4.99% </a:t>
            </a:r>
            <a:br>
              <a:rPr lang="en-US" dirty="0" smtClean="0"/>
            </a:br>
            <a:r>
              <a:rPr lang="en-US" dirty="0" err="1" smtClean="0"/>
              <a:t>Goto</a:t>
            </a:r>
            <a:r>
              <a:rPr lang="en-US" dirty="0" smtClean="0"/>
              <a:t> rate</a:t>
            </a:r>
          </a:p>
          <a:p>
            <a:pPr lvl="1"/>
            <a:r>
              <a:rPr lang="en-US" dirty="0" smtClean="0"/>
              <a:t>0% Intro Rate, in a Gray Envelope, 7.99% Goto rate </a:t>
            </a:r>
          </a:p>
          <a:p>
            <a:pPr lvl="1"/>
            <a:r>
              <a:rPr lang="en-US" dirty="0" smtClean="0"/>
              <a:t>2.99% Intro Rate, in a Gray Envelope, </a:t>
            </a:r>
            <a:r>
              <a:rPr lang="en-US" dirty="0"/>
              <a:t>7</a:t>
            </a:r>
            <a:r>
              <a:rPr lang="en-US" dirty="0" smtClean="0"/>
              <a:t>.99% </a:t>
            </a:r>
            <a:br>
              <a:rPr lang="en-US" dirty="0" smtClean="0"/>
            </a:br>
            <a:r>
              <a:rPr lang="en-US" dirty="0" err="1" smtClean="0"/>
              <a:t>Goto</a:t>
            </a:r>
            <a:r>
              <a:rPr lang="en-US" dirty="0" smtClean="0"/>
              <a:t> rate </a:t>
            </a:r>
          </a:p>
          <a:p>
            <a:pPr lvl="1"/>
            <a:r>
              <a:rPr lang="en-US" dirty="0" smtClean="0"/>
              <a:t>0% Intro Rate, in a White Envelope, </a:t>
            </a:r>
            <a:br>
              <a:rPr lang="en-US" dirty="0" smtClean="0"/>
            </a:br>
            <a:r>
              <a:rPr lang="en-US" dirty="0" smtClean="0"/>
              <a:t>4.99% Goto rate </a:t>
            </a:r>
          </a:p>
          <a:p>
            <a:pPr marL="117475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have three </a:t>
            </a:r>
            <a:r>
              <a:rPr lang="en-US" b="1" i="1" dirty="0" smtClean="0"/>
              <a:t>factors</a:t>
            </a:r>
            <a:r>
              <a:rPr lang="en-US" dirty="0" smtClean="0"/>
              <a:t>, each at two </a:t>
            </a:r>
            <a:r>
              <a:rPr lang="en-US" b="1" i="1" dirty="0" smtClean="0"/>
              <a:t>levels</a:t>
            </a:r>
            <a:r>
              <a:rPr lang="en-US" dirty="0" smtClean="0"/>
              <a:t>. 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4746625"/>
            <a:ext cx="185578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Basic Terms in DOE: Treatment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9886"/>
            <a:ext cx="8077200" cy="5288114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 smtClean="0"/>
              <a:t>A </a:t>
            </a:r>
            <a:r>
              <a:rPr lang="en-US" sz="2100" i="1" dirty="0" smtClean="0"/>
              <a:t>treatment</a:t>
            </a:r>
            <a:r>
              <a:rPr lang="en-US" sz="2100" dirty="0" smtClean="0"/>
              <a:t> is a combination of all of the factors, each at one level. </a:t>
            </a:r>
            <a:br>
              <a:rPr lang="en-US" sz="2100" dirty="0" smtClean="0"/>
            </a:br>
            <a:r>
              <a:rPr lang="en-US" sz="2100" dirty="0" smtClean="0"/>
              <a:t>In a typical marketing context, a treatment constitutes a unique </a:t>
            </a:r>
            <a:r>
              <a:rPr lang="en-US" sz="2100" i="1" dirty="0" smtClean="0"/>
              <a:t>offer</a:t>
            </a:r>
            <a:r>
              <a:rPr lang="en-US" sz="2100" dirty="0" smtClean="0"/>
              <a:t>.</a:t>
            </a:r>
          </a:p>
          <a:p>
            <a:pPr>
              <a:defRPr/>
            </a:pPr>
            <a:r>
              <a:rPr lang="en-US" sz="2100" dirty="0" smtClean="0"/>
              <a:t>Examples:</a:t>
            </a:r>
          </a:p>
          <a:p>
            <a:pPr lvl="1">
              <a:defRPr/>
            </a:pPr>
            <a:r>
              <a:rPr lang="en-US" sz="2100" dirty="0" smtClean="0"/>
              <a:t>1.99% Intro Rate, </a:t>
            </a:r>
            <a:br>
              <a:rPr lang="en-US" sz="2100" dirty="0" smtClean="0"/>
            </a:br>
            <a:r>
              <a:rPr lang="en-US" sz="2100" dirty="0" smtClean="0"/>
              <a:t>in a White Envelope, </a:t>
            </a:r>
            <a:br>
              <a:rPr lang="en-US" sz="2100" dirty="0" smtClean="0"/>
            </a:br>
            <a:r>
              <a:rPr lang="en-US" sz="2100" dirty="0"/>
              <a:t>4.99% Goto rate</a:t>
            </a:r>
            <a:endParaRPr lang="en-US" sz="2100" dirty="0" smtClean="0"/>
          </a:p>
          <a:p>
            <a:pPr lvl="1">
              <a:defRPr/>
            </a:pPr>
            <a:r>
              <a:rPr lang="en-US" sz="2100" dirty="0" smtClean="0"/>
              <a:t>0% Intro Rate, </a:t>
            </a:r>
            <a:br>
              <a:rPr lang="en-US" sz="2100" dirty="0" smtClean="0"/>
            </a:br>
            <a:r>
              <a:rPr lang="en-US" sz="2100" dirty="0" smtClean="0"/>
              <a:t>in a Gray Envelope, </a:t>
            </a:r>
            <a:br>
              <a:rPr lang="en-US" sz="2100" dirty="0" smtClean="0"/>
            </a:br>
            <a:r>
              <a:rPr lang="en-US" sz="2100" dirty="0"/>
              <a:t>4.99% Goto rate</a:t>
            </a:r>
            <a:endParaRPr lang="en-US" sz="2100" dirty="0" smtClean="0"/>
          </a:p>
          <a:p>
            <a:pPr lvl="1">
              <a:defRPr/>
            </a:pPr>
            <a:r>
              <a:rPr lang="en-US" sz="2100" dirty="0" smtClean="0"/>
              <a:t>1.99% Intro Rate, </a:t>
            </a:r>
            <a:br>
              <a:rPr lang="en-US" sz="2100" dirty="0" smtClean="0"/>
            </a:br>
            <a:r>
              <a:rPr lang="en-US" sz="2100" dirty="0" smtClean="0"/>
              <a:t>in a Gray Envelope, </a:t>
            </a:r>
            <a:br>
              <a:rPr lang="en-US" sz="2100" dirty="0" smtClean="0"/>
            </a:br>
            <a:r>
              <a:rPr lang="en-US" sz="2100" dirty="0" smtClean="0"/>
              <a:t>7.99</a:t>
            </a:r>
            <a:r>
              <a:rPr lang="en-US" sz="2100" dirty="0"/>
              <a:t>% Goto rate</a:t>
            </a:r>
            <a:endParaRPr lang="en-US" sz="2100" dirty="0" smtClean="0"/>
          </a:p>
          <a:p>
            <a:pPr lvl="1">
              <a:defRPr/>
            </a:pPr>
            <a:r>
              <a:rPr lang="en-US" sz="2100" dirty="0" smtClean="0"/>
              <a:t>0% Intro Rate, in a </a:t>
            </a:r>
            <a:br>
              <a:rPr lang="en-US" sz="2100" dirty="0" smtClean="0"/>
            </a:br>
            <a:r>
              <a:rPr lang="en-US" sz="2100" dirty="0" smtClean="0"/>
              <a:t>White Envelope, </a:t>
            </a:r>
            <a:r>
              <a:rPr lang="en-US" sz="2100" dirty="0"/>
              <a:t>4.99% </a:t>
            </a:r>
            <a:r>
              <a:rPr lang="en-US" sz="2100" dirty="0" err="1"/>
              <a:t>Goto</a:t>
            </a:r>
            <a:r>
              <a:rPr lang="en-US" sz="2100" dirty="0"/>
              <a:t> </a:t>
            </a:r>
            <a:r>
              <a:rPr lang="en-US" sz="2100" dirty="0" smtClean="0"/>
              <a:t>rate</a:t>
            </a:r>
          </a:p>
        </p:txBody>
      </p:sp>
      <p:pic>
        <p:nvPicPr>
          <p:cNvPr id="34820" name="Picture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2200"/>
            <a:ext cx="4419600" cy="2825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1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62175"/>
            <a:ext cx="4419600" cy="2825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Basic Terms in DOE: Treatment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57648"/>
            <a:ext cx="8077200" cy="5288114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 smtClean="0"/>
              <a:t>A </a:t>
            </a:r>
            <a:r>
              <a:rPr lang="en-US" sz="2100" i="1" dirty="0" smtClean="0"/>
              <a:t>treatment</a:t>
            </a:r>
            <a:r>
              <a:rPr lang="en-US" sz="2100" dirty="0" smtClean="0"/>
              <a:t> is a combination of all of the factors, each at one level. </a:t>
            </a:r>
            <a:br>
              <a:rPr lang="en-US" sz="2100" dirty="0" smtClean="0"/>
            </a:br>
            <a:r>
              <a:rPr lang="en-US" sz="2100" dirty="0" smtClean="0"/>
              <a:t>In a typical marketing context, a treatment constitutes a unique </a:t>
            </a:r>
            <a:r>
              <a:rPr lang="en-US" sz="2100" i="1" dirty="0" smtClean="0"/>
              <a:t>offer</a:t>
            </a:r>
            <a:r>
              <a:rPr lang="en-US" sz="2100" dirty="0" smtClean="0"/>
              <a:t>.</a:t>
            </a:r>
          </a:p>
          <a:p>
            <a:pPr>
              <a:defRPr/>
            </a:pPr>
            <a:r>
              <a:rPr lang="en-US" sz="2100" dirty="0" smtClean="0"/>
              <a:t>Examples:</a:t>
            </a:r>
          </a:p>
          <a:p>
            <a:pPr lvl="1">
              <a:defRPr/>
            </a:pPr>
            <a:r>
              <a:rPr lang="en-US" sz="2100" dirty="0"/>
              <a:t>1.99% </a:t>
            </a:r>
            <a:r>
              <a:rPr lang="en-US" sz="2100" dirty="0" smtClean="0"/>
              <a:t>Intro </a:t>
            </a:r>
            <a:r>
              <a:rPr lang="en-US" sz="2100" dirty="0"/>
              <a:t>Rate, </a:t>
            </a:r>
            <a:br>
              <a:rPr lang="en-US" sz="2100" dirty="0"/>
            </a:br>
            <a:r>
              <a:rPr lang="en-US" sz="2100" dirty="0"/>
              <a:t>in a White Envelope, </a:t>
            </a:r>
            <a:br>
              <a:rPr lang="en-US" sz="2100" dirty="0"/>
            </a:br>
            <a:r>
              <a:rPr lang="en-US" sz="2100" dirty="0"/>
              <a:t>4.99% Goto rate</a:t>
            </a:r>
          </a:p>
          <a:p>
            <a:pPr lvl="1">
              <a:defRPr/>
            </a:pPr>
            <a:r>
              <a:rPr lang="en-US" sz="2100" dirty="0"/>
              <a:t>0% </a:t>
            </a:r>
            <a:r>
              <a:rPr lang="en-US" sz="2100" dirty="0" smtClean="0"/>
              <a:t>Intro </a:t>
            </a:r>
            <a:r>
              <a:rPr lang="en-US" sz="2100" dirty="0"/>
              <a:t>Rate, </a:t>
            </a:r>
            <a:br>
              <a:rPr lang="en-US" sz="2100" dirty="0"/>
            </a:br>
            <a:r>
              <a:rPr lang="en-US" sz="2100" dirty="0"/>
              <a:t>in a Gray Envelope, </a:t>
            </a:r>
            <a:br>
              <a:rPr lang="en-US" sz="2100" dirty="0"/>
            </a:br>
            <a:r>
              <a:rPr lang="en-US" sz="2100" dirty="0"/>
              <a:t>4.99% Goto rate</a:t>
            </a:r>
          </a:p>
          <a:p>
            <a:pPr lvl="1">
              <a:defRPr/>
            </a:pPr>
            <a:r>
              <a:rPr lang="en-US" sz="2100" dirty="0"/>
              <a:t>1.99% </a:t>
            </a:r>
            <a:r>
              <a:rPr lang="en-US" sz="2100" dirty="0" smtClean="0"/>
              <a:t>Intro </a:t>
            </a:r>
            <a:r>
              <a:rPr lang="en-US" sz="2100" dirty="0"/>
              <a:t>Rate, </a:t>
            </a:r>
            <a:br>
              <a:rPr lang="en-US" sz="2100" dirty="0"/>
            </a:br>
            <a:r>
              <a:rPr lang="en-US" sz="2100" dirty="0"/>
              <a:t>in a Gray Envelope, </a:t>
            </a:r>
            <a:br>
              <a:rPr lang="en-US" sz="2100" dirty="0"/>
            </a:br>
            <a:r>
              <a:rPr lang="en-US" sz="2100" dirty="0"/>
              <a:t>7.99% Goto rate</a:t>
            </a:r>
          </a:p>
          <a:p>
            <a:pPr lvl="1">
              <a:defRPr/>
            </a:pPr>
            <a:r>
              <a:rPr lang="en-US" sz="2100" dirty="0"/>
              <a:t>0% </a:t>
            </a:r>
            <a:r>
              <a:rPr lang="en-US" sz="2100" dirty="0" smtClean="0"/>
              <a:t>Intro </a:t>
            </a:r>
            <a:r>
              <a:rPr lang="en-US" sz="2100" dirty="0"/>
              <a:t>Rate, in a </a:t>
            </a:r>
            <a:br>
              <a:rPr lang="en-US" sz="2100" dirty="0"/>
            </a:br>
            <a:r>
              <a:rPr lang="en-US" sz="2100" dirty="0"/>
              <a:t>White Envelope, 4.99% </a:t>
            </a:r>
            <a:r>
              <a:rPr lang="en-US" sz="2100" dirty="0" err="1"/>
              <a:t>Goto</a:t>
            </a:r>
            <a:r>
              <a:rPr lang="en-US" sz="2100" dirty="0"/>
              <a:t> </a:t>
            </a:r>
            <a:r>
              <a:rPr lang="en-US" sz="2100" dirty="0" smtClean="0"/>
              <a:t>rate</a:t>
            </a:r>
            <a:endParaRPr lang="en-US" sz="2100" dirty="0"/>
          </a:p>
        </p:txBody>
      </p:sp>
      <p:pic>
        <p:nvPicPr>
          <p:cNvPr id="35845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24175"/>
            <a:ext cx="3876675" cy="27289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6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1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Basic Terms in DOE: Treatment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57648"/>
            <a:ext cx="8077200" cy="5288114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 smtClean="0"/>
              <a:t>A </a:t>
            </a:r>
            <a:r>
              <a:rPr lang="en-US" sz="2100" i="1" dirty="0" smtClean="0"/>
              <a:t>treatment</a:t>
            </a:r>
            <a:r>
              <a:rPr lang="en-US" sz="2100" dirty="0" smtClean="0"/>
              <a:t> is a combination of all of the factors, each at one level. </a:t>
            </a:r>
            <a:br>
              <a:rPr lang="en-US" sz="2100" dirty="0" smtClean="0"/>
            </a:br>
            <a:r>
              <a:rPr lang="en-US" sz="2100" dirty="0" smtClean="0"/>
              <a:t>In a typical marketing context, a treatment constitutes a unique </a:t>
            </a:r>
            <a:r>
              <a:rPr lang="en-US" sz="2100" i="1" dirty="0" smtClean="0"/>
              <a:t>offer</a:t>
            </a:r>
            <a:r>
              <a:rPr lang="en-US" sz="2100" dirty="0" smtClean="0"/>
              <a:t>.</a:t>
            </a:r>
          </a:p>
          <a:p>
            <a:pPr>
              <a:defRPr/>
            </a:pPr>
            <a:r>
              <a:rPr lang="en-US" sz="2100" dirty="0" smtClean="0"/>
              <a:t>Examples:</a:t>
            </a:r>
          </a:p>
          <a:p>
            <a:pPr lvl="1">
              <a:defRPr/>
            </a:pPr>
            <a:r>
              <a:rPr lang="en-US" sz="2100" dirty="0"/>
              <a:t>1.99% </a:t>
            </a:r>
            <a:r>
              <a:rPr lang="en-US" sz="2100" dirty="0" smtClean="0"/>
              <a:t>Intro </a:t>
            </a:r>
            <a:r>
              <a:rPr lang="en-US" sz="2100" dirty="0"/>
              <a:t>Rate, </a:t>
            </a:r>
            <a:br>
              <a:rPr lang="en-US" sz="2100" dirty="0"/>
            </a:br>
            <a:r>
              <a:rPr lang="en-US" sz="2100" dirty="0"/>
              <a:t>in a White Envelope, </a:t>
            </a:r>
            <a:br>
              <a:rPr lang="en-US" sz="2100" dirty="0"/>
            </a:br>
            <a:r>
              <a:rPr lang="en-US" sz="2100" dirty="0"/>
              <a:t>4.99% Goto rate</a:t>
            </a:r>
          </a:p>
          <a:p>
            <a:pPr lvl="1">
              <a:defRPr/>
            </a:pPr>
            <a:r>
              <a:rPr lang="en-US" sz="2100" dirty="0"/>
              <a:t>0% </a:t>
            </a:r>
            <a:r>
              <a:rPr lang="en-US" sz="2100" dirty="0" smtClean="0"/>
              <a:t>Intro </a:t>
            </a:r>
            <a:r>
              <a:rPr lang="en-US" sz="2100" dirty="0"/>
              <a:t>Rate, </a:t>
            </a:r>
            <a:br>
              <a:rPr lang="en-US" sz="2100" dirty="0"/>
            </a:br>
            <a:r>
              <a:rPr lang="en-US" sz="2100" dirty="0"/>
              <a:t>in a Gray Envelope, </a:t>
            </a:r>
            <a:br>
              <a:rPr lang="en-US" sz="2100" dirty="0"/>
            </a:br>
            <a:r>
              <a:rPr lang="en-US" sz="2100" dirty="0"/>
              <a:t>4.99% Goto rate</a:t>
            </a:r>
          </a:p>
          <a:p>
            <a:pPr lvl="1">
              <a:defRPr/>
            </a:pPr>
            <a:r>
              <a:rPr lang="en-US" sz="2100" dirty="0"/>
              <a:t>1.99% </a:t>
            </a:r>
            <a:r>
              <a:rPr lang="en-US" sz="2100" dirty="0" smtClean="0"/>
              <a:t>Intro </a:t>
            </a:r>
            <a:r>
              <a:rPr lang="en-US" sz="2100" dirty="0"/>
              <a:t>Rate, </a:t>
            </a:r>
            <a:br>
              <a:rPr lang="en-US" sz="2100" dirty="0"/>
            </a:br>
            <a:r>
              <a:rPr lang="en-US" sz="2100" dirty="0"/>
              <a:t>in a Gray Envelope, </a:t>
            </a:r>
            <a:br>
              <a:rPr lang="en-US" sz="2100" dirty="0"/>
            </a:br>
            <a:r>
              <a:rPr lang="en-US" sz="2100" dirty="0"/>
              <a:t>7.99% Goto rate</a:t>
            </a:r>
          </a:p>
          <a:p>
            <a:pPr lvl="1">
              <a:defRPr/>
            </a:pPr>
            <a:r>
              <a:rPr lang="en-US" sz="2100" dirty="0"/>
              <a:t>0% </a:t>
            </a:r>
            <a:r>
              <a:rPr lang="en-US" sz="2100" dirty="0" smtClean="0"/>
              <a:t>Intro </a:t>
            </a:r>
            <a:r>
              <a:rPr lang="en-US" sz="2100" dirty="0"/>
              <a:t>Rate, in a </a:t>
            </a:r>
            <a:br>
              <a:rPr lang="en-US" sz="2100" dirty="0"/>
            </a:br>
            <a:r>
              <a:rPr lang="en-US" sz="2100" dirty="0"/>
              <a:t>White Envelope, 4.99% </a:t>
            </a:r>
            <a:r>
              <a:rPr lang="en-US" sz="2100" dirty="0" err="1"/>
              <a:t>Goto</a:t>
            </a:r>
            <a:r>
              <a:rPr lang="en-US" sz="2100" dirty="0"/>
              <a:t> </a:t>
            </a:r>
            <a:r>
              <a:rPr lang="en-US" sz="2100" dirty="0" smtClean="0"/>
              <a:t>rate</a:t>
            </a:r>
            <a:endParaRPr lang="en-US" sz="2100" dirty="0"/>
          </a:p>
        </p:txBody>
      </p:sp>
      <p:pic>
        <p:nvPicPr>
          <p:cNvPr id="36868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63763"/>
            <a:ext cx="2743200" cy="193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3479800"/>
            <a:ext cx="3225800" cy="206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3038"/>
            <a:ext cx="2971800" cy="1914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Exchange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772400" cy="4572000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Web-based experiments are popular because they </a:t>
            </a:r>
            <a:br>
              <a:rPr lang="en-US" dirty="0" smtClean="0"/>
            </a:br>
            <a:r>
              <a:rPr lang="en-US" dirty="0" smtClean="0"/>
              <a:t>are relatively inexpensive to implement and they </a:t>
            </a:r>
            <a:br>
              <a:rPr lang="en-US" dirty="0" smtClean="0"/>
            </a:br>
            <a:r>
              <a:rPr lang="en-US" dirty="0" smtClean="0"/>
              <a:t>can be modified in real time. Suppose that you are designing a web-based experiment to compare different promotional offers on a retail site.</a:t>
            </a:r>
          </a:p>
          <a:p>
            <a:pPr lvl="1"/>
            <a:r>
              <a:rPr lang="en-US" dirty="0" smtClean="0"/>
              <a:t>What types of factors might influence whether </a:t>
            </a:r>
            <a:br>
              <a:rPr lang="en-US" dirty="0" smtClean="0"/>
            </a:br>
            <a:r>
              <a:rPr lang="en-US" dirty="0" smtClean="0"/>
              <a:t>a customer purchases a product and the amount </a:t>
            </a:r>
            <a:br>
              <a:rPr lang="en-US" dirty="0" smtClean="0"/>
            </a:br>
            <a:r>
              <a:rPr lang="en-US" dirty="0" smtClean="0"/>
              <a:t>a customer spends?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Think of at least two factors you </a:t>
            </a:r>
          </a:p>
          <a:p>
            <a:pPr marL="11747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	would want to design into your study.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858000" y="4724400"/>
            <a:ext cx="1995488" cy="1946275"/>
            <a:chOff x="6375400" y="3817938"/>
            <a:chExt cx="2478088" cy="2852737"/>
          </a:xfrm>
        </p:grpSpPr>
        <p:sp>
          <p:nvSpPr>
            <p:cNvPr id="22533" name="AutoShape 6"/>
            <p:cNvSpPr>
              <a:spLocks noChangeAspect="1" noChangeArrowheads="1" noTextEdit="1"/>
            </p:cNvSpPr>
            <p:nvPr/>
          </p:nvSpPr>
          <p:spPr bwMode="auto">
            <a:xfrm>
              <a:off x="6375400" y="3817938"/>
              <a:ext cx="2478088" cy="285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34" name="Freeform 11"/>
            <p:cNvSpPr>
              <a:spLocks/>
            </p:cNvSpPr>
            <p:nvPr/>
          </p:nvSpPr>
          <p:spPr bwMode="auto">
            <a:xfrm>
              <a:off x="6375400" y="4019550"/>
              <a:ext cx="909638" cy="719137"/>
            </a:xfrm>
            <a:custGeom>
              <a:avLst/>
              <a:gdLst>
                <a:gd name="T0" fmla="*/ 2147483647 w 573"/>
                <a:gd name="T1" fmla="*/ 2147483647 h 453"/>
                <a:gd name="T2" fmla="*/ 2147483647 w 573"/>
                <a:gd name="T3" fmla="*/ 2147483647 h 453"/>
                <a:gd name="T4" fmla="*/ 2147483647 w 573"/>
                <a:gd name="T5" fmla="*/ 2147483647 h 453"/>
                <a:gd name="T6" fmla="*/ 2147483647 w 573"/>
                <a:gd name="T7" fmla="*/ 2147483647 h 453"/>
                <a:gd name="T8" fmla="*/ 2147483647 w 573"/>
                <a:gd name="T9" fmla="*/ 2147483647 h 453"/>
                <a:gd name="T10" fmla="*/ 2147483647 w 573"/>
                <a:gd name="T11" fmla="*/ 2147483647 h 453"/>
                <a:gd name="T12" fmla="*/ 2147483647 w 573"/>
                <a:gd name="T13" fmla="*/ 2147483647 h 453"/>
                <a:gd name="T14" fmla="*/ 2147483647 w 573"/>
                <a:gd name="T15" fmla="*/ 0 h 453"/>
                <a:gd name="T16" fmla="*/ 2147483647 w 573"/>
                <a:gd name="T17" fmla="*/ 0 h 453"/>
                <a:gd name="T18" fmla="*/ 2147483647 w 573"/>
                <a:gd name="T19" fmla="*/ 2147483647 h 453"/>
                <a:gd name="T20" fmla="*/ 2147483647 w 573"/>
                <a:gd name="T21" fmla="*/ 2147483647 h 453"/>
                <a:gd name="T22" fmla="*/ 2147483647 w 573"/>
                <a:gd name="T23" fmla="*/ 2147483647 h 453"/>
                <a:gd name="T24" fmla="*/ 2147483647 w 573"/>
                <a:gd name="T25" fmla="*/ 2147483647 h 453"/>
                <a:gd name="T26" fmla="*/ 2147483647 w 573"/>
                <a:gd name="T27" fmla="*/ 2147483647 h 453"/>
                <a:gd name="T28" fmla="*/ 2147483647 w 573"/>
                <a:gd name="T29" fmla="*/ 2147483647 h 453"/>
                <a:gd name="T30" fmla="*/ 2147483647 w 573"/>
                <a:gd name="T31" fmla="*/ 2147483647 h 453"/>
                <a:gd name="T32" fmla="*/ 2147483647 w 573"/>
                <a:gd name="T33" fmla="*/ 2147483647 h 453"/>
                <a:gd name="T34" fmla="*/ 2147483647 w 573"/>
                <a:gd name="T35" fmla="*/ 2147483647 h 453"/>
                <a:gd name="T36" fmla="*/ 2147483647 w 573"/>
                <a:gd name="T37" fmla="*/ 2147483647 h 453"/>
                <a:gd name="T38" fmla="*/ 2147483647 w 573"/>
                <a:gd name="T39" fmla="*/ 2147483647 h 453"/>
                <a:gd name="T40" fmla="*/ 0 w 573"/>
                <a:gd name="T41" fmla="*/ 2147483647 h 453"/>
                <a:gd name="T42" fmla="*/ 2147483647 w 573"/>
                <a:gd name="T43" fmla="*/ 2147483647 h 453"/>
                <a:gd name="T44" fmla="*/ 2147483647 w 573"/>
                <a:gd name="T45" fmla="*/ 2147483647 h 453"/>
                <a:gd name="T46" fmla="*/ 2147483647 w 573"/>
                <a:gd name="T47" fmla="*/ 2147483647 h 453"/>
                <a:gd name="T48" fmla="*/ 2147483647 w 573"/>
                <a:gd name="T49" fmla="*/ 2147483647 h 453"/>
                <a:gd name="T50" fmla="*/ 2147483647 w 573"/>
                <a:gd name="T51" fmla="*/ 2147483647 h 453"/>
                <a:gd name="T52" fmla="*/ 2147483647 w 573"/>
                <a:gd name="T53" fmla="*/ 2147483647 h 453"/>
                <a:gd name="T54" fmla="*/ 2147483647 w 573"/>
                <a:gd name="T55" fmla="*/ 2147483647 h 453"/>
                <a:gd name="T56" fmla="*/ 2147483647 w 573"/>
                <a:gd name="T57" fmla="*/ 2147483647 h 453"/>
                <a:gd name="T58" fmla="*/ 2147483647 w 573"/>
                <a:gd name="T59" fmla="*/ 2147483647 h 453"/>
                <a:gd name="T60" fmla="*/ 2147483647 w 573"/>
                <a:gd name="T61" fmla="*/ 2147483647 h 453"/>
                <a:gd name="T62" fmla="*/ 2147483647 w 573"/>
                <a:gd name="T63" fmla="*/ 2147483647 h 453"/>
                <a:gd name="T64" fmla="*/ 2147483647 w 573"/>
                <a:gd name="T65" fmla="*/ 2147483647 h 453"/>
                <a:gd name="T66" fmla="*/ 2147483647 w 573"/>
                <a:gd name="T67" fmla="*/ 2147483647 h 453"/>
                <a:gd name="T68" fmla="*/ 2147483647 w 573"/>
                <a:gd name="T69" fmla="*/ 2147483647 h 453"/>
                <a:gd name="T70" fmla="*/ 2147483647 w 573"/>
                <a:gd name="T71" fmla="*/ 2147483647 h 453"/>
                <a:gd name="T72" fmla="*/ 2147483647 w 573"/>
                <a:gd name="T73" fmla="*/ 2147483647 h 453"/>
                <a:gd name="T74" fmla="*/ 2147483647 w 573"/>
                <a:gd name="T75" fmla="*/ 2147483647 h 453"/>
                <a:gd name="T76" fmla="*/ 2147483647 w 573"/>
                <a:gd name="T77" fmla="*/ 2147483647 h 453"/>
                <a:gd name="T78" fmla="*/ 2147483647 w 573"/>
                <a:gd name="T79" fmla="*/ 2147483647 h 453"/>
                <a:gd name="T80" fmla="*/ 2147483647 w 573"/>
                <a:gd name="T81" fmla="*/ 2147483647 h 453"/>
                <a:gd name="T82" fmla="*/ 2147483647 w 573"/>
                <a:gd name="T83" fmla="*/ 2147483647 h 453"/>
                <a:gd name="T84" fmla="*/ 2147483647 w 573"/>
                <a:gd name="T85" fmla="*/ 2147483647 h 453"/>
                <a:gd name="T86" fmla="*/ 2147483647 w 573"/>
                <a:gd name="T87" fmla="*/ 2147483647 h 45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73" h="453">
                  <a:moveTo>
                    <a:pt x="440" y="55"/>
                  </a:moveTo>
                  <a:lnTo>
                    <a:pt x="420" y="42"/>
                  </a:lnTo>
                  <a:lnTo>
                    <a:pt x="398" y="29"/>
                  </a:lnTo>
                  <a:lnTo>
                    <a:pt x="373" y="20"/>
                  </a:lnTo>
                  <a:lnTo>
                    <a:pt x="349" y="12"/>
                  </a:lnTo>
                  <a:lnTo>
                    <a:pt x="324" y="5"/>
                  </a:lnTo>
                  <a:lnTo>
                    <a:pt x="300" y="2"/>
                  </a:lnTo>
                  <a:lnTo>
                    <a:pt x="275" y="0"/>
                  </a:lnTo>
                  <a:lnTo>
                    <a:pt x="249" y="0"/>
                  </a:lnTo>
                  <a:lnTo>
                    <a:pt x="224" y="2"/>
                  </a:lnTo>
                  <a:lnTo>
                    <a:pt x="200" y="7"/>
                  </a:lnTo>
                  <a:lnTo>
                    <a:pt x="175" y="14"/>
                  </a:lnTo>
                  <a:lnTo>
                    <a:pt x="151" y="20"/>
                  </a:lnTo>
                  <a:lnTo>
                    <a:pt x="129" y="30"/>
                  </a:lnTo>
                  <a:lnTo>
                    <a:pt x="106" y="42"/>
                  </a:lnTo>
                  <a:lnTo>
                    <a:pt x="86" y="57"/>
                  </a:lnTo>
                  <a:lnTo>
                    <a:pt x="67" y="72"/>
                  </a:lnTo>
                  <a:lnTo>
                    <a:pt x="35" y="106"/>
                  </a:lnTo>
                  <a:lnTo>
                    <a:pt x="15" y="146"/>
                  </a:lnTo>
                  <a:lnTo>
                    <a:pt x="2" y="186"/>
                  </a:lnTo>
                  <a:lnTo>
                    <a:pt x="0" y="227"/>
                  </a:lnTo>
                  <a:lnTo>
                    <a:pt x="8" y="269"/>
                  </a:lnTo>
                  <a:lnTo>
                    <a:pt x="27" y="307"/>
                  </a:lnTo>
                  <a:lnTo>
                    <a:pt x="53" y="343"/>
                  </a:lnTo>
                  <a:lnTo>
                    <a:pt x="90" y="375"/>
                  </a:lnTo>
                  <a:lnTo>
                    <a:pt x="118" y="393"/>
                  </a:lnTo>
                  <a:lnTo>
                    <a:pt x="149" y="408"/>
                  </a:lnTo>
                  <a:lnTo>
                    <a:pt x="182" y="419"/>
                  </a:lnTo>
                  <a:lnTo>
                    <a:pt x="216" y="426"/>
                  </a:lnTo>
                  <a:lnTo>
                    <a:pt x="251" y="429"/>
                  </a:lnTo>
                  <a:lnTo>
                    <a:pt x="285" y="429"/>
                  </a:lnTo>
                  <a:lnTo>
                    <a:pt x="320" y="426"/>
                  </a:lnTo>
                  <a:lnTo>
                    <a:pt x="353" y="418"/>
                  </a:lnTo>
                  <a:lnTo>
                    <a:pt x="402" y="453"/>
                  </a:lnTo>
                  <a:lnTo>
                    <a:pt x="573" y="299"/>
                  </a:lnTo>
                  <a:lnTo>
                    <a:pt x="522" y="262"/>
                  </a:lnTo>
                  <a:lnTo>
                    <a:pt x="528" y="234"/>
                  </a:lnTo>
                  <a:lnTo>
                    <a:pt x="528" y="206"/>
                  </a:lnTo>
                  <a:lnTo>
                    <a:pt x="524" y="179"/>
                  </a:lnTo>
                  <a:lnTo>
                    <a:pt x="516" y="151"/>
                  </a:lnTo>
                  <a:lnTo>
                    <a:pt x="503" y="125"/>
                  </a:lnTo>
                  <a:lnTo>
                    <a:pt x="487" y="100"/>
                  </a:lnTo>
                  <a:lnTo>
                    <a:pt x="465" y="77"/>
                  </a:lnTo>
                  <a:lnTo>
                    <a:pt x="440" y="55"/>
                  </a:lnTo>
                  <a:close/>
                </a:path>
              </a:pathLst>
            </a:custGeom>
            <a:solidFill>
              <a:srgbClr val="FFD8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35" name="Freeform 12"/>
            <p:cNvSpPr>
              <a:spLocks/>
            </p:cNvSpPr>
            <p:nvPr/>
          </p:nvSpPr>
          <p:spPr bwMode="auto">
            <a:xfrm>
              <a:off x="7048500" y="4511675"/>
              <a:ext cx="268288" cy="296862"/>
            </a:xfrm>
            <a:custGeom>
              <a:avLst/>
              <a:gdLst>
                <a:gd name="T0" fmla="*/ 2147483647 w 169"/>
                <a:gd name="T1" fmla="*/ 0 h 187"/>
                <a:gd name="T2" fmla="*/ 0 w 169"/>
                <a:gd name="T3" fmla="*/ 2147483647 h 187"/>
                <a:gd name="T4" fmla="*/ 2147483647 w 169"/>
                <a:gd name="T5" fmla="*/ 2147483647 h 187"/>
                <a:gd name="T6" fmla="*/ 2147483647 w 169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187">
                  <a:moveTo>
                    <a:pt x="169" y="0"/>
                  </a:moveTo>
                  <a:lnTo>
                    <a:pt x="0" y="154"/>
                  </a:lnTo>
                  <a:lnTo>
                    <a:pt x="47" y="18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36" name="Freeform 13"/>
            <p:cNvSpPr>
              <a:spLocks/>
            </p:cNvSpPr>
            <p:nvPr/>
          </p:nvSpPr>
          <p:spPr bwMode="auto">
            <a:xfrm>
              <a:off x="7154863" y="4532313"/>
              <a:ext cx="236538" cy="331787"/>
            </a:xfrm>
            <a:custGeom>
              <a:avLst/>
              <a:gdLst>
                <a:gd name="T0" fmla="*/ 2147483647 w 149"/>
                <a:gd name="T1" fmla="*/ 2147483647 h 209"/>
                <a:gd name="T2" fmla="*/ 2147483647 w 149"/>
                <a:gd name="T3" fmla="*/ 2147483647 h 209"/>
                <a:gd name="T4" fmla="*/ 2147483647 w 149"/>
                <a:gd name="T5" fmla="*/ 0 h 209"/>
                <a:gd name="T6" fmla="*/ 0 w 149"/>
                <a:gd name="T7" fmla="*/ 2147483647 h 209"/>
                <a:gd name="T8" fmla="*/ 2147483647 w 149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209">
                  <a:moveTo>
                    <a:pt x="27" y="209"/>
                  </a:moveTo>
                  <a:lnTo>
                    <a:pt x="149" y="19"/>
                  </a:lnTo>
                  <a:lnTo>
                    <a:pt x="122" y="0"/>
                  </a:lnTo>
                  <a:lnTo>
                    <a:pt x="0" y="189"/>
                  </a:lnTo>
                  <a:lnTo>
                    <a:pt x="27" y="209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37" name="Freeform 14"/>
            <p:cNvSpPr>
              <a:spLocks/>
            </p:cNvSpPr>
            <p:nvPr/>
          </p:nvSpPr>
          <p:spPr bwMode="auto">
            <a:xfrm>
              <a:off x="7229475" y="4586288"/>
              <a:ext cx="287338" cy="314325"/>
            </a:xfrm>
            <a:custGeom>
              <a:avLst/>
              <a:gdLst>
                <a:gd name="T0" fmla="*/ 0 w 181"/>
                <a:gd name="T1" fmla="*/ 2147483647 h 198"/>
                <a:gd name="T2" fmla="*/ 2147483647 w 181"/>
                <a:gd name="T3" fmla="*/ 2147483647 h 198"/>
                <a:gd name="T4" fmla="*/ 2147483647 w 181"/>
                <a:gd name="T5" fmla="*/ 2147483647 h 198"/>
                <a:gd name="T6" fmla="*/ 2147483647 w 181"/>
                <a:gd name="T7" fmla="*/ 2147483647 h 198"/>
                <a:gd name="T8" fmla="*/ 2147483647 w 181"/>
                <a:gd name="T9" fmla="*/ 0 h 198"/>
                <a:gd name="T10" fmla="*/ 0 w 181"/>
                <a:gd name="T11" fmla="*/ 2147483647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1" h="198">
                  <a:moveTo>
                    <a:pt x="0" y="188"/>
                  </a:moveTo>
                  <a:lnTo>
                    <a:pt x="12" y="198"/>
                  </a:lnTo>
                  <a:lnTo>
                    <a:pt x="116" y="134"/>
                  </a:lnTo>
                  <a:lnTo>
                    <a:pt x="181" y="43"/>
                  </a:lnTo>
                  <a:lnTo>
                    <a:pt x="120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38" name="Freeform 15"/>
            <p:cNvSpPr>
              <a:spLocks/>
            </p:cNvSpPr>
            <p:nvPr/>
          </p:nvSpPr>
          <p:spPr bwMode="auto">
            <a:xfrm>
              <a:off x="6958013" y="3873500"/>
              <a:ext cx="109538" cy="92075"/>
            </a:xfrm>
            <a:custGeom>
              <a:avLst/>
              <a:gdLst>
                <a:gd name="T0" fmla="*/ 2147483647 w 69"/>
                <a:gd name="T1" fmla="*/ 2147483647 h 58"/>
                <a:gd name="T2" fmla="*/ 2147483647 w 69"/>
                <a:gd name="T3" fmla="*/ 2147483647 h 58"/>
                <a:gd name="T4" fmla="*/ 2147483647 w 69"/>
                <a:gd name="T5" fmla="*/ 0 h 58"/>
                <a:gd name="T6" fmla="*/ 0 w 69"/>
                <a:gd name="T7" fmla="*/ 2147483647 h 58"/>
                <a:gd name="T8" fmla="*/ 2147483647 w 69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58">
                  <a:moveTo>
                    <a:pt x="20" y="58"/>
                  </a:moveTo>
                  <a:lnTo>
                    <a:pt x="69" y="16"/>
                  </a:lnTo>
                  <a:lnTo>
                    <a:pt x="51" y="0"/>
                  </a:lnTo>
                  <a:lnTo>
                    <a:pt x="0" y="41"/>
                  </a:lnTo>
                  <a:lnTo>
                    <a:pt x="20" y="58"/>
                  </a:lnTo>
                  <a:close/>
                </a:path>
              </a:pathLst>
            </a:custGeom>
            <a:solidFill>
              <a:srgbClr val="FFD8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39" name="Freeform 16"/>
            <p:cNvSpPr>
              <a:spLocks/>
            </p:cNvSpPr>
            <p:nvPr/>
          </p:nvSpPr>
          <p:spPr bwMode="auto">
            <a:xfrm>
              <a:off x="6838950" y="3825875"/>
              <a:ext cx="66675" cy="96837"/>
            </a:xfrm>
            <a:custGeom>
              <a:avLst/>
              <a:gdLst>
                <a:gd name="T0" fmla="*/ 2147483647 w 42"/>
                <a:gd name="T1" fmla="*/ 2147483647 h 61"/>
                <a:gd name="T2" fmla="*/ 2147483647 w 42"/>
                <a:gd name="T3" fmla="*/ 2147483647 h 61"/>
                <a:gd name="T4" fmla="*/ 2147483647 w 42"/>
                <a:gd name="T5" fmla="*/ 0 h 61"/>
                <a:gd name="T6" fmla="*/ 0 w 42"/>
                <a:gd name="T7" fmla="*/ 2147483647 h 61"/>
                <a:gd name="T8" fmla="*/ 2147483647 w 42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61">
                  <a:moveTo>
                    <a:pt x="26" y="61"/>
                  </a:moveTo>
                  <a:lnTo>
                    <a:pt x="42" y="5"/>
                  </a:lnTo>
                  <a:lnTo>
                    <a:pt x="16" y="0"/>
                  </a:lnTo>
                  <a:lnTo>
                    <a:pt x="0" y="56"/>
                  </a:lnTo>
                  <a:lnTo>
                    <a:pt x="26" y="61"/>
                  </a:lnTo>
                  <a:close/>
                </a:path>
              </a:pathLst>
            </a:custGeom>
            <a:solidFill>
              <a:srgbClr val="FFD8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0" name="Freeform 17"/>
            <p:cNvSpPr>
              <a:spLocks/>
            </p:cNvSpPr>
            <p:nvPr/>
          </p:nvSpPr>
          <p:spPr bwMode="auto">
            <a:xfrm>
              <a:off x="6689725" y="3817938"/>
              <a:ext cx="65088" cy="95250"/>
            </a:xfrm>
            <a:custGeom>
              <a:avLst/>
              <a:gdLst>
                <a:gd name="T0" fmla="*/ 2147483647 w 41"/>
                <a:gd name="T1" fmla="*/ 2147483647 h 60"/>
                <a:gd name="T2" fmla="*/ 2147483647 w 41"/>
                <a:gd name="T3" fmla="*/ 0 h 60"/>
                <a:gd name="T4" fmla="*/ 0 w 41"/>
                <a:gd name="T5" fmla="*/ 2147483647 h 60"/>
                <a:gd name="T6" fmla="*/ 2147483647 w 41"/>
                <a:gd name="T7" fmla="*/ 2147483647 h 60"/>
                <a:gd name="T8" fmla="*/ 2147483647 w 41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60">
                  <a:moveTo>
                    <a:pt x="41" y="56"/>
                  </a:moveTo>
                  <a:lnTo>
                    <a:pt x="28" y="0"/>
                  </a:lnTo>
                  <a:lnTo>
                    <a:pt x="0" y="3"/>
                  </a:lnTo>
                  <a:lnTo>
                    <a:pt x="12" y="60"/>
                  </a:lnTo>
                  <a:lnTo>
                    <a:pt x="41" y="56"/>
                  </a:lnTo>
                  <a:close/>
                </a:path>
              </a:pathLst>
            </a:custGeom>
            <a:solidFill>
              <a:srgbClr val="FFD8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1" name="Rectangle 18"/>
            <p:cNvSpPr>
              <a:spLocks noChangeArrowheads="1"/>
            </p:cNvSpPr>
            <p:nvPr/>
          </p:nvSpPr>
          <p:spPr bwMode="auto">
            <a:xfrm>
              <a:off x="7397750" y="6623050"/>
              <a:ext cx="1588" cy="15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2" name="Freeform 19"/>
            <p:cNvSpPr>
              <a:spLocks/>
            </p:cNvSpPr>
            <p:nvPr/>
          </p:nvSpPr>
          <p:spPr bwMode="auto">
            <a:xfrm>
              <a:off x="6989763" y="5067300"/>
              <a:ext cx="1863725" cy="1603375"/>
            </a:xfrm>
            <a:custGeom>
              <a:avLst/>
              <a:gdLst>
                <a:gd name="T0" fmla="*/ 2147483647 w 1174"/>
                <a:gd name="T1" fmla="*/ 2147483647 h 1010"/>
                <a:gd name="T2" fmla="*/ 2147483647 w 1174"/>
                <a:gd name="T3" fmla="*/ 2147483647 h 1010"/>
                <a:gd name="T4" fmla="*/ 2147483647 w 1174"/>
                <a:gd name="T5" fmla="*/ 2147483647 h 1010"/>
                <a:gd name="T6" fmla="*/ 2147483647 w 1174"/>
                <a:gd name="T7" fmla="*/ 2147483647 h 1010"/>
                <a:gd name="T8" fmla="*/ 2147483647 w 1174"/>
                <a:gd name="T9" fmla="*/ 2147483647 h 1010"/>
                <a:gd name="T10" fmla="*/ 2147483647 w 1174"/>
                <a:gd name="T11" fmla="*/ 2147483647 h 1010"/>
                <a:gd name="T12" fmla="*/ 2147483647 w 1174"/>
                <a:gd name="T13" fmla="*/ 2147483647 h 1010"/>
                <a:gd name="T14" fmla="*/ 2147483647 w 1174"/>
                <a:gd name="T15" fmla="*/ 2147483647 h 1010"/>
                <a:gd name="T16" fmla="*/ 2147483647 w 1174"/>
                <a:gd name="T17" fmla="*/ 2147483647 h 1010"/>
                <a:gd name="T18" fmla="*/ 2147483647 w 1174"/>
                <a:gd name="T19" fmla="*/ 2147483647 h 1010"/>
                <a:gd name="T20" fmla="*/ 2147483647 w 1174"/>
                <a:gd name="T21" fmla="*/ 2147483647 h 1010"/>
                <a:gd name="T22" fmla="*/ 2147483647 w 1174"/>
                <a:gd name="T23" fmla="*/ 2147483647 h 1010"/>
                <a:gd name="T24" fmla="*/ 2147483647 w 1174"/>
                <a:gd name="T25" fmla="*/ 2147483647 h 1010"/>
                <a:gd name="T26" fmla="*/ 2147483647 w 1174"/>
                <a:gd name="T27" fmla="*/ 0 h 1010"/>
                <a:gd name="T28" fmla="*/ 2147483647 w 1174"/>
                <a:gd name="T29" fmla="*/ 2147483647 h 1010"/>
                <a:gd name="T30" fmla="*/ 2147483647 w 1174"/>
                <a:gd name="T31" fmla="*/ 2147483647 h 1010"/>
                <a:gd name="T32" fmla="*/ 2147483647 w 1174"/>
                <a:gd name="T33" fmla="*/ 2147483647 h 1010"/>
                <a:gd name="T34" fmla="*/ 2147483647 w 1174"/>
                <a:gd name="T35" fmla="*/ 2147483647 h 1010"/>
                <a:gd name="T36" fmla="*/ 2147483647 w 1174"/>
                <a:gd name="T37" fmla="*/ 2147483647 h 1010"/>
                <a:gd name="T38" fmla="*/ 2147483647 w 1174"/>
                <a:gd name="T39" fmla="*/ 2147483647 h 1010"/>
                <a:gd name="T40" fmla="*/ 2147483647 w 1174"/>
                <a:gd name="T41" fmla="*/ 2147483647 h 1010"/>
                <a:gd name="T42" fmla="*/ 2147483647 w 1174"/>
                <a:gd name="T43" fmla="*/ 2147483647 h 1010"/>
                <a:gd name="T44" fmla="*/ 2147483647 w 1174"/>
                <a:gd name="T45" fmla="*/ 2147483647 h 1010"/>
                <a:gd name="T46" fmla="*/ 2147483647 w 1174"/>
                <a:gd name="T47" fmla="*/ 2147483647 h 1010"/>
                <a:gd name="T48" fmla="*/ 2147483647 w 1174"/>
                <a:gd name="T49" fmla="*/ 2147483647 h 1010"/>
                <a:gd name="T50" fmla="*/ 2147483647 w 1174"/>
                <a:gd name="T51" fmla="*/ 2147483647 h 1010"/>
                <a:gd name="T52" fmla="*/ 2147483647 w 1174"/>
                <a:gd name="T53" fmla="*/ 2147483647 h 1010"/>
                <a:gd name="T54" fmla="*/ 2147483647 w 1174"/>
                <a:gd name="T55" fmla="*/ 2147483647 h 1010"/>
                <a:gd name="T56" fmla="*/ 2147483647 w 1174"/>
                <a:gd name="T57" fmla="*/ 2147483647 h 1010"/>
                <a:gd name="T58" fmla="*/ 2147483647 w 1174"/>
                <a:gd name="T59" fmla="*/ 2147483647 h 1010"/>
                <a:gd name="T60" fmla="*/ 2147483647 w 1174"/>
                <a:gd name="T61" fmla="*/ 2147483647 h 1010"/>
                <a:gd name="T62" fmla="*/ 2147483647 w 1174"/>
                <a:gd name="T63" fmla="*/ 2147483647 h 1010"/>
                <a:gd name="T64" fmla="*/ 2147483647 w 1174"/>
                <a:gd name="T65" fmla="*/ 2147483647 h 1010"/>
                <a:gd name="T66" fmla="*/ 2147483647 w 1174"/>
                <a:gd name="T67" fmla="*/ 2147483647 h 1010"/>
                <a:gd name="T68" fmla="*/ 2147483647 w 1174"/>
                <a:gd name="T69" fmla="*/ 2147483647 h 1010"/>
                <a:gd name="T70" fmla="*/ 2147483647 w 1174"/>
                <a:gd name="T71" fmla="*/ 2147483647 h 1010"/>
                <a:gd name="T72" fmla="*/ 2147483647 w 1174"/>
                <a:gd name="T73" fmla="*/ 2147483647 h 1010"/>
                <a:gd name="T74" fmla="*/ 2147483647 w 1174"/>
                <a:gd name="T75" fmla="*/ 2147483647 h 1010"/>
                <a:gd name="T76" fmla="*/ 2147483647 w 1174"/>
                <a:gd name="T77" fmla="*/ 2147483647 h 1010"/>
                <a:gd name="T78" fmla="*/ 2147483647 w 1174"/>
                <a:gd name="T79" fmla="*/ 2147483647 h 1010"/>
                <a:gd name="T80" fmla="*/ 2147483647 w 1174"/>
                <a:gd name="T81" fmla="*/ 2147483647 h 1010"/>
                <a:gd name="T82" fmla="*/ 2147483647 w 1174"/>
                <a:gd name="T83" fmla="*/ 2147483647 h 1010"/>
                <a:gd name="T84" fmla="*/ 2147483647 w 1174"/>
                <a:gd name="T85" fmla="*/ 2147483647 h 1010"/>
                <a:gd name="T86" fmla="*/ 2147483647 w 1174"/>
                <a:gd name="T87" fmla="*/ 2147483647 h 1010"/>
                <a:gd name="T88" fmla="*/ 2147483647 w 1174"/>
                <a:gd name="T89" fmla="*/ 2147483647 h 1010"/>
                <a:gd name="T90" fmla="*/ 2147483647 w 1174"/>
                <a:gd name="T91" fmla="*/ 2147483647 h 1010"/>
                <a:gd name="T92" fmla="*/ 2147483647 w 1174"/>
                <a:gd name="T93" fmla="*/ 2147483647 h 1010"/>
                <a:gd name="T94" fmla="*/ 2147483647 w 1174"/>
                <a:gd name="T95" fmla="*/ 2147483647 h 1010"/>
                <a:gd name="T96" fmla="*/ 2147483647 w 1174"/>
                <a:gd name="T97" fmla="*/ 2147483647 h 1010"/>
                <a:gd name="T98" fmla="*/ 2147483647 w 1174"/>
                <a:gd name="T99" fmla="*/ 2147483647 h 1010"/>
                <a:gd name="T100" fmla="*/ 2147483647 w 1174"/>
                <a:gd name="T101" fmla="*/ 2147483647 h 1010"/>
                <a:gd name="T102" fmla="*/ 2147483647 w 1174"/>
                <a:gd name="T103" fmla="*/ 2147483647 h 1010"/>
                <a:gd name="T104" fmla="*/ 2147483647 w 1174"/>
                <a:gd name="T105" fmla="*/ 2147483647 h 1010"/>
                <a:gd name="T106" fmla="*/ 2147483647 w 1174"/>
                <a:gd name="T107" fmla="*/ 2147483647 h 1010"/>
                <a:gd name="T108" fmla="*/ 2147483647 w 1174"/>
                <a:gd name="T109" fmla="*/ 2147483647 h 1010"/>
                <a:gd name="T110" fmla="*/ 2147483647 w 1174"/>
                <a:gd name="T111" fmla="*/ 2147483647 h 1010"/>
                <a:gd name="T112" fmla="*/ 2147483647 w 1174"/>
                <a:gd name="T113" fmla="*/ 2147483647 h 1010"/>
                <a:gd name="T114" fmla="*/ 2147483647 w 1174"/>
                <a:gd name="T115" fmla="*/ 2147483647 h 1010"/>
                <a:gd name="T116" fmla="*/ 2147483647 w 1174"/>
                <a:gd name="T117" fmla="*/ 2147483647 h 1010"/>
                <a:gd name="T118" fmla="*/ 2147483647 w 1174"/>
                <a:gd name="T119" fmla="*/ 2147483647 h 1010"/>
                <a:gd name="T120" fmla="*/ 2147483647 w 1174"/>
                <a:gd name="T121" fmla="*/ 2147483647 h 10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74" h="1010">
                  <a:moveTo>
                    <a:pt x="1115" y="900"/>
                  </a:moveTo>
                  <a:lnTo>
                    <a:pt x="1021" y="885"/>
                  </a:lnTo>
                  <a:lnTo>
                    <a:pt x="1066" y="846"/>
                  </a:lnTo>
                  <a:lnTo>
                    <a:pt x="1102" y="809"/>
                  </a:lnTo>
                  <a:lnTo>
                    <a:pt x="1133" y="776"/>
                  </a:lnTo>
                  <a:lnTo>
                    <a:pt x="1153" y="745"/>
                  </a:lnTo>
                  <a:lnTo>
                    <a:pt x="1168" y="715"/>
                  </a:lnTo>
                  <a:lnTo>
                    <a:pt x="1174" y="688"/>
                  </a:lnTo>
                  <a:lnTo>
                    <a:pt x="1172" y="664"/>
                  </a:lnTo>
                  <a:lnTo>
                    <a:pt x="1164" y="642"/>
                  </a:lnTo>
                  <a:lnTo>
                    <a:pt x="1139" y="616"/>
                  </a:lnTo>
                  <a:lnTo>
                    <a:pt x="1105" y="597"/>
                  </a:lnTo>
                  <a:lnTo>
                    <a:pt x="1064" y="584"/>
                  </a:lnTo>
                  <a:lnTo>
                    <a:pt x="1017" y="574"/>
                  </a:lnTo>
                  <a:lnTo>
                    <a:pt x="968" y="571"/>
                  </a:lnTo>
                  <a:lnTo>
                    <a:pt x="919" y="569"/>
                  </a:lnTo>
                  <a:lnTo>
                    <a:pt x="876" y="571"/>
                  </a:lnTo>
                  <a:lnTo>
                    <a:pt x="840" y="572"/>
                  </a:lnTo>
                  <a:lnTo>
                    <a:pt x="760" y="261"/>
                  </a:lnTo>
                  <a:lnTo>
                    <a:pt x="813" y="263"/>
                  </a:lnTo>
                  <a:lnTo>
                    <a:pt x="856" y="260"/>
                  </a:lnTo>
                  <a:lnTo>
                    <a:pt x="891" y="251"/>
                  </a:lnTo>
                  <a:lnTo>
                    <a:pt x="917" y="241"/>
                  </a:lnTo>
                  <a:lnTo>
                    <a:pt x="937" y="230"/>
                  </a:lnTo>
                  <a:lnTo>
                    <a:pt x="952" y="216"/>
                  </a:lnTo>
                  <a:lnTo>
                    <a:pt x="960" y="202"/>
                  </a:lnTo>
                  <a:lnTo>
                    <a:pt x="966" y="187"/>
                  </a:lnTo>
                  <a:lnTo>
                    <a:pt x="968" y="172"/>
                  </a:lnTo>
                  <a:lnTo>
                    <a:pt x="968" y="157"/>
                  </a:lnTo>
                  <a:lnTo>
                    <a:pt x="964" y="142"/>
                  </a:lnTo>
                  <a:lnTo>
                    <a:pt x="956" y="129"/>
                  </a:lnTo>
                  <a:lnTo>
                    <a:pt x="944" y="115"/>
                  </a:lnTo>
                  <a:lnTo>
                    <a:pt x="931" y="104"/>
                  </a:lnTo>
                  <a:lnTo>
                    <a:pt x="915" y="94"/>
                  </a:lnTo>
                  <a:lnTo>
                    <a:pt x="899" y="82"/>
                  </a:lnTo>
                  <a:lnTo>
                    <a:pt x="880" y="74"/>
                  </a:lnTo>
                  <a:lnTo>
                    <a:pt x="860" y="66"/>
                  </a:lnTo>
                  <a:lnTo>
                    <a:pt x="842" y="58"/>
                  </a:lnTo>
                  <a:lnTo>
                    <a:pt x="823" y="51"/>
                  </a:lnTo>
                  <a:lnTo>
                    <a:pt x="823" y="49"/>
                  </a:lnTo>
                  <a:lnTo>
                    <a:pt x="821" y="39"/>
                  </a:lnTo>
                  <a:lnTo>
                    <a:pt x="819" y="29"/>
                  </a:lnTo>
                  <a:lnTo>
                    <a:pt x="813" y="21"/>
                  </a:lnTo>
                  <a:lnTo>
                    <a:pt x="805" y="14"/>
                  </a:lnTo>
                  <a:lnTo>
                    <a:pt x="795" y="8"/>
                  </a:lnTo>
                  <a:lnTo>
                    <a:pt x="785" y="3"/>
                  </a:lnTo>
                  <a:lnTo>
                    <a:pt x="772" y="1"/>
                  </a:lnTo>
                  <a:lnTo>
                    <a:pt x="760" y="0"/>
                  </a:lnTo>
                  <a:lnTo>
                    <a:pt x="748" y="1"/>
                  </a:lnTo>
                  <a:lnTo>
                    <a:pt x="736" y="3"/>
                  </a:lnTo>
                  <a:lnTo>
                    <a:pt x="726" y="8"/>
                  </a:lnTo>
                  <a:lnTo>
                    <a:pt x="717" y="14"/>
                  </a:lnTo>
                  <a:lnTo>
                    <a:pt x="709" y="21"/>
                  </a:lnTo>
                  <a:lnTo>
                    <a:pt x="703" y="29"/>
                  </a:lnTo>
                  <a:lnTo>
                    <a:pt x="701" y="39"/>
                  </a:lnTo>
                  <a:lnTo>
                    <a:pt x="699" y="49"/>
                  </a:lnTo>
                  <a:lnTo>
                    <a:pt x="701" y="59"/>
                  </a:lnTo>
                  <a:lnTo>
                    <a:pt x="703" y="69"/>
                  </a:lnTo>
                  <a:lnTo>
                    <a:pt x="709" y="77"/>
                  </a:lnTo>
                  <a:lnTo>
                    <a:pt x="717" y="86"/>
                  </a:lnTo>
                  <a:lnTo>
                    <a:pt x="726" y="92"/>
                  </a:lnTo>
                  <a:lnTo>
                    <a:pt x="736" y="97"/>
                  </a:lnTo>
                  <a:lnTo>
                    <a:pt x="748" y="99"/>
                  </a:lnTo>
                  <a:lnTo>
                    <a:pt x="760" y="101"/>
                  </a:lnTo>
                  <a:lnTo>
                    <a:pt x="774" y="99"/>
                  </a:lnTo>
                  <a:lnTo>
                    <a:pt x="787" y="96"/>
                  </a:lnTo>
                  <a:lnTo>
                    <a:pt x="799" y="91"/>
                  </a:lnTo>
                  <a:lnTo>
                    <a:pt x="807" y="84"/>
                  </a:lnTo>
                  <a:lnTo>
                    <a:pt x="823" y="91"/>
                  </a:lnTo>
                  <a:lnTo>
                    <a:pt x="840" y="96"/>
                  </a:lnTo>
                  <a:lnTo>
                    <a:pt x="856" y="104"/>
                  </a:lnTo>
                  <a:lnTo>
                    <a:pt x="872" y="110"/>
                  </a:lnTo>
                  <a:lnTo>
                    <a:pt x="887" y="119"/>
                  </a:lnTo>
                  <a:lnTo>
                    <a:pt x="899" y="129"/>
                  </a:lnTo>
                  <a:lnTo>
                    <a:pt x="911" y="137"/>
                  </a:lnTo>
                  <a:lnTo>
                    <a:pt x="919" y="147"/>
                  </a:lnTo>
                  <a:lnTo>
                    <a:pt x="923" y="154"/>
                  </a:lnTo>
                  <a:lnTo>
                    <a:pt x="925" y="162"/>
                  </a:lnTo>
                  <a:lnTo>
                    <a:pt x="925" y="168"/>
                  </a:lnTo>
                  <a:lnTo>
                    <a:pt x="925" y="177"/>
                  </a:lnTo>
                  <a:lnTo>
                    <a:pt x="923" y="185"/>
                  </a:lnTo>
                  <a:lnTo>
                    <a:pt x="917" y="195"/>
                  </a:lnTo>
                  <a:lnTo>
                    <a:pt x="907" y="205"/>
                  </a:lnTo>
                  <a:lnTo>
                    <a:pt x="893" y="215"/>
                  </a:lnTo>
                  <a:lnTo>
                    <a:pt x="870" y="221"/>
                  </a:lnTo>
                  <a:lnTo>
                    <a:pt x="838" y="226"/>
                  </a:lnTo>
                  <a:lnTo>
                    <a:pt x="797" y="228"/>
                  </a:lnTo>
                  <a:lnTo>
                    <a:pt x="744" y="225"/>
                  </a:lnTo>
                  <a:lnTo>
                    <a:pt x="728" y="205"/>
                  </a:lnTo>
                  <a:lnTo>
                    <a:pt x="707" y="187"/>
                  </a:lnTo>
                  <a:lnTo>
                    <a:pt x="685" y="172"/>
                  </a:lnTo>
                  <a:lnTo>
                    <a:pt x="660" y="159"/>
                  </a:lnTo>
                  <a:lnTo>
                    <a:pt x="632" y="150"/>
                  </a:lnTo>
                  <a:lnTo>
                    <a:pt x="603" y="145"/>
                  </a:lnTo>
                  <a:lnTo>
                    <a:pt x="575" y="145"/>
                  </a:lnTo>
                  <a:lnTo>
                    <a:pt x="544" y="149"/>
                  </a:lnTo>
                  <a:lnTo>
                    <a:pt x="524" y="154"/>
                  </a:lnTo>
                  <a:lnTo>
                    <a:pt x="504" y="160"/>
                  </a:lnTo>
                  <a:lnTo>
                    <a:pt x="485" y="167"/>
                  </a:lnTo>
                  <a:lnTo>
                    <a:pt x="469" y="177"/>
                  </a:lnTo>
                  <a:lnTo>
                    <a:pt x="455" y="188"/>
                  </a:lnTo>
                  <a:lnTo>
                    <a:pt x="440" y="200"/>
                  </a:lnTo>
                  <a:lnTo>
                    <a:pt x="428" y="213"/>
                  </a:lnTo>
                  <a:lnTo>
                    <a:pt x="418" y="226"/>
                  </a:lnTo>
                  <a:lnTo>
                    <a:pt x="396" y="218"/>
                  </a:lnTo>
                  <a:lnTo>
                    <a:pt x="369" y="212"/>
                  </a:lnTo>
                  <a:lnTo>
                    <a:pt x="336" y="203"/>
                  </a:lnTo>
                  <a:lnTo>
                    <a:pt x="304" y="198"/>
                  </a:lnTo>
                  <a:lnTo>
                    <a:pt x="267" y="195"/>
                  </a:lnTo>
                  <a:lnTo>
                    <a:pt x="229" y="197"/>
                  </a:lnTo>
                  <a:lnTo>
                    <a:pt x="192" y="202"/>
                  </a:lnTo>
                  <a:lnTo>
                    <a:pt x="157" y="215"/>
                  </a:lnTo>
                  <a:lnTo>
                    <a:pt x="133" y="228"/>
                  </a:lnTo>
                  <a:lnTo>
                    <a:pt x="110" y="245"/>
                  </a:lnTo>
                  <a:lnTo>
                    <a:pt x="90" y="266"/>
                  </a:lnTo>
                  <a:lnTo>
                    <a:pt x="76" y="289"/>
                  </a:lnTo>
                  <a:lnTo>
                    <a:pt x="61" y="316"/>
                  </a:lnTo>
                  <a:lnTo>
                    <a:pt x="53" y="347"/>
                  </a:lnTo>
                  <a:lnTo>
                    <a:pt x="47" y="380"/>
                  </a:lnTo>
                  <a:lnTo>
                    <a:pt x="43" y="418"/>
                  </a:lnTo>
                  <a:lnTo>
                    <a:pt x="39" y="420"/>
                  </a:lnTo>
                  <a:lnTo>
                    <a:pt x="35" y="422"/>
                  </a:lnTo>
                  <a:lnTo>
                    <a:pt x="29" y="423"/>
                  </a:lnTo>
                  <a:lnTo>
                    <a:pt x="25" y="425"/>
                  </a:lnTo>
                  <a:lnTo>
                    <a:pt x="8" y="440"/>
                  </a:lnTo>
                  <a:lnTo>
                    <a:pt x="0" y="458"/>
                  </a:lnTo>
                  <a:lnTo>
                    <a:pt x="0" y="478"/>
                  </a:lnTo>
                  <a:lnTo>
                    <a:pt x="11" y="496"/>
                  </a:lnTo>
                  <a:lnTo>
                    <a:pt x="19" y="505"/>
                  </a:lnTo>
                  <a:lnTo>
                    <a:pt x="29" y="511"/>
                  </a:lnTo>
                  <a:lnTo>
                    <a:pt x="39" y="515"/>
                  </a:lnTo>
                  <a:lnTo>
                    <a:pt x="51" y="518"/>
                  </a:lnTo>
                  <a:lnTo>
                    <a:pt x="63" y="520"/>
                  </a:lnTo>
                  <a:lnTo>
                    <a:pt x="76" y="518"/>
                  </a:lnTo>
                  <a:lnTo>
                    <a:pt x="88" y="515"/>
                  </a:lnTo>
                  <a:lnTo>
                    <a:pt x="98" y="510"/>
                  </a:lnTo>
                  <a:lnTo>
                    <a:pt x="114" y="495"/>
                  </a:lnTo>
                  <a:lnTo>
                    <a:pt x="125" y="476"/>
                  </a:lnTo>
                  <a:lnTo>
                    <a:pt x="123" y="457"/>
                  </a:lnTo>
                  <a:lnTo>
                    <a:pt x="112" y="438"/>
                  </a:lnTo>
                  <a:lnTo>
                    <a:pt x="106" y="432"/>
                  </a:lnTo>
                  <a:lnTo>
                    <a:pt x="100" y="427"/>
                  </a:lnTo>
                  <a:lnTo>
                    <a:pt x="94" y="423"/>
                  </a:lnTo>
                  <a:lnTo>
                    <a:pt x="86" y="420"/>
                  </a:lnTo>
                  <a:lnTo>
                    <a:pt x="88" y="387"/>
                  </a:lnTo>
                  <a:lnTo>
                    <a:pt x="94" y="357"/>
                  </a:lnTo>
                  <a:lnTo>
                    <a:pt x="102" y="331"/>
                  </a:lnTo>
                  <a:lnTo>
                    <a:pt x="112" y="308"/>
                  </a:lnTo>
                  <a:lnTo>
                    <a:pt x="125" y="288"/>
                  </a:lnTo>
                  <a:lnTo>
                    <a:pt x="139" y="269"/>
                  </a:lnTo>
                  <a:lnTo>
                    <a:pt x="157" y="256"/>
                  </a:lnTo>
                  <a:lnTo>
                    <a:pt x="178" y="245"/>
                  </a:lnTo>
                  <a:lnTo>
                    <a:pt x="208" y="235"/>
                  </a:lnTo>
                  <a:lnTo>
                    <a:pt x="239" y="230"/>
                  </a:lnTo>
                  <a:lnTo>
                    <a:pt x="271" y="230"/>
                  </a:lnTo>
                  <a:lnTo>
                    <a:pt x="304" y="233"/>
                  </a:lnTo>
                  <a:lnTo>
                    <a:pt x="332" y="238"/>
                  </a:lnTo>
                  <a:lnTo>
                    <a:pt x="361" y="245"/>
                  </a:lnTo>
                  <a:lnTo>
                    <a:pt x="385" y="253"/>
                  </a:lnTo>
                  <a:lnTo>
                    <a:pt x="404" y="260"/>
                  </a:lnTo>
                  <a:lnTo>
                    <a:pt x="400" y="274"/>
                  </a:lnTo>
                  <a:lnTo>
                    <a:pt x="400" y="291"/>
                  </a:lnTo>
                  <a:lnTo>
                    <a:pt x="400" y="308"/>
                  </a:lnTo>
                  <a:lnTo>
                    <a:pt x="404" y="324"/>
                  </a:lnTo>
                  <a:lnTo>
                    <a:pt x="402" y="324"/>
                  </a:lnTo>
                  <a:lnTo>
                    <a:pt x="475" y="614"/>
                  </a:lnTo>
                  <a:lnTo>
                    <a:pt x="412" y="624"/>
                  </a:lnTo>
                  <a:lnTo>
                    <a:pt x="359" y="639"/>
                  </a:lnTo>
                  <a:lnTo>
                    <a:pt x="314" y="657"/>
                  </a:lnTo>
                  <a:lnTo>
                    <a:pt x="279" y="678"/>
                  </a:lnTo>
                  <a:lnTo>
                    <a:pt x="253" y="703"/>
                  </a:lnTo>
                  <a:lnTo>
                    <a:pt x="235" y="730"/>
                  </a:lnTo>
                  <a:lnTo>
                    <a:pt x="222" y="756"/>
                  </a:lnTo>
                  <a:lnTo>
                    <a:pt x="216" y="784"/>
                  </a:lnTo>
                  <a:lnTo>
                    <a:pt x="216" y="809"/>
                  </a:lnTo>
                  <a:lnTo>
                    <a:pt x="222" y="832"/>
                  </a:lnTo>
                  <a:lnTo>
                    <a:pt x="233" y="854"/>
                  </a:lnTo>
                  <a:lnTo>
                    <a:pt x="247" y="876"/>
                  </a:lnTo>
                  <a:lnTo>
                    <a:pt x="263" y="894"/>
                  </a:lnTo>
                  <a:lnTo>
                    <a:pt x="284" y="910"/>
                  </a:lnTo>
                  <a:lnTo>
                    <a:pt x="306" y="924"/>
                  </a:lnTo>
                  <a:lnTo>
                    <a:pt x="332" y="933"/>
                  </a:lnTo>
                  <a:lnTo>
                    <a:pt x="257" y="980"/>
                  </a:lnTo>
                  <a:lnTo>
                    <a:pt x="251" y="985"/>
                  </a:lnTo>
                  <a:lnTo>
                    <a:pt x="249" y="991"/>
                  </a:lnTo>
                  <a:lnTo>
                    <a:pt x="249" y="998"/>
                  </a:lnTo>
                  <a:lnTo>
                    <a:pt x="253" y="1003"/>
                  </a:lnTo>
                  <a:lnTo>
                    <a:pt x="259" y="1008"/>
                  </a:lnTo>
                  <a:lnTo>
                    <a:pt x="267" y="1010"/>
                  </a:lnTo>
                  <a:lnTo>
                    <a:pt x="275" y="1010"/>
                  </a:lnTo>
                  <a:lnTo>
                    <a:pt x="281" y="1006"/>
                  </a:lnTo>
                  <a:lnTo>
                    <a:pt x="438" y="912"/>
                  </a:lnTo>
                  <a:lnTo>
                    <a:pt x="381" y="909"/>
                  </a:lnTo>
                  <a:lnTo>
                    <a:pt x="357" y="905"/>
                  </a:lnTo>
                  <a:lnTo>
                    <a:pt x="332" y="897"/>
                  </a:lnTo>
                  <a:lnTo>
                    <a:pt x="312" y="884"/>
                  </a:lnTo>
                  <a:lnTo>
                    <a:pt x="294" y="869"/>
                  </a:lnTo>
                  <a:lnTo>
                    <a:pt x="277" y="851"/>
                  </a:lnTo>
                  <a:lnTo>
                    <a:pt x="267" y="831"/>
                  </a:lnTo>
                  <a:lnTo>
                    <a:pt x="261" y="809"/>
                  </a:lnTo>
                  <a:lnTo>
                    <a:pt x="259" y="786"/>
                  </a:lnTo>
                  <a:lnTo>
                    <a:pt x="263" y="765"/>
                  </a:lnTo>
                  <a:lnTo>
                    <a:pt x="273" y="741"/>
                  </a:lnTo>
                  <a:lnTo>
                    <a:pt x="290" y="722"/>
                  </a:lnTo>
                  <a:lnTo>
                    <a:pt x="314" y="702"/>
                  </a:lnTo>
                  <a:lnTo>
                    <a:pt x="345" y="683"/>
                  </a:lnTo>
                  <a:lnTo>
                    <a:pt x="383" y="669"/>
                  </a:lnTo>
                  <a:lnTo>
                    <a:pt x="428" y="655"/>
                  </a:lnTo>
                  <a:lnTo>
                    <a:pt x="483" y="647"/>
                  </a:lnTo>
                  <a:lnTo>
                    <a:pt x="497" y="702"/>
                  </a:lnTo>
                  <a:lnTo>
                    <a:pt x="856" y="639"/>
                  </a:lnTo>
                  <a:lnTo>
                    <a:pt x="848" y="606"/>
                  </a:lnTo>
                  <a:lnTo>
                    <a:pt x="885" y="604"/>
                  </a:lnTo>
                  <a:lnTo>
                    <a:pt x="925" y="604"/>
                  </a:lnTo>
                  <a:lnTo>
                    <a:pt x="968" y="606"/>
                  </a:lnTo>
                  <a:lnTo>
                    <a:pt x="1009" y="609"/>
                  </a:lnTo>
                  <a:lnTo>
                    <a:pt x="1047" y="616"/>
                  </a:lnTo>
                  <a:lnTo>
                    <a:pt x="1080" y="625"/>
                  </a:lnTo>
                  <a:lnTo>
                    <a:pt x="1107" y="639"/>
                  </a:lnTo>
                  <a:lnTo>
                    <a:pt x="1125" y="657"/>
                  </a:lnTo>
                  <a:lnTo>
                    <a:pt x="1131" y="670"/>
                  </a:lnTo>
                  <a:lnTo>
                    <a:pt x="1131" y="687"/>
                  </a:lnTo>
                  <a:lnTo>
                    <a:pt x="1127" y="707"/>
                  </a:lnTo>
                  <a:lnTo>
                    <a:pt x="1115" y="731"/>
                  </a:lnTo>
                  <a:lnTo>
                    <a:pt x="1092" y="761"/>
                  </a:lnTo>
                  <a:lnTo>
                    <a:pt x="1062" y="798"/>
                  </a:lnTo>
                  <a:lnTo>
                    <a:pt x="1019" y="839"/>
                  </a:lnTo>
                  <a:lnTo>
                    <a:pt x="964" y="885"/>
                  </a:lnTo>
                  <a:lnTo>
                    <a:pt x="933" y="909"/>
                  </a:lnTo>
                  <a:lnTo>
                    <a:pt x="1107" y="933"/>
                  </a:lnTo>
                  <a:lnTo>
                    <a:pt x="1115" y="933"/>
                  </a:lnTo>
                  <a:lnTo>
                    <a:pt x="1123" y="930"/>
                  </a:lnTo>
                  <a:lnTo>
                    <a:pt x="1129" y="925"/>
                  </a:lnTo>
                  <a:lnTo>
                    <a:pt x="1131" y="920"/>
                  </a:lnTo>
                  <a:lnTo>
                    <a:pt x="1131" y="914"/>
                  </a:lnTo>
                  <a:lnTo>
                    <a:pt x="1127" y="907"/>
                  </a:lnTo>
                  <a:lnTo>
                    <a:pt x="1123" y="902"/>
                  </a:lnTo>
                  <a:lnTo>
                    <a:pt x="1115" y="9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7453313" y="4562475"/>
              <a:ext cx="860425" cy="704850"/>
              <a:chOff x="4192133" y="4295322"/>
              <a:chExt cx="860425" cy="704850"/>
            </a:xfrm>
          </p:grpSpPr>
          <p:sp>
            <p:nvSpPr>
              <p:cNvPr id="22544" name="Freeform 8"/>
              <p:cNvSpPr>
                <a:spLocks/>
              </p:cNvSpPr>
              <p:nvPr/>
            </p:nvSpPr>
            <p:spPr bwMode="auto">
              <a:xfrm>
                <a:off x="4725533" y="4295322"/>
                <a:ext cx="55563" cy="93662"/>
              </a:xfrm>
              <a:custGeom>
                <a:avLst/>
                <a:gdLst>
                  <a:gd name="T0" fmla="*/ 0 w 35"/>
                  <a:gd name="T1" fmla="*/ 2147483647 h 59"/>
                  <a:gd name="T2" fmla="*/ 2147483647 w 35"/>
                  <a:gd name="T3" fmla="*/ 0 h 59"/>
                  <a:gd name="T4" fmla="*/ 2147483647 w 35"/>
                  <a:gd name="T5" fmla="*/ 2147483647 h 59"/>
                  <a:gd name="T6" fmla="*/ 2147483647 w 35"/>
                  <a:gd name="T7" fmla="*/ 2147483647 h 59"/>
                  <a:gd name="T8" fmla="*/ 0 w 35"/>
                  <a:gd name="T9" fmla="*/ 2147483647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59">
                    <a:moveTo>
                      <a:pt x="0" y="58"/>
                    </a:moveTo>
                    <a:lnTo>
                      <a:pt x="8" y="0"/>
                    </a:lnTo>
                    <a:lnTo>
                      <a:pt x="35" y="3"/>
                    </a:lnTo>
                    <a:lnTo>
                      <a:pt x="29" y="59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545" name="Freeform 9"/>
              <p:cNvSpPr>
                <a:spLocks/>
              </p:cNvSpPr>
              <p:nvPr/>
            </p:nvSpPr>
            <p:spPr bwMode="auto">
              <a:xfrm>
                <a:off x="4835070" y="4355647"/>
                <a:ext cx="103188" cy="93662"/>
              </a:xfrm>
              <a:custGeom>
                <a:avLst/>
                <a:gdLst>
                  <a:gd name="T0" fmla="*/ 0 w 65"/>
                  <a:gd name="T1" fmla="*/ 2147483647 h 59"/>
                  <a:gd name="T2" fmla="*/ 2147483647 w 65"/>
                  <a:gd name="T3" fmla="*/ 0 h 59"/>
                  <a:gd name="T4" fmla="*/ 2147483647 w 65"/>
                  <a:gd name="T5" fmla="*/ 2147483647 h 59"/>
                  <a:gd name="T6" fmla="*/ 2147483647 w 65"/>
                  <a:gd name="T7" fmla="*/ 2147483647 h 59"/>
                  <a:gd name="T8" fmla="*/ 0 w 65"/>
                  <a:gd name="T9" fmla="*/ 2147483647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" h="59">
                    <a:moveTo>
                      <a:pt x="0" y="46"/>
                    </a:moveTo>
                    <a:lnTo>
                      <a:pt x="43" y="0"/>
                    </a:lnTo>
                    <a:lnTo>
                      <a:pt x="65" y="13"/>
                    </a:lnTo>
                    <a:lnTo>
                      <a:pt x="23" y="59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546" name="Freeform 10"/>
              <p:cNvSpPr>
                <a:spLocks/>
              </p:cNvSpPr>
              <p:nvPr/>
            </p:nvSpPr>
            <p:spPr bwMode="auto">
              <a:xfrm>
                <a:off x="4931908" y="4452485"/>
                <a:ext cx="120650" cy="76200"/>
              </a:xfrm>
              <a:custGeom>
                <a:avLst/>
                <a:gdLst>
                  <a:gd name="T0" fmla="*/ 0 w 76"/>
                  <a:gd name="T1" fmla="*/ 2147483647 h 48"/>
                  <a:gd name="T2" fmla="*/ 2147483647 w 76"/>
                  <a:gd name="T3" fmla="*/ 0 h 48"/>
                  <a:gd name="T4" fmla="*/ 2147483647 w 76"/>
                  <a:gd name="T5" fmla="*/ 2147483647 h 48"/>
                  <a:gd name="T6" fmla="*/ 2147483647 w 76"/>
                  <a:gd name="T7" fmla="*/ 2147483647 h 48"/>
                  <a:gd name="T8" fmla="*/ 0 w 7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8">
                    <a:moveTo>
                      <a:pt x="0" y="28"/>
                    </a:moveTo>
                    <a:lnTo>
                      <a:pt x="62" y="0"/>
                    </a:lnTo>
                    <a:lnTo>
                      <a:pt x="76" y="18"/>
                    </a:lnTo>
                    <a:lnTo>
                      <a:pt x="15" y="4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4192133" y="4545587"/>
                <a:ext cx="702294" cy="454585"/>
                <a:chOff x="8725995" y="4722782"/>
                <a:chExt cx="702294" cy="454585"/>
              </a:xfrm>
            </p:grpSpPr>
            <p:sp>
              <p:nvSpPr>
                <p:cNvPr id="22548" name="Oval 16"/>
                <p:cNvSpPr>
                  <a:spLocks noChangeArrowheads="1"/>
                </p:cNvSpPr>
                <p:nvPr/>
              </p:nvSpPr>
              <p:spPr bwMode="auto">
                <a:xfrm rot="-309688">
                  <a:off x="8725995" y="4722782"/>
                  <a:ext cx="554482" cy="4545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88900" tIns="88900" rIns="88900" bIns="8890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49" name="Oval 17"/>
                <p:cNvSpPr>
                  <a:spLocks noChangeArrowheads="1"/>
                </p:cNvSpPr>
                <p:nvPr/>
              </p:nvSpPr>
              <p:spPr bwMode="auto">
                <a:xfrm rot="-309688">
                  <a:off x="9038192" y="4837906"/>
                  <a:ext cx="83185" cy="8318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88900" tIns="88900" rIns="88900" bIns="8890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50" name="Oval 18"/>
                <p:cNvSpPr>
                  <a:spLocks noChangeArrowheads="1"/>
                </p:cNvSpPr>
                <p:nvPr/>
              </p:nvSpPr>
              <p:spPr bwMode="auto">
                <a:xfrm rot="-309688">
                  <a:off x="9228140" y="4738530"/>
                  <a:ext cx="63500" cy="635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88900" tIns="88900" rIns="88900" bIns="8890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51" name="Rectangle 19"/>
                <p:cNvSpPr>
                  <a:spLocks noChangeArrowheads="1"/>
                </p:cNvSpPr>
                <p:nvPr/>
              </p:nvSpPr>
              <p:spPr bwMode="auto">
                <a:xfrm rot="-1200257">
                  <a:off x="9259775" y="4856302"/>
                  <a:ext cx="87188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88900" tIns="88900" rIns="88900" bIns="8890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Arc 66"/>
                <p:cNvSpPr/>
                <p:nvPr/>
              </p:nvSpPr>
              <p:spPr bwMode="auto">
                <a:xfrm rot="9613618">
                  <a:off x="8989520" y="4755092"/>
                  <a:ext cx="438150" cy="314325"/>
                </a:xfrm>
                <a:prstGeom prst="arc">
                  <a:avLst/>
                </a:prstGeom>
                <a:noFill/>
                <a:ln w="38100" cap="rnd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spcAft>
                      <a:spcPct val="17000"/>
                    </a:spcAft>
                    <a:buClr>
                      <a:schemeClr val="tx1"/>
                    </a:buClr>
                    <a:buFont typeface="Wingdings" pitchFamily="2" charset="2"/>
                    <a:buNone/>
                    <a:defRPr/>
                  </a:pPr>
                  <a:endParaRPr lang="en-US" sz="1400" dirty="0">
                    <a:solidFill>
                      <a:srgbClr val="292929"/>
                    </a:solidFill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27977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Terms in DOE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3133165"/>
          </a:xfrm>
        </p:spPr>
        <p:txBody>
          <a:bodyPr>
            <a:sp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experimental unit</a:t>
            </a:r>
            <a:r>
              <a:rPr lang="en-US" dirty="0" smtClean="0"/>
              <a:t> is the smallest unit to which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i="1" dirty="0" smtClean="0"/>
              <a:t>treatment</a:t>
            </a:r>
            <a:r>
              <a:rPr lang="en-US" b="1" dirty="0" smtClean="0"/>
              <a:t> </a:t>
            </a:r>
            <a:r>
              <a:rPr lang="en-US" dirty="0" smtClean="0"/>
              <a:t>can be applied. </a:t>
            </a:r>
          </a:p>
          <a:p>
            <a:pPr lvl="1"/>
            <a:r>
              <a:rPr lang="en-US" i="1" dirty="0" smtClean="0"/>
              <a:t>Replication</a:t>
            </a:r>
            <a:r>
              <a:rPr lang="en-US" dirty="0" smtClean="0"/>
              <a:t> occurs when more than one </a:t>
            </a:r>
            <a:r>
              <a:rPr lang="en-US" b="1" i="1" dirty="0" smtClean="0"/>
              <a:t>experimental unit</a:t>
            </a:r>
            <a:r>
              <a:rPr lang="en-US" b="1" dirty="0" smtClean="0"/>
              <a:t> </a:t>
            </a:r>
            <a:r>
              <a:rPr lang="en-US" dirty="0" smtClean="0"/>
              <a:t>receives the same </a:t>
            </a:r>
            <a:r>
              <a:rPr lang="en-US" b="1" i="1" dirty="0" smtClean="0"/>
              <a:t>treatment</a:t>
            </a:r>
            <a:r>
              <a:rPr lang="en-US" dirty="0" smtClean="0"/>
              <a:t>.</a:t>
            </a:r>
            <a:endParaRPr lang="en-US" b="1" dirty="0" smtClean="0"/>
          </a:p>
          <a:p>
            <a:pPr lvl="1"/>
            <a:r>
              <a:rPr lang="en-US" i="1" dirty="0" smtClean="0"/>
              <a:t>Power</a:t>
            </a:r>
            <a:r>
              <a:rPr lang="en-US" dirty="0" smtClean="0"/>
              <a:t> is the probability that you will detect an </a:t>
            </a:r>
            <a:r>
              <a:rPr lang="en-US" b="1" i="1" dirty="0" smtClean="0"/>
              <a:t>effect</a:t>
            </a:r>
            <a:r>
              <a:rPr lang="en-US" dirty="0" smtClean="0"/>
              <a:t>, if one exists.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4746625"/>
            <a:ext cx="185578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dirty="0" smtClean="0"/>
              <a:t>Efficiency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en-US" b="1" dirty="0" smtClean="0"/>
              <a:t>VP of Marketing</a:t>
            </a:r>
          </a:p>
          <a:p>
            <a:pPr>
              <a:buNone/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Either a large numerator, a small denominator, or both!</a:t>
            </a: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7109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1" dirty="0"/>
              <a:t>...</a:t>
            </a:r>
          </a:p>
        </p:txBody>
      </p:sp>
      <p:cxnSp>
        <p:nvCxnSpPr>
          <p:cNvPr id="47110" name="Straight Arrow Connector 14"/>
          <p:cNvCxnSpPr>
            <a:cxnSpLocks noChangeShapeType="1"/>
          </p:cNvCxnSpPr>
          <p:nvPr/>
        </p:nvCxnSpPr>
        <p:spPr bwMode="auto">
          <a:xfrm flipV="1">
            <a:off x="3776663" y="2505075"/>
            <a:ext cx="920750" cy="1508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1" name="Straight Arrow Connector 16"/>
          <p:cNvCxnSpPr>
            <a:cxnSpLocks noChangeShapeType="1"/>
          </p:cNvCxnSpPr>
          <p:nvPr/>
        </p:nvCxnSpPr>
        <p:spPr bwMode="auto">
          <a:xfrm>
            <a:off x="3790950" y="2790825"/>
            <a:ext cx="914400" cy="1428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2" name="Straight Arrow Connector 18"/>
          <p:cNvCxnSpPr>
            <a:cxnSpLocks noChangeShapeType="1"/>
          </p:cNvCxnSpPr>
          <p:nvPr/>
        </p:nvCxnSpPr>
        <p:spPr bwMode="auto">
          <a:xfrm>
            <a:off x="3630613" y="3221038"/>
            <a:ext cx="1049337" cy="1063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Straight Arrow Connector 20"/>
          <p:cNvCxnSpPr>
            <a:cxnSpLocks noChangeShapeType="1"/>
          </p:cNvCxnSpPr>
          <p:nvPr/>
        </p:nvCxnSpPr>
        <p:spPr bwMode="auto">
          <a:xfrm>
            <a:off x="3630613" y="3392488"/>
            <a:ext cx="1063625" cy="3683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Content Placeholder 6"/>
          <p:cNvSpPr txBox="1">
            <a:spLocks/>
          </p:cNvSpPr>
          <p:nvPr/>
        </p:nvSpPr>
        <p:spPr>
          <a:xfrm>
            <a:off x="4686300" y="1031875"/>
            <a:ext cx="4000500" cy="4267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+mn-lt"/>
                <a:ea typeface="MS PGothic" pitchFamily="34" charset="-128"/>
                <a:cs typeface="ＭＳ Ｐゴシック" pitchFamily="-112" charset="-128"/>
              </a:defRPr>
            </a:lvl1pPr>
            <a:lvl2pPr marL="460375" indent="-342900" algn="l" rtl="0" eaLnBrk="1" fontAlgn="base" hangingPunct="1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+mn-lt"/>
                <a:ea typeface="MS PGothic" pitchFamily="34" charset="-128"/>
              </a:defRPr>
            </a:lvl2pPr>
            <a:lvl3pPr marL="914400" indent="-344488" algn="l" rtl="0" eaLnBrk="1" fontAlgn="base" hangingPunct="1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+mn-lt"/>
                <a:ea typeface="MS PGothic" pitchFamily="34" charset="-128"/>
              </a:defRPr>
            </a:lvl3pPr>
            <a:lvl4pPr marL="1374775" indent="-342900" algn="l" rtl="0" eaLnBrk="1" fontAlgn="base" hangingPunct="1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828800" indent="-344488" algn="l" rtl="0" eaLnBrk="1" fontAlgn="base" hangingPunct="1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Experiment Designer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Can you quantify these terms?</a:t>
            </a:r>
          </a:p>
          <a:p>
            <a:pPr marL="292100" indent="-292100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</a:rPr>
              <a:t>Number of items tested</a:t>
            </a:r>
          </a:p>
          <a:p>
            <a:pPr marL="292100" indent="-292100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</a:rPr>
              <a:t>Margin of error</a:t>
            </a:r>
          </a:p>
          <a:p>
            <a:pPr marL="292100" indent="-292100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</a:rPr>
              <a:t>Financial costs</a:t>
            </a:r>
          </a:p>
          <a:p>
            <a:pPr marL="292100" indent="-292100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</a:rPr>
              <a:t>Total sample size</a:t>
            </a:r>
          </a:p>
          <a:p>
            <a:pPr marL="292100" indent="-292100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</a:rPr>
              <a:t>Others?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" y="2505075"/>
            <a:ext cx="3027363" cy="968375"/>
            <a:chOff x="685800" y="2597426"/>
            <a:chExt cx="3028072" cy="969496"/>
          </a:xfrm>
        </p:grpSpPr>
        <p:sp>
          <p:nvSpPr>
            <p:cNvPr id="47116" name="TextBox 2"/>
            <p:cNvSpPr txBox="1">
              <a:spLocks noChangeArrowheads="1"/>
            </p:cNvSpPr>
            <p:nvPr/>
          </p:nvSpPr>
          <p:spPr bwMode="auto">
            <a:xfrm>
              <a:off x="685800" y="2597426"/>
              <a:ext cx="3028072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dirty="0"/>
                <a:t>Amount of Information</a:t>
              </a:r>
            </a:p>
            <a:p>
              <a:pPr algn="ctr" eaLnBrk="1" hangingPunct="1">
                <a:spcBef>
                  <a:spcPts val="1800"/>
                </a:spcBef>
              </a:pPr>
              <a:r>
                <a:rPr lang="en-US" dirty="0"/>
                <a:t>Cost of Experiment</a:t>
              </a:r>
            </a:p>
          </p:txBody>
        </p:sp>
        <p:cxnSp>
          <p:nvCxnSpPr>
            <p:cNvPr id="47117" name="Straight Connector 7"/>
            <p:cNvCxnSpPr>
              <a:cxnSpLocks noChangeShapeType="1"/>
              <a:endCxn id="47116" idx="3"/>
            </p:cNvCxnSpPr>
            <p:nvPr/>
          </p:nvCxnSpPr>
          <p:spPr bwMode="auto">
            <a:xfrm flipV="1">
              <a:off x="685800" y="3082174"/>
              <a:ext cx="3028072" cy="558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 Can Answer Questions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models that data scientists use can answer many of the questions that you have.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you have the data to perform an analysis </a:t>
            </a:r>
            <a:br>
              <a:rPr lang="en-US" dirty="0" smtClean="0"/>
            </a:br>
            <a:r>
              <a:rPr lang="en-US" dirty="0" smtClean="0"/>
              <a:t>and answer the question?</a:t>
            </a:r>
          </a:p>
          <a:p>
            <a:pPr lvl="1"/>
            <a:r>
              <a:rPr lang="en-US" dirty="0" smtClean="0"/>
              <a:t>Did you account for the types of variables that are </a:t>
            </a:r>
            <a:br>
              <a:rPr lang="en-US" dirty="0" smtClean="0"/>
            </a:br>
            <a:r>
              <a:rPr lang="en-US" dirty="0" smtClean="0"/>
              <a:t>in your control as well as the types of variables over which you have no control?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Randomization</a:t>
            </a:r>
          </a:p>
        </p:txBody>
      </p:sp>
      <p:sp>
        <p:nvSpPr>
          <p:cNvPr id="70659" name="Content Placeholder 6"/>
          <p:cNvSpPr>
            <a:spLocks noGrp="1"/>
          </p:cNvSpPr>
          <p:nvPr>
            <p:ph idx="1"/>
          </p:nvPr>
        </p:nvSpPr>
        <p:spPr>
          <a:xfrm>
            <a:off x="762000" y="1828800"/>
            <a:ext cx="8023225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After an experiment is defined, the next step is to randomly assign treatments to experimental units. </a:t>
            </a:r>
          </a:p>
          <a:p>
            <a:r>
              <a:rPr lang="en-US" dirty="0" smtClean="0"/>
              <a:t>A typical approach to randomization of </a:t>
            </a:r>
            <a:r>
              <a:rPr lang="en-US" i="1" dirty="0" smtClean="0"/>
              <a:t>N</a:t>
            </a:r>
            <a:r>
              <a:rPr lang="en-US" dirty="0" smtClean="0"/>
              <a:t> customers to k treatments involves the following steps:</a:t>
            </a:r>
          </a:p>
          <a:p>
            <a:endParaRPr lang="en-US" dirty="0" smtClean="0"/>
          </a:p>
          <a:p>
            <a:pPr marL="574675" lvl="1" indent="-457200">
              <a:buClrTx/>
              <a:buSzPct val="100000"/>
              <a:buFont typeface="Arial Narrow" pitchFamily="34" charset="0"/>
              <a:buAutoNum type="arabicPeriod"/>
            </a:pPr>
            <a:r>
              <a:rPr lang="en-US" dirty="0" smtClean="0"/>
              <a:t>Define the population of interest.</a:t>
            </a:r>
          </a:p>
          <a:p>
            <a:pPr marL="574675" lvl="1" indent="-457200">
              <a:buClrTx/>
              <a:buSzPct val="100000"/>
              <a:buFont typeface="Arial Narrow" pitchFamily="34" charset="0"/>
              <a:buAutoNum type="arabicPeriod"/>
            </a:pPr>
            <a:r>
              <a:rPr lang="en-US" dirty="0" smtClean="0"/>
              <a:t>Select a simple random sample from the population equal to the total sample size,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(for example, </a:t>
            </a:r>
            <a:r>
              <a:rPr lang="en-US" i="1" dirty="0" smtClean="0"/>
              <a:t>N</a:t>
            </a:r>
            <a:r>
              <a:rPr lang="en-US" dirty="0" smtClean="0"/>
              <a:t>=100,000).</a:t>
            </a:r>
            <a:endParaRPr lang="en-US" dirty="0" smtClean="0">
              <a:latin typeface="Arial"/>
            </a:endParaRPr>
          </a:p>
          <a:p>
            <a:pPr marL="574675" lvl="1" indent="-457200">
              <a:buClrTx/>
              <a:buSzPct val="100000"/>
              <a:buFont typeface="Arial Narrow" pitchFamily="34" charset="0"/>
              <a:buAutoNum type="arabicPeriod"/>
            </a:pPr>
            <a:r>
              <a:rPr lang="en-US" dirty="0" smtClean="0"/>
              <a:t>Randomly partition the sample into </a:t>
            </a:r>
            <a:r>
              <a:rPr lang="en-US" i="1" dirty="0" smtClean="0"/>
              <a:t>k</a:t>
            </a:r>
            <a:r>
              <a:rPr lang="en-US" dirty="0" smtClean="0"/>
              <a:t> equal groups </a:t>
            </a:r>
            <a:br>
              <a:rPr lang="en-US" dirty="0" smtClean="0"/>
            </a:br>
            <a:r>
              <a:rPr lang="en-US" dirty="0" smtClean="0"/>
              <a:t>(for example, </a:t>
            </a:r>
            <a:r>
              <a:rPr lang="en-US" i="1" dirty="0" smtClean="0"/>
              <a:t>k</a:t>
            </a:r>
            <a:r>
              <a:rPr lang="en-US" dirty="0" smtClean="0"/>
              <a:t>=4 groups of 25,000 each).</a:t>
            </a:r>
          </a:p>
          <a:p>
            <a:pPr marL="574675" lvl="1" indent="-457200">
              <a:buClrTx/>
              <a:buSzPct val="100000"/>
              <a:buFont typeface="Arial Narrow" pitchFamily="34" charset="0"/>
              <a:buAutoNum type="arabicPeriod"/>
            </a:pPr>
            <a:r>
              <a:rPr lang="en-US" dirty="0" smtClean="0"/>
              <a:t>Assign each group to one of the four treatments.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Orthogonality</a:t>
            </a:r>
          </a:p>
        </p:txBody>
      </p:sp>
      <p:sp>
        <p:nvSpPr>
          <p:cNvPr id="77827" name="Content Placeholder 6"/>
          <p:cNvSpPr>
            <a:spLocks noGrp="1"/>
          </p:cNvSpPr>
          <p:nvPr>
            <p:ph idx="1"/>
          </p:nvPr>
        </p:nvSpPr>
        <p:spPr>
          <a:xfrm>
            <a:off x="609600" y="1295400"/>
            <a:ext cx="777240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Another ideal property of an experimental design is orthogonality, it </a:t>
            </a:r>
            <a:r>
              <a:rPr lang="en-IN" dirty="0" smtClean="0"/>
              <a:t>guarantees that the effect of one factor or interaction can be estimated separately from the effect of any other factor or interaction in the model</a:t>
            </a:r>
            <a:r>
              <a:rPr lang="en-US" dirty="0" smtClean="0"/>
              <a:t> of this property:</a:t>
            </a:r>
          </a:p>
          <a:p>
            <a:pPr lvl="1"/>
            <a:r>
              <a:rPr lang="en-US" dirty="0" smtClean="0"/>
              <a:t>Statistical interpretation – Estimates have low variance.</a:t>
            </a:r>
          </a:p>
        </p:txBody>
      </p:sp>
      <p:pic>
        <p:nvPicPr>
          <p:cNvPr id="7782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62386"/>
            <a:ext cx="1828800" cy="181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Blocks</a:t>
            </a:r>
            <a:r>
              <a:rPr lang="en-US" dirty="0" smtClean="0"/>
              <a:t> are groups of experimental units that are homogeneous in some way. Typically, they represent nuisance variability.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Examples: region, school, company</a:t>
            </a:r>
          </a:p>
          <a:p>
            <a:pPr lvl="1"/>
            <a:r>
              <a:rPr lang="en-US" dirty="0" smtClean="0"/>
              <a:t>Blocks might or might not be randomly selected. </a:t>
            </a:r>
          </a:p>
          <a:p>
            <a:pPr lvl="1"/>
            <a:r>
              <a:rPr lang="en-US" dirty="0" smtClean="0"/>
              <a:t>Because units exist in blocks, rather than being assigned to them, blocks reflect a restriction </a:t>
            </a:r>
            <a:br>
              <a:rPr lang="en-US" dirty="0" smtClean="0"/>
            </a:br>
            <a:r>
              <a:rPr lang="en-US" dirty="0" smtClean="0"/>
              <a:t>on the randomization in an experiment.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Covariates are characteristics of the experimental units that are measured but cannot be assigned or imposed upon them. 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Examples: age, gender, income</a:t>
            </a:r>
          </a:p>
          <a:p>
            <a:pPr lvl="1"/>
            <a:r>
              <a:rPr lang="en-US" dirty="0" smtClean="0"/>
              <a:t>Covariates are usually not selected, but are characteristics of the units that have been selected.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4E412-3C4A-469A-B90E-4DAFF425AB4C}" type="slidenum">
              <a:rPr lang="en-US" smtClean="0"/>
              <a:pPr>
                <a:defRPr/>
              </a:pPr>
              <a:t>33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7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Blocks and covariates are sometimes treated interchangeably, and the distinction is not always clear. 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Blocks are typically categorical and can be thought </a:t>
            </a:r>
            <a:br>
              <a:rPr lang="en-US" dirty="0" smtClean="0"/>
            </a:br>
            <a:r>
              <a:rPr lang="en-US" dirty="0" smtClean="0"/>
              <a:t>of as groups of experimental units. Blocks are often used as random effects in models. </a:t>
            </a:r>
          </a:p>
          <a:p>
            <a:pPr lvl="2"/>
            <a:r>
              <a:rPr lang="en-US" dirty="0" smtClean="0"/>
              <a:t>For example, a neighborhood is a group </a:t>
            </a:r>
            <a:br>
              <a:rPr lang="en-US" dirty="0" smtClean="0"/>
            </a:br>
            <a:r>
              <a:rPr lang="en-US" dirty="0" smtClean="0"/>
              <a:t>of households. </a:t>
            </a:r>
          </a:p>
          <a:p>
            <a:pPr lvl="1"/>
            <a:r>
              <a:rPr lang="en-US" dirty="0" smtClean="0"/>
              <a:t>Covariates can be continuous or categorical and are characteristics of the individual experimental unit. Covariates are often used as (fixed) predictors </a:t>
            </a:r>
            <a:br>
              <a:rPr lang="en-US" dirty="0" smtClean="0"/>
            </a:br>
            <a:r>
              <a:rPr lang="en-US" dirty="0" smtClean="0"/>
              <a:t>in models. </a:t>
            </a:r>
          </a:p>
          <a:p>
            <a:pPr lvl="2"/>
            <a:r>
              <a:rPr lang="en-US" dirty="0" smtClean="0"/>
              <a:t>For example, a person is male or female </a:t>
            </a:r>
            <a:br>
              <a:rPr lang="en-US" dirty="0" smtClean="0"/>
            </a:br>
            <a:r>
              <a:rPr lang="en-US" dirty="0" smtClean="0"/>
              <a:t>and is of a particular 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4E412-3C4A-469A-B90E-4DAFF425AB4C}" type="slidenum">
              <a:rPr lang="en-US" smtClean="0"/>
              <a:pPr>
                <a:defRPr/>
              </a:pPr>
              <a:t>34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796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Exchange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Imagine you are designing an experiment to find the best seating arrangement for a restaurant. Your factor  is seating arrangement (A, B, or C).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These are your responses:</a:t>
            </a:r>
          </a:p>
          <a:p>
            <a:pPr lvl="1"/>
            <a:r>
              <a:rPr lang="en-US" dirty="0" smtClean="0"/>
              <a:t>Total food and drink sales per party</a:t>
            </a:r>
          </a:p>
          <a:p>
            <a:pPr lvl="1"/>
            <a:r>
              <a:rPr lang="en-US" dirty="0" smtClean="0"/>
              <a:t>Customer satisfaction ratings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In addition to the factor in the experiment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(seating arrangement), list two or three 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possible block variables and/or covariates 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that might be considered in this experiment. </a:t>
            </a:r>
          </a:p>
          <a:p>
            <a:endParaRPr lang="en-US" dirty="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467600" y="4419600"/>
            <a:ext cx="1385888" cy="2251075"/>
            <a:chOff x="6375400" y="3817938"/>
            <a:chExt cx="2478088" cy="2852737"/>
          </a:xfrm>
        </p:grpSpPr>
        <p:sp>
          <p:nvSpPr>
            <p:cNvPr id="90117" name="AutoShape 6"/>
            <p:cNvSpPr>
              <a:spLocks noChangeAspect="1" noChangeArrowheads="1" noTextEdit="1"/>
            </p:cNvSpPr>
            <p:nvPr/>
          </p:nvSpPr>
          <p:spPr bwMode="auto">
            <a:xfrm>
              <a:off x="6375400" y="3817938"/>
              <a:ext cx="2478088" cy="285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18" name="Freeform 11"/>
            <p:cNvSpPr>
              <a:spLocks/>
            </p:cNvSpPr>
            <p:nvPr/>
          </p:nvSpPr>
          <p:spPr bwMode="auto">
            <a:xfrm>
              <a:off x="6375400" y="4019550"/>
              <a:ext cx="909638" cy="719137"/>
            </a:xfrm>
            <a:custGeom>
              <a:avLst/>
              <a:gdLst>
                <a:gd name="T0" fmla="*/ 2147483647 w 573"/>
                <a:gd name="T1" fmla="*/ 2147483647 h 453"/>
                <a:gd name="T2" fmla="*/ 2147483647 w 573"/>
                <a:gd name="T3" fmla="*/ 2147483647 h 453"/>
                <a:gd name="T4" fmla="*/ 2147483647 w 573"/>
                <a:gd name="T5" fmla="*/ 2147483647 h 453"/>
                <a:gd name="T6" fmla="*/ 2147483647 w 573"/>
                <a:gd name="T7" fmla="*/ 2147483647 h 453"/>
                <a:gd name="T8" fmla="*/ 2147483647 w 573"/>
                <a:gd name="T9" fmla="*/ 2147483647 h 453"/>
                <a:gd name="T10" fmla="*/ 2147483647 w 573"/>
                <a:gd name="T11" fmla="*/ 2147483647 h 453"/>
                <a:gd name="T12" fmla="*/ 2147483647 w 573"/>
                <a:gd name="T13" fmla="*/ 2147483647 h 453"/>
                <a:gd name="T14" fmla="*/ 2147483647 w 573"/>
                <a:gd name="T15" fmla="*/ 0 h 453"/>
                <a:gd name="T16" fmla="*/ 2147483647 w 573"/>
                <a:gd name="T17" fmla="*/ 0 h 453"/>
                <a:gd name="T18" fmla="*/ 2147483647 w 573"/>
                <a:gd name="T19" fmla="*/ 2147483647 h 453"/>
                <a:gd name="T20" fmla="*/ 2147483647 w 573"/>
                <a:gd name="T21" fmla="*/ 2147483647 h 453"/>
                <a:gd name="T22" fmla="*/ 2147483647 w 573"/>
                <a:gd name="T23" fmla="*/ 2147483647 h 453"/>
                <a:gd name="T24" fmla="*/ 2147483647 w 573"/>
                <a:gd name="T25" fmla="*/ 2147483647 h 453"/>
                <a:gd name="T26" fmla="*/ 2147483647 w 573"/>
                <a:gd name="T27" fmla="*/ 2147483647 h 453"/>
                <a:gd name="T28" fmla="*/ 2147483647 w 573"/>
                <a:gd name="T29" fmla="*/ 2147483647 h 453"/>
                <a:gd name="T30" fmla="*/ 2147483647 w 573"/>
                <a:gd name="T31" fmla="*/ 2147483647 h 453"/>
                <a:gd name="T32" fmla="*/ 2147483647 w 573"/>
                <a:gd name="T33" fmla="*/ 2147483647 h 453"/>
                <a:gd name="T34" fmla="*/ 2147483647 w 573"/>
                <a:gd name="T35" fmla="*/ 2147483647 h 453"/>
                <a:gd name="T36" fmla="*/ 2147483647 w 573"/>
                <a:gd name="T37" fmla="*/ 2147483647 h 453"/>
                <a:gd name="T38" fmla="*/ 2147483647 w 573"/>
                <a:gd name="T39" fmla="*/ 2147483647 h 453"/>
                <a:gd name="T40" fmla="*/ 0 w 573"/>
                <a:gd name="T41" fmla="*/ 2147483647 h 453"/>
                <a:gd name="T42" fmla="*/ 2147483647 w 573"/>
                <a:gd name="T43" fmla="*/ 2147483647 h 453"/>
                <a:gd name="T44" fmla="*/ 2147483647 w 573"/>
                <a:gd name="T45" fmla="*/ 2147483647 h 453"/>
                <a:gd name="T46" fmla="*/ 2147483647 w 573"/>
                <a:gd name="T47" fmla="*/ 2147483647 h 453"/>
                <a:gd name="T48" fmla="*/ 2147483647 w 573"/>
                <a:gd name="T49" fmla="*/ 2147483647 h 453"/>
                <a:gd name="T50" fmla="*/ 2147483647 w 573"/>
                <a:gd name="T51" fmla="*/ 2147483647 h 453"/>
                <a:gd name="T52" fmla="*/ 2147483647 w 573"/>
                <a:gd name="T53" fmla="*/ 2147483647 h 453"/>
                <a:gd name="T54" fmla="*/ 2147483647 w 573"/>
                <a:gd name="T55" fmla="*/ 2147483647 h 453"/>
                <a:gd name="T56" fmla="*/ 2147483647 w 573"/>
                <a:gd name="T57" fmla="*/ 2147483647 h 453"/>
                <a:gd name="T58" fmla="*/ 2147483647 w 573"/>
                <a:gd name="T59" fmla="*/ 2147483647 h 453"/>
                <a:gd name="T60" fmla="*/ 2147483647 w 573"/>
                <a:gd name="T61" fmla="*/ 2147483647 h 453"/>
                <a:gd name="T62" fmla="*/ 2147483647 w 573"/>
                <a:gd name="T63" fmla="*/ 2147483647 h 453"/>
                <a:gd name="T64" fmla="*/ 2147483647 w 573"/>
                <a:gd name="T65" fmla="*/ 2147483647 h 453"/>
                <a:gd name="T66" fmla="*/ 2147483647 w 573"/>
                <a:gd name="T67" fmla="*/ 2147483647 h 453"/>
                <a:gd name="T68" fmla="*/ 2147483647 w 573"/>
                <a:gd name="T69" fmla="*/ 2147483647 h 453"/>
                <a:gd name="T70" fmla="*/ 2147483647 w 573"/>
                <a:gd name="T71" fmla="*/ 2147483647 h 453"/>
                <a:gd name="T72" fmla="*/ 2147483647 w 573"/>
                <a:gd name="T73" fmla="*/ 2147483647 h 453"/>
                <a:gd name="T74" fmla="*/ 2147483647 w 573"/>
                <a:gd name="T75" fmla="*/ 2147483647 h 453"/>
                <a:gd name="T76" fmla="*/ 2147483647 w 573"/>
                <a:gd name="T77" fmla="*/ 2147483647 h 453"/>
                <a:gd name="T78" fmla="*/ 2147483647 w 573"/>
                <a:gd name="T79" fmla="*/ 2147483647 h 453"/>
                <a:gd name="T80" fmla="*/ 2147483647 w 573"/>
                <a:gd name="T81" fmla="*/ 2147483647 h 453"/>
                <a:gd name="T82" fmla="*/ 2147483647 w 573"/>
                <a:gd name="T83" fmla="*/ 2147483647 h 453"/>
                <a:gd name="T84" fmla="*/ 2147483647 w 573"/>
                <a:gd name="T85" fmla="*/ 2147483647 h 453"/>
                <a:gd name="T86" fmla="*/ 2147483647 w 573"/>
                <a:gd name="T87" fmla="*/ 2147483647 h 45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73" h="453">
                  <a:moveTo>
                    <a:pt x="440" y="55"/>
                  </a:moveTo>
                  <a:lnTo>
                    <a:pt x="420" y="42"/>
                  </a:lnTo>
                  <a:lnTo>
                    <a:pt x="398" y="29"/>
                  </a:lnTo>
                  <a:lnTo>
                    <a:pt x="373" y="20"/>
                  </a:lnTo>
                  <a:lnTo>
                    <a:pt x="349" y="12"/>
                  </a:lnTo>
                  <a:lnTo>
                    <a:pt x="324" y="5"/>
                  </a:lnTo>
                  <a:lnTo>
                    <a:pt x="300" y="2"/>
                  </a:lnTo>
                  <a:lnTo>
                    <a:pt x="275" y="0"/>
                  </a:lnTo>
                  <a:lnTo>
                    <a:pt x="249" y="0"/>
                  </a:lnTo>
                  <a:lnTo>
                    <a:pt x="224" y="2"/>
                  </a:lnTo>
                  <a:lnTo>
                    <a:pt x="200" y="7"/>
                  </a:lnTo>
                  <a:lnTo>
                    <a:pt x="175" y="14"/>
                  </a:lnTo>
                  <a:lnTo>
                    <a:pt x="151" y="20"/>
                  </a:lnTo>
                  <a:lnTo>
                    <a:pt x="129" y="30"/>
                  </a:lnTo>
                  <a:lnTo>
                    <a:pt x="106" y="42"/>
                  </a:lnTo>
                  <a:lnTo>
                    <a:pt x="86" y="57"/>
                  </a:lnTo>
                  <a:lnTo>
                    <a:pt x="67" y="72"/>
                  </a:lnTo>
                  <a:lnTo>
                    <a:pt x="35" y="106"/>
                  </a:lnTo>
                  <a:lnTo>
                    <a:pt x="15" y="146"/>
                  </a:lnTo>
                  <a:lnTo>
                    <a:pt x="2" y="186"/>
                  </a:lnTo>
                  <a:lnTo>
                    <a:pt x="0" y="227"/>
                  </a:lnTo>
                  <a:lnTo>
                    <a:pt x="8" y="269"/>
                  </a:lnTo>
                  <a:lnTo>
                    <a:pt x="27" y="307"/>
                  </a:lnTo>
                  <a:lnTo>
                    <a:pt x="53" y="343"/>
                  </a:lnTo>
                  <a:lnTo>
                    <a:pt x="90" y="375"/>
                  </a:lnTo>
                  <a:lnTo>
                    <a:pt x="118" y="393"/>
                  </a:lnTo>
                  <a:lnTo>
                    <a:pt x="149" y="408"/>
                  </a:lnTo>
                  <a:lnTo>
                    <a:pt x="182" y="419"/>
                  </a:lnTo>
                  <a:lnTo>
                    <a:pt x="216" y="426"/>
                  </a:lnTo>
                  <a:lnTo>
                    <a:pt x="251" y="429"/>
                  </a:lnTo>
                  <a:lnTo>
                    <a:pt x="285" y="429"/>
                  </a:lnTo>
                  <a:lnTo>
                    <a:pt x="320" y="426"/>
                  </a:lnTo>
                  <a:lnTo>
                    <a:pt x="353" y="418"/>
                  </a:lnTo>
                  <a:lnTo>
                    <a:pt x="402" y="453"/>
                  </a:lnTo>
                  <a:lnTo>
                    <a:pt x="573" y="299"/>
                  </a:lnTo>
                  <a:lnTo>
                    <a:pt x="522" y="262"/>
                  </a:lnTo>
                  <a:lnTo>
                    <a:pt x="528" y="234"/>
                  </a:lnTo>
                  <a:lnTo>
                    <a:pt x="528" y="206"/>
                  </a:lnTo>
                  <a:lnTo>
                    <a:pt x="524" y="179"/>
                  </a:lnTo>
                  <a:lnTo>
                    <a:pt x="516" y="151"/>
                  </a:lnTo>
                  <a:lnTo>
                    <a:pt x="503" y="125"/>
                  </a:lnTo>
                  <a:lnTo>
                    <a:pt x="487" y="100"/>
                  </a:lnTo>
                  <a:lnTo>
                    <a:pt x="465" y="77"/>
                  </a:lnTo>
                  <a:lnTo>
                    <a:pt x="440" y="55"/>
                  </a:lnTo>
                  <a:close/>
                </a:path>
              </a:pathLst>
            </a:custGeom>
            <a:solidFill>
              <a:srgbClr val="FFD8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19" name="Freeform 12"/>
            <p:cNvSpPr>
              <a:spLocks/>
            </p:cNvSpPr>
            <p:nvPr/>
          </p:nvSpPr>
          <p:spPr bwMode="auto">
            <a:xfrm>
              <a:off x="7048500" y="4511675"/>
              <a:ext cx="268288" cy="296862"/>
            </a:xfrm>
            <a:custGeom>
              <a:avLst/>
              <a:gdLst>
                <a:gd name="T0" fmla="*/ 2147483647 w 169"/>
                <a:gd name="T1" fmla="*/ 0 h 187"/>
                <a:gd name="T2" fmla="*/ 0 w 169"/>
                <a:gd name="T3" fmla="*/ 2147483647 h 187"/>
                <a:gd name="T4" fmla="*/ 2147483647 w 169"/>
                <a:gd name="T5" fmla="*/ 2147483647 h 187"/>
                <a:gd name="T6" fmla="*/ 2147483647 w 169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187">
                  <a:moveTo>
                    <a:pt x="169" y="0"/>
                  </a:moveTo>
                  <a:lnTo>
                    <a:pt x="0" y="154"/>
                  </a:lnTo>
                  <a:lnTo>
                    <a:pt x="47" y="18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0" name="Freeform 13"/>
            <p:cNvSpPr>
              <a:spLocks/>
            </p:cNvSpPr>
            <p:nvPr/>
          </p:nvSpPr>
          <p:spPr bwMode="auto">
            <a:xfrm>
              <a:off x="7154863" y="4532313"/>
              <a:ext cx="236538" cy="331787"/>
            </a:xfrm>
            <a:custGeom>
              <a:avLst/>
              <a:gdLst>
                <a:gd name="T0" fmla="*/ 2147483647 w 149"/>
                <a:gd name="T1" fmla="*/ 2147483647 h 209"/>
                <a:gd name="T2" fmla="*/ 2147483647 w 149"/>
                <a:gd name="T3" fmla="*/ 2147483647 h 209"/>
                <a:gd name="T4" fmla="*/ 2147483647 w 149"/>
                <a:gd name="T5" fmla="*/ 0 h 209"/>
                <a:gd name="T6" fmla="*/ 0 w 149"/>
                <a:gd name="T7" fmla="*/ 2147483647 h 209"/>
                <a:gd name="T8" fmla="*/ 2147483647 w 149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209">
                  <a:moveTo>
                    <a:pt x="27" y="209"/>
                  </a:moveTo>
                  <a:lnTo>
                    <a:pt x="149" y="19"/>
                  </a:lnTo>
                  <a:lnTo>
                    <a:pt x="122" y="0"/>
                  </a:lnTo>
                  <a:lnTo>
                    <a:pt x="0" y="189"/>
                  </a:lnTo>
                  <a:lnTo>
                    <a:pt x="27" y="209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1" name="Freeform 14"/>
            <p:cNvSpPr>
              <a:spLocks/>
            </p:cNvSpPr>
            <p:nvPr/>
          </p:nvSpPr>
          <p:spPr bwMode="auto">
            <a:xfrm>
              <a:off x="7229475" y="4586288"/>
              <a:ext cx="287338" cy="314325"/>
            </a:xfrm>
            <a:custGeom>
              <a:avLst/>
              <a:gdLst>
                <a:gd name="T0" fmla="*/ 0 w 181"/>
                <a:gd name="T1" fmla="*/ 2147483647 h 198"/>
                <a:gd name="T2" fmla="*/ 2147483647 w 181"/>
                <a:gd name="T3" fmla="*/ 2147483647 h 198"/>
                <a:gd name="T4" fmla="*/ 2147483647 w 181"/>
                <a:gd name="T5" fmla="*/ 2147483647 h 198"/>
                <a:gd name="T6" fmla="*/ 2147483647 w 181"/>
                <a:gd name="T7" fmla="*/ 2147483647 h 198"/>
                <a:gd name="T8" fmla="*/ 2147483647 w 181"/>
                <a:gd name="T9" fmla="*/ 0 h 198"/>
                <a:gd name="T10" fmla="*/ 0 w 181"/>
                <a:gd name="T11" fmla="*/ 2147483647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1" h="198">
                  <a:moveTo>
                    <a:pt x="0" y="188"/>
                  </a:moveTo>
                  <a:lnTo>
                    <a:pt x="12" y="198"/>
                  </a:lnTo>
                  <a:lnTo>
                    <a:pt x="116" y="134"/>
                  </a:lnTo>
                  <a:lnTo>
                    <a:pt x="181" y="43"/>
                  </a:lnTo>
                  <a:lnTo>
                    <a:pt x="120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2" name="Freeform 15"/>
            <p:cNvSpPr>
              <a:spLocks/>
            </p:cNvSpPr>
            <p:nvPr/>
          </p:nvSpPr>
          <p:spPr bwMode="auto">
            <a:xfrm>
              <a:off x="6958013" y="3873500"/>
              <a:ext cx="109538" cy="92075"/>
            </a:xfrm>
            <a:custGeom>
              <a:avLst/>
              <a:gdLst>
                <a:gd name="T0" fmla="*/ 2147483647 w 69"/>
                <a:gd name="T1" fmla="*/ 2147483647 h 58"/>
                <a:gd name="T2" fmla="*/ 2147483647 w 69"/>
                <a:gd name="T3" fmla="*/ 2147483647 h 58"/>
                <a:gd name="T4" fmla="*/ 2147483647 w 69"/>
                <a:gd name="T5" fmla="*/ 0 h 58"/>
                <a:gd name="T6" fmla="*/ 0 w 69"/>
                <a:gd name="T7" fmla="*/ 2147483647 h 58"/>
                <a:gd name="T8" fmla="*/ 2147483647 w 69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58">
                  <a:moveTo>
                    <a:pt x="20" y="58"/>
                  </a:moveTo>
                  <a:lnTo>
                    <a:pt x="69" y="16"/>
                  </a:lnTo>
                  <a:lnTo>
                    <a:pt x="51" y="0"/>
                  </a:lnTo>
                  <a:lnTo>
                    <a:pt x="0" y="41"/>
                  </a:lnTo>
                  <a:lnTo>
                    <a:pt x="20" y="58"/>
                  </a:lnTo>
                  <a:close/>
                </a:path>
              </a:pathLst>
            </a:custGeom>
            <a:solidFill>
              <a:srgbClr val="FFD8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3" name="Freeform 16"/>
            <p:cNvSpPr>
              <a:spLocks/>
            </p:cNvSpPr>
            <p:nvPr/>
          </p:nvSpPr>
          <p:spPr bwMode="auto">
            <a:xfrm>
              <a:off x="6838950" y="3825875"/>
              <a:ext cx="66675" cy="96837"/>
            </a:xfrm>
            <a:custGeom>
              <a:avLst/>
              <a:gdLst>
                <a:gd name="T0" fmla="*/ 2147483647 w 42"/>
                <a:gd name="T1" fmla="*/ 2147483647 h 61"/>
                <a:gd name="T2" fmla="*/ 2147483647 w 42"/>
                <a:gd name="T3" fmla="*/ 2147483647 h 61"/>
                <a:gd name="T4" fmla="*/ 2147483647 w 42"/>
                <a:gd name="T5" fmla="*/ 0 h 61"/>
                <a:gd name="T6" fmla="*/ 0 w 42"/>
                <a:gd name="T7" fmla="*/ 2147483647 h 61"/>
                <a:gd name="T8" fmla="*/ 2147483647 w 42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61">
                  <a:moveTo>
                    <a:pt x="26" y="61"/>
                  </a:moveTo>
                  <a:lnTo>
                    <a:pt x="42" y="5"/>
                  </a:lnTo>
                  <a:lnTo>
                    <a:pt x="16" y="0"/>
                  </a:lnTo>
                  <a:lnTo>
                    <a:pt x="0" y="56"/>
                  </a:lnTo>
                  <a:lnTo>
                    <a:pt x="26" y="61"/>
                  </a:lnTo>
                  <a:close/>
                </a:path>
              </a:pathLst>
            </a:custGeom>
            <a:solidFill>
              <a:srgbClr val="FFD8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4" name="Freeform 17"/>
            <p:cNvSpPr>
              <a:spLocks/>
            </p:cNvSpPr>
            <p:nvPr/>
          </p:nvSpPr>
          <p:spPr bwMode="auto">
            <a:xfrm>
              <a:off x="6689725" y="3817938"/>
              <a:ext cx="65088" cy="95250"/>
            </a:xfrm>
            <a:custGeom>
              <a:avLst/>
              <a:gdLst>
                <a:gd name="T0" fmla="*/ 2147483647 w 41"/>
                <a:gd name="T1" fmla="*/ 2147483647 h 60"/>
                <a:gd name="T2" fmla="*/ 2147483647 w 41"/>
                <a:gd name="T3" fmla="*/ 0 h 60"/>
                <a:gd name="T4" fmla="*/ 0 w 41"/>
                <a:gd name="T5" fmla="*/ 2147483647 h 60"/>
                <a:gd name="T6" fmla="*/ 2147483647 w 41"/>
                <a:gd name="T7" fmla="*/ 2147483647 h 60"/>
                <a:gd name="T8" fmla="*/ 2147483647 w 41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60">
                  <a:moveTo>
                    <a:pt x="41" y="56"/>
                  </a:moveTo>
                  <a:lnTo>
                    <a:pt x="28" y="0"/>
                  </a:lnTo>
                  <a:lnTo>
                    <a:pt x="0" y="3"/>
                  </a:lnTo>
                  <a:lnTo>
                    <a:pt x="12" y="60"/>
                  </a:lnTo>
                  <a:lnTo>
                    <a:pt x="41" y="56"/>
                  </a:lnTo>
                  <a:close/>
                </a:path>
              </a:pathLst>
            </a:custGeom>
            <a:solidFill>
              <a:srgbClr val="FFD8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5" name="Rectangle 18"/>
            <p:cNvSpPr>
              <a:spLocks noChangeArrowheads="1"/>
            </p:cNvSpPr>
            <p:nvPr/>
          </p:nvSpPr>
          <p:spPr bwMode="auto">
            <a:xfrm>
              <a:off x="7397750" y="6623050"/>
              <a:ext cx="1588" cy="15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6" name="Freeform 19"/>
            <p:cNvSpPr>
              <a:spLocks/>
            </p:cNvSpPr>
            <p:nvPr/>
          </p:nvSpPr>
          <p:spPr bwMode="auto">
            <a:xfrm>
              <a:off x="6989763" y="5067300"/>
              <a:ext cx="1863725" cy="1603375"/>
            </a:xfrm>
            <a:custGeom>
              <a:avLst/>
              <a:gdLst>
                <a:gd name="T0" fmla="*/ 2147483647 w 1174"/>
                <a:gd name="T1" fmla="*/ 2147483647 h 1010"/>
                <a:gd name="T2" fmla="*/ 2147483647 w 1174"/>
                <a:gd name="T3" fmla="*/ 2147483647 h 1010"/>
                <a:gd name="T4" fmla="*/ 2147483647 w 1174"/>
                <a:gd name="T5" fmla="*/ 2147483647 h 1010"/>
                <a:gd name="T6" fmla="*/ 2147483647 w 1174"/>
                <a:gd name="T7" fmla="*/ 2147483647 h 1010"/>
                <a:gd name="T8" fmla="*/ 2147483647 w 1174"/>
                <a:gd name="T9" fmla="*/ 2147483647 h 1010"/>
                <a:gd name="T10" fmla="*/ 2147483647 w 1174"/>
                <a:gd name="T11" fmla="*/ 2147483647 h 1010"/>
                <a:gd name="T12" fmla="*/ 2147483647 w 1174"/>
                <a:gd name="T13" fmla="*/ 2147483647 h 1010"/>
                <a:gd name="T14" fmla="*/ 2147483647 w 1174"/>
                <a:gd name="T15" fmla="*/ 2147483647 h 1010"/>
                <a:gd name="T16" fmla="*/ 2147483647 w 1174"/>
                <a:gd name="T17" fmla="*/ 2147483647 h 1010"/>
                <a:gd name="T18" fmla="*/ 2147483647 w 1174"/>
                <a:gd name="T19" fmla="*/ 2147483647 h 1010"/>
                <a:gd name="T20" fmla="*/ 2147483647 w 1174"/>
                <a:gd name="T21" fmla="*/ 2147483647 h 1010"/>
                <a:gd name="T22" fmla="*/ 2147483647 w 1174"/>
                <a:gd name="T23" fmla="*/ 2147483647 h 1010"/>
                <a:gd name="T24" fmla="*/ 2147483647 w 1174"/>
                <a:gd name="T25" fmla="*/ 2147483647 h 1010"/>
                <a:gd name="T26" fmla="*/ 2147483647 w 1174"/>
                <a:gd name="T27" fmla="*/ 0 h 1010"/>
                <a:gd name="T28" fmla="*/ 2147483647 w 1174"/>
                <a:gd name="T29" fmla="*/ 2147483647 h 1010"/>
                <a:gd name="T30" fmla="*/ 2147483647 w 1174"/>
                <a:gd name="T31" fmla="*/ 2147483647 h 1010"/>
                <a:gd name="T32" fmla="*/ 2147483647 w 1174"/>
                <a:gd name="T33" fmla="*/ 2147483647 h 1010"/>
                <a:gd name="T34" fmla="*/ 2147483647 w 1174"/>
                <a:gd name="T35" fmla="*/ 2147483647 h 1010"/>
                <a:gd name="T36" fmla="*/ 2147483647 w 1174"/>
                <a:gd name="T37" fmla="*/ 2147483647 h 1010"/>
                <a:gd name="T38" fmla="*/ 2147483647 w 1174"/>
                <a:gd name="T39" fmla="*/ 2147483647 h 1010"/>
                <a:gd name="T40" fmla="*/ 2147483647 w 1174"/>
                <a:gd name="T41" fmla="*/ 2147483647 h 1010"/>
                <a:gd name="T42" fmla="*/ 2147483647 w 1174"/>
                <a:gd name="T43" fmla="*/ 2147483647 h 1010"/>
                <a:gd name="T44" fmla="*/ 2147483647 w 1174"/>
                <a:gd name="T45" fmla="*/ 2147483647 h 1010"/>
                <a:gd name="T46" fmla="*/ 2147483647 w 1174"/>
                <a:gd name="T47" fmla="*/ 2147483647 h 1010"/>
                <a:gd name="T48" fmla="*/ 2147483647 w 1174"/>
                <a:gd name="T49" fmla="*/ 2147483647 h 1010"/>
                <a:gd name="T50" fmla="*/ 2147483647 w 1174"/>
                <a:gd name="T51" fmla="*/ 2147483647 h 1010"/>
                <a:gd name="T52" fmla="*/ 2147483647 w 1174"/>
                <a:gd name="T53" fmla="*/ 2147483647 h 1010"/>
                <a:gd name="T54" fmla="*/ 2147483647 w 1174"/>
                <a:gd name="T55" fmla="*/ 2147483647 h 1010"/>
                <a:gd name="T56" fmla="*/ 2147483647 w 1174"/>
                <a:gd name="T57" fmla="*/ 2147483647 h 1010"/>
                <a:gd name="T58" fmla="*/ 2147483647 w 1174"/>
                <a:gd name="T59" fmla="*/ 2147483647 h 1010"/>
                <a:gd name="T60" fmla="*/ 2147483647 w 1174"/>
                <a:gd name="T61" fmla="*/ 2147483647 h 1010"/>
                <a:gd name="T62" fmla="*/ 2147483647 w 1174"/>
                <a:gd name="T63" fmla="*/ 2147483647 h 1010"/>
                <a:gd name="T64" fmla="*/ 2147483647 w 1174"/>
                <a:gd name="T65" fmla="*/ 2147483647 h 1010"/>
                <a:gd name="T66" fmla="*/ 2147483647 w 1174"/>
                <a:gd name="T67" fmla="*/ 2147483647 h 1010"/>
                <a:gd name="T68" fmla="*/ 2147483647 w 1174"/>
                <a:gd name="T69" fmla="*/ 2147483647 h 1010"/>
                <a:gd name="T70" fmla="*/ 2147483647 w 1174"/>
                <a:gd name="T71" fmla="*/ 2147483647 h 1010"/>
                <a:gd name="T72" fmla="*/ 2147483647 w 1174"/>
                <a:gd name="T73" fmla="*/ 2147483647 h 1010"/>
                <a:gd name="T74" fmla="*/ 2147483647 w 1174"/>
                <a:gd name="T75" fmla="*/ 2147483647 h 1010"/>
                <a:gd name="T76" fmla="*/ 2147483647 w 1174"/>
                <a:gd name="T77" fmla="*/ 2147483647 h 1010"/>
                <a:gd name="T78" fmla="*/ 2147483647 w 1174"/>
                <a:gd name="T79" fmla="*/ 2147483647 h 1010"/>
                <a:gd name="T80" fmla="*/ 2147483647 w 1174"/>
                <a:gd name="T81" fmla="*/ 2147483647 h 1010"/>
                <a:gd name="T82" fmla="*/ 2147483647 w 1174"/>
                <a:gd name="T83" fmla="*/ 2147483647 h 1010"/>
                <a:gd name="T84" fmla="*/ 2147483647 w 1174"/>
                <a:gd name="T85" fmla="*/ 2147483647 h 1010"/>
                <a:gd name="T86" fmla="*/ 2147483647 w 1174"/>
                <a:gd name="T87" fmla="*/ 2147483647 h 1010"/>
                <a:gd name="T88" fmla="*/ 2147483647 w 1174"/>
                <a:gd name="T89" fmla="*/ 2147483647 h 1010"/>
                <a:gd name="T90" fmla="*/ 2147483647 w 1174"/>
                <a:gd name="T91" fmla="*/ 2147483647 h 1010"/>
                <a:gd name="T92" fmla="*/ 2147483647 w 1174"/>
                <a:gd name="T93" fmla="*/ 2147483647 h 1010"/>
                <a:gd name="T94" fmla="*/ 2147483647 w 1174"/>
                <a:gd name="T95" fmla="*/ 2147483647 h 1010"/>
                <a:gd name="T96" fmla="*/ 2147483647 w 1174"/>
                <a:gd name="T97" fmla="*/ 2147483647 h 1010"/>
                <a:gd name="T98" fmla="*/ 2147483647 w 1174"/>
                <a:gd name="T99" fmla="*/ 2147483647 h 1010"/>
                <a:gd name="T100" fmla="*/ 2147483647 w 1174"/>
                <a:gd name="T101" fmla="*/ 2147483647 h 1010"/>
                <a:gd name="T102" fmla="*/ 2147483647 w 1174"/>
                <a:gd name="T103" fmla="*/ 2147483647 h 1010"/>
                <a:gd name="T104" fmla="*/ 2147483647 w 1174"/>
                <a:gd name="T105" fmla="*/ 2147483647 h 1010"/>
                <a:gd name="T106" fmla="*/ 2147483647 w 1174"/>
                <a:gd name="T107" fmla="*/ 2147483647 h 1010"/>
                <a:gd name="T108" fmla="*/ 2147483647 w 1174"/>
                <a:gd name="T109" fmla="*/ 2147483647 h 1010"/>
                <a:gd name="T110" fmla="*/ 2147483647 w 1174"/>
                <a:gd name="T111" fmla="*/ 2147483647 h 1010"/>
                <a:gd name="T112" fmla="*/ 2147483647 w 1174"/>
                <a:gd name="T113" fmla="*/ 2147483647 h 1010"/>
                <a:gd name="T114" fmla="*/ 2147483647 w 1174"/>
                <a:gd name="T115" fmla="*/ 2147483647 h 1010"/>
                <a:gd name="T116" fmla="*/ 2147483647 w 1174"/>
                <a:gd name="T117" fmla="*/ 2147483647 h 1010"/>
                <a:gd name="T118" fmla="*/ 2147483647 w 1174"/>
                <a:gd name="T119" fmla="*/ 2147483647 h 1010"/>
                <a:gd name="T120" fmla="*/ 2147483647 w 1174"/>
                <a:gd name="T121" fmla="*/ 2147483647 h 10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74" h="1010">
                  <a:moveTo>
                    <a:pt x="1115" y="900"/>
                  </a:moveTo>
                  <a:lnTo>
                    <a:pt x="1021" y="885"/>
                  </a:lnTo>
                  <a:lnTo>
                    <a:pt x="1066" y="846"/>
                  </a:lnTo>
                  <a:lnTo>
                    <a:pt x="1102" y="809"/>
                  </a:lnTo>
                  <a:lnTo>
                    <a:pt x="1133" y="776"/>
                  </a:lnTo>
                  <a:lnTo>
                    <a:pt x="1153" y="745"/>
                  </a:lnTo>
                  <a:lnTo>
                    <a:pt x="1168" y="715"/>
                  </a:lnTo>
                  <a:lnTo>
                    <a:pt x="1174" y="688"/>
                  </a:lnTo>
                  <a:lnTo>
                    <a:pt x="1172" y="664"/>
                  </a:lnTo>
                  <a:lnTo>
                    <a:pt x="1164" y="642"/>
                  </a:lnTo>
                  <a:lnTo>
                    <a:pt x="1139" y="616"/>
                  </a:lnTo>
                  <a:lnTo>
                    <a:pt x="1105" y="597"/>
                  </a:lnTo>
                  <a:lnTo>
                    <a:pt x="1064" y="584"/>
                  </a:lnTo>
                  <a:lnTo>
                    <a:pt x="1017" y="574"/>
                  </a:lnTo>
                  <a:lnTo>
                    <a:pt x="968" y="571"/>
                  </a:lnTo>
                  <a:lnTo>
                    <a:pt x="919" y="569"/>
                  </a:lnTo>
                  <a:lnTo>
                    <a:pt x="876" y="571"/>
                  </a:lnTo>
                  <a:lnTo>
                    <a:pt x="840" y="572"/>
                  </a:lnTo>
                  <a:lnTo>
                    <a:pt x="760" y="261"/>
                  </a:lnTo>
                  <a:lnTo>
                    <a:pt x="813" y="263"/>
                  </a:lnTo>
                  <a:lnTo>
                    <a:pt x="856" y="260"/>
                  </a:lnTo>
                  <a:lnTo>
                    <a:pt x="891" y="251"/>
                  </a:lnTo>
                  <a:lnTo>
                    <a:pt x="917" y="241"/>
                  </a:lnTo>
                  <a:lnTo>
                    <a:pt x="937" y="230"/>
                  </a:lnTo>
                  <a:lnTo>
                    <a:pt x="952" y="216"/>
                  </a:lnTo>
                  <a:lnTo>
                    <a:pt x="960" y="202"/>
                  </a:lnTo>
                  <a:lnTo>
                    <a:pt x="966" y="187"/>
                  </a:lnTo>
                  <a:lnTo>
                    <a:pt x="968" y="172"/>
                  </a:lnTo>
                  <a:lnTo>
                    <a:pt x="968" y="157"/>
                  </a:lnTo>
                  <a:lnTo>
                    <a:pt x="964" y="142"/>
                  </a:lnTo>
                  <a:lnTo>
                    <a:pt x="956" y="129"/>
                  </a:lnTo>
                  <a:lnTo>
                    <a:pt x="944" y="115"/>
                  </a:lnTo>
                  <a:lnTo>
                    <a:pt x="931" y="104"/>
                  </a:lnTo>
                  <a:lnTo>
                    <a:pt x="915" y="94"/>
                  </a:lnTo>
                  <a:lnTo>
                    <a:pt x="899" y="82"/>
                  </a:lnTo>
                  <a:lnTo>
                    <a:pt x="880" y="74"/>
                  </a:lnTo>
                  <a:lnTo>
                    <a:pt x="860" y="66"/>
                  </a:lnTo>
                  <a:lnTo>
                    <a:pt x="842" y="58"/>
                  </a:lnTo>
                  <a:lnTo>
                    <a:pt x="823" y="51"/>
                  </a:lnTo>
                  <a:lnTo>
                    <a:pt x="823" y="49"/>
                  </a:lnTo>
                  <a:lnTo>
                    <a:pt x="821" y="39"/>
                  </a:lnTo>
                  <a:lnTo>
                    <a:pt x="819" y="29"/>
                  </a:lnTo>
                  <a:lnTo>
                    <a:pt x="813" y="21"/>
                  </a:lnTo>
                  <a:lnTo>
                    <a:pt x="805" y="14"/>
                  </a:lnTo>
                  <a:lnTo>
                    <a:pt x="795" y="8"/>
                  </a:lnTo>
                  <a:lnTo>
                    <a:pt x="785" y="3"/>
                  </a:lnTo>
                  <a:lnTo>
                    <a:pt x="772" y="1"/>
                  </a:lnTo>
                  <a:lnTo>
                    <a:pt x="760" y="0"/>
                  </a:lnTo>
                  <a:lnTo>
                    <a:pt x="748" y="1"/>
                  </a:lnTo>
                  <a:lnTo>
                    <a:pt x="736" y="3"/>
                  </a:lnTo>
                  <a:lnTo>
                    <a:pt x="726" y="8"/>
                  </a:lnTo>
                  <a:lnTo>
                    <a:pt x="717" y="14"/>
                  </a:lnTo>
                  <a:lnTo>
                    <a:pt x="709" y="21"/>
                  </a:lnTo>
                  <a:lnTo>
                    <a:pt x="703" y="29"/>
                  </a:lnTo>
                  <a:lnTo>
                    <a:pt x="701" y="39"/>
                  </a:lnTo>
                  <a:lnTo>
                    <a:pt x="699" y="49"/>
                  </a:lnTo>
                  <a:lnTo>
                    <a:pt x="701" y="59"/>
                  </a:lnTo>
                  <a:lnTo>
                    <a:pt x="703" y="69"/>
                  </a:lnTo>
                  <a:lnTo>
                    <a:pt x="709" y="77"/>
                  </a:lnTo>
                  <a:lnTo>
                    <a:pt x="717" y="86"/>
                  </a:lnTo>
                  <a:lnTo>
                    <a:pt x="726" y="92"/>
                  </a:lnTo>
                  <a:lnTo>
                    <a:pt x="736" y="97"/>
                  </a:lnTo>
                  <a:lnTo>
                    <a:pt x="748" y="99"/>
                  </a:lnTo>
                  <a:lnTo>
                    <a:pt x="760" y="101"/>
                  </a:lnTo>
                  <a:lnTo>
                    <a:pt x="774" y="99"/>
                  </a:lnTo>
                  <a:lnTo>
                    <a:pt x="787" y="96"/>
                  </a:lnTo>
                  <a:lnTo>
                    <a:pt x="799" y="91"/>
                  </a:lnTo>
                  <a:lnTo>
                    <a:pt x="807" y="84"/>
                  </a:lnTo>
                  <a:lnTo>
                    <a:pt x="823" y="91"/>
                  </a:lnTo>
                  <a:lnTo>
                    <a:pt x="840" y="96"/>
                  </a:lnTo>
                  <a:lnTo>
                    <a:pt x="856" y="104"/>
                  </a:lnTo>
                  <a:lnTo>
                    <a:pt x="872" y="110"/>
                  </a:lnTo>
                  <a:lnTo>
                    <a:pt x="887" y="119"/>
                  </a:lnTo>
                  <a:lnTo>
                    <a:pt x="899" y="129"/>
                  </a:lnTo>
                  <a:lnTo>
                    <a:pt x="911" y="137"/>
                  </a:lnTo>
                  <a:lnTo>
                    <a:pt x="919" y="147"/>
                  </a:lnTo>
                  <a:lnTo>
                    <a:pt x="923" y="154"/>
                  </a:lnTo>
                  <a:lnTo>
                    <a:pt x="925" y="162"/>
                  </a:lnTo>
                  <a:lnTo>
                    <a:pt x="925" y="168"/>
                  </a:lnTo>
                  <a:lnTo>
                    <a:pt x="925" y="177"/>
                  </a:lnTo>
                  <a:lnTo>
                    <a:pt x="923" y="185"/>
                  </a:lnTo>
                  <a:lnTo>
                    <a:pt x="917" y="195"/>
                  </a:lnTo>
                  <a:lnTo>
                    <a:pt x="907" y="205"/>
                  </a:lnTo>
                  <a:lnTo>
                    <a:pt x="893" y="215"/>
                  </a:lnTo>
                  <a:lnTo>
                    <a:pt x="870" y="221"/>
                  </a:lnTo>
                  <a:lnTo>
                    <a:pt x="838" y="226"/>
                  </a:lnTo>
                  <a:lnTo>
                    <a:pt x="797" y="228"/>
                  </a:lnTo>
                  <a:lnTo>
                    <a:pt x="744" y="225"/>
                  </a:lnTo>
                  <a:lnTo>
                    <a:pt x="728" y="205"/>
                  </a:lnTo>
                  <a:lnTo>
                    <a:pt x="707" y="187"/>
                  </a:lnTo>
                  <a:lnTo>
                    <a:pt x="685" y="172"/>
                  </a:lnTo>
                  <a:lnTo>
                    <a:pt x="660" y="159"/>
                  </a:lnTo>
                  <a:lnTo>
                    <a:pt x="632" y="150"/>
                  </a:lnTo>
                  <a:lnTo>
                    <a:pt x="603" y="145"/>
                  </a:lnTo>
                  <a:lnTo>
                    <a:pt x="575" y="145"/>
                  </a:lnTo>
                  <a:lnTo>
                    <a:pt x="544" y="149"/>
                  </a:lnTo>
                  <a:lnTo>
                    <a:pt x="524" y="154"/>
                  </a:lnTo>
                  <a:lnTo>
                    <a:pt x="504" y="160"/>
                  </a:lnTo>
                  <a:lnTo>
                    <a:pt x="485" y="167"/>
                  </a:lnTo>
                  <a:lnTo>
                    <a:pt x="469" y="177"/>
                  </a:lnTo>
                  <a:lnTo>
                    <a:pt x="455" y="188"/>
                  </a:lnTo>
                  <a:lnTo>
                    <a:pt x="440" y="200"/>
                  </a:lnTo>
                  <a:lnTo>
                    <a:pt x="428" y="213"/>
                  </a:lnTo>
                  <a:lnTo>
                    <a:pt x="418" y="226"/>
                  </a:lnTo>
                  <a:lnTo>
                    <a:pt x="396" y="218"/>
                  </a:lnTo>
                  <a:lnTo>
                    <a:pt x="369" y="212"/>
                  </a:lnTo>
                  <a:lnTo>
                    <a:pt x="336" y="203"/>
                  </a:lnTo>
                  <a:lnTo>
                    <a:pt x="304" y="198"/>
                  </a:lnTo>
                  <a:lnTo>
                    <a:pt x="267" y="195"/>
                  </a:lnTo>
                  <a:lnTo>
                    <a:pt x="229" y="197"/>
                  </a:lnTo>
                  <a:lnTo>
                    <a:pt x="192" y="202"/>
                  </a:lnTo>
                  <a:lnTo>
                    <a:pt x="157" y="215"/>
                  </a:lnTo>
                  <a:lnTo>
                    <a:pt x="133" y="228"/>
                  </a:lnTo>
                  <a:lnTo>
                    <a:pt x="110" y="245"/>
                  </a:lnTo>
                  <a:lnTo>
                    <a:pt x="90" y="266"/>
                  </a:lnTo>
                  <a:lnTo>
                    <a:pt x="76" y="289"/>
                  </a:lnTo>
                  <a:lnTo>
                    <a:pt x="61" y="316"/>
                  </a:lnTo>
                  <a:lnTo>
                    <a:pt x="53" y="347"/>
                  </a:lnTo>
                  <a:lnTo>
                    <a:pt x="47" y="380"/>
                  </a:lnTo>
                  <a:lnTo>
                    <a:pt x="43" y="418"/>
                  </a:lnTo>
                  <a:lnTo>
                    <a:pt x="39" y="420"/>
                  </a:lnTo>
                  <a:lnTo>
                    <a:pt x="35" y="422"/>
                  </a:lnTo>
                  <a:lnTo>
                    <a:pt x="29" y="423"/>
                  </a:lnTo>
                  <a:lnTo>
                    <a:pt x="25" y="425"/>
                  </a:lnTo>
                  <a:lnTo>
                    <a:pt x="8" y="440"/>
                  </a:lnTo>
                  <a:lnTo>
                    <a:pt x="0" y="458"/>
                  </a:lnTo>
                  <a:lnTo>
                    <a:pt x="0" y="478"/>
                  </a:lnTo>
                  <a:lnTo>
                    <a:pt x="11" y="496"/>
                  </a:lnTo>
                  <a:lnTo>
                    <a:pt x="19" y="505"/>
                  </a:lnTo>
                  <a:lnTo>
                    <a:pt x="29" y="511"/>
                  </a:lnTo>
                  <a:lnTo>
                    <a:pt x="39" y="515"/>
                  </a:lnTo>
                  <a:lnTo>
                    <a:pt x="51" y="518"/>
                  </a:lnTo>
                  <a:lnTo>
                    <a:pt x="63" y="520"/>
                  </a:lnTo>
                  <a:lnTo>
                    <a:pt x="76" y="518"/>
                  </a:lnTo>
                  <a:lnTo>
                    <a:pt x="88" y="515"/>
                  </a:lnTo>
                  <a:lnTo>
                    <a:pt x="98" y="510"/>
                  </a:lnTo>
                  <a:lnTo>
                    <a:pt x="114" y="495"/>
                  </a:lnTo>
                  <a:lnTo>
                    <a:pt x="125" y="476"/>
                  </a:lnTo>
                  <a:lnTo>
                    <a:pt x="123" y="457"/>
                  </a:lnTo>
                  <a:lnTo>
                    <a:pt x="112" y="438"/>
                  </a:lnTo>
                  <a:lnTo>
                    <a:pt x="106" y="432"/>
                  </a:lnTo>
                  <a:lnTo>
                    <a:pt x="100" y="427"/>
                  </a:lnTo>
                  <a:lnTo>
                    <a:pt x="94" y="423"/>
                  </a:lnTo>
                  <a:lnTo>
                    <a:pt x="86" y="420"/>
                  </a:lnTo>
                  <a:lnTo>
                    <a:pt x="88" y="387"/>
                  </a:lnTo>
                  <a:lnTo>
                    <a:pt x="94" y="357"/>
                  </a:lnTo>
                  <a:lnTo>
                    <a:pt x="102" y="331"/>
                  </a:lnTo>
                  <a:lnTo>
                    <a:pt x="112" y="308"/>
                  </a:lnTo>
                  <a:lnTo>
                    <a:pt x="125" y="288"/>
                  </a:lnTo>
                  <a:lnTo>
                    <a:pt x="139" y="269"/>
                  </a:lnTo>
                  <a:lnTo>
                    <a:pt x="157" y="256"/>
                  </a:lnTo>
                  <a:lnTo>
                    <a:pt x="178" y="245"/>
                  </a:lnTo>
                  <a:lnTo>
                    <a:pt x="208" y="235"/>
                  </a:lnTo>
                  <a:lnTo>
                    <a:pt x="239" y="230"/>
                  </a:lnTo>
                  <a:lnTo>
                    <a:pt x="271" y="230"/>
                  </a:lnTo>
                  <a:lnTo>
                    <a:pt x="304" y="233"/>
                  </a:lnTo>
                  <a:lnTo>
                    <a:pt x="332" y="238"/>
                  </a:lnTo>
                  <a:lnTo>
                    <a:pt x="361" y="245"/>
                  </a:lnTo>
                  <a:lnTo>
                    <a:pt x="385" y="253"/>
                  </a:lnTo>
                  <a:lnTo>
                    <a:pt x="404" y="260"/>
                  </a:lnTo>
                  <a:lnTo>
                    <a:pt x="400" y="274"/>
                  </a:lnTo>
                  <a:lnTo>
                    <a:pt x="400" y="291"/>
                  </a:lnTo>
                  <a:lnTo>
                    <a:pt x="400" y="308"/>
                  </a:lnTo>
                  <a:lnTo>
                    <a:pt x="404" y="324"/>
                  </a:lnTo>
                  <a:lnTo>
                    <a:pt x="402" y="324"/>
                  </a:lnTo>
                  <a:lnTo>
                    <a:pt x="475" y="614"/>
                  </a:lnTo>
                  <a:lnTo>
                    <a:pt x="412" y="624"/>
                  </a:lnTo>
                  <a:lnTo>
                    <a:pt x="359" y="639"/>
                  </a:lnTo>
                  <a:lnTo>
                    <a:pt x="314" y="657"/>
                  </a:lnTo>
                  <a:lnTo>
                    <a:pt x="279" y="678"/>
                  </a:lnTo>
                  <a:lnTo>
                    <a:pt x="253" y="703"/>
                  </a:lnTo>
                  <a:lnTo>
                    <a:pt x="235" y="730"/>
                  </a:lnTo>
                  <a:lnTo>
                    <a:pt x="222" y="756"/>
                  </a:lnTo>
                  <a:lnTo>
                    <a:pt x="216" y="784"/>
                  </a:lnTo>
                  <a:lnTo>
                    <a:pt x="216" y="809"/>
                  </a:lnTo>
                  <a:lnTo>
                    <a:pt x="222" y="832"/>
                  </a:lnTo>
                  <a:lnTo>
                    <a:pt x="233" y="854"/>
                  </a:lnTo>
                  <a:lnTo>
                    <a:pt x="247" y="876"/>
                  </a:lnTo>
                  <a:lnTo>
                    <a:pt x="263" y="894"/>
                  </a:lnTo>
                  <a:lnTo>
                    <a:pt x="284" y="910"/>
                  </a:lnTo>
                  <a:lnTo>
                    <a:pt x="306" y="924"/>
                  </a:lnTo>
                  <a:lnTo>
                    <a:pt x="332" y="933"/>
                  </a:lnTo>
                  <a:lnTo>
                    <a:pt x="257" y="980"/>
                  </a:lnTo>
                  <a:lnTo>
                    <a:pt x="251" y="985"/>
                  </a:lnTo>
                  <a:lnTo>
                    <a:pt x="249" y="991"/>
                  </a:lnTo>
                  <a:lnTo>
                    <a:pt x="249" y="998"/>
                  </a:lnTo>
                  <a:lnTo>
                    <a:pt x="253" y="1003"/>
                  </a:lnTo>
                  <a:lnTo>
                    <a:pt x="259" y="1008"/>
                  </a:lnTo>
                  <a:lnTo>
                    <a:pt x="267" y="1010"/>
                  </a:lnTo>
                  <a:lnTo>
                    <a:pt x="275" y="1010"/>
                  </a:lnTo>
                  <a:lnTo>
                    <a:pt x="281" y="1006"/>
                  </a:lnTo>
                  <a:lnTo>
                    <a:pt x="438" y="912"/>
                  </a:lnTo>
                  <a:lnTo>
                    <a:pt x="381" y="909"/>
                  </a:lnTo>
                  <a:lnTo>
                    <a:pt x="357" y="905"/>
                  </a:lnTo>
                  <a:lnTo>
                    <a:pt x="332" y="897"/>
                  </a:lnTo>
                  <a:lnTo>
                    <a:pt x="312" y="884"/>
                  </a:lnTo>
                  <a:lnTo>
                    <a:pt x="294" y="869"/>
                  </a:lnTo>
                  <a:lnTo>
                    <a:pt x="277" y="851"/>
                  </a:lnTo>
                  <a:lnTo>
                    <a:pt x="267" y="831"/>
                  </a:lnTo>
                  <a:lnTo>
                    <a:pt x="261" y="809"/>
                  </a:lnTo>
                  <a:lnTo>
                    <a:pt x="259" y="786"/>
                  </a:lnTo>
                  <a:lnTo>
                    <a:pt x="263" y="765"/>
                  </a:lnTo>
                  <a:lnTo>
                    <a:pt x="273" y="741"/>
                  </a:lnTo>
                  <a:lnTo>
                    <a:pt x="290" y="722"/>
                  </a:lnTo>
                  <a:lnTo>
                    <a:pt x="314" y="702"/>
                  </a:lnTo>
                  <a:lnTo>
                    <a:pt x="345" y="683"/>
                  </a:lnTo>
                  <a:lnTo>
                    <a:pt x="383" y="669"/>
                  </a:lnTo>
                  <a:lnTo>
                    <a:pt x="428" y="655"/>
                  </a:lnTo>
                  <a:lnTo>
                    <a:pt x="483" y="647"/>
                  </a:lnTo>
                  <a:lnTo>
                    <a:pt x="497" y="702"/>
                  </a:lnTo>
                  <a:lnTo>
                    <a:pt x="856" y="639"/>
                  </a:lnTo>
                  <a:lnTo>
                    <a:pt x="848" y="606"/>
                  </a:lnTo>
                  <a:lnTo>
                    <a:pt x="885" y="604"/>
                  </a:lnTo>
                  <a:lnTo>
                    <a:pt x="925" y="604"/>
                  </a:lnTo>
                  <a:lnTo>
                    <a:pt x="968" y="606"/>
                  </a:lnTo>
                  <a:lnTo>
                    <a:pt x="1009" y="609"/>
                  </a:lnTo>
                  <a:lnTo>
                    <a:pt x="1047" y="616"/>
                  </a:lnTo>
                  <a:lnTo>
                    <a:pt x="1080" y="625"/>
                  </a:lnTo>
                  <a:lnTo>
                    <a:pt x="1107" y="639"/>
                  </a:lnTo>
                  <a:lnTo>
                    <a:pt x="1125" y="657"/>
                  </a:lnTo>
                  <a:lnTo>
                    <a:pt x="1131" y="670"/>
                  </a:lnTo>
                  <a:lnTo>
                    <a:pt x="1131" y="687"/>
                  </a:lnTo>
                  <a:lnTo>
                    <a:pt x="1127" y="707"/>
                  </a:lnTo>
                  <a:lnTo>
                    <a:pt x="1115" y="731"/>
                  </a:lnTo>
                  <a:lnTo>
                    <a:pt x="1092" y="761"/>
                  </a:lnTo>
                  <a:lnTo>
                    <a:pt x="1062" y="798"/>
                  </a:lnTo>
                  <a:lnTo>
                    <a:pt x="1019" y="839"/>
                  </a:lnTo>
                  <a:lnTo>
                    <a:pt x="964" y="885"/>
                  </a:lnTo>
                  <a:lnTo>
                    <a:pt x="933" y="909"/>
                  </a:lnTo>
                  <a:lnTo>
                    <a:pt x="1107" y="933"/>
                  </a:lnTo>
                  <a:lnTo>
                    <a:pt x="1115" y="933"/>
                  </a:lnTo>
                  <a:lnTo>
                    <a:pt x="1123" y="930"/>
                  </a:lnTo>
                  <a:lnTo>
                    <a:pt x="1129" y="925"/>
                  </a:lnTo>
                  <a:lnTo>
                    <a:pt x="1131" y="920"/>
                  </a:lnTo>
                  <a:lnTo>
                    <a:pt x="1131" y="914"/>
                  </a:lnTo>
                  <a:lnTo>
                    <a:pt x="1127" y="907"/>
                  </a:lnTo>
                  <a:lnTo>
                    <a:pt x="1123" y="902"/>
                  </a:lnTo>
                  <a:lnTo>
                    <a:pt x="1115" y="9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7453313" y="4562475"/>
              <a:ext cx="860425" cy="704850"/>
              <a:chOff x="4192133" y="4295322"/>
              <a:chExt cx="860425" cy="704850"/>
            </a:xfrm>
          </p:grpSpPr>
          <p:sp>
            <p:nvSpPr>
              <p:cNvPr id="90128" name="Freeform 8"/>
              <p:cNvSpPr>
                <a:spLocks/>
              </p:cNvSpPr>
              <p:nvPr/>
            </p:nvSpPr>
            <p:spPr bwMode="auto">
              <a:xfrm>
                <a:off x="4725533" y="4295322"/>
                <a:ext cx="55563" cy="93662"/>
              </a:xfrm>
              <a:custGeom>
                <a:avLst/>
                <a:gdLst>
                  <a:gd name="T0" fmla="*/ 0 w 35"/>
                  <a:gd name="T1" fmla="*/ 2147483647 h 59"/>
                  <a:gd name="T2" fmla="*/ 2147483647 w 35"/>
                  <a:gd name="T3" fmla="*/ 0 h 59"/>
                  <a:gd name="T4" fmla="*/ 2147483647 w 35"/>
                  <a:gd name="T5" fmla="*/ 2147483647 h 59"/>
                  <a:gd name="T6" fmla="*/ 2147483647 w 35"/>
                  <a:gd name="T7" fmla="*/ 2147483647 h 59"/>
                  <a:gd name="T8" fmla="*/ 0 w 35"/>
                  <a:gd name="T9" fmla="*/ 2147483647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59">
                    <a:moveTo>
                      <a:pt x="0" y="58"/>
                    </a:moveTo>
                    <a:lnTo>
                      <a:pt x="8" y="0"/>
                    </a:lnTo>
                    <a:lnTo>
                      <a:pt x="35" y="3"/>
                    </a:lnTo>
                    <a:lnTo>
                      <a:pt x="29" y="59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129" name="Freeform 9"/>
              <p:cNvSpPr>
                <a:spLocks/>
              </p:cNvSpPr>
              <p:nvPr/>
            </p:nvSpPr>
            <p:spPr bwMode="auto">
              <a:xfrm>
                <a:off x="4835070" y="4355647"/>
                <a:ext cx="103188" cy="93662"/>
              </a:xfrm>
              <a:custGeom>
                <a:avLst/>
                <a:gdLst>
                  <a:gd name="T0" fmla="*/ 0 w 65"/>
                  <a:gd name="T1" fmla="*/ 2147483647 h 59"/>
                  <a:gd name="T2" fmla="*/ 2147483647 w 65"/>
                  <a:gd name="T3" fmla="*/ 0 h 59"/>
                  <a:gd name="T4" fmla="*/ 2147483647 w 65"/>
                  <a:gd name="T5" fmla="*/ 2147483647 h 59"/>
                  <a:gd name="T6" fmla="*/ 2147483647 w 65"/>
                  <a:gd name="T7" fmla="*/ 2147483647 h 59"/>
                  <a:gd name="T8" fmla="*/ 0 w 65"/>
                  <a:gd name="T9" fmla="*/ 2147483647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" h="59">
                    <a:moveTo>
                      <a:pt x="0" y="46"/>
                    </a:moveTo>
                    <a:lnTo>
                      <a:pt x="43" y="0"/>
                    </a:lnTo>
                    <a:lnTo>
                      <a:pt x="65" y="13"/>
                    </a:lnTo>
                    <a:lnTo>
                      <a:pt x="23" y="59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130" name="Freeform 10"/>
              <p:cNvSpPr>
                <a:spLocks/>
              </p:cNvSpPr>
              <p:nvPr/>
            </p:nvSpPr>
            <p:spPr bwMode="auto">
              <a:xfrm>
                <a:off x="4931908" y="4452485"/>
                <a:ext cx="120650" cy="76200"/>
              </a:xfrm>
              <a:custGeom>
                <a:avLst/>
                <a:gdLst>
                  <a:gd name="T0" fmla="*/ 0 w 76"/>
                  <a:gd name="T1" fmla="*/ 2147483647 h 48"/>
                  <a:gd name="T2" fmla="*/ 2147483647 w 76"/>
                  <a:gd name="T3" fmla="*/ 0 h 48"/>
                  <a:gd name="T4" fmla="*/ 2147483647 w 76"/>
                  <a:gd name="T5" fmla="*/ 2147483647 h 48"/>
                  <a:gd name="T6" fmla="*/ 2147483647 w 76"/>
                  <a:gd name="T7" fmla="*/ 2147483647 h 48"/>
                  <a:gd name="T8" fmla="*/ 0 w 7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8">
                    <a:moveTo>
                      <a:pt x="0" y="28"/>
                    </a:moveTo>
                    <a:lnTo>
                      <a:pt x="62" y="0"/>
                    </a:lnTo>
                    <a:lnTo>
                      <a:pt x="76" y="18"/>
                    </a:lnTo>
                    <a:lnTo>
                      <a:pt x="15" y="4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4192133" y="4545587"/>
                <a:ext cx="702294" cy="454585"/>
                <a:chOff x="8725995" y="4722782"/>
                <a:chExt cx="702294" cy="454585"/>
              </a:xfrm>
            </p:grpSpPr>
            <p:sp>
              <p:nvSpPr>
                <p:cNvPr id="90132" name="Oval 16"/>
                <p:cNvSpPr>
                  <a:spLocks noChangeArrowheads="1"/>
                </p:cNvSpPr>
                <p:nvPr/>
              </p:nvSpPr>
              <p:spPr bwMode="auto">
                <a:xfrm rot="-309688">
                  <a:off x="8725995" y="4722782"/>
                  <a:ext cx="554482" cy="4545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88900" tIns="88900" rIns="88900" bIns="8890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133" name="Oval 17"/>
                <p:cNvSpPr>
                  <a:spLocks noChangeArrowheads="1"/>
                </p:cNvSpPr>
                <p:nvPr/>
              </p:nvSpPr>
              <p:spPr bwMode="auto">
                <a:xfrm rot="-309688">
                  <a:off x="9038192" y="4837906"/>
                  <a:ext cx="83185" cy="8318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88900" tIns="88900" rIns="88900" bIns="8890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134" name="Oval 18"/>
                <p:cNvSpPr>
                  <a:spLocks noChangeArrowheads="1"/>
                </p:cNvSpPr>
                <p:nvPr/>
              </p:nvSpPr>
              <p:spPr bwMode="auto">
                <a:xfrm rot="-309688">
                  <a:off x="9228140" y="4738530"/>
                  <a:ext cx="63500" cy="635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88900" tIns="88900" rIns="88900" bIns="8890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135" name="Rectangle 19"/>
                <p:cNvSpPr>
                  <a:spLocks noChangeArrowheads="1"/>
                </p:cNvSpPr>
                <p:nvPr/>
              </p:nvSpPr>
              <p:spPr bwMode="auto">
                <a:xfrm rot="-1200257">
                  <a:off x="9259775" y="4856302"/>
                  <a:ext cx="87188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88900" tIns="88900" rIns="88900" bIns="8890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Arc 45"/>
                <p:cNvSpPr/>
                <p:nvPr/>
              </p:nvSpPr>
              <p:spPr bwMode="auto">
                <a:xfrm rot="9613618">
                  <a:off x="8989520" y="4755092"/>
                  <a:ext cx="438150" cy="314325"/>
                </a:xfrm>
                <a:prstGeom prst="arc">
                  <a:avLst/>
                </a:prstGeom>
                <a:noFill/>
                <a:ln w="38100" cap="rnd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spcAft>
                      <a:spcPct val="17000"/>
                    </a:spcAft>
                    <a:buClr>
                      <a:schemeClr val="tx1"/>
                    </a:buClr>
                    <a:buFont typeface="Wingdings" pitchFamily="2" charset="2"/>
                    <a:buNone/>
                    <a:defRPr/>
                  </a:pPr>
                  <a:endParaRPr lang="en-US" sz="1400" dirty="0">
                    <a:solidFill>
                      <a:srgbClr val="292929"/>
                    </a:solidFill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412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Designs: A-B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17600" dirty="0" smtClean="0">
              <a:solidFill>
                <a:schemeClr val="tx1"/>
              </a:solidFill>
              <a:latin typeface="Brush Script MT" panose="03060802040406070304" pitchFamily="66" charset="0"/>
            </a:endParaRPr>
          </a:p>
          <a:p>
            <a:pPr>
              <a:buNone/>
            </a:pPr>
            <a:r>
              <a:rPr lang="en-US" sz="17600" dirty="0" smtClean="0">
                <a:solidFill>
                  <a:schemeClr val="tx1"/>
                </a:solidFill>
                <a:latin typeface="Brush Script MT" panose="03060802040406070304" pitchFamily="66" charset="0"/>
              </a:rPr>
              <a:t>CHAMPION</a:t>
            </a:r>
          </a:p>
          <a:p>
            <a:pPr algn="ctr"/>
            <a:endParaRPr lang="en-US" sz="8000" dirty="0" smtClean="0">
              <a:latin typeface="Algerian" panose="04020705040A02060702" pitchFamily="82" charset="0"/>
            </a:endParaRPr>
          </a:p>
          <a:p>
            <a:pPr algn="ctr"/>
            <a:endParaRPr lang="en-US" sz="8000" dirty="0" smtClean="0">
              <a:latin typeface="Algerian" panose="04020705040A02060702" pitchFamily="82" charset="0"/>
            </a:endParaRPr>
          </a:p>
          <a:p>
            <a:pPr algn="r"/>
            <a:endParaRPr lang="en-US" sz="7200" dirty="0" smtClean="0">
              <a:solidFill>
                <a:schemeClr val="bg2">
                  <a:lumMod val="75000"/>
                </a:schemeClr>
              </a:solidFill>
              <a:latin typeface="Bauhaus 93" panose="04030905020B02020C02" pitchFamily="82" charset="0"/>
            </a:endParaRPr>
          </a:p>
          <a:p>
            <a:pPr algn="r"/>
            <a:endParaRPr lang="en-US" sz="7200" dirty="0" smtClean="0">
              <a:solidFill>
                <a:schemeClr val="bg2">
                  <a:lumMod val="75000"/>
                </a:schemeClr>
              </a:solidFill>
              <a:latin typeface="Bauhaus 93" panose="04030905020B02020C02" pitchFamily="82" charset="0"/>
            </a:endParaRPr>
          </a:p>
          <a:p>
            <a:pPr algn="r"/>
            <a:endParaRPr lang="en-US" sz="7200" dirty="0" smtClean="0">
              <a:solidFill>
                <a:schemeClr val="bg2">
                  <a:lumMod val="75000"/>
                </a:schemeClr>
              </a:solidFill>
              <a:latin typeface="Bauhaus 93" panose="04030905020B02020C02" pitchFamily="82" charset="0"/>
            </a:endParaRPr>
          </a:p>
          <a:p>
            <a:pPr algn="r"/>
            <a:endParaRPr lang="en-US" sz="7200" dirty="0" smtClean="0">
              <a:solidFill>
                <a:schemeClr val="bg2">
                  <a:lumMod val="75000"/>
                </a:schemeClr>
              </a:solidFill>
              <a:latin typeface="Bauhaus 93" panose="04030905020B02020C02" pitchFamily="82" charset="0"/>
            </a:endParaRPr>
          </a:p>
          <a:p>
            <a:pPr algn="r"/>
            <a:endParaRPr lang="en-US" sz="7200" dirty="0" smtClean="0">
              <a:solidFill>
                <a:schemeClr val="bg2">
                  <a:lumMod val="75000"/>
                </a:schemeClr>
              </a:solidFill>
              <a:latin typeface="Bauhaus 93" panose="04030905020B02020C02" pitchFamily="82" charset="0"/>
            </a:endParaRPr>
          </a:p>
          <a:p>
            <a:pPr algn="r"/>
            <a:endParaRPr lang="en-US" sz="7200" dirty="0" smtClean="0">
              <a:solidFill>
                <a:schemeClr val="bg2">
                  <a:lumMod val="75000"/>
                </a:schemeClr>
              </a:solidFill>
              <a:latin typeface="Bauhaus 93" panose="04030905020B02020C02" pitchFamily="82" charset="0"/>
            </a:endParaRPr>
          </a:p>
          <a:p>
            <a:pPr algn="r"/>
            <a:endParaRPr lang="en-US" sz="7200" dirty="0" smtClean="0">
              <a:solidFill>
                <a:schemeClr val="bg2">
                  <a:lumMod val="75000"/>
                </a:schemeClr>
              </a:solidFill>
              <a:latin typeface="Bauhaus 93" panose="04030905020B02020C02" pitchFamily="82" charset="0"/>
            </a:endParaRPr>
          </a:p>
          <a:p>
            <a:pPr algn="r"/>
            <a:endParaRPr lang="en-US" sz="7200" dirty="0" smtClean="0">
              <a:solidFill>
                <a:schemeClr val="bg2">
                  <a:lumMod val="75000"/>
                </a:schemeClr>
              </a:solidFill>
              <a:latin typeface="Bauhaus 93" panose="04030905020B02020C02" pitchFamily="82" charset="0"/>
            </a:endParaRPr>
          </a:p>
          <a:p>
            <a:pPr algn="r">
              <a:buNone/>
            </a:pPr>
            <a:r>
              <a:rPr lang="en-US" sz="14400" dirty="0" smtClean="0">
                <a:solidFill>
                  <a:schemeClr val="tx1"/>
                </a:solidFill>
                <a:latin typeface="Bauhaus 93" panose="04030905020B02020C02" pitchFamily="82" charset="0"/>
              </a:rPr>
              <a:t>CHALLENGER</a:t>
            </a:r>
            <a:endParaRPr lang="en-US" sz="14400" dirty="0">
              <a:solidFill>
                <a:schemeClr val="tx1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770688"/>
            <a:ext cx="98425" cy="87312"/>
          </a:xfrm>
        </p:spPr>
        <p:txBody>
          <a:bodyPr/>
          <a:lstStyle/>
          <a:p>
            <a:pPr>
              <a:defRPr/>
            </a:pPr>
            <a:fld id="{6B54E412-3C4A-469A-B90E-4DAFF425AB4C}" type="slidenum">
              <a:rPr lang="en-US" smtClean="0"/>
              <a:pPr>
                <a:defRPr/>
              </a:pPr>
              <a:t>36</a:t>
            </a:fld>
            <a:endParaRPr lang="en-US" dirty="0"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89" y="2648363"/>
            <a:ext cx="3557611" cy="2574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80" y="2667000"/>
            <a:ext cx="3080611" cy="2555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37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5410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Randomized controlled trials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Typical use case: Comparing versions of a web page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Which variation has a higher conversion rate?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a b tes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772278"/>
            <a:ext cx="4572000" cy="20095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A/B testing, 100 years ago: Crop </a:t>
            </a:r>
            <a:r>
              <a:rPr lang="en-US" sz="3200" dirty="0" err="1" smtClean="0"/>
              <a:t>yeilds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848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Farmer Ron wants to test two fertilizers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u="sng" dirty="0" smtClean="0">
                <a:solidFill>
                  <a:schemeClr val="tx1"/>
                </a:solidFill>
              </a:rPr>
              <a:t>Steps taken by Ron,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Chooses how many plots to use (Sample Size)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Waits for crop cycle, collects data at the end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What are the chances that I would see the same results if there was no difference?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If p-value&lt;5%, his results are significant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crop_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1447800"/>
            <a:ext cx="21336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A/B testing today Vs 100 years ago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4812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In 1916:</a:t>
            </a:r>
          </a:p>
          <a:p>
            <a:pPr>
              <a:buNone/>
            </a:pPr>
            <a:endParaRPr lang="en-US" sz="2400" u="sng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Data was </a:t>
            </a:r>
            <a:r>
              <a:rPr lang="en-US" sz="2400" b="1" dirty="0" smtClean="0">
                <a:solidFill>
                  <a:schemeClr val="tx1"/>
                </a:solidFill>
              </a:rPr>
              <a:t>expensive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Practitioners were </a:t>
            </a:r>
            <a:r>
              <a:rPr lang="en-US" sz="2400" b="1" dirty="0" smtClean="0">
                <a:solidFill>
                  <a:schemeClr val="tx1"/>
                </a:solidFill>
              </a:rPr>
              <a:t>trained statisticians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b="1" u="sng" smtClean="0">
                <a:solidFill>
                  <a:schemeClr val="tx1"/>
                </a:solidFill>
              </a:rPr>
              <a:t>In </a:t>
            </a:r>
            <a:r>
              <a:rPr lang="en-US" sz="2400" b="1" u="sng" smtClean="0">
                <a:solidFill>
                  <a:schemeClr val="tx1"/>
                </a:solidFill>
              </a:rPr>
              <a:t>2019: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u="sng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Data is </a:t>
            </a:r>
            <a:r>
              <a:rPr lang="en-US" sz="2400" b="1" dirty="0" smtClean="0">
                <a:solidFill>
                  <a:schemeClr val="tx1"/>
                </a:solidFill>
              </a:rPr>
              <a:t>cheap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chemeClr val="tx1"/>
                </a:solidFill>
              </a:rPr>
              <a:t>real-time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Everybody</a:t>
            </a:r>
            <a:r>
              <a:rPr lang="en-US" sz="2400" dirty="0" smtClean="0">
                <a:solidFill>
                  <a:schemeClr val="tx1"/>
                </a:solidFill>
              </a:rPr>
              <a:t> is practitioner</a:t>
            </a:r>
          </a:p>
          <a:p>
            <a:pPr>
              <a:buNone/>
            </a:pPr>
            <a:endParaRPr lang="en-US" sz="2400" u="sng" dirty="0" smtClean="0">
              <a:solidFill>
                <a:schemeClr val="tx1"/>
              </a:solidFill>
            </a:endParaRPr>
          </a:p>
          <a:p>
            <a:endParaRPr lang="en-US" sz="2400" u="sng" dirty="0" smtClean="0">
              <a:solidFill>
                <a:schemeClr val="tx1"/>
              </a:solidFill>
            </a:endParaRPr>
          </a:p>
          <a:p>
            <a:endParaRPr lang="en-IN" sz="2400" dirty="0"/>
          </a:p>
        </p:txBody>
      </p:sp>
      <p:pic>
        <p:nvPicPr>
          <p:cNvPr id="4" name="Picture 3" descr="ronald fis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1295400"/>
            <a:ext cx="1752600" cy="177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200" y="3352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Sir Ronald Fisher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Often Require Comparisons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your question imply that a comparison is needed?</a:t>
            </a:r>
          </a:p>
          <a:p>
            <a:pPr lvl="1"/>
            <a:r>
              <a:rPr lang="en-US" dirty="0" smtClean="0"/>
              <a:t>First-class versus bulk-rate postage</a:t>
            </a:r>
          </a:p>
          <a:p>
            <a:pPr lvl="1"/>
            <a:r>
              <a:rPr lang="en-US" dirty="0" smtClean="0"/>
              <a:t>Geographical versus line-of-business assignments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Did you conduct an experiment?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different is A/B testing today 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8486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Time is money!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So you continuously monitor results dashboard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And you rely on the dashboard to tell you when your results are ready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This is called adaptive sample size testing: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You adjust the test length in the real time, based on data coming in.</a:t>
            </a:r>
            <a:endParaRPr lang="en-IN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 today</a:t>
            </a:r>
            <a:endParaRPr lang="en-IN" dirty="0"/>
          </a:p>
        </p:txBody>
      </p:sp>
      <p:pic>
        <p:nvPicPr>
          <p:cNvPr id="6" name="Content Placeholder 5" descr="Screenshot-2015-06-17-07.39.4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83058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Experiment?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According to Merriam-Webster: 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 scientific test in which </a:t>
            </a:r>
            <a:r>
              <a:rPr lang="en-US" b="1" i="1" dirty="0" smtClean="0"/>
              <a:t>you perform a series </a:t>
            </a:r>
            <a:br>
              <a:rPr lang="en-US" b="1" i="1" dirty="0" smtClean="0"/>
            </a:br>
            <a:r>
              <a:rPr lang="en-US" b="1" i="1" dirty="0" smtClean="0"/>
              <a:t>of actions</a:t>
            </a:r>
            <a:r>
              <a:rPr lang="en-US" dirty="0" smtClean="0"/>
              <a:t> and carefully </a:t>
            </a:r>
            <a:r>
              <a:rPr lang="en-US" b="1" i="1" dirty="0" smtClean="0"/>
              <a:t>observe their effects </a:t>
            </a:r>
            <a:br>
              <a:rPr lang="en-US" b="1" i="1" dirty="0" smtClean="0"/>
            </a:br>
            <a:r>
              <a:rPr lang="en-US" dirty="0" smtClean="0"/>
              <a:t>in order to learn about something.</a:t>
            </a:r>
          </a:p>
          <a:p>
            <a:pPr marL="457200" indent="-457200">
              <a:buAutoNum type="arabicPeriod"/>
            </a:pPr>
            <a:r>
              <a:rPr lang="en-US" dirty="0" smtClean="0"/>
              <a:t>something that is done as a test</a:t>
            </a:r>
          </a:p>
          <a:p>
            <a:pPr marL="457200" indent="-457200">
              <a:buAutoNum type="arabicPeriod"/>
            </a:pPr>
            <a:r>
              <a:rPr lang="en-US" dirty="0" smtClean="0"/>
              <a:t>something that you do to see how well or how badly </a:t>
            </a:r>
            <a:br>
              <a:rPr lang="en-US" dirty="0" smtClean="0"/>
            </a:br>
            <a:r>
              <a:rPr lang="en-US" dirty="0" smtClean="0"/>
              <a:t>it works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Experiments differ from observational data in the types of conclusions you can draw from them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versus 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Observation</a:t>
            </a:r>
            <a:r>
              <a:rPr lang="en-US" dirty="0" smtClean="0"/>
              <a:t>: “As my son gets taller, the national debt increases.”</a:t>
            </a:r>
          </a:p>
          <a:p>
            <a:pPr>
              <a:buNone/>
            </a:pPr>
            <a:r>
              <a:rPr lang="en-US" b="1" dirty="0" smtClean="0"/>
              <a:t>Incorrect conclusion</a:t>
            </a:r>
            <a:r>
              <a:rPr lang="en-US" dirty="0" smtClean="0"/>
              <a:t>: “Stop feeding your son!” </a:t>
            </a:r>
          </a:p>
          <a:p>
            <a:pPr>
              <a:buNone/>
            </a:pPr>
            <a:r>
              <a:rPr lang="en-US" b="1" dirty="0" smtClean="0"/>
              <a:t>Correct conclusion</a:t>
            </a:r>
            <a:r>
              <a:rPr lang="en-US" dirty="0" smtClean="0"/>
              <a:t>: “A child’s height and the national debt increased over time.”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i="1" dirty="0" smtClean="0"/>
              <a:t>Correlation does not imply causation.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4E412-3C4A-469A-B90E-4DAFF425AB4C}" type="slidenum">
              <a:rPr lang="en-US" smtClean="0"/>
              <a:pPr>
                <a:defRPr/>
              </a:pPr>
              <a:t>6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53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versus 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Experiment: “As I increase the dose of a drug by 5 mg, the symptoms decrease by 12%, on average, compared to a control group.”</a:t>
            </a:r>
          </a:p>
          <a:p>
            <a:pPr>
              <a:buNone/>
            </a:pPr>
            <a:r>
              <a:rPr lang="en-US" dirty="0" smtClean="0"/>
              <a:t>With an experiment, you can evaluate the cause-effect relationship between the things that you change in the experiment and the variable that you are measuring.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i="1" dirty="0" smtClean="0"/>
              <a:t>Experiments enable you to identify causal drivers.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4E412-3C4A-469A-B90E-4DAFF425AB4C}" type="slidenum">
              <a:rPr lang="en-US" smtClean="0"/>
              <a:pPr>
                <a:defRPr/>
              </a:pPr>
              <a:t>7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question that you want to answer?</a:t>
            </a:r>
          </a:p>
          <a:p>
            <a:r>
              <a:rPr lang="en-US" dirty="0" smtClean="0"/>
              <a:t>What is the population that you want the answer to pertain to?</a:t>
            </a:r>
          </a:p>
          <a:p>
            <a:r>
              <a:rPr lang="en-US" dirty="0" smtClean="0"/>
              <a:t>What types of things do you want to compare that  you can control?</a:t>
            </a:r>
          </a:p>
          <a:p>
            <a:r>
              <a:rPr lang="en-US" dirty="0" smtClean="0"/>
              <a:t>How is the outcome measured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obs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else impacts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obs</a:t>
            </a:r>
            <a:r>
              <a:rPr lang="en-US" dirty="0" smtClean="0"/>
              <a:t> that you cannot control?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This…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What is the question that you want to answer?</a:t>
            </a:r>
          </a:p>
          <a:p>
            <a:pPr>
              <a:defRPr/>
            </a:pPr>
            <a:endParaRPr lang="en-US" dirty="0" smtClean="0"/>
          </a:p>
          <a:p>
            <a:pPr marL="457200" lvl="1" indent="-457200">
              <a:buFont typeface="Wingdings" pitchFamily="2" charset="2"/>
              <a:buNone/>
              <a:defRPr/>
            </a:pPr>
            <a:r>
              <a:rPr lang="en-US" dirty="0" smtClean="0"/>
              <a:t>1.	Does postage make a difference in the response rate?</a:t>
            </a:r>
          </a:p>
          <a:p>
            <a:pPr marL="342900" lvl="1">
              <a:defRPr/>
            </a:pPr>
            <a:endParaRPr lang="en-US" dirty="0" smtClean="0"/>
          </a:p>
          <a:p>
            <a:pPr marL="457200" lvl="1" indent="-457200">
              <a:buFont typeface="Wingdings" pitchFamily="2" charset="2"/>
              <a:buNone/>
              <a:defRPr/>
            </a:pPr>
            <a:r>
              <a:rPr lang="en-US" dirty="0" smtClean="0"/>
              <a:t>2.	Did the recent changes to Marketing allocation increase profit on projects?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5470363-565D-4C53-9730-B53545E07F5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1F08C54D-BCFE-4B27-ABA6-A04E82D8C7F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6DA23CD2-7D51-4E90-B2CB-BD4B84108C4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058FFA2-86FD-4DA2-AEBA-6D3D20C0A93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5F7452D9-A922-47D7-B546-ADB8A4EA0CEE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A33FCDA-8CAC-45AC-8CD6-C18E9B9BF19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78236C8F-E362-46A2-92EF-16ACEF64ECB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E49401DA-EE1B-4233-A26A-DC8D622EA64A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0151CB58-4390-4D8F-AB5A-6516A0D4112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2436A86-74B4-4427-B5CC-6C2D27931AD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5C6CCB6-BE88-4A5D-87B8-45E5E15E219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9F491023-F85B-4ECD-B911-033F037B3A7D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A33FCDA-8CAC-45AC-8CD6-C18E9B9BF19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02B7E9E6-DC2F-4D9E-83D9-44F19DDE12D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D9DE1A30-919A-4861-AC1B-C05FFF2078D1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21293</TotalTime>
  <Words>1889</Words>
  <Application>Microsoft Office PowerPoint</Application>
  <PresentationFormat>On-screen Show (4:3)</PresentationFormat>
  <Paragraphs>495</Paragraphs>
  <Slides>41</Slides>
  <Notes>34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Metro</vt:lpstr>
      <vt:lpstr>Experimental Design</vt:lpstr>
      <vt:lpstr>You Need to Know </vt:lpstr>
      <vt:lpstr>Statistical Models Can Answer Questions</vt:lpstr>
      <vt:lpstr>Questions Often Require Comparisons</vt:lpstr>
      <vt:lpstr>What Is an Experiment?</vt:lpstr>
      <vt:lpstr>Observational versus Experimental</vt:lpstr>
      <vt:lpstr>Observational versus Experimental</vt:lpstr>
      <vt:lpstr>Consider This…</vt:lpstr>
      <vt:lpstr>Consider This…</vt:lpstr>
      <vt:lpstr>Consider This…</vt:lpstr>
      <vt:lpstr>Consider This…</vt:lpstr>
      <vt:lpstr>Consider This…</vt:lpstr>
      <vt:lpstr>Consider This…</vt:lpstr>
      <vt:lpstr>Experiments Enable Small-Scale Deployments</vt:lpstr>
      <vt:lpstr>Basic Terms in Design of Experiments (DOE)</vt:lpstr>
      <vt:lpstr>Basic Terms in DOE: Response</vt:lpstr>
      <vt:lpstr>Basic Terms in DOE: Factor</vt:lpstr>
      <vt:lpstr>Basic Terms in DOE: Factor Level</vt:lpstr>
      <vt:lpstr>Basic Terms in DOE: Effect</vt:lpstr>
      <vt:lpstr>Examples of an Effect</vt:lpstr>
      <vt:lpstr>Examples of an Effect</vt:lpstr>
      <vt:lpstr>Slide 22</vt:lpstr>
      <vt:lpstr>Basic Terms in DOE: Treatment</vt:lpstr>
      <vt:lpstr>Basic Terms in DOE: Treatment</vt:lpstr>
      <vt:lpstr>Basic Terms in DOE: Treatment</vt:lpstr>
      <vt:lpstr>Basic Terms in DOE: Treatment</vt:lpstr>
      <vt:lpstr>Idea Exchange</vt:lpstr>
      <vt:lpstr>Other Terms in DOE</vt:lpstr>
      <vt:lpstr>Efficiency</vt:lpstr>
      <vt:lpstr>Randomization</vt:lpstr>
      <vt:lpstr>Orthogonality</vt:lpstr>
      <vt:lpstr>Blocking</vt:lpstr>
      <vt:lpstr>Covariates</vt:lpstr>
      <vt:lpstr>What Is the Difference?</vt:lpstr>
      <vt:lpstr>Idea Exchange</vt:lpstr>
      <vt:lpstr>Focus on Designs: A-B Tests</vt:lpstr>
      <vt:lpstr>A/B testing</vt:lpstr>
      <vt:lpstr>A/B testing, 100 years ago: Crop yeilds</vt:lpstr>
      <vt:lpstr>A/B testing today Vs 100 years ago</vt:lpstr>
      <vt:lpstr>How different is A/B testing today ?</vt:lpstr>
      <vt:lpstr>A/B testing today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</dc:title>
  <dc:creator>priyanka computer</dc:creator>
  <cp:lastModifiedBy>priyanka computer</cp:lastModifiedBy>
  <cp:revision>48</cp:revision>
  <dcterms:created xsi:type="dcterms:W3CDTF">2018-03-05T19:58:28Z</dcterms:created>
  <dcterms:modified xsi:type="dcterms:W3CDTF">2019-04-26T18:42:52Z</dcterms:modified>
</cp:coreProperties>
</file>