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330" r:id="rId4"/>
    <p:sldId id="344" r:id="rId5"/>
    <p:sldId id="345" r:id="rId6"/>
    <p:sldId id="346" r:id="rId7"/>
    <p:sldId id="351" r:id="rId8"/>
    <p:sldId id="352" r:id="rId9"/>
    <p:sldId id="353" r:id="rId10"/>
    <p:sldId id="354" r:id="rId11"/>
    <p:sldId id="347" r:id="rId12"/>
    <p:sldId id="348" r:id="rId13"/>
    <p:sldId id="349" r:id="rId14"/>
    <p:sldId id="35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576" userDrawn="1">
          <p15:clr>
            <a:srgbClr val="A4A3A4"/>
          </p15:clr>
        </p15:guide>
        <p15:guide id="3" orient="horz" pos="100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53C"/>
    <a:srgbClr val="0C3551"/>
    <a:srgbClr val="09263A"/>
    <a:srgbClr val="0A3B57"/>
    <a:srgbClr val="E7F65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3" autoAdjust="0"/>
    <p:restoredTop sz="93190" autoAdjust="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100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88" y="3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B4E54-BE0C-45F2-82DA-B0361E8C95E8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C251-D464-4D86-BC7D-1F3AA88806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1872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81A7-4F9B-4E92-B22D-27F94D89AA2B}" type="datetimeFigureOut">
              <a:rPr lang="en-US" smtClean="0"/>
              <a:pPr/>
              <a:t>5/4/2019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E44A8-07F7-454E-8B7E-4A39D73557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995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E44A8-07F7-454E-8B7E-4A39D73557C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1660200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1389156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 sz="3200" spc="0" baseline="0"/>
            </a:lvl1pPr>
          </a:lstStyle>
          <a:p>
            <a:pPr lvl="0"/>
            <a:r>
              <a:rPr lang="en-US" dirty="0"/>
              <a:t>Click to add text over image. White or gray only. 32pt flexible positioning. Delete if not needed.</a:t>
            </a:r>
          </a:p>
        </p:txBody>
      </p:sp>
    </p:spTree>
    <p:extLst>
      <p:ext uri="{BB962C8B-B14F-4D97-AF65-F5344CB8AC3E}">
        <p14:creationId xmlns="" xmlns:p14="http://schemas.microsoft.com/office/powerpoint/2010/main" val="2943084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1836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599391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38416" y="1021082"/>
            <a:ext cx="11487856" cy="276999"/>
          </a:xfrm>
        </p:spPr>
        <p:txBody>
          <a:bodyPr lIns="9144" tIns="0" rIns="0" bIns="0">
            <a:spAutoFit/>
          </a:bodyPr>
          <a:lstStyle>
            <a:lvl1pPr marL="0" indent="0">
              <a:buNone/>
              <a:defRPr sz="1800" spc="-15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33820" y="6270904"/>
            <a:ext cx="10739713" cy="428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575757">
                  <a:tint val="75000"/>
                </a:srgb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8640" y="61319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9807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050386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20152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416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1627638"/>
            <a:ext cx="11129603" cy="434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624198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53724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36879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2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4044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5459" y="551748"/>
            <a:ext cx="11136208" cy="102100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0681"/>
            <a:ext cx="11133667" cy="44376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0624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2800" kern="1200" spc="0" baseline="0">
          <a:solidFill>
            <a:schemeClr val="bg1"/>
          </a:solidFill>
          <a:latin typeface="+mn-lt"/>
          <a:ea typeface="+mn-ea"/>
          <a:cs typeface="+mn-cs"/>
        </a:defRPr>
      </a:lvl1pPr>
      <a:lvl2pPr marL="203200" indent="-182563" algn="l" defTabSz="914400" rtl="0" eaLnBrk="1" latinLnBrk="0" hangingPunct="1">
        <a:lnSpc>
          <a:spcPct val="100000"/>
        </a:lnSpc>
        <a:spcBef>
          <a:spcPts val="1000"/>
        </a:spcBef>
        <a:buFont typeface="Arial" pitchFamily="34" charset="0"/>
        <a:buChar char="•"/>
        <a:defRPr sz="2000" kern="1200" spc="0">
          <a:solidFill>
            <a:schemeClr val="bg1"/>
          </a:solidFill>
          <a:latin typeface="+mn-lt"/>
          <a:ea typeface="+mn-ea"/>
          <a:cs typeface="+mn-cs"/>
        </a:defRPr>
      </a:lvl2pPr>
      <a:lvl3pPr marL="400050" indent="-195263" algn="l" defTabSz="914400" rtl="0" eaLnBrk="1" latinLnBrk="0" hangingPunct="1">
        <a:lnSpc>
          <a:spcPct val="100000"/>
        </a:lnSpc>
        <a:spcBef>
          <a:spcPts val="800"/>
        </a:spcBef>
        <a:buFont typeface="GE Inspira Pitch" panose="020F0603030400020203" pitchFamily="34" charset="0"/>
        <a:buChar char="–"/>
        <a:defRPr sz="1800" kern="1200" spc="0">
          <a:solidFill>
            <a:schemeClr val="bg1"/>
          </a:solidFill>
          <a:latin typeface="+mn-lt"/>
          <a:ea typeface="+mn-ea"/>
          <a:cs typeface="+mn-cs"/>
        </a:defRPr>
      </a:lvl3pPr>
      <a:lvl4pPr marL="555625" indent="-166688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Char char="•"/>
        <a:defRPr sz="1600" kern="1200" spc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en.wikipedia.org/wiki/Prasanta_Chandra_Mahalanobis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BCF3F56F-A887-4AD4-B48F-4695600307D1}"/>
              </a:ext>
            </a:extLst>
          </p:cNvPr>
          <p:cNvSpPr txBox="1">
            <a:spLocks/>
          </p:cNvSpPr>
          <p:nvPr/>
        </p:nvSpPr>
        <p:spPr>
          <a:xfrm>
            <a:off x="914401" y="1718463"/>
            <a:ext cx="7182196" cy="14700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/>
              <a:t>Marketing Analytics </a:t>
            </a:r>
          </a:p>
          <a:p>
            <a:endParaRPr lang="en-US" dirty="0"/>
          </a:p>
          <a:p>
            <a:r>
              <a:rPr lang="en-US" smtClean="0"/>
              <a:t>Discriminant</a:t>
            </a:r>
            <a:r>
              <a:rPr lang="en-US" dirty="0" smtClean="0"/>
              <a:t> </a:t>
            </a:r>
            <a:r>
              <a:rPr lang="en-US" dirty="0" smtClean="0"/>
              <a:t>Analysis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AAEDC186-C8E0-42F9-9073-5791229E32E5}"/>
              </a:ext>
            </a:extLst>
          </p:cNvPr>
          <p:cNvSpPr txBox="1">
            <a:spLocks/>
          </p:cNvSpPr>
          <p:nvPr/>
        </p:nvSpPr>
        <p:spPr>
          <a:xfrm>
            <a:off x="800100" y="4189614"/>
            <a:ext cx="8421483" cy="63675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2800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03200" indent="-182563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itchFamily="34" charset="0"/>
              <a:buChar char="•"/>
              <a:defRPr sz="20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00050" indent="-195263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GE Inspira Pitch" panose="020F0603030400020203" pitchFamily="34" charset="0"/>
              <a:buChar char="–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555625" indent="-1666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 sz="16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b="1" dirty="0"/>
              <a:t>Priyanka Shrivastava, PhD</a:t>
            </a:r>
          </a:p>
          <a:p>
            <a:r>
              <a:rPr lang="en-US" dirty="0"/>
              <a:t>St. Mary’s college of California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376701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 Predictor importance using classification function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1128" y="2160540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-7.587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- 5.451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years of exp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-0.0456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in last exam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0.01084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58982" y="4364182"/>
            <a:ext cx="7245927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u="sng" dirty="0" smtClean="0">
                <a:solidFill>
                  <a:schemeClr val="bg1"/>
                </a:solidFill>
              </a:rPr>
              <a:t>Steps Involved</a:t>
            </a:r>
          </a:p>
          <a:p>
            <a:endParaRPr lang="en-US" sz="2000" u="sng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Run </a:t>
            </a:r>
            <a:r>
              <a:rPr lang="en-US" sz="2000" dirty="0" err="1" smtClean="0">
                <a:solidFill>
                  <a:schemeClr val="bg1"/>
                </a:solidFill>
              </a:rPr>
              <a:t>Discriminant</a:t>
            </a:r>
            <a:r>
              <a:rPr lang="en-US" sz="2000" dirty="0" smtClean="0">
                <a:solidFill>
                  <a:schemeClr val="bg1"/>
                </a:solidFill>
              </a:rPr>
              <a:t> Analysis using standardized scores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Find the difference between coefficients for each variable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Variables with highest difference is most important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Caselet</a:t>
            </a:r>
            <a:r>
              <a:rPr lang="en-US" dirty="0" smtClean="0"/>
              <a:t> : Personal Loan offer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78873" y="1814945"/>
            <a:ext cx="5153891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As part of customer acquisition efforts, Bank of America, plans to run a campaign for current customers to purchase a loan.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To improve target marketing, they want to identify the customers, most likely to accept the loan offer.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They have data of previous campaigns on 5000 customers where 480 customers accepted the offer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26" name="Picture 2" descr="Image result for loan by bank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0229" y="1908029"/>
            <a:ext cx="5164571" cy="376237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Loan Data Description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27200" y="1786479"/>
          <a:ext cx="93010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275"/>
                <a:gridCol w="63627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Customer’s Age in completed years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 years of professional experience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Income of the customer ($000)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size of the customer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CCAvg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spending</a:t>
                      </a:r>
                      <a:r>
                        <a:rPr lang="en-US" baseline="0" dirty="0" smtClean="0"/>
                        <a:t> of Credit Card per month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Educational Level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Loan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Did the customer accept personal</a:t>
                      </a:r>
                      <a:r>
                        <a:rPr lang="en-US" baseline="0" dirty="0" smtClean="0"/>
                        <a:t> loan offer in last campaign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Does the customer use</a:t>
                      </a:r>
                      <a:r>
                        <a:rPr lang="en-US" baseline="0" dirty="0" smtClean="0"/>
                        <a:t> internet banking facility?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452255" y="5597236"/>
            <a:ext cx="79663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File: “Personal-Loan-Discriminant.xls”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Discriminant</a:t>
            </a:r>
            <a:r>
              <a:rPr lang="en-US" dirty="0" smtClean="0"/>
              <a:t> Analysis: Application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607127"/>
            <a:ext cx="10903528" cy="40010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Popular technique in doing Segmentation when we have available data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err="1" smtClean="0">
                <a:solidFill>
                  <a:schemeClr val="bg1"/>
                </a:solidFill>
                <a:latin typeface="+mn-lt"/>
              </a:rPr>
              <a:t>Steganography</a:t>
            </a: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 – It is the art and science of writing messages in such a way  that no one apart from sender and intended recipient, suspects the existence of message 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 Classification – Predict class membership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bg1"/>
                </a:solidFill>
                <a:latin typeface="+mn-lt"/>
              </a:rPr>
              <a:t>Predictor Importance- Finding relative importance of factors that discriminate between two classes</a:t>
            </a: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  <a:latin typeface="+mn-lt"/>
            </a:endParaRPr>
          </a:p>
          <a:p>
            <a:endParaRPr lang="en-US" sz="2000" dirty="0" smtClean="0"/>
          </a:p>
          <a:p>
            <a:endParaRPr lang="en-IN" sz="20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Discriminant</a:t>
            </a:r>
            <a:r>
              <a:rPr lang="en-US" dirty="0" smtClean="0"/>
              <a:t> Analysis: The Logic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40327" y="1607127"/>
            <a:ext cx="10903528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Find a line that separates the two classes and is equally distant from two class centers</a:t>
            </a:r>
            <a:endParaRPr lang="en-US" sz="22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endParaRPr lang="en-US" sz="2000" dirty="0" smtClean="0"/>
          </a:p>
          <a:p>
            <a:endParaRPr lang="en-IN" sz="2000" dirty="0" smtClean="0">
              <a:latin typeface="+mn-lt"/>
            </a:endParaRPr>
          </a:p>
        </p:txBody>
      </p:sp>
      <p:pic>
        <p:nvPicPr>
          <p:cNvPr id="4" name="Picture 3" descr="Discriminant analysi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0668" y="2166692"/>
            <a:ext cx="5690205" cy="4288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Discriminant</a:t>
            </a:r>
            <a:r>
              <a:rPr lang="en-US" dirty="0" smtClean="0"/>
              <a:t> analysis : Classification Logic</a:t>
            </a:r>
            <a:endParaRPr lang="en-IN" dirty="0"/>
          </a:p>
        </p:txBody>
      </p:sp>
      <p:pic>
        <p:nvPicPr>
          <p:cNvPr id="78850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828" y="1820413"/>
            <a:ext cx="4208607" cy="385762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347855" y="2286000"/>
            <a:ext cx="6096000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Centroid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for each class is calculated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It is average of mean values of data points in each class (mean of v1 and v2 in each class)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To classify the new data point goes to which class – we use statistical distance called “</a:t>
            </a:r>
            <a:r>
              <a:rPr lang="en-US" sz="2000" dirty="0" err="1" smtClean="0">
                <a:solidFill>
                  <a:schemeClr val="bg1"/>
                </a:solidFill>
                <a:latin typeface="+mn-lt"/>
              </a:rPr>
              <a:t>Mahalanobis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Distance”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distance: Euclidean Distance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37309" y="1177636"/>
            <a:ext cx="10972800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u="sng" dirty="0" err="1" smtClean="0">
                <a:solidFill>
                  <a:schemeClr val="bg1"/>
                </a:solidFill>
                <a:latin typeface="+mn-lt"/>
              </a:rPr>
              <a:t>Caselet</a:t>
            </a:r>
            <a:r>
              <a:rPr lang="en-US" sz="2000" u="sng" dirty="0" smtClean="0">
                <a:solidFill>
                  <a:schemeClr val="bg1"/>
                </a:solidFill>
              </a:rPr>
              <a:t>: </a:t>
            </a:r>
            <a:r>
              <a:rPr lang="en-US" sz="2000" dirty="0" smtClean="0">
                <a:solidFill>
                  <a:schemeClr val="bg1"/>
                </a:solidFill>
              </a:rPr>
              <a:t>During admission cycle </a:t>
            </a:r>
            <a:r>
              <a:rPr lang="en-US" sz="2000" dirty="0" err="1" smtClean="0">
                <a:solidFill>
                  <a:schemeClr val="bg1"/>
                </a:solidFill>
              </a:rPr>
              <a:t>everyyear</a:t>
            </a:r>
            <a:r>
              <a:rPr lang="en-US" sz="2000" dirty="0" smtClean="0">
                <a:solidFill>
                  <a:schemeClr val="bg1"/>
                </a:solidFill>
              </a:rPr>
              <a:t> of an university, Students send application. Their application is reviewed. Some get short selected for the interview. Out of these, some students accept the university and some reject the university. Can there be a better way to target them and send offer to only selected students so that the acceptance rate of university increases</a:t>
            </a: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Single Predictor: CGPA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Distance of student with CGPA</a:t>
            </a:r>
            <a:r>
              <a:rPr lang="en-US" sz="2000" dirty="0" smtClean="0">
                <a:solidFill>
                  <a:schemeClr val="bg1"/>
                </a:solidFill>
              </a:rPr>
              <a:t>= 6.9 to each class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5636" y="394780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 Acceptors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Acceptors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CGPA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2720" y="5250901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Distance = I 6.9 – 7.8 I (Non- Acceptor) = 0.9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Distance = I 6.9 – 6.1 I (Acceptor) = 0.8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 with multiple predictors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59163" y="1717220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64"/>
                <a:gridCol w="2379902"/>
                <a:gridCol w="2709333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 Acceptors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Acceptors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 of CGPA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years of 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51164" y="3325091"/>
            <a:ext cx="955963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A student with mean CGPA of 6.9 and no. of years of experience as 3.5 years 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291" y="3962400"/>
            <a:ext cx="10127673" cy="22570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Euclidean distance in this case will be: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Non-acceptors= Square root ( 6.9-7.8)</a:t>
            </a:r>
            <a:r>
              <a:rPr lang="en-US" sz="2000" baseline="30000" dirty="0" smtClean="0">
                <a:solidFill>
                  <a:schemeClr val="bg1"/>
                </a:solidFill>
                <a:latin typeface="+mn-lt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+ (3.5-6.1)</a:t>
            </a:r>
            <a:r>
              <a:rPr lang="en-US" sz="2000" baseline="30000" dirty="0" smtClean="0">
                <a:solidFill>
                  <a:schemeClr val="bg1"/>
                </a:solidFill>
                <a:latin typeface="+mn-lt"/>
              </a:rPr>
              <a:t>2</a:t>
            </a:r>
          </a:p>
          <a:p>
            <a:endParaRPr lang="en-US" sz="2000" baseline="30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Acceptors= Square root ( 6.9-6.1)</a:t>
            </a:r>
            <a:r>
              <a:rPr lang="en-US" sz="2000" baseline="30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 + (3.5-4.5)</a:t>
            </a:r>
            <a:r>
              <a:rPr lang="en-US" sz="2000" baseline="30000" dirty="0" smtClean="0">
                <a:solidFill>
                  <a:schemeClr val="bg1"/>
                </a:solidFill>
              </a:rPr>
              <a:t>2</a:t>
            </a:r>
          </a:p>
          <a:p>
            <a:endParaRPr lang="en-US" sz="2000" baseline="30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baseline="30000" dirty="0" smtClean="0">
                <a:solidFill>
                  <a:schemeClr val="bg1"/>
                </a:solidFill>
                <a:latin typeface="+mn-lt"/>
              </a:rPr>
              <a:t>   </a:t>
            </a:r>
          </a:p>
          <a:p>
            <a:endParaRPr lang="en-US" sz="2000" baseline="30000" dirty="0" smtClean="0">
              <a:solidFill>
                <a:schemeClr val="bg1"/>
              </a:solidFill>
            </a:endParaRPr>
          </a:p>
          <a:p>
            <a:endParaRPr lang="en-US" sz="2000" baseline="30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Distance: Problems</a:t>
            </a:r>
            <a:endParaRPr lang="en-IN" dirty="0"/>
          </a:p>
        </p:txBody>
      </p:sp>
      <p:sp>
        <p:nvSpPr>
          <p:cNvPr id="27650" name="AutoShape 2" descr="Image result for vari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52" name="AutoShape 4" descr="Image result for vari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54" name="AutoShape 6" descr="Image result for vari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6" name="Picture 8" descr="Image result for varia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782" y="2269691"/>
            <a:ext cx="3256602" cy="2773364"/>
          </a:xfrm>
          <a:prstGeom prst="rect">
            <a:avLst/>
          </a:prstGeom>
          <a:noFill/>
        </p:spPr>
      </p:pic>
      <p:pic>
        <p:nvPicPr>
          <p:cNvPr id="27658" name="Picture 10" descr="Image result for measuring we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108" y="1867910"/>
            <a:ext cx="1958397" cy="3133437"/>
          </a:xfrm>
          <a:prstGeom prst="rect">
            <a:avLst/>
          </a:prstGeom>
          <a:noFill/>
        </p:spPr>
      </p:pic>
      <p:sp>
        <p:nvSpPr>
          <p:cNvPr id="27660" name="AutoShape 12" descr="Image result for mahalanobis dist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62" name="Picture 14" descr="Image result for mahalanobis distanc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46851" y="2161310"/>
            <a:ext cx="3261468" cy="285403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12618" y="5569527"/>
            <a:ext cx="34220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Variance of Variables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8997" y="5597232"/>
            <a:ext cx="34220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Scale differences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2509" y="5541818"/>
            <a:ext cx="342207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Correlation between variables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of Euclidean distance can be </a:t>
            </a:r>
            <a:r>
              <a:rPr lang="en-US" dirty="0" err="1" smtClean="0"/>
              <a:t>handeled</a:t>
            </a:r>
            <a:r>
              <a:rPr lang="en-US" dirty="0" smtClean="0"/>
              <a:t> by </a:t>
            </a:r>
            <a:r>
              <a:rPr lang="en-US" dirty="0" err="1" smtClean="0"/>
              <a:t>Mahalnobis</a:t>
            </a:r>
            <a:r>
              <a:rPr lang="en-US" dirty="0" smtClean="0"/>
              <a:t> distance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3346" y="1898073"/>
            <a:ext cx="5680363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 err="1" smtClean="0">
                <a:solidFill>
                  <a:schemeClr val="bg1"/>
                </a:solidFill>
              </a:rPr>
              <a:t>Prasanta</a:t>
            </a:r>
            <a:r>
              <a:rPr lang="en-IN" sz="2000" dirty="0" smtClean="0">
                <a:solidFill>
                  <a:schemeClr val="bg1"/>
                </a:solidFill>
              </a:rPr>
              <a:t> Chandra </a:t>
            </a:r>
            <a:r>
              <a:rPr lang="en-IN" sz="2000" dirty="0" err="1" smtClean="0">
                <a:solidFill>
                  <a:schemeClr val="bg1"/>
                </a:solidFill>
              </a:rPr>
              <a:t>Mahalanobis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smtClean="0">
                <a:solidFill>
                  <a:schemeClr val="bg1"/>
                </a:solidFill>
              </a:rPr>
              <a:t>Indian scientist</a:t>
            </a: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err="1" smtClean="0">
                <a:solidFill>
                  <a:schemeClr val="bg1"/>
                </a:solidFill>
              </a:rPr>
              <a:t>Prasanta</a:t>
            </a:r>
            <a:r>
              <a:rPr lang="en-IN" sz="2000" dirty="0" smtClean="0">
                <a:solidFill>
                  <a:schemeClr val="bg1"/>
                </a:solidFill>
              </a:rPr>
              <a:t> Chandra </a:t>
            </a:r>
            <a:r>
              <a:rPr lang="en-IN" sz="2000" dirty="0" err="1" smtClean="0">
                <a:solidFill>
                  <a:schemeClr val="bg1"/>
                </a:solidFill>
              </a:rPr>
              <a:t>Mahalanobis</a:t>
            </a:r>
            <a:r>
              <a:rPr lang="en-IN" sz="2000" dirty="0" smtClean="0">
                <a:solidFill>
                  <a:schemeClr val="bg1"/>
                </a:solidFill>
              </a:rPr>
              <a:t> OBE, FNA, </a:t>
            </a:r>
            <a:r>
              <a:rPr lang="en-IN" sz="2000" dirty="0" err="1" smtClean="0">
                <a:solidFill>
                  <a:schemeClr val="bg1"/>
                </a:solidFill>
              </a:rPr>
              <a:t>FASc</a:t>
            </a:r>
            <a:r>
              <a:rPr lang="en-IN" sz="2000" dirty="0" smtClean="0">
                <a:solidFill>
                  <a:schemeClr val="bg1"/>
                </a:solidFill>
              </a:rPr>
              <a:t>, FRS was an Indian scientist and applied statistician. He is best remembered for the </a:t>
            </a:r>
            <a:r>
              <a:rPr lang="en-IN" sz="2000" dirty="0" err="1" smtClean="0">
                <a:solidFill>
                  <a:schemeClr val="bg1"/>
                </a:solidFill>
              </a:rPr>
              <a:t>Mahalanobis</a:t>
            </a:r>
            <a:r>
              <a:rPr lang="en-IN" sz="2000" dirty="0" smtClean="0">
                <a:solidFill>
                  <a:schemeClr val="bg1"/>
                </a:solidFill>
              </a:rPr>
              <a:t> distance, a statistical measure and for being one of the ...</a:t>
            </a:r>
            <a:r>
              <a:rPr lang="en-IN" sz="2000" dirty="0" smtClean="0">
                <a:solidFill>
                  <a:schemeClr val="bg1"/>
                </a:solidFill>
                <a:hlinkClick r:id="rId2"/>
              </a:rPr>
              <a:t>Wikipedia</a:t>
            </a:r>
            <a:endParaRPr lang="en-IN" sz="2000" dirty="0" smtClean="0">
              <a:solidFill>
                <a:schemeClr val="bg1"/>
              </a:solidFill>
            </a:endParaRPr>
          </a:p>
          <a:p>
            <a:endParaRPr lang="en-IN" sz="2000" dirty="0" smtClean="0">
              <a:latin typeface="+mn-lt"/>
            </a:endParaRPr>
          </a:p>
        </p:txBody>
      </p:sp>
      <p:pic>
        <p:nvPicPr>
          <p:cNvPr id="4" name="Picture 3" descr="Prasanta_Chandra_Mahalanobi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6810" y="2480397"/>
            <a:ext cx="1279302" cy="1925349"/>
          </a:xfrm>
          <a:prstGeom prst="rect">
            <a:avLst/>
          </a:prstGeom>
        </p:spPr>
      </p:pic>
      <p:pic>
        <p:nvPicPr>
          <p:cNvPr id="31746" name="Picture 2" descr="Image result for contour ma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76713" y="1634829"/>
            <a:ext cx="3928238" cy="2638713"/>
          </a:xfrm>
          <a:prstGeom prst="rect">
            <a:avLst/>
          </a:prstGeom>
          <a:noFill/>
        </p:spPr>
      </p:pic>
      <p:pic>
        <p:nvPicPr>
          <p:cNvPr id="31748" name="Picture 4" descr="Image result for statistical distance formul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72888" y="4214820"/>
            <a:ext cx="3932421" cy="261547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function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71055" y="1330037"/>
            <a:ext cx="1140229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It is linear combination of predictors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91127" y="2576177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Reject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-6.587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- 3.451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years of exp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0.03456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in last exam (CGPA)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0.11084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4836" y="2743200"/>
            <a:ext cx="206432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“No. of classification functions = No. of classes”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309" y="2161309"/>
            <a:ext cx="35883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u="sng" dirty="0" err="1" smtClean="0">
                <a:solidFill>
                  <a:schemeClr val="bg1"/>
                </a:solidFill>
                <a:latin typeface="+mn-lt"/>
              </a:rPr>
              <a:t>Discriminant</a:t>
            </a:r>
            <a:r>
              <a:rPr lang="en-US" sz="2000" u="sng" dirty="0" smtClean="0">
                <a:solidFill>
                  <a:schemeClr val="bg1"/>
                </a:solidFill>
                <a:latin typeface="+mn-lt"/>
              </a:rPr>
              <a:t> Analysis Output</a:t>
            </a:r>
            <a:endParaRPr lang="en-IN" sz="2000" u="sng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8037" y="4378036"/>
            <a:ext cx="6096000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Mr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Vineet</a:t>
            </a:r>
            <a:r>
              <a:rPr lang="en-US" sz="2000" dirty="0" smtClean="0">
                <a:solidFill>
                  <a:schemeClr val="bg1"/>
                </a:solidFill>
              </a:rPr>
              <a:t> has 12 years of experience and CGPA in his degrees is 7.8, we need to find out whether he would accept or reject admission in this institute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CS (Accept) = -6.587 + 0.857* 12 + 0.2547* 7.8 </a:t>
            </a:r>
          </a:p>
          <a:p>
            <a:endParaRPr lang="en-US" sz="2000" dirty="0" smtClean="0">
              <a:solidFill>
                <a:schemeClr val="bg1"/>
              </a:solidFill>
              <a:latin typeface="+mn-lt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CS (Reject)= -3.451 + 0.03456* 12 + 0.11084* 7.8 </a:t>
            </a:r>
            <a:endParaRPr lang="en-IN" sz="2000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0908" y="4405745"/>
            <a:ext cx="5611092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Classification scores are used to compute membership probabilities</a:t>
            </a:r>
          </a:p>
          <a:p>
            <a:endParaRPr lang="en-US" sz="2000" i="1" dirty="0" smtClean="0">
              <a:solidFill>
                <a:schemeClr val="bg1"/>
              </a:solidFill>
            </a:endParaRPr>
          </a:p>
          <a:p>
            <a:r>
              <a:rPr lang="en-US" sz="2000" i="1" dirty="0" smtClean="0">
                <a:solidFill>
                  <a:schemeClr val="bg1"/>
                </a:solidFill>
              </a:rPr>
              <a:t>P( Accept) = </a:t>
            </a:r>
            <a:r>
              <a:rPr lang="en-US" sz="2000" i="1" u="sng" dirty="0" smtClean="0">
                <a:solidFill>
                  <a:schemeClr val="bg1"/>
                </a:solidFill>
              </a:rPr>
              <a:t>Exp ( CS(accept))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                    Exp (CS(accept)) + Exp(CS(reject))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                    </a:t>
            </a:r>
            <a:endParaRPr lang="en-IN" sz="2000" i="1" dirty="0" smtClean="0">
              <a:solidFill>
                <a:schemeClr val="bg1"/>
              </a:solidFill>
            </a:endParaRPr>
          </a:p>
          <a:p>
            <a:endParaRPr lang="en-IN" sz="20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1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GE Boca">
  <a:themeElements>
    <a:clrScheme name="GE Boca">
      <a:dk1>
        <a:srgbClr val="575757"/>
      </a:dk1>
      <a:lt1>
        <a:sysClr val="window" lastClr="FFFFFF"/>
      </a:lt1>
      <a:dk2>
        <a:srgbClr val="005CB9"/>
      </a:dk2>
      <a:lt2>
        <a:srgbClr val="E9E9E9"/>
      </a:lt2>
      <a:accent1>
        <a:srgbClr val="249AB9"/>
      </a:accent1>
      <a:accent2>
        <a:srgbClr val="577D95"/>
      </a:accent2>
      <a:accent3>
        <a:srgbClr val="231F20"/>
      </a:accent3>
      <a:accent4>
        <a:srgbClr val="071427"/>
      </a:accent4>
      <a:accent5>
        <a:srgbClr val="FEFDB8"/>
      </a:accent5>
      <a:accent6>
        <a:srgbClr val="FF7166"/>
      </a:accent6>
      <a:hlink>
        <a:srgbClr val="239AB9"/>
      </a:hlink>
      <a:folHlink>
        <a:srgbClr val="577D95"/>
      </a:folHlink>
    </a:clrScheme>
    <a:fontScheme name="GE FirstPerson">
      <a:majorFont>
        <a:latin typeface="GE Inspira Medium"/>
        <a:ea typeface=""/>
        <a:cs typeface=""/>
      </a:majorFont>
      <a:minorFont>
        <a:latin typeface="GE Inspi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34095</TotalTime>
  <Words>729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1_GE Boca</vt:lpstr>
      <vt:lpstr>2_GE Boca</vt:lpstr>
      <vt:lpstr>3_GE Boca</vt:lpstr>
      <vt:lpstr>Slide 1</vt:lpstr>
      <vt:lpstr>Discriminant Analysis: Application</vt:lpstr>
      <vt:lpstr>Discriminant Analysis: The Logic</vt:lpstr>
      <vt:lpstr>Discriminant analysis : Classification Logic</vt:lpstr>
      <vt:lpstr>Measuring distance: Euclidean Distance</vt:lpstr>
      <vt:lpstr>Euclidean distance with multiple predictors</vt:lpstr>
      <vt:lpstr>Euclidean Distance: Problems</vt:lpstr>
      <vt:lpstr>Problems of Euclidean distance can be handeled by Mahalnobis distance</vt:lpstr>
      <vt:lpstr>Classification function</vt:lpstr>
      <vt:lpstr>Ranking Predictor importance using classification function</vt:lpstr>
      <vt:lpstr>Caselet : Personal Loan offer</vt:lpstr>
      <vt:lpstr>Personal Loan Data 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Shrivastava, Vineet (GE, Corporate)</dc:creator>
  <cp:lastModifiedBy>priyanka computer</cp:lastModifiedBy>
  <cp:revision>564</cp:revision>
  <dcterms:created xsi:type="dcterms:W3CDTF">2016-09-02T05:30:32Z</dcterms:created>
  <dcterms:modified xsi:type="dcterms:W3CDTF">2019-05-04T16:55:06Z</dcterms:modified>
</cp:coreProperties>
</file>