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</p:sldMasterIdLst>
  <p:notesMasterIdLst>
    <p:notesMasterId r:id="rId26"/>
  </p:notesMasterIdLst>
  <p:handoutMasterIdLst>
    <p:handoutMasterId r:id="rId27"/>
  </p:handoutMasterIdLst>
  <p:sldIdLst>
    <p:sldId id="334" r:id="rId4"/>
    <p:sldId id="349" r:id="rId5"/>
    <p:sldId id="350" r:id="rId6"/>
    <p:sldId id="336" r:id="rId7"/>
    <p:sldId id="335" r:id="rId8"/>
    <p:sldId id="337" r:id="rId9"/>
    <p:sldId id="338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51" r:id="rId18"/>
    <p:sldId id="352" r:id="rId19"/>
    <p:sldId id="355" r:id="rId20"/>
    <p:sldId id="353" r:id="rId21"/>
    <p:sldId id="354" r:id="rId22"/>
    <p:sldId id="356" r:id="rId23"/>
    <p:sldId id="357" r:id="rId24"/>
    <p:sldId id="34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3C"/>
    <a:srgbClr val="0C3551"/>
    <a:srgbClr val="09263A"/>
    <a:srgbClr val="0A3B57"/>
    <a:srgbClr val="E7F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80108" autoAdjust="0"/>
  </p:normalViewPr>
  <p:slideViewPr>
    <p:cSldViewPr snapToGrid="0">
      <p:cViewPr varScale="1">
        <p:scale>
          <a:sx n="68" d="100"/>
          <a:sy n="68" d="100"/>
        </p:scale>
        <p:origin x="1260" y="26"/>
      </p:cViewPr>
      <p:guideLst>
        <p:guide pos="576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8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B4E54-BE0C-45F2-82DA-B0361E8C95E8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C251-D464-4D86-BC7D-1F3AA88806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2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E81A7-4F9B-4E92-B22D-27F94D89AA2B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44A8-07F7-454E-8B7E-4A39D73557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5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Jacob is busy researching that his mortgage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be approved or not. He gets a raw data of 100 customers with their credit scores and details whether the home mortgage was approved or not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60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9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430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39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2"/>
            <a:ext cx="11487856" cy="276999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1800" spc="-15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20" y="6270904"/>
            <a:ext cx="10739713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575757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8640" y="61319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5038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4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62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687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4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624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F3F56F-A887-4AD4-B48F-4695600307D1}"/>
              </a:ext>
            </a:extLst>
          </p:cNvPr>
          <p:cNvSpPr txBox="1">
            <a:spLocks/>
          </p:cNvSpPr>
          <p:nvPr/>
        </p:nvSpPr>
        <p:spPr>
          <a:xfrm>
            <a:off x="914401" y="1718463"/>
            <a:ext cx="7182196" cy="1470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/>
              <a:t>Business Analytics </a:t>
            </a:r>
          </a:p>
          <a:p>
            <a:endParaRPr lang="en-US" dirty="0"/>
          </a:p>
          <a:p>
            <a:r>
              <a:rPr lang="en-US" dirty="0"/>
              <a:t>Linear Regression &amp; Logistic Regression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EDC186-C8E0-42F9-9073-5791229E32E5}"/>
              </a:ext>
            </a:extLst>
          </p:cNvPr>
          <p:cNvSpPr txBox="1">
            <a:spLocks/>
          </p:cNvSpPr>
          <p:nvPr/>
        </p:nvSpPr>
        <p:spPr>
          <a:xfrm>
            <a:off x="800100" y="4189614"/>
            <a:ext cx="8421483" cy="6367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2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3200" indent="-1825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sz="20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00050" indent="-195263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GE Inspira Pitch" panose="020F0603030400020203" pitchFamily="34" charset="0"/>
              <a:buChar char="–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55625" indent="-1666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6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1" dirty="0"/>
              <a:t>Priyanka Shrivastava, PhD</a:t>
            </a:r>
          </a:p>
          <a:p>
            <a:r>
              <a:rPr lang="en-US" dirty="0"/>
              <a:t>St. Mary’s college of California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6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4" y="564923"/>
            <a:ext cx="11136208" cy="640007"/>
          </a:xfrm>
        </p:spPr>
        <p:txBody>
          <a:bodyPr/>
          <a:lstStyle/>
          <a:p>
            <a:r>
              <a:rPr lang="en-US" dirty="0">
                <a:latin typeface="+mj-lt"/>
              </a:rPr>
              <a:t>What is inverse Logit?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886390" y="1332365"/>
            <a:ext cx="10735994" cy="9684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our logit function graph, 0 and 1 ran on x-axis, but we want 0 and 1 on the y-axis. We can get that by taking inverse of logit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5780" name="Picture 4" descr="Image result for inverse logit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345" y="2576945"/>
            <a:ext cx="5379947" cy="3589193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6040582" y="2590801"/>
            <a:ext cx="5763491" cy="3990108"/>
            <a:chOff x="3143493" y="1452756"/>
            <a:chExt cx="6152907" cy="3756553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4473" y="1452756"/>
              <a:ext cx="5721927" cy="331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671454" y="4890655"/>
              <a:ext cx="5430982" cy="3186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Credit Score</a:t>
              </a:r>
              <a:endParaRPr lang="en-IN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710292" y="2998763"/>
              <a:ext cx="31741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Mortgage approval Status</a:t>
              </a:r>
              <a:endParaRPr lang="en-IN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 useBgFill="1">
        <p:nvSpPr>
          <p:cNvPr id="10" name="Rectangle 9"/>
          <p:cNvSpPr/>
          <p:nvPr/>
        </p:nvSpPr>
        <p:spPr>
          <a:xfrm>
            <a:off x="1080655" y="3103418"/>
            <a:ext cx="1620981" cy="554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95" y="632498"/>
            <a:ext cx="11136208" cy="1021003"/>
          </a:xfrm>
        </p:spPr>
        <p:txBody>
          <a:bodyPr/>
          <a:lstStyle/>
          <a:p>
            <a:r>
              <a:rPr lang="en-US" dirty="0">
                <a:latin typeface="+mj-lt"/>
              </a:rPr>
              <a:t>Estimated Regression Equation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15485"/>
            <a:ext cx="11129603" cy="4346825"/>
          </a:xfrm>
        </p:spPr>
        <p:txBody>
          <a:bodyPr/>
          <a:lstStyle/>
          <a:p>
            <a:r>
              <a:rPr lang="en-US" dirty="0"/>
              <a:t>The natural logarithm of odds function (logit function) is equivalent to linear function of the independent variable. The antilog of logit function allows us to find out estimated regression equation.</a:t>
            </a:r>
          </a:p>
          <a:p>
            <a:endParaRPr lang="en-US" sz="1050" dirty="0"/>
          </a:p>
          <a:p>
            <a:r>
              <a:rPr lang="en-US" dirty="0"/>
              <a:t>Logit (p) = ln(p/1-p) = b</a:t>
            </a:r>
            <a:r>
              <a:rPr lang="en-US" baseline="-25000" dirty="0"/>
              <a:t>o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x </a:t>
            </a:r>
          </a:p>
          <a:p>
            <a:endParaRPr lang="en-US" dirty="0"/>
          </a:p>
          <a:p>
            <a:r>
              <a:rPr lang="en-US" dirty="0"/>
              <a:t>Antilog= p/1-p = e </a:t>
            </a:r>
            <a:r>
              <a:rPr lang="en-US" baseline="30000" dirty="0"/>
              <a:t>bo + b1 x </a:t>
            </a:r>
          </a:p>
          <a:p>
            <a:endParaRPr lang="en-US" baseline="30000" dirty="0"/>
          </a:p>
          <a:p>
            <a:r>
              <a:rPr lang="en-US" cap="small" baseline="30000" dirty="0"/>
              <a:t> </a:t>
            </a:r>
            <a:r>
              <a:rPr lang="en-US" dirty="0"/>
              <a:t>p = e </a:t>
            </a:r>
            <a:r>
              <a:rPr lang="en-US" baseline="30000" dirty="0"/>
              <a:t>bo + b1 x</a:t>
            </a:r>
            <a:r>
              <a:rPr lang="en-US" dirty="0"/>
              <a:t> / 1 + e </a:t>
            </a:r>
            <a:r>
              <a:rPr lang="en-US" baseline="30000" dirty="0"/>
              <a:t>bo + b1 x </a:t>
            </a:r>
          </a:p>
          <a:p>
            <a:endParaRPr lang="en-US" baseline="30000" dirty="0"/>
          </a:p>
          <a:p>
            <a:endParaRPr lang="en-US" baseline="30000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64999"/>
            <a:ext cx="11136208" cy="1021003"/>
          </a:xfrm>
        </p:spPr>
        <p:txBody>
          <a:bodyPr/>
          <a:lstStyle/>
          <a:p>
            <a:r>
              <a:rPr lang="en-US" dirty="0">
                <a:latin typeface="+mj-lt"/>
              </a:rPr>
              <a:t>Logistic Regression</a:t>
            </a:r>
            <a:endParaRPr lang="en-IN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211559"/>
            <a:ext cx="8880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u="sng" dirty="0">
                <a:solidFill>
                  <a:schemeClr val="bg1"/>
                </a:solidFill>
              </a:rPr>
              <a:t>Classification Table</a:t>
            </a:r>
            <a:r>
              <a:rPr lang="en-IN" b="1" dirty="0">
                <a:solidFill>
                  <a:schemeClr val="bg1"/>
                </a:solidFill>
              </a:rPr>
              <a:t>	</a:t>
            </a:r>
          </a:p>
          <a:p>
            <a:r>
              <a:rPr lang="en-IN" dirty="0">
                <a:solidFill>
                  <a:schemeClr val="bg1"/>
                </a:solidFill>
              </a:rPr>
              <a:t>	Observed	Predicted	</a:t>
            </a:r>
          </a:p>
          <a:p>
            <a:r>
              <a:rPr lang="en-IN" dirty="0">
                <a:solidFill>
                  <a:schemeClr val="bg1"/>
                </a:solidFill>
              </a:rPr>
              <a:t>		Approval	Percentage Correct	</a:t>
            </a:r>
          </a:p>
          <a:p>
            <a:r>
              <a:rPr lang="en-IN" dirty="0">
                <a:solidFill>
                  <a:schemeClr val="bg1"/>
                </a:solidFill>
              </a:rPr>
              <a:t>		0	1		</a:t>
            </a:r>
          </a:p>
          <a:p>
            <a:r>
              <a:rPr lang="en-IN" dirty="0">
                <a:solidFill>
                  <a:schemeClr val="bg1"/>
                </a:solidFill>
              </a:rPr>
              <a:t>Step 1	Approval	0	37	6	86.0	</a:t>
            </a:r>
          </a:p>
          <a:p>
            <a:r>
              <a:rPr lang="en-IN" dirty="0">
                <a:solidFill>
                  <a:schemeClr val="bg1"/>
                </a:solidFill>
              </a:rPr>
              <a:t>		1	3	54	94.7	</a:t>
            </a:r>
          </a:p>
          <a:p>
            <a:r>
              <a:rPr lang="en-IN" dirty="0">
                <a:solidFill>
                  <a:schemeClr val="bg1"/>
                </a:solidFill>
              </a:rPr>
              <a:t>	Overall Percentage			91.0	</a:t>
            </a:r>
          </a:p>
          <a:p>
            <a:r>
              <a:rPr lang="en-IN" dirty="0">
                <a:solidFill>
                  <a:schemeClr val="bg1"/>
                </a:solidFill>
              </a:rPr>
              <a:t>a. The cut value is .500	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u="sng" dirty="0">
                <a:solidFill>
                  <a:schemeClr val="bg1"/>
                </a:solidFill>
              </a:rPr>
              <a:t>Variables in the Equation	</a:t>
            </a:r>
          </a:p>
          <a:p>
            <a:r>
              <a:rPr lang="en-IN" dirty="0">
                <a:solidFill>
                  <a:schemeClr val="bg1"/>
                </a:solidFill>
              </a:rPr>
              <a:t>	B	S.E.	Wald	df	Sig.	Exp(B)	 p-value</a:t>
            </a:r>
          </a:p>
          <a:p>
            <a:r>
              <a:rPr lang="en-IN" dirty="0">
                <a:solidFill>
                  <a:schemeClr val="bg1"/>
                </a:solidFill>
              </a:rPr>
              <a:t>Step 1</a:t>
            </a:r>
            <a:r>
              <a:rPr lang="en-IN" baseline="30000" dirty="0">
                <a:solidFill>
                  <a:schemeClr val="bg1"/>
                </a:solidFill>
              </a:rPr>
              <a:t>a</a:t>
            </a:r>
            <a:r>
              <a:rPr lang="en-IN" dirty="0">
                <a:solidFill>
                  <a:schemeClr val="bg1"/>
                </a:solidFill>
              </a:rPr>
              <a:t>	Credit score	0.036	.008	18.847	1	.000	1.037	</a:t>
            </a:r>
          </a:p>
          <a:p>
            <a:r>
              <a:rPr lang="fr-FR" dirty="0">
                <a:solidFill>
                  <a:schemeClr val="bg1"/>
                </a:solidFill>
              </a:rPr>
              <a:t>	Constant	-22.525	5.357	17.681	1	.000	.000	</a:t>
            </a:r>
          </a:p>
          <a:p>
            <a:r>
              <a:rPr lang="en-IN" dirty="0">
                <a:solidFill>
                  <a:schemeClr val="bg1"/>
                </a:solidFill>
              </a:rPr>
              <a:t>a. Variable(s) entered on step 1: Credit score.	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577009" y="6012873"/>
            <a:ext cx="8772336" cy="609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Estimated Regression Equation: p = e </a:t>
            </a:r>
            <a:r>
              <a:rPr lang="en-US" baseline="30000" dirty="0"/>
              <a:t>-22.525 + .036 x</a:t>
            </a:r>
            <a:r>
              <a:rPr lang="en-US" dirty="0"/>
              <a:t> / 1 + e </a:t>
            </a:r>
            <a:r>
              <a:rPr lang="en-US" baseline="30000" dirty="0"/>
              <a:t>-22.525 + .036 x</a:t>
            </a: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72685"/>
              </p:ext>
            </p:extLst>
          </p:nvPr>
        </p:nvGraphicFramePr>
        <p:xfrm>
          <a:off x="1077400" y="2845350"/>
          <a:ext cx="59405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(1-p)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30.235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4308" y="606635"/>
            <a:ext cx="11136208" cy="1021003"/>
          </a:xfrm>
        </p:spPr>
        <p:txBody>
          <a:bodyPr/>
          <a:lstStyle/>
          <a:p>
            <a:r>
              <a:rPr lang="en-US" dirty="0">
                <a:latin typeface="+mj-lt"/>
              </a:rPr>
              <a:t>Results from the analysis</a:t>
            </a:r>
            <a:endParaRPr lang="en-IN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32195" y="2880518"/>
            <a:ext cx="4197927" cy="111252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Odds Ratio: 89.88/30.235 = 2.972 </a:t>
            </a:r>
            <a:endParaRPr lang="en-IN" b="1" dirty="0"/>
          </a:p>
        </p:txBody>
      </p:sp>
      <p:sp>
        <p:nvSpPr>
          <p:cNvPr id="8" name="Rounded Rectangle 7"/>
          <p:cNvSpPr/>
          <p:nvPr/>
        </p:nvSpPr>
        <p:spPr>
          <a:xfrm>
            <a:off x="949568" y="4725998"/>
            <a:ext cx="10751129" cy="13758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Probability of Jacob getting the loan is .9675 or 96.75 %</a:t>
            </a:r>
          </a:p>
          <a:p>
            <a:pPr marL="285750" indent="-285750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Odds Ratio signifies </a:t>
            </a:r>
            <a:r>
              <a:rPr lang="en-US" b="1" dirty="0">
                <a:sym typeface="Wingdings" panose="05000000000000000000" pitchFamily="2" charset="2"/>
              </a:rPr>
              <a:t> I</a:t>
            </a:r>
            <a:r>
              <a:rPr lang="en-US" b="1" dirty="0"/>
              <a:t>mproving credit score from 720 to 750 improves Jacob’s chances of loan approval by 197 %.</a:t>
            </a:r>
            <a:endParaRPr lang="en-IN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154978" y="1687058"/>
            <a:ext cx="8772336" cy="80995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Estimated Regression Equation: p = e </a:t>
            </a:r>
            <a:r>
              <a:rPr lang="en-US" sz="2000" baseline="30000" dirty="0"/>
              <a:t>-22.525 + .036 x</a:t>
            </a:r>
            <a:r>
              <a:rPr lang="en-US" sz="2000" dirty="0"/>
              <a:t> / 1 + e </a:t>
            </a:r>
            <a:r>
              <a:rPr lang="en-US" sz="2000" baseline="30000" dirty="0"/>
              <a:t>-22.525 + .036 x</a:t>
            </a:r>
            <a:r>
              <a:rPr lang="en-US" sz="2000" dirty="0"/>
              <a:t> 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6635"/>
            <a:ext cx="11136208" cy="1021003"/>
          </a:xfrm>
        </p:spPr>
        <p:txBody>
          <a:bodyPr/>
          <a:lstStyle/>
          <a:p>
            <a:r>
              <a:rPr lang="en-US" dirty="0">
                <a:latin typeface="+mj-lt"/>
              </a:rPr>
              <a:t>Business Use Cases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42" y="1522129"/>
            <a:ext cx="10877557" cy="470690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Predictive Analytics….</a:t>
            </a:r>
            <a:r>
              <a:rPr lang="en-IN" sz="2400" dirty="0"/>
              <a:t>Forecasting future opportunities and risks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Operation Efficiency….</a:t>
            </a:r>
            <a:r>
              <a:rPr lang="en-IN" sz="2400" dirty="0"/>
              <a:t>To optimize business processes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Consumer insights</a:t>
            </a:r>
            <a:r>
              <a:rPr lang="en-US" sz="2400" dirty="0"/>
              <a:t>….Predict consumer behavior based on marketing initiatives</a:t>
            </a: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/>
            <a:endParaRPr lang="en-US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07288-64EB-4F24-8DAF-F61B91CD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55" y="0"/>
            <a:ext cx="10338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499BE-DC2B-4A33-A7A5-2B498E16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02" y="0"/>
            <a:ext cx="9765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8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6D34-8E45-4921-A011-4944DEC8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24E4D-83DD-4966-8F2B-35341808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7" y="0"/>
            <a:ext cx="11294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50F86-B00C-4DB6-96DA-3A44A97E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53" y="0"/>
            <a:ext cx="9511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007EB-15AB-490A-BFAA-5490FB7C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14" y="0"/>
            <a:ext cx="1041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03" y="526596"/>
            <a:ext cx="10247540" cy="580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03034-BE20-4DE3-A48E-D0CAE897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85" y="0"/>
            <a:ext cx="10583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00FAE6-AC37-40EF-8791-7E6E2D19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78" y="0"/>
            <a:ext cx="9917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50" y="5617090"/>
            <a:ext cx="11136208" cy="1021003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43" y="1961352"/>
            <a:ext cx="11129603" cy="1626976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sz="1200" dirty="0"/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ea typeface="+mj-ea"/>
                <a:cs typeface="+mj-cs"/>
              </a:rPr>
              <a:t>“Analysis * Story = Value”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IN" sz="4000" dirty="0"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560" y="623888"/>
            <a:ext cx="10655754" cy="55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38108"/>
            <a:ext cx="10393017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 Inspira Pitch" panose="020F0603030400020203" pitchFamily="34" charset="0"/>
              </a:rPr>
              <a:t>Agenda</a:t>
            </a:r>
            <a:endParaRPr lang="en-IN" sz="4000" dirty="0">
              <a:latin typeface="GE Inspira Pitch" panose="020F0603030400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69074"/>
            <a:ext cx="8057322" cy="39570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 Basics of Logistic Regression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 Logistic Regression conceptual understanding</a:t>
            </a:r>
          </a:p>
          <a:p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 Business Use Cases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11618035" y="62525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BE61D1D4-20FA-4242-A758-DF04B340BB24}" type="slidenum">
              <a:rPr lang="en-IN" smtClean="0">
                <a:solidFill>
                  <a:srgbClr val="575757"/>
                </a:solidFill>
              </a:rPr>
              <a:pPr lvl="0"/>
              <a:t>4</a:t>
            </a:fld>
            <a:endParaRPr lang="en-IN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32498"/>
            <a:ext cx="11136208" cy="1021003"/>
          </a:xfrm>
        </p:spPr>
        <p:txBody>
          <a:bodyPr/>
          <a:lstStyle/>
          <a:p>
            <a:r>
              <a:rPr lang="en-US" dirty="0">
                <a:latin typeface="GE Inspira Pitch" panose="020F0603030400020203" pitchFamily="34" charset="0"/>
              </a:rPr>
              <a:t>First time Home Buyer </a:t>
            </a:r>
            <a:r>
              <a:rPr lang="en-US">
                <a:latin typeface="GE Inspira Pitch" panose="020F0603030400020203" pitchFamily="34" charset="0"/>
              </a:rPr>
              <a:t>: Practical Case</a:t>
            </a:r>
            <a:endParaRPr lang="en-IN" dirty="0">
              <a:latin typeface="GE Inspira Pitch" panose="020F0603030400020203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914400" y="1653501"/>
            <a:ext cx="10735994" cy="15468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first time home buyer Jacob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busy organizing your financial records to apply for a home mortgage. Lenders will factor in your credit score to approve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not approve his mortgage. Turns out that his credit score is 720.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73370" y="3863301"/>
            <a:ext cx="10735994" cy="260783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2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Financial Analyst who is reviewing Jacob’s mortgage application has been tasked by the company to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develop a model to highlight the probability of getting a mortgage approved for a given credit score. He has been provided with </a:t>
            </a:r>
            <a:r>
              <a:rPr lang="en-US" sz="2400" dirty="0">
                <a:solidFill>
                  <a:schemeClr val="bg1"/>
                </a:solidFill>
              </a:rPr>
              <a:t>data of 100 customers with their credit scores and details whether the home mortgage was approved or not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  <a:defRPr/>
            </a:pPr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defRPr/>
            </a:pPr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612"/>
            <a:ext cx="10972800" cy="69272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 Inspira Pitch" panose="020F0603030400020203" pitchFamily="34" charset="0"/>
              </a:rPr>
              <a:t>Using the data Jacob wants to do following tasks</a:t>
            </a:r>
            <a:endParaRPr lang="en-IN" sz="4000" dirty="0">
              <a:latin typeface="GE Inspira Pitch" panose="020F0603030400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8586"/>
            <a:ext cx="10972800" cy="39570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 Develop a model to understand the probability of getting a mortgage approved for a given credit score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 Input his credit score of 720 and see the probability of getting his mortgage approved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 Understand the effect to improving credit score from 720 to 750 on his chances of mortgage being approved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618035" y="62525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BE61D1D4-20FA-4242-A758-DF04B340BB24}" type="slidenum">
              <a:rPr lang="en-IN" smtClean="0">
                <a:solidFill>
                  <a:srgbClr val="575757"/>
                </a:solidFill>
              </a:rPr>
              <a:pPr lvl="0"/>
              <a:t>6</a:t>
            </a:fld>
            <a:endParaRPr lang="en-IN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43493" y="1452756"/>
            <a:ext cx="6152907" cy="3756553"/>
            <a:chOff x="3143493" y="1452756"/>
            <a:chExt cx="6152907" cy="375655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4473" y="1452756"/>
              <a:ext cx="5721927" cy="331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671454" y="4890655"/>
              <a:ext cx="5430982" cy="3186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Credit Score</a:t>
              </a:r>
              <a:endParaRPr lang="en-IN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710292" y="2998763"/>
              <a:ext cx="317417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Mortgage approval Status</a:t>
              </a:r>
              <a:endParaRPr lang="en-IN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554182" y="1593273"/>
            <a:ext cx="2438400" cy="1579419"/>
          </a:xfrm>
          <a:prstGeom prst="wedgeRoundRectCallout">
            <a:avLst>
              <a:gd name="adj1" fmla="val 44508"/>
              <a:gd name="adj2" fmla="val 9989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Looking at the Scatter plot how do we plot the best fitting line and will linear regression help?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1019908" y="5657781"/>
            <a:ext cx="9847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cs typeface="Arial" panose="020B0604020202020204" pitchFamily="34" charset="0"/>
              </a:rPr>
              <a:t>Logistic Regression </a:t>
            </a:r>
            <a:r>
              <a:rPr lang="en-US" dirty="0">
                <a:solidFill>
                  <a:srgbClr val="FFFF00"/>
                </a:solidFill>
                <a:cs typeface="Arial" panose="020B0604020202020204" pitchFamily="34" charset="0"/>
              </a:rPr>
              <a:t>models the probability of an event ,which is binomial in nature, based on independent variables which are categorical or numerical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500"/>
            <a:ext cx="10393017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 Inspira Pitch" panose="020F0603030400020203" pitchFamily="34" charset="0"/>
              </a:rPr>
              <a:t>Logistic Regression: Deep dive</a:t>
            </a:r>
            <a:endParaRPr lang="en-IN" sz="4000" dirty="0">
              <a:latin typeface="GE Inspira Pitch" panose="020F0603030400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57" y="2406707"/>
            <a:ext cx="10972800" cy="351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cs typeface="Arial" panose="020B0604020202020204" pitchFamily="34" charset="0"/>
              </a:rPr>
              <a:t> The dependent variable in Logistic regression follows Bernoulli's distribution having an unknown probability, 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cs typeface="Arial" panose="020B0604020202020204" pitchFamily="34" charset="0"/>
              </a:rPr>
              <a:t>Probability of success is p, then probability of failure, q = 1-p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cs typeface="Arial" panose="020B0604020202020204" pitchFamily="34" charset="0"/>
              </a:rPr>
              <a:t>In Logistics regression we are estimating unknown probability, p for any given combination of the independent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cs typeface="Arial" panose="020B0604020202020204" pitchFamily="34" charset="0"/>
              </a:rPr>
              <a:t>Therefore we need to link together our independent variables to essentially Bernoulli’s distribution, that link is called “Logit Function”, which log of odds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11618035" y="62525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BE61D1D4-20FA-4242-A758-DF04B340BB24}" type="slidenum">
              <a:rPr lang="en-IN" smtClean="0">
                <a:solidFill>
                  <a:srgbClr val="575757"/>
                </a:solidFill>
              </a:rPr>
              <a:pPr lvl="0"/>
              <a:t>8</a:t>
            </a:fld>
            <a:endParaRPr lang="en-IN" dirty="0">
              <a:solidFill>
                <a:srgbClr val="575757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5236" y="1367382"/>
            <a:ext cx="5070764" cy="7758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Odds = P (Occurring) / P (Not Occurring)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Odds Ratio = Odd</a:t>
            </a:r>
            <a:r>
              <a:rPr lang="en-US" b="1" baseline="-25000" dirty="0">
                <a:solidFill>
                  <a:schemeClr val="tx1"/>
                </a:solidFill>
                <a:cs typeface="Arial" panose="020B0604020202020204" pitchFamily="34" charset="0"/>
              </a:rPr>
              <a:t>1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 / Odd</a:t>
            </a:r>
            <a:r>
              <a:rPr lang="en-US" b="1" baseline="-250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03724" y="5697353"/>
            <a:ext cx="5070764" cy="7758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Logit (p)= ln (odds) = ln (p/1-p)= ln (p) – In(1-p) </a:t>
            </a:r>
          </a:p>
        </p:txBody>
      </p:sp>
    </p:spTree>
    <p:extLst>
      <p:ext uri="{BB962C8B-B14F-4D97-AF65-F5344CB8AC3E}">
        <p14:creationId xmlns:p14="http://schemas.microsoft.com/office/powerpoint/2010/main" val="23557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243"/>
            <a:ext cx="11136208" cy="617757"/>
          </a:xfrm>
        </p:spPr>
        <p:txBody>
          <a:bodyPr/>
          <a:lstStyle/>
          <a:p>
            <a:r>
              <a:rPr lang="en-US" dirty="0">
                <a:latin typeface="+mj-lt"/>
              </a:rPr>
              <a:t>Logit Function</a:t>
            </a:r>
            <a:endParaRPr lang="en-IN" dirty="0">
              <a:latin typeface="+mj-lt"/>
            </a:endParaRPr>
          </a:p>
        </p:txBody>
      </p:sp>
      <p:pic>
        <p:nvPicPr>
          <p:cNvPr id="74754" name="Picture 2" descr="Image result for logit function"/>
          <p:cNvPicPr>
            <a:picLocks noChangeAspect="1" noChangeArrowheads="1"/>
          </p:cNvPicPr>
          <p:nvPr/>
        </p:nvPicPr>
        <p:blipFill rotWithShape="1">
          <a:blip r:embed="rId2" cstate="print"/>
          <a:srcRect t="4871"/>
          <a:stretch/>
        </p:blipFill>
        <p:spPr bwMode="auto">
          <a:xfrm>
            <a:off x="3937866" y="1285460"/>
            <a:ext cx="7762875" cy="5572539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914400" y="2937164"/>
            <a:ext cx="2161309" cy="85898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Logit p = ln (p/1-p)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26356</TotalTime>
  <Words>700</Words>
  <Application>Microsoft Office PowerPoint</Application>
  <PresentationFormat>Widescreen</PresentationFormat>
  <Paragraphs>119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GE Inspira</vt:lpstr>
      <vt:lpstr>GE Inspira Medium</vt:lpstr>
      <vt:lpstr>GE Inspira Pitch</vt:lpstr>
      <vt:lpstr>Wingdings</vt:lpstr>
      <vt:lpstr>1_GE Boca</vt:lpstr>
      <vt:lpstr>2_GE Boca</vt:lpstr>
      <vt:lpstr>3_GE Boca</vt:lpstr>
      <vt:lpstr>PowerPoint Presentation</vt:lpstr>
      <vt:lpstr>PowerPoint Presentation</vt:lpstr>
      <vt:lpstr>PowerPoint Presentation</vt:lpstr>
      <vt:lpstr>Agenda</vt:lpstr>
      <vt:lpstr>First time Home Buyer : Practical Case</vt:lpstr>
      <vt:lpstr>Using the data Jacob wants to do following tasks</vt:lpstr>
      <vt:lpstr>PowerPoint Presentation</vt:lpstr>
      <vt:lpstr>Logistic Regression: Deep dive</vt:lpstr>
      <vt:lpstr>Logit Function</vt:lpstr>
      <vt:lpstr>What is inverse Logit?</vt:lpstr>
      <vt:lpstr>Estimated Regression Equation</vt:lpstr>
      <vt:lpstr>Logistic Regression</vt:lpstr>
      <vt:lpstr>Results from the analysis</vt:lpstr>
      <vt:lpstr>Business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Shrivastava, Vineet (GE, Corporate)</dc:creator>
  <cp:lastModifiedBy>Priyanka Shrivastava</cp:lastModifiedBy>
  <cp:revision>613</cp:revision>
  <dcterms:created xsi:type="dcterms:W3CDTF">2016-09-02T05:30:32Z</dcterms:created>
  <dcterms:modified xsi:type="dcterms:W3CDTF">2019-08-03T00:22:28Z</dcterms:modified>
</cp:coreProperties>
</file>