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567" autoAdjust="0"/>
  </p:normalViewPr>
  <p:slideViewPr>
    <p:cSldViewPr>
      <p:cViewPr varScale="1">
        <p:scale>
          <a:sx n="51" d="100"/>
          <a:sy n="51" d="100"/>
        </p:scale>
        <p:origin x="-235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F254F-B8AD-4F7F-8AF2-1E2E2FEED8BD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CDAEB-B2DC-4295-8472-9AFAD361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DAEB-B2DC-4295-8472-9AFAD361AE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DAEB-B2DC-4295-8472-9AFAD361A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DAEB-B2DC-4295-8472-9AFAD361A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EDEEB8-E903-4798-A4A0-1748DFC86F3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0A3765-02B2-4035-AAB4-AAC4DDDE40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govind.acharya#!/vizhome/Lesson1-4firstvisualizationdata/Sheet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en-us/s/gallery/50-years-crime-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tableau publ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4381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o priva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58" y="3200400"/>
            <a:ext cx="4114800" cy="30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8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free</a:t>
            </a:r>
          </a:p>
          <a:p>
            <a:r>
              <a:rPr lang="en-US" dirty="0" smtClean="0"/>
              <a:t>Secure </a:t>
            </a:r>
          </a:p>
          <a:p>
            <a:r>
              <a:rPr lang="en-US" dirty="0" smtClean="0"/>
              <a:t>Can connect to many data sources and databases</a:t>
            </a:r>
            <a:endParaRPr lang="en-US" dirty="0"/>
          </a:p>
        </p:txBody>
      </p:sp>
      <p:pic>
        <p:nvPicPr>
          <p:cNvPr id="4100" name="Picture 4" descr="Image result for tableau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599"/>
            <a:ext cx="4038600" cy="24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0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Extremely powerful</a:t>
            </a:r>
          </a:p>
          <a:p>
            <a:r>
              <a:rPr lang="en-US" dirty="0" smtClean="0"/>
              <a:t>Costs lots of money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You </a:t>
            </a:r>
            <a:r>
              <a:rPr lang="en-US" dirty="0"/>
              <a:t>can control how others see your data</a:t>
            </a:r>
            <a:r>
              <a:rPr lang="en-US" dirty="0" smtClean="0"/>
              <a:t>, </a:t>
            </a:r>
            <a:r>
              <a:rPr lang="en-US" dirty="0"/>
              <a:t> even when it's embedded on a public website.</a:t>
            </a:r>
          </a:p>
          <a:p>
            <a:r>
              <a:rPr lang="en-US" dirty="0" smtClean="0"/>
              <a:t>More </a:t>
            </a:r>
            <a:r>
              <a:rPr lang="en-US" dirty="0"/>
              <a:t>secure access to data </a:t>
            </a:r>
            <a:r>
              <a:rPr lang="en-US" dirty="0" smtClean="0"/>
              <a:t>and </a:t>
            </a:r>
            <a:r>
              <a:rPr lang="en-US" dirty="0"/>
              <a:t> prevent people from downloading those data sets.</a:t>
            </a:r>
          </a:p>
          <a:p>
            <a:endParaRPr lang="en-US" dirty="0"/>
          </a:p>
        </p:txBody>
      </p:sp>
      <p:pic>
        <p:nvPicPr>
          <p:cNvPr id="5124" name="Picture 4" descr="Image result for tableau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"/>
            <a:ext cx="38671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0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ableau </a:t>
            </a:r>
            <a:r>
              <a:rPr lang="en-US" dirty="0"/>
              <a:t>Online is intended to be a way to allow control of </a:t>
            </a:r>
            <a:r>
              <a:rPr lang="en-US" dirty="0" smtClean="0"/>
              <a:t>your </a:t>
            </a:r>
            <a:r>
              <a:rPr lang="en-US" dirty="0"/>
              <a:t> data when embedding data visualizations.</a:t>
            </a:r>
          </a:p>
          <a:p>
            <a:r>
              <a:rPr lang="en-US" dirty="0" smtClean="0"/>
              <a:t>No need for server</a:t>
            </a:r>
          </a:p>
          <a:p>
            <a:r>
              <a:rPr lang="en-US" dirty="0" smtClean="0"/>
              <a:t>The </a:t>
            </a:r>
            <a:r>
              <a:rPr lang="en-US" dirty="0"/>
              <a:t>viewer needs a Tableau Online account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Visualizations </a:t>
            </a:r>
            <a:r>
              <a:rPr lang="en-US" dirty="0"/>
              <a:t>produced with Tableau Online cannot be shared with the </a:t>
            </a:r>
            <a:r>
              <a:rPr lang="en-US" dirty="0" smtClean="0"/>
              <a:t>public </a:t>
            </a:r>
            <a:r>
              <a:rPr lang="en-US" dirty="0"/>
              <a:t> like it can with Tableau Server or Tableau Public</a:t>
            </a:r>
            <a:r>
              <a:rPr lang="en-US" dirty="0" smtClean="0"/>
              <a:t>, unless </a:t>
            </a:r>
            <a:r>
              <a:rPr lang="en-US" dirty="0"/>
              <a:t>you save it as a Tableau Public file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 descr="Image result for tableau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"/>
            <a:ext cx="4966109" cy="167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first visualization used will be based on a ready made visualization by </a:t>
            </a:r>
            <a:r>
              <a:rPr lang="en-US" dirty="0" err="1" smtClean="0"/>
              <a:t>Govind</a:t>
            </a:r>
            <a:r>
              <a:rPr lang="en-US" dirty="0" smtClean="0"/>
              <a:t> Acharya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https://public.tableau.com/profile/govind.acharya#!/</a:t>
            </a:r>
            <a:r>
              <a:rPr lang="en-US" u="sng" dirty="0" smtClean="0">
                <a:hlinkClick r:id="rId2"/>
              </a:rPr>
              <a:t>vizhome/Lesson1-4firstvisualizationdata/Sheet1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Download the workbook from the above link</a:t>
            </a:r>
          </a:p>
          <a:p>
            <a:endParaRPr lang="en-US" dirty="0"/>
          </a:p>
          <a:p>
            <a:r>
              <a:rPr lang="en-US" dirty="0" smtClean="0"/>
              <a:t>Let’s rock and roll</a:t>
            </a:r>
          </a:p>
        </p:txBody>
      </p:sp>
    </p:spTree>
    <p:extLst>
      <p:ext uri="{BB962C8B-B14F-4D97-AF65-F5344CB8AC3E}">
        <p14:creationId xmlns:p14="http://schemas.microsoft.com/office/powerpoint/2010/main" val="14405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learn in our first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our way in Tableau</a:t>
            </a:r>
          </a:p>
          <a:p>
            <a:endParaRPr lang="en-US" dirty="0" smtClean="0"/>
          </a:p>
          <a:p>
            <a:r>
              <a:rPr lang="en-US" dirty="0" smtClean="0"/>
              <a:t>Build maps</a:t>
            </a:r>
          </a:p>
          <a:p>
            <a:endParaRPr lang="en-US" dirty="0" smtClean="0"/>
          </a:p>
          <a:p>
            <a:r>
              <a:rPr lang="en-US" dirty="0" smtClean="0"/>
              <a:t>Build interactive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It is taking bunch of numbers and text and transforming them into something that our brains can process</a:t>
            </a:r>
          </a:p>
          <a:p>
            <a:endParaRPr lang="en-US" sz="2400" dirty="0" smtClean="0"/>
          </a:p>
          <a:p>
            <a:r>
              <a:rPr lang="en-US" sz="2400" dirty="0" smtClean="0"/>
              <a:t>“you can see a lot by looking” Yogi Berra</a:t>
            </a:r>
          </a:p>
          <a:p>
            <a:endParaRPr lang="en-US" sz="2400" dirty="0" smtClean="0"/>
          </a:p>
          <a:p>
            <a:r>
              <a:rPr lang="en-US" sz="2400" dirty="0" smtClean="0"/>
              <a:t>Visualization is important in many problems</a:t>
            </a:r>
          </a:p>
          <a:p>
            <a:pPr lvl="1"/>
            <a:r>
              <a:rPr lang="en-US" sz="2400" dirty="0" smtClean="0"/>
              <a:t>Allow senior leaders to make decisions</a:t>
            </a:r>
          </a:p>
          <a:p>
            <a:pPr lvl="1"/>
            <a:r>
              <a:rPr lang="en-US" sz="2400" dirty="0" smtClean="0"/>
              <a:t>Illustrate reasons for actions</a:t>
            </a:r>
          </a:p>
          <a:p>
            <a:pPr lvl="1"/>
            <a:r>
              <a:rPr lang="en-US" sz="2400" dirty="0" smtClean="0"/>
              <a:t>Identify fundraising opportunities for NPOs</a:t>
            </a:r>
          </a:p>
          <a:p>
            <a:pPr lvl="1"/>
            <a:r>
              <a:rPr lang="en-US" sz="2400" dirty="0" smtClean="0"/>
              <a:t>Virus breakout tracking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73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Data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50 years of Crime in US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https://public.tableau.com/en-us/s/gallery/50-years-crime-us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0" y="2438400"/>
            <a:ext cx="7200900" cy="430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72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find patterns, correlations, relationships across time and geography</a:t>
            </a:r>
          </a:p>
          <a:p>
            <a:r>
              <a:rPr lang="en-US" sz="2400" dirty="0" smtClean="0"/>
              <a:t>Power of computers:</a:t>
            </a:r>
          </a:p>
          <a:p>
            <a:pPr lvl="1"/>
            <a:r>
              <a:rPr lang="en-US" sz="2000" dirty="0" smtClean="0"/>
              <a:t>Go through millions of rows in few seconds</a:t>
            </a:r>
          </a:p>
          <a:p>
            <a:pPr lvl="1"/>
            <a:r>
              <a:rPr lang="en-US" sz="2000" dirty="0" smtClean="0"/>
              <a:t>Interactivity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024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business analytics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Business </a:t>
            </a:r>
            <a:r>
              <a:rPr lang="en-US" sz="2400" dirty="0"/>
              <a:t>analytics is </a:t>
            </a:r>
            <a:r>
              <a:rPr lang="en-US" sz="2400" dirty="0" smtClean="0"/>
              <a:t>about</a:t>
            </a:r>
          </a:p>
          <a:p>
            <a:pPr lvl="1"/>
            <a:r>
              <a:rPr lang="en-US" sz="2000" dirty="0" smtClean="0"/>
              <a:t>Asking questions using </a:t>
            </a:r>
            <a:r>
              <a:rPr lang="en-US" sz="2000" dirty="0"/>
              <a:t>statistical </a:t>
            </a:r>
            <a:r>
              <a:rPr lang="en-US" sz="2000" dirty="0" smtClean="0"/>
              <a:t>and </a:t>
            </a:r>
            <a:r>
              <a:rPr lang="en-US" sz="2000" dirty="0"/>
              <a:t> quantitative tools </a:t>
            </a:r>
            <a:endParaRPr lang="en-US" sz="2000" dirty="0" smtClean="0"/>
          </a:p>
          <a:p>
            <a:pPr lvl="1"/>
            <a:r>
              <a:rPr lang="en-US" sz="2000" dirty="0" smtClean="0"/>
              <a:t>Produce </a:t>
            </a:r>
            <a:r>
              <a:rPr lang="en-US" sz="2000" dirty="0"/>
              <a:t>explanatory and predictive analysis that answer </a:t>
            </a:r>
            <a:r>
              <a:rPr lang="en-US" sz="2000" dirty="0" smtClean="0"/>
              <a:t>questions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Data visualization is a business analytics tool</a:t>
            </a:r>
          </a:p>
          <a:p>
            <a:pPr lvl="1"/>
            <a:r>
              <a:rPr lang="en-US" sz="2000" dirty="0" smtClean="0"/>
              <a:t> targets data-driven or fact-based decision making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through visualizations and drill down to the details that they need really quickly</a:t>
            </a:r>
          </a:p>
          <a:p>
            <a:endParaRPr lang="en-US" sz="2400" dirty="0" smtClean="0"/>
          </a:p>
          <a:p>
            <a:r>
              <a:rPr lang="en-US" sz="2400" dirty="0" smtClean="0"/>
              <a:t>But why? Same info is in the excel sheet</a:t>
            </a:r>
          </a:p>
          <a:p>
            <a:pPr lvl="1"/>
            <a:r>
              <a:rPr lang="en-US" sz="2000" dirty="0" smtClean="0"/>
              <a:t>Nicer</a:t>
            </a:r>
          </a:p>
          <a:p>
            <a:pPr lvl="1"/>
            <a:r>
              <a:rPr lang="en-US" sz="2000" dirty="0" smtClean="0"/>
              <a:t>Picture superiority effect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38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748218"/>
              </p:ext>
            </p:extLst>
          </p:nvPr>
        </p:nvGraphicFramePr>
        <p:xfrm>
          <a:off x="304800" y="381000"/>
          <a:ext cx="8305799" cy="1828801"/>
        </p:xfrm>
        <a:graphic>
          <a:graphicData uri="http://schemas.openxmlformats.org/drawingml/2006/table">
            <a:tbl>
              <a:tblPr/>
              <a:tblGrid>
                <a:gridCol w="1554411"/>
                <a:gridCol w="486924"/>
                <a:gridCol w="486924"/>
                <a:gridCol w="486924"/>
                <a:gridCol w="486924"/>
                <a:gridCol w="486924"/>
                <a:gridCol w="486924"/>
                <a:gridCol w="486924"/>
                <a:gridCol w="93639"/>
                <a:gridCol w="403775"/>
                <a:gridCol w="1076678"/>
                <a:gridCol w="615244"/>
                <a:gridCol w="543985"/>
                <a:gridCol w="609599"/>
              </a:tblGrid>
              <a:tr h="186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5981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23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Ticket Volume Over Time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January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February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March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April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May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June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July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August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September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October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November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December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5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Jan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Feb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Apr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May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Jun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Jul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Sep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Oct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Nov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5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Ticket Volume Received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184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241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149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161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132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139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149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177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5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Ticket Volume Processed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184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237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181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123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156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126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124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50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50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567" marR="5567" marT="55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438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8534400" cy="67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4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is not just BIG</a:t>
            </a:r>
          </a:p>
          <a:p>
            <a:r>
              <a:rPr lang="en-US" dirty="0" smtClean="0"/>
              <a:t>To be called big data, data has to be</a:t>
            </a:r>
          </a:p>
          <a:p>
            <a:pPr lvl="1"/>
            <a:r>
              <a:rPr lang="en-US" dirty="0" smtClean="0"/>
              <a:t>Increasing in volume</a:t>
            </a:r>
          </a:p>
          <a:p>
            <a:pPr lvl="1"/>
            <a:r>
              <a:rPr lang="en-US" dirty="0" smtClean="0"/>
              <a:t>Increasing at high velocity</a:t>
            </a:r>
          </a:p>
          <a:p>
            <a:pPr lvl="1"/>
            <a:r>
              <a:rPr lang="en-US" dirty="0" smtClean="0"/>
              <a:t>With lots of varieties </a:t>
            </a:r>
            <a:endParaRPr lang="en-US" dirty="0"/>
          </a:p>
          <a:p>
            <a:r>
              <a:rPr lang="en-US" dirty="0" smtClean="0"/>
              <a:t>Then what is machine learning?</a:t>
            </a:r>
          </a:p>
          <a:p>
            <a:pPr lvl="1"/>
            <a:r>
              <a:rPr lang="en-US" dirty="0" smtClean="0"/>
              <a:t>Uncovers the relationship between all these </a:t>
            </a:r>
            <a:r>
              <a:rPr lang="en-US" dirty="0" err="1" smtClean="0"/>
              <a:t>varities</a:t>
            </a:r>
            <a:endParaRPr lang="en-US" dirty="0" smtClean="0"/>
          </a:p>
          <a:p>
            <a:r>
              <a:rPr lang="en-US" dirty="0" smtClean="0"/>
              <a:t>Examples: credit card monitoring</a:t>
            </a:r>
          </a:p>
        </p:txBody>
      </p:sp>
    </p:spTree>
    <p:extLst>
      <p:ext uri="{BB962C8B-B14F-4D97-AF65-F5344CB8AC3E}">
        <p14:creationId xmlns:p14="http://schemas.microsoft.com/office/powerpoint/2010/main" val="4351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concepts and designs are the same regardless the tools</a:t>
            </a:r>
          </a:p>
          <a:p>
            <a:r>
              <a:rPr lang="en-US" dirty="0" smtClean="0"/>
              <a:t>Famous visualization tools:</a:t>
            </a:r>
          </a:p>
          <a:p>
            <a:pPr lvl="1"/>
            <a:r>
              <a:rPr lang="en-US" dirty="0" smtClean="0"/>
              <a:t>Excel (PowerPivot)</a:t>
            </a:r>
          </a:p>
          <a:p>
            <a:pPr lvl="1"/>
            <a:r>
              <a:rPr lang="en-US" dirty="0" smtClean="0"/>
              <a:t>Python and R</a:t>
            </a:r>
          </a:p>
          <a:p>
            <a:pPr lvl="1"/>
            <a:r>
              <a:rPr lang="en-US" dirty="0" smtClean="0"/>
              <a:t>Tableau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Tableau’s 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powerful data connection</a:t>
            </a:r>
          </a:p>
          <a:p>
            <a:r>
              <a:rPr lang="en-US" dirty="0" smtClean="0"/>
              <a:t>Interactive with quite small delay</a:t>
            </a:r>
          </a:p>
          <a:p>
            <a:r>
              <a:rPr lang="en-US" dirty="0" smtClean="0"/>
              <a:t>Easy to master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Different Versions:</a:t>
            </a:r>
          </a:p>
          <a:p>
            <a:r>
              <a:rPr lang="en-US" dirty="0" smtClean="0"/>
              <a:t>Tableau public</a:t>
            </a:r>
          </a:p>
          <a:p>
            <a:r>
              <a:rPr lang="en-US" dirty="0" smtClean="0"/>
              <a:t>Tableau desktop</a:t>
            </a:r>
          </a:p>
          <a:p>
            <a:r>
              <a:rPr lang="en-US" dirty="0" smtClean="0"/>
              <a:t>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3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4358</TotalTime>
  <Words>363</Words>
  <Application>Microsoft Office PowerPoint</Application>
  <PresentationFormat>On-screen Show (4:3)</PresentationFormat>
  <Paragraphs>185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Data Visual</vt:lpstr>
      <vt:lpstr>What is Data Visualization?</vt:lpstr>
      <vt:lpstr>Examples of Data Visualizations</vt:lpstr>
      <vt:lpstr>Examples (Cont.)</vt:lpstr>
      <vt:lpstr>Relationship between business analytics and visualization</vt:lpstr>
      <vt:lpstr>PowerPoint Presentation</vt:lpstr>
      <vt:lpstr>Big Data World</vt:lpstr>
      <vt:lpstr>Visualization Tools</vt:lpstr>
      <vt:lpstr>Tableau’s  Versions</vt:lpstr>
      <vt:lpstr>PowerPoint Presentation</vt:lpstr>
      <vt:lpstr>PowerPoint Presentation</vt:lpstr>
      <vt:lpstr>PowerPoint Presentation</vt:lpstr>
      <vt:lpstr>PowerPoint Presentation</vt:lpstr>
      <vt:lpstr>First Visualization</vt:lpstr>
      <vt:lpstr>What do we want to learn in our first visualization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</dc:title>
  <dc:creator>Ahmed Ahmedin</dc:creator>
  <cp:lastModifiedBy>Ahmed Ahmedin</cp:lastModifiedBy>
  <cp:revision>17</cp:revision>
  <dcterms:created xsi:type="dcterms:W3CDTF">2018-06-10T21:54:36Z</dcterms:created>
  <dcterms:modified xsi:type="dcterms:W3CDTF">2018-07-14T20:07:40Z</dcterms:modified>
</cp:coreProperties>
</file>