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69"/>
  </p:notesMasterIdLst>
  <p:handoutMasterIdLst>
    <p:handoutMasterId r:id="rId70"/>
  </p:handoutMasterIdLst>
  <p:sldIdLst>
    <p:sldId id="256" r:id="rId2"/>
    <p:sldId id="352" r:id="rId3"/>
    <p:sldId id="353" r:id="rId4"/>
    <p:sldId id="355" r:id="rId5"/>
    <p:sldId id="449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448" r:id="rId17"/>
    <p:sldId id="368" r:id="rId18"/>
    <p:sldId id="369" r:id="rId19"/>
    <p:sldId id="370" r:id="rId20"/>
    <p:sldId id="371" r:id="rId21"/>
    <p:sldId id="372" r:id="rId22"/>
    <p:sldId id="373" r:id="rId23"/>
    <p:sldId id="452" r:id="rId24"/>
    <p:sldId id="447" r:id="rId25"/>
    <p:sldId id="375" r:id="rId26"/>
    <p:sldId id="376" r:id="rId27"/>
    <p:sldId id="454" r:id="rId28"/>
    <p:sldId id="378" r:id="rId29"/>
    <p:sldId id="379" r:id="rId30"/>
    <p:sldId id="380" r:id="rId31"/>
    <p:sldId id="381" r:id="rId32"/>
    <p:sldId id="382" r:id="rId33"/>
    <p:sldId id="383" r:id="rId34"/>
    <p:sldId id="455" r:id="rId35"/>
    <p:sldId id="384" r:id="rId36"/>
    <p:sldId id="385" r:id="rId37"/>
    <p:sldId id="386" r:id="rId38"/>
    <p:sldId id="387" r:id="rId39"/>
    <p:sldId id="446" r:id="rId40"/>
    <p:sldId id="445" r:id="rId41"/>
    <p:sldId id="444" r:id="rId42"/>
    <p:sldId id="443" r:id="rId43"/>
    <p:sldId id="392" r:id="rId44"/>
    <p:sldId id="439" r:id="rId45"/>
    <p:sldId id="400" r:id="rId46"/>
    <p:sldId id="438" r:id="rId47"/>
    <p:sldId id="402" r:id="rId48"/>
    <p:sldId id="403" r:id="rId49"/>
    <p:sldId id="404" r:id="rId50"/>
    <p:sldId id="437" r:id="rId51"/>
    <p:sldId id="453" r:id="rId52"/>
    <p:sldId id="407" r:id="rId53"/>
    <p:sldId id="408" r:id="rId54"/>
    <p:sldId id="409" r:id="rId55"/>
    <p:sldId id="410" r:id="rId56"/>
    <p:sldId id="411" r:id="rId57"/>
    <p:sldId id="412" r:id="rId58"/>
    <p:sldId id="413" r:id="rId59"/>
    <p:sldId id="456" r:id="rId60"/>
    <p:sldId id="457" r:id="rId61"/>
    <p:sldId id="458" r:id="rId62"/>
    <p:sldId id="459" r:id="rId63"/>
    <p:sldId id="424" r:id="rId64"/>
    <p:sldId id="425" r:id="rId65"/>
    <p:sldId id="426" r:id="rId66"/>
    <p:sldId id="427" r:id="rId67"/>
    <p:sldId id="428" r:id="rId68"/>
  </p:sldIdLst>
  <p:sldSz cx="9144000" cy="6858000" type="screen4x3"/>
  <p:notesSz cx="6980238" cy="9210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r">
              <a:defRPr sz="1200"/>
            </a:lvl1pPr>
          </a:lstStyle>
          <a:p>
            <a:fld id="{7CBE6982-1DE7-4AC1-AB64-5A8CB9AC1462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r">
              <a:defRPr sz="1200"/>
            </a:lvl1pPr>
          </a:lstStyle>
          <a:p>
            <a:fld id="{DB9CB762-0448-4674-8FF0-0A85843F5D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9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r">
              <a:defRPr sz="1200"/>
            </a:lvl1pPr>
          </a:lstStyle>
          <a:p>
            <a:fld id="{9B2F7EA6-A1B8-4667-8DE5-23511F13746E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0563"/>
            <a:ext cx="46053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82" tIns="45391" rIns="90782" bIns="453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75071"/>
            <a:ext cx="5584190" cy="4144804"/>
          </a:xfrm>
          <a:prstGeom prst="rect">
            <a:avLst/>
          </a:prstGeom>
        </p:spPr>
        <p:txBody>
          <a:bodyPr vert="horz" lIns="90782" tIns="45391" rIns="90782" bIns="453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r">
              <a:defRPr sz="1200"/>
            </a:lvl1pPr>
          </a:lstStyle>
          <a:p>
            <a:fld id="{B89EEA7D-7EDD-45C5-B7A3-959BF4FA5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8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F1ACE7-A195-4FF9-9AC3-B029D6D16F0C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B90C3F-FC19-44F3-A923-B23EFA9A9BD2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12B44A-8102-4575-8CCA-3CE63A199A6F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3D739-7D67-4122-9B63-1A45A5C733BC}" type="datetime1">
              <a:rPr lang="en-US" altLang="zh-CN" smtClean="0"/>
              <a:pPr>
                <a:defRPr/>
              </a:pPr>
              <a:t>1/13/2017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6387D-86E3-4BF9-A89D-980AAD44AB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lvl2pPr>
              <a:defRPr>
                <a:latin typeface="Cambria Math" pitchFamily="18" charset="0"/>
                <a:ea typeface="Cambria Math" pitchFamily="18" charset="0"/>
              </a:defRPr>
            </a:lvl2pPr>
            <a:lvl3pPr>
              <a:defRPr>
                <a:latin typeface="Cambria Math" pitchFamily="18" charset="0"/>
                <a:ea typeface="Cambria Math" pitchFamily="18" charset="0"/>
              </a:defRPr>
            </a:lvl3pPr>
            <a:lvl4pPr>
              <a:defRPr>
                <a:latin typeface="Cambria Math" pitchFamily="18" charset="0"/>
                <a:ea typeface="Cambria Math" pitchFamily="18" charset="0"/>
              </a:defRPr>
            </a:lvl4pPr>
            <a:lvl5pPr>
              <a:defRPr>
                <a:latin typeface="Cambria Math" pitchFamily="18" charset="0"/>
                <a:ea typeface="Cambria Math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extLst/>
          </a:lstStyle>
          <a:p>
            <a:fld id="{679A2B99-5E12-49A5-ACAC-9DB3411F409A}" type="datetime1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extLst/>
          </a:lstStyle>
          <a:p>
            <a:r>
              <a:rPr lang="en-US" dirty="0" smtClean="0"/>
              <a:t>Lecture03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C9D6DC-B393-414E-B9D5-50E144F742CB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B0A309-4BB7-4E9B-9B21-C0E45ED4E4CD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A3234-1FA4-4DE7-8500-81D4C5ECA023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D613E6-A831-40AA-9F4D-6F969B8C743C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51825A-E4B7-497F-A287-D4F9D5A0E9F2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4FD59BD-39D5-4E7F-BC37-8A8BB0C28BB0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CA903E-E2F0-48CE-8752-46E1A2CA3447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97B2AE-EB97-4047-A437-58A3BEB836DA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9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3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6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9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1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24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0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600200"/>
            <a:ext cx="5943600" cy="1447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Review of Statistical Concepts</a:t>
            </a:r>
            <a:endParaRPr lang="en-US" sz="2200" i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38800"/>
            <a:ext cx="5791200" cy="9906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Financial Modeling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F9021-2550-4F7B-A40E-6B7CC31B2A05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Example: using bar chart</a:t>
            </a:r>
            <a:endParaRPr lang="zh-CN" altLang="en-US" sz="3600" smtClean="0">
              <a:ea typeface="宋体" pitchFamily="2" charset="-122"/>
            </a:endParaRPr>
          </a:p>
        </p:txBody>
      </p:sp>
      <p:pic>
        <p:nvPicPr>
          <p:cNvPr id="4096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6248400" y="2528888"/>
            <a:ext cx="1524000" cy="366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tantia" pitchFamily="18" charset="0"/>
              </a:rPr>
              <a:t>Bar 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0824E0-2EE1-4242-AF4A-EE4BC6384759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Example: using pie chart</a:t>
            </a:r>
            <a:endParaRPr lang="zh-CN" altLang="en-US" smtClean="0">
              <a:ea typeface="宋体" pitchFamily="2" charset="-122"/>
            </a:endParaRP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69342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2392D-56EC-4AD9-90BF-D32072365D5A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029" name="Rectang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Graphical methods for describing </a:t>
            </a:r>
            <a:r>
              <a:rPr lang="en-US" altLang="zh-CN" sz="2800" u="sng" dirty="0" smtClean="0">
                <a:solidFill>
                  <a:srgbClr val="FF0000"/>
                </a:solidFill>
                <a:ea typeface="宋体" pitchFamily="2" charset="-122"/>
              </a:rPr>
              <a:t>quantitative</a:t>
            </a:r>
            <a:r>
              <a:rPr lang="en-US" altLang="zh-CN" sz="2800" dirty="0" smtClean="0">
                <a:ea typeface="宋体" pitchFamily="2" charset="-122"/>
              </a:rPr>
              <a:t> data</a:t>
            </a:r>
            <a:endParaRPr lang="zh-CN" altLang="en-US" sz="2800" dirty="0" smtClean="0">
              <a:ea typeface="宋体" pitchFamily="2" charset="-122"/>
            </a:endParaRPr>
          </a:p>
        </p:txBody>
      </p:sp>
      <p:graphicFrame>
        <p:nvGraphicFramePr>
          <p:cNvPr id="1026" name="Object 5407"/>
          <p:cNvGraphicFramePr>
            <a:graphicFrameLocks noGrp="1" noChangeAspect="1"/>
          </p:cNvGraphicFramePr>
          <p:nvPr>
            <p:ph idx="1"/>
          </p:nvPr>
        </p:nvGraphicFramePr>
        <p:xfrm>
          <a:off x="228600" y="2498725"/>
          <a:ext cx="8763000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6" name="Worksheet" r:id="rId3" imgW="9639332" imgH="3085983" progId="Excel.Sheet.8">
                  <p:embed/>
                </p:oleObj>
              </mc:Choice>
              <mc:Fallback>
                <p:oleObj name="Worksheet" r:id="rId3" imgW="9639332" imgH="3085983" progId="Excel.Sheet.8">
                  <p:embed/>
                  <p:pic>
                    <p:nvPicPr>
                      <p:cNvPr id="0" name="Object 5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98725"/>
                        <a:ext cx="8763000" cy="280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1828800" y="5791200"/>
            <a:ext cx="46482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R&amp;D intensity=R&amp;D expenditure/Revenues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H="1" flipV="1">
            <a:off x="1905000" y="5257800"/>
            <a:ext cx="381000" cy="533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2971800"/>
            <a:ext cx="609600" cy="22860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1C736-D35D-4E20-8F8A-F08FE2EDE232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301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Histogram: a bar chart of data that have been grouped into a frequency distribution</a:t>
            </a: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615112" cy="43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3269153" y="5522912"/>
            <a:ext cx="2286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5" name="TextBox 7"/>
          <p:cNvSpPr txBox="1">
            <a:spLocks noChangeArrowheads="1"/>
          </p:cNvSpPr>
          <p:nvPr/>
        </p:nvSpPr>
        <p:spPr bwMode="auto">
          <a:xfrm>
            <a:off x="3276600" y="5638800"/>
            <a:ext cx="2286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7</a:t>
            </a:r>
          </a:p>
        </p:txBody>
      </p:sp>
      <p:sp>
        <p:nvSpPr>
          <p:cNvPr id="43016" name="TextBox 8"/>
          <p:cNvSpPr txBox="1">
            <a:spLocks noChangeArrowheads="1"/>
          </p:cNvSpPr>
          <p:nvPr/>
        </p:nvSpPr>
        <p:spPr bwMode="auto">
          <a:xfrm>
            <a:off x="5715000" y="28956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histogram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C596DB-7A50-4F69-9EC1-B23DC70FEB03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Example: frequency polygon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6781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Connector 20"/>
          <p:cNvCxnSpPr/>
          <p:nvPr/>
        </p:nvCxnSpPr>
        <p:spPr>
          <a:xfrm flipV="1">
            <a:off x="2076254" y="4648200"/>
            <a:ext cx="609600" cy="53340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1790700" y="3162300"/>
            <a:ext cx="2438400" cy="53340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15092" y="2209800"/>
            <a:ext cx="533400" cy="158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200400" y="2895600"/>
            <a:ext cx="1981200" cy="60960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495800" y="3962400"/>
            <a:ext cx="533400" cy="22860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29200" y="3962400"/>
            <a:ext cx="609600" cy="22860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5448300" y="4381500"/>
            <a:ext cx="990600" cy="60960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48400" y="5181600"/>
            <a:ext cx="457200" cy="158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705600" y="4933362"/>
            <a:ext cx="609600" cy="22860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24A38-4A0D-4534-B021-F20C18240DC0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506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Example: cumulative frequency distribution</a:t>
            </a:r>
            <a:endParaRPr lang="zh-CN" altLang="en-US" sz="2800" dirty="0" smtClean="0">
              <a:ea typeface="宋体" pitchFamily="2" charset="-122"/>
            </a:endParaRPr>
          </a:p>
        </p:txBody>
      </p:sp>
      <p:sp>
        <p:nvSpPr>
          <p:cNvPr id="45062" name="Line 4"/>
          <p:cNvSpPr>
            <a:spLocks noChangeShapeType="1"/>
          </p:cNvSpPr>
          <p:nvPr/>
        </p:nvSpPr>
        <p:spPr bwMode="auto">
          <a:xfrm>
            <a:off x="1219200" y="5257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3" name="Line 5"/>
          <p:cNvSpPr>
            <a:spLocks noChangeShapeType="1"/>
          </p:cNvSpPr>
          <p:nvPr/>
        </p:nvSpPr>
        <p:spPr bwMode="auto">
          <a:xfrm flipV="1">
            <a:off x="1371600" y="2286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914400" y="1524000"/>
            <a:ext cx="4114800" cy="641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Cumulative frequency (either absolute frequency or relative frequency</a:t>
            </a:r>
            <a:r>
              <a:rPr lang="en-US" altLang="zh-CN" dirty="0">
                <a:latin typeface="Constantia" pitchFamily="18" charset="0"/>
              </a:rPr>
              <a:t>)</a:t>
            </a: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5867400" y="5105400"/>
            <a:ext cx="2895600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R&amp;D spending percentage</a:t>
            </a:r>
          </a:p>
        </p:txBody>
      </p:sp>
      <p:sp>
        <p:nvSpPr>
          <p:cNvPr id="12" name="Freeform 11"/>
          <p:cNvSpPr/>
          <p:nvPr/>
        </p:nvSpPr>
        <p:spPr>
          <a:xfrm>
            <a:off x="1371600" y="3124200"/>
            <a:ext cx="4152900" cy="2146300"/>
          </a:xfrm>
          <a:custGeom>
            <a:avLst/>
            <a:gdLst>
              <a:gd name="connsiteX0" fmla="*/ 0 w 4152123"/>
              <a:gd name="connsiteY0" fmla="*/ 2108718 h 2146040"/>
              <a:gd name="connsiteX1" fmla="*/ 345233 w 4152123"/>
              <a:gd name="connsiteY1" fmla="*/ 2052734 h 2146040"/>
              <a:gd name="connsiteX2" fmla="*/ 1520890 w 4152123"/>
              <a:gd name="connsiteY2" fmla="*/ 1548881 h 2146040"/>
              <a:gd name="connsiteX3" fmla="*/ 2230017 w 4152123"/>
              <a:gd name="connsiteY3" fmla="*/ 289249 h 2146040"/>
              <a:gd name="connsiteX4" fmla="*/ 4152123 w 4152123"/>
              <a:gd name="connsiteY4" fmla="*/ 0 h 214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123" h="2146040">
                <a:moveTo>
                  <a:pt x="0" y="2108718"/>
                </a:moveTo>
                <a:cubicBezTo>
                  <a:pt x="45875" y="2127379"/>
                  <a:pt x="91751" y="2146040"/>
                  <a:pt x="345233" y="2052734"/>
                </a:cubicBezTo>
                <a:cubicBezTo>
                  <a:pt x="598715" y="1959428"/>
                  <a:pt x="1206759" y="1842795"/>
                  <a:pt x="1520890" y="1548881"/>
                </a:cubicBezTo>
                <a:cubicBezTo>
                  <a:pt x="1835021" y="1254967"/>
                  <a:pt x="1791478" y="547396"/>
                  <a:pt x="2230017" y="289249"/>
                </a:cubicBezTo>
                <a:cubicBezTo>
                  <a:pt x="2668556" y="31102"/>
                  <a:pt x="3410339" y="15551"/>
                  <a:pt x="415212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>
                <a:ea typeface="宋体" pitchFamily="2" charset="-122"/>
              </a:rPr>
              <a:t>Graphical methods for describing quantitative data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105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Group 62"/>
          <p:cNvGraphicFramePr>
            <a:graphicFrameLocks/>
          </p:cNvGraphicFramePr>
          <p:nvPr/>
        </p:nvGraphicFramePr>
        <p:xfrm>
          <a:off x="457200" y="4419600"/>
          <a:ext cx="8077200" cy="1392238"/>
        </p:xfrm>
        <a:graphic>
          <a:graphicData uri="http://schemas.openxmlformats.org/drawingml/2006/table">
            <a:tbl>
              <a:tblPr/>
              <a:tblGrid>
                <a:gridCol w="3956050"/>
                <a:gridCol w="4121150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Number of Observations in Data 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>
                          <a:tab pos="463550" algn="l"/>
                          <a:tab pos="566738" algn="l"/>
                        </a:tabLst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Number of Classes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Less than 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5-6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25-50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7-14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More than 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15-20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F85D41-672A-43F5-A980-61B7E3CC0AE4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710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Numerical methods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710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Central tendency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Dispersion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Symmetry </a:t>
            </a:r>
            <a:r>
              <a:rPr lang="en-US" altLang="zh-CN" dirty="0" smtClean="0"/>
              <a:t>(FYI: not </a:t>
            </a:r>
            <a:r>
              <a:rPr lang="en-US" altLang="zh-CN" dirty="0" smtClean="0"/>
              <a:t>our focus)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D873B-2312-4F9B-91A3-21C90DA3A079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Numerical measures of central tendency</a:t>
            </a:r>
            <a:endParaRPr lang="zh-CN" altLang="en-US" sz="3200" smtClean="0">
              <a:ea typeface="宋体" pitchFamily="2" charset="-122"/>
            </a:endParaRPr>
          </a:p>
        </p:txBody>
      </p:sp>
      <p:sp>
        <p:nvSpPr>
          <p:cNvPr id="4813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Central tendency </a:t>
            </a:r>
          </a:p>
          <a:p>
            <a:pPr lvl="1" eaLnBrk="1" hangingPunct="1"/>
            <a:r>
              <a:rPr lang="en-US" altLang="zh-CN" dirty="0" smtClean="0"/>
              <a:t>Tendency of data to center about certain numerical values (where the data are centered)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Three commonly used measures of </a:t>
            </a: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Central Tendency</a:t>
            </a:r>
          </a:p>
          <a:p>
            <a:pPr lvl="2"/>
            <a:r>
              <a:rPr lang="en-US" altLang="zh-CN" dirty="0" smtClean="0"/>
              <a:t>Mean</a:t>
            </a:r>
          </a:p>
          <a:p>
            <a:pPr lvl="2"/>
            <a:r>
              <a:rPr lang="en-US" altLang="zh-CN" dirty="0" smtClean="0"/>
              <a:t>Median</a:t>
            </a:r>
          </a:p>
          <a:p>
            <a:pPr lvl="2"/>
            <a:r>
              <a:rPr lang="en-US" altLang="zh-CN" dirty="0" smtClean="0"/>
              <a:t>Mode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 dirty="0"/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1F350-11B2-4A38-AADC-0F788E66E444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0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Mean</a:t>
            </a:r>
            <a:endParaRPr lang="zh-CN" altLang="en-US" sz="3600" smtClean="0">
              <a:ea typeface="宋体" pitchFamily="2" charset="-122"/>
            </a:endParaRPr>
          </a:p>
        </p:txBody>
      </p:sp>
      <p:sp>
        <p:nvSpPr>
          <p:cNvPr id="205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Arithmetic average of the elements of the data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The sum of the observations divided by the number of observations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Sample mean denoted by 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Population mean denoted by 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buFont typeface="Georgia" pitchFamily="18" charset="0"/>
              <a:buNone/>
            </a:pPr>
            <a:r>
              <a:rPr lang="en-US" altLang="zh-CN" dirty="0" smtClean="0"/>
              <a:t>					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</p:txBody>
      </p:sp>
      <p:sp>
        <p:nvSpPr>
          <p:cNvPr id="2058" name="Text Box 18"/>
          <p:cNvSpPr txBox="1">
            <a:spLocks noChangeArrowheads="1"/>
          </p:cNvSpPr>
          <p:nvPr/>
        </p:nvSpPr>
        <p:spPr bwMode="auto">
          <a:xfrm>
            <a:off x="2362200" y="5301456"/>
            <a:ext cx="19812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Finite population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49845"/>
              </p:ext>
            </p:extLst>
          </p:nvPr>
        </p:nvGraphicFramePr>
        <p:xfrm>
          <a:off x="4800600" y="2514600"/>
          <a:ext cx="4445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4" name="Equation" r:id="rId3" imgW="126720" imgH="215640" progId="Equation.3">
                  <p:embed/>
                </p:oleObj>
              </mc:Choice>
              <mc:Fallback>
                <p:oleObj name="Equation" r:id="rId3" imgW="1267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14600"/>
                        <a:ext cx="444500" cy="75565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613646"/>
              </p:ext>
            </p:extLst>
          </p:nvPr>
        </p:nvGraphicFramePr>
        <p:xfrm>
          <a:off x="5181600" y="4191000"/>
          <a:ext cx="533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5" name="Equation" r:id="rId5" imgW="152280" imgH="164880" progId="Equation.3">
                  <p:embed/>
                </p:oleObj>
              </mc:Choice>
              <mc:Fallback>
                <p:oleObj name="Equation" r:id="rId5" imgW="15228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191000"/>
                        <a:ext cx="533400" cy="57785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349696"/>
              </p:ext>
            </p:extLst>
          </p:nvPr>
        </p:nvGraphicFramePr>
        <p:xfrm>
          <a:off x="990600" y="3200400"/>
          <a:ext cx="10636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6" name="Equation" r:id="rId7" imgW="609480" imgH="609480" progId="Equation.3">
                  <p:embed/>
                </p:oleObj>
              </mc:Choice>
              <mc:Fallback>
                <p:oleObj name="Equation" r:id="rId7" imgW="60948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0400"/>
                        <a:ext cx="1063625" cy="10636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664846"/>
              </p:ext>
            </p:extLst>
          </p:nvPr>
        </p:nvGraphicFramePr>
        <p:xfrm>
          <a:off x="990600" y="4954587"/>
          <a:ext cx="10858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7" name="Equation" r:id="rId9" imgW="622080" imgH="609480" progId="Equation.3">
                  <p:embed/>
                </p:oleObj>
              </mc:Choice>
              <mc:Fallback>
                <p:oleObj name="Equation" r:id="rId9" imgW="622080" imgH="609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54587"/>
                        <a:ext cx="1085850" cy="10636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E6F08-EF44-4918-AD0D-46B21835A2DE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Statistics </a:t>
            </a:r>
            <a:r>
              <a:rPr lang="en-US" altLang="zh-CN" dirty="0" smtClean="0">
                <a:ea typeface="宋体" pitchFamily="2" charset="-122"/>
              </a:rPr>
              <a:t>concepts (Textbook Chapter 3) 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Descriptive statistics</a:t>
            </a:r>
          </a:p>
          <a:p>
            <a:pPr lvl="1" eaLnBrk="1" hangingPunct="1"/>
            <a:r>
              <a:rPr lang="en-US" altLang="zh-CN" smtClean="0"/>
              <a:t>How to summarize data</a:t>
            </a:r>
          </a:p>
          <a:p>
            <a:pPr lvl="1" eaLnBrk="1" hangingPunct="1"/>
            <a:r>
              <a:rPr lang="en-US" altLang="zh-CN" smtClean="0"/>
              <a:t>How to describe important aspects of large data set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Inferential statistics</a:t>
            </a:r>
          </a:p>
          <a:p>
            <a:pPr lvl="1" eaLnBrk="1" hangingPunct="1"/>
            <a:r>
              <a:rPr lang="en-US" altLang="zh-CN" smtClean="0"/>
              <a:t>Making forecasts, estimates or judgments about a large group from the smaller group actually observed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47E04-E73A-48A5-88D8-B9FD4151B749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915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Cross-sectional mean</a:t>
            </a:r>
          </a:p>
          <a:p>
            <a:pPr lvl="1" eaLnBrk="1" hangingPunct="1"/>
            <a:r>
              <a:rPr lang="en-US" altLang="zh-CN" smtClean="0"/>
              <a:t>In cross-sectional data</a:t>
            </a:r>
          </a:p>
          <a:p>
            <a:pPr lvl="2" eaLnBrk="1" hangingPunct="1"/>
            <a:r>
              <a:rPr lang="en-US" altLang="zh-CN" smtClean="0"/>
              <a:t>Multiple objects recorded once in the data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Time-series mean</a:t>
            </a:r>
          </a:p>
          <a:p>
            <a:pPr lvl="1" eaLnBrk="1" hangingPunct="1"/>
            <a:r>
              <a:rPr lang="en-US" altLang="zh-CN" smtClean="0"/>
              <a:t>In time-series data</a:t>
            </a:r>
          </a:p>
          <a:p>
            <a:pPr lvl="2" eaLnBrk="1" hangingPunct="1"/>
            <a:r>
              <a:rPr lang="en-US" altLang="zh-CN" smtClean="0"/>
              <a:t>Same objects recorded multiple times in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49BB4-4370-4682-A5F0-13901A97564A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Trimmed mean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5% trimmed mean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dirty="0" smtClean="0"/>
              <a:t>	discard the lowest 2.5% and the largest 2.5% of values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/>
              <a:t>Winsorized</a:t>
            </a:r>
            <a:r>
              <a:rPr lang="en-US" altLang="zh-CN" dirty="0" smtClean="0"/>
              <a:t>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/>
              <a:t>Winsorized</a:t>
            </a:r>
            <a:r>
              <a:rPr lang="en-US" altLang="zh-CN" dirty="0" smtClean="0"/>
              <a:t> at 95%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Set the bottom 2.5 percent of values equal to the 2.5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percentile value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Set the upper 2.5 percent of values equal to the 97.5 percentile value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267200" y="3048000"/>
            <a:ext cx="39624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420394" y="3048794"/>
            <a:ext cx="609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7390607" y="3047206"/>
            <a:ext cx="609600" cy="15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67200" y="2220913"/>
            <a:ext cx="762000" cy="36988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2.5%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62800" y="2209800"/>
            <a:ext cx="838200" cy="3810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97.5%</a:t>
            </a:r>
          </a:p>
        </p:txBody>
      </p:sp>
      <p:sp>
        <p:nvSpPr>
          <p:cNvPr id="16" name="Left Brace 15"/>
          <p:cNvSpPr/>
          <p:nvPr/>
        </p:nvSpPr>
        <p:spPr>
          <a:xfrm rot="5400000">
            <a:off x="5981700" y="1333500"/>
            <a:ext cx="457200" cy="2819400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343400" y="5715000"/>
            <a:ext cx="39624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648994" y="5714206"/>
            <a:ext cx="609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7468394" y="5714206"/>
            <a:ext cx="609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72000" y="6172200"/>
            <a:ext cx="762000" cy="3698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2.5%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391400" y="6172200"/>
            <a:ext cx="838200" cy="3810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97.5%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267200" y="5715000"/>
            <a:ext cx="6858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772400" y="5715000"/>
            <a:ext cx="6858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14800" y="3046413"/>
            <a:ext cx="609600" cy="1587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696200" y="3048000"/>
            <a:ext cx="609600" cy="1588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5400000">
            <a:off x="6096000" y="3352800"/>
            <a:ext cx="533400" cy="4038600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23" grpId="0" animBg="1"/>
      <p:bldP spid="24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29512-2E26-47A8-88D4-C70B2D657477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077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smtClean="0">
                <a:cs typeface="隶书"/>
              </a:rPr>
              <a:t>Weighted mean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078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2209800"/>
            <a:ext cx="7239000" cy="381000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Weighted mean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The sum of the weights equals </a:t>
            </a:r>
            <a:r>
              <a:rPr lang="en-US" altLang="zh-CN" sz="4000" u="sng" dirty="0" smtClean="0"/>
              <a:t>1</a:t>
            </a:r>
          </a:p>
          <a:p>
            <a:pPr eaLnBrk="1" hangingPunct="1"/>
            <a:endParaRPr lang="en-US" altLang="zh-CN" sz="2400" dirty="0" smtClean="0"/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990600" y="2971800"/>
          <a:ext cx="268605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3" name="Equation" r:id="rId3" imgW="812520" imgH="431640" progId="Equation.3">
                  <p:embed/>
                </p:oleObj>
              </mc:Choice>
              <mc:Fallback>
                <p:oleObj name="Equation" r:id="rId3" imgW="8125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2686050" cy="14271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Geometric Mean</a:t>
                </a:r>
              </a:p>
              <a:p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r>
                  <a:rPr lang="en-US" altLang="zh-CN" sz="2800" dirty="0" smtClean="0"/>
                  <a:t>Where                                              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𝑖</m:t>
                    </m:r>
                    <m:r>
                      <a:rPr lang="en-US" altLang="zh-CN" sz="2800" i="1" dirty="0" smtClean="0">
                        <a:latin typeface="Cambria Math"/>
                      </a:rPr>
                      <m:t>=1,2,3…,</m:t>
                    </m:r>
                    <m:r>
                      <a:rPr lang="en-US" altLang="zh-CN" sz="28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cs typeface="隶书"/>
              </a:rPr>
              <a:t>Geometric mean</a:t>
            </a:r>
            <a:endParaRPr lang="en-US" dirty="0"/>
          </a:p>
        </p:txBody>
      </p:sp>
      <p:graphicFrame>
        <p:nvGraphicFramePr>
          <p:cNvPr id="304130" name="Object 2"/>
          <p:cNvGraphicFramePr>
            <a:graphicFrameLocks noChangeAspect="1"/>
          </p:cNvGraphicFramePr>
          <p:nvPr/>
        </p:nvGraphicFramePr>
        <p:xfrm>
          <a:off x="914400" y="2286000"/>
          <a:ext cx="3124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66" name="Equation" r:id="rId4" imgW="1218960" imgH="304560" progId="Equation.3">
                  <p:embed/>
                </p:oleObj>
              </mc:Choice>
              <mc:Fallback>
                <p:oleObj name="Equation" r:id="rId4" imgW="1218960" imgH="304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31242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160001"/>
              </p:ext>
            </p:extLst>
          </p:nvPr>
        </p:nvGraphicFramePr>
        <p:xfrm>
          <a:off x="2057400" y="3810000"/>
          <a:ext cx="312896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67" name="Equation" r:id="rId6" imgW="1600200" imgH="393480" progId="Equation.3">
                  <p:embed/>
                </p:oleObj>
              </mc:Choice>
              <mc:Fallback>
                <p:oleObj name="Equation" r:id="rId6" imgW="16002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0"/>
                        <a:ext cx="3128963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Geometric mean return formula</a:t>
            </a:r>
            <a:endParaRPr lang="en-US" dirty="0"/>
          </a:p>
        </p:txBody>
      </p:sp>
      <p:graphicFrame>
        <p:nvGraphicFramePr>
          <p:cNvPr id="238594" name="Object 3"/>
          <p:cNvGraphicFramePr>
            <a:graphicFrameLocks noChangeAspect="1"/>
          </p:cNvGraphicFramePr>
          <p:nvPr/>
        </p:nvGraphicFramePr>
        <p:xfrm>
          <a:off x="1295400" y="1905000"/>
          <a:ext cx="44196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5" name="Equation" r:id="rId3" imgW="1396800" imgH="444240" progId="Equation.3">
                  <p:embed/>
                </p:oleObj>
              </mc:Choice>
              <mc:Fallback>
                <p:oleObj name="Equation" r:id="rId3" imgW="139680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4419600" cy="1404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2"/>
          <p:cNvGraphicFramePr>
            <a:graphicFrameLocks noChangeAspect="1"/>
          </p:cNvGraphicFramePr>
          <p:nvPr/>
        </p:nvGraphicFramePr>
        <p:xfrm>
          <a:off x="1371600" y="3581400"/>
          <a:ext cx="55626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6" name="Equation" r:id="rId5" imgW="2171520" imgH="253800" progId="Equation.3">
                  <p:embed/>
                </p:oleObj>
              </mc:Choice>
              <mc:Fallback>
                <p:oleObj name="Equation" r:id="rId5" imgW="217152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556260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387475" y="4876800"/>
          <a:ext cx="55292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7" name="Equation" r:id="rId7" imgW="2158920" imgH="253800" progId="Equation.3">
                  <p:embed/>
                </p:oleObj>
              </mc:Choice>
              <mc:Fallback>
                <p:oleObj name="Equation" r:id="rId7" imgW="215892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4876800"/>
                        <a:ext cx="552926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6BC06-DD5D-4CAF-B7F9-5426858CFD38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12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Example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Setting: no dividend payment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Initial invest $100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year end, $200 [return=(200-100)/100=</a:t>
            </a:r>
            <a:r>
              <a:rPr lang="en-US" altLang="zh-CN" dirty="0" smtClean="0">
                <a:solidFill>
                  <a:srgbClr val="FF0000"/>
                </a:solidFill>
              </a:rPr>
              <a:t>100%]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year end, $100 [return=(100-200)/200=</a:t>
            </a:r>
            <a:r>
              <a:rPr lang="en-US" altLang="zh-CN" dirty="0" smtClean="0">
                <a:solidFill>
                  <a:srgbClr val="FF0000"/>
                </a:solidFill>
              </a:rPr>
              <a:t>-50%</a:t>
            </a:r>
            <a:r>
              <a:rPr lang="en-US" altLang="zh-CN" dirty="0" smtClean="0"/>
              <a:t>]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u="sng" dirty="0" smtClean="0">
                <a:solidFill>
                  <a:srgbClr val="FF0000"/>
                </a:solidFill>
              </a:rPr>
              <a:t>$100-$200-$100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u="sng" dirty="0" smtClean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Arithmetic mean of annual return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(100%-50%)/2=25%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Geometric mean of annual return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[(100%+100%)(100%-50%)]</a:t>
            </a:r>
            <a:r>
              <a:rPr lang="en-US" altLang="zh-CN" b="1" baseline="30000" dirty="0" smtClean="0">
                <a:solidFill>
                  <a:srgbClr val="FF0000"/>
                </a:solidFill>
              </a:rPr>
              <a:t>1/2</a:t>
            </a:r>
            <a:r>
              <a:rPr lang="en-US" altLang="zh-CN" dirty="0" smtClean="0"/>
              <a:t>-1=0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069C0-2D61-4AB5-8FCD-5327E9CFC8FD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22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When to use geometric mean?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222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better measure for the past investment performance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Note: Divergence between arithmetic mean and geometric mean</a:t>
            </a:r>
          </a:p>
          <a:p>
            <a:pPr lvl="1" eaLnBrk="1" hangingPunct="1"/>
            <a:r>
              <a:rPr lang="en-US" altLang="zh-CN" dirty="0" smtClean="0"/>
              <a:t>Backward looking </a:t>
            </a:r>
            <a:r>
              <a:rPr lang="en-US" altLang="zh-CN" dirty="0" smtClean="0"/>
              <a:t>context (does not measure the variability)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Geometric Mean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Forward looking </a:t>
            </a:r>
            <a:r>
              <a:rPr lang="en-US" altLang="zh-CN" dirty="0" smtClean="0"/>
              <a:t>context (measure the variability)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Arithmetic Mean</a:t>
            </a:r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069C0-2D61-4AB5-8FCD-5327E9CFC8FD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22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G</a:t>
            </a:r>
            <a:r>
              <a:rPr lang="en-US" altLang="zh-CN" dirty="0" smtClean="0">
                <a:ea typeface="宋体" pitchFamily="2" charset="-122"/>
              </a:rPr>
              <a:t>eometric mean vs Arithmetic mean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222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endParaRPr lang="en-US" altLang="zh-C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" y="1600200"/>
            <a:ext cx="8147204" cy="38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614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Mutual fund annual return</a:t>
            </a:r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53382-7FAA-4DCF-9E40-2D2FCF9F23C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61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219200"/>
            <a:ext cx="2857500" cy="159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914400" y="3352800"/>
          <a:ext cx="55292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2" name="Equation" r:id="rId4" imgW="2158920" imgH="253800" progId="Equation.3">
                  <p:embed/>
                </p:oleObj>
              </mc:Choice>
              <mc:Fallback>
                <p:oleObj name="Equation" r:id="rId4" imgW="215892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552926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1431925" y="4267200"/>
          <a:ext cx="5562600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3" name="Equation" r:id="rId6" imgW="2171520" imgH="685800" progId="Equation.3">
                  <p:embed/>
                </p:oleObj>
              </mc:Choice>
              <mc:Fallback>
                <p:oleObj name="Equation" r:id="rId6" imgW="217152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4267200"/>
                        <a:ext cx="5562600" cy="175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Lecture03</a:t>
            </a:r>
            <a:endParaRPr lang="en-US" altLang="zh-CN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33419-3D38-4ACD-BA23-C1353F4241CB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325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Median</a:t>
            </a:r>
            <a:endParaRPr lang="zh-CN" altLang="en-US" sz="360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Middle number when observations are arranged in </a:t>
            </a:r>
            <a:r>
              <a:rPr lang="en-US" altLang="zh-CN" u="sng" dirty="0" smtClean="0">
                <a:solidFill>
                  <a:srgbClr val="FF0000"/>
                </a:solidFill>
              </a:rPr>
              <a:t>ascending</a:t>
            </a:r>
            <a:r>
              <a:rPr lang="en-US" altLang="zh-CN" dirty="0" smtClean="0"/>
              <a:t> or </a:t>
            </a:r>
            <a:r>
              <a:rPr lang="en-US" altLang="zh-CN" u="sng" dirty="0" smtClean="0">
                <a:solidFill>
                  <a:srgbClr val="FF0000"/>
                </a:solidFill>
              </a:rPr>
              <a:t>descending</a:t>
            </a:r>
            <a:r>
              <a:rPr lang="en-US" altLang="zh-CN" dirty="0" smtClean="0"/>
              <a:t> order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Median denoted by</a:t>
            </a:r>
            <a:r>
              <a:rPr lang="en-US" altLang="zh-CN" sz="3600" dirty="0" smtClean="0"/>
              <a:t> </a:t>
            </a:r>
            <a:r>
              <a:rPr lang="en-US" altLang="zh-CN" sz="3600" b="1" dirty="0" smtClean="0"/>
              <a:t>m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3400" b="1" dirty="0" smtClean="0">
                <a:solidFill>
                  <a:srgbClr val="FF0000"/>
                </a:solidFill>
              </a:rPr>
              <a:t>Median is a single number!!!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When the number of observations is odd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i="1" dirty="0" smtClean="0"/>
              <a:t>m</a:t>
            </a:r>
            <a:r>
              <a:rPr lang="en-US" altLang="zh-CN" dirty="0" smtClean="0"/>
              <a:t> is the [(n+1)/2]</a:t>
            </a:r>
            <a:r>
              <a:rPr lang="en-US" altLang="zh-CN" baseline="30000" dirty="0" err="1" smtClean="0"/>
              <a:t>th</a:t>
            </a:r>
            <a:r>
              <a:rPr lang="en-US" altLang="zh-CN" dirty="0" smtClean="0"/>
              <a:t> observation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When the number of observations is even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i="1" dirty="0" smtClean="0"/>
              <a:t>m</a:t>
            </a:r>
            <a:r>
              <a:rPr lang="en-US" altLang="zh-CN" dirty="0" smtClean="0"/>
              <a:t> is arithmetic mean of the [n/2]</a:t>
            </a:r>
            <a:r>
              <a:rPr lang="en-US" altLang="zh-CN" baseline="30000" dirty="0" err="1" smtClean="0"/>
              <a:t>th</a:t>
            </a:r>
            <a:r>
              <a:rPr lang="en-US" altLang="zh-CN" dirty="0" smtClean="0"/>
              <a:t>  and  [n/2+1]</a:t>
            </a:r>
            <a:r>
              <a:rPr lang="en-US" altLang="zh-CN" baseline="30000" dirty="0" err="1" smtClean="0"/>
              <a:t>th</a:t>
            </a:r>
            <a:r>
              <a:rPr lang="en-US" altLang="zh-CN" dirty="0" smtClean="0"/>
              <a:t> observations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325B6-9DA1-4C69-82D5-0888FCB2F450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ea typeface="宋体" pitchFamily="2" charset="-122"/>
              </a:rPr>
              <a:t>Fundamental elements of statistics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ea typeface="宋体" pitchFamily="2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85000" lnSpcReduction="20000"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/>
              <a:t>Population </a:t>
            </a:r>
            <a:r>
              <a:rPr lang="en-US" altLang="zh-CN" dirty="0">
                <a:latin typeface="Arial"/>
              </a:rPr>
              <a:t>–</a:t>
            </a:r>
            <a:r>
              <a:rPr lang="en-US" altLang="zh-CN" dirty="0"/>
              <a:t> the </a:t>
            </a:r>
            <a:r>
              <a:rPr lang="en-US" altLang="zh-CN" i="1" dirty="0"/>
              <a:t>entire</a:t>
            </a:r>
            <a:r>
              <a:rPr lang="en-US" altLang="zh-CN" dirty="0"/>
              <a:t> set of units we are interested in learning about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altLang="zh-CN" sz="1800" i="1" dirty="0"/>
              <a:t>Example </a:t>
            </a:r>
            <a:r>
              <a:rPr lang="en-US" altLang="zh-CN" sz="1800" i="1" dirty="0" smtClean="0"/>
              <a:t>: all </a:t>
            </a:r>
            <a:r>
              <a:rPr lang="en-US" altLang="zh-CN" sz="1800" i="1" dirty="0"/>
              <a:t>companies that are publicly traded in US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Experimental Unit </a:t>
            </a:r>
            <a:r>
              <a:rPr lang="en-US" altLang="zh-CN" dirty="0" smtClean="0">
                <a:latin typeface="Arial"/>
              </a:rPr>
              <a:t>–</a:t>
            </a:r>
            <a:r>
              <a:rPr lang="en-US" altLang="zh-CN" dirty="0" smtClean="0"/>
              <a:t> an object of interest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1800" i="1" dirty="0" smtClean="0"/>
              <a:t>Example: a publicly traded company in SP500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Sample </a:t>
            </a:r>
            <a:r>
              <a:rPr lang="en-US" altLang="zh-CN" dirty="0">
                <a:latin typeface="Arial"/>
              </a:rPr>
              <a:t>–</a:t>
            </a:r>
            <a:r>
              <a:rPr lang="en-US" altLang="zh-CN" dirty="0"/>
              <a:t> subset of population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altLang="zh-CN" sz="1800" i="1" dirty="0" smtClean="0"/>
              <a:t>Example: public </a:t>
            </a:r>
            <a:r>
              <a:rPr lang="en-US" altLang="zh-CN" sz="1800" i="1" dirty="0"/>
              <a:t>companies listed in </a:t>
            </a:r>
            <a:r>
              <a:rPr lang="en-US" altLang="zh-CN" sz="1800" i="1" dirty="0" smtClean="0"/>
              <a:t>SP500</a:t>
            </a:r>
            <a:endParaRPr lang="en-US" altLang="zh-CN" sz="1800" i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Variable </a:t>
            </a:r>
            <a:r>
              <a:rPr lang="en-US" altLang="zh-CN" dirty="0" smtClean="0">
                <a:latin typeface="Arial"/>
              </a:rPr>
              <a:t>–</a:t>
            </a:r>
            <a:r>
              <a:rPr lang="en-US" altLang="zh-CN" dirty="0" smtClean="0"/>
              <a:t> a characteristic of an individual experimental unit: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, </a:t>
            </a:r>
            <a:r>
              <a:rPr lang="en-US" altLang="zh-CN" sz="1800" i="1" dirty="0" smtClean="0"/>
              <a:t>Earnings Per Share (EPS)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1800" i="1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/>
              <a:t>Statistical inference </a:t>
            </a:r>
            <a:r>
              <a:rPr lang="en-US" altLang="zh-CN" dirty="0">
                <a:latin typeface="Arial"/>
              </a:rPr>
              <a:t>–</a:t>
            </a:r>
            <a:r>
              <a:rPr lang="en-US" altLang="zh-CN" dirty="0"/>
              <a:t> generalization about a population based on sample data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altLang="zh-CN" sz="1800" i="1" dirty="0" smtClean="0"/>
              <a:t>Example: The average EPS  of SP500 was  23.28 in June 2016 </a:t>
            </a:r>
            <a:r>
              <a:rPr lang="en-US" altLang="zh-CN" sz="1800" i="1" dirty="0"/>
              <a:t>(based on sample of </a:t>
            </a:r>
            <a:r>
              <a:rPr lang="en-US" altLang="zh-CN" sz="1800" i="1" dirty="0" smtClean="0"/>
              <a:t> SP500 companies)</a:t>
            </a:r>
            <a:endParaRPr lang="en-US" altLang="zh-CN" sz="1800" i="1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1800" i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FF0000"/>
                </a:solidFill>
              </a:rPr>
              <a:t>odd</a:t>
            </a:r>
            <a:r>
              <a:rPr lang="en-US" dirty="0" smtClean="0"/>
              <a:t> number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FF0000"/>
                </a:solidFill>
              </a:rPr>
              <a:t>even</a:t>
            </a:r>
            <a:r>
              <a:rPr lang="en-US" dirty="0" smtClean="0"/>
              <a:t> number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647B6-5A40-4FCB-A594-4FB3F33BE8E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895600"/>
            <a:ext cx="5334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2895600"/>
            <a:ext cx="5334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4600" y="2895600"/>
            <a:ext cx="6096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2895600"/>
            <a:ext cx="10668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(n+1)/2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2895600"/>
            <a:ext cx="6096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00800" y="2895600"/>
            <a:ext cx="6096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n-1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2895600"/>
            <a:ext cx="6096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285" name="TextBox 12"/>
          <p:cNvSpPr txBox="1">
            <a:spLocks noChangeArrowheads="1"/>
          </p:cNvSpPr>
          <p:nvPr/>
        </p:nvSpPr>
        <p:spPr bwMode="auto">
          <a:xfrm>
            <a:off x="3581400" y="36576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median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3924301" y="3467100"/>
            <a:ext cx="3810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1211" y="5181600"/>
            <a:ext cx="5334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10557" y="5181600"/>
            <a:ext cx="5334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43308" y="5181600"/>
            <a:ext cx="6096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n-1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96200" y="5181600"/>
            <a:ext cx="6096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56324" y="5181600"/>
            <a:ext cx="9906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n/2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72000" y="5181600"/>
            <a:ext cx="10668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n/2+1</a:t>
            </a:r>
          </a:p>
        </p:txBody>
      </p:sp>
      <p:sp>
        <p:nvSpPr>
          <p:cNvPr id="54293" name="TextBox 27"/>
          <p:cNvSpPr txBox="1">
            <a:spLocks noChangeArrowheads="1"/>
          </p:cNvSpPr>
          <p:nvPr/>
        </p:nvSpPr>
        <p:spPr bwMode="auto">
          <a:xfrm>
            <a:off x="4038600" y="51054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+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743200" y="5638800"/>
            <a:ext cx="2971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95" name="TextBox 30"/>
          <p:cNvSpPr txBox="1">
            <a:spLocks noChangeArrowheads="1"/>
          </p:cNvSpPr>
          <p:nvPr/>
        </p:nvSpPr>
        <p:spPr bwMode="auto">
          <a:xfrm>
            <a:off x="4114800" y="57912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54296" name="TextBox 31"/>
          <p:cNvSpPr txBox="1">
            <a:spLocks noChangeArrowheads="1"/>
          </p:cNvSpPr>
          <p:nvPr/>
        </p:nvSpPr>
        <p:spPr bwMode="auto">
          <a:xfrm>
            <a:off x="685800" y="5638800"/>
            <a:ext cx="1143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median</a:t>
            </a:r>
          </a:p>
        </p:txBody>
      </p:sp>
      <p:sp>
        <p:nvSpPr>
          <p:cNvPr id="54297" name="TextBox 32"/>
          <p:cNvSpPr txBox="1">
            <a:spLocks noChangeArrowheads="1"/>
          </p:cNvSpPr>
          <p:nvPr/>
        </p:nvSpPr>
        <p:spPr bwMode="auto">
          <a:xfrm>
            <a:off x="2438400" y="5405438"/>
            <a:ext cx="838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=</a:t>
            </a:r>
          </a:p>
        </p:txBody>
      </p:sp>
      <p:cxnSp>
        <p:nvCxnSpPr>
          <p:cNvPr id="35" name="Straight Arrow Connector 34"/>
          <p:cNvCxnSpPr>
            <a:stCxn id="54296" idx="3"/>
          </p:cNvCxnSpPr>
          <p:nvPr/>
        </p:nvCxnSpPr>
        <p:spPr>
          <a:xfrm flipV="1">
            <a:off x="1828800" y="5638800"/>
            <a:ext cx="762000" cy="1846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0800" y="281075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5400" y="2819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81200" y="5181600"/>
            <a:ext cx="6096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67400" y="5181600"/>
            <a:ext cx="6096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57400" y="5105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43600" y="5105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56F78-252B-4F3E-A35A-FE68FE6A8263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53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Mode</a:t>
            </a:r>
            <a:endParaRPr lang="zh-CN" altLang="en-US" sz="3600" smtClean="0">
              <a:ea typeface="宋体" pitchFamily="2" charset="-122"/>
            </a:endParaRPr>
          </a:p>
        </p:txBody>
      </p:sp>
      <p:sp>
        <p:nvSpPr>
          <p:cNvPr id="553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most frequently occurring value in the data set</a:t>
            </a:r>
          </a:p>
          <a:p>
            <a:pPr lvl="1" eaLnBrk="1" hangingPunct="1"/>
            <a:r>
              <a:rPr lang="en-US" altLang="zh-CN" dirty="0" smtClean="0"/>
              <a:t>The value has the highest frequency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Data set can be multi-modal</a:t>
            </a:r>
          </a:p>
          <a:p>
            <a:pPr lvl="1" eaLnBrk="1" hangingPunct="1"/>
            <a:r>
              <a:rPr lang="en-US" altLang="zh-CN" dirty="0" smtClean="0"/>
              <a:t>Have more than one mode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Data displayed in a histogram will have a </a:t>
            </a:r>
            <a:r>
              <a:rPr lang="en-US" altLang="zh-CN" u="sng" dirty="0" smtClean="0">
                <a:solidFill>
                  <a:schemeClr val="accent2"/>
                </a:solidFill>
              </a:rPr>
              <a:t>modal class</a:t>
            </a:r>
          </a:p>
          <a:p>
            <a:pPr lvl="1" eaLnBrk="1" hangingPunct="1"/>
            <a:r>
              <a:rPr lang="en-US" altLang="zh-CN" dirty="0" smtClean="0"/>
              <a:t>The class with the largest frequency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7A64F-9C42-4673-86EA-280F1BF3A60E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632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Mode (cont’d)</a:t>
            </a:r>
          </a:p>
        </p:txBody>
      </p:sp>
      <p:sp>
        <p:nvSpPr>
          <p:cNvPr id="5632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Variable with continuous distribution may not have a modal outcome</a:t>
            </a:r>
          </a:p>
          <a:p>
            <a:pPr lvl="1" eaLnBrk="1" hangingPunct="1"/>
            <a:r>
              <a:rPr lang="en-US" altLang="zh-CN" dirty="0" smtClean="0"/>
              <a:t>Group the data in to modal interval</a:t>
            </a:r>
          </a:p>
          <a:p>
            <a:pPr lvl="2" eaLnBrk="1" hangingPunct="1"/>
            <a:r>
              <a:rPr lang="en-US" altLang="zh-CN" dirty="0" smtClean="0"/>
              <a:t>The highest frequency</a:t>
            </a:r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352800"/>
            <a:ext cx="469741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5400000">
            <a:off x="4533901" y="4991100"/>
            <a:ext cx="2209800" cy="31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915694" y="4990306"/>
            <a:ext cx="2209800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29" name="TextBox 9"/>
          <p:cNvSpPr txBox="1">
            <a:spLocks noChangeArrowheads="1"/>
          </p:cNvSpPr>
          <p:nvPr/>
        </p:nvSpPr>
        <p:spPr bwMode="auto">
          <a:xfrm>
            <a:off x="5486400" y="4583113"/>
            <a:ext cx="762000" cy="36988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7     8</a:t>
            </a:r>
          </a:p>
        </p:txBody>
      </p:sp>
      <p:sp>
        <p:nvSpPr>
          <p:cNvPr id="56330" name="TextBox 10"/>
          <p:cNvSpPr txBox="1">
            <a:spLocks noChangeArrowheads="1"/>
          </p:cNvSpPr>
          <p:nvPr/>
        </p:nvSpPr>
        <p:spPr bwMode="auto">
          <a:xfrm>
            <a:off x="1143000" y="4191000"/>
            <a:ext cx="14478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Modal class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67000" y="4343400"/>
            <a:ext cx="27432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95E3A-49CA-44EA-99A8-0B545D7C541E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7173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Example: numerical measure of central tendency</a:t>
            </a:r>
            <a:endParaRPr lang="zh-CN" altLang="en-US" sz="2600" dirty="0" smtClean="0">
              <a:ea typeface="宋体" pitchFamily="2" charset="-122"/>
            </a:endParaRPr>
          </a:p>
        </p:txBody>
      </p:sp>
      <p:sp>
        <p:nvSpPr>
          <p:cNvPr id="717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en-US" altLang="zh-CN" dirty="0" smtClean="0"/>
              <a:t>The Data set      1  3  5  6  8  8  9  11  12</a:t>
            </a:r>
          </a:p>
          <a:p>
            <a:pPr eaLnBrk="1" hangingPunct="1">
              <a:buFont typeface="Georgia" pitchFamily="18" charset="0"/>
              <a:buNone/>
            </a:pPr>
            <a:endParaRPr lang="en-US" altLang="zh-CN" dirty="0" smtClean="0"/>
          </a:p>
          <a:p>
            <a:pPr eaLnBrk="1" hangingPunct="1">
              <a:buFont typeface="Georgia" pitchFamily="18" charset="0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Mean</a:t>
            </a:r>
          </a:p>
          <a:p>
            <a:pPr eaLnBrk="1" hangingPunct="1">
              <a:buFont typeface="Georgia" pitchFamily="18" charset="0"/>
              <a:buNone/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 eaLnBrk="1" hangingPunct="1">
              <a:buFont typeface="Georgia" pitchFamily="18" charset="0"/>
              <a:buNone/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 eaLnBrk="1" hangingPunct="1">
              <a:buFont typeface="Georgia" pitchFamily="18" charset="0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Median</a:t>
            </a:r>
            <a:r>
              <a:rPr lang="en-US" altLang="zh-CN" dirty="0" smtClean="0"/>
              <a:t>                        	 or the 5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observation, 8</a:t>
            </a:r>
          </a:p>
          <a:p>
            <a:pPr eaLnBrk="1" hangingPunct="1">
              <a:buFont typeface="Georgia" pitchFamily="18" charset="0"/>
              <a:buNone/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 eaLnBrk="1" hangingPunct="1">
              <a:buFont typeface="Georgia" pitchFamily="18" charset="0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buFont typeface="Georgia" pitchFamily="18" charset="0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Mode </a:t>
            </a:r>
            <a:r>
              <a:rPr lang="en-US" altLang="zh-CN" dirty="0" smtClean="0"/>
              <a:t>8, we observe 8 twice in the dataset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eaLnBrk="1" hangingPunct="1"/>
            <a:endParaRPr lang="zh-CN" altLang="en-US" dirty="0" smtClean="0"/>
          </a:p>
        </p:txBody>
      </p:sp>
      <p:pic>
        <p:nvPicPr>
          <p:cNvPr id="717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001622"/>
            <a:ext cx="5737225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Oval 6"/>
          <p:cNvSpPr>
            <a:spLocks noChangeArrowheads="1"/>
          </p:cNvSpPr>
          <p:nvPr/>
        </p:nvSpPr>
        <p:spPr bwMode="auto">
          <a:xfrm>
            <a:off x="5029200" y="1447800"/>
            <a:ext cx="3810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7177" name="Line 7"/>
          <p:cNvSpPr>
            <a:spLocks noChangeShapeType="1"/>
          </p:cNvSpPr>
          <p:nvPr/>
        </p:nvSpPr>
        <p:spPr bwMode="auto">
          <a:xfrm flipH="1" flipV="1">
            <a:off x="5257800" y="1905000"/>
            <a:ext cx="381000" cy="1981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440657"/>
              </p:ext>
            </p:extLst>
          </p:nvPr>
        </p:nvGraphicFramePr>
        <p:xfrm>
          <a:off x="1926882" y="3757183"/>
          <a:ext cx="2209800" cy="68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0" name="Equation" r:id="rId4" imgW="1269720" imgH="393480" progId="Equation.3">
                  <p:embed/>
                </p:oleObj>
              </mc:Choice>
              <mc:Fallback>
                <p:oleObj name="Equation" r:id="rId4" imgW="126972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882" y="3757183"/>
                        <a:ext cx="2209800" cy="6852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74332-C9C8-405F-B3E5-08011281960A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734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Numerical measures of central tendency</a:t>
            </a:r>
            <a:endParaRPr lang="zh-CN" altLang="en-US" sz="3600" smtClean="0">
              <a:ea typeface="宋体" pitchFamily="2" charset="-122"/>
            </a:endParaRPr>
          </a:p>
        </p:txBody>
      </p:sp>
      <p:pic>
        <p:nvPicPr>
          <p:cNvPr id="57349" name="Picture 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95600" y="1857375"/>
            <a:ext cx="3638550" cy="1876425"/>
          </a:xfrm>
        </p:spPr>
      </p:pic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533400" y="4191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1963" indent="-461963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000" dirty="0">
                <a:latin typeface="Georgia" pitchFamily="18" charset="0"/>
              </a:rPr>
              <a:t>For the distribution drawn here, identify the mean, median, and mode.</a:t>
            </a:r>
          </a:p>
          <a:p>
            <a:pPr marL="461963" indent="-461963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000" dirty="0">
                <a:latin typeface="Georgia" pitchFamily="18" charset="0"/>
              </a:rPr>
              <a:t>A) A = mean, B = mode, C = median </a:t>
            </a:r>
          </a:p>
          <a:p>
            <a:pPr marL="461963" indent="-461963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000" dirty="0">
                <a:latin typeface="Georgia" pitchFamily="18" charset="0"/>
              </a:rPr>
              <a:t>B) A = mode, B = mean, C = median </a:t>
            </a:r>
            <a:endParaRPr lang="en-US" altLang="zh-CN" sz="2000" b="1" dirty="0">
              <a:latin typeface="Georgia" pitchFamily="18" charset="0"/>
            </a:endParaRPr>
          </a:p>
          <a:p>
            <a:pPr marL="461963" indent="-461963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000" dirty="0">
                <a:latin typeface="Georgia" pitchFamily="18" charset="0"/>
              </a:rPr>
              <a:t>C) A = mode, B = median, C = mean </a:t>
            </a:r>
          </a:p>
          <a:p>
            <a:pPr marL="461963" indent="-461963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000" dirty="0">
                <a:latin typeface="Georgia" pitchFamily="18" charset="0"/>
              </a:rPr>
              <a:t>D) A = median, B = mode, C = mean </a:t>
            </a:r>
          </a:p>
        </p:txBody>
      </p:sp>
      <p:sp>
        <p:nvSpPr>
          <p:cNvPr id="57352" name="AutoShape 8"/>
          <p:cNvSpPr>
            <a:spLocks/>
          </p:cNvSpPr>
          <p:nvPr/>
        </p:nvSpPr>
        <p:spPr bwMode="auto">
          <a:xfrm rot="-5400000">
            <a:off x="3733800" y="26670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7353" name="AutoShape 9"/>
          <p:cNvSpPr>
            <a:spLocks/>
          </p:cNvSpPr>
          <p:nvPr/>
        </p:nvSpPr>
        <p:spPr bwMode="auto">
          <a:xfrm rot="-5400000">
            <a:off x="5715000" y="26670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334000" y="1981200"/>
            <a:ext cx="76200" cy="1295400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74332-C9C8-405F-B3E5-08011281960A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734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Numerical measures of central tendency</a:t>
            </a:r>
            <a:endParaRPr lang="zh-CN" altLang="en-US" sz="3600" smtClean="0">
              <a:ea typeface="宋体" pitchFamily="2" charset="-122"/>
            </a:endParaRPr>
          </a:p>
        </p:txBody>
      </p:sp>
      <p:pic>
        <p:nvPicPr>
          <p:cNvPr id="57349" name="Picture 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95600" y="1857375"/>
            <a:ext cx="3638550" cy="1876425"/>
          </a:xfrm>
        </p:spPr>
      </p:pic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533400" y="4191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1963" indent="-461963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000" dirty="0">
                <a:latin typeface="Georgia" pitchFamily="18" charset="0"/>
              </a:rPr>
              <a:t>For the distribution drawn here, identify the mean, median, and mode.</a:t>
            </a:r>
          </a:p>
          <a:p>
            <a:pPr marL="461963" indent="-461963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000" dirty="0">
                <a:latin typeface="Georgia" pitchFamily="18" charset="0"/>
              </a:rPr>
              <a:t>A) A = mean, B = mode, C = median </a:t>
            </a:r>
          </a:p>
          <a:p>
            <a:pPr marL="461963" indent="-461963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000" dirty="0">
                <a:latin typeface="Georgia" pitchFamily="18" charset="0"/>
              </a:rPr>
              <a:t>B) A = mode, B = mean, C = median </a:t>
            </a:r>
            <a:endParaRPr lang="en-US" altLang="zh-CN" sz="2000" b="1" dirty="0">
              <a:latin typeface="Georgia" pitchFamily="18" charset="0"/>
            </a:endParaRPr>
          </a:p>
          <a:p>
            <a:pPr marL="461963" indent="-461963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000" dirty="0">
                <a:latin typeface="Georgia" pitchFamily="18" charset="0"/>
              </a:rPr>
              <a:t>C) A = mode, B = median, C = mean </a:t>
            </a:r>
          </a:p>
          <a:p>
            <a:pPr marL="461963" indent="-461963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000" dirty="0">
                <a:latin typeface="Georgia" pitchFamily="18" charset="0"/>
              </a:rPr>
              <a:t>D) A = median, B = mode, C = mean </a:t>
            </a:r>
          </a:p>
        </p:txBody>
      </p:sp>
      <p:sp>
        <p:nvSpPr>
          <p:cNvPr id="209928" name="Freeform 8"/>
          <p:cNvSpPr>
            <a:spLocks/>
          </p:cNvSpPr>
          <p:nvPr/>
        </p:nvSpPr>
        <p:spPr bwMode="auto">
          <a:xfrm>
            <a:off x="609600" y="5105400"/>
            <a:ext cx="381000" cy="431800"/>
          </a:xfrm>
          <a:custGeom>
            <a:avLst/>
            <a:gdLst>
              <a:gd name="T0" fmla="*/ 0 w 496"/>
              <a:gd name="T1" fmla="*/ 2147483647 h 416"/>
              <a:gd name="T2" fmla="*/ 2147483647 w 496"/>
              <a:gd name="T3" fmla="*/ 2147483647 h 416"/>
              <a:gd name="T4" fmla="*/ 2147483647 w 496"/>
              <a:gd name="T5" fmla="*/ 2147483647 h 416"/>
              <a:gd name="T6" fmla="*/ 2147483647 w 496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496"/>
              <a:gd name="T13" fmla="*/ 0 h 416"/>
              <a:gd name="T14" fmla="*/ 496 w 496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6" h="416">
                <a:moveTo>
                  <a:pt x="0" y="200"/>
                </a:moveTo>
                <a:cubicBezTo>
                  <a:pt x="12" y="308"/>
                  <a:pt x="24" y="416"/>
                  <a:pt x="96" y="392"/>
                </a:cubicBezTo>
                <a:cubicBezTo>
                  <a:pt x="168" y="368"/>
                  <a:pt x="368" y="112"/>
                  <a:pt x="432" y="56"/>
                </a:cubicBezTo>
                <a:cubicBezTo>
                  <a:pt x="496" y="0"/>
                  <a:pt x="488" y="28"/>
                  <a:pt x="480" y="5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en-US">
              <a:latin typeface="Constantia" pitchFamily="18" charset="0"/>
            </a:endParaRPr>
          </a:p>
        </p:txBody>
      </p:sp>
      <p:sp>
        <p:nvSpPr>
          <p:cNvPr id="57352" name="AutoShape 8"/>
          <p:cNvSpPr>
            <a:spLocks/>
          </p:cNvSpPr>
          <p:nvPr/>
        </p:nvSpPr>
        <p:spPr bwMode="auto">
          <a:xfrm rot="-5400000">
            <a:off x="3733800" y="26670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7353" name="AutoShape 9"/>
          <p:cNvSpPr>
            <a:spLocks/>
          </p:cNvSpPr>
          <p:nvPr/>
        </p:nvSpPr>
        <p:spPr bwMode="auto">
          <a:xfrm rot="-5400000">
            <a:off x="5715000" y="26670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334000" y="1981200"/>
            <a:ext cx="76200" cy="1295400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255B5-8606-42EC-8B92-366127F75474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837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Other measures of location: Quantiles</a:t>
            </a:r>
          </a:p>
        </p:txBody>
      </p:sp>
      <p:sp>
        <p:nvSpPr>
          <p:cNvPr id="5837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/>
              <a:t>Quartiles</a:t>
            </a:r>
          </a:p>
          <a:p>
            <a:pPr lvl="1" eaLnBrk="1" hangingPunct="1"/>
            <a:r>
              <a:rPr lang="en-US" altLang="zh-CN" dirty="0" smtClean="0"/>
              <a:t>Divide the distribution into </a:t>
            </a:r>
            <a:r>
              <a:rPr lang="en-US" altLang="zh-CN" dirty="0" smtClean="0">
                <a:solidFill>
                  <a:srgbClr val="FF0000"/>
                </a:solidFill>
              </a:rPr>
              <a:t>quarters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Quintiles</a:t>
            </a:r>
          </a:p>
          <a:p>
            <a:pPr lvl="1" eaLnBrk="1" hangingPunct="1"/>
            <a:r>
              <a:rPr lang="en-US" altLang="zh-CN" dirty="0" smtClean="0"/>
              <a:t>Divide the distribution into </a:t>
            </a:r>
            <a:r>
              <a:rPr lang="en-US" altLang="zh-CN" dirty="0" smtClean="0">
                <a:solidFill>
                  <a:srgbClr val="FF0000"/>
                </a:solidFill>
              </a:rPr>
              <a:t>fifths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Deciles</a:t>
            </a:r>
          </a:p>
          <a:p>
            <a:pPr lvl="1" eaLnBrk="1" hangingPunct="1"/>
            <a:r>
              <a:rPr lang="en-US" altLang="zh-CN" dirty="0" smtClean="0"/>
              <a:t>Divide the distribution into </a:t>
            </a:r>
            <a:r>
              <a:rPr lang="en-US" altLang="zh-CN" dirty="0" smtClean="0">
                <a:solidFill>
                  <a:srgbClr val="FF0000"/>
                </a:solidFill>
              </a:rPr>
              <a:t>tenths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Percentile</a:t>
            </a:r>
          </a:p>
          <a:p>
            <a:pPr lvl="1" eaLnBrk="1" hangingPunct="1"/>
            <a:r>
              <a:rPr lang="en-US" altLang="zh-CN" dirty="0" smtClean="0"/>
              <a:t>Divide the distribution into </a:t>
            </a:r>
            <a:r>
              <a:rPr lang="en-US" altLang="zh-CN" dirty="0" smtClean="0">
                <a:solidFill>
                  <a:srgbClr val="FF0000"/>
                </a:solidFill>
              </a:rPr>
              <a:t>hundredths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0E3AF-595C-44F5-A92F-95F65807C6C9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93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Measures of dispersion</a:t>
            </a:r>
          </a:p>
        </p:txBody>
      </p:sp>
      <p:sp>
        <p:nvSpPr>
          <p:cNvPr id="5939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Dispersion is the variability around the central tendency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Variability – the spread of the data across possible values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Three commonly used measures of </a:t>
            </a:r>
            <a:r>
              <a:rPr lang="en-US" altLang="zh-CN" u="sng" dirty="0" smtClean="0">
                <a:solidFill>
                  <a:srgbClr val="FF0000"/>
                </a:solidFill>
              </a:rPr>
              <a:t>Variability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Range </a:t>
            </a:r>
          </a:p>
          <a:p>
            <a:pPr lvl="1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Variance </a:t>
            </a:r>
          </a:p>
          <a:p>
            <a:pPr lvl="1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Standard deviation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178-77AD-4550-AD46-83263A08EFF1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04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Range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04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difference between the maximum and minimum values in a dataset</a:t>
            </a:r>
          </a:p>
          <a:p>
            <a:pPr lvl="1" eaLnBrk="1" hangingPunct="1"/>
            <a:r>
              <a:rPr lang="en-US" altLang="zh-CN" dirty="0" smtClean="0"/>
              <a:t>Largest measurement minus the smallest measurement</a:t>
            </a:r>
          </a:p>
          <a:p>
            <a:pPr lvl="1" eaLnBrk="1" hangingPunct="1"/>
            <a:r>
              <a:rPr lang="en-US" altLang="zh-CN" dirty="0" smtClean="0"/>
              <a:t>Loses sensitivity when data sets are large</a:t>
            </a:r>
            <a:r>
              <a:rPr lang="en-US" altLang="zh-CN" sz="3000" dirty="0" smtClean="0"/>
              <a:t> </a:t>
            </a:r>
          </a:p>
          <a:p>
            <a:pPr eaLnBrk="1" hangingPunct="1"/>
            <a:endParaRPr lang="en-US" altLang="zh-CN" dirty="0" smtClean="0"/>
          </a:p>
        </p:txBody>
      </p:sp>
      <p:pic>
        <p:nvPicPr>
          <p:cNvPr id="604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352800"/>
            <a:ext cx="441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5"/>
          <p:cNvSpPr>
            <a:spLocks noChangeArrowheads="1"/>
          </p:cNvSpPr>
          <p:nvPr/>
        </p:nvSpPr>
        <p:spPr bwMode="auto">
          <a:xfrm>
            <a:off x="5117471" y="3657600"/>
            <a:ext cx="3581400" cy="147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These 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two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distributions have the same range. </a:t>
            </a:r>
          </a:p>
          <a:p>
            <a:endParaRPr lang="en-US" altLang="zh-CN" dirty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How much does the range tell you about  the data  variability?</a:t>
            </a:r>
            <a:endParaRPr lang="zh-CN" altLang="en-US" dirty="0">
              <a:latin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u="sng" dirty="0" smtClean="0"/>
              <a:t>Arithmetic mean is 3.54</a:t>
            </a:r>
          </a:p>
          <a:p>
            <a:endParaRPr lang="en-US" sz="2400" u="sng" dirty="0" smtClean="0"/>
          </a:p>
          <a:p>
            <a:r>
              <a:rPr lang="en-US" sz="2400" dirty="0" smtClean="0"/>
              <a:t>Mean absolute deviation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Mean absolute deviation (MAD)</a:t>
            </a:r>
            <a:endParaRPr lang="en-US" dirty="0"/>
          </a:p>
        </p:txBody>
      </p:sp>
      <p:graphicFrame>
        <p:nvGraphicFramePr>
          <p:cNvPr id="237570" name="Object 2"/>
          <p:cNvGraphicFramePr>
            <a:graphicFrameLocks noChangeAspect="1"/>
          </p:cNvGraphicFramePr>
          <p:nvPr/>
        </p:nvGraphicFramePr>
        <p:xfrm>
          <a:off x="685800" y="3352800"/>
          <a:ext cx="8458200" cy="1894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7" name="Equation" r:id="rId3" imgW="4647960" imgH="1041120" progId="Equation.3">
                  <p:embed/>
                </p:oleObj>
              </mc:Choice>
              <mc:Fallback>
                <p:oleObj name="Equation" r:id="rId3" imgW="4647960" imgH="1041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52800"/>
                        <a:ext cx="8458200" cy="1894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1828800"/>
            <a:ext cx="3276600" cy="222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72318-EA93-4F00-BD10-DB9F7855F574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2938" indent="-533400" eaLnBrk="1" hangingPunct="1"/>
            <a:r>
              <a:rPr lang="en-US" altLang="zh-CN" sz="2800" dirty="0" smtClean="0">
                <a:cs typeface="隶书"/>
              </a:rPr>
              <a:t>Issues in descriptive and inferential statistics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06463" lvl="1" indent="-4953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dirty="0" smtClean="0"/>
              <a:t>Population or sample of interest</a:t>
            </a:r>
          </a:p>
          <a:p>
            <a:pPr marL="906463" lvl="1" indent="-495300" eaLnBrk="1" fontAlgn="auto" hangingPunct="1">
              <a:spcAft>
                <a:spcPts val="0"/>
              </a:spcAft>
              <a:buFontTx/>
              <a:buAutoNum type="arabicPeriod"/>
              <a:defRPr/>
            </a:pPr>
            <a:endParaRPr lang="en-US" altLang="zh-CN" dirty="0" smtClean="0"/>
          </a:p>
          <a:p>
            <a:pPr marL="906463" lvl="1" indent="-4953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dirty="0" smtClean="0"/>
              <a:t>Variables of interest</a:t>
            </a:r>
          </a:p>
          <a:p>
            <a:pPr marL="906463" lvl="1" indent="-495300" eaLnBrk="1" fontAlgn="auto" hangingPunct="1">
              <a:spcAft>
                <a:spcPts val="0"/>
              </a:spcAft>
              <a:buFontTx/>
              <a:buAutoNum type="arabicPeriod"/>
              <a:defRPr/>
            </a:pPr>
            <a:endParaRPr lang="en-US" altLang="zh-CN" dirty="0" smtClean="0"/>
          </a:p>
          <a:p>
            <a:pPr marL="906463" lvl="1" indent="-4953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dirty="0" smtClean="0"/>
              <a:t>Numerical summary tools (charts, graphs  and tables)</a:t>
            </a:r>
          </a:p>
          <a:p>
            <a:pPr marL="906463" lvl="1" indent="-495300" eaLnBrk="1" fontAlgn="auto" hangingPunct="1">
              <a:spcAft>
                <a:spcPts val="0"/>
              </a:spcAft>
              <a:buFontTx/>
              <a:buAutoNum type="arabicPeriod"/>
              <a:defRPr/>
            </a:pPr>
            <a:endParaRPr lang="en-US" altLang="zh-CN" dirty="0" smtClean="0"/>
          </a:p>
          <a:p>
            <a:pPr marL="906463" lvl="1" indent="-4953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dirty="0" smtClean="0"/>
              <a:t>Identification of patterns in data</a:t>
            </a:r>
          </a:p>
          <a:p>
            <a:pPr marL="906463" lvl="1" indent="-495300" eaLnBrk="1" fontAlgn="auto" hangingPunct="1">
              <a:spcAft>
                <a:spcPts val="0"/>
              </a:spcAft>
              <a:buFontTx/>
              <a:buAutoNum type="arabicPeriod"/>
              <a:defRPr/>
            </a:pPr>
            <a:endParaRPr lang="en-US" altLang="zh-CN" dirty="0" smtClean="0"/>
          </a:p>
          <a:p>
            <a:pPr marL="906463" lvl="1" indent="-4953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dirty="0" smtClean="0"/>
              <a:t>Inference about population based on sample data</a:t>
            </a:r>
          </a:p>
          <a:p>
            <a:pPr marL="906463" lvl="1" indent="-495300" eaLnBrk="1" fontAlgn="auto" hangingPunct="1">
              <a:spcAft>
                <a:spcPts val="0"/>
              </a:spcAft>
              <a:buFontTx/>
              <a:buAutoNum type="arabicPeriod"/>
              <a:defRPr/>
            </a:pPr>
            <a:endParaRPr lang="en-US" altLang="zh-CN" dirty="0" smtClean="0"/>
          </a:p>
          <a:p>
            <a:pPr marL="906463" lvl="1" indent="-4953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dirty="0" smtClean="0"/>
              <a:t>A measure of reliability for the inference</a:t>
            </a:r>
          </a:p>
          <a:p>
            <a:pPr marL="642938" indent="-53340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Population variance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ea typeface="宋体" pitchFamily="2" charset="-122"/>
              </a:rPr>
              <a:t>Population variance and standard deviation</a:t>
            </a:r>
            <a:endParaRPr lang="en-US" sz="3000" dirty="0"/>
          </a:p>
        </p:txBody>
      </p:sp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304800" y="2743200"/>
          <a:ext cx="8607425" cy="1967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3" name="Equation" r:id="rId3" imgW="3670200" imgH="838080" progId="Equation.3">
                  <p:embed/>
                </p:oleObj>
              </mc:Choice>
              <mc:Fallback>
                <p:oleObj name="Equation" r:id="rId3" imgW="3670200" imgH="838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43200"/>
                        <a:ext cx="8607425" cy="1967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/>
              <a:t>The sample variance (s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sum of the squared deviations from the mean divided by (n-1)</a:t>
            </a:r>
          </a:p>
          <a:p>
            <a:pPr lvl="1"/>
            <a:r>
              <a:rPr lang="en-US" altLang="zh-CN" sz="2200" dirty="0" smtClean="0"/>
              <a:t>Degrees of freedom: n-1 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Expressed as units squared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Sample variance and standard deviation</a:t>
            </a:r>
            <a:endParaRPr lang="en-US" sz="3200" dirty="0"/>
          </a:p>
        </p:txBody>
      </p:sp>
      <p:graphicFrame>
        <p:nvGraphicFramePr>
          <p:cNvPr id="235522" name="Object 5"/>
          <p:cNvGraphicFramePr>
            <a:graphicFrameLocks noChangeAspect="1"/>
          </p:cNvGraphicFramePr>
          <p:nvPr/>
        </p:nvGraphicFramePr>
        <p:xfrm>
          <a:off x="914400" y="4419600"/>
          <a:ext cx="2667000" cy="1561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9" name="Equation" r:id="rId3" imgW="1041120" imgH="609480" progId="Equation.3">
                  <p:embed/>
                </p:oleObj>
              </mc:Choice>
              <mc:Fallback>
                <p:oleObj name="Equation" r:id="rId3" imgW="1041120" imgH="609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2667000" cy="1561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The positive square root of the sample variance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Expressed in the original unit of measurement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standard deviation</a:t>
            </a:r>
            <a:endParaRPr lang="en-US" dirty="0"/>
          </a:p>
        </p:txBody>
      </p:sp>
      <p:graphicFrame>
        <p:nvGraphicFramePr>
          <p:cNvPr id="234498" name="Object 4"/>
          <p:cNvGraphicFramePr>
            <a:graphicFrameLocks noChangeAspect="1"/>
          </p:cNvGraphicFramePr>
          <p:nvPr/>
        </p:nvGraphicFramePr>
        <p:xfrm>
          <a:off x="914400" y="2743200"/>
          <a:ext cx="297180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5" name="Equation" r:id="rId3" imgW="1498320" imgH="660240" progId="Equation.3">
                  <p:embed/>
                </p:oleObj>
              </mc:Choice>
              <mc:Fallback>
                <p:oleObj name="Equation" r:id="rId3" imgW="149832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2971800" cy="130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94EB39-5F1C-4990-A16E-98EAEB584F70}" type="slidenum">
              <a:rPr lang="zh-CN" altLang="en-US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614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Parameter and statistic</a:t>
            </a:r>
          </a:p>
        </p:txBody>
      </p:sp>
      <p:sp>
        <p:nvSpPr>
          <p:cNvPr id="614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Parameter</a:t>
            </a:r>
          </a:p>
          <a:p>
            <a:pPr lvl="1" eaLnBrk="1" hangingPunct="1"/>
            <a:r>
              <a:rPr lang="en-US" altLang="zh-CN" dirty="0" smtClean="0"/>
              <a:t>A descriptive measure for a population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Statistic</a:t>
            </a:r>
          </a:p>
          <a:p>
            <a:pPr lvl="1" eaLnBrk="1" hangingPunct="1"/>
            <a:r>
              <a:rPr lang="en-US" altLang="zh-CN" dirty="0" smtClean="0"/>
              <a:t>A descriptive measure for a sample</a:t>
            </a:r>
          </a:p>
          <a:p>
            <a:pPr lvl="1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Numerical measures of variability</a:t>
            </a:r>
            <a:endParaRPr lang="en-US" dirty="0"/>
          </a:p>
        </p:txBody>
      </p:sp>
      <p:graphicFrame>
        <p:nvGraphicFramePr>
          <p:cNvPr id="6" name="Group 28"/>
          <p:cNvGraphicFramePr>
            <a:graphicFrameLocks/>
          </p:cNvGraphicFramePr>
          <p:nvPr/>
        </p:nvGraphicFramePr>
        <p:xfrm>
          <a:off x="838200" y="1524000"/>
          <a:ext cx="7391400" cy="4379913"/>
        </p:xfrm>
        <a:graphic>
          <a:graphicData uri="http://schemas.openxmlformats.org/drawingml/2006/table">
            <a:tbl>
              <a:tblPr/>
              <a:tblGrid>
                <a:gridCol w="2463800"/>
                <a:gridCol w="2463800"/>
                <a:gridCol w="2463800"/>
              </a:tblGrid>
              <a:tr h="141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Sample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Population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9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Variance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Standard deviation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426" name="Object 28"/>
          <p:cNvGraphicFramePr>
            <a:graphicFrameLocks noChangeAspect="1"/>
          </p:cNvGraphicFramePr>
          <p:nvPr/>
        </p:nvGraphicFramePr>
        <p:xfrm>
          <a:off x="6629400" y="34290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62" name="Equation" r:id="rId3" imgW="203040" imgH="203040" progId="Equation.3">
                  <p:embed/>
                </p:oleObj>
              </mc:Choice>
              <mc:Fallback>
                <p:oleObj name="Equation" r:id="rId3" imgW="203040" imgH="203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429000"/>
                        <a:ext cx="53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862716"/>
              </p:ext>
            </p:extLst>
          </p:nvPr>
        </p:nvGraphicFramePr>
        <p:xfrm>
          <a:off x="6629400" y="5029200"/>
          <a:ext cx="41563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63" name="Equation" r:id="rId5" imgW="152280" imgH="139680" progId="Equation.3">
                  <p:embed/>
                </p:oleObj>
              </mc:Choice>
              <mc:Fallback>
                <p:oleObj name="Equation" r:id="rId5" imgW="152280" imgH="1396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029200"/>
                        <a:ext cx="415636" cy="381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8B08C-34F3-406D-9532-F03EF1C37016}" type="slidenum">
              <a:rPr lang="zh-CN" altLang="en-US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656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Symmetry and skewness</a:t>
            </a:r>
          </a:p>
        </p:txBody>
      </p:sp>
      <p:sp>
        <p:nvSpPr>
          <p:cNvPr id="6656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err="1" smtClean="0"/>
              <a:t>Skewness</a:t>
            </a:r>
            <a:r>
              <a:rPr lang="en-US" altLang="zh-CN" sz="2400" dirty="0" smtClean="0"/>
              <a:t> (sometimes referred as relative </a:t>
            </a:r>
            <a:r>
              <a:rPr lang="en-US" altLang="zh-CN" sz="2400" dirty="0" err="1" smtClean="0"/>
              <a:t>skewness</a:t>
            </a:r>
            <a:r>
              <a:rPr lang="en-US" altLang="zh-CN" sz="2400" dirty="0" smtClean="0"/>
              <a:t>)</a:t>
            </a:r>
          </a:p>
          <a:p>
            <a:pPr lvl="1" eaLnBrk="1" hangingPunct="1"/>
            <a:r>
              <a:rPr lang="en-US" altLang="zh-CN" dirty="0" smtClean="0"/>
              <a:t>A distribution is not symmetrical is called skewed</a:t>
            </a:r>
          </a:p>
          <a:p>
            <a:pPr lvl="2" eaLnBrk="1" hangingPunct="1"/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Positively skewed (skewed to the right)</a:t>
            </a:r>
          </a:p>
          <a:p>
            <a:pPr lvl="3" eaLnBrk="1" hangingPunct="1"/>
            <a:r>
              <a:rPr lang="en-US" altLang="zh-CN" dirty="0" smtClean="0"/>
              <a:t>Long tail on the right side</a:t>
            </a:r>
          </a:p>
          <a:p>
            <a:pPr lvl="2" eaLnBrk="1" hangingPunct="1"/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Negatively skewed (skewed to the left)</a:t>
            </a:r>
          </a:p>
          <a:p>
            <a:pPr lvl="3" eaLnBrk="1" hangingPunct="1"/>
            <a:r>
              <a:rPr lang="en-US" altLang="zh-CN" dirty="0" smtClean="0"/>
              <a:t>Long tail on the left side</a:t>
            </a:r>
          </a:p>
        </p:txBody>
      </p:sp>
      <p:pic>
        <p:nvPicPr>
          <p:cNvPr id="6656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429000"/>
            <a:ext cx="30130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 rot="10800000" flipH="1">
            <a:off x="5867400" y="4495800"/>
            <a:ext cx="3013075" cy="15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Constantia" pitchFamily="18" charset="0"/>
            </a:endParaRPr>
          </a:p>
          <a:p>
            <a:endParaRPr lang="en-US" altLang="zh-CN" dirty="0" smtClean="0">
              <a:latin typeface="Constantia" pitchFamily="18" charset="0"/>
            </a:endParaRPr>
          </a:p>
          <a:p>
            <a:endParaRPr lang="en-US" altLang="zh-CN" dirty="0" smtClean="0">
              <a:latin typeface="Constantia" pitchFamily="18" charset="0"/>
            </a:endParaRPr>
          </a:p>
          <a:p>
            <a:endParaRPr lang="en-US" altLang="zh-CN" dirty="0" smtClean="0">
              <a:latin typeface="Constantia" pitchFamily="18" charset="0"/>
            </a:endParaRPr>
          </a:p>
          <a:p>
            <a:r>
              <a:rPr lang="en-US" altLang="zh-CN" dirty="0" smtClean="0">
                <a:latin typeface="Constantia" pitchFamily="18" charset="0"/>
              </a:rPr>
              <a:t>For large dataset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Skewness</a:t>
            </a:r>
            <a:endParaRPr lang="en-US" dirty="0"/>
          </a:p>
        </p:txBody>
      </p:sp>
      <p:graphicFrame>
        <p:nvGraphicFramePr>
          <p:cNvPr id="230402" name="Object 2"/>
          <p:cNvGraphicFramePr>
            <a:graphicFrameLocks noChangeAspect="1"/>
          </p:cNvGraphicFramePr>
          <p:nvPr/>
        </p:nvGraphicFramePr>
        <p:xfrm>
          <a:off x="1066800" y="1676400"/>
          <a:ext cx="42672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8" name="Equation" r:id="rId3" imgW="2095200" imgH="634680" progId="Equation.3">
                  <p:embed/>
                </p:oleObj>
              </mc:Choice>
              <mc:Fallback>
                <p:oleObj name="Equation" r:id="rId3" imgW="2095200" imgH="634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4267200" cy="129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838200" y="5029200"/>
            <a:ext cx="7162800" cy="915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As a frame of reference, for a sample size of 100 or larger taken from a normal distribution, a 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skewness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coefficient of </a:t>
            </a:r>
            <a:r>
              <a:rPr lang="en-US" altLang="zh-CN" u="sng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+/-0.5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would be considered unusually.</a:t>
            </a:r>
          </a:p>
        </p:txBody>
      </p:sp>
      <p:graphicFrame>
        <p:nvGraphicFramePr>
          <p:cNvPr id="230403" name="Object 3"/>
          <p:cNvGraphicFramePr>
            <a:graphicFrameLocks noChangeAspect="1"/>
          </p:cNvGraphicFramePr>
          <p:nvPr/>
        </p:nvGraphicFramePr>
        <p:xfrm>
          <a:off x="914400" y="3886200"/>
          <a:ext cx="24479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9" name="Equation" r:id="rId5" imgW="1117440" imgH="419040" progId="Equation.3">
                  <p:embed/>
                </p:oleObj>
              </mc:Choice>
              <mc:Fallback>
                <p:oleObj name="Equation" r:id="rId5" imgW="11174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244792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019800" y="1219200"/>
            <a:ext cx="27432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The sign 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indicates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the direction of </a:t>
            </a:r>
            <a:r>
              <a:rPr lang="en-US" altLang="zh-CN" dirty="0" err="1" smtClean="0">
                <a:latin typeface="Cambria Math" pitchFamily="18" charset="0"/>
                <a:ea typeface="Cambria Math" pitchFamily="18" charset="0"/>
              </a:rPr>
              <a:t>skewness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altLang="zh-CN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5257800" y="1600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5C974-C8D0-4288-B390-70652C47605D}" type="slidenum">
              <a:rPr lang="zh-CN" altLang="en-US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675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Kurtosis</a:t>
            </a:r>
          </a:p>
        </p:txBody>
      </p:sp>
      <p:sp>
        <p:nvSpPr>
          <p:cNvPr id="6758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dirty="0" smtClean="0"/>
              <a:t>A statistical measure that indicate whether a distribution is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more or less peaked than a normal distribution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A statistical measure used to describe the distribution of observed data around the mean </a:t>
            </a:r>
          </a:p>
          <a:p>
            <a:pPr lvl="1" eaLnBrk="1" hangingPunct="1"/>
            <a:r>
              <a:rPr lang="en-US" altLang="zh-CN" sz="2200" dirty="0" smtClean="0"/>
              <a:t>A distribution that is more peaked than normal is called </a:t>
            </a:r>
            <a:r>
              <a:rPr lang="en-US" altLang="zh-CN" sz="2200" b="1" u="sng" dirty="0" smtClean="0"/>
              <a:t>leptokurtic</a:t>
            </a:r>
          </a:p>
          <a:p>
            <a:pPr lvl="1" eaLnBrk="1" hangingPunct="1"/>
            <a:endParaRPr lang="en-US" altLang="zh-CN" sz="2200" dirty="0" smtClean="0"/>
          </a:p>
          <a:p>
            <a:pPr lvl="1" eaLnBrk="1" hangingPunct="1"/>
            <a:r>
              <a:rPr lang="en-US" altLang="zh-CN" sz="2200" dirty="0" smtClean="0"/>
              <a:t>A distribution that is less peaked than normal is called </a:t>
            </a:r>
            <a:r>
              <a:rPr lang="en-US" altLang="zh-CN" sz="2200" b="1" u="sng" dirty="0" err="1" smtClean="0"/>
              <a:t>platykurtic</a:t>
            </a:r>
            <a:endParaRPr lang="en-US" altLang="zh-CN" sz="2200" b="1" u="sng" dirty="0" smtClean="0"/>
          </a:p>
          <a:p>
            <a:pPr lvl="1" eaLnBrk="1" hangingPunct="1"/>
            <a:endParaRPr lang="en-US" altLang="zh-CN" sz="2200" dirty="0" smtClean="0"/>
          </a:p>
          <a:p>
            <a:pPr lvl="1" eaLnBrk="1" hangingPunct="1"/>
            <a:r>
              <a:rPr lang="en-US" altLang="zh-CN" sz="2200" dirty="0" smtClean="0"/>
              <a:t>A distribution that is identical to the normal distribution is called </a:t>
            </a:r>
            <a:r>
              <a:rPr lang="en-US" altLang="zh-CN" sz="2200" b="1" u="sng" dirty="0" err="1" smtClean="0"/>
              <a:t>mesokurtic</a:t>
            </a:r>
            <a:endParaRPr lang="en-US" altLang="zh-CN" sz="2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306959-A9F0-4919-9F34-1C5D04EF5081}" type="slidenum">
              <a:rPr lang="zh-CN" altLang="en-US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686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Kurtosis (cont’d)</a:t>
            </a:r>
          </a:p>
        </p:txBody>
      </p:sp>
      <p:sp>
        <p:nvSpPr>
          <p:cNvPr id="6861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dirty="0" smtClean="0"/>
              <a:t>For normal distribution</a:t>
            </a:r>
          </a:p>
          <a:p>
            <a:pPr lvl="1" eaLnBrk="1" hangingPunct="1"/>
            <a:r>
              <a:rPr lang="en-US" altLang="zh-CN" sz="2200" dirty="0" smtClean="0">
                <a:solidFill>
                  <a:srgbClr val="FF0000"/>
                </a:solidFill>
              </a:rPr>
              <a:t>Kurtosis is equal to 3</a:t>
            </a:r>
          </a:p>
          <a:p>
            <a:pPr lvl="1" eaLnBrk="1" hangingPunct="1"/>
            <a:endParaRPr lang="en-US" altLang="zh-CN" sz="2200" dirty="0" smtClean="0"/>
          </a:p>
          <a:p>
            <a:pPr eaLnBrk="1" hangingPunct="1"/>
            <a:r>
              <a:rPr lang="en-US" altLang="zh-CN" sz="2400" dirty="0" smtClean="0"/>
              <a:t>Excess kurtosis=</a:t>
            </a:r>
            <a:r>
              <a:rPr lang="en-US" altLang="zh-CN" sz="2200" dirty="0" smtClean="0"/>
              <a:t>(Kurtosis-3)</a:t>
            </a:r>
          </a:p>
          <a:p>
            <a:pPr lvl="1" eaLnBrk="1" hangingPunct="1"/>
            <a:endParaRPr lang="en-US" altLang="zh-CN" sz="2200" dirty="0" smtClean="0"/>
          </a:p>
          <a:p>
            <a:pPr lvl="1" eaLnBrk="1" hangingPunct="1"/>
            <a:r>
              <a:rPr lang="en-US" altLang="zh-CN" sz="2200" dirty="0" smtClean="0"/>
              <a:t>A normal of </a:t>
            </a:r>
            <a:r>
              <a:rPr lang="en-US" altLang="zh-CN" sz="2200" dirty="0" err="1" smtClean="0"/>
              <a:t>mesokurtic</a:t>
            </a:r>
            <a:r>
              <a:rPr lang="en-US" altLang="zh-CN" sz="2200" dirty="0" smtClean="0"/>
              <a:t> distribution has excess kurtosis equal to 0</a:t>
            </a:r>
          </a:p>
          <a:p>
            <a:pPr lvl="1" eaLnBrk="1" hangingPunct="1"/>
            <a:endParaRPr lang="en-US" altLang="zh-CN" sz="2200" dirty="0" smtClean="0"/>
          </a:p>
          <a:p>
            <a:pPr lvl="1" eaLnBrk="1" hangingPunct="1"/>
            <a:r>
              <a:rPr lang="en-US" altLang="zh-CN" sz="2200" dirty="0" smtClean="0"/>
              <a:t>A leptokurtic distribution has excess kurtosis greater than 0</a:t>
            </a:r>
          </a:p>
          <a:p>
            <a:pPr lvl="2" eaLnBrk="1" hangingPunct="1"/>
            <a:r>
              <a:rPr lang="en-US" altLang="zh-CN" sz="1900" dirty="0" smtClean="0"/>
              <a:t>More peaked than a normal distribution</a:t>
            </a:r>
          </a:p>
          <a:p>
            <a:pPr lvl="1" eaLnBrk="1" hangingPunct="1"/>
            <a:endParaRPr lang="en-US" altLang="zh-CN" sz="2200" dirty="0" smtClean="0"/>
          </a:p>
          <a:p>
            <a:pPr lvl="1" eaLnBrk="1" hangingPunct="1"/>
            <a:r>
              <a:rPr lang="en-US" altLang="zh-CN" sz="2200" dirty="0" smtClean="0"/>
              <a:t>A </a:t>
            </a:r>
            <a:r>
              <a:rPr lang="en-US" altLang="zh-CN" sz="2200" dirty="0" err="1" smtClean="0"/>
              <a:t>platykurtic</a:t>
            </a:r>
            <a:r>
              <a:rPr lang="en-US" altLang="zh-CN" sz="2200" dirty="0" smtClean="0"/>
              <a:t> distribution has excess kurtosis less than 0</a:t>
            </a:r>
          </a:p>
          <a:p>
            <a:pPr lvl="2" eaLnBrk="1" hangingPunct="1"/>
            <a:r>
              <a:rPr lang="en-US" altLang="zh-CN" sz="1900" dirty="0" smtClean="0"/>
              <a:t>Less peaked than a normal </a:t>
            </a:r>
            <a:r>
              <a:rPr lang="en-US" altLang="zh-CN" sz="1900" dirty="0" err="1" smtClean="0"/>
              <a:t>distribtution</a:t>
            </a:r>
            <a:endParaRPr lang="en-US" altLang="zh-CN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4D66E-A241-4156-91BD-92C3430B9563}" type="slidenum">
              <a:rPr lang="zh-CN" altLang="en-US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696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An example: Kurtosis</a:t>
            </a: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0"/>
            <a:ext cx="5429250" cy="380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Quantitative data</a:t>
            </a:r>
          </a:p>
          <a:p>
            <a:pPr lvl="1">
              <a:buFontTx/>
              <a:buChar char="•"/>
            </a:pPr>
            <a:r>
              <a:rPr lang="en-US" altLang="zh-CN" b="1" u="sng" dirty="0" smtClean="0"/>
              <a:t>Ratio</a:t>
            </a:r>
            <a:r>
              <a:rPr lang="en-US" altLang="zh-CN" u="sng" dirty="0" smtClean="0"/>
              <a:t> </a:t>
            </a:r>
            <a:r>
              <a:rPr lang="en-US" altLang="zh-CN" dirty="0" smtClean="0"/>
              <a:t>data (bank assets, firm inventory)</a:t>
            </a:r>
          </a:p>
          <a:p>
            <a:pPr lvl="1">
              <a:buFontTx/>
              <a:buChar char="•"/>
            </a:pPr>
            <a:endParaRPr lang="en-US" altLang="zh-CN" b="1" u="sng" dirty="0" smtClean="0"/>
          </a:p>
          <a:p>
            <a:pPr lvl="1">
              <a:buFontTx/>
              <a:buChar char="•"/>
            </a:pPr>
            <a:r>
              <a:rPr lang="en-US" altLang="zh-CN" b="1" u="sng" dirty="0" smtClean="0"/>
              <a:t>Interval</a:t>
            </a:r>
            <a:r>
              <a:rPr lang="en-US" altLang="zh-CN" dirty="0" smtClean="0"/>
              <a:t> data (temperature)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Qualitative data</a:t>
            </a:r>
          </a:p>
          <a:p>
            <a:pPr lvl="1">
              <a:buFontTx/>
              <a:buChar char="•"/>
            </a:pPr>
            <a:r>
              <a:rPr lang="en-US" altLang="zh-CN" dirty="0" smtClean="0"/>
              <a:t>Measured by </a:t>
            </a:r>
            <a:r>
              <a:rPr lang="en-US" altLang="zh-CN" u="sng" dirty="0" smtClean="0"/>
              <a:t>classification</a:t>
            </a:r>
            <a:r>
              <a:rPr lang="en-US" altLang="zh-CN" dirty="0" smtClean="0"/>
              <a:t> only</a:t>
            </a:r>
          </a:p>
          <a:p>
            <a:pPr lvl="1">
              <a:buFontTx/>
              <a:buChar char="•"/>
            </a:pPr>
            <a:r>
              <a:rPr lang="en-US" altLang="zh-CN" dirty="0" smtClean="0"/>
              <a:t>Non-numerical in nature</a:t>
            </a:r>
          </a:p>
          <a:p>
            <a:pPr lvl="1">
              <a:buFontTx/>
              <a:buChar char="•"/>
            </a:pPr>
            <a:endParaRPr lang="en-US" altLang="zh-CN" b="1" u="sng" dirty="0" smtClean="0"/>
          </a:p>
          <a:p>
            <a:pPr lvl="1">
              <a:buFontTx/>
              <a:buChar char="•"/>
            </a:pPr>
            <a:r>
              <a:rPr lang="en-US" altLang="zh-CN" b="1" u="sng" dirty="0" smtClean="0"/>
              <a:t>Ordinal</a:t>
            </a:r>
            <a:r>
              <a:rPr lang="en-US" altLang="zh-CN" u="sng" dirty="0" smtClean="0"/>
              <a:t> </a:t>
            </a:r>
            <a:r>
              <a:rPr lang="en-US" altLang="zh-CN" dirty="0" smtClean="0"/>
              <a:t>data (best to worst ranking, age categories)</a:t>
            </a:r>
          </a:p>
          <a:p>
            <a:pPr lvl="1">
              <a:buFontTx/>
              <a:buChar char="•"/>
            </a:pPr>
            <a:endParaRPr lang="en-US" altLang="zh-CN" b="1" u="sng" dirty="0" smtClean="0"/>
          </a:p>
          <a:p>
            <a:pPr lvl="1">
              <a:buFontTx/>
              <a:buChar char="•"/>
            </a:pPr>
            <a:r>
              <a:rPr lang="en-US" altLang="zh-CN" b="1" u="sng" dirty="0" smtClean="0"/>
              <a:t>Nominal</a:t>
            </a:r>
            <a:r>
              <a:rPr lang="en-US" altLang="zh-CN" u="sng" dirty="0" smtClean="0"/>
              <a:t> </a:t>
            </a:r>
            <a:r>
              <a:rPr lang="en-US" altLang="zh-CN" dirty="0" smtClean="0"/>
              <a:t>data (political affiliation, industry classification, ethnic/cultural groups)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by nature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Russian mathematician </a:t>
            </a:r>
            <a:r>
              <a:rPr lang="en-US" altLang="zh-CN" sz="2400" dirty="0" err="1" smtClean="0"/>
              <a:t>Pafnuty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Chebyshev</a:t>
            </a:r>
            <a:endParaRPr lang="en-US" altLang="zh-CN" sz="2400" dirty="0" smtClean="0"/>
          </a:p>
          <a:p>
            <a:pPr lvl="1"/>
            <a:r>
              <a:rPr lang="en-US" altLang="zh-CN" sz="2200" dirty="0" smtClean="0"/>
              <a:t>Inequality using standard deviation as a measure of dispersion</a:t>
            </a:r>
          </a:p>
          <a:p>
            <a:pPr lvl="1"/>
            <a:endParaRPr lang="en-US" altLang="zh-CN" sz="2200" dirty="0" smtClean="0"/>
          </a:p>
          <a:p>
            <a:pPr lvl="1"/>
            <a:r>
              <a:rPr lang="en-US" altLang="zh-CN" sz="2200" dirty="0" smtClean="0"/>
              <a:t>Definition</a:t>
            </a:r>
          </a:p>
          <a:p>
            <a:pPr lvl="2"/>
            <a:r>
              <a:rPr lang="en-US" altLang="zh-CN" sz="2000" dirty="0" smtClean="0"/>
              <a:t>The proportion of the observations within k standard deviations of the arithmetic mean is 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at least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Chebyshev’s</a:t>
            </a:r>
            <a:r>
              <a:rPr lang="en-US" altLang="zh-CN" dirty="0" smtClean="0">
                <a:ea typeface="宋体" pitchFamily="2" charset="-122"/>
              </a:rPr>
              <a:t> inequality</a:t>
            </a:r>
            <a:endParaRPr lang="en-US" dirty="0"/>
          </a:p>
        </p:txBody>
      </p:sp>
      <p:graphicFrame>
        <p:nvGraphicFramePr>
          <p:cNvPr id="229378" name="Object 2"/>
          <p:cNvGraphicFramePr>
            <a:graphicFrameLocks noChangeAspect="1"/>
          </p:cNvGraphicFramePr>
          <p:nvPr/>
        </p:nvGraphicFramePr>
        <p:xfrm>
          <a:off x="1412875" y="4191000"/>
          <a:ext cx="34861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95" name="Equation" r:id="rId3" imgW="1231560" imgH="393480" progId="Equation.3">
                  <p:embed/>
                </p:oleObj>
              </mc:Choice>
              <mc:Fallback>
                <p:oleObj name="Equation" r:id="rId3" imgW="12315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4191000"/>
                        <a:ext cx="348615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How many observations fit within </a:t>
            </a:r>
            <a:r>
              <a:rPr lang="en-US" altLang="zh-CN" sz="2800" u="sng" dirty="0" smtClean="0"/>
              <a:t>+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n</a:t>
            </a:r>
            <a:r>
              <a:rPr lang="en-US" altLang="zh-CN" sz="2800" dirty="0" smtClean="0"/>
              <a:t> standard deviations of the mean?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>
                <a:ea typeface="宋体" pitchFamily="2" charset="-122"/>
              </a:rPr>
              <a:t>Interpreting the standard deviation</a:t>
            </a:r>
            <a:endParaRPr lang="en-US" dirty="0"/>
          </a:p>
        </p:txBody>
      </p:sp>
      <p:pic>
        <p:nvPicPr>
          <p:cNvPr id="6" name="Picture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" y="2514600"/>
            <a:ext cx="7010400" cy="32226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BADBB-69B7-4783-917E-508CB8FCCC28}" type="slidenum">
              <a:rPr lang="zh-CN" altLang="en-US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17413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ea typeface="宋体" pitchFamily="2" charset="-122"/>
              </a:rPr>
              <a:t>Numerical measures of relative standing</a:t>
            </a:r>
            <a:endParaRPr lang="zh-CN" altLang="en-US" sz="3600" dirty="0" smtClean="0">
              <a:ea typeface="宋体" pitchFamily="2" charset="-122"/>
            </a:endParaRPr>
          </a:p>
        </p:txBody>
      </p:sp>
      <p:sp>
        <p:nvSpPr>
          <p:cNvPr id="174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en-US" altLang="zh-CN" dirty="0" smtClean="0"/>
              <a:t>Descriptive measures of relationship of a measurement to the rest of the data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u="sng" dirty="0" smtClean="0">
                <a:solidFill>
                  <a:srgbClr val="FF0000"/>
                </a:solidFill>
              </a:rPr>
              <a:t>z-score</a:t>
            </a:r>
          </a:p>
          <a:p>
            <a:pPr eaLnBrk="1" hangingPunct="1">
              <a:buFont typeface="Georgia" pitchFamily="18" charset="0"/>
              <a:buNone/>
            </a:pPr>
            <a:endParaRPr lang="en-US" altLang="zh-CN" dirty="0" smtClean="0"/>
          </a:p>
          <a:p>
            <a:pPr eaLnBrk="1" hangingPunct="1">
              <a:buFont typeface="Georgia" pitchFamily="18" charset="0"/>
              <a:buNone/>
            </a:pPr>
            <a:r>
              <a:rPr lang="en-US" altLang="zh-CN" dirty="0" smtClean="0"/>
              <a:t>The distance between a measurement </a:t>
            </a:r>
            <a:r>
              <a:rPr lang="en-US" altLang="zh-CN" u="sng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 and the mean, expressed in standard units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altLang="zh-CN" dirty="0" smtClean="0"/>
              <a:t>	Use of standard units allows comparison across data sets</a:t>
            </a:r>
            <a:endParaRPr lang="zh-CN" altLang="en-US" dirty="0" smtClean="0"/>
          </a:p>
        </p:txBody>
      </p:sp>
      <p:graphicFrame>
        <p:nvGraphicFramePr>
          <p:cNvPr id="17410" name="Object 1"/>
          <p:cNvGraphicFramePr>
            <a:graphicFrameLocks noChangeAspect="1"/>
          </p:cNvGraphicFramePr>
          <p:nvPr/>
        </p:nvGraphicFramePr>
        <p:xfrm>
          <a:off x="990600" y="4800600"/>
          <a:ext cx="25146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0" name="Equation" r:id="rId3" imgW="622080" imgH="393480" progId="Equation.3">
                  <p:embed/>
                </p:oleObj>
              </mc:Choice>
              <mc:Fallback>
                <p:oleObj name="Equation" r:id="rId3" imgW="62208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00600"/>
                        <a:ext cx="2514600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3886200" y="4800600"/>
            <a:ext cx="44958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A standardized variable has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Mean 0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Standard deviation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5EED0-5929-467F-87EF-50AB138E4D00}" type="slidenum">
              <a:rPr lang="zh-CN" altLang="en-US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7168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2"/>
                </a:solidFill>
                <a:ea typeface="宋体" pitchFamily="2" charset="-122"/>
              </a:rPr>
              <a:t>More on z-scores</a:t>
            </a:r>
            <a:endParaRPr lang="zh-CN" altLang="en-US" dirty="0" smtClean="0">
              <a:solidFill>
                <a:schemeClr val="accent2"/>
              </a:solidFill>
              <a:ea typeface="宋体" pitchFamily="2" charset="-122"/>
            </a:endParaRPr>
          </a:p>
        </p:txBody>
      </p:sp>
      <p:pic>
        <p:nvPicPr>
          <p:cNvPr id="716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2136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114800" y="4876800"/>
            <a:ext cx="228600" cy="2286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5638800"/>
            <a:ext cx="609600" cy="2286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71600" y="5638800"/>
            <a:ext cx="5867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3B56E-1F01-4238-B5A2-368BE318290D}" type="slidenum">
              <a:rPr lang="zh-CN" altLang="en-US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7270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Outliers</a:t>
            </a:r>
          </a:p>
        </p:txBody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Georgia" pitchFamily="18" charset="0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Outlier </a:t>
            </a:r>
            <a:r>
              <a:rPr lang="en-US" altLang="zh-CN" dirty="0" smtClean="0"/>
              <a:t>– a measurement that is unusually large or small relative to the data values being described</a:t>
            </a:r>
          </a:p>
          <a:p>
            <a:pPr marL="274320" indent="-274320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Georgia" pitchFamily="18" charset="0"/>
              <a:buNone/>
              <a:defRPr/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 marL="274320" indent="-274320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Georgia" pitchFamily="18" charset="0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Causes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Invalid measurement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Misclassified measurement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A rare (chance) event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Georgia" pitchFamily="18" charset="0"/>
              <a:buNone/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Georgia" pitchFamily="18" charset="0"/>
              <a:buNone/>
              <a:defRPr/>
            </a:pPr>
            <a:r>
              <a:rPr lang="en-US" altLang="zh-CN" smtClean="0"/>
              <a:t>Method</a:t>
            </a: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Georgia" pitchFamily="18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u="sng" dirty="0" smtClean="0">
                <a:solidFill>
                  <a:srgbClr val="FF0000"/>
                </a:solidFill>
              </a:rPr>
              <a:t>z-scores</a:t>
            </a:r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altLang="zh-CN" dirty="0" smtClean="0"/>
              <a:t>	Scores of </a:t>
            </a:r>
            <a:r>
              <a:rPr lang="en-US" altLang="zh-CN" dirty="0" smtClean="0">
                <a:sym typeface="Symbol" pitchFamily="18" charset="2"/>
              </a:rPr>
              <a:t>3 in mound-shaped distributions (2 in highly skewed distributions) are considered outliers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Georgia" pitchFamily="18" charset="0"/>
              <a:buNone/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A0F33-9075-4166-9F96-C4F63C14683C}" type="slidenum">
              <a:rPr lang="zh-CN" altLang="en-US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184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Normal distribution</a:t>
            </a:r>
          </a:p>
        </p:txBody>
      </p:sp>
      <p:sp>
        <p:nvSpPr>
          <p:cNvPr id="184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en-US" altLang="zh-CN" dirty="0" smtClean="0"/>
              <a:t>A normal random variable has a probability distribution called a </a:t>
            </a:r>
            <a:r>
              <a:rPr lang="en-US" altLang="zh-CN" dirty="0" smtClean="0">
                <a:solidFill>
                  <a:srgbClr val="FF0000"/>
                </a:solidFill>
              </a:rPr>
              <a:t>normal distribution</a:t>
            </a:r>
          </a:p>
          <a:p>
            <a:pPr eaLnBrk="1" hangingPunct="1">
              <a:buFont typeface="Georgia" pitchFamily="18" charset="0"/>
              <a:buNone/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 eaLnBrk="1" hangingPunct="1">
              <a:buFont typeface="Georgia" pitchFamily="18" charset="0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The Normal Distribution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altLang="zh-CN" sz="2000" dirty="0" smtClean="0"/>
              <a:t>1. Bell-shaped curve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altLang="zh-CN" sz="2000" dirty="0" smtClean="0"/>
              <a:t>2. Symmetrical about its mean </a:t>
            </a:r>
            <a:r>
              <a:rPr lang="el-GR" sz="2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μ</a:t>
            </a:r>
            <a:endParaRPr lang="en-US" sz="2000" i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000" dirty="0" smtClean="0"/>
              <a:t>3. Mean, median, mode are equal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altLang="zh-CN" sz="2000" dirty="0" smtClean="0"/>
              <a:t>4. Spread determined by the value</a:t>
            </a:r>
            <a:endParaRPr lang="el-GR" sz="2000" dirty="0" smtClean="0">
              <a:cs typeface="Arial" pitchFamily="34" charset="0"/>
            </a:endParaRPr>
          </a:p>
          <a:p>
            <a:pPr eaLnBrk="1" hangingPunct="1">
              <a:buFont typeface="Georgia" pitchFamily="18" charset="0"/>
              <a:buNone/>
            </a:pPr>
            <a:r>
              <a:rPr lang="en-US" altLang="zh-CN" sz="2000" dirty="0" smtClean="0"/>
              <a:t>	of it’s standard deviation </a:t>
            </a:r>
            <a:r>
              <a:rPr lang="el-GR" sz="2000" i="1" dirty="0" smtClean="0">
                <a:cs typeface="Arial" pitchFamily="34" charset="0"/>
              </a:rPr>
              <a:t>σ</a:t>
            </a:r>
            <a:endParaRPr lang="en-US" sz="2000" i="1" dirty="0" smtClean="0">
              <a:cs typeface="Arial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000" dirty="0" smtClean="0"/>
              <a:t>5. Random variable has infinite range</a:t>
            </a:r>
          </a:p>
          <a:p>
            <a:pPr eaLnBrk="1" hangingPunct="1">
              <a:buFont typeface="Georgia" pitchFamily="18" charset="0"/>
              <a:buNone/>
            </a:pPr>
            <a:endParaRPr lang="en-US" altLang="zh-CN" sz="2000" i="1" dirty="0" smtClean="0">
              <a:cs typeface="Arial" pitchFamily="34" charset="0"/>
            </a:endParaRPr>
          </a:p>
          <a:p>
            <a:pPr eaLnBrk="1" hangingPunct="1"/>
            <a:endParaRPr lang="zh-CN" altLang="en-US" dirty="0" smtClean="0"/>
          </a:p>
        </p:txBody>
      </p:sp>
      <p:pic>
        <p:nvPicPr>
          <p:cNvPr id="1843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200400"/>
            <a:ext cx="316702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TextBox 7"/>
          <p:cNvSpPr txBox="1">
            <a:spLocks noChangeArrowheads="1"/>
          </p:cNvSpPr>
          <p:nvPr/>
        </p:nvSpPr>
        <p:spPr bwMode="auto">
          <a:xfrm>
            <a:off x="5867400" y="5410200"/>
            <a:ext cx="990600" cy="923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Mean</a:t>
            </a:r>
          </a:p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Median</a:t>
            </a:r>
          </a:p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Mode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770758" y="4724400"/>
            <a:ext cx="1219200" cy="317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3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29200" y="2438400"/>
          <a:ext cx="2590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4" name="Equation" r:id="rId4" imgW="1600200" imgH="533160" progId="">
                  <p:embed/>
                </p:oleObj>
              </mc:Choice>
              <mc:Fallback>
                <p:oleObj name="Equation" r:id="rId4" imgW="1600200" imgH="533160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38400"/>
                        <a:ext cx="2590800" cy="6858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426051-3422-40FE-861C-EF66202C2A0F}" type="slidenum">
              <a:rPr lang="zh-CN" altLang="en-US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11059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宋体" pitchFamily="2" charset="-122"/>
              </a:rPr>
              <a:t>The standard normal distribution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373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Georgia" pitchFamily="18" charset="0"/>
              <a:buNone/>
            </a:pPr>
            <a:r>
              <a:rPr lang="en-US" altLang="zh-CN" sz="2400" dirty="0" smtClean="0"/>
              <a:t>Probabilities associated with values or ranges of a random variable correspond to areas under the normal curve</a:t>
            </a:r>
          </a:p>
          <a:p>
            <a:pPr eaLnBrk="1" hangingPunct="1">
              <a:lnSpc>
                <a:spcPct val="90000"/>
              </a:lnSpc>
              <a:buFont typeface="Georgia" pitchFamily="18" charset="0"/>
              <a:buNone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Georgia" pitchFamily="18" charset="0"/>
              <a:buNone/>
            </a:pPr>
            <a:r>
              <a:rPr lang="en-US" altLang="zh-CN" sz="2400" dirty="0" smtClean="0"/>
              <a:t>Calculating probabilities can be simplified by working with a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Standard Normal Distribution</a:t>
            </a:r>
          </a:p>
          <a:p>
            <a:pPr eaLnBrk="1" hangingPunct="1">
              <a:lnSpc>
                <a:spcPct val="90000"/>
              </a:lnSpc>
              <a:buFont typeface="Georgia" pitchFamily="18" charset="0"/>
              <a:buNone/>
            </a:pP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Georgia" pitchFamily="18" charset="0"/>
              <a:buNone/>
            </a:pPr>
            <a:r>
              <a:rPr lang="en-US" altLang="zh-CN" sz="2000" dirty="0" smtClean="0"/>
              <a:t>A Standard Normal Distribution</a:t>
            </a:r>
          </a:p>
          <a:p>
            <a:pPr eaLnBrk="1" hangingPunct="1">
              <a:lnSpc>
                <a:spcPct val="90000"/>
              </a:lnSpc>
              <a:buFont typeface="Georgia" pitchFamily="18" charset="0"/>
              <a:buNone/>
            </a:pPr>
            <a:r>
              <a:rPr lang="en-US" altLang="zh-CN" sz="2000" dirty="0" smtClean="0"/>
              <a:t> is a normal distribution </a:t>
            </a:r>
          </a:p>
          <a:p>
            <a:pPr eaLnBrk="1" hangingPunct="1">
              <a:lnSpc>
                <a:spcPct val="90000"/>
              </a:lnSpc>
              <a:buFont typeface="Georgia" pitchFamily="18" charset="0"/>
              <a:buNone/>
            </a:pPr>
            <a:r>
              <a:rPr lang="en-US" altLang="zh-CN" sz="2000" dirty="0" smtClean="0"/>
              <a:t>with </a:t>
            </a:r>
            <a:r>
              <a:rPr lang="en-US" altLang="zh-CN" sz="2000" i="1" dirty="0" smtClean="0">
                <a:solidFill>
                  <a:srgbClr val="FF0000"/>
                </a:solidFill>
                <a:sym typeface="Symbol" pitchFamily="18" charset="2"/>
              </a:rPr>
              <a:t> =0 </a:t>
            </a:r>
            <a:r>
              <a:rPr lang="en-US" altLang="zh-CN" sz="2000" i="1" dirty="0" smtClean="0">
                <a:sym typeface="Symbol" pitchFamily="18" charset="2"/>
              </a:rPr>
              <a:t>and </a:t>
            </a:r>
            <a:r>
              <a:rPr lang="en-US" altLang="zh-CN" sz="2000" i="1" dirty="0" smtClean="0">
                <a:solidFill>
                  <a:srgbClr val="FF0000"/>
                </a:solidFill>
                <a:sym typeface="Symbol" pitchFamily="18" charset="2"/>
              </a:rPr>
              <a:t> =1</a:t>
            </a:r>
          </a:p>
          <a:p>
            <a:pPr eaLnBrk="1" hangingPunct="1">
              <a:lnSpc>
                <a:spcPct val="90000"/>
              </a:lnSpc>
              <a:buFont typeface="Georgia" pitchFamily="18" charset="0"/>
              <a:buNone/>
            </a:pPr>
            <a:endParaRPr lang="en-US" altLang="zh-CN" sz="2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Georgia" pitchFamily="18" charset="0"/>
              <a:buNone/>
            </a:pPr>
            <a:r>
              <a:rPr lang="en-US" altLang="zh-CN" sz="2000" dirty="0" smtClean="0">
                <a:sym typeface="Symbol" pitchFamily="18" charset="2"/>
              </a:rPr>
              <a:t>The standard normal random variable</a:t>
            </a:r>
          </a:p>
          <a:p>
            <a:pPr eaLnBrk="1" hangingPunct="1">
              <a:lnSpc>
                <a:spcPct val="90000"/>
              </a:lnSpc>
              <a:buFont typeface="Georgia" pitchFamily="18" charset="0"/>
              <a:buNone/>
            </a:pPr>
            <a:r>
              <a:rPr lang="en-US" altLang="zh-CN" sz="2000" dirty="0" smtClean="0">
                <a:sym typeface="Symbol" pitchFamily="18" charset="2"/>
              </a:rPr>
              <a:t> is denoted by the symbol </a:t>
            </a:r>
            <a:r>
              <a:rPr lang="en-US" altLang="zh-CN" sz="2000" i="1" dirty="0" smtClean="0">
                <a:sym typeface="Symbol" pitchFamily="18" charset="2"/>
              </a:rPr>
              <a:t>z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dirty="0" smtClean="0"/>
          </a:p>
        </p:txBody>
      </p:sp>
      <p:pic>
        <p:nvPicPr>
          <p:cNvPr id="737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5287" y="4191000"/>
            <a:ext cx="3768711" cy="204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FEACA-A1DA-456E-AEA8-1FAA5B14A6A1}" type="slidenum">
              <a:rPr lang="zh-CN" altLang="en-US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7475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ea typeface="宋体" pitchFamily="2" charset="-122"/>
              </a:rPr>
              <a:t>Standard normal distribution table</a:t>
            </a:r>
            <a:r>
              <a:rPr lang="en-US" altLang="zh-CN" sz="4000" dirty="0" smtClean="0">
                <a:ea typeface="宋体" pitchFamily="2" charset="-122"/>
              </a:rPr>
              <a:t/>
            </a:r>
            <a:br>
              <a:rPr lang="en-US" altLang="zh-CN" sz="4000" dirty="0" smtClean="0">
                <a:ea typeface="宋体" pitchFamily="2" charset="-122"/>
              </a:rPr>
            </a:br>
            <a:r>
              <a:rPr lang="en-US" altLang="zh-CN" sz="2200" dirty="0" smtClean="0">
                <a:cs typeface="隶书"/>
              </a:rPr>
              <a:t>Source: http://sweb.cz/business.statistics/normal01.jpg</a:t>
            </a: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747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055" y="1828800"/>
            <a:ext cx="75438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912429" y="4294414"/>
            <a:ext cx="457200" cy="2286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71600" y="5495245"/>
            <a:ext cx="350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Excel</a:t>
            </a:r>
          </a:p>
          <a:p>
            <a:r>
              <a:rPr lang="en-US" dirty="0" smtClean="0"/>
              <a:t>=</a:t>
            </a:r>
            <a:r>
              <a:rPr lang="en-US" dirty="0" err="1" smtClean="0"/>
              <a:t>norm.s.dist</a:t>
            </a:r>
            <a:r>
              <a:rPr lang="en-US" dirty="0" smtClean="0"/>
              <a:t>(0.08,1)=0.5319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A3C2A9-238F-441A-9687-4EF7481DAA47}" type="slidenum">
              <a:rPr lang="zh-CN" altLang="en-US"/>
              <a:pPr>
                <a:defRPr/>
              </a:pPr>
              <a:t>58</a:t>
            </a:fld>
            <a:endParaRPr lang="en-US" altLang="zh-CN"/>
          </a:p>
        </p:txBody>
      </p:sp>
      <p:pic>
        <p:nvPicPr>
          <p:cNvPr id="757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066800"/>
            <a:ext cx="5029200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962400"/>
            <a:ext cx="7315200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2" name="Text Box 4"/>
          <p:cNvSpPr txBox="1">
            <a:spLocks noChangeArrowheads="1"/>
          </p:cNvSpPr>
          <p:nvPr/>
        </p:nvSpPr>
        <p:spPr bwMode="auto">
          <a:xfrm>
            <a:off x="609600" y="76200"/>
            <a:ext cx="7315200" cy="10002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Lucida Sans" pitchFamily="34" charset="0"/>
                <a:cs typeface="Lucida Sans" pitchFamily="34" charset="0"/>
              </a:rPr>
              <a:t>Standard normal distribution table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Lucida Sans" pitchFamily="34" charset="0"/>
                <a:cs typeface="Lucida Sans" pitchFamily="34" charset="0"/>
              </a:rPr>
              <a:t>Source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Lucida Sans" pitchFamily="34" charset="0"/>
                <a:cs typeface="Lucida Sans" pitchFamily="34" charset="0"/>
              </a:rPr>
              <a:t>: http://math2.org/math/stat/distributions/z-dist.htm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3733800"/>
            <a:ext cx="304800" cy="2286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E28A8-D2F0-482B-A1F2-5AD48ADE062C}" type="slidenum">
              <a:rPr lang="zh-CN" altLang="en-US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19461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ea typeface="宋体" pitchFamily="2" charset="-122"/>
              </a:rPr>
              <a:t>Standard Normal Distribution</a:t>
            </a:r>
            <a:endParaRPr lang="en-US" altLang="zh-CN" sz="3600" dirty="0" smtClean="0">
              <a:ea typeface="宋体" pitchFamily="2" charset="-122"/>
            </a:endParaRPr>
          </a:p>
        </p:txBody>
      </p:sp>
      <p:sp>
        <p:nvSpPr>
          <p:cNvPr id="1946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Example: P(z&lt;0.67)</a:t>
            </a:r>
          </a:p>
          <a:p>
            <a:pPr lvl="1"/>
            <a:r>
              <a:rPr lang="en-US" altLang="zh-CN" dirty="0" smtClean="0"/>
              <a:t>Excel: =</a:t>
            </a:r>
            <a:r>
              <a:rPr lang="en-US" altLang="zh-CN" dirty="0" err="1" smtClean="0"/>
              <a:t>norm.s.dist</a:t>
            </a:r>
            <a:r>
              <a:rPr lang="en-US" altLang="zh-CN" dirty="0" smtClean="0"/>
              <a:t>(0.67,1)=0.7486</a:t>
            </a:r>
          </a:p>
          <a:p>
            <a:pPr eaLnBrk="1" hangingPunct="1"/>
            <a:endParaRPr lang="en-US" altLang="zh-CN" dirty="0"/>
          </a:p>
          <a:p>
            <a:r>
              <a:rPr lang="en-US" altLang="zh-CN" dirty="0" smtClean="0"/>
              <a:t>Question: P(z&gt;1.64)</a:t>
            </a:r>
          </a:p>
          <a:p>
            <a:r>
              <a:rPr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96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296B4-65D2-4B89-93E2-AAF0D9F37797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000" dirty="0" smtClean="0">
                <a:solidFill>
                  <a:schemeClr val="tx2">
                    <a:lumMod val="75000"/>
                  </a:schemeClr>
                </a:solidFill>
                <a:ea typeface="宋体" pitchFamily="2" charset="-122"/>
              </a:rPr>
              <a:t>Analyzing quantitative and qualitative data</a:t>
            </a:r>
            <a:endParaRPr lang="zh-CN" altLang="en-US" sz="3000" dirty="0" smtClean="0">
              <a:solidFill>
                <a:schemeClr val="tx2">
                  <a:lumMod val="75000"/>
                </a:schemeClr>
              </a:solidFill>
              <a:ea typeface="宋体" pitchFamily="2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 smtClean="0"/>
              <a:t>Different statistical techniques used for quantitative and qualitative data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sz="2400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 smtClean="0"/>
              <a:t>Qualitative and Quantitative data can be used together in some techniques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sz="2400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 smtClean="0"/>
              <a:t>Quantitative data 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can be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transformed into qualitative data through category creation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200" dirty="0" smtClean="0"/>
              <a:t>Group people according to their income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 smtClean="0"/>
              <a:t>Qualitative data 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cannot be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meaningfully transformed into quantitative data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E28A8-D2F0-482B-A1F2-5AD48ADE062C}" type="slidenum">
              <a:rPr lang="zh-CN" altLang="en-US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19461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ea typeface="宋体" pitchFamily="2" charset="-122"/>
              </a:rPr>
              <a:t>Standard Normal Distribution</a:t>
            </a:r>
            <a:endParaRPr lang="en-US" altLang="zh-CN" sz="3600" dirty="0" smtClean="0">
              <a:ea typeface="宋体" pitchFamily="2" charset="-122"/>
            </a:endParaRPr>
          </a:p>
        </p:txBody>
      </p:sp>
      <p:sp>
        <p:nvSpPr>
          <p:cNvPr id="1946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Example: P(z&lt;0.67)</a:t>
            </a:r>
          </a:p>
          <a:p>
            <a:pPr lvl="1"/>
            <a:r>
              <a:rPr lang="en-US" altLang="zh-CN" dirty="0" smtClean="0"/>
              <a:t>Excel: =</a:t>
            </a:r>
            <a:r>
              <a:rPr lang="en-US" altLang="zh-CN" dirty="0" err="1" smtClean="0"/>
              <a:t>norm.s.dist</a:t>
            </a:r>
            <a:r>
              <a:rPr lang="en-US" altLang="zh-CN" dirty="0" smtClean="0"/>
              <a:t>(0.67,1)=0.7486</a:t>
            </a:r>
          </a:p>
          <a:p>
            <a:pPr eaLnBrk="1" hangingPunct="1"/>
            <a:endParaRPr lang="en-US" altLang="zh-CN" dirty="0"/>
          </a:p>
          <a:p>
            <a:r>
              <a:rPr lang="en-US" altLang="zh-CN" dirty="0" smtClean="0"/>
              <a:t>Question: P(z&gt;1.64)</a:t>
            </a:r>
            <a:endParaRPr lang="en-US" altLang="zh-CN" dirty="0"/>
          </a:p>
          <a:p>
            <a:pPr lvl="1"/>
            <a:r>
              <a:rPr lang="en-US" altLang="zh-CN" dirty="0" smtClean="0"/>
              <a:t>P(z&gt;1.64)=P(z&lt;-1.64)</a:t>
            </a:r>
          </a:p>
          <a:p>
            <a:pPr lvl="1"/>
            <a:r>
              <a:rPr lang="en-US" altLang="zh-CN" dirty="0" smtClean="0"/>
              <a:t>=</a:t>
            </a:r>
            <a:r>
              <a:rPr lang="en-US" altLang="zh-CN" dirty="0" err="1" smtClean="0"/>
              <a:t>norm.s.dist</a:t>
            </a:r>
            <a:r>
              <a:rPr lang="en-US" altLang="zh-CN" dirty="0" smtClean="0"/>
              <a:t>(-1.64,1</a:t>
            </a:r>
            <a:r>
              <a:rPr lang="en-US" altLang="zh-CN" dirty="0"/>
              <a:t>)=</a:t>
            </a:r>
            <a:r>
              <a:rPr lang="en-US" altLang="zh-CN" dirty="0" smtClean="0"/>
              <a:t>0.0505</a:t>
            </a:r>
            <a:endParaRPr lang="en-US" altLang="zh-CN" dirty="0"/>
          </a:p>
          <a:p>
            <a:pPr eaLnBrk="1" hangingPunct="1"/>
            <a:endParaRPr lang="el-GR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85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Application for the </a:t>
            </a:r>
            <a:r>
              <a:rPr lang="en-US" altLang="zh-CN" dirty="0" smtClean="0">
                <a:ea typeface="宋体" pitchFamily="2" charset="-122"/>
              </a:rPr>
              <a:t>normal </a:t>
            </a:r>
            <a:r>
              <a:rPr lang="en-US" altLang="zh-CN" dirty="0" smtClean="0">
                <a:ea typeface="宋体" pitchFamily="2" charset="-122"/>
              </a:rPr>
              <a:t>distribution 1</a:t>
            </a:r>
            <a:endParaRPr lang="en-US" dirty="0" smtClean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Steps for finding a probability corresponding to a normal random variable</a:t>
            </a:r>
          </a:p>
          <a:p>
            <a:pPr lvl="1" eaLnBrk="1" hangingPunct="1"/>
            <a:r>
              <a:rPr lang="en-US" altLang="zh-CN" dirty="0" smtClean="0"/>
              <a:t>Sketch the normal distribution, indicate mean, shaded area of interest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Convert to </a:t>
            </a:r>
            <a:r>
              <a:rPr lang="en-US" altLang="zh-CN" dirty="0" smtClean="0">
                <a:solidFill>
                  <a:srgbClr val="FF0000"/>
                </a:solidFill>
              </a:rPr>
              <a:t>standard </a:t>
            </a:r>
            <a:r>
              <a:rPr lang="en-US" altLang="zh-CN" i="1" dirty="0" smtClean="0">
                <a:solidFill>
                  <a:srgbClr val="FF0000"/>
                </a:solidFill>
              </a:rPr>
              <a:t>z</a:t>
            </a:r>
            <a:r>
              <a:rPr lang="en-US" altLang="zh-CN" dirty="0" smtClean="0">
                <a:solidFill>
                  <a:srgbClr val="FF0000"/>
                </a:solidFill>
              </a:rPr>
              <a:t>  values </a:t>
            </a:r>
            <a:r>
              <a:rPr lang="en-US" altLang="zh-CN" dirty="0" smtClean="0"/>
              <a:t>and add z values to the sketch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Use tables to calculate probabilities, making use of symmetry property where necessary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30BA3-5778-48C6-A168-824C0273EF44}" type="slidenum">
              <a:rPr lang="en-US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D5A136-D32C-4326-A66A-1413D66744B1}" type="slidenum">
              <a:rPr lang="zh-CN" altLang="en-US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839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Example: </a:t>
            </a:r>
            <a:r>
              <a:rPr lang="en-US" altLang="zh-CN" smtClean="0">
                <a:cs typeface="隶书"/>
              </a:rPr>
              <a:t>making an inference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83973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5126038"/>
          </a:xfrm>
        </p:spPr>
        <p:txBody>
          <a:bodyPr/>
          <a:lstStyle/>
          <a:p>
            <a:pPr marL="642938" indent="-533400" eaLnBrk="1" hangingPunct="1">
              <a:buFont typeface="Georgia" pitchFamily="18" charset="0"/>
              <a:buNone/>
            </a:pPr>
            <a:r>
              <a:rPr lang="en-US" altLang="zh-CN" sz="2000" dirty="0" smtClean="0"/>
              <a:t>Question: How likely is an observation in area A (x&lt;20), given an assumed normal distribution with mean of 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27</a:t>
            </a:r>
            <a:r>
              <a:rPr lang="en-US" altLang="zh-CN" sz="2000" dirty="0" smtClean="0"/>
              <a:t> and standard deviation of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 3</a:t>
            </a:r>
            <a:r>
              <a:rPr lang="en-US" altLang="zh-CN" sz="2000" dirty="0" smtClean="0"/>
              <a:t>?</a:t>
            </a:r>
          </a:p>
          <a:p>
            <a:pPr marL="642938" indent="-533400" eaLnBrk="1" hangingPunct="1">
              <a:buFont typeface="Georgia" pitchFamily="18" charset="0"/>
              <a:buNone/>
            </a:pPr>
            <a:endParaRPr lang="en-US" altLang="zh-CN" sz="1000" dirty="0" smtClean="0"/>
          </a:p>
          <a:p>
            <a:pPr marL="642938" indent="-533400" eaLnBrk="1" hangingPunct="1">
              <a:buFont typeface="Georgia" pitchFamily="18" charset="0"/>
              <a:buNone/>
            </a:pPr>
            <a:r>
              <a:rPr lang="en-US" altLang="zh-CN" sz="2000" dirty="0" smtClean="0"/>
              <a:t>z value for (x=20) is -2.33</a:t>
            </a:r>
          </a:p>
          <a:p>
            <a:pPr marL="642938" indent="-533400" eaLnBrk="1" hangingPunct="1">
              <a:buFont typeface="Georgia" pitchFamily="18" charset="0"/>
              <a:buNone/>
            </a:pPr>
            <a:r>
              <a:rPr lang="en-US" altLang="zh-CN" sz="2000" dirty="0" smtClean="0"/>
              <a:t>P(x&lt;20) = P(z&lt;-2.33</a:t>
            </a:r>
            <a:r>
              <a:rPr lang="en-US" altLang="zh-CN" sz="2000" dirty="0" smtClean="0"/>
              <a:t>) </a:t>
            </a:r>
            <a:r>
              <a:rPr lang="en-US" altLang="zh-CN" sz="2000" dirty="0" smtClean="0"/>
              <a:t>=0.0099</a:t>
            </a:r>
          </a:p>
          <a:p>
            <a:pPr marL="642938" indent="-533400" eaLnBrk="1" hangingPunct="1">
              <a:buFont typeface="Georgia" pitchFamily="18" charset="0"/>
              <a:buNone/>
            </a:pPr>
            <a:endParaRPr lang="en-US" altLang="zh-CN" sz="1000" dirty="0" smtClean="0"/>
          </a:p>
          <a:p>
            <a:pPr marL="642938" indent="-533400" eaLnBrk="1" hangingPunct="1">
              <a:buFont typeface="Georgia" pitchFamily="18" charset="0"/>
              <a:buNone/>
            </a:pPr>
            <a:endParaRPr lang="en-US" altLang="zh-CN" sz="2000" dirty="0" smtClean="0"/>
          </a:p>
          <a:p>
            <a:pPr marL="642938" indent="-533400" eaLnBrk="1" hangingPunct="1">
              <a:buFont typeface="Georgia" pitchFamily="18" charset="0"/>
              <a:buNone/>
            </a:pPr>
            <a:r>
              <a:rPr lang="en-US" altLang="zh-CN" sz="2000" dirty="0" smtClean="0"/>
              <a:t>You could reasonably conclude that:</a:t>
            </a:r>
          </a:p>
          <a:p>
            <a:pPr marL="906463" lvl="1" indent="-495300" eaLnBrk="1" hangingPunct="1">
              <a:buFontTx/>
              <a:buAutoNum type="alphaLcPeriod"/>
            </a:pPr>
            <a:r>
              <a:rPr lang="en-US" altLang="zh-CN" sz="2200" dirty="0" smtClean="0"/>
              <a:t>If the event happens, </a:t>
            </a:r>
            <a:r>
              <a:rPr lang="en-US" altLang="zh-CN" sz="2200" dirty="0" smtClean="0">
                <a:solidFill>
                  <a:srgbClr val="FF0000"/>
                </a:solidFill>
              </a:rPr>
              <a:t>it is a rare event</a:t>
            </a:r>
          </a:p>
          <a:p>
            <a:pPr marL="906463" lvl="1" indent="-495300" eaLnBrk="1" hangingPunct="1">
              <a:buFontTx/>
              <a:buAutoNum type="alphaLcPeriod"/>
            </a:pPr>
            <a:r>
              <a:rPr lang="en-US" altLang="zh-CN" sz="2200" dirty="0" smtClean="0"/>
              <a:t>The probability model may not be correct. Perhaps the assumption of a normal distribution is unwarranted or the mean of 27 is overestimated, or the std. dev. of 3 is underestimated, or combination of both</a:t>
            </a:r>
          </a:p>
          <a:p>
            <a:pPr marL="642938" indent="-533400" eaLnBrk="1" hangingPunct="1"/>
            <a:endParaRPr lang="zh-CN" altLang="en-US" sz="2400" dirty="0" smtClean="0"/>
          </a:p>
        </p:txBody>
      </p:sp>
      <p:pic>
        <p:nvPicPr>
          <p:cNvPr id="839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1418" y="2362200"/>
            <a:ext cx="2732582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5400000">
            <a:off x="8076406" y="3685381"/>
            <a:ext cx="4572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075612" y="3914775"/>
            <a:ext cx="687388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ambria Math" pitchFamily="18" charset="0"/>
                <a:ea typeface="Cambria Math" pitchFamily="18" charset="0"/>
              </a:rPr>
              <a:t>2.33</a:t>
            </a:r>
          </a:p>
        </p:txBody>
      </p:sp>
    </p:spTree>
    <p:extLst>
      <p:ext uri="{BB962C8B-B14F-4D97-AF65-F5344CB8AC3E}">
        <p14:creationId xmlns:p14="http://schemas.microsoft.com/office/powerpoint/2010/main" val="193059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E28A8-D2F0-482B-A1F2-5AD48ADE062C}" type="slidenum">
              <a:rPr lang="zh-CN" altLang="en-US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19461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ea typeface="宋体" pitchFamily="2" charset="-122"/>
              </a:rPr>
              <a:t>Application of the normal </a:t>
            </a:r>
            <a:r>
              <a:rPr lang="en-US" altLang="zh-CN" sz="3600" dirty="0" smtClean="0">
                <a:ea typeface="宋体" pitchFamily="2" charset="-122"/>
              </a:rPr>
              <a:t>distribution 2</a:t>
            </a:r>
            <a:endParaRPr lang="en-US" altLang="zh-CN" sz="3600" dirty="0" smtClean="0">
              <a:ea typeface="宋体" pitchFamily="2" charset="-122"/>
            </a:endParaRPr>
          </a:p>
        </p:txBody>
      </p:sp>
      <p:sp>
        <p:nvSpPr>
          <p:cNvPr id="1946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Safety-first rules (</a:t>
            </a:r>
            <a:r>
              <a:rPr lang="en-US" altLang="zh-CN" dirty="0" err="1" smtClean="0"/>
              <a:t>SFRatio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en-US" altLang="zh-CN" dirty="0" smtClean="0"/>
              <a:t>Under the normality assumption</a:t>
            </a:r>
          </a:p>
          <a:p>
            <a:pPr lvl="2" eaLnBrk="1" hangingPunct="1"/>
            <a:r>
              <a:rPr lang="en-US" altLang="zh-CN" dirty="0" smtClean="0"/>
              <a:t>Standard deviation captures the variability both above and below mean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Benchmark (acceptable return level)</a:t>
            </a:r>
          </a:p>
          <a:p>
            <a:pPr lvl="2" eaLnBrk="1" hangingPunct="1"/>
            <a:r>
              <a:rPr lang="en-US" altLang="zh-CN" dirty="0" err="1" smtClean="0"/>
              <a:t>SFRatio</a:t>
            </a:r>
            <a:r>
              <a:rPr lang="en-US" altLang="zh-CN" dirty="0" smtClean="0"/>
              <a:t>=[E(</a:t>
            </a:r>
            <a:r>
              <a:rPr lang="en-US" altLang="zh-CN" dirty="0" err="1" smtClean="0"/>
              <a:t>Rp</a:t>
            </a:r>
            <a:r>
              <a:rPr lang="en-US" altLang="zh-CN" dirty="0" smtClean="0"/>
              <a:t>)-</a:t>
            </a:r>
            <a:r>
              <a:rPr lang="en-US" altLang="zh-CN" u="sng" dirty="0" smtClean="0">
                <a:solidFill>
                  <a:srgbClr val="FF0000"/>
                </a:solidFill>
              </a:rPr>
              <a:t>R</a:t>
            </a:r>
            <a:r>
              <a:rPr lang="en-US" altLang="zh-CN" u="sng" baseline="-25000" dirty="0" smtClean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]/</a:t>
            </a:r>
            <a:r>
              <a:rPr lang="el-GR" altLang="zh-CN" dirty="0" smtClean="0"/>
              <a:t>σ</a:t>
            </a:r>
            <a:r>
              <a:rPr lang="en-US" altLang="zh-CN" baseline="-25000" dirty="0" smtClean="0"/>
              <a:t>p</a:t>
            </a:r>
            <a:endParaRPr lang="el-GR" altLang="zh-CN" dirty="0" smtClean="0"/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7010400" y="5943600"/>
            <a:ext cx="1524000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tantia" pitchFamily="18" charset="0"/>
              </a:rPr>
              <a:t>Sharpe ratio</a:t>
            </a:r>
          </a:p>
        </p:txBody>
      </p:sp>
      <p:sp>
        <p:nvSpPr>
          <p:cNvPr id="145414" name="Line 6"/>
          <p:cNvSpPr>
            <a:spLocks noChangeShapeType="1"/>
          </p:cNvSpPr>
          <p:nvPr/>
        </p:nvSpPr>
        <p:spPr bwMode="auto">
          <a:xfrm flipH="1" flipV="1">
            <a:off x="7086600" y="5410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5105400" y="4800600"/>
          <a:ext cx="16764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7" name="Equation" r:id="rId3" imgW="850680" imgH="482400" progId="Equation.3">
                  <p:embed/>
                </p:oleObj>
              </mc:Choice>
              <mc:Fallback>
                <p:oleObj name="Equation" r:id="rId3" imgW="85068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00600"/>
                        <a:ext cx="167640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Box 9"/>
          <p:cNvSpPr txBox="1">
            <a:spLocks noChangeArrowheads="1"/>
          </p:cNvSpPr>
          <p:nvPr/>
        </p:nvSpPr>
        <p:spPr bwMode="auto">
          <a:xfrm>
            <a:off x="2895600" y="4572000"/>
            <a:ext cx="16764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Benchmark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382669" y="4341812"/>
            <a:ext cx="3048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nimBg="1"/>
      <p:bldP spid="1454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9E351-8BE5-4C18-87CF-51A76AA72B59}" type="slidenum">
              <a:rPr lang="zh-CN" altLang="en-US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8704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How to apply </a:t>
            </a:r>
            <a:r>
              <a:rPr lang="en-US" altLang="zh-CN" dirty="0" err="1" smtClean="0">
                <a:ea typeface="宋体" pitchFamily="2" charset="-122"/>
              </a:rPr>
              <a:t>SFRatio</a:t>
            </a:r>
            <a:r>
              <a:rPr lang="en-US" altLang="zh-CN" dirty="0" smtClean="0">
                <a:ea typeface="宋体" pitchFamily="2" charset="-122"/>
              </a:rPr>
              <a:t> in investment decision ?</a:t>
            </a:r>
          </a:p>
        </p:txBody>
      </p:sp>
      <p:pic>
        <p:nvPicPr>
          <p:cNvPr id="8704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80772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685800" y="4648200"/>
            <a:ext cx="8001000" cy="646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Question: if return below 3.75% is unacceptable, which portfolio should an investor choose?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8CB74-DB53-41B6-94E5-05C803E1B0DD}" type="slidenum">
              <a:rPr lang="zh-CN" altLang="en-US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8806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>
                <a:cs typeface="隶书"/>
              </a:rPr>
              <a:t>Calculate each portfolio’s </a:t>
            </a:r>
            <a:r>
              <a:rPr lang="en-US" altLang="zh-CN" sz="2800" dirty="0" err="1" smtClean="0">
                <a:cs typeface="隶书"/>
              </a:rPr>
              <a:t>SFRatio</a:t>
            </a:r>
            <a:r>
              <a:rPr lang="en-US" altLang="zh-CN" sz="2800" dirty="0" smtClean="0">
                <a:cs typeface="隶书"/>
              </a:rPr>
              <a:t>: </a:t>
            </a:r>
            <a:br>
              <a:rPr lang="en-US" altLang="zh-CN" sz="2800" dirty="0" smtClean="0">
                <a:cs typeface="隶书"/>
              </a:rPr>
            </a:br>
            <a:r>
              <a:rPr lang="en-US" altLang="zh-CN" sz="2800" dirty="0" smtClean="0">
                <a:cs typeface="隶书"/>
              </a:rPr>
              <a:t>Choose the portfolio with the highest </a:t>
            </a:r>
            <a:r>
              <a:rPr lang="en-US" altLang="zh-CN" sz="2800" dirty="0" err="1" smtClean="0">
                <a:cs typeface="隶书"/>
              </a:rPr>
              <a:t>SFRatio</a:t>
            </a:r>
            <a:endParaRPr lang="zh-CN" altLang="en-US" sz="2800" dirty="0" smtClean="0">
              <a:ea typeface="宋体" pitchFamily="2" charset="-122"/>
            </a:endParaRPr>
          </a:p>
        </p:txBody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Allocation A: (25-3.75)/27=0.787937</a:t>
            </a:r>
          </a:p>
          <a:p>
            <a:pPr eaLnBrk="1" hangingPunct="1"/>
            <a:r>
              <a:rPr lang="en-US" altLang="zh-CN" dirty="0" smtClean="0"/>
              <a:t>Allocation B: (11-3.75)/8=0.90625</a:t>
            </a:r>
          </a:p>
          <a:p>
            <a:pPr eaLnBrk="1" hangingPunct="1"/>
            <a:r>
              <a:rPr lang="en-US" altLang="zh-CN" dirty="0" smtClean="0"/>
              <a:t>Allocation C:  (14-3.75)/20=0.5125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Answer: B gives the highest </a:t>
            </a:r>
            <a:r>
              <a:rPr lang="en-US" altLang="zh-CN" dirty="0" err="1" smtClean="0">
                <a:solidFill>
                  <a:srgbClr val="FF0000"/>
                </a:solidFill>
              </a:rPr>
              <a:t>SFRatio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8807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724400"/>
            <a:ext cx="80772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B76F-8ABE-4DD3-8EEE-199D36482A19}" type="slidenum">
              <a:rPr lang="zh-CN" altLang="en-US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Question: What is the probability that return on the safety-first optimal portfolio will be less than the acceptable level?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89093" name="Text Box 9"/>
          <p:cNvSpPr txBox="1">
            <a:spLocks noChangeArrowheads="1"/>
          </p:cNvSpPr>
          <p:nvPr/>
        </p:nvSpPr>
        <p:spPr bwMode="auto">
          <a:xfrm>
            <a:off x="3886200" y="5867400"/>
            <a:ext cx="381000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tantia" pitchFamily="18" charset="0"/>
              </a:rPr>
              <a:t>11</a:t>
            </a:r>
          </a:p>
        </p:txBody>
      </p:sp>
      <p:sp>
        <p:nvSpPr>
          <p:cNvPr id="89094" name="Text Box 11"/>
          <p:cNvSpPr txBox="1">
            <a:spLocks noChangeArrowheads="1"/>
          </p:cNvSpPr>
          <p:nvPr/>
        </p:nvSpPr>
        <p:spPr bwMode="auto">
          <a:xfrm>
            <a:off x="2743200" y="5867400"/>
            <a:ext cx="6096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tantia" pitchFamily="18" charset="0"/>
              </a:rPr>
              <a:t>3.75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5" name="Text Box 14"/>
              <p:cNvSpPr txBox="1">
                <a:spLocks noChangeArrowheads="1"/>
              </p:cNvSpPr>
              <p:nvPr/>
            </p:nvSpPr>
            <p:spPr bwMode="auto">
              <a:xfrm>
                <a:off x="6934200" y="3657601"/>
                <a:ext cx="1600200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/>
                        </a:rPr>
                        <m:t>𝑃</m:t>
                      </m:r>
                      <m:r>
                        <a:rPr lang="en-US" altLang="zh-CN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i="1" dirty="0" smtClean="0">
                          <a:latin typeface="Cambria Math"/>
                        </a:rPr>
                        <m:t>𝑅𝐵</m:t>
                      </m:r>
                      <m:r>
                        <a:rPr lang="en-US" altLang="zh-CN" i="1" dirty="0">
                          <a:latin typeface="Cambria Math"/>
                        </a:rPr>
                        <m:t>&lt;3.75)</m:t>
                      </m:r>
                    </m:oMath>
                  </m:oMathPara>
                </a14:m>
                <a:endParaRPr lang="en-US" altLang="zh-CN" dirty="0">
                  <a:latin typeface="Constantia" pitchFamily="18" charset="0"/>
                </a:endParaRPr>
              </a:p>
            </p:txBody>
          </p:sp>
        </mc:Choice>
        <mc:Fallback xmlns="">
          <p:sp>
            <p:nvSpPr>
              <p:cNvPr id="8909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3657601"/>
                <a:ext cx="16002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952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09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352800"/>
            <a:ext cx="4495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 rot="5400000">
            <a:off x="2628107" y="5525294"/>
            <a:ext cx="685800" cy="1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149475" y="5203825"/>
            <a:ext cx="798513" cy="369888"/>
          </a:xfrm>
          <a:custGeom>
            <a:avLst/>
            <a:gdLst>
              <a:gd name="connsiteX0" fmla="*/ 0 w 797668"/>
              <a:gd name="connsiteY0" fmla="*/ 359923 h 369651"/>
              <a:gd name="connsiteX1" fmla="*/ 97276 w 797668"/>
              <a:gd name="connsiteY1" fmla="*/ 340468 h 369651"/>
              <a:gd name="connsiteX2" fmla="*/ 272374 w 797668"/>
              <a:gd name="connsiteY2" fmla="*/ 311285 h 369651"/>
              <a:gd name="connsiteX3" fmla="*/ 457200 w 797668"/>
              <a:gd name="connsiteY3" fmla="*/ 252919 h 369651"/>
              <a:gd name="connsiteX4" fmla="*/ 593387 w 797668"/>
              <a:gd name="connsiteY4" fmla="*/ 165370 h 369651"/>
              <a:gd name="connsiteX5" fmla="*/ 680936 w 797668"/>
              <a:gd name="connsiteY5" fmla="*/ 126459 h 369651"/>
              <a:gd name="connsiteX6" fmla="*/ 797668 w 797668"/>
              <a:gd name="connsiteY6" fmla="*/ 0 h 369651"/>
              <a:gd name="connsiteX7" fmla="*/ 787940 w 797668"/>
              <a:gd name="connsiteY7" fmla="*/ 369651 h 369651"/>
              <a:gd name="connsiteX8" fmla="*/ 0 w 797668"/>
              <a:gd name="connsiteY8" fmla="*/ 359923 h 36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7668" h="369651">
                <a:moveTo>
                  <a:pt x="0" y="359923"/>
                </a:moveTo>
                <a:lnTo>
                  <a:pt x="97276" y="340468"/>
                </a:lnTo>
                <a:lnTo>
                  <a:pt x="272374" y="311285"/>
                </a:lnTo>
                <a:lnTo>
                  <a:pt x="457200" y="252919"/>
                </a:lnTo>
                <a:lnTo>
                  <a:pt x="593387" y="165370"/>
                </a:lnTo>
                <a:lnTo>
                  <a:pt x="680936" y="126459"/>
                </a:lnTo>
                <a:lnTo>
                  <a:pt x="797668" y="0"/>
                </a:lnTo>
                <a:lnTo>
                  <a:pt x="787940" y="369651"/>
                </a:lnTo>
                <a:lnTo>
                  <a:pt x="0" y="35992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909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81000"/>
            <a:ext cx="80772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33298-2D4C-45BE-9007-834071536094}" type="slidenum">
              <a:rPr lang="zh-CN" altLang="en-US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204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204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In terms of standard normal distribution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P(R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&lt;3.75)=P[z&lt;(3.75-11)/8]=P(z&lt;-0.90625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en-US" altLang="zh-CN" dirty="0" smtClean="0"/>
              <a:t>=</a:t>
            </a:r>
            <a:r>
              <a:rPr lang="en-US" altLang="zh-CN" dirty="0" err="1" smtClean="0"/>
              <a:t>norm.s.dist</a:t>
            </a:r>
            <a:r>
              <a:rPr lang="en-US" altLang="zh-CN" dirty="0" smtClean="0"/>
              <a:t>(-0.90625,1)=0.1824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1981200" y="5653087"/>
            <a:ext cx="381000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0</a:t>
            </a:r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152400" y="5649913"/>
            <a:ext cx="12192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-0.90625</a:t>
            </a:r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3048000" y="5653087"/>
            <a:ext cx="1066800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0.90625</a:t>
            </a:r>
          </a:p>
        </p:txBody>
      </p:sp>
      <p:pic>
        <p:nvPicPr>
          <p:cNvPr id="20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429000"/>
            <a:ext cx="38481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/>
          <p:nvPr/>
        </p:nvCxnSpPr>
        <p:spPr>
          <a:xfrm rot="5400000">
            <a:off x="953294" y="5601494"/>
            <a:ext cx="533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743994" y="5639594"/>
            <a:ext cx="609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533400" y="5038725"/>
            <a:ext cx="690563" cy="311150"/>
          </a:xfrm>
          <a:custGeom>
            <a:avLst/>
            <a:gdLst>
              <a:gd name="connsiteX0" fmla="*/ 0 w 690664"/>
              <a:gd name="connsiteY0" fmla="*/ 282102 h 311285"/>
              <a:gd name="connsiteX1" fmla="*/ 262647 w 690664"/>
              <a:gd name="connsiteY1" fmla="*/ 252919 h 311285"/>
              <a:gd name="connsiteX2" fmla="*/ 486383 w 690664"/>
              <a:gd name="connsiteY2" fmla="*/ 116732 h 311285"/>
              <a:gd name="connsiteX3" fmla="*/ 671208 w 690664"/>
              <a:gd name="connsiteY3" fmla="*/ 0 h 311285"/>
              <a:gd name="connsiteX4" fmla="*/ 690664 w 690664"/>
              <a:gd name="connsiteY4" fmla="*/ 311285 h 311285"/>
              <a:gd name="connsiteX5" fmla="*/ 0 w 690664"/>
              <a:gd name="connsiteY5" fmla="*/ 282102 h 31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64" h="311285">
                <a:moveTo>
                  <a:pt x="0" y="282102"/>
                </a:moveTo>
                <a:lnTo>
                  <a:pt x="262647" y="252919"/>
                </a:lnTo>
                <a:lnTo>
                  <a:pt x="486383" y="116732"/>
                </a:lnTo>
                <a:lnTo>
                  <a:pt x="671208" y="0"/>
                </a:lnTo>
                <a:lnTo>
                  <a:pt x="690664" y="311285"/>
                </a:lnTo>
                <a:lnTo>
                  <a:pt x="0" y="28210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048000" y="4989513"/>
            <a:ext cx="661988" cy="341312"/>
          </a:xfrm>
          <a:custGeom>
            <a:avLst/>
            <a:gdLst>
              <a:gd name="connsiteX0" fmla="*/ 661481 w 661481"/>
              <a:gd name="connsiteY0" fmla="*/ 340468 h 340468"/>
              <a:gd name="connsiteX1" fmla="*/ 0 w 661481"/>
              <a:gd name="connsiteY1" fmla="*/ 340468 h 340468"/>
              <a:gd name="connsiteX2" fmla="*/ 19456 w 661481"/>
              <a:gd name="connsiteY2" fmla="*/ 0 h 340468"/>
              <a:gd name="connsiteX3" fmla="*/ 233464 w 661481"/>
              <a:gd name="connsiteY3" fmla="*/ 204281 h 340468"/>
              <a:gd name="connsiteX4" fmla="*/ 418290 w 661481"/>
              <a:gd name="connsiteY4" fmla="*/ 272375 h 340468"/>
              <a:gd name="connsiteX5" fmla="*/ 661481 w 661481"/>
              <a:gd name="connsiteY5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481" h="340468">
                <a:moveTo>
                  <a:pt x="661481" y="340468"/>
                </a:moveTo>
                <a:lnTo>
                  <a:pt x="0" y="340468"/>
                </a:lnTo>
                <a:lnTo>
                  <a:pt x="19456" y="0"/>
                </a:lnTo>
                <a:lnTo>
                  <a:pt x="233464" y="204281"/>
                </a:lnTo>
                <a:lnTo>
                  <a:pt x="418290" y="272375"/>
                </a:lnTo>
                <a:lnTo>
                  <a:pt x="661481" y="34046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2B155F-380E-4CCE-968E-6E5BBB6AC280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Methods of describing data</a:t>
            </a:r>
          </a:p>
        </p:txBody>
      </p:sp>
      <p:sp>
        <p:nvSpPr>
          <p:cNvPr id="3789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Georgia" pitchFamily="18" charset="0"/>
              <a:buNone/>
            </a:pPr>
            <a:endParaRPr lang="en-US" altLang="zh-CN" sz="3200" smtClean="0"/>
          </a:p>
          <a:p>
            <a:pPr eaLnBrk="1" hangingPunct="1"/>
            <a:r>
              <a:rPr lang="en-US" altLang="zh-CN" sz="3200" smtClean="0"/>
              <a:t>Describing data using charts and graphs</a:t>
            </a:r>
            <a:endParaRPr lang="zh-CN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72E6D-BB75-4812-A7CF-504E30459676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89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Describing </a:t>
            </a:r>
            <a:r>
              <a:rPr lang="en-US" altLang="zh-CN" u="sng" smtClean="0">
                <a:solidFill>
                  <a:srgbClr val="FF0000"/>
                </a:solidFill>
                <a:ea typeface="宋体" pitchFamily="2" charset="-122"/>
              </a:rPr>
              <a:t>qualitative</a:t>
            </a:r>
            <a:r>
              <a:rPr lang="en-US" altLang="zh-CN" smtClean="0">
                <a:ea typeface="宋体" pitchFamily="2" charset="-122"/>
              </a:rPr>
              <a:t> data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891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/>
              <a:t>Qualitative data are nonnumeric in nature</a:t>
            </a:r>
          </a:p>
          <a:p>
            <a:pPr lvl="1" eaLnBrk="1" hangingPunct="1"/>
            <a:r>
              <a:rPr lang="en-US" altLang="zh-CN" sz="3000" dirty="0" smtClean="0"/>
              <a:t>Best described by using Classes</a:t>
            </a:r>
          </a:p>
          <a:p>
            <a:pPr eaLnBrk="1" hangingPunct="1"/>
            <a:endParaRPr lang="en-US" altLang="zh-CN" sz="3200" dirty="0" smtClean="0"/>
          </a:p>
          <a:p>
            <a:pPr eaLnBrk="1" hangingPunct="1"/>
            <a:r>
              <a:rPr lang="en-US" altLang="zh-CN" sz="3200" dirty="0" smtClean="0"/>
              <a:t>Descriptive measures</a:t>
            </a:r>
          </a:p>
          <a:p>
            <a:pPr lvl="1"/>
            <a:r>
              <a:rPr lang="en-US" altLang="zh-CN" u="sng" dirty="0" smtClean="0"/>
              <a:t>Class frequency</a:t>
            </a:r>
            <a:r>
              <a:rPr lang="en-US" altLang="zh-CN" dirty="0" smtClean="0"/>
              <a:t>=number of data points in a class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u="sng" dirty="0" smtClean="0"/>
              <a:t>Class relative frequency</a:t>
            </a:r>
            <a:r>
              <a:rPr lang="en-US" altLang="zh-CN" sz="2400" dirty="0" smtClean="0"/>
              <a:t>=class frequency/ total number of data points in dataset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u="sng" dirty="0" smtClean="0"/>
              <a:t>Class percentage</a:t>
            </a:r>
            <a:r>
              <a:rPr lang="en-US" altLang="zh-CN" sz="2400" dirty="0" smtClean="0"/>
              <a:t> =class relative frequency * 100</a:t>
            </a:r>
          </a:p>
          <a:p>
            <a:pPr eaLnBrk="1" hangingPunct="1"/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Lecture03</a:t>
            </a:r>
            <a:endParaRPr lang="en-US" altLang="zh-CN"/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252FA-E7EE-420F-A616-BC8C54B16B2D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99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Example: using summary table</a:t>
            </a:r>
            <a:endParaRPr lang="zh-CN" altLang="en-US" sz="3600" smtClean="0">
              <a:ea typeface="宋体" pitchFamily="2" charset="-122"/>
            </a:endParaRPr>
          </a:p>
        </p:txBody>
      </p:sp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391400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Line 5"/>
          <p:cNvSpPr>
            <a:spLocks noChangeShapeType="1"/>
          </p:cNvSpPr>
          <p:nvPr/>
        </p:nvSpPr>
        <p:spPr bwMode="auto">
          <a:xfrm flipV="1">
            <a:off x="2667000" y="4343400"/>
            <a:ext cx="1066800" cy="1371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1676400" y="5714999"/>
            <a:ext cx="1981200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Class frequency</a:t>
            </a:r>
          </a:p>
        </p:txBody>
      </p:sp>
      <p:sp>
        <p:nvSpPr>
          <p:cNvPr id="39945" name="Line 7"/>
          <p:cNvSpPr>
            <a:spLocks noChangeShapeType="1"/>
          </p:cNvSpPr>
          <p:nvPr/>
        </p:nvSpPr>
        <p:spPr bwMode="auto">
          <a:xfrm flipH="1" flipV="1">
            <a:off x="5029200" y="4343400"/>
            <a:ext cx="228600" cy="1676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8"/>
          <p:cNvSpPr txBox="1">
            <a:spLocks noChangeArrowheads="1"/>
          </p:cNvSpPr>
          <p:nvPr/>
        </p:nvSpPr>
        <p:spPr bwMode="auto">
          <a:xfrm>
            <a:off x="4533900" y="6019800"/>
            <a:ext cx="2286000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Class percentage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2312</TotalTime>
  <Words>2186</Words>
  <Application>Microsoft Office PowerPoint</Application>
  <PresentationFormat>On-screen Show (4:3)</PresentationFormat>
  <Paragraphs>623</Paragraphs>
  <Slides>67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0" baseType="lpstr">
      <vt:lpstr>Concourse</vt:lpstr>
      <vt:lpstr>Worksheet</vt:lpstr>
      <vt:lpstr>Equation</vt:lpstr>
      <vt:lpstr>Review of Statistical Concepts</vt:lpstr>
      <vt:lpstr>Statistics concepts (Textbook Chapter 3) </vt:lpstr>
      <vt:lpstr>Fundamental elements of statistics</vt:lpstr>
      <vt:lpstr>Issues in descriptive and inferential statistics</vt:lpstr>
      <vt:lpstr>Types of data by nature</vt:lpstr>
      <vt:lpstr>Analyzing quantitative and qualitative data</vt:lpstr>
      <vt:lpstr>Methods of describing data</vt:lpstr>
      <vt:lpstr>Describing qualitative data</vt:lpstr>
      <vt:lpstr>Example: using summary table</vt:lpstr>
      <vt:lpstr>Example: using bar chart</vt:lpstr>
      <vt:lpstr>Example: using pie chart</vt:lpstr>
      <vt:lpstr>Graphical methods for describing quantitative data</vt:lpstr>
      <vt:lpstr>Histogram: a bar chart of data that have been grouped into a frequency distribution</vt:lpstr>
      <vt:lpstr>Example: frequency polygon</vt:lpstr>
      <vt:lpstr>Example: cumulative frequency distribution</vt:lpstr>
      <vt:lpstr>Graphical methods for describing quantitative data</vt:lpstr>
      <vt:lpstr>Numerical methods</vt:lpstr>
      <vt:lpstr>Numerical measures of central tendency</vt:lpstr>
      <vt:lpstr>Mean</vt:lpstr>
      <vt:lpstr>PowerPoint Presentation</vt:lpstr>
      <vt:lpstr>PowerPoint Presentation</vt:lpstr>
      <vt:lpstr>Weighted mean</vt:lpstr>
      <vt:lpstr>Geometric mean</vt:lpstr>
      <vt:lpstr>Geometric mean return formula</vt:lpstr>
      <vt:lpstr>Example</vt:lpstr>
      <vt:lpstr>When to use geometric mean?</vt:lpstr>
      <vt:lpstr>Geometric mean vs Arithmetic mean</vt:lpstr>
      <vt:lpstr>Example</vt:lpstr>
      <vt:lpstr>Median</vt:lpstr>
      <vt:lpstr>Median</vt:lpstr>
      <vt:lpstr>Mode</vt:lpstr>
      <vt:lpstr>Mode (cont’d)</vt:lpstr>
      <vt:lpstr>Example: numerical measure of central tendency</vt:lpstr>
      <vt:lpstr>Numerical measures of central tendency</vt:lpstr>
      <vt:lpstr>Numerical measures of central tendency</vt:lpstr>
      <vt:lpstr>Other measures of location: Quantiles</vt:lpstr>
      <vt:lpstr>Measures of dispersion</vt:lpstr>
      <vt:lpstr>Range</vt:lpstr>
      <vt:lpstr>Mean absolute deviation (MAD)</vt:lpstr>
      <vt:lpstr>Population variance and standard deviation</vt:lpstr>
      <vt:lpstr>Sample variance and standard deviation</vt:lpstr>
      <vt:lpstr>Sample standard deviation</vt:lpstr>
      <vt:lpstr>Parameter and statistic</vt:lpstr>
      <vt:lpstr>Numerical measures of variability</vt:lpstr>
      <vt:lpstr>Symmetry and skewness</vt:lpstr>
      <vt:lpstr>Skewness</vt:lpstr>
      <vt:lpstr>Kurtosis</vt:lpstr>
      <vt:lpstr>Kurtosis (cont’d)</vt:lpstr>
      <vt:lpstr>An example: Kurtosis</vt:lpstr>
      <vt:lpstr>Chebyshev’s inequality</vt:lpstr>
      <vt:lpstr>Interpreting the standard deviation</vt:lpstr>
      <vt:lpstr>Numerical measures of relative standing</vt:lpstr>
      <vt:lpstr>More on z-scores</vt:lpstr>
      <vt:lpstr>Outliers</vt:lpstr>
      <vt:lpstr>Normal distribution</vt:lpstr>
      <vt:lpstr>The standard normal distribution</vt:lpstr>
      <vt:lpstr>Standard normal distribution table Source: http://sweb.cz/business.statistics/normal01.jpg</vt:lpstr>
      <vt:lpstr>PowerPoint Presentation</vt:lpstr>
      <vt:lpstr>Standard Normal Distribution</vt:lpstr>
      <vt:lpstr>Standard Normal Distribution</vt:lpstr>
      <vt:lpstr>Application for the normal distribution 1</vt:lpstr>
      <vt:lpstr>Example: making an inference</vt:lpstr>
      <vt:lpstr>Application of the normal distribution 2</vt:lpstr>
      <vt:lpstr>How to apply SFRatio in investment decision ?</vt:lpstr>
      <vt:lpstr>Calculate each portfolio’s SFRatio:  Choose the portfolio with the highest SFRatio</vt:lpstr>
      <vt:lpstr>PowerPoint Presentation</vt:lpstr>
      <vt:lpstr>PowerPoint Presentation</vt:lpstr>
    </vt:vector>
  </TitlesOfParts>
  <Company>RPI LALLY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Xiaotian Zhang</dc:creator>
  <cp:lastModifiedBy>TINA_WIN10</cp:lastModifiedBy>
  <cp:revision>186</cp:revision>
  <dcterms:created xsi:type="dcterms:W3CDTF">2008-05-07T15:12:53Z</dcterms:created>
  <dcterms:modified xsi:type="dcterms:W3CDTF">2017-01-13T23:18:54Z</dcterms:modified>
</cp:coreProperties>
</file>