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76" r:id="rId1"/>
  </p:sldMasterIdLst>
  <p:notesMasterIdLst>
    <p:notesMasterId r:id="rId23"/>
  </p:notesMasterIdLst>
  <p:handoutMasterIdLst>
    <p:handoutMasterId r:id="rId24"/>
  </p:handoutMasterIdLst>
  <p:sldIdLst>
    <p:sldId id="256" r:id="rId2"/>
    <p:sldId id="461" r:id="rId3"/>
    <p:sldId id="462" r:id="rId4"/>
    <p:sldId id="463" r:id="rId5"/>
    <p:sldId id="464" r:id="rId6"/>
    <p:sldId id="480" r:id="rId7"/>
    <p:sldId id="465" r:id="rId8"/>
    <p:sldId id="466" r:id="rId9"/>
    <p:sldId id="467" r:id="rId10"/>
    <p:sldId id="468" r:id="rId11"/>
    <p:sldId id="469" r:id="rId12"/>
    <p:sldId id="481" r:id="rId13"/>
    <p:sldId id="471" r:id="rId14"/>
    <p:sldId id="472" r:id="rId15"/>
    <p:sldId id="478" r:id="rId16"/>
    <p:sldId id="456" r:id="rId17"/>
    <p:sldId id="457" r:id="rId18"/>
    <p:sldId id="458" r:id="rId19"/>
    <p:sldId id="459" r:id="rId20"/>
    <p:sldId id="483" r:id="rId21"/>
    <p:sldId id="482" r:id="rId22"/>
  </p:sldIdLst>
  <p:sldSz cx="9144000" cy="6858000" type="screen4x3"/>
  <p:notesSz cx="6980238" cy="9210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3954" y="-14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r">
              <a:defRPr sz="1200"/>
            </a:lvl1pPr>
          </a:lstStyle>
          <a:p>
            <a:fld id="{7CBE6982-1DE7-4AC1-AB64-5A8CB9AC1462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r">
              <a:defRPr sz="1200"/>
            </a:lvl1pPr>
          </a:lstStyle>
          <a:p>
            <a:fld id="{DB9CB762-0448-4674-8FF0-0A85843F5D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54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/>
          <a:lstStyle>
            <a:lvl1pPr algn="r">
              <a:defRPr sz="1200"/>
            </a:lvl1pPr>
          </a:lstStyle>
          <a:p>
            <a:fld id="{9B2F7EA6-A1B8-4667-8DE5-23511F13746E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0563"/>
            <a:ext cx="46053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82" tIns="45391" rIns="90782" bIns="4539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75071"/>
            <a:ext cx="5584190" cy="4144804"/>
          </a:xfrm>
          <a:prstGeom prst="rect">
            <a:avLst/>
          </a:prstGeom>
        </p:spPr>
        <p:txBody>
          <a:bodyPr vert="horz" lIns="90782" tIns="45391" rIns="90782" bIns="453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0782" tIns="45391" rIns="90782" bIns="45391" rtlCol="0" anchor="b"/>
          <a:lstStyle>
            <a:lvl1pPr algn="r">
              <a:defRPr sz="1200"/>
            </a:lvl1pPr>
          </a:lstStyle>
          <a:p>
            <a:fld id="{B89EEA7D-7EDD-45C5-B7A3-959BF4FA5E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7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FA12ED-9DF1-47DD-92F8-C58C095754E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A639E-2CEA-493B-B8EE-7F477E0029F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FFD703-3295-4A5C-9DE7-09166FD7E78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85C05-8C3C-4084-8A63-AD6C0D43BC6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96F7C-795A-404A-A91F-69CBEB67102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BEFB2-286E-4E11-A39B-7BEAF0D5902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31140-E27F-46B9-BCC1-D1092EBC6E8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72561-1EEE-4AA7-816F-9FEF30485B6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1F0106-A188-434D-8481-5539F11963A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D735A-4BA6-4DD2-8F64-1DA747716D6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FAD58-2F3B-4F85-A0CB-60ED1A473E1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6F023-8499-4800-B2F3-381E97E8286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C9670-DC50-4D57-A67D-1FC5AC3BBB0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B44E62-D396-48B6-8C49-6A69A958952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5CE49F-A423-421E-A395-5D8A97533990}" type="datetime1">
              <a:rPr lang="en-US" smtClean="0"/>
              <a:t>5/26/2017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8A32314-2AB7-47F6-8FF5-970BF1DB01A0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EB5947-E707-4C2A-ADB5-FED833E236D0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8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6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6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lvl2pPr>
              <a:defRPr>
                <a:latin typeface="Cambria Math" pitchFamily="18" charset="0"/>
                <a:ea typeface="Cambria Math" pitchFamily="18" charset="0"/>
              </a:defRPr>
            </a:lvl2pPr>
            <a:lvl3pPr>
              <a:defRPr>
                <a:latin typeface="Cambria Math" pitchFamily="18" charset="0"/>
                <a:ea typeface="Cambria Math" pitchFamily="18" charset="0"/>
              </a:defRPr>
            </a:lvl3pPr>
            <a:lvl4pPr>
              <a:defRPr>
                <a:latin typeface="Cambria Math" pitchFamily="18" charset="0"/>
                <a:ea typeface="Cambria Math" pitchFamily="18" charset="0"/>
              </a:defRPr>
            </a:lvl4pPr>
            <a:lvl5pPr>
              <a:defRPr>
                <a:latin typeface="Cambria Math" pitchFamily="18" charset="0"/>
                <a:ea typeface="Cambria Math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AB3060-ECEF-4843-84EB-2B77A7BE6ACE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Cambria Math" pitchFamily="18" charset="0"/>
                <a:ea typeface="Cambria Math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AFFE5E9-1387-4503-BFBB-2A09DFC551EC}" type="datetime1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9ED63A-51CE-4D34-866B-C0EFDD888CF8}" type="datetime1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EB26AA-E113-4C4C-83F4-836095CD2B47}" type="datetime1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1722BF-FB5B-4725-8E46-363F2FDAED2D}" type="datetime1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89A896-81C6-47B5-9CBE-A05C70B665C1}" type="datetime1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8D14FE0-9DFE-4C5C-A710-89D8FC49CE72}" type="datetime1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6BDE2C-CE6E-43B1-A5FD-ABDC00D154E5}" type="datetime1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42643A-3685-475C-9D6B-1CDC373D9A72}" type="datetime1">
              <a:rPr lang="en-US" smtClean="0"/>
              <a:t>5/26/2017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43D366-D1A1-4B09-BF4B-97EED1C19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600200"/>
            <a:ext cx="5943600" cy="14478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APT, Market Efficiency</a:t>
            </a:r>
            <a:br>
              <a:rPr lang="en-US" sz="4000" dirty="0" smtClean="0">
                <a:solidFill>
                  <a:srgbClr val="FFFF00"/>
                </a:solidFill>
              </a:rPr>
            </a:br>
            <a:r>
              <a:rPr lang="en-US" sz="4000" dirty="0">
                <a:solidFill>
                  <a:srgbClr val="FFFF00"/>
                </a:solidFill>
              </a:rPr>
              <a:t>&amp; R</a:t>
            </a:r>
            <a:r>
              <a:rPr lang="en-US" altLang="en-US" sz="4000" dirty="0" smtClean="0">
                <a:solidFill>
                  <a:srgbClr val="FFFF00"/>
                </a:solidFill>
              </a:rPr>
              <a:t>eturn </a:t>
            </a:r>
            <a:r>
              <a:rPr lang="en-US" altLang="en-US" sz="4000" dirty="0">
                <a:solidFill>
                  <a:srgbClr val="FFFF00"/>
                </a:solidFill>
              </a:rPr>
              <a:t>A</a:t>
            </a:r>
            <a:r>
              <a:rPr lang="en-US" altLang="en-US" sz="4000" dirty="0" smtClean="0">
                <a:solidFill>
                  <a:srgbClr val="FFFF00"/>
                </a:solidFill>
              </a:rPr>
              <a:t>nomalies 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638800"/>
            <a:ext cx="57912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3429000" cy="5059363"/>
          </a:xfrm>
        </p:spPr>
        <p:txBody>
          <a:bodyPr/>
          <a:lstStyle/>
          <a:p>
            <a:r>
              <a:rPr lang="en-US" altLang="en-US" sz="2800" dirty="0"/>
              <a:t>Yearly </a:t>
            </a:r>
            <a:r>
              <a:rPr lang="en-US" altLang="en-US" sz="2800" dirty="0" err="1"/>
              <a:t>Seasonals</a:t>
            </a:r>
            <a:endParaRPr lang="en-US" altLang="en-US" sz="28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Political Cycle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Last Digit of Year</a:t>
            </a:r>
          </a:p>
        </p:txBody>
      </p:sp>
      <p:graphicFrame>
        <p:nvGraphicFramePr>
          <p:cNvPr id="292874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33800" y="228600"/>
          <a:ext cx="5257800" cy="310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8" name="Chart" r:id="rId4" imgW="5200802" imgH="3067202" progId="Excel.Chart.8">
                  <p:embed/>
                </p:oleObj>
              </mc:Choice>
              <mc:Fallback>
                <p:oleObj name="Chart" r:id="rId4" imgW="5200802" imgH="30672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8600"/>
                        <a:ext cx="5257800" cy="310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2128838" y="1647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1966913" y="1814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1957388" y="178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2877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3352800"/>
          <a:ext cx="5105400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9" name="Chart" r:id="rId6" imgW="5219700" imgH="3124200" progId="Excel.Chart.8">
                  <p:embed/>
                </p:oleObj>
              </mc:Choice>
              <mc:Fallback>
                <p:oleObj name="Chart" r:id="rId6" imgW="5219700" imgH="31242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2800"/>
                        <a:ext cx="5105400" cy="291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2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0913"/>
          </a:xfrm>
        </p:spPr>
        <p:txBody>
          <a:bodyPr/>
          <a:lstStyle/>
          <a:p>
            <a:r>
              <a:rPr lang="en-US" altLang="en-US" sz="3600">
                <a:solidFill>
                  <a:srgbClr val="0000FF"/>
                </a:solidFill>
              </a:rPr>
              <a:t>Event Studies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001000" cy="4830763"/>
          </a:xfrm>
        </p:spPr>
        <p:txBody>
          <a:bodyPr/>
          <a:lstStyle/>
          <a:p>
            <a:r>
              <a:rPr lang="en-US" altLang="en-US" sz="2800" dirty="0"/>
              <a:t>How can we tell whether a company announcement is good or bad news?</a:t>
            </a:r>
          </a:p>
          <a:p>
            <a:pPr lvl="1"/>
            <a:r>
              <a:rPr lang="en-US" altLang="en-US" sz="2400" dirty="0"/>
              <a:t>Examine stock price</a:t>
            </a:r>
          </a:p>
          <a:p>
            <a:pPr lvl="1"/>
            <a:r>
              <a:rPr lang="en-US" altLang="en-US" sz="2400" dirty="0"/>
              <a:t>Account for movement of the overall stock market</a:t>
            </a:r>
          </a:p>
          <a:p>
            <a:pPr lvl="1"/>
            <a:r>
              <a:rPr lang="en-US" altLang="en-US" sz="2400" dirty="0"/>
              <a:t>Account for the level of risk of the </a:t>
            </a:r>
            <a:r>
              <a:rPr lang="en-US" altLang="en-US" sz="2400" dirty="0" smtClean="0"/>
              <a:t>firm</a:t>
            </a:r>
            <a:endParaRPr lang="en-US" altLang="en-US" sz="2800" dirty="0" smtClean="0"/>
          </a:p>
          <a:p>
            <a:r>
              <a:rPr lang="en-US" altLang="en-US" sz="2800" dirty="0" smtClean="0"/>
              <a:t>CAPM regression model</a:t>
            </a:r>
            <a:endParaRPr lang="en-US" altLang="en-US" sz="2800" dirty="0"/>
          </a:p>
          <a:p>
            <a:pPr marL="109728" lvl="2" indent="0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en-US" dirty="0" err="1" smtClean="0"/>
              <a:t>R</a:t>
            </a:r>
            <a:r>
              <a:rPr lang="en-US" baseline="-25000" dirty="0" err="1" smtClean="0"/>
              <a:t>jt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R</a:t>
            </a:r>
            <a:r>
              <a:rPr lang="en-US" baseline="-25000" dirty="0" err="1"/>
              <a:t>ft</a:t>
            </a:r>
            <a:r>
              <a:rPr lang="en-US" dirty="0"/>
              <a:t>= </a:t>
            </a:r>
            <a:r>
              <a:rPr lang="en-US" dirty="0" smtClean="0"/>
              <a:t>α</a:t>
            </a:r>
            <a:r>
              <a:rPr lang="en-US" baseline="-25000" dirty="0" smtClean="0"/>
              <a:t>j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β</a:t>
            </a:r>
            <a:r>
              <a:rPr lang="en-US" baseline="-25000" dirty="0" smtClean="0"/>
              <a:t>j</a:t>
            </a:r>
            <a:r>
              <a:rPr lang="en-US" dirty="0" smtClean="0"/>
              <a:t> </a:t>
            </a:r>
            <a:r>
              <a:rPr lang="en-US" dirty="0"/>
              <a:t>*(</a:t>
            </a:r>
            <a:r>
              <a:rPr lang="en-US" dirty="0" err="1"/>
              <a:t>R</a:t>
            </a:r>
            <a:r>
              <a:rPr lang="en-US" baseline="-25000" dirty="0" err="1"/>
              <a:t>mt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baseline="-25000" dirty="0" err="1"/>
              <a:t>ft</a:t>
            </a:r>
            <a:r>
              <a:rPr lang="en-US" dirty="0"/>
              <a:t>) +</a:t>
            </a:r>
            <a:r>
              <a:rPr lang="el-GR" dirty="0" smtClean="0"/>
              <a:t>ε</a:t>
            </a:r>
            <a:r>
              <a:rPr lang="en-US" baseline="-25000" dirty="0" err="1" smtClean="0"/>
              <a:t>jt</a:t>
            </a:r>
            <a:endParaRPr lang="en-US" dirty="0"/>
          </a:p>
          <a:p>
            <a:pPr marL="109728" indent="0">
              <a:buNone/>
            </a:pPr>
            <a:r>
              <a:rPr lang="en-US" altLang="en-US" sz="2800" dirty="0" smtClean="0"/>
              <a:t>In a short term, if we treat the risk free rate is a constant, then</a:t>
            </a:r>
            <a:endParaRPr lang="en-US" altLang="en-US" sz="2800" dirty="0"/>
          </a:p>
          <a:p>
            <a:pPr marL="109728" indent="0">
              <a:buNone/>
            </a:pPr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388143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888287"/>
              </p:ext>
            </p:extLst>
          </p:nvPr>
        </p:nvGraphicFramePr>
        <p:xfrm>
          <a:off x="2133600" y="5562600"/>
          <a:ext cx="32004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5" r:id="rId4" imgW="1384300" imgH="241300" progId="Equation.3">
                  <p:embed/>
                </p:oleObj>
              </mc:Choice>
              <mc:Fallback>
                <p:oleObj r:id="rId4" imgW="1384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562600"/>
                        <a:ext cx="32004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5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28600"/>
            <a:ext cx="8229600" cy="950913"/>
          </a:xfrm>
        </p:spPr>
        <p:txBody>
          <a:bodyPr/>
          <a:lstStyle/>
          <a:p>
            <a:r>
              <a:rPr lang="en-US" altLang="en-US" sz="3600" dirty="0">
                <a:solidFill>
                  <a:srgbClr val="0000FF"/>
                </a:solidFill>
              </a:rPr>
              <a:t>Abnormal Returns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altLang="en-US" dirty="0"/>
              <a:t>Market-model abnormal returns</a:t>
            </a:r>
          </a:p>
          <a:p>
            <a:pPr lvl="1"/>
            <a:r>
              <a:rPr lang="en-US" altLang="en-US" dirty="0"/>
              <a:t>Uses the </a:t>
            </a:r>
            <a:r>
              <a:rPr lang="en-US" altLang="en-US" dirty="0" smtClean="0"/>
              <a:t>CAMP </a:t>
            </a:r>
            <a:r>
              <a:rPr lang="en-US" altLang="en-US" dirty="0"/>
              <a:t>regression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 smtClean="0"/>
              <a:t>Market-adjusted </a:t>
            </a:r>
            <a:r>
              <a:rPr lang="en-US" altLang="en-US" dirty="0"/>
              <a:t>abnormal returns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Mean-adjusted abnormal returns</a:t>
            </a: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3748088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3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289499"/>
              </p:ext>
            </p:extLst>
          </p:nvPr>
        </p:nvGraphicFramePr>
        <p:xfrm>
          <a:off x="1905000" y="2057400"/>
          <a:ext cx="35972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7" name="Equation" r:id="rId4" imgW="1498320" imgH="482400" progId="Equation.3">
                  <p:embed/>
                </p:oleObj>
              </mc:Choice>
              <mc:Fallback>
                <p:oleObj name="Equation" r:id="rId4" imgW="14983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3597275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5" name="Rectangle 7"/>
          <p:cNvSpPr>
            <a:spLocks noChangeArrowheads="1"/>
          </p:cNvSpPr>
          <p:nvPr/>
        </p:nvSpPr>
        <p:spPr bwMode="auto">
          <a:xfrm>
            <a:off x="4024313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3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669035"/>
              </p:ext>
            </p:extLst>
          </p:nvPr>
        </p:nvGraphicFramePr>
        <p:xfrm>
          <a:off x="1828800" y="3962400"/>
          <a:ext cx="2438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8" r:id="rId6" imgW="1091726" imgH="241195" progId="Equation.3">
                  <p:embed/>
                </p:oleObj>
              </mc:Choice>
              <mc:Fallback>
                <p:oleObj r:id="rId6" imgW="109172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24384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405765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3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103854"/>
              </p:ext>
            </p:extLst>
          </p:nvPr>
        </p:nvGraphicFramePr>
        <p:xfrm>
          <a:off x="1981200" y="5334000"/>
          <a:ext cx="2438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9" r:id="rId8" imgW="1028254" imgH="253890" progId="Equation.3">
                  <p:embed/>
                </p:oleObj>
              </mc:Choice>
              <mc:Fallback>
                <p:oleObj r:id="rId8" imgW="1028254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0"/>
                        <a:ext cx="2438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6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Example: An investor wants to know if an announcement about a CEO’s retirement is good or bad for the company. 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investigate the announcement, he finds that the return on the company that day was 0.5%. 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average return for the company over the past 6 months was 0.3% per day. 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On the announcement day, the S&amp;P 500 Index rose 0.4%. 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CAPM estimated coefficients for the firm is </a:t>
            </a:r>
            <a:r>
              <a:rPr lang="en-US" altLang="en-US" sz="1800">
                <a:latin typeface="Times New Roman" pitchFamily="18" charset="0"/>
                <a:ea typeface="Arial Unicode MS" pitchFamily="34" charset="-128"/>
                <a:cs typeface="Arial Unicode MS" pitchFamily="34" charset="-128"/>
                <a:sym typeface="Symbol" pitchFamily="34" charset="2"/>
              </a:rPr>
              <a:t></a:t>
            </a: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=-0.1% and </a:t>
            </a:r>
            <a:r>
              <a:rPr lang="en-US" altLang="en-US" sz="1800">
                <a:latin typeface="Times New Roman" pitchFamily="18" charset="0"/>
                <a:ea typeface="Arial Unicode MS" pitchFamily="34" charset="-128"/>
                <a:cs typeface="Arial Unicode MS" pitchFamily="34" charset="-128"/>
                <a:sym typeface="Symbol" pitchFamily="34" charset="2"/>
              </a:rPr>
              <a:t></a:t>
            </a: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=1.1.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Did investors believe the announcement to be good or bad news?</a:t>
            </a:r>
          </a:p>
          <a:p>
            <a:pPr algn="just">
              <a:lnSpc>
                <a:spcPct val="90000"/>
              </a:lnSpc>
            </a:pPr>
            <a:endParaRPr lang="en-US" alt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0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Solution: </a:t>
            </a:r>
            <a:endParaRPr lang="en-US" alt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Compute the abnormal return for the announcement using the market-model: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endParaRPr lang="en-US" altLang="en-US" sz="1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Using the market-adjusted model:</a:t>
            </a:r>
          </a:p>
          <a:p>
            <a:pPr lvl="1" algn="just">
              <a:lnSpc>
                <a:spcPct val="90000"/>
              </a:lnSpc>
            </a:pPr>
            <a:endParaRPr lang="en-US" altLang="en-US" sz="1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1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Lastly, using the mean-adjusted model: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endParaRPr lang="en-US" altLang="en-US" sz="1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cs typeface="Times New Roman" pitchFamily="18" charset="0"/>
              </a:rPr>
              <a:t>In all three cases, the abnormal return is positive.  Therefore, the market reaction to the CEO retirement appears to mean that the announcement is good news.</a:t>
            </a:r>
            <a:r>
              <a:rPr lang="en-US" altLang="en-US" sz="2800"/>
              <a:t> 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321945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5940" name="Object 4"/>
          <p:cNvGraphicFramePr>
            <a:graphicFrameLocks noChangeAspect="1"/>
          </p:cNvGraphicFramePr>
          <p:nvPr/>
        </p:nvGraphicFramePr>
        <p:xfrm>
          <a:off x="2286000" y="3962400"/>
          <a:ext cx="4876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8" r:id="rId4" imgW="3619500" imgH="241300" progId="Equation.3">
                  <p:embed/>
                </p:oleObj>
              </mc:Choice>
              <mc:Fallback>
                <p:oleObj r:id="rId4" imgW="3619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400"/>
                        <a:ext cx="487680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352425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5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941227"/>
              </p:ext>
            </p:extLst>
          </p:nvPr>
        </p:nvGraphicFramePr>
        <p:xfrm>
          <a:off x="2362200" y="4572000"/>
          <a:ext cx="33528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9" r:id="rId6" imgW="2463800" imgH="241300" progId="Equation.3">
                  <p:embed/>
                </p:oleObj>
              </mc:Choice>
              <mc:Fallback>
                <p:oleObj r:id="rId6" imgW="2463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572000"/>
                        <a:ext cx="33528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3667125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5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52086"/>
              </p:ext>
            </p:extLst>
          </p:nvPr>
        </p:nvGraphicFramePr>
        <p:xfrm>
          <a:off x="2438400" y="5105400"/>
          <a:ext cx="3429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60" r:id="rId8" imgW="2400300" imgH="254000" progId="Equation.3">
                  <p:embed/>
                </p:oleObj>
              </mc:Choice>
              <mc:Fallback>
                <p:oleObj r:id="rId8" imgW="2400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34290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3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50912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Combining abnormal return of several </a:t>
            </a:r>
            <a:r>
              <a:rPr lang="en-US" altLang="en-US" sz="3200" dirty="0" smtClean="0"/>
              <a:t>firms (FYI)</a:t>
            </a:r>
            <a:endParaRPr lang="en-US" altLang="en-US" sz="3200" dirty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en-US"/>
              <a:t>Average abnormal return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Cumulative abnormal return</a:t>
            </a:r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4014788" y="3109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/>
        </p:nvGraphicFramePr>
        <p:xfrm>
          <a:off x="5257800" y="1447800"/>
          <a:ext cx="26670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4" r:id="rId4" imgW="1117115" imgH="634725" progId="Equation.3">
                  <p:embed/>
                </p:oleObj>
              </mc:Choice>
              <mc:Fallback>
                <p:oleObj r:id="rId4" imgW="1117115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447800"/>
                        <a:ext cx="2667000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3833813" y="3105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4918" name="Object 6"/>
          <p:cNvGraphicFramePr>
            <a:graphicFrameLocks noChangeAspect="1"/>
          </p:cNvGraphicFramePr>
          <p:nvPr/>
        </p:nvGraphicFramePr>
        <p:xfrm>
          <a:off x="5029200" y="4191000"/>
          <a:ext cx="307657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5" r:id="rId6" imgW="1473200" imgH="647700" progId="Equation.3">
                  <p:embed/>
                </p:oleObj>
              </mc:Choice>
              <mc:Fallback>
                <p:oleObj r:id="rId6" imgW="14732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91000"/>
                        <a:ext cx="3076575" cy="134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5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63563"/>
          </a:xfrm>
        </p:spPr>
        <p:txBody>
          <a:bodyPr/>
          <a:lstStyle/>
          <a:p>
            <a:r>
              <a:rPr lang="en-US" altLang="en-US" sz="2800"/>
              <a:t>Announcement Study Results</a:t>
            </a:r>
          </a:p>
        </p:txBody>
      </p:sp>
      <p:grpSp>
        <p:nvGrpSpPr>
          <p:cNvPr id="303578" name="Group 474"/>
          <p:cNvGrpSpPr>
            <a:grpSpLocks/>
          </p:cNvGrpSpPr>
          <p:nvPr/>
        </p:nvGrpSpPr>
        <p:grpSpPr bwMode="auto">
          <a:xfrm>
            <a:off x="228600" y="838200"/>
            <a:ext cx="8153400" cy="5867400"/>
            <a:chOff x="0" y="0"/>
            <a:chExt cx="4214" cy="6223"/>
          </a:xfrm>
        </p:grpSpPr>
        <p:grpSp>
          <p:nvGrpSpPr>
            <p:cNvPr id="303475" name="Group 371"/>
            <p:cNvGrpSpPr>
              <a:grpSpLocks/>
            </p:cNvGrpSpPr>
            <p:nvPr/>
          </p:nvGrpSpPr>
          <p:grpSpPr bwMode="auto">
            <a:xfrm>
              <a:off x="0" y="0"/>
              <a:ext cx="1536" cy="691"/>
              <a:chOff x="0" y="0"/>
              <a:chExt cx="1536" cy="691"/>
            </a:xfrm>
          </p:grpSpPr>
          <p:sp>
            <p:nvSpPr>
              <p:cNvPr id="303422" name="Rectangle 318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1440" cy="6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  </a:t>
                </a:r>
              </a:p>
              <a:p>
                <a:pPr eaLnBrk="0" hangingPunct="0"/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Event</a:t>
                </a: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74" name="Rectangle 37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69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77" name="Group 373"/>
            <p:cNvGrpSpPr>
              <a:grpSpLocks/>
            </p:cNvGrpSpPr>
            <p:nvPr/>
          </p:nvGrpSpPr>
          <p:grpSpPr bwMode="auto">
            <a:xfrm>
              <a:off x="1536" y="0"/>
              <a:ext cx="816" cy="691"/>
              <a:chOff x="1536" y="0"/>
              <a:chExt cx="816" cy="691"/>
            </a:xfrm>
          </p:grpSpPr>
          <p:sp>
            <p:nvSpPr>
              <p:cNvPr id="303423" name="Rectangle 319"/>
              <p:cNvSpPr>
                <a:spLocks noChangeArrowheads="1"/>
              </p:cNvSpPr>
              <p:nvPr/>
            </p:nvSpPr>
            <p:spPr bwMode="auto">
              <a:xfrm>
                <a:off x="1584" y="0"/>
                <a:ext cx="720" cy="6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Long-term</a:t>
                </a:r>
              </a:p>
              <a:p>
                <a:pPr eaLnBrk="0" hangingPunct="0"/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pre-event</a:t>
                </a:r>
              </a:p>
              <a:p>
                <a:pPr eaLnBrk="0" hangingPunct="0"/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return</a:t>
                </a: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76" name="Rectangle 372"/>
              <p:cNvSpPr>
                <a:spLocks noChangeArrowheads="1"/>
              </p:cNvSpPr>
              <p:nvPr/>
            </p:nvSpPr>
            <p:spPr bwMode="auto">
              <a:xfrm>
                <a:off x="1536" y="0"/>
                <a:ext cx="816" cy="69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79" name="Group 375"/>
            <p:cNvGrpSpPr>
              <a:grpSpLocks/>
            </p:cNvGrpSpPr>
            <p:nvPr/>
          </p:nvGrpSpPr>
          <p:grpSpPr bwMode="auto">
            <a:xfrm>
              <a:off x="2352" y="0"/>
              <a:ext cx="888" cy="691"/>
              <a:chOff x="2352" y="0"/>
              <a:chExt cx="888" cy="691"/>
            </a:xfrm>
          </p:grpSpPr>
          <p:sp>
            <p:nvSpPr>
              <p:cNvPr id="303424" name="Rectangle 320"/>
              <p:cNvSpPr>
                <a:spLocks noChangeArrowheads="1"/>
              </p:cNvSpPr>
              <p:nvPr/>
            </p:nvSpPr>
            <p:spPr bwMode="auto">
              <a:xfrm>
                <a:off x="2400" y="0"/>
                <a:ext cx="792" cy="6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 </a:t>
                </a:r>
              </a:p>
              <a:p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Announcement</a:t>
                </a:r>
              </a:p>
              <a:p>
                <a:pPr eaLnBrk="0" hangingPunct="0"/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return</a:t>
                </a: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78" name="Rectangle 374"/>
              <p:cNvSpPr>
                <a:spLocks noChangeArrowheads="1"/>
              </p:cNvSpPr>
              <p:nvPr/>
            </p:nvSpPr>
            <p:spPr bwMode="auto">
              <a:xfrm>
                <a:off x="2352" y="0"/>
                <a:ext cx="888" cy="69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81" name="Group 377"/>
            <p:cNvGrpSpPr>
              <a:grpSpLocks/>
            </p:cNvGrpSpPr>
            <p:nvPr/>
          </p:nvGrpSpPr>
          <p:grpSpPr bwMode="auto">
            <a:xfrm>
              <a:off x="3240" y="0"/>
              <a:ext cx="974" cy="691"/>
              <a:chOff x="3240" y="0"/>
              <a:chExt cx="974" cy="691"/>
            </a:xfrm>
          </p:grpSpPr>
          <p:sp>
            <p:nvSpPr>
              <p:cNvPr id="303425" name="Rectangle 321"/>
              <p:cNvSpPr>
                <a:spLocks noChangeArrowheads="1"/>
              </p:cNvSpPr>
              <p:nvPr/>
            </p:nvSpPr>
            <p:spPr bwMode="auto">
              <a:xfrm>
                <a:off x="3288" y="0"/>
                <a:ext cx="878" cy="6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Long-term</a:t>
                </a:r>
              </a:p>
              <a:p>
                <a:pPr eaLnBrk="0" hangingPunct="0"/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post-event</a:t>
                </a:r>
              </a:p>
              <a:p>
                <a:pPr eaLnBrk="0" hangingPunct="0"/>
                <a:r>
                  <a:rPr lang="en-US" altLang="en-US" sz="1200" b="1">
                    <a:latin typeface="Times" pitchFamily="34" charset="0"/>
                    <a:cs typeface="Times New Roman" pitchFamily="18" charset="0"/>
                  </a:rPr>
                  <a:t>return</a:t>
                </a: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80" name="Rectangle 376"/>
              <p:cNvSpPr>
                <a:spLocks noChangeArrowheads="1"/>
              </p:cNvSpPr>
              <p:nvPr/>
            </p:nvSpPr>
            <p:spPr bwMode="auto">
              <a:xfrm>
                <a:off x="3240" y="0"/>
                <a:ext cx="974" cy="69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83" name="Group 379"/>
            <p:cNvGrpSpPr>
              <a:grpSpLocks/>
            </p:cNvGrpSpPr>
            <p:nvPr/>
          </p:nvGrpSpPr>
          <p:grpSpPr bwMode="auto">
            <a:xfrm>
              <a:off x="0" y="691"/>
              <a:ext cx="1536" cy="461"/>
              <a:chOff x="0" y="691"/>
              <a:chExt cx="1536" cy="461"/>
            </a:xfrm>
          </p:grpSpPr>
          <p:sp>
            <p:nvSpPr>
              <p:cNvPr id="303426" name="Rectangle 322"/>
              <p:cNvSpPr>
                <a:spLocks noChangeArrowheads="1"/>
              </p:cNvSpPr>
              <p:nvPr/>
            </p:nvSpPr>
            <p:spPr bwMode="auto">
              <a:xfrm>
                <a:off x="48" y="691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Earnings announcements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82" name="Rectangle 378"/>
              <p:cNvSpPr>
                <a:spLocks noChangeArrowheads="1"/>
              </p:cNvSpPr>
              <p:nvPr/>
            </p:nvSpPr>
            <p:spPr bwMode="auto">
              <a:xfrm>
                <a:off x="0" y="691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85" name="Group 381"/>
            <p:cNvGrpSpPr>
              <a:grpSpLocks/>
            </p:cNvGrpSpPr>
            <p:nvPr/>
          </p:nvGrpSpPr>
          <p:grpSpPr bwMode="auto">
            <a:xfrm>
              <a:off x="1536" y="691"/>
              <a:ext cx="816" cy="461"/>
              <a:chOff x="1536" y="691"/>
              <a:chExt cx="816" cy="461"/>
            </a:xfrm>
          </p:grpSpPr>
          <p:sp>
            <p:nvSpPr>
              <p:cNvPr id="303427" name="Rectangle 323"/>
              <p:cNvSpPr>
                <a:spLocks noChangeArrowheads="1"/>
              </p:cNvSpPr>
              <p:nvPr/>
            </p:nvSpPr>
            <p:spPr bwMode="auto">
              <a:xfrm>
                <a:off x="1584" y="691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Not available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84" name="Rectangle 380"/>
              <p:cNvSpPr>
                <a:spLocks noChangeArrowheads="1"/>
              </p:cNvSpPr>
              <p:nvPr/>
            </p:nvSpPr>
            <p:spPr bwMode="auto">
              <a:xfrm>
                <a:off x="1536" y="691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87" name="Group 383"/>
            <p:cNvGrpSpPr>
              <a:grpSpLocks/>
            </p:cNvGrpSpPr>
            <p:nvPr/>
          </p:nvGrpSpPr>
          <p:grpSpPr bwMode="auto">
            <a:xfrm>
              <a:off x="2352" y="691"/>
              <a:ext cx="888" cy="461"/>
              <a:chOff x="2352" y="691"/>
              <a:chExt cx="888" cy="461"/>
            </a:xfrm>
          </p:grpSpPr>
          <p:sp>
            <p:nvSpPr>
              <p:cNvPr id="303428" name="Rectangle 324"/>
              <p:cNvSpPr>
                <a:spLocks noChangeArrowheads="1"/>
              </p:cNvSpPr>
              <p:nvPr/>
            </p:nvSpPr>
            <p:spPr bwMode="auto">
              <a:xfrm>
                <a:off x="2400" y="691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86" name="Rectangle 382"/>
              <p:cNvSpPr>
                <a:spLocks noChangeArrowheads="1"/>
              </p:cNvSpPr>
              <p:nvPr/>
            </p:nvSpPr>
            <p:spPr bwMode="auto">
              <a:xfrm>
                <a:off x="2352" y="691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89" name="Group 385"/>
            <p:cNvGrpSpPr>
              <a:grpSpLocks/>
            </p:cNvGrpSpPr>
            <p:nvPr/>
          </p:nvGrpSpPr>
          <p:grpSpPr bwMode="auto">
            <a:xfrm>
              <a:off x="3240" y="691"/>
              <a:ext cx="974" cy="461"/>
              <a:chOff x="3240" y="691"/>
              <a:chExt cx="974" cy="461"/>
            </a:xfrm>
          </p:grpSpPr>
          <p:sp>
            <p:nvSpPr>
              <p:cNvPr id="303429" name="Rectangle 325"/>
              <p:cNvSpPr>
                <a:spLocks noChangeArrowheads="1"/>
              </p:cNvSpPr>
              <p:nvPr/>
            </p:nvSpPr>
            <p:spPr bwMode="auto">
              <a:xfrm>
                <a:off x="3288" y="691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88" name="Rectangle 384"/>
              <p:cNvSpPr>
                <a:spLocks noChangeArrowheads="1"/>
              </p:cNvSpPr>
              <p:nvPr/>
            </p:nvSpPr>
            <p:spPr bwMode="auto">
              <a:xfrm>
                <a:off x="3240" y="691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91" name="Group 387"/>
            <p:cNvGrpSpPr>
              <a:grpSpLocks/>
            </p:cNvGrpSpPr>
            <p:nvPr/>
          </p:nvGrpSpPr>
          <p:grpSpPr bwMode="auto">
            <a:xfrm>
              <a:off x="0" y="1152"/>
              <a:ext cx="1536" cy="461"/>
              <a:chOff x="0" y="1152"/>
              <a:chExt cx="1536" cy="461"/>
            </a:xfrm>
          </p:grpSpPr>
          <p:sp>
            <p:nvSpPr>
              <p:cNvPr id="303430" name="Rectangle 326"/>
              <p:cNvSpPr>
                <a:spLocks noChangeArrowheads="1"/>
              </p:cNvSpPr>
              <p:nvPr/>
            </p:nvSpPr>
            <p:spPr bwMode="auto">
              <a:xfrm>
                <a:off x="48" y="1152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Dividend initiations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90" name="Rectangle 386"/>
              <p:cNvSpPr>
                <a:spLocks noChangeArrowheads="1"/>
              </p:cNvSpPr>
              <p:nvPr/>
            </p:nvSpPr>
            <p:spPr bwMode="auto">
              <a:xfrm>
                <a:off x="0" y="1152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93" name="Group 389"/>
            <p:cNvGrpSpPr>
              <a:grpSpLocks/>
            </p:cNvGrpSpPr>
            <p:nvPr/>
          </p:nvGrpSpPr>
          <p:grpSpPr bwMode="auto">
            <a:xfrm>
              <a:off x="1536" y="1152"/>
              <a:ext cx="816" cy="461"/>
              <a:chOff x="1536" y="1152"/>
              <a:chExt cx="816" cy="461"/>
            </a:xfrm>
          </p:grpSpPr>
          <p:sp>
            <p:nvSpPr>
              <p:cNvPr id="303431" name="Rectangle 327"/>
              <p:cNvSpPr>
                <a:spLocks noChangeArrowheads="1"/>
              </p:cNvSpPr>
              <p:nvPr/>
            </p:nvSpPr>
            <p:spPr bwMode="auto">
              <a:xfrm>
                <a:off x="1584" y="1152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92" name="Rectangle 388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95" name="Group 391"/>
            <p:cNvGrpSpPr>
              <a:grpSpLocks/>
            </p:cNvGrpSpPr>
            <p:nvPr/>
          </p:nvGrpSpPr>
          <p:grpSpPr bwMode="auto">
            <a:xfrm>
              <a:off x="2352" y="1152"/>
              <a:ext cx="888" cy="461"/>
              <a:chOff x="2352" y="1152"/>
              <a:chExt cx="888" cy="461"/>
            </a:xfrm>
          </p:grpSpPr>
          <p:sp>
            <p:nvSpPr>
              <p:cNvPr id="303432" name="Rectangle 328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94" name="Rectangle 390"/>
              <p:cNvSpPr>
                <a:spLocks noChangeArrowheads="1"/>
              </p:cNvSpPr>
              <p:nvPr/>
            </p:nvSpPr>
            <p:spPr bwMode="auto">
              <a:xfrm>
                <a:off x="2352" y="1152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97" name="Group 393"/>
            <p:cNvGrpSpPr>
              <a:grpSpLocks/>
            </p:cNvGrpSpPr>
            <p:nvPr/>
          </p:nvGrpSpPr>
          <p:grpSpPr bwMode="auto">
            <a:xfrm>
              <a:off x="3240" y="1152"/>
              <a:ext cx="974" cy="461"/>
              <a:chOff x="3240" y="1152"/>
              <a:chExt cx="974" cy="461"/>
            </a:xfrm>
          </p:grpSpPr>
          <p:sp>
            <p:nvSpPr>
              <p:cNvPr id="303433" name="Rectangle 329"/>
              <p:cNvSpPr>
                <a:spLocks noChangeArrowheads="1"/>
              </p:cNvSpPr>
              <p:nvPr/>
            </p:nvSpPr>
            <p:spPr bwMode="auto">
              <a:xfrm>
                <a:off x="3288" y="1152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96" name="Rectangle 392"/>
              <p:cNvSpPr>
                <a:spLocks noChangeArrowheads="1"/>
              </p:cNvSpPr>
              <p:nvPr/>
            </p:nvSpPr>
            <p:spPr bwMode="auto">
              <a:xfrm>
                <a:off x="3240" y="1152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499" name="Group 395"/>
            <p:cNvGrpSpPr>
              <a:grpSpLocks/>
            </p:cNvGrpSpPr>
            <p:nvPr/>
          </p:nvGrpSpPr>
          <p:grpSpPr bwMode="auto">
            <a:xfrm>
              <a:off x="0" y="1613"/>
              <a:ext cx="1536" cy="461"/>
              <a:chOff x="0" y="1613"/>
              <a:chExt cx="1536" cy="461"/>
            </a:xfrm>
          </p:grpSpPr>
          <p:sp>
            <p:nvSpPr>
              <p:cNvPr id="303434" name="Rectangle 330"/>
              <p:cNvSpPr>
                <a:spLocks noChangeArrowheads="1"/>
              </p:cNvSpPr>
              <p:nvPr/>
            </p:nvSpPr>
            <p:spPr bwMode="auto">
              <a:xfrm>
                <a:off x="48" y="1613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Dividend omissions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498" name="Rectangle 394"/>
              <p:cNvSpPr>
                <a:spLocks noChangeArrowheads="1"/>
              </p:cNvSpPr>
              <p:nvPr/>
            </p:nvSpPr>
            <p:spPr bwMode="auto">
              <a:xfrm>
                <a:off x="0" y="1613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01" name="Group 397"/>
            <p:cNvGrpSpPr>
              <a:grpSpLocks/>
            </p:cNvGrpSpPr>
            <p:nvPr/>
          </p:nvGrpSpPr>
          <p:grpSpPr bwMode="auto">
            <a:xfrm>
              <a:off x="1536" y="1613"/>
              <a:ext cx="816" cy="461"/>
              <a:chOff x="1536" y="1613"/>
              <a:chExt cx="816" cy="461"/>
            </a:xfrm>
          </p:grpSpPr>
          <p:sp>
            <p:nvSpPr>
              <p:cNvPr id="303435" name="Rectangle 331"/>
              <p:cNvSpPr>
                <a:spLocks noChangeArrowheads="1"/>
              </p:cNvSpPr>
              <p:nvPr/>
            </p:nvSpPr>
            <p:spPr bwMode="auto">
              <a:xfrm>
                <a:off x="1584" y="1613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00" name="Rectangle 396"/>
              <p:cNvSpPr>
                <a:spLocks noChangeArrowheads="1"/>
              </p:cNvSpPr>
              <p:nvPr/>
            </p:nvSpPr>
            <p:spPr bwMode="auto">
              <a:xfrm>
                <a:off x="1536" y="1613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03" name="Group 399"/>
            <p:cNvGrpSpPr>
              <a:grpSpLocks/>
            </p:cNvGrpSpPr>
            <p:nvPr/>
          </p:nvGrpSpPr>
          <p:grpSpPr bwMode="auto">
            <a:xfrm>
              <a:off x="2352" y="1613"/>
              <a:ext cx="888" cy="461"/>
              <a:chOff x="2352" y="1613"/>
              <a:chExt cx="888" cy="461"/>
            </a:xfrm>
          </p:grpSpPr>
          <p:sp>
            <p:nvSpPr>
              <p:cNvPr id="303436" name="Rectangle 332"/>
              <p:cNvSpPr>
                <a:spLocks noChangeArrowheads="1"/>
              </p:cNvSpPr>
              <p:nvPr/>
            </p:nvSpPr>
            <p:spPr bwMode="auto">
              <a:xfrm>
                <a:off x="2400" y="1613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02" name="Rectangle 398"/>
              <p:cNvSpPr>
                <a:spLocks noChangeArrowheads="1"/>
              </p:cNvSpPr>
              <p:nvPr/>
            </p:nvSpPr>
            <p:spPr bwMode="auto">
              <a:xfrm>
                <a:off x="2352" y="1613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05" name="Group 401"/>
            <p:cNvGrpSpPr>
              <a:grpSpLocks/>
            </p:cNvGrpSpPr>
            <p:nvPr/>
          </p:nvGrpSpPr>
          <p:grpSpPr bwMode="auto">
            <a:xfrm>
              <a:off x="3240" y="1613"/>
              <a:ext cx="974" cy="461"/>
              <a:chOff x="3240" y="1613"/>
              <a:chExt cx="974" cy="461"/>
            </a:xfrm>
          </p:grpSpPr>
          <p:sp>
            <p:nvSpPr>
              <p:cNvPr id="303437" name="Rectangle 333"/>
              <p:cNvSpPr>
                <a:spLocks noChangeArrowheads="1"/>
              </p:cNvSpPr>
              <p:nvPr/>
            </p:nvSpPr>
            <p:spPr bwMode="auto">
              <a:xfrm>
                <a:off x="3288" y="1613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04" name="Rectangle 400"/>
              <p:cNvSpPr>
                <a:spLocks noChangeArrowheads="1"/>
              </p:cNvSpPr>
              <p:nvPr/>
            </p:nvSpPr>
            <p:spPr bwMode="auto">
              <a:xfrm>
                <a:off x="3240" y="1613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07" name="Group 403"/>
            <p:cNvGrpSpPr>
              <a:grpSpLocks/>
            </p:cNvGrpSpPr>
            <p:nvPr/>
          </p:nvGrpSpPr>
          <p:grpSpPr bwMode="auto">
            <a:xfrm>
              <a:off x="0" y="2074"/>
              <a:ext cx="1536" cy="461"/>
              <a:chOff x="0" y="2074"/>
              <a:chExt cx="1536" cy="461"/>
            </a:xfrm>
          </p:grpSpPr>
          <p:sp>
            <p:nvSpPr>
              <p:cNvPr id="303438" name="Rectangle 334"/>
              <p:cNvSpPr>
                <a:spLocks noChangeArrowheads="1"/>
              </p:cNvSpPr>
              <p:nvPr/>
            </p:nvSpPr>
            <p:spPr bwMode="auto">
              <a:xfrm>
                <a:off x="48" y="2074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Initial public offerings (IPOs)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06" name="Rectangle 402"/>
              <p:cNvSpPr>
                <a:spLocks noChangeArrowheads="1"/>
              </p:cNvSpPr>
              <p:nvPr/>
            </p:nvSpPr>
            <p:spPr bwMode="auto">
              <a:xfrm>
                <a:off x="0" y="2074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09" name="Group 405"/>
            <p:cNvGrpSpPr>
              <a:grpSpLocks/>
            </p:cNvGrpSpPr>
            <p:nvPr/>
          </p:nvGrpSpPr>
          <p:grpSpPr bwMode="auto">
            <a:xfrm>
              <a:off x="1536" y="2074"/>
              <a:ext cx="816" cy="461"/>
              <a:chOff x="1536" y="2074"/>
              <a:chExt cx="816" cy="461"/>
            </a:xfrm>
          </p:grpSpPr>
          <p:sp>
            <p:nvSpPr>
              <p:cNvPr id="303439" name="Rectangle 335"/>
              <p:cNvSpPr>
                <a:spLocks noChangeArrowheads="1"/>
              </p:cNvSpPr>
              <p:nvPr/>
            </p:nvSpPr>
            <p:spPr bwMode="auto">
              <a:xfrm>
                <a:off x="1584" y="2074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Not available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08" name="Rectangle 404"/>
              <p:cNvSpPr>
                <a:spLocks noChangeArrowheads="1"/>
              </p:cNvSpPr>
              <p:nvPr/>
            </p:nvSpPr>
            <p:spPr bwMode="auto">
              <a:xfrm>
                <a:off x="1536" y="2074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11" name="Group 407"/>
            <p:cNvGrpSpPr>
              <a:grpSpLocks/>
            </p:cNvGrpSpPr>
            <p:nvPr/>
          </p:nvGrpSpPr>
          <p:grpSpPr bwMode="auto">
            <a:xfrm>
              <a:off x="2352" y="2074"/>
              <a:ext cx="888" cy="461"/>
              <a:chOff x="2352" y="2074"/>
              <a:chExt cx="888" cy="461"/>
            </a:xfrm>
          </p:grpSpPr>
          <p:sp>
            <p:nvSpPr>
              <p:cNvPr id="303440" name="Rectangle 336"/>
              <p:cNvSpPr>
                <a:spLocks noChangeArrowheads="1"/>
              </p:cNvSpPr>
              <p:nvPr/>
            </p:nvSpPr>
            <p:spPr bwMode="auto">
              <a:xfrm>
                <a:off x="2400" y="2074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10" name="Rectangle 406"/>
              <p:cNvSpPr>
                <a:spLocks noChangeArrowheads="1"/>
              </p:cNvSpPr>
              <p:nvPr/>
            </p:nvSpPr>
            <p:spPr bwMode="auto">
              <a:xfrm>
                <a:off x="2352" y="2074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13" name="Group 409"/>
            <p:cNvGrpSpPr>
              <a:grpSpLocks/>
            </p:cNvGrpSpPr>
            <p:nvPr/>
          </p:nvGrpSpPr>
          <p:grpSpPr bwMode="auto">
            <a:xfrm>
              <a:off x="3240" y="2074"/>
              <a:ext cx="974" cy="461"/>
              <a:chOff x="3240" y="2074"/>
              <a:chExt cx="974" cy="461"/>
            </a:xfrm>
          </p:grpSpPr>
          <p:sp>
            <p:nvSpPr>
              <p:cNvPr id="303441" name="Rectangle 337"/>
              <p:cNvSpPr>
                <a:spLocks noChangeArrowheads="1"/>
              </p:cNvSpPr>
              <p:nvPr/>
            </p:nvSpPr>
            <p:spPr bwMode="auto">
              <a:xfrm>
                <a:off x="3288" y="2074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12" name="Rectangle 408"/>
              <p:cNvSpPr>
                <a:spLocks noChangeArrowheads="1"/>
              </p:cNvSpPr>
              <p:nvPr/>
            </p:nvSpPr>
            <p:spPr bwMode="auto">
              <a:xfrm>
                <a:off x="3240" y="2074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15" name="Group 411"/>
            <p:cNvGrpSpPr>
              <a:grpSpLocks/>
            </p:cNvGrpSpPr>
            <p:nvPr/>
          </p:nvGrpSpPr>
          <p:grpSpPr bwMode="auto">
            <a:xfrm>
              <a:off x="0" y="2535"/>
              <a:ext cx="1536" cy="461"/>
              <a:chOff x="0" y="2535"/>
              <a:chExt cx="1536" cy="461"/>
            </a:xfrm>
          </p:grpSpPr>
          <p:sp>
            <p:nvSpPr>
              <p:cNvPr id="303442" name="Rectangle 338"/>
              <p:cNvSpPr>
                <a:spLocks noChangeArrowheads="1"/>
              </p:cNvSpPr>
              <p:nvPr/>
            </p:nvSpPr>
            <p:spPr bwMode="auto">
              <a:xfrm>
                <a:off x="48" y="2535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Mergers (acquiring firm)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14" name="Rectangle 410"/>
              <p:cNvSpPr>
                <a:spLocks noChangeArrowheads="1"/>
              </p:cNvSpPr>
              <p:nvPr/>
            </p:nvSpPr>
            <p:spPr bwMode="auto">
              <a:xfrm>
                <a:off x="0" y="2535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17" name="Group 413"/>
            <p:cNvGrpSpPr>
              <a:grpSpLocks/>
            </p:cNvGrpSpPr>
            <p:nvPr/>
          </p:nvGrpSpPr>
          <p:grpSpPr bwMode="auto">
            <a:xfrm>
              <a:off x="1536" y="2535"/>
              <a:ext cx="816" cy="461"/>
              <a:chOff x="1536" y="2535"/>
              <a:chExt cx="816" cy="461"/>
            </a:xfrm>
          </p:grpSpPr>
          <p:sp>
            <p:nvSpPr>
              <p:cNvPr id="303443" name="Rectangle 339"/>
              <p:cNvSpPr>
                <a:spLocks noChangeArrowheads="1"/>
              </p:cNvSpPr>
              <p:nvPr/>
            </p:nvSpPr>
            <p:spPr bwMode="auto">
              <a:xfrm>
                <a:off x="1584" y="2535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16" name="Rectangle 412"/>
              <p:cNvSpPr>
                <a:spLocks noChangeArrowheads="1"/>
              </p:cNvSpPr>
              <p:nvPr/>
            </p:nvSpPr>
            <p:spPr bwMode="auto">
              <a:xfrm>
                <a:off x="1536" y="2535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19" name="Group 415"/>
            <p:cNvGrpSpPr>
              <a:grpSpLocks/>
            </p:cNvGrpSpPr>
            <p:nvPr/>
          </p:nvGrpSpPr>
          <p:grpSpPr bwMode="auto">
            <a:xfrm>
              <a:off x="2352" y="2535"/>
              <a:ext cx="888" cy="461"/>
              <a:chOff x="2352" y="2535"/>
              <a:chExt cx="888" cy="461"/>
            </a:xfrm>
          </p:grpSpPr>
          <p:sp>
            <p:nvSpPr>
              <p:cNvPr id="303444" name="Rectangle 340"/>
              <p:cNvSpPr>
                <a:spLocks noChangeArrowheads="1"/>
              </p:cNvSpPr>
              <p:nvPr/>
            </p:nvSpPr>
            <p:spPr bwMode="auto">
              <a:xfrm>
                <a:off x="2400" y="2535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Zero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18" name="Rectangle 414"/>
              <p:cNvSpPr>
                <a:spLocks noChangeArrowheads="1"/>
              </p:cNvSpPr>
              <p:nvPr/>
            </p:nvSpPr>
            <p:spPr bwMode="auto">
              <a:xfrm>
                <a:off x="2352" y="2535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21" name="Group 417"/>
            <p:cNvGrpSpPr>
              <a:grpSpLocks/>
            </p:cNvGrpSpPr>
            <p:nvPr/>
          </p:nvGrpSpPr>
          <p:grpSpPr bwMode="auto">
            <a:xfrm>
              <a:off x="3240" y="2535"/>
              <a:ext cx="974" cy="461"/>
              <a:chOff x="3240" y="2535"/>
              <a:chExt cx="974" cy="461"/>
            </a:xfrm>
          </p:grpSpPr>
          <p:sp>
            <p:nvSpPr>
              <p:cNvPr id="303445" name="Rectangle 341"/>
              <p:cNvSpPr>
                <a:spLocks noChangeArrowheads="1"/>
              </p:cNvSpPr>
              <p:nvPr/>
            </p:nvSpPr>
            <p:spPr bwMode="auto">
              <a:xfrm>
                <a:off x="3288" y="2535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20" name="Rectangle 416"/>
              <p:cNvSpPr>
                <a:spLocks noChangeArrowheads="1"/>
              </p:cNvSpPr>
              <p:nvPr/>
            </p:nvSpPr>
            <p:spPr bwMode="auto">
              <a:xfrm>
                <a:off x="3240" y="2535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23" name="Group 419"/>
            <p:cNvGrpSpPr>
              <a:grpSpLocks/>
            </p:cNvGrpSpPr>
            <p:nvPr/>
          </p:nvGrpSpPr>
          <p:grpSpPr bwMode="auto">
            <a:xfrm>
              <a:off x="0" y="2996"/>
              <a:ext cx="1536" cy="461"/>
              <a:chOff x="0" y="2996"/>
              <a:chExt cx="1536" cy="461"/>
            </a:xfrm>
          </p:grpSpPr>
          <p:sp>
            <p:nvSpPr>
              <p:cNvPr id="303446" name="Rectangle 342"/>
              <p:cNvSpPr>
                <a:spLocks noChangeArrowheads="1"/>
              </p:cNvSpPr>
              <p:nvPr/>
            </p:nvSpPr>
            <p:spPr bwMode="auto">
              <a:xfrm>
                <a:off x="48" y="2996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New exchange listings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22" name="Rectangle 418"/>
              <p:cNvSpPr>
                <a:spLocks noChangeArrowheads="1"/>
              </p:cNvSpPr>
              <p:nvPr/>
            </p:nvSpPr>
            <p:spPr bwMode="auto">
              <a:xfrm>
                <a:off x="0" y="2996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25" name="Group 421"/>
            <p:cNvGrpSpPr>
              <a:grpSpLocks/>
            </p:cNvGrpSpPr>
            <p:nvPr/>
          </p:nvGrpSpPr>
          <p:grpSpPr bwMode="auto">
            <a:xfrm>
              <a:off x="1536" y="2996"/>
              <a:ext cx="816" cy="461"/>
              <a:chOff x="1536" y="2996"/>
              <a:chExt cx="816" cy="461"/>
            </a:xfrm>
          </p:grpSpPr>
          <p:sp>
            <p:nvSpPr>
              <p:cNvPr id="303447" name="Rectangle 343"/>
              <p:cNvSpPr>
                <a:spLocks noChangeArrowheads="1"/>
              </p:cNvSpPr>
              <p:nvPr/>
            </p:nvSpPr>
            <p:spPr bwMode="auto">
              <a:xfrm>
                <a:off x="1584" y="2996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24" name="Rectangle 420"/>
              <p:cNvSpPr>
                <a:spLocks noChangeArrowheads="1"/>
              </p:cNvSpPr>
              <p:nvPr/>
            </p:nvSpPr>
            <p:spPr bwMode="auto">
              <a:xfrm>
                <a:off x="1536" y="2996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27" name="Group 423"/>
            <p:cNvGrpSpPr>
              <a:grpSpLocks/>
            </p:cNvGrpSpPr>
            <p:nvPr/>
          </p:nvGrpSpPr>
          <p:grpSpPr bwMode="auto">
            <a:xfrm>
              <a:off x="2352" y="2996"/>
              <a:ext cx="888" cy="461"/>
              <a:chOff x="2352" y="2996"/>
              <a:chExt cx="888" cy="461"/>
            </a:xfrm>
          </p:grpSpPr>
          <p:sp>
            <p:nvSpPr>
              <p:cNvPr id="303448" name="Rectangle 344"/>
              <p:cNvSpPr>
                <a:spLocks noChangeArrowheads="1"/>
              </p:cNvSpPr>
              <p:nvPr/>
            </p:nvSpPr>
            <p:spPr bwMode="auto">
              <a:xfrm>
                <a:off x="2400" y="2996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26" name="Rectangle 422"/>
              <p:cNvSpPr>
                <a:spLocks noChangeArrowheads="1"/>
              </p:cNvSpPr>
              <p:nvPr/>
            </p:nvSpPr>
            <p:spPr bwMode="auto">
              <a:xfrm>
                <a:off x="2352" y="2996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29" name="Group 425"/>
            <p:cNvGrpSpPr>
              <a:grpSpLocks/>
            </p:cNvGrpSpPr>
            <p:nvPr/>
          </p:nvGrpSpPr>
          <p:grpSpPr bwMode="auto">
            <a:xfrm>
              <a:off x="3240" y="2996"/>
              <a:ext cx="974" cy="461"/>
              <a:chOff x="3240" y="2996"/>
              <a:chExt cx="974" cy="461"/>
            </a:xfrm>
          </p:grpSpPr>
          <p:sp>
            <p:nvSpPr>
              <p:cNvPr id="303449" name="Rectangle 345"/>
              <p:cNvSpPr>
                <a:spLocks noChangeArrowheads="1"/>
              </p:cNvSpPr>
              <p:nvPr/>
            </p:nvSpPr>
            <p:spPr bwMode="auto">
              <a:xfrm>
                <a:off x="3288" y="2996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28" name="Rectangle 424"/>
              <p:cNvSpPr>
                <a:spLocks noChangeArrowheads="1"/>
              </p:cNvSpPr>
              <p:nvPr/>
            </p:nvSpPr>
            <p:spPr bwMode="auto">
              <a:xfrm>
                <a:off x="3240" y="2996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31" name="Group 427"/>
            <p:cNvGrpSpPr>
              <a:grpSpLocks/>
            </p:cNvGrpSpPr>
            <p:nvPr/>
          </p:nvGrpSpPr>
          <p:grpSpPr bwMode="auto">
            <a:xfrm>
              <a:off x="0" y="3457"/>
              <a:ext cx="1536" cy="461"/>
              <a:chOff x="0" y="3457"/>
              <a:chExt cx="1536" cy="461"/>
            </a:xfrm>
          </p:grpSpPr>
          <p:sp>
            <p:nvSpPr>
              <p:cNvPr id="303450" name="Rectangle 346"/>
              <p:cNvSpPr>
                <a:spLocks noChangeArrowheads="1"/>
              </p:cNvSpPr>
              <p:nvPr/>
            </p:nvSpPr>
            <p:spPr bwMode="auto">
              <a:xfrm>
                <a:off x="48" y="3457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Proxy fights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30" name="Rectangle 426"/>
              <p:cNvSpPr>
                <a:spLocks noChangeArrowheads="1"/>
              </p:cNvSpPr>
              <p:nvPr/>
            </p:nvSpPr>
            <p:spPr bwMode="auto">
              <a:xfrm>
                <a:off x="0" y="3457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33" name="Group 429"/>
            <p:cNvGrpSpPr>
              <a:grpSpLocks/>
            </p:cNvGrpSpPr>
            <p:nvPr/>
          </p:nvGrpSpPr>
          <p:grpSpPr bwMode="auto">
            <a:xfrm>
              <a:off x="1536" y="3457"/>
              <a:ext cx="816" cy="461"/>
              <a:chOff x="1536" y="3457"/>
              <a:chExt cx="816" cy="461"/>
            </a:xfrm>
          </p:grpSpPr>
          <p:sp>
            <p:nvSpPr>
              <p:cNvPr id="303451" name="Rectangle 347"/>
              <p:cNvSpPr>
                <a:spLocks noChangeArrowheads="1"/>
              </p:cNvSpPr>
              <p:nvPr/>
            </p:nvSpPr>
            <p:spPr bwMode="auto">
              <a:xfrm>
                <a:off x="1584" y="3457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32" name="Rectangle 428"/>
              <p:cNvSpPr>
                <a:spLocks noChangeArrowheads="1"/>
              </p:cNvSpPr>
              <p:nvPr/>
            </p:nvSpPr>
            <p:spPr bwMode="auto">
              <a:xfrm>
                <a:off x="1536" y="3457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35" name="Group 431"/>
            <p:cNvGrpSpPr>
              <a:grpSpLocks/>
            </p:cNvGrpSpPr>
            <p:nvPr/>
          </p:nvGrpSpPr>
          <p:grpSpPr bwMode="auto">
            <a:xfrm>
              <a:off x="2352" y="3457"/>
              <a:ext cx="888" cy="461"/>
              <a:chOff x="2352" y="3457"/>
              <a:chExt cx="888" cy="461"/>
            </a:xfrm>
          </p:grpSpPr>
          <p:sp>
            <p:nvSpPr>
              <p:cNvPr id="303452" name="Rectangle 348"/>
              <p:cNvSpPr>
                <a:spLocks noChangeArrowheads="1"/>
              </p:cNvSpPr>
              <p:nvPr/>
            </p:nvSpPr>
            <p:spPr bwMode="auto">
              <a:xfrm>
                <a:off x="2400" y="3457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34" name="Rectangle 430"/>
              <p:cNvSpPr>
                <a:spLocks noChangeArrowheads="1"/>
              </p:cNvSpPr>
              <p:nvPr/>
            </p:nvSpPr>
            <p:spPr bwMode="auto">
              <a:xfrm>
                <a:off x="2352" y="3457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37" name="Group 433"/>
            <p:cNvGrpSpPr>
              <a:grpSpLocks/>
            </p:cNvGrpSpPr>
            <p:nvPr/>
          </p:nvGrpSpPr>
          <p:grpSpPr bwMode="auto">
            <a:xfrm>
              <a:off x="3240" y="3457"/>
              <a:ext cx="974" cy="461"/>
              <a:chOff x="3240" y="3457"/>
              <a:chExt cx="974" cy="461"/>
            </a:xfrm>
          </p:grpSpPr>
          <p:sp>
            <p:nvSpPr>
              <p:cNvPr id="303453" name="Rectangle 349"/>
              <p:cNvSpPr>
                <a:spLocks noChangeArrowheads="1"/>
              </p:cNvSpPr>
              <p:nvPr/>
            </p:nvSpPr>
            <p:spPr bwMode="auto">
              <a:xfrm>
                <a:off x="3288" y="3457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 (or Zero)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36" name="Rectangle 432"/>
              <p:cNvSpPr>
                <a:spLocks noChangeArrowheads="1"/>
              </p:cNvSpPr>
              <p:nvPr/>
            </p:nvSpPr>
            <p:spPr bwMode="auto">
              <a:xfrm>
                <a:off x="3240" y="3457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39" name="Group 435"/>
            <p:cNvGrpSpPr>
              <a:grpSpLocks/>
            </p:cNvGrpSpPr>
            <p:nvPr/>
          </p:nvGrpSpPr>
          <p:grpSpPr bwMode="auto">
            <a:xfrm>
              <a:off x="0" y="3918"/>
              <a:ext cx="1536" cy="461"/>
              <a:chOff x="0" y="3918"/>
              <a:chExt cx="1536" cy="461"/>
            </a:xfrm>
          </p:grpSpPr>
          <p:sp>
            <p:nvSpPr>
              <p:cNvPr id="303454" name="Rectangle 350"/>
              <p:cNvSpPr>
                <a:spLocks noChangeArrowheads="1"/>
              </p:cNvSpPr>
              <p:nvPr/>
            </p:nvSpPr>
            <p:spPr bwMode="auto">
              <a:xfrm>
                <a:off x="48" y="3918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Seasoned equity offerings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38" name="Rectangle 434"/>
              <p:cNvSpPr>
                <a:spLocks noChangeArrowheads="1"/>
              </p:cNvSpPr>
              <p:nvPr/>
            </p:nvSpPr>
            <p:spPr bwMode="auto">
              <a:xfrm>
                <a:off x="0" y="3918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41" name="Group 437"/>
            <p:cNvGrpSpPr>
              <a:grpSpLocks/>
            </p:cNvGrpSpPr>
            <p:nvPr/>
          </p:nvGrpSpPr>
          <p:grpSpPr bwMode="auto">
            <a:xfrm>
              <a:off x="1536" y="3918"/>
              <a:ext cx="816" cy="461"/>
              <a:chOff x="1536" y="3918"/>
              <a:chExt cx="816" cy="461"/>
            </a:xfrm>
          </p:grpSpPr>
          <p:sp>
            <p:nvSpPr>
              <p:cNvPr id="303455" name="Rectangle 351"/>
              <p:cNvSpPr>
                <a:spLocks noChangeArrowheads="1"/>
              </p:cNvSpPr>
              <p:nvPr/>
            </p:nvSpPr>
            <p:spPr bwMode="auto">
              <a:xfrm>
                <a:off x="1584" y="3918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40" name="Rectangle 436"/>
              <p:cNvSpPr>
                <a:spLocks noChangeArrowheads="1"/>
              </p:cNvSpPr>
              <p:nvPr/>
            </p:nvSpPr>
            <p:spPr bwMode="auto">
              <a:xfrm>
                <a:off x="1536" y="3918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43" name="Group 439"/>
            <p:cNvGrpSpPr>
              <a:grpSpLocks/>
            </p:cNvGrpSpPr>
            <p:nvPr/>
          </p:nvGrpSpPr>
          <p:grpSpPr bwMode="auto">
            <a:xfrm>
              <a:off x="2352" y="3918"/>
              <a:ext cx="888" cy="461"/>
              <a:chOff x="2352" y="3918"/>
              <a:chExt cx="888" cy="461"/>
            </a:xfrm>
          </p:grpSpPr>
          <p:sp>
            <p:nvSpPr>
              <p:cNvPr id="303456" name="Rectangle 352"/>
              <p:cNvSpPr>
                <a:spLocks noChangeArrowheads="1"/>
              </p:cNvSpPr>
              <p:nvPr/>
            </p:nvSpPr>
            <p:spPr bwMode="auto">
              <a:xfrm>
                <a:off x="2400" y="3918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42" name="Rectangle 438"/>
              <p:cNvSpPr>
                <a:spLocks noChangeArrowheads="1"/>
              </p:cNvSpPr>
              <p:nvPr/>
            </p:nvSpPr>
            <p:spPr bwMode="auto">
              <a:xfrm>
                <a:off x="2352" y="3918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45" name="Group 441"/>
            <p:cNvGrpSpPr>
              <a:grpSpLocks/>
            </p:cNvGrpSpPr>
            <p:nvPr/>
          </p:nvGrpSpPr>
          <p:grpSpPr bwMode="auto">
            <a:xfrm>
              <a:off x="3240" y="3918"/>
              <a:ext cx="974" cy="461"/>
              <a:chOff x="3240" y="3918"/>
              <a:chExt cx="974" cy="461"/>
            </a:xfrm>
          </p:grpSpPr>
          <p:sp>
            <p:nvSpPr>
              <p:cNvPr id="303457" name="Rectangle 353"/>
              <p:cNvSpPr>
                <a:spLocks noChangeArrowheads="1"/>
              </p:cNvSpPr>
              <p:nvPr/>
            </p:nvSpPr>
            <p:spPr bwMode="auto">
              <a:xfrm>
                <a:off x="3288" y="3918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Negative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44" name="Rectangle 440"/>
              <p:cNvSpPr>
                <a:spLocks noChangeArrowheads="1"/>
              </p:cNvSpPr>
              <p:nvPr/>
            </p:nvSpPr>
            <p:spPr bwMode="auto">
              <a:xfrm>
                <a:off x="3240" y="3918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47" name="Group 443"/>
            <p:cNvGrpSpPr>
              <a:grpSpLocks/>
            </p:cNvGrpSpPr>
            <p:nvPr/>
          </p:nvGrpSpPr>
          <p:grpSpPr bwMode="auto">
            <a:xfrm>
              <a:off x="0" y="4379"/>
              <a:ext cx="1536" cy="461"/>
              <a:chOff x="0" y="4379"/>
              <a:chExt cx="1536" cy="461"/>
            </a:xfrm>
          </p:grpSpPr>
          <p:sp>
            <p:nvSpPr>
              <p:cNvPr id="303458" name="Rectangle 354"/>
              <p:cNvSpPr>
                <a:spLocks noChangeArrowheads="1"/>
              </p:cNvSpPr>
              <p:nvPr/>
            </p:nvSpPr>
            <p:spPr bwMode="auto">
              <a:xfrm>
                <a:off x="48" y="4379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Share repurchases (open market)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46" name="Rectangle 442"/>
              <p:cNvSpPr>
                <a:spLocks noChangeArrowheads="1"/>
              </p:cNvSpPr>
              <p:nvPr/>
            </p:nvSpPr>
            <p:spPr bwMode="auto">
              <a:xfrm>
                <a:off x="0" y="4379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49" name="Group 445"/>
            <p:cNvGrpSpPr>
              <a:grpSpLocks/>
            </p:cNvGrpSpPr>
            <p:nvPr/>
          </p:nvGrpSpPr>
          <p:grpSpPr bwMode="auto">
            <a:xfrm>
              <a:off x="1536" y="4379"/>
              <a:ext cx="816" cy="461"/>
              <a:chOff x="1536" y="4379"/>
              <a:chExt cx="816" cy="461"/>
            </a:xfrm>
          </p:grpSpPr>
          <p:sp>
            <p:nvSpPr>
              <p:cNvPr id="303459" name="Rectangle 355"/>
              <p:cNvSpPr>
                <a:spLocks noChangeArrowheads="1"/>
              </p:cNvSpPr>
              <p:nvPr/>
            </p:nvSpPr>
            <p:spPr bwMode="auto">
              <a:xfrm>
                <a:off x="1584" y="4379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Zero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48" name="Rectangle 444"/>
              <p:cNvSpPr>
                <a:spLocks noChangeArrowheads="1"/>
              </p:cNvSpPr>
              <p:nvPr/>
            </p:nvSpPr>
            <p:spPr bwMode="auto">
              <a:xfrm>
                <a:off x="1536" y="4379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51" name="Group 447"/>
            <p:cNvGrpSpPr>
              <a:grpSpLocks/>
            </p:cNvGrpSpPr>
            <p:nvPr/>
          </p:nvGrpSpPr>
          <p:grpSpPr bwMode="auto">
            <a:xfrm>
              <a:off x="2352" y="4379"/>
              <a:ext cx="888" cy="461"/>
              <a:chOff x="2352" y="4379"/>
              <a:chExt cx="888" cy="461"/>
            </a:xfrm>
          </p:grpSpPr>
          <p:sp>
            <p:nvSpPr>
              <p:cNvPr id="303460" name="Rectangle 356"/>
              <p:cNvSpPr>
                <a:spLocks noChangeArrowheads="1"/>
              </p:cNvSpPr>
              <p:nvPr/>
            </p:nvSpPr>
            <p:spPr bwMode="auto">
              <a:xfrm>
                <a:off x="2400" y="4379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50" name="Rectangle 446"/>
              <p:cNvSpPr>
                <a:spLocks noChangeArrowheads="1"/>
              </p:cNvSpPr>
              <p:nvPr/>
            </p:nvSpPr>
            <p:spPr bwMode="auto">
              <a:xfrm>
                <a:off x="2352" y="4379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53" name="Group 449"/>
            <p:cNvGrpSpPr>
              <a:grpSpLocks/>
            </p:cNvGrpSpPr>
            <p:nvPr/>
          </p:nvGrpSpPr>
          <p:grpSpPr bwMode="auto">
            <a:xfrm>
              <a:off x="3240" y="4379"/>
              <a:ext cx="974" cy="461"/>
              <a:chOff x="3240" y="4379"/>
              <a:chExt cx="974" cy="461"/>
            </a:xfrm>
          </p:grpSpPr>
          <p:sp>
            <p:nvSpPr>
              <p:cNvPr id="303461" name="Rectangle 357"/>
              <p:cNvSpPr>
                <a:spLocks noChangeArrowheads="1"/>
              </p:cNvSpPr>
              <p:nvPr/>
            </p:nvSpPr>
            <p:spPr bwMode="auto">
              <a:xfrm>
                <a:off x="3288" y="4379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52" name="Rectangle 448"/>
              <p:cNvSpPr>
                <a:spLocks noChangeArrowheads="1"/>
              </p:cNvSpPr>
              <p:nvPr/>
            </p:nvSpPr>
            <p:spPr bwMode="auto">
              <a:xfrm>
                <a:off x="3240" y="4379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55" name="Group 451"/>
            <p:cNvGrpSpPr>
              <a:grpSpLocks/>
            </p:cNvGrpSpPr>
            <p:nvPr/>
          </p:nvGrpSpPr>
          <p:grpSpPr bwMode="auto">
            <a:xfrm>
              <a:off x="0" y="4840"/>
              <a:ext cx="1536" cy="461"/>
              <a:chOff x="0" y="4840"/>
              <a:chExt cx="1536" cy="461"/>
            </a:xfrm>
          </p:grpSpPr>
          <p:sp>
            <p:nvSpPr>
              <p:cNvPr id="303462" name="Rectangle 358"/>
              <p:cNvSpPr>
                <a:spLocks noChangeArrowheads="1"/>
              </p:cNvSpPr>
              <p:nvPr/>
            </p:nvSpPr>
            <p:spPr bwMode="auto">
              <a:xfrm>
                <a:off x="48" y="4840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Share repurchases (tenders)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54" name="Rectangle 450"/>
              <p:cNvSpPr>
                <a:spLocks noChangeArrowheads="1"/>
              </p:cNvSpPr>
              <p:nvPr/>
            </p:nvSpPr>
            <p:spPr bwMode="auto">
              <a:xfrm>
                <a:off x="0" y="4840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57" name="Group 453"/>
            <p:cNvGrpSpPr>
              <a:grpSpLocks/>
            </p:cNvGrpSpPr>
            <p:nvPr/>
          </p:nvGrpSpPr>
          <p:grpSpPr bwMode="auto">
            <a:xfrm>
              <a:off x="1536" y="4840"/>
              <a:ext cx="816" cy="461"/>
              <a:chOff x="1536" y="4840"/>
              <a:chExt cx="816" cy="461"/>
            </a:xfrm>
          </p:grpSpPr>
          <p:sp>
            <p:nvSpPr>
              <p:cNvPr id="303463" name="Rectangle 359"/>
              <p:cNvSpPr>
                <a:spLocks noChangeArrowheads="1"/>
              </p:cNvSpPr>
              <p:nvPr/>
            </p:nvSpPr>
            <p:spPr bwMode="auto">
              <a:xfrm>
                <a:off x="1584" y="4840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Zero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56" name="Rectangle 452"/>
              <p:cNvSpPr>
                <a:spLocks noChangeArrowheads="1"/>
              </p:cNvSpPr>
              <p:nvPr/>
            </p:nvSpPr>
            <p:spPr bwMode="auto">
              <a:xfrm>
                <a:off x="1536" y="4840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59" name="Group 455"/>
            <p:cNvGrpSpPr>
              <a:grpSpLocks/>
            </p:cNvGrpSpPr>
            <p:nvPr/>
          </p:nvGrpSpPr>
          <p:grpSpPr bwMode="auto">
            <a:xfrm>
              <a:off x="2352" y="4840"/>
              <a:ext cx="888" cy="461"/>
              <a:chOff x="2352" y="4840"/>
              <a:chExt cx="888" cy="461"/>
            </a:xfrm>
          </p:grpSpPr>
          <p:sp>
            <p:nvSpPr>
              <p:cNvPr id="303464" name="Rectangle 360"/>
              <p:cNvSpPr>
                <a:spLocks noChangeArrowheads="1"/>
              </p:cNvSpPr>
              <p:nvPr/>
            </p:nvSpPr>
            <p:spPr bwMode="auto">
              <a:xfrm>
                <a:off x="2400" y="4840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58" name="Rectangle 454"/>
              <p:cNvSpPr>
                <a:spLocks noChangeArrowheads="1"/>
              </p:cNvSpPr>
              <p:nvPr/>
            </p:nvSpPr>
            <p:spPr bwMode="auto">
              <a:xfrm>
                <a:off x="2352" y="4840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61" name="Group 457"/>
            <p:cNvGrpSpPr>
              <a:grpSpLocks/>
            </p:cNvGrpSpPr>
            <p:nvPr/>
          </p:nvGrpSpPr>
          <p:grpSpPr bwMode="auto">
            <a:xfrm>
              <a:off x="3240" y="4840"/>
              <a:ext cx="974" cy="461"/>
              <a:chOff x="3240" y="4840"/>
              <a:chExt cx="974" cy="461"/>
            </a:xfrm>
          </p:grpSpPr>
          <p:sp>
            <p:nvSpPr>
              <p:cNvPr id="303465" name="Rectangle 361"/>
              <p:cNvSpPr>
                <a:spLocks noChangeArrowheads="1"/>
              </p:cNvSpPr>
              <p:nvPr/>
            </p:nvSpPr>
            <p:spPr bwMode="auto">
              <a:xfrm>
                <a:off x="3288" y="4840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60" name="Rectangle 456"/>
              <p:cNvSpPr>
                <a:spLocks noChangeArrowheads="1"/>
              </p:cNvSpPr>
              <p:nvPr/>
            </p:nvSpPr>
            <p:spPr bwMode="auto">
              <a:xfrm>
                <a:off x="3240" y="4840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63" name="Group 459"/>
            <p:cNvGrpSpPr>
              <a:grpSpLocks/>
            </p:cNvGrpSpPr>
            <p:nvPr/>
          </p:nvGrpSpPr>
          <p:grpSpPr bwMode="auto">
            <a:xfrm>
              <a:off x="0" y="5301"/>
              <a:ext cx="1536" cy="461"/>
              <a:chOff x="0" y="5301"/>
              <a:chExt cx="1536" cy="461"/>
            </a:xfrm>
          </p:grpSpPr>
          <p:sp>
            <p:nvSpPr>
              <p:cNvPr id="303466" name="Rectangle 362"/>
              <p:cNvSpPr>
                <a:spLocks noChangeArrowheads="1"/>
              </p:cNvSpPr>
              <p:nvPr/>
            </p:nvSpPr>
            <p:spPr bwMode="auto">
              <a:xfrm>
                <a:off x="48" y="5301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Stock spinoffs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62" name="Rectangle 458"/>
              <p:cNvSpPr>
                <a:spLocks noChangeArrowheads="1"/>
              </p:cNvSpPr>
              <p:nvPr/>
            </p:nvSpPr>
            <p:spPr bwMode="auto">
              <a:xfrm>
                <a:off x="0" y="5301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65" name="Group 461"/>
            <p:cNvGrpSpPr>
              <a:grpSpLocks/>
            </p:cNvGrpSpPr>
            <p:nvPr/>
          </p:nvGrpSpPr>
          <p:grpSpPr bwMode="auto">
            <a:xfrm>
              <a:off x="1536" y="5301"/>
              <a:ext cx="816" cy="461"/>
              <a:chOff x="1536" y="5301"/>
              <a:chExt cx="816" cy="461"/>
            </a:xfrm>
          </p:grpSpPr>
          <p:sp>
            <p:nvSpPr>
              <p:cNvPr id="303467" name="Rectangle 363"/>
              <p:cNvSpPr>
                <a:spLocks noChangeArrowheads="1"/>
              </p:cNvSpPr>
              <p:nvPr/>
            </p:nvSpPr>
            <p:spPr bwMode="auto">
              <a:xfrm>
                <a:off x="1584" y="5301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64" name="Rectangle 460"/>
              <p:cNvSpPr>
                <a:spLocks noChangeArrowheads="1"/>
              </p:cNvSpPr>
              <p:nvPr/>
            </p:nvSpPr>
            <p:spPr bwMode="auto">
              <a:xfrm>
                <a:off x="1536" y="5301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67" name="Group 463"/>
            <p:cNvGrpSpPr>
              <a:grpSpLocks/>
            </p:cNvGrpSpPr>
            <p:nvPr/>
          </p:nvGrpSpPr>
          <p:grpSpPr bwMode="auto">
            <a:xfrm>
              <a:off x="2352" y="5301"/>
              <a:ext cx="888" cy="461"/>
              <a:chOff x="2352" y="5301"/>
              <a:chExt cx="888" cy="461"/>
            </a:xfrm>
          </p:grpSpPr>
          <p:sp>
            <p:nvSpPr>
              <p:cNvPr id="303468" name="Rectangle 364"/>
              <p:cNvSpPr>
                <a:spLocks noChangeArrowheads="1"/>
              </p:cNvSpPr>
              <p:nvPr/>
            </p:nvSpPr>
            <p:spPr bwMode="auto">
              <a:xfrm>
                <a:off x="2400" y="5301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66" name="Rectangle 462"/>
              <p:cNvSpPr>
                <a:spLocks noChangeArrowheads="1"/>
              </p:cNvSpPr>
              <p:nvPr/>
            </p:nvSpPr>
            <p:spPr bwMode="auto">
              <a:xfrm>
                <a:off x="2352" y="5301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69" name="Group 465"/>
            <p:cNvGrpSpPr>
              <a:grpSpLocks/>
            </p:cNvGrpSpPr>
            <p:nvPr/>
          </p:nvGrpSpPr>
          <p:grpSpPr bwMode="auto">
            <a:xfrm>
              <a:off x="3240" y="5301"/>
              <a:ext cx="974" cy="461"/>
              <a:chOff x="3240" y="5301"/>
              <a:chExt cx="974" cy="461"/>
            </a:xfrm>
          </p:grpSpPr>
          <p:sp>
            <p:nvSpPr>
              <p:cNvPr id="303469" name="Rectangle 365"/>
              <p:cNvSpPr>
                <a:spLocks noChangeArrowheads="1"/>
              </p:cNvSpPr>
              <p:nvPr/>
            </p:nvSpPr>
            <p:spPr bwMode="auto">
              <a:xfrm>
                <a:off x="3288" y="5301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 (or Zero)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68" name="Rectangle 464"/>
              <p:cNvSpPr>
                <a:spLocks noChangeArrowheads="1"/>
              </p:cNvSpPr>
              <p:nvPr/>
            </p:nvSpPr>
            <p:spPr bwMode="auto">
              <a:xfrm>
                <a:off x="3240" y="5301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71" name="Group 467"/>
            <p:cNvGrpSpPr>
              <a:grpSpLocks/>
            </p:cNvGrpSpPr>
            <p:nvPr/>
          </p:nvGrpSpPr>
          <p:grpSpPr bwMode="auto">
            <a:xfrm>
              <a:off x="0" y="5762"/>
              <a:ext cx="1536" cy="461"/>
              <a:chOff x="0" y="5762"/>
              <a:chExt cx="1536" cy="461"/>
            </a:xfrm>
          </p:grpSpPr>
          <p:sp>
            <p:nvSpPr>
              <p:cNvPr id="303470" name="Rectangle 366"/>
              <p:cNvSpPr>
                <a:spLocks noChangeArrowheads="1"/>
              </p:cNvSpPr>
              <p:nvPr/>
            </p:nvSpPr>
            <p:spPr bwMode="auto">
              <a:xfrm>
                <a:off x="48" y="5762"/>
                <a:ext cx="144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Stock splits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70" name="Rectangle 466"/>
              <p:cNvSpPr>
                <a:spLocks noChangeArrowheads="1"/>
              </p:cNvSpPr>
              <p:nvPr/>
            </p:nvSpPr>
            <p:spPr bwMode="auto">
              <a:xfrm>
                <a:off x="0" y="5762"/>
                <a:ext cx="153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73" name="Group 469"/>
            <p:cNvGrpSpPr>
              <a:grpSpLocks/>
            </p:cNvGrpSpPr>
            <p:nvPr/>
          </p:nvGrpSpPr>
          <p:grpSpPr bwMode="auto">
            <a:xfrm>
              <a:off x="1536" y="5762"/>
              <a:ext cx="816" cy="461"/>
              <a:chOff x="1536" y="5762"/>
              <a:chExt cx="816" cy="461"/>
            </a:xfrm>
          </p:grpSpPr>
          <p:sp>
            <p:nvSpPr>
              <p:cNvPr id="303471" name="Rectangle 367"/>
              <p:cNvSpPr>
                <a:spLocks noChangeArrowheads="1"/>
              </p:cNvSpPr>
              <p:nvPr/>
            </p:nvSpPr>
            <p:spPr bwMode="auto">
              <a:xfrm>
                <a:off x="1584" y="5762"/>
                <a:ext cx="72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72" name="Rectangle 468"/>
              <p:cNvSpPr>
                <a:spLocks noChangeArrowheads="1"/>
              </p:cNvSpPr>
              <p:nvPr/>
            </p:nvSpPr>
            <p:spPr bwMode="auto">
              <a:xfrm>
                <a:off x="1536" y="5762"/>
                <a:ext cx="816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75" name="Group 471"/>
            <p:cNvGrpSpPr>
              <a:grpSpLocks/>
            </p:cNvGrpSpPr>
            <p:nvPr/>
          </p:nvGrpSpPr>
          <p:grpSpPr bwMode="auto">
            <a:xfrm>
              <a:off x="2352" y="5762"/>
              <a:ext cx="888" cy="461"/>
              <a:chOff x="2352" y="5762"/>
              <a:chExt cx="888" cy="461"/>
            </a:xfrm>
          </p:grpSpPr>
          <p:sp>
            <p:nvSpPr>
              <p:cNvPr id="303472" name="Rectangle 368"/>
              <p:cNvSpPr>
                <a:spLocks noChangeArrowheads="1"/>
              </p:cNvSpPr>
              <p:nvPr/>
            </p:nvSpPr>
            <p:spPr bwMode="auto">
              <a:xfrm>
                <a:off x="2400" y="5762"/>
                <a:ext cx="792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74" name="Rectangle 470"/>
              <p:cNvSpPr>
                <a:spLocks noChangeArrowheads="1"/>
              </p:cNvSpPr>
              <p:nvPr/>
            </p:nvSpPr>
            <p:spPr bwMode="auto">
              <a:xfrm>
                <a:off x="2352" y="5762"/>
                <a:ext cx="888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3577" name="Group 473"/>
            <p:cNvGrpSpPr>
              <a:grpSpLocks/>
            </p:cNvGrpSpPr>
            <p:nvPr/>
          </p:nvGrpSpPr>
          <p:grpSpPr bwMode="auto">
            <a:xfrm>
              <a:off x="3240" y="5762"/>
              <a:ext cx="974" cy="461"/>
              <a:chOff x="3240" y="5762"/>
              <a:chExt cx="974" cy="461"/>
            </a:xfrm>
          </p:grpSpPr>
          <p:sp>
            <p:nvSpPr>
              <p:cNvPr id="303473" name="Rectangle 369"/>
              <p:cNvSpPr>
                <a:spLocks noChangeArrowheads="1"/>
              </p:cNvSpPr>
              <p:nvPr/>
            </p:nvSpPr>
            <p:spPr bwMode="auto">
              <a:xfrm>
                <a:off x="3288" y="5762"/>
                <a:ext cx="878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 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r>
                  <a:rPr lang="en-US" altLang="en-US" sz="1200">
                    <a:latin typeface="Times" pitchFamily="34" charset="0"/>
                    <a:cs typeface="Times New Roman" pitchFamily="18" charset="0"/>
                  </a:rPr>
                  <a:t>Positive</a:t>
                </a:r>
                <a:endParaRPr lang="en-US" altLang="en-US" sz="1200" b="1">
                  <a:latin typeface="Times" pitchFamily="34" charset="0"/>
                  <a:cs typeface="Times New Roman" pitchFamily="18" charset="0"/>
                </a:endParaRPr>
              </a:p>
              <a:p>
                <a:pPr eaLnBrk="0" hangingPunct="0"/>
                <a:endParaRPr lang="en-US" altLang="en-US"/>
              </a:p>
            </p:txBody>
          </p:sp>
          <p:sp>
            <p:nvSpPr>
              <p:cNvPr id="303576" name="Rectangle 472"/>
              <p:cNvSpPr>
                <a:spLocks noChangeArrowheads="1"/>
              </p:cNvSpPr>
              <p:nvPr/>
            </p:nvSpPr>
            <p:spPr bwMode="auto">
              <a:xfrm>
                <a:off x="3240" y="5762"/>
                <a:ext cx="974" cy="46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41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Lecture 13</a:t>
            </a:r>
            <a:endParaRPr lang="en-US" altLang="zh-CN" dirty="0"/>
          </a:p>
        </p:txBody>
      </p:sp>
      <p:sp>
        <p:nvSpPr>
          <p:cNvPr id="1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F2C71-DC08-44B8-A8A2-CA8B88762A4D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0035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Event study: An advanced topic for APT Application</a:t>
            </a:r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5867400" y="4038600"/>
            <a:ext cx="1219200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dirty="0">
                <a:latin typeface="+mn-lt"/>
              </a:rPr>
              <a:t>Event day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" y="3810000"/>
            <a:ext cx="830580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324601" y="3810000"/>
            <a:ext cx="304800" cy="3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334001" y="3810000"/>
            <a:ext cx="762000" cy="3175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857207" y="3809206"/>
            <a:ext cx="762000" cy="1587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 rot="16200000">
            <a:off x="6286500" y="2476500"/>
            <a:ext cx="381000" cy="15240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638800" y="2514600"/>
            <a:ext cx="1676400" cy="3698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Event windows</a:t>
            </a:r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838994" y="3809206"/>
            <a:ext cx="762000" cy="1588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106194" y="3809206"/>
            <a:ext cx="762000" cy="1588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/>
          <p:cNvSpPr/>
          <p:nvPr/>
        </p:nvSpPr>
        <p:spPr>
          <a:xfrm rot="5400000">
            <a:off x="3105150" y="1085850"/>
            <a:ext cx="495300" cy="4267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286000" y="2514600"/>
            <a:ext cx="2133600" cy="3698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Estimation period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76400" y="4648200"/>
            <a:ext cx="22098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Estimate parameters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038600" y="4875213"/>
            <a:ext cx="1524000" cy="1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8800" y="4648200"/>
            <a:ext cx="18288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Expected return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8800" y="5562600"/>
            <a:ext cx="1828800" cy="3698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Actual return</a:t>
            </a:r>
          </a:p>
        </p:txBody>
      </p:sp>
      <p:cxnSp>
        <p:nvCxnSpPr>
          <p:cNvPr id="34" name="Straight Connector 33"/>
          <p:cNvCxnSpPr>
            <a:stCxn id="31" idx="2"/>
            <a:endCxn id="32" idx="0"/>
          </p:cNvCxnSpPr>
          <p:nvPr/>
        </p:nvCxnSpPr>
        <p:spPr>
          <a:xfrm rot="5400000">
            <a:off x="6419166" y="5428565"/>
            <a:ext cx="268069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Brace 34"/>
          <p:cNvSpPr/>
          <p:nvPr/>
        </p:nvSpPr>
        <p:spPr>
          <a:xfrm>
            <a:off x="7543800" y="4724400"/>
            <a:ext cx="76200" cy="10668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400" y="5029200"/>
            <a:ext cx="11430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Abnormal return</a:t>
            </a:r>
          </a:p>
        </p:txBody>
      </p:sp>
    </p:spTree>
    <p:extLst>
      <p:ext uri="{BB962C8B-B14F-4D97-AF65-F5344CB8AC3E}">
        <p14:creationId xmlns:p14="http://schemas.microsoft.com/office/powerpoint/2010/main" val="15768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6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study (1</a:t>
            </a:r>
            <a:r>
              <a:rPr lang="en-US" baseline="30000" smtClean="0"/>
              <a:t>st</a:t>
            </a:r>
            <a:r>
              <a:rPr lang="en-US" smtClean="0"/>
              <a:t> step)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Subtract n (such as 46) days from the event date, and the resulting day is the last day of the estimation period. It can be (-300, -46).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For each firm </a:t>
            </a:r>
            <a:r>
              <a:rPr lang="en-US" i="1" dirty="0" err="1" smtClean="0"/>
              <a:t>i</a:t>
            </a:r>
            <a:r>
              <a:rPr lang="en-US" i="1" dirty="0" smtClean="0"/>
              <a:t>, </a:t>
            </a:r>
            <a:r>
              <a:rPr lang="en-US" dirty="0" smtClean="0"/>
              <a:t>estimate the market model coefficients using daily returns for the 255-day estimation period 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5605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mtClean="0"/>
              <a:t>Lecture 13</a:t>
            </a:r>
            <a:endParaRPr lang="en-US" altLang="zh-CN"/>
          </a:p>
        </p:txBody>
      </p:sp>
      <p:sp>
        <p:nvSpPr>
          <p:cNvPr id="25606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98B20D7-C19B-4338-92EB-A1ED61643013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360576"/>
              </p:ext>
            </p:extLst>
          </p:nvPr>
        </p:nvGraphicFramePr>
        <p:xfrm>
          <a:off x="720725" y="1662113"/>
          <a:ext cx="31400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33" name="Equation" r:id="rId3" imgW="1346040" imgH="241200" progId="Equation.3">
                  <p:embed/>
                </p:oleObj>
              </mc:Choice>
              <mc:Fallback>
                <p:oleObj name="Equation" r:id="rId3" imgW="1346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662113"/>
                        <a:ext cx="31400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3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study (2</a:t>
            </a:r>
            <a:r>
              <a:rPr lang="en-US" baseline="30000" smtClean="0"/>
              <a:t>nd</a:t>
            </a:r>
            <a:r>
              <a:rPr lang="en-US" smtClean="0"/>
              <a:t> step)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Test the significance of abnormal return</a:t>
            </a:r>
          </a:p>
        </p:txBody>
      </p:sp>
      <p:sp>
        <p:nvSpPr>
          <p:cNvPr id="26629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mtClean="0"/>
              <a:t>Lecture 13</a:t>
            </a:r>
            <a:endParaRPr lang="en-US" altLang="zh-CN"/>
          </a:p>
        </p:txBody>
      </p:sp>
      <p:sp>
        <p:nvSpPr>
          <p:cNvPr id="26630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AD8D3C6-2BD8-4B36-80B4-4000BACAEC91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119000"/>
              </p:ext>
            </p:extLst>
          </p:nvPr>
        </p:nvGraphicFramePr>
        <p:xfrm>
          <a:off x="731838" y="1890713"/>
          <a:ext cx="37496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7" name="Equation" r:id="rId3" imgW="1562040" imgH="266400" progId="Equation.3">
                  <p:embed/>
                </p:oleObj>
              </mc:Choice>
              <mc:Fallback>
                <p:oleObj name="Equation" r:id="rId3" imgW="15620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890713"/>
                        <a:ext cx="37496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49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abnormal return surrounding event windows for each event, we can perform regression analysis to test what factors may affect the abnormal return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study (3</a:t>
            </a:r>
            <a:r>
              <a:rPr lang="en-US" baseline="30000" dirty="0" smtClean="0"/>
              <a:t>rd</a:t>
            </a:r>
            <a:r>
              <a:rPr lang="en-US" dirty="0" smtClean="0"/>
              <a:t> step)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Arial Unicode MS" pitchFamily="34" charset="-128"/>
                <a:cs typeface="Times New Roman" pitchFamily="18" charset="0"/>
              </a:rPr>
              <a:t>Understand the joint test problem of testing market efficiency.</a:t>
            </a:r>
          </a:p>
          <a:p>
            <a:pPr marL="109728" indent="0">
              <a:lnSpc>
                <a:spcPct val="90000"/>
              </a:lnSpc>
              <a:buNone/>
            </a:pPr>
            <a:endParaRPr lang="en-US" altLang="en-US" sz="2400" dirty="0" smtClean="0">
              <a:latin typeface="Arial Unicode MS" pitchFamily="34" charset="-128"/>
              <a:cs typeface="Times New Roman" pitchFamily="18" charset="0"/>
            </a:endParaRPr>
          </a:p>
          <a:p>
            <a:pPr marL="109728" indent="0">
              <a:lnSpc>
                <a:spcPct val="90000"/>
              </a:lnSpc>
              <a:buNone/>
            </a:pPr>
            <a:endParaRPr lang="en-US" altLang="en-US" sz="2400" dirty="0" smtClean="0">
              <a:latin typeface="Arial Unicode MS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latin typeface="Arial Unicode MS" pitchFamily="34" charset="-128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latin typeface="Arial Unicode MS" pitchFamily="34" charset="-128"/>
                <a:cs typeface="Times New Roman" pitchFamily="18" charset="0"/>
              </a:rPr>
              <a:t>Apply APT to compute </a:t>
            </a:r>
            <a:r>
              <a:rPr lang="en-US" altLang="en-US" sz="2400" dirty="0">
                <a:latin typeface="Arial Unicode MS" pitchFamily="34" charset="-128"/>
                <a:cs typeface="Times New Roman" pitchFamily="18" charset="0"/>
              </a:rPr>
              <a:t>abnormal returns around news announcements</a:t>
            </a:r>
            <a:r>
              <a:rPr lang="en-US" altLang="en-US" sz="2400" dirty="0" smtClean="0">
                <a:latin typeface="Arial Unicode MS" pitchFamily="34" charset="-128"/>
                <a:cs typeface="Times New Roman" pitchFamily="18" charset="0"/>
              </a:rPr>
              <a:t>.</a:t>
            </a:r>
            <a:endParaRPr lang="en-US" altLang="en-US" sz="2400" dirty="0">
              <a:latin typeface="Arial Unicode MS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 for M&amp;As.</a:t>
            </a:r>
          </a:p>
          <a:p>
            <a:r>
              <a:rPr lang="en-US" dirty="0" smtClean="0"/>
              <a:t>CAR for Earnings</a:t>
            </a:r>
          </a:p>
          <a:p>
            <a:pPr lvl="1"/>
            <a:r>
              <a:rPr lang="en-US" altLang="en-US" sz="2400" dirty="0"/>
              <a:t>When firms announce their earnings numbers (quarterly and annually), they often surprise the street by earning more (or less) than expected. </a:t>
            </a:r>
          </a:p>
          <a:p>
            <a:pPr lvl="1"/>
            <a:r>
              <a:rPr lang="en-US" altLang="en-US" sz="2400" dirty="0"/>
              <a:t>Can you make money after hearing the news?</a:t>
            </a:r>
          </a:p>
          <a:p>
            <a:pPr lvl="1"/>
            <a:r>
              <a:rPr lang="en-US" altLang="en-US" sz="2400" dirty="0"/>
              <a:t>Post-earnings announcement drift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study: 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Summary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7200" cy="3886200"/>
          </a:xfrm>
        </p:spPr>
        <p:txBody>
          <a:bodyPr/>
          <a:lstStyle/>
          <a:p>
            <a:r>
              <a:rPr lang="en-US" altLang="en-US" sz="2800"/>
              <a:t>Some patterns appear from time to time, but they are not always dependable.</a:t>
            </a:r>
          </a:p>
          <a:p>
            <a:r>
              <a:rPr lang="en-US" altLang="en-US" sz="2800"/>
              <a:t>It is difficult to know whether abnormal returns are due to market inefficiency or a miss-specified model of risk premium.</a:t>
            </a:r>
          </a:p>
          <a:p>
            <a:endParaRPr lang="en-US" altLang="en-US" sz="2800"/>
          </a:p>
          <a:p>
            <a:r>
              <a:rPr lang="en-US" altLang="en-US" sz="2800"/>
              <a:t>Are markets efficient?</a:t>
            </a:r>
          </a:p>
        </p:txBody>
      </p:sp>
    </p:spTree>
    <p:extLst>
      <p:ext uri="{BB962C8B-B14F-4D97-AF65-F5344CB8AC3E}">
        <p14:creationId xmlns:p14="http://schemas.microsoft.com/office/powerpoint/2010/main" val="158507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4200"/>
            <a:ext cx="8001000" cy="1189038"/>
          </a:xfrm>
        </p:spPr>
        <p:txBody>
          <a:bodyPr/>
          <a:lstStyle/>
          <a:p>
            <a:r>
              <a:rPr lang="en-US" altLang="en-US" sz="3600"/>
              <a:t>Testing the EMH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r>
              <a:rPr lang="en-US" altLang="en-US" sz="2800"/>
              <a:t>The Efficient Market Hypothesis states that stock prices are fairly valued. </a:t>
            </a:r>
          </a:p>
          <a:p>
            <a:pPr lvl="1"/>
            <a:r>
              <a:rPr lang="en-US" altLang="en-US" sz="2400"/>
              <a:t>No under- or over- valued firms.</a:t>
            </a:r>
          </a:p>
          <a:p>
            <a:pPr lvl="1"/>
            <a:r>
              <a:rPr lang="en-US" altLang="en-US" sz="2400"/>
              <a:t>Therefore, what return is expected?</a:t>
            </a:r>
          </a:p>
          <a:p>
            <a:pPr lvl="2"/>
            <a:r>
              <a:rPr lang="en-US" altLang="en-US" sz="2000"/>
              <a:t>Expected return depends on the risk premium</a:t>
            </a:r>
          </a:p>
          <a:p>
            <a:pPr lvl="2"/>
            <a:r>
              <a:rPr lang="en-US" altLang="en-US" sz="2000"/>
              <a:t>How do we estimate risk and predict the risk premium?</a:t>
            </a:r>
          </a:p>
          <a:p>
            <a:r>
              <a:rPr lang="en-US" altLang="en-US" sz="2800"/>
              <a:t>Asset Pricing Models show the relation between risk and return.</a:t>
            </a:r>
          </a:p>
          <a:p>
            <a:pPr lvl="1"/>
            <a:r>
              <a:rPr lang="en-US" altLang="en-US" sz="2400"/>
              <a:t>CAPM, APT, Multi-factor models</a:t>
            </a:r>
          </a:p>
          <a:p>
            <a:pPr lvl="1"/>
            <a:r>
              <a:rPr lang="en-US" altLang="en-US" sz="2400"/>
              <a:t>Do these models express the right relationship?</a:t>
            </a:r>
          </a:p>
        </p:txBody>
      </p:sp>
    </p:spTree>
    <p:extLst>
      <p:ext uri="{BB962C8B-B14F-4D97-AF65-F5344CB8AC3E}">
        <p14:creationId xmlns:p14="http://schemas.microsoft.com/office/powerpoint/2010/main" val="4886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41400"/>
          </a:xfrm>
        </p:spPr>
        <p:txBody>
          <a:bodyPr/>
          <a:lstStyle/>
          <a:p>
            <a:r>
              <a:rPr lang="en-US" altLang="en-US" sz="3600"/>
              <a:t>Joint Test Problem</a:t>
            </a: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457200" y="12954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If a portfolio of stocks seems to earn higher returns than it should given its level of risk, is this evidence of: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Market inefficiency?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stocks were undervalued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A miss-specified asset pricing model? 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Risk premium not estimated correctly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Practical </a:t>
            </a:r>
            <a:r>
              <a:rPr lang="en-US" altLang="en-US" sz="2800" dirty="0" smtClean="0"/>
              <a:t>implications</a:t>
            </a:r>
            <a:endParaRPr lang="en-US" altLang="en-US" sz="2800" dirty="0"/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Implications for indexing, active management, diversification, etc. </a:t>
            </a:r>
          </a:p>
        </p:txBody>
      </p:sp>
    </p:spTree>
    <p:extLst>
      <p:ext uri="{BB962C8B-B14F-4D97-AF65-F5344CB8AC3E}">
        <p14:creationId xmlns:p14="http://schemas.microsoft.com/office/powerpoint/2010/main" val="10929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848600" cy="808038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Fundamental </a:t>
            </a:r>
            <a:r>
              <a:rPr lang="en-US" altLang="en-US" sz="3600" dirty="0" smtClean="0"/>
              <a:t>Anomalies</a:t>
            </a:r>
            <a:endParaRPr lang="en-US" altLang="en-US" sz="3600" dirty="0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447800"/>
            <a:ext cx="7315200" cy="4525963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Size</a:t>
            </a:r>
          </a:p>
          <a:p>
            <a:r>
              <a:rPr lang="en-US" altLang="en-US" sz="2400" dirty="0"/>
              <a:t>Value</a:t>
            </a:r>
          </a:p>
          <a:p>
            <a:r>
              <a:rPr lang="en-US" altLang="en-US" sz="2400" dirty="0"/>
              <a:t>Calendar</a:t>
            </a:r>
          </a:p>
          <a:p>
            <a:r>
              <a:rPr lang="en-US" altLang="en-US" sz="2400" dirty="0"/>
              <a:t>Holidays</a:t>
            </a:r>
          </a:p>
          <a:p>
            <a:r>
              <a:rPr lang="en-US" altLang="en-US" sz="2400" dirty="0"/>
              <a:t>Seasonal</a:t>
            </a:r>
          </a:p>
          <a:p>
            <a:r>
              <a:rPr lang="en-US" altLang="en-US" sz="2400" dirty="0"/>
              <a:t>News </a:t>
            </a:r>
            <a:r>
              <a:rPr lang="en-US" altLang="en-US" sz="2400" dirty="0" smtClean="0"/>
              <a:t>announcements</a:t>
            </a:r>
            <a:endParaRPr lang="en-US" altLang="en-US" sz="2400" dirty="0"/>
          </a:p>
          <a:p>
            <a:endParaRPr lang="en-US" altLang="en-US" sz="2400" dirty="0" smtClean="0">
              <a:solidFill>
                <a:srgbClr val="0000FF"/>
              </a:solidFill>
            </a:endParaRPr>
          </a:p>
          <a:p>
            <a:endParaRPr lang="en-US" altLang="en-US" sz="24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Small Firm Returns</a:t>
            </a:r>
          </a:p>
          <a:p>
            <a:pPr lvl="1"/>
            <a:r>
              <a:rPr lang="en-US" altLang="en-US" sz="2400" dirty="0"/>
              <a:t>Research using stock returns from the 1960s, ’70s, and early ’80s showed that the returns of small companies earned more than large stocks.</a:t>
            </a:r>
          </a:p>
          <a:p>
            <a:pPr lvl="2"/>
            <a:r>
              <a:rPr lang="en-US" altLang="en-US" sz="2000" dirty="0"/>
              <a:t>Even after accounting for the higher risk in small stocks.</a:t>
            </a:r>
          </a:p>
          <a:p>
            <a:pPr lvl="1"/>
            <a:endParaRPr lang="en-US" altLang="en-US" sz="2400" dirty="0"/>
          </a:p>
          <a:p>
            <a:r>
              <a:rPr lang="en-US" dirty="0" err="1" smtClean="0"/>
              <a:t>Fama</a:t>
            </a:r>
            <a:r>
              <a:rPr lang="en-US" dirty="0" smtClean="0"/>
              <a:t> French 3 factor 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3D366-D1A1-4B09-BF4B-97EED1C198F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1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381000"/>
            <a:ext cx="7239000" cy="2209800"/>
          </a:xfrm>
        </p:spPr>
        <p:txBody>
          <a:bodyPr/>
          <a:lstStyle/>
          <a:p>
            <a:r>
              <a:rPr lang="en-US" altLang="en-US" sz="2800" dirty="0"/>
              <a:t>Value </a:t>
            </a:r>
            <a:r>
              <a:rPr lang="en-US" altLang="en-US" sz="2800" dirty="0" smtClean="0"/>
              <a:t>Anomalies</a:t>
            </a:r>
            <a:endParaRPr lang="en-US" altLang="en-US" sz="2800" dirty="0"/>
          </a:p>
          <a:p>
            <a:pPr lvl="1"/>
            <a:r>
              <a:rPr lang="en-US" altLang="en-US" sz="2400" dirty="0"/>
              <a:t>Do value firms outperform growth firms?</a:t>
            </a:r>
          </a:p>
          <a:p>
            <a:pPr lvl="2"/>
            <a:r>
              <a:rPr lang="en-US" altLang="en-US" sz="2000" dirty="0"/>
              <a:t>Value firms can be denoted by those having a high B/M ratio</a:t>
            </a:r>
          </a:p>
          <a:p>
            <a:pPr lvl="2"/>
            <a:r>
              <a:rPr lang="en-US" altLang="en-US" sz="2000" dirty="0"/>
              <a:t>Low P/E ratio too</a:t>
            </a: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1600200" y="1395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88775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2870281"/>
              </p:ext>
            </p:extLst>
          </p:nvPr>
        </p:nvGraphicFramePr>
        <p:xfrm>
          <a:off x="609600" y="2514600"/>
          <a:ext cx="76200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8" name="Chart" r:id="rId4" imgW="7267651" imgH="3314700" progId="Excel.Chart.8">
                  <p:embed/>
                </p:oleObj>
              </mc:Choice>
              <mc:Fallback>
                <p:oleObj name="Chart" r:id="rId4" imgW="7267651" imgH="33147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76200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0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altLang="en-US" sz="3200"/>
              <a:t>Calendar Anomalies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33600"/>
            <a:ext cx="3352800" cy="3611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Returns are high in January (especially small firm returns), July, and December</a:t>
            </a:r>
          </a:p>
          <a:p>
            <a:pPr marL="393192" lvl="1" indent="0">
              <a:lnSpc>
                <a:spcPct val="90000"/>
              </a:lnSpc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DJIA, 1900 to 2004</a:t>
            </a:r>
          </a:p>
        </p:txBody>
      </p:sp>
      <p:graphicFrame>
        <p:nvGraphicFramePr>
          <p:cNvPr id="28980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429000" y="1676400"/>
          <a:ext cx="5715000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3" name="Chart" r:id="rId4" imgW="6686702" imgH="4781702" progId="Excel.Chart.8">
                  <p:embed/>
                </p:oleObj>
              </mc:Choice>
              <mc:Fallback>
                <p:oleObj name="Chart" r:id="rId4" imgW="6686702" imgH="47817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5715000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6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/>
          <a:p>
            <a:r>
              <a:rPr lang="en-US" altLang="en-US" sz="2800" dirty="0"/>
              <a:t>Day Effects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Holidays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 smtClean="0"/>
              <a:t>Weekdays</a:t>
            </a:r>
            <a:endParaRPr lang="en-US" altLang="en-US" sz="2400" dirty="0"/>
          </a:p>
        </p:txBody>
      </p:sp>
      <p:graphicFrame>
        <p:nvGraphicFramePr>
          <p:cNvPr id="290824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38600" y="533400"/>
          <a:ext cx="4876800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6" name="Chart" r:id="rId4" imgW="7696200" imgH="4800600" progId="Excel.Chart.8">
                  <p:embed/>
                </p:oleObj>
              </mc:Choice>
              <mc:Fallback>
                <p:oleObj name="Chart" r:id="rId4" imgW="7696200" imgH="4800600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33400"/>
                        <a:ext cx="4876800" cy="304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3" name="Rectangle 7"/>
          <p:cNvSpPr>
            <a:spLocks noChangeArrowheads="1"/>
          </p:cNvSpPr>
          <p:nvPr/>
        </p:nvSpPr>
        <p:spPr bwMode="auto">
          <a:xfrm>
            <a:off x="2128838" y="1647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0827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67200" y="3581400"/>
          <a:ext cx="4095750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7" name="Chart" r:id="rId6" imgW="7057949" imgH="4972202" progId="Excel.Chart.8">
                  <p:embed/>
                </p:oleObj>
              </mc:Choice>
              <mc:Fallback>
                <p:oleObj name="Chart" r:id="rId6" imgW="7057949" imgH="4972202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581400"/>
                        <a:ext cx="4095750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5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4117</TotalTime>
  <Words>783</Words>
  <Application>Microsoft Office PowerPoint</Application>
  <PresentationFormat>On-screen Show (4:3)</PresentationFormat>
  <Paragraphs>274</Paragraphs>
  <Slides>21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Concourse</vt:lpstr>
      <vt:lpstr>Chart</vt:lpstr>
      <vt:lpstr>Microsoft Equation 3.0</vt:lpstr>
      <vt:lpstr>Equation</vt:lpstr>
      <vt:lpstr>APT, Market Efficiency &amp; Return Anomalies </vt:lpstr>
      <vt:lpstr>Learning Objectives</vt:lpstr>
      <vt:lpstr>Testing the EMH</vt:lpstr>
      <vt:lpstr>Joint Test Problem</vt:lpstr>
      <vt:lpstr>Fundamental Anomalies</vt:lpstr>
      <vt:lpstr>Size</vt:lpstr>
      <vt:lpstr>PowerPoint Presentation</vt:lpstr>
      <vt:lpstr>Calendar Anomalies</vt:lpstr>
      <vt:lpstr>PowerPoint Presentation</vt:lpstr>
      <vt:lpstr>PowerPoint Presentation</vt:lpstr>
      <vt:lpstr>Event Studies</vt:lpstr>
      <vt:lpstr>Abnormal Returns</vt:lpstr>
      <vt:lpstr>PowerPoint Presentation</vt:lpstr>
      <vt:lpstr>Combining abnormal return of several firms (FYI)</vt:lpstr>
      <vt:lpstr>Announcement Study Results</vt:lpstr>
      <vt:lpstr>Event study: An advanced topic for APT Application</vt:lpstr>
      <vt:lpstr>Event study (1st step)</vt:lpstr>
      <vt:lpstr>Event study (2nd step)</vt:lpstr>
      <vt:lpstr>Event study (3rd step)</vt:lpstr>
      <vt:lpstr>Event study: CAR</vt:lpstr>
      <vt:lpstr>Summary</vt:lpstr>
    </vt:vector>
  </TitlesOfParts>
  <Company>RPI LALLY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Xiaotian Zhang</dc:creator>
  <cp:lastModifiedBy>TINA_WIN10</cp:lastModifiedBy>
  <cp:revision>194</cp:revision>
  <dcterms:created xsi:type="dcterms:W3CDTF">2008-05-07T15:12:53Z</dcterms:created>
  <dcterms:modified xsi:type="dcterms:W3CDTF">2017-05-27T03:37:43Z</dcterms:modified>
</cp:coreProperties>
</file>