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1"/>
  </p:notesMasterIdLst>
  <p:handoutMasterIdLst>
    <p:handoutMasterId r:id="rId82"/>
  </p:handoutMasterIdLst>
  <p:sldIdLst>
    <p:sldId id="256" r:id="rId2"/>
    <p:sldId id="351" r:id="rId3"/>
    <p:sldId id="352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34" r:id="rId53"/>
    <p:sldId id="406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433" r:id="rId80"/>
  </p:sldIdLst>
  <p:sldSz cx="9144000" cy="6858000" type="screen4x3"/>
  <p:notesSz cx="6980238" cy="9210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942" y="-1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9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7FA7A8-4953-4C4C-934F-A848F815167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461C1-88D6-4638-BCDE-5552A197DC8F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0DF66-832B-45CE-B898-544B5E111C59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87863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38F23-C98D-4337-AFFE-BB36F6092CA4}" type="datetime1">
              <a:rPr lang="en-US" altLang="zh-CN" smtClean="0"/>
              <a:pPr>
                <a:defRPr/>
              </a:pPr>
              <a:t>1/12/2017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Lecture02</a:t>
            </a:r>
            <a:endParaRPr lang="en-US" altLang="zh-CN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27D12-948A-4053-B584-2274DC665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1685FC71-9541-44EA-ADF6-52E056C1908A}" type="datetime1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lang="en-US" dirty="0" smtClean="0"/>
              <a:t>Lecture02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432D4B-5B3F-4E8C-8B68-ECAA5FFAF3B4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075A0-F864-4678-829D-F8795C048913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9A803-FD82-49D2-A87D-1EA34888139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C082-356D-4880-8C39-AE1624663A42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4A85A-07E9-4896-A12F-90BCA209EFEE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4EACD7-8DBA-4536-9623-2A032C0A923A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E26555-D2DF-435D-A4B3-F55998334A15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E8BF0B-EDE0-44F2-8611-2A0290E6A715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9.png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7.png"/><Relationship Id="rId10" Type="http://schemas.openxmlformats.org/officeDocument/2006/relationships/image" Target="../media/image34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4.wmf"/><Relationship Id="rId5" Type="http://schemas.openxmlformats.org/officeDocument/2006/relationships/image" Target="../media/image73.emf"/><Relationship Id="rId4" Type="http://schemas.openxmlformats.org/officeDocument/2006/relationships/oleObject" Target="../embeddings/oleObject5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notesSlide" Target="../notesSlides/notesSlide72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notesSlide" Target="../notesSlides/notesSlide74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88.wmf"/><Relationship Id="rId4" Type="http://schemas.openxmlformats.org/officeDocument/2006/relationships/image" Target="../media/image93.png"/><Relationship Id="rId9" Type="http://schemas.openxmlformats.org/officeDocument/2006/relationships/oleObject" Target="../embeddings/oleObject62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91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9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Review of Probability Concepts</a:t>
            </a:r>
            <a:endParaRPr lang="en-US" sz="2200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extension to additive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B80FC-476B-481E-A37C-79380B3C58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1371600"/>
          <a:ext cx="26733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1" name="Equation" r:id="rId4" imgW="749160" imgH="152280" progId="Equation.3">
                  <p:embed/>
                </p:oleObj>
              </mc:Choice>
              <mc:Fallback>
                <p:oleObj name="Equation" r:id="rId4" imgW="74916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26733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33400" y="2057400"/>
          <a:ext cx="8469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2" name="Equation" r:id="rId6" imgW="2971800" imgH="203040" progId="Equation.3">
                  <p:embed/>
                </p:oleObj>
              </mc:Choice>
              <mc:Fallback>
                <p:oleObj name="Equation" r:id="rId6" imgW="2971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469313" cy="5794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53038" y="2743200"/>
          <a:ext cx="8251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3" name="Equation" r:id="rId8" imgW="2895480" imgH="203040" progId="Equation.3">
                  <p:embed/>
                </p:oleObj>
              </mc:Choice>
              <mc:Fallback>
                <p:oleObj name="Equation" r:id="rId8" imgW="2895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38" y="2743200"/>
                        <a:ext cx="8251825" cy="5794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62465" y="3459935"/>
          <a:ext cx="57181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4" name="Equation" r:id="rId10" imgW="2006280" imgH="431640" progId="Equation.3">
                  <p:embed/>
                </p:oleObj>
              </mc:Choice>
              <mc:Fallback>
                <p:oleObj name="Equation" r:id="rId10" imgW="2006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65" y="3459935"/>
                        <a:ext cx="5718175" cy="12319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71892" y="4800600"/>
          <a:ext cx="55737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5" name="Equation" r:id="rId12" imgW="1955520" imgH="431640" progId="Equation.3">
                  <p:embed/>
                </p:oleObj>
              </mc:Choice>
              <mc:Fallback>
                <p:oleObj name="Equation" r:id="rId12" imgW="19555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92" y="4800600"/>
                        <a:ext cx="5573713" cy="1231900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5400" smtClean="0">
                <a:ea typeface="宋体" pitchFamily="2" charset="-122"/>
              </a:rPr>
              <a:t>Mutually exclusive events </a:t>
            </a:r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Events are mutually exclusive </a:t>
            </a:r>
            <a:r>
              <a:rPr lang="en-US" altLang="zh-CN" u="sng" dirty="0" smtClean="0"/>
              <a:t>if they share no sample point(s)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DB406-2A4C-44E4-8CD4-C60D67C90F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19400"/>
            <a:ext cx="350520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0" y="3962400"/>
            <a:ext cx="1905000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Constantia" pitchFamily="18" charset="0"/>
              </a:rPr>
              <a:t>P(AB)=0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700" dirty="0" smtClean="0">
                <a:ea typeface="宋体" pitchFamily="2" charset="-122"/>
              </a:rPr>
              <a:t>Example: corporate payout policy</a:t>
            </a:r>
            <a:endParaRPr lang="en-US" sz="37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 A: Payout cash</a:t>
            </a:r>
          </a:p>
          <a:p>
            <a:pPr lvl="1" indent="-246888">
              <a:buFont typeface="Wingdings 2"/>
              <a:buChar char=""/>
              <a:defRPr/>
            </a:pPr>
            <a:r>
              <a:rPr lang="en-US" altLang="zh-CN" dirty="0" smtClean="0"/>
              <a:t>Dividend payment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altLang="zh-CN" dirty="0" smtClean="0"/>
              <a:t>Note: Assuming dividend payout is the only way for a firm to distribute cash</a:t>
            </a:r>
          </a:p>
          <a:p>
            <a:pPr marL="1188720" lvl="3" indent="-210312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u="sng" dirty="0" smtClean="0"/>
              <a:t>Do not consider stock repurchase at this moment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 B: Keep all cash reserve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No cash payment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Events A and B are mutually exclusive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You can not have Events A and B for the same company at the same time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44AF-FED3-472D-9BAA-7CD80DF2B5D7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The additive rule and mutually exclusive events </a:t>
            </a:r>
            <a:endParaRPr lang="en-US" sz="2600" dirty="0" smtClean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P(AB)=0</a:t>
            </a:r>
          </a:p>
          <a:p>
            <a:pPr lvl="1" eaLnBrk="1" hangingPunct="1"/>
            <a:r>
              <a:rPr lang="en-US" dirty="0" smtClean="0"/>
              <a:t>Events A and B are mutually exclusive</a:t>
            </a:r>
          </a:p>
          <a:p>
            <a:pPr lvl="1" eaLnBrk="1" hangingPunct="1"/>
            <a:endParaRPr lang="en-US" dirty="0" smtClean="0"/>
          </a:p>
          <a:p>
            <a:r>
              <a:rPr lang="en-US" dirty="0" smtClean="0"/>
              <a:t>We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18124-49D1-4EEF-8475-74C703FB425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14400" y="1600200"/>
          <a:ext cx="6479286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8" name="Equation" r:id="rId4" imgW="2095200" imgH="203040" progId="Equation.3">
                  <p:embed/>
                </p:oleObj>
              </mc:Choice>
              <mc:Fallback>
                <p:oleObj name="Equation" r:id="rId4" imgW="2095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479286" cy="6286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90600" y="4267200"/>
          <a:ext cx="37195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9" name="Equation" r:id="rId6" imgW="1549080" imgH="203040" progId="Equation.3">
                  <p:embed/>
                </p:oleObj>
              </mc:Choice>
              <mc:Fallback>
                <p:oleObj name="Equation" r:id="rId6" imgW="15490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37195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Unconditional probability vs. conditional probability</a:t>
            </a:r>
            <a:endParaRPr lang="en-US" sz="2400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r>
              <a:rPr lang="en-US" altLang="zh-CN" dirty="0" smtClean="0"/>
              <a:t>Unconditional probability (marginal probability)</a:t>
            </a:r>
          </a:p>
          <a:p>
            <a:pPr lvl="1" eaLnBrk="1" hangingPunct="1"/>
            <a:r>
              <a:rPr lang="en-US" altLang="zh-CN" dirty="0" smtClean="0"/>
              <a:t>P(A)</a:t>
            </a:r>
          </a:p>
          <a:p>
            <a:pPr lvl="2" eaLnBrk="1" hangingPunct="1"/>
            <a:r>
              <a:rPr lang="en-US" altLang="zh-CN" dirty="0" smtClean="0"/>
              <a:t>The probability of A (it is a straightforward question)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Conditional probability</a:t>
            </a:r>
          </a:p>
          <a:p>
            <a:pPr lvl="1" eaLnBrk="1" hangingPunct="1"/>
            <a:r>
              <a:rPr lang="en-US" altLang="zh-CN" dirty="0" smtClean="0"/>
              <a:t>P(A|B)</a:t>
            </a:r>
          </a:p>
          <a:p>
            <a:pPr lvl="2" eaLnBrk="1" hangingPunct="1"/>
            <a:r>
              <a:rPr lang="en-US" altLang="zh-CN" dirty="0" smtClean="0"/>
              <a:t>The probability of A given B (with additional information)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A1E7-1377-4468-8086-4288212BA3D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 dirty="0" smtClean="0">
                <a:ea typeface="宋体" pitchFamily="2" charset="-122"/>
              </a:rPr>
              <a:t>Examples for</a:t>
            </a:r>
            <a:r>
              <a:rPr lang="en-US" altLang="zh-CN" sz="3000" u="sng" dirty="0" smtClean="0">
                <a:solidFill>
                  <a:srgbClr val="FF0000"/>
                </a:solidFill>
                <a:ea typeface="宋体" pitchFamily="2" charset="-122"/>
              </a:rPr>
              <a:t> unconditional </a:t>
            </a:r>
            <a:r>
              <a:rPr lang="en-US" altLang="zh-CN" sz="3000" dirty="0" smtClean="0">
                <a:ea typeface="宋体" pitchFamily="2" charset="-122"/>
              </a:rPr>
              <a:t>probability</a:t>
            </a:r>
            <a:endParaRPr lang="en-US" sz="3000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What is the probability for company M to cut dividend in the next fiscal year?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What is the probability for company M to issue equity in the next three years?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What is the probability for company M to have EPS (earnings per share) above $2?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8328A-FD2E-4769-B16B-8F7EB879175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 dirty="0" smtClean="0">
                <a:ea typeface="宋体" pitchFamily="2" charset="-122"/>
              </a:rPr>
              <a:t>Examples for </a:t>
            </a:r>
            <a:r>
              <a:rPr lang="en-US" altLang="zh-CN" sz="3000" u="sng" dirty="0" smtClean="0">
                <a:solidFill>
                  <a:srgbClr val="FF0000"/>
                </a:solidFill>
                <a:ea typeface="宋体" pitchFamily="2" charset="-122"/>
              </a:rPr>
              <a:t>conditional </a:t>
            </a:r>
            <a:r>
              <a:rPr lang="en-US" altLang="zh-CN" sz="3000" dirty="0" smtClean="0">
                <a:ea typeface="宋体" pitchFamily="2" charset="-122"/>
              </a:rPr>
              <a:t>probability</a:t>
            </a:r>
            <a:endParaRPr lang="en-US" sz="3000" dirty="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What is the probability for company M to cut dividend in the next fiscal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Given that company M cuts dividend in this fiscal year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Given that company M initiates dividend payment in this fiscal year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What is the probability for company M to issue equity in the next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Given that company M issues bond in this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Given that company M issues equity in this year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26690-F83B-4376-88B0-A9CC1FAB431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Conditional probability </a:t>
            </a:r>
            <a:endParaRPr lang="en-US" smtClean="0"/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 smtClean="0"/>
              <a:t>Conditional probability – the probability that event A occurs given that event B occurs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Conditional probability works with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a reduced sample space</a:t>
            </a:r>
            <a:r>
              <a:rPr lang="en-US" altLang="zh-CN" sz="2800" dirty="0" smtClean="0"/>
              <a:t>, and this reduced sample space contains B and AB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72330-F0A1-491F-9380-E339C84D8C9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66800" y="3200400"/>
          <a:ext cx="31289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3" name="Equation" r:id="rId4" imgW="1752480" imgH="419040" progId="Equation.3">
                  <p:embed/>
                </p:oleObj>
              </mc:Choice>
              <mc:Fallback>
                <p:oleObj name="Equation" r:id="rId4" imgW="1752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31289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05400" y="2590800"/>
            <a:ext cx="2971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2934087"/>
            <a:ext cx="1447800" cy="1143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2965022"/>
            <a:ext cx="1600200" cy="1143000"/>
          </a:xfrm>
          <a:prstGeom prst="ellipse">
            <a:avLst/>
          </a:prstGeom>
          <a:solidFill>
            <a:schemeClr val="tx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30" name="TextBox 9"/>
          <p:cNvSpPr txBox="1">
            <a:spLocks noChangeArrowheads="1"/>
          </p:cNvSpPr>
          <p:nvPr/>
        </p:nvSpPr>
        <p:spPr bwMode="auto">
          <a:xfrm>
            <a:off x="5715000" y="32877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72200" y="3296981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AB</a:t>
            </a:r>
          </a:p>
        </p:txBody>
      </p:sp>
      <p:sp>
        <p:nvSpPr>
          <p:cNvPr id="5132" name="TextBox 11"/>
          <p:cNvSpPr txBox="1">
            <a:spLocks noChangeArrowheads="1"/>
          </p:cNvSpPr>
          <p:nvPr/>
        </p:nvSpPr>
        <p:spPr bwMode="auto">
          <a:xfrm>
            <a:off x="6934200" y="330886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B</a:t>
            </a:r>
          </a:p>
        </p:txBody>
      </p:sp>
      <p:sp>
        <p:nvSpPr>
          <p:cNvPr id="5133" name="TextBox 12"/>
          <p:cNvSpPr txBox="1">
            <a:spLocks noChangeArrowheads="1"/>
          </p:cNvSpPr>
          <p:nvPr/>
        </p:nvSpPr>
        <p:spPr bwMode="auto">
          <a:xfrm>
            <a:off x="7772400" y="3978278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Numerical examples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Define events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Event 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M cuts dividend in this fiscal year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Event B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M cuts dividend in the next fiscal year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Information we have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P[M cuts dividend in this fiscal year</a:t>
            </a:r>
            <a:r>
              <a:rPr lang="en-US" altLang="zh-CN" dirty="0" smtClean="0">
                <a:solidFill>
                  <a:srgbClr val="FF0000"/>
                </a:solidFill>
              </a:rPr>
              <a:t>(A)</a:t>
            </a:r>
            <a:r>
              <a:rPr lang="en-US" altLang="zh-CN" dirty="0" smtClean="0"/>
              <a:t>]=0.40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P[M cuts dividend in this fiscal year and cuts dividend in next fiscal year</a:t>
            </a:r>
            <a:r>
              <a:rPr lang="en-US" altLang="zh-CN" dirty="0" smtClean="0">
                <a:solidFill>
                  <a:srgbClr val="FF0000"/>
                </a:solidFill>
              </a:rPr>
              <a:t>(AB)</a:t>
            </a:r>
            <a:r>
              <a:rPr lang="en-US" altLang="zh-CN" dirty="0" smtClean="0"/>
              <a:t>]=0.10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What is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The answer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634A6-6FFB-4185-B808-17A37A535EC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05000" y="4931118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2"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31118"/>
                        <a:ext cx="1549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2971800" y="5486400"/>
          <a:ext cx="391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3" name="Equation" r:id="rId6" imgW="1955520" imgH="419040" progId="Equation.3">
                  <p:embed/>
                </p:oleObj>
              </mc:Choice>
              <mc:Fallback>
                <p:oleObj name="Equation" r:id="rId6" imgW="1955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3911600" cy="8382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 multiplicative rule and joint probability </a:t>
            </a:r>
            <a:endParaRPr lang="en-US" sz="2800" dirty="0" smtClean="0"/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Joint probability</a:t>
            </a:r>
          </a:p>
          <a:p>
            <a:pPr lvl="1" eaLnBrk="1" hangingPunct="1"/>
            <a:r>
              <a:rPr lang="en-US" altLang="zh-CN" sz="2200" dirty="0" smtClean="0"/>
              <a:t>P(AB)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The multiplicative rule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Question</a:t>
            </a:r>
          </a:p>
          <a:p>
            <a:pPr lvl="1" eaLnBrk="1" hangingPunct="1"/>
            <a:r>
              <a:rPr lang="en-US" altLang="zh-CN" sz="2200" dirty="0" smtClean="0"/>
              <a:t>P(ABC)=?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2B041-A921-47E9-828E-0316BEFA095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4400" y="3352800"/>
          <a:ext cx="30416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6" name="Equation" r:id="rId4" imgW="1942920" imgH="660240" progId="Equation.3">
                  <p:embed/>
                </p:oleObj>
              </mc:Choice>
              <mc:Fallback>
                <p:oleObj name="Equation" r:id="rId4" imgW="194292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041650" cy="10334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648200" y="3356576"/>
          <a:ext cx="31257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7" name="Equation" r:id="rId6" imgW="1942920" imgH="660240" progId="Equation.3">
                  <p:embed/>
                </p:oleObj>
              </mc:Choice>
              <mc:Fallback>
                <p:oleObj name="Equation" r:id="rId6" imgW="19429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6576"/>
                        <a:ext cx="3125788" cy="1063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Probability concepts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Common probability </a:t>
            </a:r>
            <a:r>
              <a:rPr lang="en-US" altLang="zh-CN" dirty="0" smtClean="0"/>
              <a:t>distribution</a:t>
            </a:r>
            <a:endParaRPr lang="en-US" altLang="zh-CN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A3B44-E60B-414F-BD30-C54FD2F4BC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joint probability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Define events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 A: Company M is overvalued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 B: Company M issues equity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Information we have</a:t>
            </a:r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530352" lvl="1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Market timing hypothesis suggests that companies tend to issue equity when they are overvalued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dirty="0" smtClean="0"/>
              <a:t>What is P(AB)?</a:t>
            </a:r>
          </a:p>
          <a:p>
            <a:pPr marL="512064" lvl="2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dirty="0" smtClean="0"/>
          </a:p>
          <a:p>
            <a:pPr marL="512064" lvl="2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dirty="0" smtClean="0"/>
              <a:t>The answer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D0B16-0079-4C55-992E-BF4C02263A0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3124200"/>
          <a:ext cx="2111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6" name="Equation" r:id="rId4" imgW="888840" imgH="203040" progId="Equation.3">
                  <p:embed/>
                </p:oleObj>
              </mc:Choice>
              <mc:Fallback>
                <p:oleObj name="Equation" r:id="rId4" imgW="88884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2111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6800" y="4343400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7" name="Equation" r:id="rId6" imgW="711000" imgH="203040" progId="Equation.3">
                  <p:embed/>
                </p:oleObj>
              </mc:Choice>
              <mc:Fallback>
                <p:oleObj name="Equation" r:id="rId6" imgW="711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14600" y="5524892"/>
          <a:ext cx="50022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8" name="Equation" r:id="rId8" imgW="2616120" imgH="203040" progId="Equation.3">
                  <p:embed/>
                </p:oleObj>
              </mc:Choice>
              <mc:Fallback>
                <p:oleObj name="Equation" r:id="rId8" imgW="26161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24892"/>
                        <a:ext cx="5002213" cy="3889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Independent events vs. dependent events</a:t>
            </a:r>
            <a:endParaRPr lang="en-US" sz="2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Two events A and B are independent </a:t>
            </a:r>
          </a:p>
          <a:p>
            <a:pPr lvl="1" eaLnBrk="1" hangingPunct="1"/>
            <a:r>
              <a:rPr lang="en-US" altLang="zh-CN" dirty="0" smtClean="0"/>
              <a:t>If and only if</a:t>
            </a:r>
          </a:p>
          <a:p>
            <a:pPr lvl="2" eaLnBrk="1" hangingPunct="1"/>
            <a:r>
              <a:rPr lang="en-US" altLang="zh-CN" dirty="0" smtClean="0"/>
              <a:t>P(A|B)=P(A)</a:t>
            </a:r>
          </a:p>
          <a:p>
            <a:pPr lvl="2" eaLnBrk="1" hangingPunct="1"/>
            <a:r>
              <a:rPr lang="en-US" altLang="zh-CN" dirty="0" smtClean="0"/>
              <a:t>Or P(B|A)=P(B)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 other words, the occurrence of event A does not affect the probability of the occurrence of event B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Two events A and B are dependent</a:t>
            </a:r>
          </a:p>
          <a:p>
            <a:pPr lvl="1" eaLnBrk="1" hangingPunct="1"/>
            <a:r>
              <a:rPr lang="en-US" altLang="zh-CN" dirty="0" smtClean="0"/>
              <a:t>If events A and B are not independent, then they are dependent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0554C-EF1C-4407-BCE3-2DD375A1512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The multiplicative rule </a:t>
            </a:r>
            <a:br>
              <a:rPr lang="en-US" altLang="zh-CN" sz="3600" smtClean="0">
                <a:ea typeface="宋体" pitchFamily="2" charset="-122"/>
              </a:rPr>
            </a:br>
            <a:r>
              <a:rPr lang="en-US" altLang="zh-CN" sz="3600" smtClean="0">
                <a:ea typeface="宋体" pitchFamily="2" charset="-122"/>
              </a:rPr>
              <a:t>and independent events </a:t>
            </a:r>
            <a:endParaRPr lang="en-US" sz="3600" smtClean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Events A and B are independent if the occurrence of one does not alter the probability of the occurrence of the other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If A and B are independent events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57F7D-2655-47E1-B9CC-87928482AB0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5232400"/>
          <a:ext cx="706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1" name="Equation" r:id="rId4" imgW="3530520" imgH="203040" progId="Equation.3">
                  <p:embed/>
                </p:oleObj>
              </mc:Choice>
              <mc:Fallback>
                <p:oleObj name="Equation" r:id="rId4" imgW="35305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32400"/>
                        <a:ext cx="706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2"/>
          <p:cNvGraphicFramePr>
            <a:graphicFrameLocks noChangeAspect="1"/>
          </p:cNvGraphicFramePr>
          <p:nvPr/>
        </p:nvGraphicFramePr>
        <p:xfrm>
          <a:off x="914400" y="3124200"/>
          <a:ext cx="30416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2" name="Equation" r:id="rId6" imgW="1942920" imgH="660240" progId="Equation.3">
                  <p:embed/>
                </p:oleObj>
              </mc:Choice>
              <mc:Fallback>
                <p:oleObj name="Equation" r:id="rId6" imgW="194292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3041650" cy="10334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3"/>
          <p:cNvGraphicFramePr>
            <a:graphicFrameLocks noChangeAspect="1"/>
          </p:cNvGraphicFramePr>
          <p:nvPr/>
        </p:nvGraphicFramePr>
        <p:xfrm>
          <a:off x="4648200" y="3124200"/>
          <a:ext cx="31257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" name="Equation" r:id="rId8" imgW="1942920" imgH="660240" progId="Equation.3">
                  <p:embed/>
                </p:oleObj>
              </mc:Choice>
              <mc:Fallback>
                <p:oleObj name="Equation" r:id="rId8" imgW="19429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24200"/>
                        <a:ext cx="3125788" cy="1063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Complementary events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For Event S</a:t>
            </a:r>
          </a:p>
          <a:p>
            <a:pPr lvl="1" eaLnBrk="1" hangingPunct="1"/>
            <a:r>
              <a:rPr lang="en-US" altLang="zh-CN" dirty="0" smtClean="0"/>
              <a:t>S</a:t>
            </a:r>
            <a:r>
              <a:rPr lang="en-US" altLang="zh-CN" baseline="30000" dirty="0" smtClean="0"/>
              <a:t>C</a:t>
            </a:r>
            <a:r>
              <a:rPr lang="en-US" altLang="zh-CN" dirty="0" smtClean="0"/>
              <a:t> (the complement of Event S) includes all sample points that do not belong to Event 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35542-27F6-4182-A170-2DB010F793A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0423" name="TextBox 7"/>
          <p:cNvSpPr txBox="1">
            <a:spLocks noChangeArrowheads="1"/>
          </p:cNvSpPr>
          <p:nvPr/>
        </p:nvSpPr>
        <p:spPr bwMode="auto">
          <a:xfrm>
            <a:off x="4724400" y="5105400"/>
            <a:ext cx="3581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It is easy to see that 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and S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are mutually exclusive</a:t>
            </a:r>
          </a:p>
        </p:txBody>
      </p:sp>
      <p:pic>
        <p:nvPicPr>
          <p:cNvPr id="604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352800"/>
            <a:ext cx="2819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TextBox 9"/>
          <p:cNvSpPr txBox="1">
            <a:spLocks noChangeArrowheads="1"/>
          </p:cNvSpPr>
          <p:nvPr/>
        </p:nvSpPr>
        <p:spPr bwMode="auto">
          <a:xfrm>
            <a:off x="2438400" y="45720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S</a:t>
            </a:r>
          </a:p>
        </p:txBody>
      </p:sp>
      <p:sp>
        <p:nvSpPr>
          <p:cNvPr id="60426" name="TextBox 10"/>
          <p:cNvSpPr txBox="1">
            <a:spLocks noChangeArrowheads="1"/>
          </p:cNvSpPr>
          <p:nvPr/>
        </p:nvSpPr>
        <p:spPr bwMode="auto">
          <a:xfrm>
            <a:off x="3352800" y="5268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S</a:t>
            </a:r>
            <a:r>
              <a:rPr lang="en-US" baseline="30000">
                <a:latin typeface="Constantia" pitchFamily="18" charset="0"/>
              </a:rPr>
              <a:t>C</a:t>
            </a:r>
            <a:endParaRPr lang="en-US">
              <a:latin typeface="Constantia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72000" y="3352800"/>
          <a:ext cx="2209801" cy="99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5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2209801" cy="999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Total probability rule</a:t>
            </a:r>
            <a:endParaRPr lang="en-US" smtClean="0"/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altLang="zh-CN" smtClean="0"/>
              <a:t>In reality, P(A) is very difficult to calculate, but it is relatively easier to get information about P(S) and P(A|S)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D66A1-7C9D-42CC-8459-3EBDF828DFA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7200" y="1371600"/>
          <a:ext cx="807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6" name="Equation" r:id="rId4" imgW="3543120" imgH="228600" progId="Equation.3">
                  <p:embed/>
                </p:oleObj>
              </mc:Choice>
              <mc:Fallback>
                <p:oleObj name="Equation" r:id="rId4" imgW="35431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77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87400" y="3668713"/>
          <a:ext cx="7034213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7" name="Equation" r:id="rId6" imgW="3327120" imgH="901440" progId="">
                  <p:embed/>
                </p:oleObj>
              </mc:Choice>
              <mc:Fallback>
                <p:oleObj name="Equation" r:id="rId6" imgW="3327120" imgH="901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668713"/>
                        <a:ext cx="7034213" cy="190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38200" y="5653088"/>
            <a:ext cx="7162800" cy="366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Where S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,S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,…</a:t>
            </a:r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altLang="zh-CN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are mutually exclusive and exhaustive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capital gap</a:t>
            </a:r>
            <a:endParaRPr 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 smtClean="0"/>
              <a:t>Question: What is the probability for company M to have a capital gap?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Define events</a:t>
            </a:r>
          </a:p>
          <a:p>
            <a:pPr lvl="1"/>
            <a:r>
              <a:rPr lang="en-US" altLang="zh-CN" dirty="0" smtClean="0"/>
              <a:t>Event A: Company M has capital gap</a:t>
            </a:r>
          </a:p>
          <a:p>
            <a:pPr lvl="1"/>
            <a:r>
              <a:rPr lang="en-US" altLang="zh-CN" dirty="0" smtClean="0"/>
              <a:t>Event S:  Company M pays dividend</a:t>
            </a:r>
          </a:p>
          <a:p>
            <a:pPr lvl="1"/>
            <a:r>
              <a:rPr lang="en-US" altLang="zh-CN" dirty="0" smtClean="0"/>
              <a:t>Event S</a:t>
            </a:r>
            <a:r>
              <a:rPr lang="en-US" altLang="zh-CN" baseline="30000" dirty="0" smtClean="0"/>
              <a:t>c</a:t>
            </a:r>
            <a:r>
              <a:rPr lang="en-US" altLang="zh-CN" dirty="0" smtClean="0"/>
              <a:t>: Company M does not pay dividend</a:t>
            </a:r>
          </a:p>
          <a:p>
            <a:pPr lvl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Probability (Company M has capital gap)=0.15+0.30=0.45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3607B-75A8-4C3A-AA57-CA8DE580DBC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000" y="3657600"/>
          <a:ext cx="575098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8" name="Equation" r:id="rId4" imgW="3136680" imgH="457200" progId="Equation.3">
                  <p:embed/>
                </p:oleObj>
              </mc:Choice>
              <mc:Fallback>
                <p:oleObj name="Equation" r:id="rId4" imgW="313668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575098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1143000" y="4572000"/>
          <a:ext cx="61944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9" name="Equation" r:id="rId6" imgW="3377880" imgH="507960" progId="Equation.3">
                  <p:embed/>
                </p:oleObj>
              </mc:Choice>
              <mc:Fallback>
                <p:oleObj name="Equation" r:id="rId6" imgW="33778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619442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2"/>
          <p:cNvGraphicFramePr>
            <a:graphicFrameLocks noChangeAspect="1"/>
          </p:cNvGraphicFramePr>
          <p:nvPr/>
        </p:nvGraphicFramePr>
        <p:xfrm>
          <a:off x="762000" y="5943600"/>
          <a:ext cx="807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0" name="Equation" r:id="rId8" imgW="3543120" imgH="228600" progId="Equation.3">
                  <p:embed/>
                </p:oleObj>
              </mc:Choice>
              <mc:Fallback>
                <p:oleObj name="Equation" r:id="rId8" imgW="35431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943600"/>
                        <a:ext cx="8077200" cy="5207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Bayes’ formula</a:t>
            </a:r>
            <a:endParaRPr lang="en-US" smtClean="0"/>
          </a:p>
        </p:txBody>
      </p:sp>
      <p:sp>
        <p:nvSpPr>
          <p:cNvPr id="92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’ Formula updates the odds of an event given a piece of helpful information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6E6D7-90AC-4F19-940C-D269BE53C22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38200" y="4800600"/>
          <a:ext cx="6157912" cy="108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8" name="Equation" r:id="rId4" imgW="3593880" imgH="634680" progId="Equation.3">
                  <p:embed/>
                </p:oleObj>
              </mc:Choice>
              <mc:Fallback>
                <p:oleObj name="Equation" r:id="rId4" imgW="3593880" imgH="634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6157912" cy="108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838200" y="2667000"/>
          <a:ext cx="5943600" cy="168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9" name="Equation" r:id="rId6" imgW="3047760" imgH="863280" progId="Equation.3">
                  <p:embed/>
                </p:oleObj>
              </mc:Choice>
              <mc:Fallback>
                <p:oleObj name="Equation" r:id="rId6" imgW="304776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5943600" cy="1687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sz="1800" dirty="0" smtClean="0"/>
              <a:t>http://www.bionicturtle.com/learn/article/fido_helps_explain_bayes_formula/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246AF-C5AA-47B4-8F71-612265A41F7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01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81000" y="2667000"/>
            <a:ext cx="2998788" cy="2133600"/>
          </a:xfrm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4191000"/>
            <a:ext cx="3890963" cy="5334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2514600"/>
            <a:ext cx="387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876800"/>
            <a:ext cx="8724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1219200"/>
            <a:ext cx="289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24400" y="1219201"/>
            <a:ext cx="37338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Question: What is the probability that Fido (the dog’s name) gets a bone given that Fido is happy?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038600" y="3352800"/>
          <a:ext cx="2463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4" name="Equation" r:id="rId9" imgW="1600200" imgH="419040" progId="Equation.3">
                  <p:embed/>
                </p:oleObj>
              </mc:Choice>
              <mc:Fallback>
                <p:oleObj name="Equation" r:id="rId9" imgW="16002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463800" cy="6461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52400" y="5832475"/>
          <a:ext cx="8305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5" name="Equation" r:id="rId11" imgW="5194080" imgH="203040" progId="Equation.3">
                  <p:embed/>
                </p:oleObj>
              </mc:Choice>
              <mc:Fallback>
                <p:oleObj name="Equation" r:id="rId11" imgW="5194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32475"/>
                        <a:ext cx="8305800" cy="3270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Principle of counting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Multiplication rule of counting</a:t>
            </a:r>
          </a:p>
          <a:p>
            <a:pPr lvl="1" eaLnBrk="1" hangingPunct="1"/>
            <a:r>
              <a:rPr lang="en-US" altLang="zh-CN" sz="2200" dirty="0" smtClean="0"/>
              <a:t>Figure out all logical possibilities</a:t>
            </a:r>
          </a:p>
          <a:p>
            <a:pPr lvl="2" eaLnBrk="1" hangingPunct="1"/>
            <a:endParaRPr lang="en-US" altLang="zh-CN" sz="2000" dirty="0" smtClean="0"/>
          </a:p>
          <a:p>
            <a:pPr lvl="2" eaLnBrk="1" hangingPunct="1"/>
            <a:r>
              <a:rPr lang="en-US" altLang="zh-CN" sz="2800" dirty="0" smtClean="0"/>
              <a:t>(n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)(n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)(n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)…(</a:t>
            </a:r>
            <a:r>
              <a:rPr lang="en-US" altLang="zh-CN" sz="2800" dirty="0" err="1" smtClean="0"/>
              <a:t>n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)</a:t>
            </a:r>
          </a:p>
          <a:p>
            <a:pPr lvl="3"/>
            <a:r>
              <a:rPr lang="en-US" altLang="zh-CN" sz="2600" dirty="0" err="1" smtClean="0"/>
              <a:t>n</a:t>
            </a:r>
            <a:r>
              <a:rPr lang="en-US" altLang="zh-CN" sz="2600" baseline="-25000" dirty="0" err="1" smtClean="0"/>
              <a:t>k</a:t>
            </a:r>
            <a:r>
              <a:rPr lang="en-US" altLang="zh-CN" sz="2600" dirty="0" smtClean="0"/>
              <a:t> stands for the possible ways to complete the task in the </a:t>
            </a:r>
            <a:r>
              <a:rPr lang="en-US" altLang="zh-CN" sz="2600" i="1" dirty="0" err="1" smtClean="0"/>
              <a:t>k</a:t>
            </a:r>
            <a:r>
              <a:rPr lang="en-US" altLang="zh-CN" sz="2600" dirty="0" err="1" smtClean="0"/>
              <a:t>th</a:t>
            </a:r>
            <a:r>
              <a:rPr lang="en-US" altLang="zh-CN" sz="2600" dirty="0" smtClean="0"/>
              <a:t> step</a:t>
            </a:r>
          </a:p>
          <a:p>
            <a:pPr lvl="2" eaLnBrk="1" hangingPunct="1"/>
            <a:endParaRPr lang="en-US" altLang="zh-CN" sz="2800" dirty="0" smtClean="0"/>
          </a:p>
          <a:p>
            <a:pPr lvl="2" eaLnBrk="1" hangingPunct="1"/>
            <a:r>
              <a:rPr lang="en-US" altLang="zh-CN" sz="2800" dirty="0" smtClean="0"/>
              <a:t>n!=n(n-1)(n-2)(n-3)…1</a:t>
            </a:r>
          </a:p>
          <a:p>
            <a:pPr lvl="3" eaLnBrk="1" hangingPunct="1"/>
            <a:r>
              <a:rPr lang="en-US" altLang="zh-CN" sz="2800" dirty="0" smtClean="0"/>
              <a:t>Reads, n </a:t>
            </a:r>
            <a:r>
              <a:rPr lang="en-US" altLang="zh-CN" sz="2800" dirty="0" smtClean="0">
                <a:solidFill>
                  <a:srgbClr val="FF0000"/>
                </a:solidFill>
              </a:rPr>
              <a:t>factorial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D9F26-BAB7-4331-AF4B-4E61B37C6C1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classify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(n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)(n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)(n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)…(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Three steps to categorize publicly traded stocks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2000" dirty="0" smtClean="0">
                <a:solidFill>
                  <a:srgbClr val="FF0000"/>
                </a:solidFill>
              </a:rPr>
              <a:t> step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1900" dirty="0" smtClean="0"/>
              <a:t>nation (US firms vs. non-US firms)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1900" dirty="0" smtClean="0"/>
              <a:t>tech-attribute (High-tech firms vs. non-tech firms)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CN" sz="2000" dirty="0" smtClean="0">
                <a:solidFill>
                  <a:srgbClr val="FF0000"/>
                </a:solidFill>
              </a:rPr>
              <a:t> step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1900" dirty="0" smtClean="0"/>
              <a:t>market of listing (NYSE vs. NASDAQ)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1900" dirty="0" smtClean="0"/>
              <a:t>VC involvement (VC-backed vs. non-VC-backed)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altLang="zh-CN" sz="2000" dirty="0" smtClean="0">
                <a:solidFill>
                  <a:srgbClr val="FF0000"/>
                </a:solidFill>
              </a:rPr>
              <a:t> step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1900" dirty="0" smtClean="0"/>
              <a:t>profitability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 smtClean="0"/>
              <a:t>How many possible ways to classify stocks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000" dirty="0" smtClean="0"/>
              <a:t>(n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)(n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)(n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)=</a:t>
            </a:r>
            <a:r>
              <a:rPr lang="en-US" altLang="zh-CN" sz="2200" dirty="0" smtClean="0"/>
              <a:t>2*2*1=4</a:t>
            </a:r>
          </a:p>
          <a:p>
            <a:pPr marL="877824" lvl="2" indent="-246888">
              <a:buFont typeface="Wingdings 2"/>
              <a:buChar char=""/>
              <a:defRPr/>
            </a:pPr>
            <a:r>
              <a:rPr lang="en-US" altLang="zh-CN" sz="2000" dirty="0" smtClean="0"/>
              <a:t>The list of all possible ways to finish the task</a:t>
            </a:r>
          </a:p>
          <a:p>
            <a:pPr lvl="3" indent="-246888">
              <a:buFont typeface="Wingdings 2"/>
              <a:buChar char=""/>
              <a:defRPr/>
            </a:pPr>
            <a:r>
              <a:rPr lang="en-US" altLang="zh-CN" sz="1800" dirty="0" smtClean="0"/>
              <a:t>Nation-market of listing-profitability</a:t>
            </a:r>
          </a:p>
          <a:p>
            <a:pPr lvl="3" indent="-246888">
              <a:buFont typeface="Wingdings 2"/>
              <a:buChar char=""/>
              <a:defRPr/>
            </a:pPr>
            <a:r>
              <a:rPr lang="en-US" altLang="zh-CN" dirty="0" smtClean="0"/>
              <a:t>Nation-VC involvement-profitability</a:t>
            </a:r>
          </a:p>
          <a:p>
            <a:pPr lvl="3" indent="-246888">
              <a:buFont typeface="Wingdings 2"/>
              <a:buChar char=""/>
              <a:defRPr/>
            </a:pPr>
            <a:r>
              <a:rPr lang="en-US" altLang="zh-CN" sz="1800" dirty="0" smtClean="0"/>
              <a:t>Tech-attribute-market of listing-profitability</a:t>
            </a:r>
          </a:p>
          <a:p>
            <a:pPr lvl="3" indent="-246888">
              <a:buFont typeface="Wingdings 2"/>
              <a:buChar char=""/>
              <a:defRPr/>
            </a:pPr>
            <a:r>
              <a:rPr lang="en-US" altLang="zh-CN" sz="1800" dirty="0" smtClean="0"/>
              <a:t>Tech-attribute-VC involvement-profitability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CEF09-8800-455B-9180-9D09E11F77DD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concepts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Quantitative Investment Analysis</a:t>
            </a:r>
          </a:p>
          <a:p>
            <a:pPr lvl="1" eaLnBrk="1" hangingPunct="1"/>
            <a:r>
              <a:rPr lang="en-US" dirty="0" smtClean="0"/>
              <a:t>Chapter 4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altLang="zh-CN" dirty="0" smtClean="0"/>
              <a:t>Other reading material</a:t>
            </a:r>
          </a:p>
          <a:p>
            <a:pPr lvl="1" eaLnBrk="1" hangingPunct="1"/>
            <a:r>
              <a:rPr lang="en-US" altLang="zh-CN" dirty="0" smtClean="0"/>
              <a:t>“Introductory Statistics”,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by Neil A. Weiss</a:t>
            </a:r>
          </a:p>
          <a:p>
            <a:pPr lvl="2" eaLnBrk="1" hangingPunct="1"/>
            <a:r>
              <a:rPr lang="en-US" altLang="zh-CN" dirty="0" smtClean="0"/>
              <a:t>ISBN 0-321-39361-9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Or any other introductory statistics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4C84C-2242-4B13-918E-2CE9E5A7A2F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Example 2: selecting analysts and industries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Objective: let three analysts choose their industry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Three analysts (A, B and C)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Three industry (mining, transportation and retail)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A    (3)                B (2)                 C (1)    3*2*1=6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Mining              trans                   retail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Mining              retail                   trans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Trans                mining                retail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Trans                retail                   mining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Retail                mining                trans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Retail                trans                   mining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C0BD0-0F83-469A-8870-73641D74D3AC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 dirty="0" smtClean="0">
                <a:cs typeface="隶书"/>
              </a:rPr>
              <a:t>Labeling problem (order does not matter)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200" dirty="0" smtClean="0"/>
              <a:t>Multinomial formula (General formula)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200" dirty="0" smtClean="0"/>
              <a:t>Combination formula (Binomial formula)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DF556-F956-4C23-B83B-D15F3B58062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38200" y="2133600"/>
          <a:ext cx="19812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6" name="Equation" r:id="rId4" imgW="698400" imgH="431640" progId="Equation.3">
                  <p:embed/>
                </p:oleObj>
              </mc:Choice>
              <mc:Fallback>
                <p:oleObj name="Equation" r:id="rId4" imgW="698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19812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38200" y="4419600"/>
          <a:ext cx="3124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7" name="Equation" r:id="rId6" imgW="1333440" imgH="431640" progId="Equation.3">
                  <p:embed/>
                </p:oleObj>
              </mc:Choice>
              <mc:Fallback>
                <p:oleObj name="Equation" r:id="rId6" imgW="133344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31242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Illustration 1: </a:t>
            </a:r>
            <a:r>
              <a:rPr lang="en-US" altLang="zh-CN" sz="3600" dirty="0" smtClean="0">
                <a:cs typeface="隶书"/>
              </a:rPr>
              <a:t>multinomial formula</a:t>
            </a:r>
            <a:r>
              <a:rPr lang="en-US" altLang="zh-CN" sz="3600" dirty="0" smtClean="0">
                <a:ea typeface="宋体" pitchFamily="2" charset="-122"/>
              </a:rPr>
              <a:t> </a:t>
            </a:r>
            <a:endParaRPr lang="en-US" sz="3600" dirty="0" smtClean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There are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n! </a:t>
            </a:r>
            <a:r>
              <a:rPr lang="en-US" altLang="zh-CN" sz="2400" dirty="0" smtClean="0"/>
              <a:t>ways in total to choose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/>
              <a:t> objects</a:t>
            </a:r>
          </a:p>
          <a:p>
            <a:pPr lvl="1" eaLnBrk="1" hangingPunct="1"/>
            <a:r>
              <a:rPr lang="en-US" altLang="zh-CN" sz="2200" dirty="0" smtClean="0"/>
              <a:t>But, there are duplications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r>
              <a:rPr lang="en-US" altLang="zh-CN" sz="2400" dirty="0" smtClean="0"/>
              <a:t>Calculate the number of duplications</a:t>
            </a:r>
          </a:p>
          <a:p>
            <a:pPr lvl="1" eaLnBrk="1" hangingPunct="1"/>
            <a:r>
              <a:rPr lang="en-US" altLang="zh-CN" sz="2200" dirty="0" smtClean="0"/>
              <a:t>For n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 objects</a:t>
            </a:r>
          </a:p>
          <a:p>
            <a:pPr lvl="2" eaLnBrk="1" hangingPunct="1"/>
            <a:r>
              <a:rPr lang="en-US" altLang="zh-CN" sz="2000" dirty="0" smtClean="0"/>
              <a:t>Order does not matter</a:t>
            </a:r>
          </a:p>
          <a:p>
            <a:pPr lvl="2" eaLnBrk="1" hangingPunct="1"/>
            <a:r>
              <a:rPr lang="en-US" altLang="zh-CN" sz="2000" dirty="0" smtClean="0"/>
              <a:t>The number of duplications is n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!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For </a:t>
            </a:r>
            <a:r>
              <a:rPr lang="en-US" altLang="zh-CN" sz="2200" dirty="0" err="1" smtClean="0"/>
              <a:t>n</a:t>
            </a:r>
            <a:r>
              <a:rPr lang="en-US" altLang="zh-CN" sz="2200" baseline="-25000" dirty="0" err="1" smtClean="0"/>
              <a:t>k</a:t>
            </a:r>
            <a:r>
              <a:rPr lang="en-US" altLang="zh-CN" sz="2200" dirty="0" smtClean="0"/>
              <a:t> objects</a:t>
            </a:r>
          </a:p>
          <a:p>
            <a:pPr lvl="2" eaLnBrk="1" hangingPunct="1"/>
            <a:r>
              <a:rPr lang="en-US" altLang="zh-CN" sz="2000" dirty="0" smtClean="0"/>
              <a:t>Order does not matter</a:t>
            </a:r>
          </a:p>
          <a:p>
            <a:pPr lvl="2" eaLnBrk="1" hangingPunct="1"/>
            <a:r>
              <a:rPr lang="en-US" altLang="zh-CN" sz="2000" dirty="0" smtClean="0"/>
              <a:t>The number of duplications is 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!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C23D9-927C-482D-9CBB-43FF40E63BC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791200" y="4800600"/>
          <a:ext cx="2362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1" name="Equation" r:id="rId4" imgW="698400" imgH="431640" progId="Equation.3">
                  <p:embed/>
                </p:oleObj>
              </mc:Choice>
              <mc:Fallback>
                <p:oleObj name="Equation" r:id="rId4" imgW="6984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00600"/>
                        <a:ext cx="23622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Chapter 4, pp. 167: simplified example</a:t>
            </a:r>
            <a:endParaRPr lang="en-US" sz="3200" dirty="0" smtClean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Objective</a:t>
            </a:r>
          </a:p>
          <a:p>
            <a:pPr lvl="1" eaLnBrk="1" hangingPunct="1"/>
            <a:r>
              <a:rPr lang="en-US" altLang="zh-CN" sz="2200" dirty="0" smtClean="0"/>
              <a:t>Choose  10 stocks</a:t>
            </a:r>
          </a:p>
          <a:p>
            <a:pPr lvl="2" eaLnBrk="1" hangingPunct="1"/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3 out of 10 as high risk stocks</a:t>
            </a:r>
          </a:p>
          <a:p>
            <a:pPr lvl="2" eaLnBrk="1" hangingPunct="1"/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3 out of 10 as medium risk stocks</a:t>
            </a:r>
          </a:p>
          <a:p>
            <a:pPr lvl="2" eaLnBrk="1" hangingPunct="1"/>
            <a:endParaRPr lang="en-US" altLang="zh-CN" sz="1900" dirty="0" smtClean="0"/>
          </a:p>
          <a:p>
            <a:pPr lvl="2" eaLnBrk="1" hangingPunct="1"/>
            <a:r>
              <a:rPr lang="en-US" altLang="zh-CN" sz="1900" dirty="0" smtClean="0"/>
              <a:t>the rest 4 out of 10 as low risk stocks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21BED-C15F-4A31-B968-86990DE754E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562600" y="4419600"/>
          <a:ext cx="267811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5"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678113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2E043-8073-41A7-895C-CBC7A1C3A028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609600" y="990600"/>
            <a:ext cx="18288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High risk: 3</a:t>
            </a:r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3276600" y="990600"/>
            <a:ext cx="18288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Medium risk: 3</a:t>
            </a: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6172200" y="990600"/>
            <a:ext cx="18288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low risk: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250" y="1600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57300" y="160905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1200" y="160905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6002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22098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28956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1600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36576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9718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2860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54" name="TextBox 21"/>
          <p:cNvSpPr txBox="1">
            <a:spLocks noChangeArrowheads="1"/>
          </p:cNvSpPr>
          <p:nvPr/>
        </p:nvSpPr>
        <p:spPr bwMode="auto">
          <a:xfrm>
            <a:off x="381000" y="2220362"/>
            <a:ext cx="2133600" cy="175432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tantia" pitchFamily="18" charset="0"/>
              </a:rPr>
              <a:t>   1            2          3</a:t>
            </a:r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   1            3          2</a:t>
            </a:r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   2            1          </a:t>
            </a:r>
            <a:r>
              <a:rPr lang="en-US" dirty="0">
                <a:latin typeface="Constantia" pitchFamily="18" charset="0"/>
              </a:rPr>
              <a:t>3</a:t>
            </a:r>
          </a:p>
          <a:p>
            <a:r>
              <a:rPr lang="en-US" dirty="0" smtClean="0">
                <a:latin typeface="Constantia" pitchFamily="18" charset="0"/>
              </a:rPr>
              <a:t>   2            3         1</a:t>
            </a:r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   3            2         </a:t>
            </a:r>
            <a:r>
              <a:rPr lang="en-US" dirty="0">
                <a:latin typeface="Constantia" pitchFamily="18" charset="0"/>
              </a:rPr>
              <a:t>1</a:t>
            </a:r>
          </a:p>
          <a:p>
            <a:r>
              <a:rPr lang="en-US" dirty="0" smtClean="0">
                <a:latin typeface="Constantia" pitchFamily="18" charset="0"/>
              </a:rPr>
              <a:t>   3            1         2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133600" y="4343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19400" y="4267200"/>
            <a:ext cx="17526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Duplication: 6</a:t>
            </a:r>
          </a:p>
        </p:txBody>
      </p:sp>
      <p:sp>
        <p:nvSpPr>
          <p:cNvPr id="14357" name="TextBox 24"/>
          <p:cNvSpPr txBox="1">
            <a:spLocks noChangeArrowheads="1"/>
          </p:cNvSpPr>
          <p:nvPr/>
        </p:nvSpPr>
        <p:spPr bwMode="auto">
          <a:xfrm>
            <a:off x="296501" y="4260410"/>
            <a:ext cx="838200" cy="304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nstantia" pitchFamily="18" charset="0"/>
              </a:rPr>
              <a:t>1</a:t>
            </a:r>
            <a:r>
              <a:rPr lang="en-US" sz="1400" baseline="30000">
                <a:latin typeface="Constantia" pitchFamily="18" charset="0"/>
              </a:rPr>
              <a:t>st</a:t>
            </a:r>
            <a:r>
              <a:rPr lang="en-US" sz="1400">
                <a:latin typeface="Constantia" pitchFamily="18" charset="0"/>
              </a:rPr>
              <a:t> step</a:t>
            </a:r>
          </a:p>
        </p:txBody>
      </p:sp>
      <p:sp>
        <p:nvSpPr>
          <p:cNvPr id="14358" name="TextBox 25"/>
          <p:cNvSpPr txBox="1">
            <a:spLocks noChangeArrowheads="1"/>
          </p:cNvSpPr>
          <p:nvPr/>
        </p:nvSpPr>
        <p:spPr bwMode="auto">
          <a:xfrm>
            <a:off x="228600" y="5410200"/>
            <a:ext cx="838200" cy="307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nstantia" pitchFamily="18" charset="0"/>
              </a:rPr>
              <a:t>2</a:t>
            </a:r>
            <a:r>
              <a:rPr lang="en-US" sz="1400" baseline="30000">
                <a:latin typeface="Constantia" pitchFamily="18" charset="0"/>
              </a:rPr>
              <a:t>nd</a:t>
            </a:r>
            <a:r>
              <a:rPr lang="en-US" sz="1400">
                <a:latin typeface="Constantia" pitchFamily="18" charset="0"/>
              </a:rPr>
              <a:t>  step</a:t>
            </a:r>
          </a:p>
        </p:txBody>
      </p:sp>
      <p:sp>
        <p:nvSpPr>
          <p:cNvPr id="14359" name="TextBox 26"/>
          <p:cNvSpPr txBox="1">
            <a:spLocks noChangeArrowheads="1"/>
          </p:cNvSpPr>
          <p:nvPr/>
        </p:nvSpPr>
        <p:spPr bwMode="auto">
          <a:xfrm>
            <a:off x="228600" y="6172200"/>
            <a:ext cx="838200" cy="307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nstantia" pitchFamily="18" charset="0"/>
              </a:rPr>
              <a:t>3</a:t>
            </a:r>
            <a:r>
              <a:rPr lang="en-US" sz="1400" baseline="30000">
                <a:latin typeface="Constantia" pitchFamily="18" charset="0"/>
              </a:rPr>
              <a:t>rd</a:t>
            </a:r>
            <a:r>
              <a:rPr lang="en-US" sz="1400">
                <a:latin typeface="Constantia" pitchFamily="18" charset="0"/>
              </a:rPr>
              <a:t>  step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143000" y="5486400"/>
            <a:ext cx="1524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133600" y="6248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400" y="5410200"/>
            <a:ext cx="1752600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Duplication: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6172200"/>
            <a:ext cx="2057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Duplication: 24</a:t>
            </a:r>
          </a:p>
        </p:txBody>
      </p:sp>
      <p:sp>
        <p:nvSpPr>
          <p:cNvPr id="14364" name="TextBox 31"/>
          <p:cNvSpPr txBox="1">
            <a:spLocks noChangeArrowheads="1"/>
          </p:cNvSpPr>
          <p:nvPr/>
        </p:nvSpPr>
        <p:spPr bwMode="auto">
          <a:xfrm>
            <a:off x="668448" y="1609050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A</a:t>
            </a:r>
          </a:p>
        </p:txBody>
      </p:sp>
      <p:sp>
        <p:nvSpPr>
          <p:cNvPr id="14365" name="TextBox 32"/>
          <p:cNvSpPr txBox="1">
            <a:spLocks noChangeArrowheads="1"/>
          </p:cNvSpPr>
          <p:nvPr/>
        </p:nvSpPr>
        <p:spPr bwMode="auto">
          <a:xfrm>
            <a:off x="1409700" y="1606786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B</a:t>
            </a:r>
          </a:p>
        </p:txBody>
      </p:sp>
      <p:sp>
        <p:nvSpPr>
          <p:cNvPr id="14366" name="TextBox 33"/>
          <p:cNvSpPr txBox="1">
            <a:spLocks noChangeArrowheads="1"/>
          </p:cNvSpPr>
          <p:nvPr/>
        </p:nvSpPr>
        <p:spPr bwMode="auto">
          <a:xfrm>
            <a:off x="2154348" y="164053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C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029200" y="4648200"/>
          <a:ext cx="37512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2" name="Equation" r:id="rId4" imgW="1002960" imgH="393480" progId="Equation.3">
                  <p:embed/>
                </p:oleObj>
              </mc:Choice>
              <mc:Fallback>
                <p:oleObj name="Equation" r:id="rId4" imgW="10029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3751263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ea typeface="宋体" pitchFamily="2" charset="-122"/>
              </a:rPr>
              <a:t>Illustration 2: </a:t>
            </a:r>
            <a:r>
              <a:rPr lang="en-US" altLang="zh-CN" sz="3200" dirty="0" smtClean="0"/>
              <a:t>combination formula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  <a:endParaRPr lang="en-US" sz="3200" dirty="0"/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Objective</a:t>
            </a:r>
          </a:p>
          <a:p>
            <a:pPr lvl="1" eaLnBrk="1" hangingPunct="1"/>
            <a:r>
              <a:rPr lang="en-US" altLang="zh-CN" sz="2200" dirty="0" smtClean="0"/>
              <a:t>choose 3 out of 10 stocks </a:t>
            </a:r>
          </a:p>
          <a:p>
            <a:pPr lvl="2" eaLnBrk="1" hangingPunct="1"/>
            <a:r>
              <a:rPr lang="en-US" altLang="zh-CN" sz="1900" dirty="0" smtClean="0"/>
              <a:t>label them as high risk stocks</a:t>
            </a:r>
          </a:p>
          <a:p>
            <a:pPr lvl="1" eaLnBrk="1" hangingPunct="1"/>
            <a:endParaRPr lang="en-US" altLang="zh-CN" sz="22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200" dirty="0" smtClean="0">
                <a:solidFill>
                  <a:srgbClr val="FF0000"/>
                </a:solidFill>
              </a:rPr>
              <a:t>Implicitly, we can group the rest 7 out of 10 as non-high risk stocks</a:t>
            </a:r>
          </a:p>
          <a:p>
            <a:pPr lvl="2" eaLnBrk="1" hangingPunct="1"/>
            <a:r>
              <a:rPr lang="en-US" altLang="zh-CN" sz="1900" dirty="0" smtClean="0">
                <a:solidFill>
                  <a:srgbClr val="FF0000"/>
                </a:solidFill>
              </a:rPr>
              <a:t>Even though this is not part of the problem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A00CE-4289-4E60-A288-337E0B300FE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419600"/>
          <a:ext cx="4876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3"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48768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3516B-6F2A-4F46-B201-2FA93B531EC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609600" y="1371601"/>
            <a:ext cx="220980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tantia" pitchFamily="18" charset="0"/>
              </a:rPr>
              <a:t>High risk: </a:t>
            </a:r>
            <a:r>
              <a:rPr lang="en-US" dirty="0" smtClean="0">
                <a:latin typeface="Constantia" pitchFamily="18" charset="0"/>
              </a:rPr>
              <a:t>3 out of 10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6390" name="TextBox 9"/>
          <p:cNvSpPr txBox="1">
            <a:spLocks noChangeArrowheads="1"/>
          </p:cNvSpPr>
          <p:nvPr/>
        </p:nvSpPr>
        <p:spPr bwMode="auto">
          <a:xfrm>
            <a:off x="4191000" y="1371600"/>
            <a:ext cx="289560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tantia" pitchFamily="18" charset="0"/>
              </a:rPr>
              <a:t>Non-high risk: </a:t>
            </a:r>
            <a:r>
              <a:rPr lang="en-US" dirty="0" smtClean="0">
                <a:latin typeface="Constantia" pitchFamily="18" charset="0"/>
              </a:rPr>
              <a:t>7 out of 10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981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2590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68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22860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28956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3505200"/>
            <a:ext cx="533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22860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41910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35814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8956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33600" y="4572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4495800"/>
            <a:ext cx="1905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Duplication: 3!</a:t>
            </a:r>
          </a:p>
        </p:txBody>
      </p:sp>
      <p:sp>
        <p:nvSpPr>
          <p:cNvPr id="16403" name="TextBox 24"/>
          <p:cNvSpPr txBox="1">
            <a:spLocks noChangeArrowheads="1"/>
          </p:cNvSpPr>
          <p:nvPr/>
        </p:nvSpPr>
        <p:spPr bwMode="auto">
          <a:xfrm>
            <a:off x="228600" y="4495800"/>
            <a:ext cx="838200" cy="304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nstantia" pitchFamily="18" charset="0"/>
              </a:rPr>
              <a:t>1</a:t>
            </a:r>
            <a:r>
              <a:rPr lang="en-US" sz="1400" baseline="30000">
                <a:latin typeface="Constantia" pitchFamily="18" charset="0"/>
              </a:rPr>
              <a:t>st</a:t>
            </a:r>
            <a:r>
              <a:rPr lang="en-US" sz="1400">
                <a:latin typeface="Constantia" pitchFamily="18" charset="0"/>
              </a:rPr>
              <a:t> step</a:t>
            </a:r>
          </a:p>
        </p:txBody>
      </p:sp>
      <p:sp>
        <p:nvSpPr>
          <p:cNvPr id="16404" name="TextBox 25"/>
          <p:cNvSpPr txBox="1">
            <a:spLocks noChangeArrowheads="1"/>
          </p:cNvSpPr>
          <p:nvPr/>
        </p:nvSpPr>
        <p:spPr bwMode="auto">
          <a:xfrm>
            <a:off x="228600" y="5562600"/>
            <a:ext cx="838200" cy="307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nstantia" pitchFamily="18" charset="0"/>
              </a:rPr>
              <a:t>2</a:t>
            </a:r>
            <a:r>
              <a:rPr lang="en-US" sz="1400" baseline="30000">
                <a:latin typeface="Constantia" pitchFamily="18" charset="0"/>
              </a:rPr>
              <a:t>nd</a:t>
            </a:r>
            <a:r>
              <a:rPr lang="en-US" sz="1400">
                <a:latin typeface="Constantia" pitchFamily="18" charset="0"/>
              </a:rPr>
              <a:t>  step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143000" y="5715000"/>
            <a:ext cx="1600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400" y="5562600"/>
            <a:ext cx="1981200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Duplication: 7!</a:t>
            </a:r>
          </a:p>
        </p:txBody>
      </p:sp>
      <p:sp>
        <p:nvSpPr>
          <p:cNvPr id="16407" name="TextBox 31"/>
          <p:cNvSpPr txBox="1">
            <a:spLocks noChangeArrowheads="1"/>
          </p:cNvSpPr>
          <p:nvPr/>
        </p:nvSpPr>
        <p:spPr bwMode="auto">
          <a:xfrm>
            <a:off x="1143000" y="1981200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A</a:t>
            </a:r>
          </a:p>
        </p:txBody>
      </p:sp>
      <p:sp>
        <p:nvSpPr>
          <p:cNvPr id="16408" name="TextBox 32"/>
          <p:cNvSpPr txBox="1">
            <a:spLocks noChangeArrowheads="1"/>
          </p:cNvSpPr>
          <p:nvPr/>
        </p:nvSpPr>
        <p:spPr bwMode="auto">
          <a:xfrm>
            <a:off x="1143000" y="2590800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B</a:t>
            </a:r>
          </a:p>
        </p:txBody>
      </p:sp>
      <p:sp>
        <p:nvSpPr>
          <p:cNvPr id="16409" name="TextBox 33"/>
          <p:cNvSpPr txBox="1">
            <a:spLocks noChangeArrowheads="1"/>
          </p:cNvSpPr>
          <p:nvPr/>
        </p:nvSpPr>
        <p:spPr bwMode="auto">
          <a:xfrm>
            <a:off x="1143000" y="3200400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C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76800" y="4800600"/>
          <a:ext cx="3349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Equation" r:id="rId4" imgW="1218960" imgH="419040" progId="Equation.3">
                  <p:embed/>
                </p:oleObj>
              </mc:Choice>
              <mc:Fallback>
                <p:oleObj name="Equation" r:id="rId4" imgW="12189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33496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Brace 34"/>
          <p:cNvSpPr/>
          <p:nvPr/>
        </p:nvSpPr>
        <p:spPr>
          <a:xfrm rot="16200000">
            <a:off x="5181600" y="381000"/>
            <a:ext cx="571500" cy="31623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11" name="TextBox 21"/>
          <p:cNvSpPr txBox="1">
            <a:spLocks noChangeArrowheads="1"/>
          </p:cNvSpPr>
          <p:nvPr/>
        </p:nvSpPr>
        <p:spPr bwMode="auto">
          <a:xfrm>
            <a:off x="1143000" y="3733800"/>
            <a:ext cx="838200" cy="17541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1, 2, 3</a:t>
            </a:r>
          </a:p>
          <a:p>
            <a:r>
              <a:rPr lang="en-US">
                <a:latin typeface="Constantia" pitchFamily="18" charset="0"/>
              </a:rPr>
              <a:t>1, 3, 2</a:t>
            </a:r>
          </a:p>
          <a:p>
            <a:r>
              <a:rPr lang="en-US">
                <a:latin typeface="Constantia" pitchFamily="18" charset="0"/>
              </a:rPr>
              <a:t>2, 1, 3</a:t>
            </a:r>
          </a:p>
          <a:p>
            <a:r>
              <a:rPr lang="en-US">
                <a:latin typeface="Constantia" pitchFamily="18" charset="0"/>
              </a:rPr>
              <a:t>2, 3, 1</a:t>
            </a:r>
          </a:p>
          <a:p>
            <a:r>
              <a:rPr lang="en-US">
                <a:latin typeface="Constantia" pitchFamily="18" charset="0"/>
              </a:rPr>
              <a:t>3, 2, 1</a:t>
            </a:r>
          </a:p>
          <a:p>
            <a:r>
              <a:rPr lang="en-US">
                <a:latin typeface="Constantia" pitchFamily="18" charset="0"/>
              </a:rPr>
              <a:t>3, 1, 2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Let’s go back to </a:t>
            </a:r>
            <a:r>
              <a:rPr lang="en-US" altLang="zh-CN" sz="5400" smtClean="0">
                <a:solidFill>
                  <a:srgbClr val="FF0000"/>
                </a:solidFill>
                <a:ea typeface="宋体" pitchFamily="2" charset="-122"/>
              </a:rPr>
              <a:t>Illustration 1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u="sng" dirty="0" smtClean="0">
                <a:solidFill>
                  <a:srgbClr val="FF0000"/>
                </a:solidFill>
              </a:rPr>
              <a:t>Objective is the same</a:t>
            </a:r>
          </a:p>
          <a:p>
            <a:pPr lvl="1" eaLnBrk="1" hangingPunct="1"/>
            <a:r>
              <a:rPr lang="en-US" altLang="zh-CN" sz="2200" dirty="0" smtClean="0"/>
              <a:t>3 out of 10 as high risk stocks</a:t>
            </a:r>
          </a:p>
          <a:p>
            <a:pPr lvl="1" eaLnBrk="1" hangingPunct="1"/>
            <a:r>
              <a:rPr lang="en-US" altLang="zh-CN" sz="2200" dirty="0" smtClean="0"/>
              <a:t>3 out of 10 as medium risk stocks</a:t>
            </a:r>
          </a:p>
          <a:p>
            <a:pPr lvl="1" eaLnBrk="1" hangingPunct="1"/>
            <a:r>
              <a:rPr lang="en-US" altLang="zh-CN" sz="2200" dirty="0" smtClean="0"/>
              <a:t>the rest 4 out of 10 as low risk stocks</a:t>
            </a:r>
            <a:endParaRPr lang="en-US" altLang="zh-CN" sz="2500" dirty="0" smtClean="0"/>
          </a:p>
          <a:p>
            <a:pPr eaLnBrk="1" hangingPunct="1"/>
            <a:endParaRPr lang="en-US" altLang="zh-CN" sz="2400" u="sng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u="sng" dirty="0" smtClean="0">
                <a:solidFill>
                  <a:srgbClr val="FF0000"/>
                </a:solidFill>
              </a:rPr>
              <a:t>Procedure is different</a:t>
            </a:r>
          </a:p>
          <a:p>
            <a:pPr lvl="1" eaLnBrk="1" hangingPunct="1"/>
            <a:r>
              <a:rPr lang="en-US" altLang="zh-CN" sz="2200" dirty="0" smtClean="0"/>
              <a:t>1</a:t>
            </a:r>
            <a:r>
              <a:rPr lang="en-US" altLang="zh-CN" sz="2200" baseline="30000" dirty="0" smtClean="0"/>
              <a:t>st</a:t>
            </a:r>
            <a:r>
              <a:rPr lang="en-US" altLang="zh-CN" sz="2200" dirty="0" smtClean="0"/>
              <a:t> step: choose 3 out 10 as high risk</a:t>
            </a:r>
          </a:p>
          <a:p>
            <a:pPr lvl="1" eaLnBrk="1" hangingPunct="1"/>
            <a:r>
              <a:rPr lang="en-US" altLang="zh-CN" sz="2200" dirty="0" smtClean="0"/>
              <a:t>2</a:t>
            </a:r>
            <a:r>
              <a:rPr lang="en-US" altLang="zh-CN" sz="2200" baseline="30000" dirty="0" smtClean="0"/>
              <a:t>nd</a:t>
            </a:r>
            <a:r>
              <a:rPr lang="en-US" altLang="zh-CN" sz="2200" dirty="0" smtClean="0"/>
              <a:t> step: choose 3 out of 7 as medium risk</a:t>
            </a:r>
          </a:p>
          <a:p>
            <a:pPr lvl="1" eaLnBrk="1" hangingPunct="1"/>
            <a:r>
              <a:rPr lang="en-US" altLang="zh-CN" sz="2200" dirty="0" smtClean="0"/>
              <a:t>3</a:t>
            </a:r>
            <a:r>
              <a:rPr lang="en-US" altLang="zh-CN" sz="2200" baseline="30000" dirty="0" smtClean="0"/>
              <a:t>rd</a:t>
            </a:r>
            <a:r>
              <a:rPr lang="en-US" altLang="zh-CN" sz="2200" dirty="0" smtClean="0"/>
              <a:t> step: mark the rest 4 as low risk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229BF-21E0-42F4-9AFD-E467A700D68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685800" y="5410200"/>
          <a:ext cx="5867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Equation" r:id="rId4" imgW="2857320" imgH="393480" progId="Equation.3">
                  <p:embed/>
                </p:oleObj>
              </mc:Choice>
              <mc:Fallback>
                <p:oleObj name="Equation" r:id="rId4" imgW="28573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58674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6705600" y="5638800"/>
            <a:ext cx="1371600" cy="3667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Note: 0!=1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0" y="54864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43200" y="59436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24400" y="54864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81400" y="59436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隶书"/>
              </a:rPr>
              <a:t>Labeling problem (order matters)</a:t>
            </a:r>
            <a:endParaRPr lang="en-US" sz="4000" smtClean="0"/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Choose </a:t>
            </a:r>
            <a:r>
              <a:rPr lang="en-US" altLang="zh-CN" sz="2400" i="1" smtClean="0"/>
              <a:t>r </a:t>
            </a:r>
            <a:r>
              <a:rPr lang="en-US" altLang="zh-CN" sz="2400" smtClean="0"/>
              <a:t>objects from a total of </a:t>
            </a:r>
            <a:r>
              <a:rPr lang="en-US" altLang="zh-CN" sz="2400" i="1" smtClean="0"/>
              <a:t>n </a:t>
            </a:r>
            <a:r>
              <a:rPr lang="en-US" altLang="zh-CN" sz="2400" smtClean="0"/>
              <a:t>objects, when the order in which the </a:t>
            </a:r>
            <a:r>
              <a:rPr lang="en-US" altLang="zh-CN" sz="2400" i="1" smtClean="0"/>
              <a:t>r </a:t>
            </a:r>
            <a:r>
              <a:rPr lang="en-US" altLang="zh-CN" sz="2400" smtClean="0"/>
              <a:t>objects are listed does matter</a:t>
            </a:r>
          </a:p>
          <a:p>
            <a:pPr lvl="1" eaLnBrk="1" hangingPunct="1"/>
            <a:r>
              <a:rPr lang="en-US" altLang="zh-CN" sz="2200" smtClean="0"/>
              <a:t>Permutation formula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0899F-3483-4CB3-9C0A-50A3994E740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219200" y="3352800"/>
          <a:ext cx="229046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5" name="Equation" r:id="rId4" imgW="850680" imgH="419040" progId="Equation.3">
                  <p:embed/>
                </p:oleObj>
              </mc:Choice>
              <mc:Fallback>
                <p:oleObj name="Equation" r:id="rId4" imgW="8506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229046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Illustration</a:t>
            </a:r>
            <a:endParaRPr lang="en-US" smtClean="0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For 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objects</a:t>
            </a:r>
          </a:p>
          <a:p>
            <a:pPr lvl="1" eaLnBrk="1" hangingPunct="1"/>
            <a:r>
              <a:rPr lang="en-US" altLang="zh-CN" sz="2200" dirty="0" smtClean="0"/>
              <a:t>Order matters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For (</a:t>
            </a:r>
            <a:r>
              <a:rPr lang="en-US" altLang="zh-CN" sz="2400" i="1" dirty="0" smtClean="0"/>
              <a:t>n-r</a:t>
            </a:r>
            <a:r>
              <a:rPr lang="en-US" altLang="zh-CN" sz="2400" dirty="0" smtClean="0"/>
              <a:t>) objects</a:t>
            </a:r>
          </a:p>
          <a:p>
            <a:pPr lvl="1" eaLnBrk="1" hangingPunct="1"/>
            <a:r>
              <a:rPr lang="en-US" altLang="zh-CN" sz="2200" dirty="0" smtClean="0"/>
              <a:t>order does not matter</a:t>
            </a:r>
          </a:p>
          <a:p>
            <a:pPr lvl="1" eaLnBrk="1" hangingPunct="1"/>
            <a:r>
              <a:rPr lang="en-US" altLang="zh-CN" sz="2200" dirty="0" smtClean="0"/>
              <a:t>For (</a:t>
            </a:r>
            <a:r>
              <a:rPr lang="en-US" altLang="zh-CN" sz="2200" i="1" dirty="0" smtClean="0"/>
              <a:t>n-r</a:t>
            </a:r>
            <a:r>
              <a:rPr lang="en-US" altLang="zh-CN" sz="2200" dirty="0" smtClean="0"/>
              <a:t>) objects</a:t>
            </a:r>
          </a:p>
          <a:p>
            <a:pPr lvl="2" eaLnBrk="1" hangingPunct="1"/>
            <a:r>
              <a:rPr lang="en-US" altLang="zh-CN" sz="2000" dirty="0" smtClean="0"/>
              <a:t>The number of duplications is (n-r)!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6C8E9-3C42-4386-BB2C-31E3EAC7551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524000" y="4343400"/>
          <a:ext cx="2133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9" name="Equation" r:id="rId4" imgW="850680" imgH="419040" progId="Equation.3">
                  <p:embed/>
                </p:oleObj>
              </mc:Choice>
              <mc:Fallback>
                <p:oleObj name="Equation" r:id="rId4" imgW="8506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133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Events, sample and probability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 smtClean="0"/>
              <a:t>Experiment</a:t>
            </a:r>
            <a:r>
              <a:rPr lang="en-US" altLang="zh-CN" dirty="0" smtClean="0"/>
              <a:t> – </a:t>
            </a:r>
            <a:r>
              <a:rPr lang="en-US" altLang="zh-CN" u="sng" dirty="0" smtClean="0">
                <a:solidFill>
                  <a:srgbClr val="FF0000"/>
                </a:solidFill>
              </a:rPr>
              <a:t>process</a:t>
            </a:r>
            <a:r>
              <a:rPr lang="en-US" altLang="zh-CN" dirty="0" smtClean="0"/>
              <a:t> of observation that leads to a single outcome with no predictive certainty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Sample point</a:t>
            </a:r>
            <a:r>
              <a:rPr lang="en-US" altLang="zh-CN" dirty="0" smtClean="0"/>
              <a:t> – most basic </a:t>
            </a:r>
            <a:r>
              <a:rPr lang="en-US" altLang="zh-CN" u="sng" dirty="0" smtClean="0">
                <a:solidFill>
                  <a:srgbClr val="FF0000"/>
                </a:solidFill>
              </a:rPr>
              <a:t>outcome</a:t>
            </a:r>
            <a:r>
              <a:rPr lang="en-US" altLang="zh-CN" dirty="0" smtClean="0"/>
              <a:t> of an experiment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Sample space</a:t>
            </a:r>
            <a:r>
              <a:rPr lang="en-US" altLang="zh-CN" dirty="0" smtClean="0"/>
              <a:t> – a listing of </a:t>
            </a:r>
            <a:r>
              <a:rPr lang="en-US" altLang="zh-CN" u="sng" dirty="0" smtClean="0">
                <a:solidFill>
                  <a:srgbClr val="FF0000"/>
                </a:solidFill>
              </a:rPr>
              <a:t>all sample points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 an experiment</a:t>
            </a:r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Event</a:t>
            </a:r>
            <a:r>
              <a:rPr lang="en-US" altLang="zh-CN" dirty="0" smtClean="0"/>
              <a:t>: a specific set of sample point (s)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8B983-F029-45A8-95CE-A4F7DF0A590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Illustration (cont’d)</a:t>
            </a:r>
            <a:endParaRPr lang="en-US" smtClean="0"/>
          </a:p>
        </p:txBody>
      </p:sp>
      <p:sp>
        <p:nvSpPr>
          <p:cNvPr id="204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step: choose 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out of </a:t>
            </a:r>
            <a:r>
              <a:rPr lang="en-US" altLang="zh-CN" sz="2400" i="1" dirty="0" smtClean="0"/>
              <a:t>n</a:t>
            </a:r>
          </a:p>
          <a:p>
            <a:pPr lvl="1" eaLnBrk="1" hangingPunct="1"/>
            <a:r>
              <a:rPr lang="en-US" altLang="zh-CN" sz="2200" dirty="0" smtClean="0"/>
              <a:t>Order does not matter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nd</a:t>
            </a:r>
            <a:r>
              <a:rPr lang="en-US" altLang="zh-CN" sz="2400" dirty="0" smtClean="0"/>
              <a:t> step: order the 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objects</a:t>
            </a:r>
          </a:p>
          <a:p>
            <a:pPr lvl="1" eaLnBrk="1" hangingPunct="1"/>
            <a:r>
              <a:rPr lang="en-US" altLang="zh-CN" sz="2200" dirty="0" smtClean="0"/>
              <a:t>r!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DE53A-110C-43CF-8FC2-52438C74232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178175" y="4572000"/>
          <a:ext cx="11652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0"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4572000"/>
                        <a:ext cx="1165225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48000" y="5486400"/>
            <a:ext cx="1143000" cy="3667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1</a:t>
            </a:r>
            <a:r>
              <a:rPr lang="en-US" altLang="zh-CN" baseline="30000">
                <a:latin typeface="Constantia" pitchFamily="18" charset="0"/>
              </a:rPr>
              <a:t>st</a:t>
            </a:r>
            <a:r>
              <a:rPr lang="en-US" altLang="zh-CN">
                <a:latin typeface="Constantia" pitchFamily="18" charset="0"/>
              </a:rPr>
              <a:t> step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2000" y="5486400"/>
            <a:ext cx="990600" cy="3667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2</a:t>
            </a:r>
            <a:r>
              <a:rPr lang="en-US" altLang="zh-CN" baseline="30000">
                <a:latin typeface="Constantia" pitchFamily="18" charset="0"/>
              </a:rPr>
              <a:t>nd</a:t>
            </a:r>
            <a:r>
              <a:rPr lang="en-US" altLang="zh-CN">
                <a:latin typeface="Constantia" pitchFamily="18" charset="0"/>
              </a:rPr>
              <a:t> step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19600" y="47244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2400" y="5029200"/>
            <a:ext cx="304800" cy="228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314701" y="5448300"/>
            <a:ext cx="2057400" cy="317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411663" y="4727575"/>
          <a:ext cx="3889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1" name="Equation" r:id="rId6" imgW="228600" imgH="177480" progId="Equation.3">
                  <p:embed/>
                </p:oleObj>
              </mc:Choice>
              <mc:Fallback>
                <p:oleObj name="Equation" r:id="rId6" imgW="2286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727575"/>
                        <a:ext cx="3889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498725" y="4724400"/>
          <a:ext cx="6254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2" name="Equation" r:id="rId8" imgW="368280" imgH="228600" progId="Equation.3">
                  <p:embed/>
                </p:oleObj>
              </mc:Choice>
              <mc:Fallback>
                <p:oleObj name="Equation" r:id="rId8" imgW="368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724400"/>
                        <a:ext cx="6254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743450" y="4545013"/>
          <a:ext cx="10795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3" name="Equation" r:id="rId10" imgW="634680" imgH="419040" progId="Equation.3">
                  <p:embed/>
                </p:oleObj>
              </mc:Choice>
              <mc:Fallback>
                <p:oleObj name="Equation" r:id="rId10" imgW="6346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545013"/>
                        <a:ext cx="10795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value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Variance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Covariance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65F28-AFBF-4C3B-A143-CD9EB887FF73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Summation notation</a:t>
            </a:r>
            <a:endParaRPr lang="en-US" smtClean="0"/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en-US" altLang="zh-CN" sz="2800" dirty="0" smtClean="0"/>
              <a:t>Used to simplify summation instructions</a:t>
            </a:r>
          </a:p>
          <a:p>
            <a:pPr eaLnBrk="1" hangingPunct="1">
              <a:buFont typeface="Georgia" pitchFamily="18" charset="0"/>
              <a:buNone/>
            </a:pPr>
            <a:endParaRPr lang="en-US" altLang="zh-CN" sz="2800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altLang="zh-CN" sz="2800" dirty="0" smtClean="0"/>
              <a:t>Each observation in a data set is identified by a subscript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n-US" altLang="zh-CN" sz="2800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400" baseline="-25000" dirty="0" smtClean="0"/>
              <a:t>2</a:t>
            </a:r>
            <a:r>
              <a:rPr lang="en-US" altLang="zh-CN" sz="2800" dirty="0" smtClean="0"/>
              <a:t>, x</a:t>
            </a:r>
            <a:r>
              <a:rPr lang="en-US" altLang="zh-CN" sz="2400" baseline="-25000" dirty="0" smtClean="0"/>
              <a:t>3</a:t>
            </a:r>
            <a:r>
              <a:rPr lang="en-US" altLang="zh-CN" sz="2800" dirty="0" smtClean="0"/>
              <a:t>, x</a:t>
            </a:r>
            <a:r>
              <a:rPr lang="en-US" altLang="zh-CN" sz="24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400" baseline="-25000" dirty="0" smtClean="0"/>
              <a:t>5</a:t>
            </a:r>
            <a:r>
              <a:rPr lang="en-US" altLang="zh-CN" sz="2800" dirty="0" smtClean="0"/>
              <a:t>, …. </a:t>
            </a:r>
            <a:r>
              <a:rPr lang="en-US" altLang="zh-CN" sz="2800" dirty="0" err="1" smtClean="0"/>
              <a:t>x</a:t>
            </a:r>
            <a:r>
              <a:rPr lang="en-US" altLang="zh-CN" sz="2400" baseline="-25000" dirty="0" err="1" smtClean="0"/>
              <a:t>n</a:t>
            </a:r>
            <a:endParaRPr lang="en-US" altLang="zh-CN" sz="2400" baseline="-25000" dirty="0" smtClean="0"/>
          </a:p>
          <a:p>
            <a:pPr eaLnBrk="1" hangingPunct="1">
              <a:buFont typeface="Georgia" pitchFamily="18" charset="0"/>
              <a:buNone/>
            </a:pPr>
            <a:endParaRPr lang="en-US" altLang="zh-CN" sz="2800" dirty="0" smtClean="0"/>
          </a:p>
          <a:p>
            <a:pPr eaLnBrk="1" hangingPunct="1">
              <a:buFont typeface="Georgia" pitchFamily="18" charset="0"/>
              <a:buNone/>
            </a:pPr>
            <a:r>
              <a:rPr lang="en-US" altLang="zh-CN" sz="2800" dirty="0" smtClean="0"/>
              <a:t>Notation used to sum the above numbers together is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4E9DA-F3A3-49BE-8928-C8482E3CCA7E}" type="slidenum">
              <a:rPr lang="en-US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048000" y="4876800"/>
          <a:ext cx="4876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7" name="Microsoft Equation 3.0" r:id="rId4" imgW="1663560" imgH="431640" progId="Equation.3">
                  <p:embed/>
                </p:oleObj>
              </mc:Choice>
              <mc:Fallback>
                <p:oleObj name="Microsoft Equation 3.0" r:id="rId4" imgW="1663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8768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Expected value of a random variable</a:t>
            </a:r>
            <a:endParaRPr lang="en-US" sz="3200" dirty="0" smtClean="0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Probability weighted average of the possible outcomes of the random variable</a:t>
            </a:r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The expected value of </a:t>
            </a:r>
            <a:r>
              <a:rPr lang="en-US" altLang="zh-CN" sz="2200" i="1" dirty="0" smtClean="0"/>
              <a:t>X </a:t>
            </a:r>
            <a:r>
              <a:rPr lang="en-US" altLang="zh-CN" sz="2200" dirty="0" smtClean="0"/>
              <a:t>is </a:t>
            </a:r>
            <a:r>
              <a:rPr lang="en-US" altLang="zh-CN" sz="2200" i="1" dirty="0" smtClean="0"/>
              <a:t>E(X)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4166B-0E82-42F8-8FB0-4A10A343CFF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14400" y="4267200"/>
          <a:ext cx="6553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1" name="Equation" r:id="rId4" imgW="3670200" imgH="431640" progId="Equation.3">
                  <p:embed/>
                </p:oleObj>
              </mc:Choice>
              <mc:Fallback>
                <p:oleObj name="Equation" r:id="rId4" imgW="36702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553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400" dirty="0" smtClean="0">
                <a:ea typeface="宋体" pitchFamily="2" charset="-122"/>
              </a:rPr>
              <a:t>Example 4-8 </a:t>
            </a:r>
            <a:r>
              <a:rPr lang="en-US" altLang="zh-CN" sz="5400" dirty="0" err="1" smtClean="0">
                <a:ea typeface="宋体" pitchFamily="2" charset="-122"/>
              </a:rPr>
              <a:t>BankCorp’s</a:t>
            </a:r>
            <a:r>
              <a:rPr lang="en-US" altLang="zh-CN" sz="5400" dirty="0" smtClean="0">
                <a:ea typeface="宋体" pitchFamily="2" charset="-122"/>
              </a:rPr>
              <a:t> Earnings per share (EPS)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1CD7A-3C54-48F5-BDD7-7A5A43E574D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656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8113" y="2690813"/>
            <a:ext cx="8929687" cy="2338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Variance</a:t>
            </a:r>
            <a:endParaRPr lang="en-US" smtClean="0"/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Variance of a random variable is the </a:t>
            </a:r>
            <a:r>
              <a:rPr lang="en-US" altLang="zh-CN" u="sng" smtClean="0">
                <a:solidFill>
                  <a:srgbClr val="0070C0"/>
                </a:solidFill>
              </a:rPr>
              <a:t>expected value</a:t>
            </a:r>
            <a:r>
              <a:rPr lang="en-US" altLang="zh-CN" smtClean="0">
                <a:solidFill>
                  <a:srgbClr val="0070C0"/>
                </a:solidFill>
              </a:rPr>
              <a:t> </a:t>
            </a:r>
            <a:r>
              <a:rPr lang="en-US" altLang="zh-CN" smtClean="0"/>
              <a:t>of </a:t>
            </a:r>
            <a:r>
              <a:rPr lang="en-US" altLang="zh-CN" u="sng" smtClean="0">
                <a:solidFill>
                  <a:srgbClr val="FF0000"/>
                </a:solidFill>
              </a:rPr>
              <a:t>squared</a:t>
            </a:r>
            <a:r>
              <a:rPr lang="en-US" altLang="zh-CN" smtClean="0"/>
              <a:t> </a:t>
            </a:r>
            <a:r>
              <a:rPr lang="en-US" altLang="zh-CN" u="sng" smtClean="0">
                <a:solidFill>
                  <a:srgbClr val="7030A0"/>
                </a:solidFill>
              </a:rPr>
              <a:t>deviation from the random variable’s expected value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2E1BF-AD7C-472C-A1DD-6E102565EAB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04800" y="3200400"/>
          <a:ext cx="859155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5" name="Equation" r:id="rId4" imgW="2234880" imgH="685800" progId="Equation.3">
                  <p:embed/>
                </p:oleObj>
              </mc:Choice>
              <mc:Fallback>
                <p:oleObj name="Equation" r:id="rId4" imgW="22348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8591550" cy="263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Standard deviation</a:t>
            </a:r>
            <a:endParaRPr lang="en-US" smtClean="0"/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Positive square root of variance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47D4F-D889-43A7-A3BF-FCF26E0AF47D}" type="slidenum">
              <a:rPr lang="en-US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14400" y="2743200"/>
          <a:ext cx="1493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8" name="Equation" r:id="rId4" imgW="622080" imgH="253800" progId="Equation.3">
                  <p:embed/>
                </p:oleObj>
              </mc:Choice>
              <mc:Fallback>
                <p:oleObj name="Equation" r:id="rId4" imgW="6220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1493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066800" y="3733800"/>
          <a:ext cx="121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9" name="Equation" r:id="rId6" imgW="393480" imgH="203040" progId="Equation.3">
                  <p:embed/>
                </p:oleObj>
              </mc:Choice>
              <mc:Fallback>
                <p:oleObj name="Equation" r:id="rId6" imgW="393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219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Example: </a:t>
            </a:r>
            <a:r>
              <a:rPr lang="en-US" altLang="zh-CN" sz="3600" smtClean="0">
                <a:ea typeface="宋体" pitchFamily="2" charset="-122"/>
              </a:rPr>
              <a:t>Variance and standard deviation</a:t>
            </a:r>
            <a:endParaRPr lang="en-US" sz="3600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cs typeface="Arial" pitchFamily="34" charset="0"/>
              </a:rPr>
              <a:t>E(EPS)=$2.3405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zh-CN" dirty="0" smtClean="0">
                <a:cs typeface="Arial" pitchFamily="34" charset="0"/>
              </a:rPr>
              <a:t>σ</a:t>
            </a:r>
            <a:r>
              <a:rPr lang="en-US" altLang="zh-CN" baseline="30000" dirty="0" smtClean="0">
                <a:cs typeface="Arial" pitchFamily="34" charset="0"/>
              </a:rPr>
              <a:t>2</a:t>
            </a:r>
            <a:r>
              <a:rPr lang="en-US" altLang="zh-CN" dirty="0" smtClean="0">
                <a:cs typeface="Arial" pitchFamily="34" charset="0"/>
              </a:rPr>
              <a:t>(EPS)=0.0387475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zh-CN" dirty="0" smtClean="0">
                <a:cs typeface="Arial" pitchFamily="34" charset="0"/>
              </a:rPr>
              <a:t>σ</a:t>
            </a:r>
            <a:r>
              <a:rPr lang="en-US" altLang="zh-CN" dirty="0" smtClean="0">
                <a:cs typeface="Arial" pitchFamily="34" charset="0"/>
              </a:rPr>
              <a:t>=0.0387785</a:t>
            </a:r>
            <a:r>
              <a:rPr lang="en-US" altLang="zh-CN" baseline="30000" dirty="0" smtClean="0">
                <a:cs typeface="Arial" pitchFamily="34" charset="0"/>
              </a:rPr>
              <a:t>1/2</a:t>
            </a:r>
            <a:r>
              <a:rPr lang="en-US" altLang="zh-CN" dirty="0" smtClean="0">
                <a:cs typeface="Arial" pitchFamily="34" charset="0"/>
              </a:rPr>
              <a:t>=$0.0196939</a:t>
            </a:r>
            <a:endParaRPr lang="el-GR" altLang="zh-CN" dirty="0" smtClean="0"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979E0-2223-4E40-BC26-F3E04D27C78A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25" y="2209800"/>
            <a:ext cx="8194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Properties of expected value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E(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pPr lvl="1" eaLnBrk="1" hangingPunct="1"/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is a constant</a:t>
            </a:r>
          </a:p>
          <a:p>
            <a:pPr eaLnBrk="1" hangingPunct="1"/>
            <a:endParaRPr lang="en-US" altLang="zh-CN" i="1" dirty="0" smtClean="0"/>
          </a:p>
          <a:p>
            <a:pPr eaLnBrk="1" hangingPunct="1"/>
            <a:r>
              <a:rPr lang="en-US" altLang="zh-CN" dirty="0" smtClean="0"/>
              <a:t>E(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is a constant</a:t>
            </a:r>
          </a:p>
          <a:p>
            <a:pPr eaLnBrk="1" hangingPunct="1"/>
            <a:endParaRPr lang="en-US" altLang="zh-CN" i="1" dirty="0" smtClean="0"/>
          </a:p>
          <a:p>
            <a:pPr eaLnBrk="1" hangingPunct="1"/>
            <a:r>
              <a:rPr lang="en-US" altLang="zh-CN" dirty="0" smtClean="0"/>
              <a:t>E(w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+…+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)=w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)+w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E(R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)+…+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999DF-D1C1-4F88-AF91-0F2D2C7C3667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Covariance</a:t>
            </a:r>
            <a:endParaRPr lang="en-US" smtClean="0"/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For two random variables, 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j</a:t>
            </a:r>
            <a:endParaRPr lang="en-US" altLang="zh-CN" sz="2400" baseline="-25000" dirty="0" smtClean="0"/>
          </a:p>
          <a:p>
            <a:pPr lvl="1" eaLnBrk="1" hangingPunct="1"/>
            <a:r>
              <a:rPr lang="en-US" altLang="zh-CN" sz="2200" dirty="0" err="1" smtClean="0"/>
              <a:t>Cov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R</a:t>
            </a:r>
            <a:r>
              <a:rPr lang="en-US" altLang="zh-CN" sz="2200" baseline="-25000" dirty="0" err="1" smtClean="0"/>
              <a:t>i,</a:t>
            </a:r>
            <a:r>
              <a:rPr lang="en-US" altLang="zh-CN" sz="2200" dirty="0" err="1" smtClean="0"/>
              <a:t>R</a:t>
            </a:r>
            <a:r>
              <a:rPr lang="en-US" altLang="zh-CN" sz="2200" baseline="-25000" dirty="0" err="1" smtClean="0"/>
              <a:t>j</a:t>
            </a:r>
            <a:r>
              <a:rPr lang="en-US" altLang="zh-CN" sz="2200" dirty="0" smtClean="0"/>
              <a:t>)</a:t>
            </a:r>
          </a:p>
          <a:p>
            <a:pPr lvl="1" eaLnBrk="1" hangingPunct="1"/>
            <a:r>
              <a:rPr lang="el-GR" altLang="zh-CN" sz="2200" dirty="0" smtClean="0"/>
              <a:t>σ</a:t>
            </a:r>
            <a:r>
              <a:rPr lang="en-US" altLang="zh-CN" sz="2200" baseline="-25000" dirty="0" err="1" smtClean="0"/>
              <a:t>ij</a:t>
            </a:r>
            <a:endParaRPr lang="el-GR" altLang="zh-CN" sz="22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FE91F-BFF1-4FD0-BA89-6DFD607F4F5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219200" y="3886200"/>
          <a:ext cx="632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3" name="Equation" r:id="rId4" imgW="2361960" imgH="241200" progId="Equation.3">
                  <p:embed/>
                </p:oleObj>
              </mc:Choice>
              <mc:Fallback>
                <p:oleObj name="Equation" r:id="rId4" imgW="2361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63246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tossing a coin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Experiment: tossing a coin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Sample point: outcome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Head is one sample point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Tail is one sample point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Sample space: all possible outcomes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2 sample points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Head and Tail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Event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Get a head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Get either a head or a tail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In this case, the event is a set of sample points (head or tail)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61CC0-DF5F-4172-823D-35FEA5032F0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pic>
        <p:nvPicPr>
          <p:cNvPr id="394242" name="Picture 2" descr="http://www.vikingmagic.com/ama/med/jumbo_coin_qua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34" y="1600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Correlation</a:t>
            </a:r>
            <a:endParaRPr lang="en-US" smtClean="0"/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For two random variables, R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 and R</a:t>
            </a:r>
            <a:r>
              <a:rPr lang="en-US" altLang="zh-CN" sz="2400" baseline="-25000" smtClean="0"/>
              <a:t>j</a:t>
            </a:r>
          </a:p>
          <a:p>
            <a:pPr lvl="1" eaLnBrk="1" hangingPunct="1"/>
            <a:r>
              <a:rPr lang="el-GR" altLang="zh-CN" sz="2200" smtClean="0"/>
              <a:t>ρ</a:t>
            </a:r>
            <a:r>
              <a:rPr lang="en-US" altLang="zh-CN" sz="2200" smtClean="0"/>
              <a:t>(R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,R</a:t>
            </a:r>
            <a:r>
              <a:rPr lang="en-US" altLang="zh-CN" sz="2200" baseline="-25000" smtClean="0"/>
              <a:t>j</a:t>
            </a:r>
            <a:r>
              <a:rPr lang="en-US" altLang="zh-CN" sz="2200" smtClean="0"/>
              <a:t>)</a:t>
            </a:r>
          </a:p>
          <a:p>
            <a:pPr lvl="1" eaLnBrk="1" hangingPunct="1"/>
            <a:r>
              <a:rPr lang="en-US" altLang="zh-CN" sz="2200" smtClean="0"/>
              <a:t>Corr(R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,R</a:t>
            </a:r>
            <a:r>
              <a:rPr lang="en-US" altLang="zh-CN" sz="2200" baseline="-25000" smtClean="0"/>
              <a:t>j</a:t>
            </a:r>
            <a:r>
              <a:rPr lang="en-US" altLang="zh-CN" sz="2200" smtClean="0"/>
              <a:t>)</a:t>
            </a:r>
          </a:p>
          <a:p>
            <a:pPr lvl="1" eaLnBrk="1" hangingPunct="1"/>
            <a:r>
              <a:rPr lang="el-GR" altLang="zh-CN" sz="2200" smtClean="0"/>
              <a:t>ρ</a:t>
            </a:r>
            <a:r>
              <a:rPr lang="en-US" altLang="zh-CN" sz="2200" baseline="-25000" smtClean="0"/>
              <a:t>ij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EC492-FB4D-4F01-B136-BA4F9CCC24B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066800" y="3581400"/>
          <a:ext cx="5715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7" name="Equation" r:id="rId4" imgW="2273040" imgH="253800" progId="Equation.3">
                  <p:embed/>
                </p:oleObj>
              </mc:Choice>
              <mc:Fallback>
                <p:oleObj name="Equation" r:id="rId4" imgW="22730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57150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Properties of correlation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 Correlation of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</a:t>
            </a:r>
          </a:p>
          <a:p>
            <a:pPr marL="640080" lvl="1" indent="-246888" eaLnBrk="1" fontAlgn="auto" hangingPunct="1">
              <a:spcBef>
                <a:spcPct val="5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indicate an absence of any linear relationship between X and Y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 correlation of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marL="640080" lvl="1" indent="-246888" eaLnBrk="1" fontAlgn="auto" hangingPunct="1">
              <a:spcBef>
                <a:spcPct val="5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Indicate a perfect positive linear relationship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A correlation of </a:t>
            </a: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</a:p>
          <a:p>
            <a:pPr marL="640080" lvl="1" indent="-246888" eaLnBrk="1" fontAlgn="auto" hangingPunct="1">
              <a:spcBef>
                <a:spcPct val="5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Indicate a perfect negative linear relationship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Question: correlation and independency: are they the same?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6F483-2B0A-4349-A891-5B63F98587E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838200" y="1676400"/>
          <a:ext cx="4114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1" name="Equation" r:id="rId4" imgW="1066680" imgH="203040" progId="Equation.3">
                  <p:embed/>
                </p:oleObj>
              </mc:Choice>
              <mc:Fallback>
                <p:oleObj name="Equation" r:id="rId4" imgW="1066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41148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X+Y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2209800"/>
          <a:ext cx="865471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1" name="Equation" r:id="rId3" imgW="4216320" imgH="965160" progId="Equation.3">
                  <p:embed/>
                </p:oleObj>
              </mc:Choice>
              <mc:Fallback>
                <p:oleObj name="Equation" r:id="rId3" imgW="4216320" imgH="965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54715" cy="19812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Common probability distribution</a:t>
            </a:r>
            <a:endParaRPr lang="en-US" sz="2800" dirty="0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1136D-6A4A-45F2-88B3-E778EE8595A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" y="1219200"/>
            <a:ext cx="6934200" cy="3640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4648201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Uniform distribution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Normal distribution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648200"/>
            <a:ext cx="266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Binomial distribution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Random variables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Random variable</a:t>
            </a:r>
          </a:p>
          <a:p>
            <a:pPr lvl="1" eaLnBrk="1" hangingPunct="1"/>
            <a:r>
              <a:rPr lang="en-US" altLang="zh-CN" dirty="0" smtClean="0"/>
              <a:t>Variable that takes on numerical values associated with random outcomes of an experiment</a:t>
            </a:r>
          </a:p>
          <a:p>
            <a:pPr lvl="1" eaLnBrk="1" hangingPunct="1"/>
            <a:r>
              <a:rPr lang="en-US" altLang="zh-CN" dirty="0" smtClean="0"/>
              <a:t>Only one numerical value is assigned to each sample point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Two types of random variable</a:t>
            </a:r>
          </a:p>
          <a:p>
            <a:pPr lvl="1" eaLnBrk="1" hangingPunct="1"/>
            <a:r>
              <a:rPr lang="en-US" altLang="zh-CN" dirty="0" smtClean="0"/>
              <a:t>Discrete</a:t>
            </a:r>
          </a:p>
          <a:p>
            <a:pPr lvl="1" eaLnBrk="1" hangingPunct="1"/>
            <a:r>
              <a:rPr lang="en-US" altLang="zh-CN" dirty="0" smtClean="0"/>
              <a:t>Continuous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4EA64-A011-49F3-9AB3-5A55E40F7AF2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Random variables (cont’d)</a:t>
            </a:r>
            <a:endParaRPr lang="en-US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Discrete random variable</a:t>
            </a:r>
          </a:p>
          <a:p>
            <a:pPr lvl="1" eaLnBrk="1" hangingPunct="1"/>
            <a:r>
              <a:rPr lang="en-US" altLang="zh-CN" dirty="0" smtClean="0"/>
              <a:t>Can take on a limited number of values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Can take on an unlimited number of outcomes</a:t>
            </a:r>
          </a:p>
          <a:p>
            <a:pPr lvl="2" eaLnBrk="1" hangingPunct="1"/>
            <a:r>
              <a:rPr lang="en-US" altLang="zh-CN" u="sng" dirty="0" smtClean="0">
                <a:solidFill>
                  <a:srgbClr val="FF0000"/>
                </a:solidFill>
              </a:rPr>
              <a:t>Has to be countable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Continuous random variable</a:t>
            </a:r>
          </a:p>
          <a:p>
            <a:pPr lvl="1" eaLnBrk="1" hangingPunct="1"/>
            <a:r>
              <a:rPr lang="en-US" altLang="zh-CN" dirty="0" smtClean="0"/>
              <a:t>Can take on values corresponding to any of the points contained in one or more intervals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Outcomes </a:t>
            </a:r>
            <a:r>
              <a:rPr lang="en-US" altLang="zh-CN" u="sng" dirty="0" smtClean="0">
                <a:solidFill>
                  <a:srgbClr val="FF0000"/>
                </a:solidFill>
              </a:rPr>
              <a:t>cannot be counted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7E221-CD22-4171-AE73-D1747DCEF855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Probability function</a:t>
            </a:r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Specify the probability that the random variable takes on a specific value</a:t>
            </a:r>
          </a:p>
          <a:p>
            <a:pPr lvl="1" eaLnBrk="1" hangingPunct="1"/>
            <a:r>
              <a:rPr lang="en-US" altLang="zh-CN" dirty="0" smtClean="0"/>
              <a:t>P(X=x) is the probability that a random variable X takes on the value of x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For continuous random variables</a:t>
            </a:r>
          </a:p>
          <a:p>
            <a:pPr lvl="2" eaLnBrk="1" hangingPunct="1"/>
            <a:r>
              <a:rPr lang="en-US" altLang="zh-CN" dirty="0" smtClean="0"/>
              <a:t>Probability function is denoted as</a:t>
            </a:r>
          </a:p>
          <a:p>
            <a:pPr lvl="3" eaLnBrk="1" hangingPunct="1"/>
            <a:r>
              <a:rPr lang="en-US" altLang="zh-CN" dirty="0" smtClean="0"/>
              <a:t> </a:t>
            </a:r>
            <a:r>
              <a:rPr lang="en-US" altLang="zh-CN" i="1" dirty="0" smtClean="0"/>
              <a:t>f(x): </a:t>
            </a:r>
            <a:r>
              <a:rPr lang="en-US" altLang="zh-CN" i="1" u="sng" dirty="0" smtClean="0">
                <a:solidFill>
                  <a:srgbClr val="FF0000"/>
                </a:solidFill>
              </a:rPr>
              <a:t>the probability density function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AE518-33EA-4F88-9686-E85E238198CF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宋体" pitchFamily="2" charset="-122"/>
              </a:rPr>
              <a:t>Cumulative distribution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/>
                  <a:t>Give the probability that a random variable X is less than or equal to a particular value x</a:t>
                </a:r>
              </a:p>
              <a:p>
                <a:pPr lvl="1" eaLnBrk="1" hangingPunct="1"/>
                <a:r>
                  <a:rPr lang="en-US" altLang="zh-CN" dirty="0" smtClean="0"/>
                  <a:t>Notation</a:t>
                </a:r>
              </a:p>
              <a:p>
                <a:pPr lvl="2" eaLnBrk="1" hangingPunct="1"/>
                <a:r>
                  <a:rPr lang="en-US" altLang="zh-CN" dirty="0" smtClean="0"/>
                  <a:t>F(X)=P(X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dirty="0" smtClean="0"/>
                  <a:t>x)</a:t>
                </a:r>
              </a:p>
              <a:p>
                <a:pPr lvl="2" eaLnBrk="1" hangingPunct="1"/>
                <a:endParaRPr lang="en-US" altLang="zh-CN" dirty="0" smtClean="0"/>
              </a:p>
              <a:p>
                <a:pPr lvl="2" eaLnBrk="1" hangingPunct="1"/>
                <a:r>
                  <a:rPr lang="en-US" altLang="zh-CN" dirty="0" smtClean="0"/>
                  <a:t>Sum up values of probability function for all outcomes less than or equal to x</a:t>
                </a:r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747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D4443-F13B-4D2D-91B1-88DF39AF916C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Probability distributions for discrete random variables </a:t>
            </a:r>
            <a:endParaRPr lang="en-US" sz="2400" dirty="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Probability Distribution</a:t>
            </a:r>
            <a:r>
              <a:rPr lang="en-US" altLang="zh-CN" dirty="0" smtClean="0"/>
              <a:t> of a discrete random variable is a </a:t>
            </a:r>
          </a:p>
          <a:p>
            <a:pPr lvl="2" eaLnBrk="1" hangingPunct="1"/>
            <a:r>
              <a:rPr lang="en-US" altLang="zh-CN" dirty="0" smtClean="0"/>
              <a:t>Graph</a:t>
            </a:r>
          </a:p>
          <a:p>
            <a:pPr lvl="2" eaLnBrk="1" hangingPunct="1"/>
            <a:r>
              <a:rPr lang="en-US" altLang="zh-CN" dirty="0" smtClean="0"/>
              <a:t>Table</a:t>
            </a:r>
          </a:p>
          <a:p>
            <a:pPr lvl="2" eaLnBrk="1" hangingPunct="1"/>
            <a:r>
              <a:rPr lang="en-US" altLang="zh-CN" dirty="0" smtClean="0"/>
              <a:t>Formula</a:t>
            </a:r>
          </a:p>
          <a:p>
            <a:pPr lvl="3" eaLnBrk="1" hangingPunct="1"/>
            <a:r>
              <a:rPr lang="en-US" altLang="zh-CN" dirty="0" smtClean="0"/>
              <a:t>That specifies the probability associated with each possible value the random variable can assume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EBC61-BE40-40BF-A00C-CE668A65AC6B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Probability distributions for discrete random variables </a:t>
            </a:r>
            <a:endParaRPr lang="en-US" sz="2400" dirty="0" smtClean="0"/>
          </a:p>
        </p:txBody>
      </p:sp>
      <p:sp>
        <p:nvSpPr>
          <p:cNvPr id="286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Two requirements that must be satisfied</a:t>
            </a:r>
          </a:p>
          <a:p>
            <a:pPr lvl="1" eaLnBrk="1" hangingPunct="1"/>
            <a:r>
              <a:rPr lang="en-US" altLang="zh-CN" dirty="0" smtClean="0"/>
              <a:t>For all values of x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Where the summation of p(x) is                                       over all possible values of x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80E192-3014-404A-8648-CD0816A44FE9}" type="slidenum">
              <a:rPr lang="en-US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143000" y="2514600"/>
          <a:ext cx="1787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6" name="Equation" r:id="rId4" imgW="545760" imgH="215640" progId="Equation.3">
                  <p:embed/>
                </p:oleObj>
              </mc:Choice>
              <mc:Fallback>
                <p:oleObj name="Equation" r:id="rId4" imgW="5457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17875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8428"/>
              </p:ext>
            </p:extLst>
          </p:nvPr>
        </p:nvGraphicFramePr>
        <p:xfrm>
          <a:off x="5257800" y="3581400"/>
          <a:ext cx="2057400" cy="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7" name="Equation" r:id="rId6" imgW="711000" imgH="253800" progId="Equation.3">
                  <p:embed/>
                </p:oleObj>
              </mc:Choice>
              <mc:Fallback>
                <p:oleObj name="Equation" r:id="rId6" imgW="7110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1400"/>
                        <a:ext cx="2057400" cy="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ea typeface="宋体" pitchFamily="2" charset="-122"/>
              </a:rPr>
              <a:t>Defining properties of probability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Probability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Probability is the likelihood (chance) that an event will occur</a:t>
            </a:r>
            <a:endParaRPr lang="en-US" altLang="zh-CN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probability of any event (E) is a number</a:t>
            </a:r>
          </a:p>
          <a:p>
            <a:pPr marL="877824" lvl="2" indent="-246888">
              <a:buFont typeface="Wingdings 2"/>
              <a:buChar char=""/>
              <a:defRPr/>
            </a:pPr>
            <a:r>
              <a:rPr lang="en-US" altLang="zh-CN" dirty="0" smtClean="0"/>
              <a:t>Between </a:t>
            </a:r>
            <a:r>
              <a:rPr lang="en-US" altLang="zh-CN" sz="33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and </a:t>
            </a:r>
            <a:r>
              <a:rPr lang="en-US" altLang="zh-CN" sz="3300" dirty="0" smtClean="0">
                <a:solidFill>
                  <a:srgbClr val="FF0000"/>
                </a:solidFill>
              </a:rPr>
              <a:t>1</a:t>
            </a:r>
          </a:p>
          <a:p>
            <a:pPr lvl="3" indent="-246888">
              <a:buFont typeface="Wingdings 2"/>
              <a:buChar char=""/>
              <a:defRPr/>
            </a:pPr>
            <a:r>
              <a:rPr lang="en-US" altLang="zh-CN" dirty="0" smtClean="0"/>
              <a:t>0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 P(E)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 1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sum of probabilities of any set of mutually exclusive and exhaustive events equals </a:t>
            </a:r>
            <a:r>
              <a:rPr lang="en-US" altLang="zh-CN" sz="3900" dirty="0" smtClean="0">
                <a:solidFill>
                  <a:srgbClr val="FF0000"/>
                </a:solidFill>
              </a:rPr>
              <a:t>1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Mutually exclusive: only one event can occur at a time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In other words, you can not have two mutually exclusive events at the same time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Exhaustive: the events cover  all possible outcomes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FE53-0B8D-49D0-BE0F-15F95C9106F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Probability distribution</a:t>
            </a:r>
            <a:endParaRPr lang="en-US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18070-3A15-4A19-9537-38E58AE74EA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62200"/>
            <a:ext cx="68881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2A93AC5-E3B1-463F-B767-B8105BD64E21}" type="slidenum">
              <a:rPr lang="zh-CN" altLang="en-US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Cumulative probability function</a:t>
            </a:r>
          </a:p>
        </p:txBody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 dirty="0" smtClean="0"/>
              <a:t>0,          x&lt;2.00</a:t>
            </a:r>
          </a:p>
          <a:p>
            <a:pPr lvl="2" eaLnBrk="1" hangingPunct="1"/>
            <a:r>
              <a:rPr lang="en-US" altLang="zh-CN" dirty="0" smtClean="0"/>
              <a:t>0.15,    2.00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x&lt;2.20</a:t>
            </a:r>
          </a:p>
          <a:p>
            <a:pPr lvl="2" eaLnBrk="1" hangingPunct="1"/>
            <a:r>
              <a:rPr lang="en-US" altLang="zh-CN" dirty="0" smtClean="0"/>
              <a:t>0.60,    2.20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x&lt;2.45</a:t>
            </a:r>
          </a:p>
          <a:p>
            <a:pPr lvl="2" eaLnBrk="1" hangingPunct="1"/>
            <a:r>
              <a:rPr lang="en-US" altLang="zh-CN" dirty="0" smtClean="0"/>
              <a:t>0.84,    2.45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x&lt;2.60</a:t>
            </a:r>
          </a:p>
          <a:p>
            <a:pPr lvl="2" eaLnBrk="1" hangingPunct="1"/>
            <a:r>
              <a:rPr lang="en-US" altLang="zh-CN" dirty="0" smtClean="0"/>
              <a:t>1,          2.60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x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51038"/>
            <a:ext cx="3733800" cy="18589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</p:pic>
      <p:sp>
        <p:nvSpPr>
          <p:cNvPr id="77830" name="AutoShape 6"/>
          <p:cNvSpPr>
            <a:spLocks/>
          </p:cNvSpPr>
          <p:nvPr/>
        </p:nvSpPr>
        <p:spPr bwMode="auto">
          <a:xfrm>
            <a:off x="1066800" y="1524000"/>
            <a:ext cx="76200" cy="1981200"/>
          </a:xfrm>
          <a:prstGeom prst="leftBrace">
            <a:avLst>
              <a:gd name="adj1" fmla="val 2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52400" y="2286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F(X)=</a:t>
            </a: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1143000" y="6248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25146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5908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F(x)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105400" y="6172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x</a:t>
            </a:r>
          </a:p>
        </p:txBody>
      </p:sp>
      <p:sp>
        <p:nvSpPr>
          <p:cNvPr id="77836" name="Line 13"/>
          <p:cNvSpPr>
            <a:spLocks noChangeShapeType="1"/>
          </p:cNvSpPr>
          <p:nvPr/>
        </p:nvSpPr>
        <p:spPr bwMode="auto">
          <a:xfrm>
            <a:off x="2971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14"/>
          <p:cNvSpPr>
            <a:spLocks noChangeShapeType="1"/>
          </p:cNvSpPr>
          <p:nvPr/>
        </p:nvSpPr>
        <p:spPr bwMode="auto">
          <a:xfrm>
            <a:off x="34290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Line 15"/>
          <p:cNvSpPr>
            <a:spLocks noChangeShapeType="1"/>
          </p:cNvSpPr>
          <p:nvPr/>
        </p:nvSpPr>
        <p:spPr bwMode="auto">
          <a:xfrm>
            <a:off x="3886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381000" y="62484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Oval 17"/>
          <p:cNvSpPr>
            <a:spLocks noChangeArrowheads="1"/>
          </p:cNvSpPr>
          <p:nvPr/>
        </p:nvSpPr>
        <p:spPr bwMode="auto">
          <a:xfrm>
            <a:off x="2971800" y="61722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2971800" y="5562600"/>
            <a:ext cx="381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2" name="Oval 19"/>
          <p:cNvSpPr>
            <a:spLocks noChangeArrowheads="1"/>
          </p:cNvSpPr>
          <p:nvPr/>
        </p:nvSpPr>
        <p:spPr bwMode="auto">
          <a:xfrm>
            <a:off x="3352800" y="55626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3505200" y="5105400"/>
            <a:ext cx="381000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844" name="Oval 21"/>
          <p:cNvSpPr>
            <a:spLocks noChangeArrowheads="1"/>
          </p:cNvSpPr>
          <p:nvPr/>
        </p:nvSpPr>
        <p:spPr bwMode="auto">
          <a:xfrm>
            <a:off x="3886200" y="51054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4038600" y="4572000"/>
            <a:ext cx="4572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846" name="Text Box 23"/>
          <p:cNvSpPr txBox="1">
            <a:spLocks noChangeArrowheads="1"/>
          </p:cNvSpPr>
          <p:nvPr/>
        </p:nvSpPr>
        <p:spPr bwMode="auto">
          <a:xfrm>
            <a:off x="2819400" y="6324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2</a:t>
            </a:r>
          </a:p>
        </p:txBody>
      </p:sp>
      <p:sp>
        <p:nvSpPr>
          <p:cNvPr id="77847" name="Text Box 24"/>
          <p:cNvSpPr txBox="1">
            <a:spLocks noChangeArrowheads="1"/>
          </p:cNvSpPr>
          <p:nvPr/>
        </p:nvSpPr>
        <p:spPr bwMode="auto">
          <a:xfrm>
            <a:off x="3124200" y="6324600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2.2</a:t>
            </a:r>
          </a:p>
        </p:txBody>
      </p: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36576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Constantia" pitchFamily="18" charset="0"/>
              </a:rPr>
              <a:t>2.45</a:t>
            </a:r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4648200" y="4191000"/>
            <a:ext cx="2438400" cy="0"/>
          </a:xfrm>
          <a:prstGeom prst="line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850" name="Oval 27"/>
          <p:cNvSpPr>
            <a:spLocks noChangeArrowheads="1"/>
          </p:cNvSpPr>
          <p:nvPr/>
        </p:nvSpPr>
        <p:spPr bwMode="auto">
          <a:xfrm>
            <a:off x="4495800" y="45720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77851" name="Line 28"/>
          <p:cNvSpPr>
            <a:spLocks noChangeShapeType="1"/>
          </p:cNvSpPr>
          <p:nvPr/>
        </p:nvSpPr>
        <p:spPr bwMode="auto">
          <a:xfrm>
            <a:off x="45720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2" name="Text Box 29"/>
          <p:cNvSpPr txBox="1">
            <a:spLocks noChangeArrowheads="1"/>
          </p:cNvSpPr>
          <p:nvPr/>
        </p:nvSpPr>
        <p:spPr bwMode="auto">
          <a:xfrm>
            <a:off x="4343400" y="6400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2.60</a:t>
            </a:r>
          </a:p>
        </p:txBody>
      </p:sp>
      <p:sp>
        <p:nvSpPr>
          <p:cNvPr id="77853" name="Text Box 30"/>
          <p:cNvSpPr txBox="1">
            <a:spLocks noChangeArrowheads="1"/>
          </p:cNvSpPr>
          <p:nvPr/>
        </p:nvSpPr>
        <p:spPr bwMode="auto">
          <a:xfrm>
            <a:off x="1905000" y="54244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0.15</a:t>
            </a:r>
          </a:p>
        </p:txBody>
      </p:sp>
      <p:sp>
        <p:nvSpPr>
          <p:cNvPr id="77854" name="Text Box 31"/>
          <p:cNvSpPr txBox="1">
            <a:spLocks noChangeArrowheads="1"/>
          </p:cNvSpPr>
          <p:nvPr/>
        </p:nvSpPr>
        <p:spPr bwMode="auto">
          <a:xfrm>
            <a:off x="1905000" y="49672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0.60</a:t>
            </a:r>
          </a:p>
        </p:txBody>
      </p:sp>
      <p:sp>
        <p:nvSpPr>
          <p:cNvPr id="77855" name="Text Box 32"/>
          <p:cNvSpPr txBox="1">
            <a:spLocks noChangeArrowheads="1"/>
          </p:cNvSpPr>
          <p:nvPr/>
        </p:nvSpPr>
        <p:spPr bwMode="auto">
          <a:xfrm>
            <a:off x="1905000" y="4419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0.84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133600" y="403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Constantia" pitchFamily="18" charset="0"/>
              </a:rPr>
              <a:t>1</a:t>
            </a:r>
            <a:endParaRPr lang="en-US" altLang="zh-CN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nimBg="1"/>
      <p:bldP spid="706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06B2C22-05D3-4509-BC5A-D687F4347239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Continuous random variable probability </a:t>
            </a:r>
          </a:p>
        </p:txBody>
      </p:sp>
      <p:pic>
        <p:nvPicPr>
          <p:cNvPr id="788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5105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521B5FF-DD63-4692-9771-9317EF1C9991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uniform distribution </a:t>
            </a:r>
          </a:p>
        </p:txBody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876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accent1"/>
                </a:solidFill>
              </a:rPr>
              <a:t>Uniform Probability Distribution: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Distribution resulting when a continuous random variable is evenly distributed over a particular interval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447800"/>
            <a:ext cx="3200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410200" y="32766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onstantia" pitchFamily="18" charset="0"/>
              </a:rPr>
              <a:t>b-a</a:t>
            </a:r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6400800" y="3420357"/>
            <a:ext cx="1905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tantia" pitchFamily="18" charset="0"/>
              </a:rPr>
              <a:t>a    </a:t>
            </a:r>
            <a:r>
              <a:rPr lang="en-US" altLang="zh-CN" dirty="0" smtClean="0">
                <a:latin typeface="Constantia" pitchFamily="18" charset="0"/>
              </a:rPr>
              <a:t> c    </a:t>
            </a:r>
            <a:r>
              <a:rPr lang="en-US" altLang="zh-CN" dirty="0">
                <a:latin typeface="Constantia" pitchFamily="18" charset="0"/>
              </a:rPr>
              <a:t>d         b</a:t>
            </a:r>
          </a:p>
        </p:txBody>
      </p:sp>
      <p:pic>
        <p:nvPicPr>
          <p:cNvPr id="7988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114800"/>
            <a:ext cx="685165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89BE39D-5BA2-4DB9-A9D4-AAA1F599CFED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Cumulative probability function</a:t>
            </a:r>
          </a:p>
        </p:txBody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zh-CN" dirty="0" smtClean="0"/>
              <a:t>0, for x</a:t>
            </a:r>
            <a:r>
              <a:rPr lang="en-US" altLang="zh-CN" u="sng" dirty="0" smtClean="0"/>
              <a:t>&lt;</a:t>
            </a:r>
            <a:r>
              <a:rPr lang="en-US" altLang="zh-CN" dirty="0" smtClean="0"/>
              <a:t>a</a:t>
            </a:r>
          </a:p>
          <a:p>
            <a:pPr lvl="2" eaLnBrk="1" hangingPunct="1"/>
            <a:r>
              <a:rPr lang="en-US" altLang="zh-CN" dirty="0" smtClean="0"/>
              <a:t>(x-a)/(b-a), for a&lt;x&lt;b</a:t>
            </a:r>
          </a:p>
          <a:p>
            <a:pPr lvl="2" eaLnBrk="1" hangingPunct="1"/>
            <a:r>
              <a:rPr lang="en-US" altLang="zh-CN" dirty="0" smtClean="0"/>
              <a:t>1, for x</a:t>
            </a:r>
            <a:r>
              <a:rPr lang="en-US" altLang="zh-CN" u="sng" dirty="0" smtClean="0"/>
              <a:t>&gt;</a:t>
            </a:r>
            <a:r>
              <a:rPr lang="en-US" altLang="zh-CN" dirty="0" smtClean="0"/>
              <a:t>b</a:t>
            </a:r>
          </a:p>
        </p:txBody>
      </p:sp>
      <p:sp>
        <p:nvSpPr>
          <p:cNvPr id="80901" name="AutoShape 4"/>
          <p:cNvSpPr>
            <a:spLocks/>
          </p:cNvSpPr>
          <p:nvPr/>
        </p:nvSpPr>
        <p:spPr bwMode="auto">
          <a:xfrm>
            <a:off x="1066800" y="16002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Constantia" pitchFamily="18" charset="0"/>
              </a:rPr>
              <a:t>F(X)</a:t>
            </a:r>
            <a:endParaRPr lang="en-US" altLang="zh-CN" dirty="0">
              <a:latin typeface="Constantia" pitchFamily="18" charset="0"/>
            </a:endParaRPr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2514600" y="601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Line 7"/>
          <p:cNvSpPr>
            <a:spLocks noChangeShapeType="1"/>
          </p:cNvSpPr>
          <p:nvPr/>
        </p:nvSpPr>
        <p:spPr bwMode="auto">
          <a:xfrm flipV="1">
            <a:off x="2743200" y="3962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33528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4495800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200400" y="6172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a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4343400" y="6172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b</a:t>
            </a:r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>
            <a:off x="2209800" y="6019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Line 14"/>
          <p:cNvSpPr>
            <a:spLocks noChangeShapeType="1"/>
          </p:cNvSpPr>
          <p:nvPr/>
        </p:nvSpPr>
        <p:spPr bwMode="auto">
          <a:xfrm flipV="1">
            <a:off x="3352800" y="4724400"/>
            <a:ext cx="1066800" cy="1295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>
            <a:off x="4419600" y="4724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2667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057400" y="4495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1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2438400" y="36576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Constantia" pitchFamily="18" charset="0"/>
              </a:rPr>
              <a:t>F(X)</a:t>
            </a:r>
            <a:endParaRPr lang="en-US" altLang="zh-CN" dirty="0">
              <a:latin typeface="Constantia" pitchFamily="18" charset="0"/>
            </a:endParaRP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5715000" y="6172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x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nimBg="1"/>
      <p:bldP spid="78863" grpId="0" animBg="1"/>
      <p:bldP spid="7886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15363F9-EB03-4026-B0E9-F439666721C3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normal distribution</a:t>
            </a:r>
          </a:p>
        </p:txBody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normal random variable has a probability distribution called a </a:t>
            </a:r>
            <a:r>
              <a:rPr lang="en-US" altLang="zh-CN" dirty="0" smtClean="0">
                <a:solidFill>
                  <a:schemeClr val="accent1"/>
                </a:solidFill>
              </a:rPr>
              <a:t>normal distribution</a:t>
            </a:r>
          </a:p>
          <a:p>
            <a:pPr lvl="1" eaLnBrk="1" hangingPunct="1"/>
            <a:r>
              <a:rPr lang="en-US" altLang="zh-CN" dirty="0" smtClean="0"/>
              <a:t>Bell-shaped curve</a:t>
            </a:r>
          </a:p>
          <a:p>
            <a:pPr lvl="1" eaLnBrk="1" hangingPunct="1"/>
            <a:r>
              <a:rPr lang="en-US" altLang="zh-CN" dirty="0" smtClean="0"/>
              <a:t>Symmetrical about its mean </a:t>
            </a:r>
            <a:r>
              <a:rPr lang="el-GR" i="1" dirty="0" smtClean="0"/>
              <a:t>μ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Spread determined by the value of it’s standard deviation </a:t>
            </a:r>
            <a:r>
              <a:rPr lang="el-GR" i="1" dirty="0" smtClean="0"/>
              <a:t>σ</a:t>
            </a:r>
            <a:endParaRPr lang="en-US" altLang="zh-CN" i="1" dirty="0" smtClean="0"/>
          </a:p>
          <a:p>
            <a:pPr eaLnBrk="1" hangingPunct="1"/>
            <a:endParaRPr lang="zh-CN" altLang="en-US" dirty="0" smtClean="0">
              <a:solidFill>
                <a:schemeClr val="accent1"/>
              </a:solidFill>
            </a:endParaRPr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14800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5C17292-D0DD-45B8-A76B-739E13308DF8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smtClean="0">
                <a:ea typeface="宋体" pitchFamily="2" charset="-122"/>
              </a:rPr>
              <a:t>The normal distribution (cont’d)</a:t>
            </a:r>
          </a:p>
        </p:txBody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mean and standard deviation affect the flatness and center of the curve, but not the basic shape</a:t>
            </a:r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590800"/>
            <a:ext cx="46958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5410200" y="4343400"/>
            <a:ext cx="35099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A good approximation for returns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9B247DE-B065-4028-A3E6-454C4FA6B0FE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Normal probability density function </a:t>
            </a:r>
          </a:p>
        </p:txBody>
      </p:sp>
      <p:graphicFrame>
        <p:nvGraphicFramePr>
          <p:cNvPr id="29698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1600200" y="1676400"/>
          <a:ext cx="5105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9" name="Equation" r:id="rId4" imgW="1600200" imgH="533160" progId="">
                  <p:embed/>
                </p:oleObj>
              </mc:Choice>
              <mc:Fallback>
                <p:oleObj name="Equation" r:id="rId4" imgW="1600200" imgH="53316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105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3652838"/>
            <a:ext cx="5334000" cy="2481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C7A6194-9C96-4EC0-B9F7-56B0E475FECD}" type="slidenum">
              <a:rPr lang="zh-CN" altLang="en-US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normal distribution </a:t>
            </a:r>
          </a:p>
        </p:txBody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Probabilities associated with values or ranges of a random variable correspond to areas under the normal curve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Calculating probabilities can be simplified by working with a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Standard Normal Distribution</a:t>
            </a:r>
          </a:p>
          <a:p>
            <a:pPr lvl="1" eaLnBrk="1" hangingPunct="1"/>
            <a:r>
              <a:rPr lang="en-US" altLang="zh-CN" sz="2200" dirty="0" smtClean="0"/>
              <a:t>A Standard Normal Distribution is </a:t>
            </a:r>
          </a:p>
          <a:p>
            <a:pPr lvl="2" eaLnBrk="1" hangingPunct="1"/>
            <a:r>
              <a:rPr lang="en-US" altLang="zh-CN" sz="1900" dirty="0" smtClean="0"/>
              <a:t>A normal distribution with </a:t>
            </a:r>
            <a:r>
              <a:rPr lang="en-US" altLang="zh-CN" sz="1900" i="1" u="sng" dirty="0" smtClean="0">
                <a:solidFill>
                  <a:srgbClr val="FF0000"/>
                </a:solidFill>
                <a:sym typeface="Symbol" pitchFamily="18" charset="2"/>
              </a:rPr>
              <a:t></a:t>
            </a:r>
            <a:r>
              <a:rPr lang="en-US" altLang="zh-CN" sz="1900" i="1" u="sng" dirty="0" smtClean="0">
                <a:solidFill>
                  <a:srgbClr val="FF0000"/>
                </a:solidFill>
              </a:rPr>
              <a:t> =0 </a:t>
            </a:r>
            <a:r>
              <a:rPr lang="en-US" altLang="zh-CN" sz="1900" i="1" dirty="0" smtClean="0"/>
              <a:t>and </a:t>
            </a:r>
            <a:r>
              <a:rPr lang="en-US" altLang="zh-CN" sz="1900" i="1" u="sng" dirty="0" smtClean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1900" i="1" u="sng" dirty="0" smtClean="0">
                <a:solidFill>
                  <a:srgbClr val="FF0000"/>
                </a:solidFill>
              </a:rPr>
              <a:t> =1</a:t>
            </a:r>
            <a:endParaRPr lang="en-US" altLang="zh-CN" sz="1900" u="sng" dirty="0" smtClean="0">
              <a:solidFill>
                <a:srgbClr val="FF0000"/>
              </a:solidFill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313" y="4524375"/>
            <a:ext cx="3381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016F8EE-04A4-440B-996F-E735A5C14F8B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Lognormal distribution</a:t>
            </a:r>
          </a:p>
        </p:txBody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random variable </a:t>
            </a:r>
            <a:r>
              <a:rPr lang="en-US" altLang="zh-CN" i="1" dirty="0" smtClean="0"/>
              <a:t>Y  </a:t>
            </a:r>
            <a:r>
              <a:rPr lang="en-US" altLang="zh-CN" dirty="0" smtClean="0"/>
              <a:t>follows a lognormal distribution if its natural logarithm, </a:t>
            </a:r>
            <a:r>
              <a:rPr lang="en-US" altLang="zh-CN" i="1" u="sng" dirty="0" err="1" smtClean="0">
                <a:solidFill>
                  <a:srgbClr val="FF0000"/>
                </a:solidFill>
              </a:rPr>
              <a:t>lnY</a:t>
            </a:r>
            <a:r>
              <a:rPr lang="en-US" altLang="zh-CN" i="1" dirty="0" smtClean="0"/>
              <a:t>, is normally distributed</a:t>
            </a:r>
          </a:p>
          <a:p>
            <a:pPr lvl="1" eaLnBrk="1" hangingPunct="1"/>
            <a:endParaRPr lang="en-US" altLang="zh-CN" i="1" dirty="0" smtClean="0"/>
          </a:p>
          <a:p>
            <a:pPr lvl="1" eaLnBrk="1" hangingPunct="1"/>
            <a:r>
              <a:rPr lang="en-US" altLang="zh-CN" i="1" dirty="0" smtClean="0"/>
              <a:t>In other word</a:t>
            </a:r>
          </a:p>
          <a:p>
            <a:pPr lvl="2" eaLnBrk="1" hangingPunct="1"/>
            <a:r>
              <a:rPr lang="en-US" altLang="zh-CN" i="1" dirty="0" smtClean="0"/>
              <a:t>If the natural logarithm of random variable Y, </a:t>
            </a:r>
            <a:r>
              <a:rPr lang="en-US" altLang="zh-CN" i="1" dirty="0" err="1" smtClean="0"/>
              <a:t>lnY</a:t>
            </a:r>
            <a:r>
              <a:rPr lang="en-US" altLang="zh-CN" i="1" dirty="0" smtClean="0"/>
              <a:t>, is normally distributed, then Y follows a lognormal distribution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 simple way to remember</a:t>
            </a:r>
          </a:p>
          <a:p>
            <a:pPr lvl="1" eaLnBrk="1" hangingPunct="1"/>
            <a:r>
              <a:rPr lang="en-US" altLang="zh-CN" dirty="0" smtClean="0"/>
              <a:t>The log is normal distribution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Unions and intersections </a:t>
            </a:r>
            <a:endParaRPr lang="en-US" smtClean="0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Compound event – a composition of two or more events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819400"/>
            <a:ext cx="498316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876719" y="5485616"/>
            <a:ext cx="2286000" cy="7842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eriod"/>
            </a:pPr>
            <a:r>
              <a:rPr lang="en-US" altLang="zh-CN" dirty="0">
                <a:latin typeface="Constantia" pitchFamily="18" charset="0"/>
              </a:rPr>
              <a:t>union: A or B</a:t>
            </a:r>
          </a:p>
          <a:p>
            <a:pPr marL="342900" indent="-342900">
              <a:spcBef>
                <a:spcPct val="50000"/>
              </a:spcBef>
            </a:pPr>
            <a:endParaRPr lang="en-US" altLang="zh-CN" dirty="0">
              <a:latin typeface="Constantia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343400" y="5466762"/>
            <a:ext cx="2514600" cy="7858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tantia" pitchFamily="18" charset="0"/>
              </a:rPr>
              <a:t>b. intersection: A and B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Constant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5295900" y="4305300"/>
            <a:ext cx="609600" cy="76200"/>
          </a:xfrm>
          <a:prstGeom prst="straightConnector1">
            <a:avLst/>
          </a:prstGeom>
          <a:ln w="38100" cmpd="sng">
            <a:solidFill>
              <a:srgbClr val="00206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DDA6F-BDEC-4EBC-B1A3-D244FD214F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97113" y="5943600"/>
          <a:ext cx="1166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6" name="Equation" r:id="rId5" imgW="622080" imgH="203040" progId="Equation.3">
                  <p:embed/>
                </p:oleObj>
              </mc:Choice>
              <mc:Fallback>
                <p:oleObj name="Equation" r:id="rId5" imgW="6220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5943600"/>
                        <a:ext cx="1166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48200" y="5943600"/>
          <a:ext cx="914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7" name="Equation" r:id="rId7" imgW="469800" imgH="203040" progId="Equation.3">
                  <p:embed/>
                </p:oleObj>
              </mc:Choice>
              <mc:Fallback>
                <p:oleObj name="Equation" r:id="rId7" imgW="469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43600"/>
                        <a:ext cx="9144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3CC3A7-20EE-42B0-8F01-1102F69D4A22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Lognormal distribution</a:t>
            </a:r>
          </a:p>
        </p:txBody>
      </p:sp>
      <p:pic>
        <p:nvPicPr>
          <p:cNvPr id="8602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2133600"/>
            <a:ext cx="5105400" cy="2682875"/>
          </a:xfrm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343400" y="2667000"/>
            <a:ext cx="4572000" cy="147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Bounded by 0</a:t>
            </a:r>
          </a:p>
          <a:p>
            <a:endParaRPr lang="en-US" altLang="zh-CN" dirty="0">
              <a:latin typeface="Constantia" pitchFamily="18" charset="0"/>
            </a:endParaRPr>
          </a:p>
          <a:p>
            <a:r>
              <a:rPr lang="en-US" altLang="zh-CN" dirty="0">
                <a:latin typeface="Constantia" pitchFamily="18" charset="0"/>
              </a:rPr>
              <a:t>Skew to the right (long tail on the right side)</a:t>
            </a:r>
          </a:p>
          <a:p>
            <a:endParaRPr lang="en-US" altLang="zh-CN" dirty="0">
              <a:latin typeface="Constantia" pitchFamily="18" charset="0"/>
            </a:endParaRPr>
          </a:p>
          <a:p>
            <a:r>
              <a:rPr lang="en-US" altLang="zh-CN" dirty="0">
                <a:latin typeface="Constantia" pitchFamily="18" charset="0"/>
              </a:rPr>
              <a:t>Very useful to describe price distribution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5DC7FA0-7064-4385-902E-3B3219D291FD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Continuous probability distributions 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65532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602660" y="5562600"/>
            <a:ext cx="1752600" cy="406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Lognormal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477000" y="5257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2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C96997F-184B-4D93-8D2B-49FFF06CB424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The Discrete Probability Distributions 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9013" y="2438400"/>
            <a:ext cx="2084387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95800"/>
            <a:ext cx="2066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981200" y="4495800"/>
            <a:ext cx="2066925" cy="517525"/>
          </a:xfrm>
        </p:spPr>
      </p:pic>
      <p:pic>
        <p:nvPicPr>
          <p:cNvPr id="88071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4114800"/>
            <a:ext cx="38227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2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733800"/>
            <a:ext cx="428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4419600"/>
            <a:ext cx="1587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4419600"/>
            <a:ext cx="1587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Bernoulli trial and Bernoulli random variable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/>
                  <a:t>Bernoulli random variable</a:t>
                </a:r>
              </a:p>
              <a:p>
                <a:pPr lvl="1" eaLnBrk="1" hangingPunct="1"/>
                <a:r>
                  <a:rPr lang="en-US" altLang="zh-CN" dirty="0" smtClean="0"/>
                  <a:t>Building block of binomial distribution</a:t>
                </a:r>
              </a:p>
              <a:p>
                <a:pPr lvl="1" eaLnBrk="1" hangingPunct="1"/>
                <a:endParaRPr lang="en-US" altLang="zh-CN" dirty="0" smtClean="0"/>
              </a:p>
              <a:p>
                <a:pPr lvl="1" eaLnBrk="1" hangingPunct="1"/>
                <a:r>
                  <a:rPr lang="en-US" altLang="zh-CN" dirty="0" smtClean="0"/>
                  <a:t>A trial event (Bernoulli trial)</a:t>
                </a:r>
              </a:p>
              <a:p>
                <a:pPr lvl="2" eaLnBrk="1" hangingPunct="1"/>
                <a:r>
                  <a:rPr lang="en-US" altLang="zh-CN" dirty="0" smtClean="0"/>
                  <a:t>Y=1 if the outcome is successful </a:t>
                </a:r>
              </a:p>
              <a:p>
                <a:pPr lvl="3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(1)=</m:t>
                    </m:r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𝑌</m:t>
                    </m:r>
                    <m:r>
                      <a:rPr lang="en-US" altLang="zh-CN" i="1" dirty="0" smtClean="0">
                        <a:latin typeface="Cambria Math"/>
                      </a:rPr>
                      <m:t>=1)=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lvl="2" eaLnBrk="1" hangingPunct="1"/>
                <a:endParaRPr lang="en-US" altLang="zh-CN" dirty="0" smtClean="0"/>
              </a:p>
              <a:p>
                <a:pPr lvl="2" eaLnBrk="1" hangingPunct="1"/>
                <a:r>
                  <a:rPr lang="en-US" altLang="zh-CN" dirty="0" smtClean="0"/>
                  <a:t>Y=0 if the outcome is failure</a:t>
                </a:r>
              </a:p>
              <a:p>
                <a:pPr lvl="3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  <m:r>
                      <a:rPr lang="en-US" altLang="zh-CN" i="1" dirty="0" smtClean="0">
                        <a:latin typeface="Cambria Math"/>
                      </a:rPr>
                      <m:t>(0)=</m:t>
                    </m:r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𝑌</m:t>
                    </m:r>
                    <m:r>
                      <a:rPr lang="en-US" altLang="zh-CN" i="1" dirty="0" smtClean="0">
                        <a:latin typeface="Cambria Math"/>
                      </a:rPr>
                      <m:t>=0)=1−</m:t>
                    </m:r>
                    <m:r>
                      <a:rPr lang="en-US" altLang="zh-CN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90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5394B-991D-4BAE-8908-13CB8CF3882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ea typeface="宋体" pitchFamily="2" charset="-122"/>
              </a:rPr>
              <a:t>The Bernoulli random variable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Mean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Variance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(1−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307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A785C-4D04-4307-868F-261E8E31812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43000" y="2514600"/>
          <a:ext cx="4633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2" name="Equation" r:id="rId5" imgW="1765080" imgH="203040" progId="Equation.3">
                  <p:embed/>
                </p:oleObj>
              </mc:Choice>
              <mc:Fallback>
                <p:oleObj name="Equation" r:id="rId5" imgW="17650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46339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19200" y="4648200"/>
          <a:ext cx="5187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3" name="Equation" r:id="rId7" imgW="2527200" imgH="482400" progId="Equation.3">
                  <p:embed/>
                </p:oleObj>
              </mc:Choice>
              <mc:Fallback>
                <p:oleObj name="Equation" r:id="rId7" imgW="2527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51879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binomial distribution </a:t>
            </a: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Characteristics of Binomial Random Variable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An experiment of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dirty="0" smtClean="0"/>
                  <a:t> identical trials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Bernoulli trial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Trials are independent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Binomial random variable 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zh-CN" dirty="0" smtClean="0"/>
                  <a:t>Sum of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dirty="0" smtClean="0"/>
                  <a:t> Bernoulli random variables</a:t>
                </a:r>
              </a:p>
              <a:p>
                <a:pPr lvl="2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𝑌</m:t>
                    </m:r>
                    <m:r>
                      <a:rPr lang="en-US" altLang="zh-CN" i="1" baseline="-25000" dirty="0" smtClean="0">
                        <a:latin typeface="Cambria Math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𝑌</m:t>
                    </m:r>
                    <m:r>
                      <a:rPr lang="en-US" altLang="zh-CN" i="1" baseline="-25000" dirty="0" smtClean="0">
                        <a:latin typeface="Cambria Math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</a:rPr>
                      <m:t>+…+</m:t>
                    </m:r>
                    <m:r>
                      <a:rPr lang="en-US" altLang="zh-CN" i="1" dirty="0" err="1" smtClean="0">
                        <a:latin typeface="Cambria Math"/>
                      </a:rPr>
                      <m:t>𝑌</m:t>
                    </m:r>
                    <m:r>
                      <a:rPr lang="en-US" altLang="zh-CN" i="1" baseline="-25000" dirty="0" err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901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ADE22-FC11-4889-913C-5049019C4E9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94C5A10-0C1E-4246-9A5A-F7261A35BEB6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31750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The binomial distribution: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752600"/>
                <a:ext cx="8001000" cy="4379912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 smtClean="0"/>
                  <a:t>Formula for the binomial distribution p(x)</a:t>
                </a:r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r>
                  <a:rPr lang="en-US" altLang="zh-CN" sz="2400" dirty="0" smtClean="0"/>
                  <a:t>Where  p = probability of success on single trial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𝑞</m:t>
                    </m:r>
                    <m:r>
                      <a:rPr lang="en-US" altLang="zh-CN" sz="2200" i="1" dirty="0" smtClean="0">
                        <a:latin typeface="Cambria Math"/>
                      </a:rPr>
                      <m:t> = 1−</m:t>
                    </m:r>
                    <m:r>
                      <a:rPr lang="en-US" altLang="zh-CN" sz="22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CN" sz="2200" dirty="0" smtClean="0"/>
              </a:p>
              <a:p>
                <a:pPr lvl="1" eaLnBrk="1" hangingPunct="1"/>
                <a:r>
                  <a:rPr lang="en-US" altLang="zh-CN" sz="2200" dirty="0" smtClean="0"/>
                  <a:t>n = number of trials</a:t>
                </a:r>
              </a:p>
              <a:p>
                <a:pPr lvl="1" eaLnBrk="1" hangingPunct="1"/>
                <a:r>
                  <a:rPr lang="en-US" altLang="zh-CN" sz="2200" dirty="0" smtClean="0"/>
                  <a:t>x = number of successes in </a:t>
                </a:r>
                <a:r>
                  <a:rPr lang="en-US" altLang="zh-CN" sz="2200" i="1" dirty="0" smtClean="0"/>
                  <a:t>n</a:t>
                </a:r>
                <a:r>
                  <a:rPr lang="en-US" altLang="zh-CN" sz="2200" dirty="0" smtClean="0"/>
                  <a:t> trials</a:t>
                </a:r>
              </a:p>
            </p:txBody>
          </p:sp>
        </mc:Choice>
        <mc:Fallback xmlns="">
          <p:sp>
            <p:nvSpPr>
              <p:cNvPr id="317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752600"/>
                <a:ext cx="8001000" cy="4379912"/>
              </a:xfrm>
              <a:blipFill rotWithShape="1">
                <a:blip r:embed="rId4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2286000"/>
          <a:ext cx="2438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5" name="Equation" r:id="rId5" imgW="1143000" imgH="241200" progId="Equation.3">
                  <p:embed/>
                </p:oleObj>
              </mc:Choice>
              <mc:Fallback>
                <p:oleObj name="Equation" r:id="rId5" imgW="1143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2438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19200" y="4648200"/>
          <a:ext cx="1981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6" name="Equation" r:id="rId7" imgW="1028520" imgH="419040" progId="Equation.3">
                  <p:embed/>
                </p:oleObj>
              </mc:Choice>
              <mc:Fallback>
                <p:oleObj name="Equation" r:id="rId7" imgW="10285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19812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010400" y="838200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7" name="Equation" r:id="rId9" imgW="774360" imgH="203040" progId="Equation.3">
                  <p:embed/>
                </p:oleObj>
              </mc:Choice>
              <mc:Fallback>
                <p:oleObj name="Equation" r:id="rId9" imgW="774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19050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Lecture02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5400" smtClean="0">
                <a:ea typeface="宋体" pitchFamily="2" charset="-122"/>
              </a:rPr>
              <a:t>The binomial distribution</a:t>
            </a:r>
            <a:endParaRPr lang="en-US" smtClean="0"/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  <a:p>
            <a:pPr lvl="1" eaLnBrk="1" hangingPunct="1"/>
            <a:r>
              <a:rPr lang="en-US" smtClean="0"/>
              <a:t>np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Variance</a:t>
            </a:r>
          </a:p>
          <a:p>
            <a:pPr lvl="1" eaLnBrk="1" hangingPunct="1"/>
            <a:r>
              <a:rPr lang="en-US" smtClean="0"/>
              <a:t>np(1-p)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C7AFC-860F-40ED-AF39-6995E17D588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143000" y="2438400"/>
          <a:ext cx="41703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8" name="Equation" r:id="rId4" imgW="2425680" imgH="431640" progId="Equation.3">
                  <p:embed/>
                </p:oleObj>
              </mc:Choice>
              <mc:Fallback>
                <p:oleObj name="Equation" r:id="rId4" imgW="24256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417036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143000" y="4343400"/>
          <a:ext cx="39370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9" name="Equation" r:id="rId6" imgW="1917360" imgH="685800" progId="Equation.3">
                  <p:embed/>
                </p:oleObj>
              </mc:Choice>
              <mc:Fallback>
                <p:oleObj name="Equation" r:id="rId6" imgW="191736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3937000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096000" y="2590800"/>
          <a:ext cx="1633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0" name="Equation" r:id="rId8" imgW="622080" imgH="203040" progId="Equation.3">
                  <p:embed/>
                </p:oleObj>
              </mc:Choice>
              <mc:Fallback>
                <p:oleObj name="Equation" r:id="rId8" imgW="622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1633538" cy="533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6096000" y="4419600"/>
          <a:ext cx="2873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1" name="Equation" r:id="rId10" imgW="1079280" imgH="228600" progId="Equation.3">
                  <p:embed/>
                </p:oleObj>
              </mc:Choice>
              <mc:Fallback>
                <p:oleObj name="Equation" r:id="rId10" imgW="1079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873375" cy="609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Symmetry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 is</a:t>
            </a:r>
          </a:p>
          <a:p>
            <a:pPr lvl="1" eaLnBrk="1" hangingPunct="1"/>
            <a:r>
              <a:rPr lang="en-US" smtClean="0"/>
              <a:t>Symmetric</a:t>
            </a:r>
          </a:p>
          <a:p>
            <a:pPr lvl="2" eaLnBrk="1" hangingPunct="1"/>
            <a:r>
              <a:rPr lang="en-US" smtClean="0"/>
              <a:t>When the probability of success on a trial is </a:t>
            </a:r>
            <a:r>
              <a:rPr lang="en-US" smtClean="0">
                <a:solidFill>
                  <a:srgbClr val="FF0000"/>
                </a:solidFill>
              </a:rPr>
              <a:t>0.50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Asymmetric or skewed</a:t>
            </a:r>
          </a:p>
          <a:p>
            <a:pPr lvl="2" eaLnBrk="1" hangingPunct="1"/>
            <a:r>
              <a:rPr lang="en-US" smtClean="0"/>
              <a:t>When the probability of success on a trial is </a:t>
            </a:r>
            <a:r>
              <a:rPr lang="en-US" smtClean="0">
                <a:solidFill>
                  <a:srgbClr val="FF0000"/>
                </a:solidFill>
              </a:rPr>
              <a:t>not 0.50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B4056-F08E-4352-A575-3A416CA5E96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Example: 5-6 defaults in a bond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25 bonds in a portfolio</a:t>
            </a:r>
          </a:p>
          <a:p>
            <a:pPr lvl="1" eaLnBrk="1" hangingPunct="1">
              <a:defRPr/>
            </a:pPr>
            <a:r>
              <a:rPr lang="en-US" dirty="0" smtClean="0"/>
              <a:t>Estimated default likelihood for each bond is </a:t>
            </a:r>
            <a:r>
              <a:rPr lang="en-US" u="sng" dirty="0" smtClean="0">
                <a:solidFill>
                  <a:srgbClr val="FF0000"/>
                </a:solidFill>
              </a:rPr>
              <a:t>10.7%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Q1: what is the number of defaults in next year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Q2: estimated the standard deviation of defaults in next year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Q3: What is the assumption here? Is it reasonable?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5F-DB1B-4D6F-B507-22C19985485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990600" y="2971800"/>
          <a:ext cx="5767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3" name="Equation" r:id="rId4" imgW="2197080" imgH="203040" progId="Equation.3">
                  <p:embed/>
                </p:oleObj>
              </mc:Choice>
              <mc:Fallback>
                <p:oleObj name="Equation" r:id="rId4" imgW="21970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5767388" cy="533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42708"/>
              </p:ext>
            </p:extLst>
          </p:nvPr>
        </p:nvGraphicFramePr>
        <p:xfrm>
          <a:off x="990600" y="4419600"/>
          <a:ext cx="6831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4" name="Equation" r:id="rId6" imgW="3327120" imgH="228600" progId="Equation.3">
                  <p:embed/>
                </p:oleObj>
              </mc:Choice>
              <mc:Fallback>
                <p:oleObj name="Equation" r:id="rId6" imgW="332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6831013" cy="4699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98899"/>
              </p:ext>
            </p:extLst>
          </p:nvPr>
        </p:nvGraphicFramePr>
        <p:xfrm>
          <a:off x="990600" y="5181600"/>
          <a:ext cx="4641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5" name="Equation" r:id="rId8" imgW="2260440" imgH="279360" progId="Equation.3">
                  <p:embed/>
                </p:oleObj>
              </mc:Choice>
              <mc:Fallback>
                <p:oleObj name="Equation" r:id="rId8" imgW="226044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4641850" cy="5730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Examples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Sample space (1,2,3,4,5,6,7,8,9)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Event A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2,3,4,5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Event B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1,3,4,8,9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Event (A or B): Union of A and B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1,2,3,4,5,8,9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Event (AB): Intersection of And B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3,4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D6A3A-81A9-42F0-A0C9-A589D35515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additive rule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A includes sample points only in A and sample points in AB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B includes sample points only in B and sample points in AB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 sample points in AB are double-counted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DED99-596C-4C59-A48F-EA55738381E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Lecture02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5800" y="1447800"/>
          <a:ext cx="6134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1" name="Equation" r:id="rId4" imgW="2095200" imgH="203040" progId="Equation.3">
                  <p:embed/>
                </p:oleObj>
              </mc:Choice>
              <mc:Fallback>
                <p:oleObj name="Equation" r:id="rId4" imgW="2095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61341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152400"/>
            <a:ext cx="1524000" cy="139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2266</TotalTime>
  <Words>2844</Words>
  <Application>Microsoft Office PowerPoint</Application>
  <PresentationFormat>On-screen Show (4:3)</PresentationFormat>
  <Paragraphs>759</Paragraphs>
  <Slides>79</Slides>
  <Notes>77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Concourse</vt:lpstr>
      <vt:lpstr>Equation</vt:lpstr>
      <vt:lpstr>Microsoft Equation 3.0</vt:lpstr>
      <vt:lpstr>Review of Probability Concepts</vt:lpstr>
      <vt:lpstr>Agenda</vt:lpstr>
      <vt:lpstr>Probability concepts</vt:lpstr>
      <vt:lpstr>Events, sample and probability</vt:lpstr>
      <vt:lpstr>Example: tossing a coin</vt:lpstr>
      <vt:lpstr>Defining properties of probability</vt:lpstr>
      <vt:lpstr>Unions and intersections </vt:lpstr>
      <vt:lpstr>Examples</vt:lpstr>
      <vt:lpstr>The additive rule</vt:lpstr>
      <vt:lpstr>An extension to additive rule</vt:lpstr>
      <vt:lpstr>Mutually exclusive events </vt:lpstr>
      <vt:lpstr>Example: corporate payout policy</vt:lpstr>
      <vt:lpstr>The additive rule and mutually exclusive events </vt:lpstr>
      <vt:lpstr>Unconditional probability vs. conditional probability</vt:lpstr>
      <vt:lpstr>Examples for unconditional probability</vt:lpstr>
      <vt:lpstr>Examples for conditional probability</vt:lpstr>
      <vt:lpstr>Conditional probability </vt:lpstr>
      <vt:lpstr>Numerical examples</vt:lpstr>
      <vt:lpstr>The multiplicative rule and joint probability </vt:lpstr>
      <vt:lpstr>Example: joint probability</vt:lpstr>
      <vt:lpstr>Independent events vs. dependent events</vt:lpstr>
      <vt:lpstr>The multiplicative rule  and independent events </vt:lpstr>
      <vt:lpstr>Complementary events</vt:lpstr>
      <vt:lpstr>Total probability rule</vt:lpstr>
      <vt:lpstr>Example: capital gap</vt:lpstr>
      <vt:lpstr>Bayes’ formula</vt:lpstr>
      <vt:lpstr>Example: http://www.bionicturtle.com/learn/article/fido_helps_explain_bayes_formula/</vt:lpstr>
      <vt:lpstr>Principle of counting</vt:lpstr>
      <vt:lpstr>Example 1: classify stocks</vt:lpstr>
      <vt:lpstr>Example 2: selecting analysts and industries</vt:lpstr>
      <vt:lpstr>Labeling problem (order does not matter)</vt:lpstr>
      <vt:lpstr>Illustration 1: multinomial formula </vt:lpstr>
      <vt:lpstr>Chapter 4, pp. 167: simplified example</vt:lpstr>
      <vt:lpstr>PowerPoint Presentation</vt:lpstr>
      <vt:lpstr>Illustration 2: combination formula </vt:lpstr>
      <vt:lpstr>PowerPoint Presentation</vt:lpstr>
      <vt:lpstr>Let’s go back to Illustration 1 </vt:lpstr>
      <vt:lpstr>Labeling problem (order matters)</vt:lpstr>
      <vt:lpstr>Illustration</vt:lpstr>
      <vt:lpstr>Illustration (cont’d)</vt:lpstr>
      <vt:lpstr>PowerPoint Presentation</vt:lpstr>
      <vt:lpstr>Summation notation</vt:lpstr>
      <vt:lpstr>Expected value of a random variable</vt:lpstr>
      <vt:lpstr>Example 4-8 BankCorp’s Earnings per share (EPS)</vt:lpstr>
      <vt:lpstr>Variance</vt:lpstr>
      <vt:lpstr>Standard deviation</vt:lpstr>
      <vt:lpstr>Example: Variance and standard deviation</vt:lpstr>
      <vt:lpstr>Properties of expected value</vt:lpstr>
      <vt:lpstr>Covariance</vt:lpstr>
      <vt:lpstr>Correlation</vt:lpstr>
      <vt:lpstr>Properties of correlation</vt:lpstr>
      <vt:lpstr>Variance of X+Y</vt:lpstr>
      <vt:lpstr>Common probability distribution</vt:lpstr>
      <vt:lpstr>Random variables</vt:lpstr>
      <vt:lpstr>Random variables (cont’d)</vt:lpstr>
      <vt:lpstr>Probability function</vt:lpstr>
      <vt:lpstr>Cumulative distribution function</vt:lpstr>
      <vt:lpstr>Probability distributions for discrete random variables </vt:lpstr>
      <vt:lpstr>Probability distributions for discrete random variables </vt:lpstr>
      <vt:lpstr>Probability distribution</vt:lpstr>
      <vt:lpstr>Cumulative probability function</vt:lpstr>
      <vt:lpstr>Continuous random variable probability </vt:lpstr>
      <vt:lpstr>The uniform distribution </vt:lpstr>
      <vt:lpstr>Cumulative probability function</vt:lpstr>
      <vt:lpstr>The normal distribution</vt:lpstr>
      <vt:lpstr>The normal distribution (cont’d)</vt:lpstr>
      <vt:lpstr>Normal probability density function </vt:lpstr>
      <vt:lpstr>The normal distribution </vt:lpstr>
      <vt:lpstr>Lognormal distribution</vt:lpstr>
      <vt:lpstr>Lognormal distribution</vt:lpstr>
      <vt:lpstr>Continuous probability distributions </vt:lpstr>
      <vt:lpstr>The Discrete Probability Distributions </vt:lpstr>
      <vt:lpstr>Bernoulli trial and Bernoulli random variable</vt:lpstr>
      <vt:lpstr>The Bernoulli random variable</vt:lpstr>
      <vt:lpstr>The binomial distribution </vt:lpstr>
      <vt:lpstr>The binomial distribution: </vt:lpstr>
      <vt:lpstr>The binomial distribution</vt:lpstr>
      <vt:lpstr>Symmetry</vt:lpstr>
      <vt:lpstr>Example: 5-6 defaults in a bond portfolio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210</cp:revision>
  <dcterms:created xsi:type="dcterms:W3CDTF">2008-05-07T15:12:53Z</dcterms:created>
  <dcterms:modified xsi:type="dcterms:W3CDTF">2017-01-12T08:04:10Z</dcterms:modified>
</cp:coreProperties>
</file>