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6" r:id="rId1"/>
    <p:sldMasterId id="2147483888" r:id="rId2"/>
  </p:sldMasterIdLst>
  <p:notesMasterIdLst>
    <p:notesMasterId r:id="rId58"/>
  </p:notesMasterIdLst>
  <p:handoutMasterIdLst>
    <p:handoutMasterId r:id="rId59"/>
  </p:handoutMasterIdLst>
  <p:sldIdLst>
    <p:sldId id="256" r:id="rId3"/>
    <p:sldId id="397" r:id="rId4"/>
    <p:sldId id="398" r:id="rId5"/>
    <p:sldId id="399" r:id="rId6"/>
    <p:sldId id="400" r:id="rId7"/>
    <p:sldId id="401" r:id="rId8"/>
    <p:sldId id="478" r:id="rId9"/>
    <p:sldId id="479" r:id="rId10"/>
    <p:sldId id="480" r:id="rId11"/>
    <p:sldId id="402" r:id="rId12"/>
    <p:sldId id="404" r:id="rId13"/>
    <p:sldId id="405" r:id="rId14"/>
    <p:sldId id="406" r:id="rId15"/>
    <p:sldId id="455" r:id="rId16"/>
    <p:sldId id="415" r:id="rId17"/>
    <p:sldId id="417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30" r:id="rId29"/>
    <p:sldId id="481" r:id="rId30"/>
    <p:sldId id="432" r:id="rId31"/>
    <p:sldId id="433" r:id="rId32"/>
    <p:sldId id="434" r:id="rId33"/>
    <p:sldId id="435" r:id="rId34"/>
    <p:sldId id="436" r:id="rId35"/>
    <p:sldId id="437" r:id="rId36"/>
    <p:sldId id="442" r:id="rId37"/>
    <p:sldId id="443" r:id="rId38"/>
    <p:sldId id="464" r:id="rId39"/>
    <p:sldId id="466" r:id="rId40"/>
    <p:sldId id="468" r:id="rId41"/>
    <p:sldId id="474" r:id="rId42"/>
    <p:sldId id="469" r:id="rId43"/>
    <p:sldId id="477" r:id="rId44"/>
    <p:sldId id="471" r:id="rId45"/>
    <p:sldId id="472" r:id="rId46"/>
    <p:sldId id="445" r:id="rId47"/>
    <p:sldId id="446" r:id="rId48"/>
    <p:sldId id="447" r:id="rId49"/>
    <p:sldId id="451" r:id="rId50"/>
    <p:sldId id="452" r:id="rId51"/>
    <p:sldId id="475" r:id="rId52"/>
    <p:sldId id="476" r:id="rId53"/>
    <p:sldId id="456" r:id="rId54"/>
    <p:sldId id="457" r:id="rId55"/>
    <p:sldId id="458" r:id="rId56"/>
    <p:sldId id="459" r:id="rId57"/>
  </p:sldIdLst>
  <p:sldSz cx="9144000" cy="6858000" type="screen4x3"/>
  <p:notesSz cx="6980238" cy="9210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9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EEA7D-7EDD-45C5-B7A3-959BF4FA5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94367-F638-4798-83AC-35AD4FD2487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22F6DC-E1B3-4A92-8BAB-01B7F475B6F0}" type="datetime1">
              <a:rPr lang="en-US" smtClean="0"/>
              <a:t>3/22/2018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A14B7-5EA0-4772-8782-9887BEA4DBC6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73D094-66AB-4984-85F6-D5C6D2909CD3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E7BA-57DD-43C4-8ABE-D5162E2A0DA2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96C-3CC4-4179-8D72-0036F537F578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D6E8-A362-48C8-AEA0-C34306031E5F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0A34-A94A-49F8-B19F-2440CC586790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05E8-7EA6-4529-9962-8BBF6D6977CA}" type="datetime1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3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F8AD-C3DB-4942-B480-73A1E883504D}" type="datetime1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9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3330-B2CB-462A-97C3-18663CE47C5A}" type="datetime1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0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F58F-E491-4D02-B13F-3C931719F565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3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06CDA-EE63-44D5-8B8F-FEAC46EC9A6C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4138-6746-4B58-9CD1-021DAFB0200A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2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746-EA73-43F0-9134-37F34C7EAF8C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1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F6A7-1297-41F4-9601-CBD5A522E927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3FE68-CB4D-4092-97BB-B92BAFF970CF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7D442F-E2AF-45F3-925C-69F5DF2734A2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400F5-3E8B-405A-A629-CC1246C643BC}" type="datetime1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0A203-1FBA-4B2E-9BE4-87EB70F33A3B}" type="datetime1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25BD7-5621-461E-8809-900B3D0B5FDF}" type="datetime1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08E60B-98F5-42BE-A32F-A13E8BF9097E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88789F-C27E-49A9-A127-D2684EA3485B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1B398D-18F0-4901-A9C7-9D6F24450430}" type="datetime1">
              <a:rPr lang="en-US" smtClean="0"/>
              <a:t>3/22/2018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E870-25F3-41FF-B7CE-D7577149118B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C4FC-4241-4EF8-A71B-69877C21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valuation/lecture/6Oh5F/2-2-capital-asset-pricing-model-its-all-about-the-discount-r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rnd/app/ets/examples/capm/index.htm" TargetMode="External"/><Relationship Id="rId2" Type="http://schemas.openxmlformats.org/officeDocument/2006/relationships/hyperlink" Target="http://www.ats.ucla.edu/stat/sas/output/reg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ba.tuck.dartmouth.edu/pages/faculty/ken.french/data_library.html" TargetMode="External"/><Relationship Id="rId2" Type="http://schemas.openxmlformats.org/officeDocument/2006/relationships/hyperlink" Target="http://www.investopedia.com/terms/f/famaandfrenchthreefactormodel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Review of Portfolio Concepts &amp; Asset Pricing Models</a:t>
            </a:r>
            <a:endParaRPr lang="en-US" sz="2200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Financial Analytics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239E204-2AF5-4A26-B1D0-EDE1C91A31C7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838200" y="381000"/>
          <a:ext cx="777240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5" name="Slide" r:id="rId3" imgW="4572171" imgH="3429177" progId="PowerPoint.Slide.8">
                  <p:embed/>
                </p:oleObj>
              </mc:Choice>
              <mc:Fallback>
                <p:oleObj name="Slide" r:id="rId3" imgW="4572171" imgH="3429177" progId="PowerPoint.Slid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772400" cy="582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62000" y="4191000"/>
            <a:ext cx="449580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E38B50C-08CC-4B70-B033-3EE15AD18D64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20420"/>
              </p:ext>
            </p:extLst>
          </p:nvPr>
        </p:nvGraphicFramePr>
        <p:xfrm>
          <a:off x="838200" y="457200"/>
          <a:ext cx="7543800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9" name="Slide" r:id="rId3" imgW="4570603" imgH="3427427" progId="PowerPoint.Slide.8">
                  <p:embed/>
                </p:oleObj>
              </mc:Choice>
              <mc:Fallback>
                <p:oleObj name="Slide" r:id="rId3" imgW="4570603" imgH="3427427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"/>
                        <a:ext cx="7543800" cy="56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</a:t>
            </a:r>
            <a:r>
              <a:rPr lang="en-US" sz="3200" dirty="0" smtClean="0"/>
              <a:t>haracteristics about minimum-variance frontiers and diversification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end points for all of the frontiers are the same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When the correlation is +1, the minimum-variance frontier is an upward-sloping straight line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Diversification has no potential benefit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When the correlation is -1, the minimum-variance frontier has two linear segments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 the global minimum-variance portfolio, standard deviation is zero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E888573-B531-4D98-B6C5-BB4ED170945F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correlation between -1 and +1, the minimum-variance frontier bows out to the left (bullet-like shape)</a:t>
            </a:r>
          </a:p>
          <a:p>
            <a:pPr lvl="1" eaLnBrk="1" hangingPunct="1"/>
            <a:r>
              <a:rPr lang="en-US" dirty="0" smtClean="0"/>
              <a:t>Comparing to the case of +1 correlation</a:t>
            </a:r>
          </a:p>
          <a:p>
            <a:pPr lvl="2" eaLnBrk="1" hangingPunct="1"/>
            <a:r>
              <a:rPr lang="en-US" dirty="0" smtClean="0"/>
              <a:t>Any level of expected return can be achieved with less risk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There is a negative slope part, which indicates</a:t>
            </a:r>
          </a:p>
          <a:p>
            <a:pPr lvl="2" eaLnBrk="1" hangingPunct="1"/>
            <a:r>
              <a:rPr lang="en-US" dirty="0" smtClean="0"/>
              <a:t>If we start from the 100% government bond position, we can achieve higher expected return with less risk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14398B1-3A0C-4011-821A-C7F7CB31E820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The efficient frontier is the positively sloped part of the minimum-variance frontier</a:t>
            </a:r>
            <a:endParaRPr lang="en-US" dirty="0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371600" y="1295400"/>
          <a:ext cx="65532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1" name="Slide" r:id="rId3" imgW="4572171" imgH="3429177" progId="PowerPoint.Slide.8">
                  <p:embed/>
                </p:oleObj>
              </mc:Choice>
              <mc:Fallback>
                <p:oleObj name="Slide" r:id="rId3" imgW="4572171" imgH="3429177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6553200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Portfolio choice with a risk-free asset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standard deviation of return for a risk-free asset is zero</a:t>
            </a:r>
          </a:p>
          <a:p>
            <a:pPr lvl="1" eaLnBrk="1" hangingPunct="1"/>
            <a:r>
              <a:rPr lang="en-US" dirty="0" smtClean="0"/>
              <a:t>Because the outcome is certain </a:t>
            </a:r>
          </a:p>
          <a:p>
            <a:pPr lvl="2" eaLnBrk="1" hangingPunct="1"/>
            <a:r>
              <a:rPr lang="en-US" dirty="0" smtClean="0"/>
              <a:t>a certain payoff</a:t>
            </a:r>
          </a:p>
          <a:p>
            <a:pPr lvl="2" eaLnBrk="1" hangingPunct="1"/>
            <a:r>
              <a:rPr lang="en-US" altLang="zh-CN" dirty="0" smtClean="0"/>
              <a:t>The terminal value is certain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Risk-free asset</a:t>
            </a:r>
          </a:p>
          <a:p>
            <a:pPr lvl="1" eaLnBrk="1" hangingPunct="1"/>
            <a:r>
              <a:rPr lang="el-GR" dirty="0" smtClean="0"/>
              <a:t>σ</a:t>
            </a:r>
            <a:r>
              <a:rPr lang="en-US" dirty="0" smtClean="0"/>
              <a:t> of the risk-free asset is zero</a:t>
            </a:r>
          </a:p>
          <a:p>
            <a:pPr lvl="1" eaLnBrk="1" hangingPunct="1"/>
            <a:r>
              <a:rPr lang="en-US" dirty="0" smtClean="0"/>
              <a:t>covariance between the risk-free asset and any risky asset is zero</a:t>
            </a:r>
            <a:r>
              <a:rPr lang="en-US" b="1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DB04899-E534-40D4-AACE-0A5570127AD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Considering risk-free assets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With proportion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baseline="-25000" dirty="0" err="1" smtClean="0">
                        <a:latin typeface="Cambria Math"/>
                      </a:rPr>
                      <m:t>𝑟𝑖𝑠𝑘</m:t>
                    </m:r>
                    <m:r>
                      <a:rPr lang="en-US" i="1" dirty="0" smtClean="0">
                        <a:latin typeface="Cambria Math"/>
                      </a:rPr>
                      <m:t>% </m:t>
                    </m:r>
                  </m:oMath>
                </a14:m>
                <a:r>
                  <a:rPr lang="en-US" dirty="0" smtClean="0"/>
                  <a:t>in the risky asset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(1−</m:t>
                    </m:r>
                    <m:r>
                      <a:rPr lang="en-US" i="1" dirty="0" smtClean="0">
                        <a:latin typeface="Cambria Math"/>
                      </a:rPr>
                      <m:t>𝑤𝑟𝑖𝑠𝑘</m:t>
                    </m:r>
                    <m:r>
                      <a:rPr lang="en-US" i="1" dirty="0" smtClean="0">
                        <a:latin typeface="Cambria Math"/>
                      </a:rPr>
                      <m:t>)% </m:t>
                    </m:r>
                  </m:oMath>
                </a14:m>
                <a:r>
                  <a:rPr lang="en-US" dirty="0" smtClean="0"/>
                  <a:t>in the risk-free asset, the expected return of our portfolio, which we shall call the Complete Portfolio, will be:</a:t>
                </a: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r>
                  <a:rPr lang="en-US" dirty="0" smtClean="0"/>
                  <a:t>The risk of the portfolio is given by:</a:t>
                </a: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1229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3840A30-A2EF-4BCA-ABD1-0B83FA6D275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85800" y="3276600"/>
          <a:ext cx="5524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8" name="Equation" r:id="rId4" imgW="2209680" imgH="266400" progId="Equation.3">
                  <p:embed/>
                </p:oleObj>
              </mc:Choice>
              <mc:Fallback>
                <p:oleObj name="Equation" r:id="rId4" imgW="220968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5524500" cy="6667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85800" y="4724400"/>
          <a:ext cx="3033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9" name="Equation" r:id="rId6" imgW="965160" imgH="266400" progId="Equation.3">
                  <p:embed/>
                </p:oleObj>
              </mc:Choice>
              <mc:Fallback>
                <p:oleObj name="Equation" r:id="rId6" imgW="9651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033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BACB503-B36A-44CF-BA94-26FE58F5782C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14400" y="609600"/>
          <a:ext cx="73152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7" name="Microsoft Office PowerPoint 97-2003 Slide" r:id="rId3" imgW="4251922" imgH="3188340" progId="PowerPoint.Slide.8">
                  <p:embed/>
                </p:oleObj>
              </mc:Choice>
              <mc:Fallback>
                <p:oleObj name="Microsoft Office PowerPoint 97-2003 Slide" r:id="rId3" imgW="4251922" imgH="3188340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73152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98088E2-600E-4938-ACE5-AFBDB01483A7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8200" y="609600"/>
          <a:ext cx="72390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1" name="Slide" r:id="rId3" imgW="4572171" imgH="3429177" progId="PowerPoint.Slide.8">
                  <p:embed/>
                </p:oleObj>
              </mc:Choice>
              <mc:Fallback>
                <p:oleObj name="Slide" r:id="rId3" imgW="4572171" imgH="3429177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239000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3962400" y="4648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nstantia" pitchFamily="18" charset="0"/>
              </a:rPr>
              <a:t>Tangency portfolio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3352800" y="3505200"/>
            <a:ext cx="14478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CAL: Summary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we can invest in a risk-free asset, then CAL represent best risk-return trade-off achievable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CAL has a Y-intercept equal to the risk-free rate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CAL is tangent to the efficient frontier of risky assets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5EAD1C9-E6DE-422F-89AD-C896F4CA18F1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Portfolio concepts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3638"/>
          </a:xfrm>
        </p:spPr>
        <p:txBody>
          <a:bodyPr/>
          <a:lstStyle/>
          <a:p>
            <a:pPr eaLnBrk="1" hangingPunct="1"/>
            <a:r>
              <a:rPr lang="en-US" dirty="0" smtClean="0"/>
              <a:t>Mean-variance framework (Chapter 4</a:t>
            </a:r>
            <a:r>
              <a:rPr lang="en-US" smtClean="0"/>
              <a:t>, Chapter 8)</a:t>
            </a:r>
            <a:endParaRPr lang="en-US" dirty="0" smtClean="0"/>
          </a:p>
          <a:p>
            <a:pPr eaLnBrk="1" hangingPunct="1"/>
            <a:r>
              <a:rPr lang="en-US" dirty="0" smtClean="0"/>
              <a:t>Minimum variance frontier</a:t>
            </a:r>
          </a:p>
          <a:p>
            <a:pPr lvl="1" eaLnBrk="1" hangingPunct="1"/>
            <a:r>
              <a:rPr lang="en-US" dirty="0" smtClean="0"/>
              <a:t>Efficient frontier</a:t>
            </a:r>
          </a:p>
          <a:p>
            <a:pPr eaLnBrk="1" hangingPunct="1"/>
            <a:r>
              <a:rPr lang="en-US" dirty="0" smtClean="0"/>
              <a:t>Capital allocation line (CAL)</a:t>
            </a:r>
          </a:p>
          <a:p>
            <a:pPr eaLnBrk="1" hangingPunct="1"/>
            <a:r>
              <a:rPr lang="en-US" dirty="0" smtClean="0"/>
              <a:t>Capital market line (CML)</a:t>
            </a:r>
          </a:p>
          <a:p>
            <a:pPr eaLnBrk="1" hangingPunct="1"/>
            <a:r>
              <a:rPr lang="en-US" dirty="0" smtClean="0"/>
              <a:t>Security market line (SML)</a:t>
            </a:r>
          </a:p>
          <a:p>
            <a:pPr eaLnBrk="1" hangingPunct="1"/>
            <a:r>
              <a:rPr lang="en-US" dirty="0" smtClean="0"/>
              <a:t>Capital (CAPM) (Chapter 11)</a:t>
            </a:r>
          </a:p>
          <a:p>
            <a:pPr eaLnBrk="1" hangingPunct="1"/>
            <a:r>
              <a:rPr lang="en-US" dirty="0" smtClean="0"/>
              <a:t>Optimal portfolio</a:t>
            </a:r>
          </a:p>
          <a:p>
            <a:pPr eaLnBrk="1" hangingPunct="1"/>
            <a:r>
              <a:rPr lang="en-US" dirty="0" smtClean="0"/>
              <a:t>APT (Chapter 11)</a:t>
            </a:r>
          </a:p>
          <a:p>
            <a:pPr eaLnBrk="1" hangingPunct="1"/>
            <a:r>
              <a:rPr lang="en-US" dirty="0" smtClean="0"/>
              <a:t>Event study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CCCD2BF-48A6-4DDC-ABBE-CC5F7665E6AD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Considering risk-free assets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With proportion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% </m:t>
                    </m:r>
                  </m:oMath>
                </a14:m>
                <a:r>
                  <a:rPr lang="en-US" dirty="0" smtClean="0"/>
                  <a:t>in the risky asset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(1−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)% </m:t>
                    </m:r>
                  </m:oMath>
                </a14:m>
                <a:r>
                  <a:rPr lang="en-US" dirty="0" smtClean="0"/>
                  <a:t>in the risk-free asset, the expected return of our portfolio, which we shall call the Complete Portfolio, will be:</a:t>
                </a: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The risk of the portfolio is given by:</a:t>
                </a:r>
              </a:p>
              <a:p>
                <a:pPr eaLnBrk="1" hangingPunct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zh-CN" dirty="0" smtClean="0">
                  <a:solidFill>
                    <a:schemeClr val="accent1"/>
                  </a:solidFill>
                </a:endParaRPr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1536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B6CBF51-DBE4-49F0-973D-BC7337536151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38200" y="3352800"/>
          <a:ext cx="501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0" name="Equation" r:id="rId4" imgW="2006280" imgH="406080" progId="Equation.3">
                  <p:embed/>
                </p:oleObj>
              </mc:Choice>
              <mc:Fallback>
                <p:oleObj name="Equation" r:id="rId4" imgW="20062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5016500" cy="1016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14400" y="5257800"/>
          <a:ext cx="26352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1" name="Equation" r:id="rId6" imgW="838080" imgH="304560" progId="Equation.3">
                  <p:embed/>
                </p:oleObj>
              </mc:Choice>
              <mc:Fallback>
                <p:oleObj name="Equation" r:id="rId6" imgW="8380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26352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the tangency portfolio</a:t>
            </a: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B0FC22A-7F05-4786-A3B2-4A40E5776EE6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1638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066800" y="3581400"/>
          <a:ext cx="6096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4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6096000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143000" y="1600200"/>
          <a:ext cx="67960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25" name="Equation" r:id="rId5" imgW="2095200" imgH="469800" progId="Equation.3">
                  <p:embed/>
                </p:oleObj>
              </mc:Choice>
              <mc:Fallback>
                <p:oleObj name="Equation" r:id="rId5" imgW="20952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79608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D89B42E-0759-4263-B7B0-56C83ECABA70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62000" y="457200"/>
          <a:ext cx="7696200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3" name="Microsoft Office PowerPoint 97-2003 Slide" r:id="rId3" imgW="4149693" imgH="3112094" progId="PowerPoint.Slide.8">
                  <p:embed/>
                </p:oleObj>
              </mc:Choice>
              <mc:Fallback>
                <p:oleObj name="Microsoft Office PowerPoint 97-2003 Slide" r:id="rId3" imgW="4149693" imgH="3112094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7696200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 has a slope of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b="1" dirty="0" smtClean="0"/>
              <a:t>Reward-to-Variability Ratio</a:t>
            </a:r>
            <a:endParaRPr lang="zh-CN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 shows one simple fact</a:t>
            </a:r>
          </a:p>
          <a:p>
            <a:pPr lvl="1" eaLnBrk="1" hangingPunct="1"/>
            <a:r>
              <a:rPr lang="en-US" u="sng" dirty="0" smtClean="0"/>
              <a:t>Increasing the amount invested in the risky asset increases the expected return by a certain risk premium</a:t>
            </a:r>
            <a:endParaRPr lang="en-US" dirty="0" smtClean="0"/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D9F3CBF-9336-4DEE-A29B-F49C65C7E65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43400" y="1219200"/>
          <a:ext cx="185896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7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58962" cy="10969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Capital Market Line (CML)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investors share identical expectations about</a:t>
            </a:r>
          </a:p>
          <a:p>
            <a:pPr lvl="2" eaLnBrk="1" hangingPunct="1"/>
            <a:r>
              <a:rPr lang="en-US" dirty="0" smtClean="0"/>
              <a:t>Mean return</a:t>
            </a:r>
          </a:p>
          <a:p>
            <a:pPr lvl="2" eaLnBrk="1" hangingPunct="1"/>
            <a:r>
              <a:rPr lang="en-US" dirty="0" smtClean="0"/>
              <a:t>Variance of return</a:t>
            </a:r>
          </a:p>
          <a:p>
            <a:pPr lvl="2" eaLnBrk="1" hangingPunct="1"/>
            <a:r>
              <a:rPr lang="en-US" dirty="0" smtClean="0"/>
              <a:t>Correlation of risky assets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 CAL for all investors is the same and is known as</a:t>
            </a:r>
          </a:p>
          <a:p>
            <a:pPr lvl="2"/>
            <a:r>
              <a:rPr lang="en-US" u="sng" dirty="0" smtClean="0">
                <a:solidFill>
                  <a:srgbClr val="FF0000"/>
                </a:solidFill>
              </a:rPr>
              <a:t>Capital Market Line (CML)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BF4604F-592E-49B2-B064-2CB9A089EFDE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equilibrium, the tangency portfolio</a:t>
            </a:r>
          </a:p>
          <a:p>
            <a:pPr lvl="1" eaLnBrk="1" hangingPunct="1"/>
            <a:r>
              <a:rPr lang="en-US" dirty="0" smtClean="0"/>
              <a:t>Should be offered to investors regardless of their degree of risk aversion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Is optimal risky portfolio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Contain all risky assets in proportions reflecting their market value weights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Market portfolio of all risky assets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252C792-BAD2-4641-AB06-3999CF6E436A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Equation for CML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7E6BE43-0B62-4F7A-945D-D797D1A8E8B5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19458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286000"/>
          <a:ext cx="6096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6" name="Equation" r:id="rId3" imgW="1841400" imgH="431640" progId="Equation.3">
                  <p:embed/>
                </p:oleObj>
              </mc:Choice>
              <mc:Fallback>
                <p:oleObj name="Equation" r:id="rId3" imgW="1841400" imgH="43164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0960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95400" y="3886200"/>
          <a:ext cx="16938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7" name="Equation" r:id="rId5" imgW="799920" imgH="431640" progId="Equation.3">
                  <p:embed/>
                </p:oleObj>
              </mc:Choice>
              <mc:Fallback>
                <p:oleObj name="Equation" r:id="rId5" imgW="7999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16938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200400" y="4114800"/>
            <a:ext cx="4343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is called market price of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CAPM: Assumptions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Identical views about risky asset’s mean returns, variances of returns, and correlations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buy and sell in any quantity without affecting price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borrow and lend at the risk-free rate without limit (can short)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 taxes on return and no transaction costs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5EE2F2E-8F9B-4270-A8FF-CA5DF6B904F5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R</a:t>
            </a:r>
            <a:r>
              <a:rPr lang="en-US" baseline="-25000" dirty="0"/>
              <a:t>RF</a:t>
            </a:r>
            <a:r>
              <a:rPr lang="en-US" dirty="0"/>
              <a:t> + (R</a:t>
            </a:r>
            <a:r>
              <a:rPr lang="en-US" baseline="-25000" dirty="0"/>
              <a:t>M</a:t>
            </a:r>
            <a:r>
              <a:rPr lang="en-US" dirty="0"/>
              <a:t> - R</a:t>
            </a:r>
            <a:r>
              <a:rPr lang="en-US" baseline="-25000" dirty="0"/>
              <a:t>RF</a:t>
            </a:r>
            <a:r>
              <a:rPr lang="en-US" dirty="0"/>
              <a:t>)* </a:t>
            </a:r>
            <a:r>
              <a:rPr lang="el-GR" dirty="0">
                <a:cs typeface="Arial" pitchFamily="34" charset="0"/>
              </a:rPr>
              <a:t>β</a:t>
            </a:r>
            <a:r>
              <a:rPr lang="en-US" baseline="-25000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CAPM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838200" y="3429000"/>
                <a:ext cx="6553200" cy="1200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ea typeface="Cambria Math" pitchFamily="18" charset="0"/>
                  </a:rPr>
                  <a:t>Ri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is the expected return on asset </a:t>
                </a:r>
                <a:r>
                  <a:rPr lang="en-US" i="1" dirty="0" err="1">
                    <a:latin typeface="Cambria Math" pitchFamily="18" charset="0"/>
                    <a:ea typeface="Cambria Math" pitchFamily="18" charset="0"/>
                  </a:rPr>
                  <a:t>i</a:t>
                </a:r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 pitchFamily="18" charset="0"/>
                      </a:rPr>
                      <m:t>𝑅</m:t>
                    </m:r>
                    <m:r>
                      <a:rPr lang="en-US" b="0" i="1" baseline="-25000" dirty="0" smtClean="0">
                        <a:latin typeface="Cambria Math"/>
                        <a:ea typeface="Cambria Math" pitchFamily="18" charset="0"/>
                      </a:rPr>
                      <m:t>𝑅𝐹</m:t>
                    </m:r>
                    <m:r>
                      <a:rPr lang="en-US" i="1" dirty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the risk-free rate of return</a:t>
                </a: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𝑅𝑀</m:t>
                    </m:r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is the expected return on the market portfolio</a:t>
                </a:r>
              </a:p>
              <a:p>
                <a:endParaRPr lang="en-US" dirty="0">
                  <a:latin typeface="Constantia" pitchFamily="18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6553200" cy="1200150"/>
              </a:xfrm>
              <a:prstGeom prst="rect">
                <a:avLst/>
              </a:prstGeom>
              <a:blipFill rotWithShape="1">
                <a:blip r:embed="rId2"/>
                <a:stretch>
                  <a:fillRect l="-837" t="-45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Implication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www.coursera.org/learn/valuation/lecture/6Oh5F/2-2-capital-asset-pricing-model-its-all-about-the-discount-rate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Expected return is a function of</a:t>
            </a:r>
          </a:p>
          <a:p>
            <a:pPr lvl="1" eaLnBrk="1" hangingPunct="1"/>
            <a:r>
              <a:rPr lang="en-US" dirty="0" smtClean="0"/>
              <a:t>Beta </a:t>
            </a:r>
          </a:p>
          <a:p>
            <a:pPr lvl="2" eaLnBrk="1" hangingPunct="1"/>
            <a:r>
              <a:rPr lang="en-US" dirty="0" smtClean="0"/>
              <a:t>Most stocks have betas in the range of 0.5 to 1.5</a:t>
            </a:r>
          </a:p>
          <a:p>
            <a:pPr lvl="1" eaLnBrk="1" hangingPunct="1"/>
            <a:r>
              <a:rPr lang="en-US" dirty="0"/>
              <a:t>R</a:t>
            </a:r>
            <a:r>
              <a:rPr lang="en-US" dirty="0" smtClean="0"/>
              <a:t>isk free return</a:t>
            </a:r>
          </a:p>
          <a:p>
            <a:pPr lvl="1" eaLnBrk="1" hangingPunct="1"/>
            <a:r>
              <a:rPr lang="en-US" dirty="0"/>
              <a:t>M</a:t>
            </a:r>
            <a:r>
              <a:rPr lang="en-US" dirty="0" smtClean="0"/>
              <a:t>arket return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CAPM serves as a benchmark</a:t>
            </a:r>
          </a:p>
          <a:p>
            <a:pPr lvl="1" eaLnBrk="1" hangingPunct="1"/>
            <a:r>
              <a:rPr lang="en-US" dirty="0" smtClean="0"/>
              <a:t>Against which actual returns are compared</a:t>
            </a:r>
          </a:p>
          <a:p>
            <a:pPr lvl="1" eaLnBrk="1" hangingPunct="1"/>
            <a:r>
              <a:rPr lang="en-US" dirty="0" smtClean="0"/>
              <a:t>Against which other asset pricing models are compared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6A5ACDC-0657-4A85-8086-88A8A2A10429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Efficient portfolio</a:t>
            </a:r>
          </a:p>
          <a:p>
            <a:pPr lvl="1" eaLnBrk="1" hangingPunct="1"/>
            <a:r>
              <a:rPr lang="en-US" dirty="0" smtClean="0"/>
              <a:t>Offering the highest expected return for a given level of risk as measured by variance or standard deviation of return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Minimum-variance portfolio</a:t>
            </a:r>
          </a:p>
          <a:p>
            <a:pPr lvl="1" eaLnBrk="1" hangingPunct="1"/>
            <a:r>
              <a:rPr lang="en-US" dirty="0" smtClean="0"/>
              <a:t>For each given level of expected return, such portfolio provides minimum variance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796C473-F3E3-47BA-93C8-92E5E3F15CA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if </a:t>
            </a:r>
            <a:r>
              <a:rPr lang="el-GR" smtClean="0"/>
              <a:t>β</a:t>
            </a:r>
            <a:r>
              <a:rPr lang="en-US" smtClean="0"/>
              <a:t> &lt;1,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E1A8F9E-77C3-47A0-9780-6D815AC7D418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901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828800"/>
            <a:ext cx="6934200" cy="3452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if </a:t>
            </a:r>
            <a:r>
              <a:rPr lang="el-GR" smtClean="0"/>
              <a:t>β</a:t>
            </a:r>
            <a:r>
              <a:rPr lang="en-US" smtClean="0"/>
              <a:t> &gt;1,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A8EFC04-3ECF-49B0-93D9-DD94271160B0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911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752600"/>
            <a:ext cx="7083425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if </a:t>
            </a:r>
            <a:r>
              <a:rPr lang="el-GR" smtClean="0"/>
              <a:t>β</a:t>
            </a:r>
            <a:r>
              <a:rPr lang="en-US" smtClean="0"/>
              <a:t> =1,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D87A68E-FE64-4F83-B55F-16DCC6E467CF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921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524000"/>
            <a:ext cx="7086600" cy="3717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Example: Using the CAPM:  Finding E(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</a:t>
            </a:r>
            <a:r>
              <a:rPr lang="zh-CN" dirty="0" smtClean="0"/>
              <a:t/>
            </a:r>
            <a:br>
              <a:rPr lang="zh-CN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229600" cy="493395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Suppose you have the following information:	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3.5%    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)=8.5%    </m:t>
                    </m:r>
                  </m:oMath>
                </a14:m>
                <a:r>
                  <a:rPr lang="en-US" dirty="0" err="1" smtClean="0"/>
                  <a:t>β</a:t>
                </a:r>
                <a:r>
                  <a:rPr lang="en-US" baseline="-25000" dirty="0" err="1" smtClean="0"/>
                  <a:t>IBM</a:t>
                </a:r>
                <a:r>
                  <a:rPr lang="en-US" dirty="0" smtClean="0"/>
                  <a:t>=0.75</a:t>
                </a:r>
              </a:p>
              <a:p>
                <a:pPr eaLnBrk="1" hangingPunct="1"/>
                <a:r>
                  <a:rPr lang="en-US" dirty="0" smtClean="0"/>
                  <a:t>What should E(R</a:t>
                </a:r>
                <a:r>
                  <a:rPr lang="en-US" baseline="-25000" dirty="0" smtClean="0"/>
                  <a:t>IBM</a:t>
                </a:r>
                <a:r>
                  <a:rPr lang="en-US" dirty="0" smtClean="0"/>
                  <a:t> ) be?</a:t>
                </a:r>
              </a:p>
              <a:p>
                <a:pPr eaLnBrk="1" hangingPunct="1"/>
                <a:r>
                  <a:rPr lang="en-US" dirty="0" smtClean="0"/>
                  <a:t>Answer</a:t>
                </a:r>
              </a:p>
            </p:txBody>
          </p:sp>
        </mc:Choice>
        <mc:Fallback xmlns="">
          <p:sp>
            <p:nvSpPr>
              <p:cNvPr id="2150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229600" cy="4933950"/>
              </a:xfrm>
              <a:blipFill rotWithShape="1">
                <a:blip r:embed="rId4"/>
                <a:stretch>
                  <a:fillRect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D4BE25C-7EC5-4385-9FA4-5C3AF96CEF02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62000" y="4191000"/>
          <a:ext cx="5729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9" name="Equation" r:id="rId5" imgW="2577960" imgH="685800" progId="Equation.3">
                  <p:embed/>
                </p:oleObj>
              </mc:Choice>
              <mc:Fallback>
                <p:oleObj name="Equation" r:id="rId5" imgW="257796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5729288" cy="15240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Example: Using the CAPM:  Finding </a:t>
            </a:r>
            <a:r>
              <a:rPr lang="el-GR" sz="3200" dirty="0" smtClean="0"/>
              <a:t>β</a:t>
            </a:r>
            <a:r>
              <a:rPr lang="en-US" sz="3200" baseline="-25000" dirty="0" err="1" smtClean="0"/>
              <a:t>i</a:t>
            </a:r>
            <a:r>
              <a:rPr lang="zh-CN" dirty="0" smtClean="0"/>
              <a:t/>
            </a:r>
            <a:br>
              <a:rPr lang="zh-CN" dirty="0" smtClean="0"/>
            </a:br>
            <a:endParaRPr lang="en-US" dirty="0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you have the following information:	</a:t>
            </a:r>
            <a:br>
              <a:rPr lang="en-US" smtClean="0"/>
            </a:br>
            <a:r>
              <a:rPr lang="en-US" smtClean="0"/>
              <a:t> R</a:t>
            </a:r>
            <a:r>
              <a:rPr lang="en-US" baseline="-25000" smtClean="0"/>
              <a:t>f</a:t>
            </a:r>
            <a:r>
              <a:rPr lang="en-US" smtClean="0"/>
              <a:t> = 3.5%    E(R</a:t>
            </a:r>
            <a:r>
              <a:rPr lang="en-US" baseline="-25000" smtClean="0"/>
              <a:t>m</a:t>
            </a:r>
            <a:r>
              <a:rPr lang="en-US" smtClean="0"/>
              <a:t>)=8.5%	 E(R</a:t>
            </a:r>
            <a:r>
              <a:rPr lang="en-US" baseline="-25000" smtClean="0"/>
              <a:t>IBM</a:t>
            </a:r>
            <a:r>
              <a:rPr lang="en-US" smtClean="0"/>
              <a:t>)=7.25%</a:t>
            </a:r>
          </a:p>
          <a:p>
            <a:pPr eaLnBrk="1" hangingPunct="1"/>
            <a:r>
              <a:rPr lang="en-US" smtClean="0"/>
              <a:t>What should </a:t>
            </a:r>
            <a:r>
              <a:rPr lang="el-GR" smtClean="0"/>
              <a:t>β</a:t>
            </a:r>
            <a:r>
              <a:rPr lang="en-US" baseline="-25000" smtClean="0"/>
              <a:t>IBM</a:t>
            </a:r>
            <a:r>
              <a:rPr lang="en-US" smtClean="0"/>
              <a:t> be?</a:t>
            </a:r>
          </a:p>
          <a:p>
            <a:pPr eaLnBrk="1" hangingPunct="1"/>
            <a:r>
              <a:rPr lang="en-US" smtClean="0"/>
              <a:t>Answer:</a:t>
            </a:r>
          </a:p>
          <a:p>
            <a:pPr eaLnBrk="1" hangingPunct="1"/>
            <a:endParaRPr lang="en-US" smtClean="0"/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6643216-042B-41D9-9FA7-66678F7C2E4D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62000" y="3962400"/>
          <a:ext cx="55213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3" name="Equation" r:id="rId3" imgW="2514600" imgH="888840" progId="Equation.3">
                  <p:embed/>
                </p:oleObj>
              </mc:Choice>
              <mc:Fallback>
                <p:oleObj name="Equation" r:id="rId3" imgW="251460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5521325" cy="19526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 and Cons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Advantages:</a:t>
            </a:r>
          </a:p>
          <a:p>
            <a:pPr lvl="1" eaLnBrk="1" hangingPunct="1"/>
            <a:r>
              <a:rPr lang="en-US" dirty="0" smtClean="0"/>
              <a:t>Simplicity</a:t>
            </a:r>
          </a:p>
          <a:p>
            <a:pPr lvl="1" eaLnBrk="1" hangingPunct="1"/>
            <a:r>
              <a:rPr lang="en-US" dirty="0" smtClean="0"/>
              <a:t>Works well on average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Disadvantages:</a:t>
            </a:r>
          </a:p>
          <a:p>
            <a:pPr lvl="1" eaLnBrk="1" hangingPunct="1"/>
            <a:r>
              <a:rPr lang="en-US" dirty="0" smtClean="0"/>
              <a:t>Makes many simplifying assumptions about markets, returns and investor behavior</a:t>
            </a:r>
          </a:p>
          <a:p>
            <a:pPr lvl="1" eaLnBrk="1" hangingPunct="1"/>
            <a:r>
              <a:rPr lang="en-US" dirty="0" smtClean="0"/>
              <a:t>How do you estimate beta?  Can all aspects of risk be summarized by beta?</a:t>
            </a:r>
          </a:p>
          <a:p>
            <a:pPr lvl="1" eaLnBrk="1" hangingPunct="1"/>
            <a:r>
              <a:rPr lang="en-US" dirty="0" smtClean="0"/>
              <a:t>What is the true market portfolio and risk free rate?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0CC7AA6-70AC-4E87-BDBC-BBA55BF25A97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 on Estimating β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it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mt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ft</a:t>
            </a:r>
            <a:r>
              <a:rPr lang="en-US" dirty="0" smtClean="0"/>
              <a:t> denote historical returns for the time period t=1,2,...,T.</a:t>
            </a:r>
          </a:p>
          <a:p>
            <a:pPr eaLnBrk="1" hangingPunct="1"/>
            <a:r>
              <a:rPr lang="en-US" dirty="0" smtClean="0"/>
              <a:t>Standard way to estimate historical βs using regressions: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Use the </a:t>
            </a:r>
            <a:r>
              <a:rPr lang="en-US" u="sng" dirty="0" smtClean="0"/>
              <a:t>Market Model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it</a:t>
            </a:r>
            <a:r>
              <a:rPr lang="en-US" dirty="0" smtClean="0"/>
              <a:t> -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ft</a:t>
            </a:r>
            <a:r>
              <a:rPr lang="en-US" dirty="0" smtClean="0"/>
              <a:t>= α</a:t>
            </a:r>
            <a:r>
              <a:rPr lang="en-US" baseline="-25000" dirty="0" err="1" smtClean="0"/>
              <a:t>i</a:t>
            </a:r>
            <a:r>
              <a:rPr lang="en-US" dirty="0" smtClean="0"/>
              <a:t> + β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*(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ft</a:t>
            </a:r>
            <a:r>
              <a:rPr lang="en-US" dirty="0" smtClean="0"/>
              <a:t>) </a:t>
            </a:r>
            <a:r>
              <a:rPr lang="en-US" dirty="0"/>
              <a:t>+</a:t>
            </a:r>
            <a:r>
              <a:rPr lang="el-GR" dirty="0" smtClean="0"/>
              <a:t>ε</a:t>
            </a:r>
            <a:r>
              <a:rPr lang="en-US" baseline="-25000" dirty="0" smtClean="0"/>
              <a:t>it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072F6A4-31C5-427C-BE5C-D2D09BA63BA3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Choices in estimating Betas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7963"/>
            <a:ext cx="7772400" cy="4618037"/>
          </a:xfrm>
          <a:noFill/>
        </p:spPr>
        <p:txBody>
          <a:bodyPr/>
          <a:lstStyle/>
          <a:p>
            <a:r>
              <a:rPr lang="en-US" dirty="0" smtClean="0"/>
              <a:t>Regression: usually at least 60 observations.</a:t>
            </a:r>
          </a:p>
          <a:p>
            <a:r>
              <a:rPr lang="en-US" dirty="0" smtClean="0"/>
              <a:t>Historical periods of different length: one, two, ...five,...  years?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Yahoo Finance!: 60 monthly observations.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Value line: 260 weekly observations.</a:t>
            </a:r>
          </a:p>
          <a:p>
            <a:r>
              <a:rPr lang="en-US" dirty="0" smtClean="0"/>
              <a:t>Different holding periods:  daily, weekly, monthly, annual returns?  </a:t>
            </a:r>
          </a:p>
          <a:p>
            <a:pPr lvl="1"/>
            <a:r>
              <a:rPr lang="en-US" dirty="0" smtClean="0"/>
              <a:t>More frequent (like daily) --more data, but also more noise.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91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Choices in estimating </a:t>
            </a:r>
            <a:r>
              <a:rPr lang="en-US" dirty="0" smtClean="0"/>
              <a:t>Betas: Cont.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3125"/>
            <a:ext cx="7772400" cy="5222875"/>
          </a:xfrm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Risk free rate: short term or long term?</a:t>
            </a:r>
          </a:p>
          <a:p>
            <a:pPr lvl="1"/>
            <a:r>
              <a:rPr lang="en-US" dirty="0" smtClean="0"/>
              <a:t>Long term used because (1)equities are long term instruments, and (2)there is less volatility in long term rate.</a:t>
            </a:r>
          </a:p>
          <a:p>
            <a:endParaRPr lang="en-US" dirty="0" smtClean="0"/>
          </a:p>
          <a:p>
            <a:r>
              <a:rPr lang="en-US" dirty="0" smtClean="0"/>
              <a:t>Market risk premium: ex-post or ex-ante?</a:t>
            </a:r>
          </a:p>
          <a:p>
            <a:pPr lvl="1"/>
            <a:r>
              <a:rPr lang="en-US" dirty="0" smtClean="0"/>
              <a:t>Ex-post from Ibbotson</a:t>
            </a:r>
          </a:p>
          <a:p>
            <a:pPr lvl="1"/>
            <a:r>
              <a:rPr lang="en-US" dirty="0" smtClean="0"/>
              <a:t>Ex-ante from IBES (Will vary over time)</a:t>
            </a:r>
          </a:p>
          <a:p>
            <a:pPr lvl="1"/>
            <a:r>
              <a:rPr lang="en-US" dirty="0" smtClean="0"/>
              <a:t>CRSP historic market risk premium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What indexes are used to represent R</a:t>
            </a:r>
            <a:r>
              <a:rPr lang="en-US" baseline="-25000" dirty="0"/>
              <a:t>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S&amp;P500, NYSE index, Russell 3000, CRSP Market return, </a:t>
            </a:r>
            <a:r>
              <a:rPr lang="en-US" dirty="0" err="1"/>
              <a:t>etc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4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CONCLUSION of BETA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One can calculate Betas in many ways;  depending on the method used, different betas may result from CAPM:</a:t>
            </a:r>
          </a:p>
          <a:p>
            <a:pPr algn="ctr">
              <a:lnSpc>
                <a:spcPct val="90000"/>
              </a:lnSpc>
              <a:buNone/>
            </a:pPr>
            <a:r>
              <a:rPr lang="en-US" dirty="0" err="1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R</a:t>
            </a:r>
            <a:r>
              <a:rPr lang="en-US" baseline="-25000" dirty="0" smtClean="0"/>
              <a:t>RF</a:t>
            </a:r>
            <a:r>
              <a:rPr lang="en-US" dirty="0" smtClean="0"/>
              <a:t> </a:t>
            </a:r>
            <a:r>
              <a:rPr lang="en-US" dirty="0" smtClean="0"/>
              <a:t>+ (RP</a:t>
            </a:r>
            <a:r>
              <a:rPr lang="en-US" baseline="-25000" dirty="0" smtClean="0"/>
              <a:t>M</a:t>
            </a:r>
            <a:r>
              <a:rPr lang="en-US" dirty="0" smtClean="0"/>
              <a:t>) * </a:t>
            </a:r>
            <a:r>
              <a:rPr lang="el-GR" dirty="0" smtClean="0">
                <a:cs typeface="Arial" pitchFamily="34" charset="0"/>
              </a:rPr>
              <a:t>β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	or	 </a:t>
            </a:r>
            <a:r>
              <a:rPr lang="en-US" dirty="0" err="1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R</a:t>
            </a:r>
            <a:r>
              <a:rPr lang="en-US" baseline="-25000" dirty="0" smtClean="0"/>
              <a:t>RF</a:t>
            </a:r>
            <a:r>
              <a:rPr lang="en-US" dirty="0" smtClean="0"/>
              <a:t> </a:t>
            </a:r>
            <a:r>
              <a:rPr lang="en-US" dirty="0" smtClean="0"/>
              <a:t>+ (R</a:t>
            </a:r>
            <a:r>
              <a:rPr lang="en-US" baseline="-25000" dirty="0" smtClean="0"/>
              <a:t>M</a:t>
            </a:r>
            <a:r>
              <a:rPr lang="en-US" dirty="0" smtClean="0"/>
              <a:t> - </a:t>
            </a:r>
            <a:r>
              <a:rPr lang="en-US" dirty="0"/>
              <a:t>R</a:t>
            </a:r>
            <a:r>
              <a:rPr lang="en-US" baseline="-25000" dirty="0" smtClean="0"/>
              <a:t>RF</a:t>
            </a:r>
            <a:r>
              <a:rPr lang="en-US" dirty="0" smtClean="0"/>
              <a:t>)* </a:t>
            </a:r>
            <a:r>
              <a:rPr lang="el-GR" dirty="0" smtClean="0">
                <a:cs typeface="Arial" pitchFamily="34" charset="0"/>
              </a:rPr>
              <a:t>β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With luck, different Betas from different sources will be close.</a:t>
            </a:r>
          </a:p>
          <a:p>
            <a:r>
              <a:rPr lang="en-US" dirty="0" smtClean="0"/>
              <a:t>Finance </a:t>
            </a:r>
            <a:r>
              <a:rPr lang="en-US" dirty="0" smtClean="0"/>
              <a:t>academia and industry: use </a:t>
            </a:r>
            <a:r>
              <a:rPr lang="en-US" dirty="0" err="1" smtClean="0"/>
              <a:t>Fama</a:t>
            </a:r>
            <a:r>
              <a:rPr lang="en-US" dirty="0" smtClean="0"/>
              <a:t> French/CRSP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23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Portfolio return:  </a:t>
            </a:r>
            <a:br>
              <a:rPr lang="en-US" sz="3200" dirty="0" smtClean="0"/>
            </a:br>
            <a:r>
              <a:rPr lang="en-US" sz="3200" dirty="0" smtClean="0"/>
              <a:t>Expected return of two assets A and B</a:t>
            </a:r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9D2C0C0-12E4-4D32-B70F-9A2D02ED43B5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2050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33400" y="25908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8" name="Equation" r:id="rId3" imgW="1549080" imgH="203040" progId="Equation.3">
                  <p:embed/>
                </p:oleObj>
              </mc:Choice>
              <mc:Fallback>
                <p:oleObj name="Equation" r:id="rId3" imgW="1549080" imgH="20304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6096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5800" y="4343400"/>
          <a:ext cx="774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9" name="Equation" r:id="rId5" imgW="2450880" imgH="241200" progId="Equation.3">
                  <p:embed/>
                </p:oleObj>
              </mc:Choice>
              <mc:Fallback>
                <p:oleObj name="Equation" r:id="rId5" imgW="24508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7406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609600" y="3581400"/>
            <a:ext cx="6629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If w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w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are weights for two assets, 1 and 2, in a portfolio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CAPM model</a:t>
            </a:r>
          </a:p>
          <a:p>
            <a:pPr marL="109728" indent="0">
              <a:buNone/>
            </a:pPr>
            <a:r>
              <a:rPr lang="en-US" dirty="0" err="1"/>
              <a:t>R</a:t>
            </a:r>
            <a:r>
              <a:rPr lang="en-US" baseline="-25000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/>
              <a:t>R</a:t>
            </a:r>
            <a:r>
              <a:rPr lang="en-US" baseline="-25000" dirty="0" err="1" smtClean="0"/>
              <a:t>RF,t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intercept</a:t>
            </a:r>
            <a:r>
              <a:rPr lang="en-US" baseline="-25000" dirty="0" err="1"/>
              <a:t>i</a:t>
            </a:r>
            <a:r>
              <a:rPr lang="en-US" dirty="0" smtClean="0"/>
              <a:t> + </a:t>
            </a:r>
            <a:r>
              <a:rPr lang="en-US" dirty="0"/>
              <a:t>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Mt</a:t>
            </a:r>
            <a:r>
              <a:rPr lang="en-US" dirty="0" smtClean="0"/>
              <a:t> – </a:t>
            </a:r>
            <a:r>
              <a:rPr lang="en-US" dirty="0" err="1"/>
              <a:t>R</a:t>
            </a:r>
            <a:r>
              <a:rPr lang="en-US" baseline="-25000" dirty="0" err="1" smtClean="0"/>
              <a:t>RF,t</a:t>
            </a:r>
            <a:r>
              <a:rPr lang="en-US" dirty="0" smtClean="0"/>
              <a:t>)* </a:t>
            </a:r>
            <a:r>
              <a:rPr lang="el-GR" dirty="0">
                <a:cs typeface="Arial" pitchFamily="34" charset="0"/>
              </a:rPr>
              <a:t>β</a:t>
            </a:r>
            <a:r>
              <a:rPr lang="en-US" baseline="-25000" dirty="0" err="1" smtClean="0"/>
              <a:t>i,t</a:t>
            </a:r>
            <a:r>
              <a:rPr lang="en-US" dirty="0" smtClean="0"/>
              <a:t> + </a:t>
            </a:r>
            <a:r>
              <a:rPr lang="en-US" dirty="0" err="1" smtClean="0"/>
              <a:t>error</a:t>
            </a:r>
            <a:r>
              <a:rPr lang="en-US" baseline="-25000" dirty="0" err="1" smtClean="0"/>
              <a:t>it</a:t>
            </a:r>
            <a:endParaRPr lang="en-US" baseline="-25000" dirty="0" smtClean="0"/>
          </a:p>
          <a:p>
            <a:pPr marL="109728" indent="0">
              <a:buNone/>
            </a:pPr>
            <a:endParaRPr lang="en-US" baseline="-25000" dirty="0"/>
          </a:p>
          <a:p>
            <a:r>
              <a:rPr lang="en-US" dirty="0" smtClean="0"/>
              <a:t>Google</a:t>
            </a:r>
          </a:p>
          <a:p>
            <a:endParaRPr lang="en-US" dirty="0" smtClean="0"/>
          </a:p>
          <a:p>
            <a:r>
              <a:rPr lang="en-US" dirty="0" smtClean="0"/>
              <a:t>Data: Daily data 2014-2015</a:t>
            </a:r>
          </a:p>
          <a:p>
            <a:endParaRPr lang="en-US" dirty="0" smtClean="0"/>
          </a:p>
          <a:p>
            <a:r>
              <a:rPr lang="en-US" dirty="0" smtClean="0"/>
              <a:t>Data source: </a:t>
            </a:r>
            <a:r>
              <a:rPr lang="en-US" dirty="0" err="1" smtClean="0"/>
              <a:t>Fama</a:t>
            </a:r>
            <a:r>
              <a:rPr lang="en-US" dirty="0" smtClean="0"/>
              <a:t> French Library (stock return; market return and risk free rate)</a:t>
            </a:r>
          </a:p>
          <a:p>
            <a:endParaRPr lang="en-US" dirty="0"/>
          </a:p>
          <a:p>
            <a:r>
              <a:rPr lang="en-US" dirty="0" smtClean="0"/>
              <a:t>Software: 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SAS: CAPM Regression Example</a:t>
            </a:r>
          </a:p>
        </p:txBody>
      </p:sp>
    </p:spTree>
    <p:extLst>
      <p:ext uri="{BB962C8B-B14F-4D97-AF65-F5344CB8AC3E}">
        <p14:creationId xmlns:p14="http://schemas.microsoft.com/office/powerpoint/2010/main" val="8635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SAS: CAPM Regression Example Cont</a:t>
            </a:r>
            <a:r>
              <a:rPr lang="en-US" dirty="0"/>
              <a:t>.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00136"/>
              </p:ext>
            </p:extLst>
          </p:nvPr>
        </p:nvGraphicFramePr>
        <p:xfrm>
          <a:off x="381000" y="838200"/>
          <a:ext cx="8001000" cy="239649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287313">
                <a:tc gridSpan="6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of Variance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576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 of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Squares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Mean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Square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 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 &gt; 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0.04598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0.04598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279.88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8731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0.08248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0.00016430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00576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Corrected Total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0.12846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95650"/>
              </p:ext>
            </p:extLst>
          </p:nvPr>
        </p:nvGraphicFramePr>
        <p:xfrm>
          <a:off x="304800" y="3429000"/>
          <a:ext cx="8153400" cy="110871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1981200"/>
              </a:tblGrid>
              <a:tr h="130334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Root MSE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0.01282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R-Square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0.3580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Dependent Mean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0.00077297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Adj R-Sq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0.3567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Coeff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1658.27866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83227"/>
              </p:ext>
            </p:extLst>
          </p:nvPr>
        </p:nvGraphicFramePr>
        <p:xfrm>
          <a:off x="304800" y="4648200"/>
          <a:ext cx="8686800" cy="19812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598170">
                <a:tc gridSpan="6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 Estimates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Error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 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&gt; |t|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0.00054302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0.00057112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mrp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1.14708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0.06857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16.73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8566" tIns="45720" rIns="2856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90600" y="5486400"/>
            <a:ext cx="914400" cy="381000"/>
          </a:xfrm>
          <a:prstGeom prst="wedgeRectCallout">
            <a:avLst>
              <a:gd name="adj1" fmla="val -46639"/>
              <a:gd name="adj2" fmla="val 72823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lpha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676400" y="6248400"/>
            <a:ext cx="914400" cy="381000"/>
          </a:xfrm>
          <a:prstGeom prst="wedgeRectCallout">
            <a:avLst>
              <a:gd name="adj1" fmla="val -143414"/>
              <a:gd name="adj2" fmla="val 10887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Beta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257800" y="2610465"/>
            <a:ext cx="3276600" cy="914400"/>
          </a:xfrm>
          <a:prstGeom prst="wedgeRectCallout">
            <a:avLst>
              <a:gd name="adj1" fmla="val -46639"/>
              <a:gd name="adj2" fmla="val 72823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Adj</a:t>
            </a:r>
            <a:r>
              <a:rPr lang="en-US" dirty="0" smtClean="0">
                <a:solidFill>
                  <a:schemeClr val="accent2"/>
                </a:solidFill>
              </a:rPr>
              <a:t> R </a:t>
            </a:r>
            <a:r>
              <a:rPr lang="en-US" dirty="0" err="1" smtClean="0">
                <a:solidFill>
                  <a:schemeClr val="accent2"/>
                </a:solidFill>
              </a:rPr>
              <a:t>sq</a:t>
            </a:r>
            <a:r>
              <a:rPr lang="en-US" dirty="0" smtClean="0">
                <a:solidFill>
                  <a:schemeClr val="accent2"/>
                </a:solidFill>
              </a:rPr>
              <a:t>: % variance of Y can be explained by </a:t>
            </a:r>
            <a:r>
              <a:rPr lang="en-US" dirty="0" err="1" smtClean="0">
                <a:solidFill>
                  <a:schemeClr val="accent2"/>
                </a:solidFill>
              </a:rPr>
              <a:t>Xs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40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Interpreting Regression Results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regression line, and the coefficient of X variable, is the beta value.</a:t>
            </a:r>
          </a:p>
          <a:p>
            <a:r>
              <a:rPr lang="en-US" dirty="0" smtClean="0"/>
              <a:t>The R</a:t>
            </a:r>
            <a:r>
              <a:rPr lang="en-US" baseline="30000" dirty="0" smtClean="0"/>
              <a:t>2</a:t>
            </a:r>
            <a:r>
              <a:rPr lang="en-US" dirty="0" smtClean="0"/>
              <a:t> measures the percent of a stock’s variance that is explained by the market.  The typical R</a:t>
            </a:r>
            <a:r>
              <a:rPr lang="en-US" baseline="30000" dirty="0" smtClean="0"/>
              <a:t>2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0.3 for an individual stock</a:t>
            </a:r>
          </a:p>
          <a:p>
            <a:pPr lvl="1"/>
            <a:r>
              <a:rPr lang="en-US" dirty="0" smtClean="0"/>
              <a:t>over 0.9 for a well diversified portfolio</a:t>
            </a:r>
          </a:p>
          <a:p>
            <a:pPr marL="393192" lvl="1" indent="0">
              <a:buNone/>
            </a:pPr>
            <a:endParaRPr lang="en-US" sz="2700" dirty="0" smtClean="0"/>
          </a:p>
          <a:p>
            <a:pPr marL="393192" lvl="1" indent="0">
              <a:buNone/>
            </a:pPr>
            <a:r>
              <a:rPr lang="en-US" sz="2800" dirty="0" smtClean="0"/>
              <a:t>Examples of SAS regression </a:t>
            </a:r>
            <a:r>
              <a:rPr lang="en-US" sz="2800" dirty="0"/>
              <a:t>analysis with footnotes explaining the </a:t>
            </a:r>
            <a:r>
              <a:rPr lang="en-US" sz="2800" dirty="0" smtClean="0"/>
              <a:t>output: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www.ats.ucla.edu/stat/sas/output/reg.htm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>
              <a:hlinkClick r:id="rId3"/>
            </a:endParaRPr>
          </a:p>
          <a:p>
            <a:pPr marL="393192" lvl="1" indent="0">
              <a:buNone/>
            </a:pPr>
            <a:r>
              <a:rPr lang="en-US" dirty="0" smtClean="0">
                <a:hlinkClick r:id="rId3"/>
              </a:rPr>
              <a:t>(advanced: </a:t>
            </a:r>
            <a:r>
              <a:rPr lang="en-US" dirty="0" err="1" smtClean="0">
                <a:hlinkClick r:id="rId3"/>
              </a:rPr>
              <a:t>autoreg</a:t>
            </a:r>
            <a:r>
              <a:rPr lang="en-US" smtClean="0">
                <a:hlinkClick r:id="rId3"/>
              </a:rPr>
              <a:t>) 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support.sas.com/rnd/app/ets/examples/capm/index.htm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SAS: CAPM Regression Example Cont.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009"/>
            <a:ext cx="7315200" cy="45726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11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SAS: CAPM Regression Example Cont.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baseline="-25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05800" cy="485775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4724400" y="1752600"/>
            <a:ext cx="914400" cy="612648"/>
          </a:xfrm>
          <a:prstGeom prst="wedgeRectCallout">
            <a:avLst>
              <a:gd name="adj1" fmla="val -73521"/>
              <a:gd name="adj2" fmla="val -24163"/>
            </a:avLst>
          </a:prstGeom>
          <a:solidFill>
            <a:schemeClr val="accent2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outlier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5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Arbitrage Pricing Theory (APT)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1976, Ross</a:t>
            </a:r>
          </a:p>
          <a:p>
            <a:pPr eaLnBrk="1" hangingPunct="1"/>
            <a:r>
              <a:rPr lang="en-US" smtClean="0"/>
              <a:t>assume:</a:t>
            </a:r>
          </a:p>
          <a:p>
            <a:pPr lvl="1" eaLnBrk="1" hangingPunct="1"/>
            <a:r>
              <a:rPr lang="en-US" smtClean="0"/>
              <a:t>several factors affect E(R)</a:t>
            </a:r>
          </a:p>
          <a:p>
            <a:pPr lvl="1" eaLnBrk="1" hangingPunct="1"/>
            <a:r>
              <a:rPr lang="en-US" smtClean="0"/>
              <a:t>does not specify factors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8E44784-DE56-44AD-89AA-2A24353860C2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APT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E(R) is a function of several factors, F, each with its own </a:t>
            </a:r>
            <a:r>
              <a:rPr lang="el-GR" smtClean="0"/>
              <a:t>β</a:t>
            </a:r>
            <a:endParaRPr lang="en-US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219DA94-C5F7-4F22-B3CD-3B7BBF8C4F9E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14400" y="3429000"/>
          <a:ext cx="7688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6" name="Equation" r:id="rId3" imgW="2705040" imgH="241200" progId="Equation.3">
                  <p:embed/>
                </p:oleObj>
              </mc:Choice>
              <mc:Fallback>
                <p:oleObj name="Equation" r:id="rId3" imgW="27050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688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CAPM vs. APT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APT is more general</a:t>
            </a:r>
          </a:p>
          <a:p>
            <a:pPr lvl="1" eaLnBrk="1" hangingPunct="1"/>
            <a:r>
              <a:rPr lang="en-US" smtClean="0"/>
              <a:t>many factors</a:t>
            </a:r>
          </a:p>
          <a:p>
            <a:pPr lvl="1" eaLnBrk="1" hangingPunct="1"/>
            <a:r>
              <a:rPr lang="en-US" smtClean="0"/>
              <a:t>unspecified factors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CAPM is a special case of the APT</a:t>
            </a:r>
          </a:p>
          <a:p>
            <a:pPr lvl="1" eaLnBrk="1" hangingPunct="1"/>
            <a:r>
              <a:rPr lang="en-US" smtClean="0"/>
              <a:t>1 factor</a:t>
            </a:r>
          </a:p>
          <a:p>
            <a:pPr lvl="1" eaLnBrk="1" hangingPunct="1"/>
            <a:r>
              <a:rPr lang="en-US" smtClean="0"/>
              <a:t>factor is market risk premium</a:t>
            </a:r>
          </a:p>
          <a:p>
            <a:pPr eaLnBrk="1" hangingPunct="1"/>
            <a:endParaRPr lang="en-US" smtClean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13A2621-D9D5-4660-96E4-AD122836DAC2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Fama</a:t>
            </a:r>
            <a:r>
              <a:rPr lang="en-US" dirty="0" smtClean="0"/>
              <a:t>-French 3-factor model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4350"/>
          </a:xfrm>
        </p:spPr>
        <p:txBody>
          <a:bodyPr>
            <a:normAutofit fontScale="625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www.investopedia.com/terms/f/famaandfrenchthreefactormodel.asp</a:t>
            </a:r>
            <a:endParaRPr lang="en-US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mba.tuck.dartmouth.edu/pages/faculty/ken.french/data_library.html</a:t>
            </a:r>
            <a:endParaRPr lang="en-US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Fama</a:t>
            </a:r>
            <a:r>
              <a:rPr lang="en-US" dirty="0" smtClean="0"/>
              <a:t> and French found that the market risk premium from CAPM can explain 75% of stock return; and their three factors can explain 90% of stock return.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Fama</a:t>
            </a:r>
            <a:r>
              <a:rPr lang="en-US" dirty="0" smtClean="0"/>
              <a:t>  and French propose three factors: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/>
              <a:t>X</a:t>
            </a:r>
            <a:r>
              <a:rPr lang="en-US" sz="2200" dirty="0" smtClean="0"/>
              <a:t> variable: the excess market return, R</a:t>
            </a:r>
            <a:r>
              <a:rPr lang="en-US" sz="2200" baseline="-25000" dirty="0" smtClean="0"/>
              <a:t>M</a:t>
            </a:r>
            <a:r>
              <a:rPr lang="en-US" sz="2200" dirty="0" smtClean="0"/>
              <a:t>-R</a:t>
            </a:r>
            <a:r>
              <a:rPr lang="en-US" sz="2200" baseline="-25000" dirty="0" smtClean="0"/>
              <a:t>F</a:t>
            </a:r>
            <a:r>
              <a:rPr lang="en-US" sz="2200" dirty="0" smtClean="0"/>
              <a:t>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The return on, S, a portfolio of small firms (where size is based on the market value of equity) minus the return on B, a portfolio of big firms.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SMB for S minus B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The return on, H, a portfolio of firms with high book-to-market ratios (using market equity and book equity) minus the return on L, a portfolio of firms with low book-to-market ratios. 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HML for H minus L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2C219F8-9F28-4F01-ABB9-8C7698AFC9B0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Fama</a:t>
            </a:r>
            <a:r>
              <a:rPr lang="en-US" dirty="0"/>
              <a:t>-French 3-factor </a:t>
            </a:r>
            <a:r>
              <a:rPr lang="en-US" dirty="0" smtClean="0"/>
              <a:t>model Cont’d</a:t>
            </a: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EEA31E1-3548-4103-B2F5-7A1F699B22C6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68645"/>
              </p:ext>
            </p:extLst>
          </p:nvPr>
        </p:nvGraphicFramePr>
        <p:xfrm>
          <a:off x="1066800" y="1219200"/>
          <a:ext cx="75438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8" name="Equation" r:id="rId3" imgW="2501640" imgH="482400" progId="Equation.3">
                  <p:embed/>
                </p:oleObj>
              </mc:Choice>
              <mc:Fallback>
                <p:oleObj name="Equation" r:id="rId3" imgW="250164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5438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6529" y="2438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Β</a:t>
            </a:r>
            <a:r>
              <a:rPr lang="en-US" i="1" dirty="0" err="1" smtClean="0"/>
              <a:t>smb</a:t>
            </a:r>
            <a:endParaRPr lang="en-US" i="1" dirty="0" smtClean="0"/>
          </a:p>
          <a:p>
            <a:r>
              <a:rPr lang="en-US" dirty="0" smtClean="0"/>
              <a:t>If &gt; </a:t>
            </a:r>
            <a:r>
              <a:rPr lang="en-US" dirty="0"/>
              <a:t>0, </a:t>
            </a:r>
            <a:r>
              <a:rPr lang="en-US" dirty="0" smtClean="0"/>
              <a:t>the stock has </a:t>
            </a:r>
            <a:r>
              <a:rPr lang="en-US" dirty="0"/>
              <a:t>higher expected returns if small-cap stocks outperform large-cap </a:t>
            </a:r>
            <a:r>
              <a:rPr lang="en-US" dirty="0" smtClean="0"/>
              <a:t>stocks</a:t>
            </a:r>
            <a:r>
              <a:rPr lang="en-US" dirty="0"/>
              <a:t> </a:t>
            </a:r>
            <a:r>
              <a:rPr lang="en-US" dirty="0" smtClean="0"/>
              <a:t>(the stock is </a:t>
            </a:r>
            <a:r>
              <a:rPr lang="en-US" i="1" dirty="0" smtClean="0"/>
              <a:t>predominantly </a:t>
            </a:r>
            <a:r>
              <a:rPr lang="en-US" b="1" i="1" dirty="0" smtClean="0"/>
              <a:t>small-cap</a:t>
            </a:r>
            <a:r>
              <a:rPr lang="en-US" i="1" dirty="0" smtClean="0"/>
              <a:t> )</a:t>
            </a:r>
            <a:endParaRPr lang="en-US" dirty="0" smtClean="0"/>
          </a:p>
          <a:p>
            <a:r>
              <a:rPr lang="en-US" dirty="0" smtClean="0"/>
              <a:t>If &lt; 0, the stock has higher expected returns if large-cap stocks outperform small-cap stocks (is </a:t>
            </a:r>
            <a:r>
              <a:rPr lang="en-US" i="1" dirty="0" smtClean="0"/>
              <a:t>predominantly </a:t>
            </a:r>
            <a:r>
              <a:rPr lang="en-US" b="1" i="1" dirty="0" smtClean="0"/>
              <a:t>large-cap</a:t>
            </a:r>
            <a:r>
              <a:rPr lang="en-US" i="1" dirty="0" smtClean="0"/>
              <a:t> 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β</a:t>
            </a:r>
            <a:r>
              <a:rPr lang="en-US" i="1" dirty="0" err="1" smtClean="0"/>
              <a:t>hml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&gt; </a:t>
            </a:r>
            <a:r>
              <a:rPr lang="en-US" dirty="0"/>
              <a:t>0, </a:t>
            </a:r>
            <a:r>
              <a:rPr lang="en-US" dirty="0" smtClean="0"/>
              <a:t>the stock has </a:t>
            </a:r>
            <a:r>
              <a:rPr lang="en-US" dirty="0"/>
              <a:t>higher expected returns if high book-to-market (i.e., value) stocks outperform low book-to-market (i.e., growth) stocks, </a:t>
            </a:r>
            <a:r>
              <a:rPr lang="en-US" dirty="0" smtClean="0"/>
              <a:t>(is </a:t>
            </a:r>
            <a:r>
              <a:rPr lang="en-US" i="1" dirty="0" smtClean="0"/>
              <a:t>predominantly </a:t>
            </a:r>
            <a:r>
              <a:rPr lang="en-US" b="1" i="1" dirty="0"/>
              <a:t>value</a:t>
            </a:r>
            <a:r>
              <a:rPr lang="en-US" i="1" dirty="0"/>
              <a:t> </a:t>
            </a:r>
            <a:r>
              <a:rPr lang="en-US" i="1" dirty="0" smtClean="0"/>
              <a:t>stocks)</a:t>
            </a:r>
            <a:endParaRPr lang="en-US" dirty="0"/>
          </a:p>
          <a:p>
            <a:r>
              <a:rPr lang="en-US" dirty="0" smtClean="0"/>
              <a:t>If &lt;0, the stock has </a:t>
            </a:r>
            <a:r>
              <a:rPr lang="en-US" dirty="0"/>
              <a:t>higher expected returns if low book-to-market (i.e., growth) stocks outperform high book-to-market (i.e., value) stocks, </a:t>
            </a:r>
            <a:r>
              <a:rPr lang="en-US" dirty="0" smtClean="0"/>
              <a:t>(is </a:t>
            </a:r>
            <a:r>
              <a:rPr lang="en-US" i="1" dirty="0"/>
              <a:t>predominantly </a:t>
            </a:r>
            <a:r>
              <a:rPr lang="en-US" b="1" i="1" dirty="0"/>
              <a:t>growth</a:t>
            </a:r>
            <a:r>
              <a:rPr lang="en-US" i="1" dirty="0"/>
              <a:t> </a:t>
            </a:r>
            <a:r>
              <a:rPr lang="en-US" i="1" dirty="0" smtClean="0"/>
              <a:t>stocks).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Portfolio Risk:</a:t>
            </a:r>
            <a:br>
              <a:rPr lang="en-US" dirty="0" smtClean="0"/>
            </a:br>
            <a:r>
              <a:rPr lang="en-US" dirty="0" smtClean="0"/>
              <a:t>Variance of two assets A and B</a:t>
            </a:r>
          </a:p>
        </p:txBody>
      </p:sp>
      <p:sp>
        <p:nvSpPr>
          <p:cNvPr id="205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6BA0949-BC4B-4CF5-B112-E962A08FD8A7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3074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33400" y="2005013"/>
          <a:ext cx="73152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7" name="Equation" r:id="rId3" imgW="4089240" imgH="711000" progId="Equation.3">
                  <p:embed/>
                </p:oleObj>
              </mc:Choice>
              <mc:Fallback>
                <p:oleObj name="Equation" r:id="rId3" imgW="4089240" imgH="7110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05013"/>
                        <a:ext cx="7315200" cy="12715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609600" y="3581400"/>
            <a:ext cx="662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If w</a:t>
            </a:r>
            <a:r>
              <a:rPr lang="en-US" baseline="-25000">
                <a:latin typeface="Constantia" pitchFamily="18" charset="0"/>
              </a:rPr>
              <a:t>1</a:t>
            </a:r>
            <a:r>
              <a:rPr lang="en-US">
                <a:latin typeface="Constantia" pitchFamily="18" charset="0"/>
              </a:rPr>
              <a:t> and w</a:t>
            </a:r>
            <a:r>
              <a:rPr lang="en-US" baseline="-25000">
                <a:latin typeface="Constantia" pitchFamily="18" charset="0"/>
              </a:rPr>
              <a:t>2</a:t>
            </a:r>
            <a:r>
              <a:rPr lang="en-US">
                <a:latin typeface="Constantia" pitchFamily="18" charset="0"/>
              </a:rPr>
              <a:t> are weights for two assets, 1 and 2, in a portfolio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0" y="4267200"/>
          <a:ext cx="643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8" name="Equation" r:id="rId5" imgW="2145960" imgH="253800" progId="Equation.3">
                  <p:embed/>
                </p:oleObj>
              </mc:Choice>
              <mc:Fallback>
                <p:oleObj name="Equation" r:id="rId5" imgW="2145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6438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33373"/>
              </p:ext>
            </p:extLst>
          </p:nvPr>
        </p:nvGraphicFramePr>
        <p:xfrm>
          <a:off x="838200" y="5334000"/>
          <a:ext cx="2268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9" name="Equation" r:id="rId7" imgW="990360" imgH="431640" progId="Equation.3">
                  <p:embed/>
                </p:oleObj>
              </mc:Choice>
              <mc:Fallback>
                <p:oleObj name="Equation" r:id="rId7" imgW="990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2268538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Fama</a:t>
            </a:r>
            <a:r>
              <a:rPr lang="en-US" dirty="0"/>
              <a:t>-French 3-factor </a:t>
            </a:r>
            <a:r>
              <a:rPr lang="en-US" dirty="0" smtClean="0"/>
              <a:t>model Example</a:t>
            </a: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EEA31E1-3548-4103-B2F5-7A1F699B22C6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00907"/>
              </p:ext>
            </p:extLst>
          </p:nvPr>
        </p:nvGraphicFramePr>
        <p:xfrm>
          <a:off x="1009650" y="1219200"/>
          <a:ext cx="76596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0" name="Equation" r:id="rId3" imgW="2539800" imgH="482400" progId="Equation.3">
                  <p:embed/>
                </p:oleObj>
              </mc:Choice>
              <mc:Fallback>
                <p:oleObj name="Equation" r:id="rId3" imgW="2539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219200"/>
                        <a:ext cx="76596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16077" y="2819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Google</a:t>
            </a:r>
          </a:p>
          <a:p>
            <a:endParaRPr lang="en-US" dirty="0"/>
          </a:p>
          <a:p>
            <a:r>
              <a:rPr lang="en-US" dirty="0"/>
              <a:t>Data: Daily data 2014-2015</a:t>
            </a:r>
          </a:p>
          <a:p>
            <a:endParaRPr lang="en-US" dirty="0"/>
          </a:p>
          <a:p>
            <a:r>
              <a:rPr lang="en-US" dirty="0"/>
              <a:t>Data source: </a:t>
            </a:r>
            <a:r>
              <a:rPr lang="en-US" dirty="0" err="1"/>
              <a:t>Fama</a:t>
            </a:r>
            <a:r>
              <a:rPr lang="en-US" dirty="0"/>
              <a:t> French Library (stock return; market return and risk free rate)</a:t>
            </a:r>
          </a:p>
          <a:p>
            <a:endParaRPr lang="en-US" dirty="0"/>
          </a:p>
          <a:p>
            <a:r>
              <a:rPr lang="en-US" dirty="0"/>
              <a:t>Software: SAS</a:t>
            </a:r>
          </a:p>
        </p:txBody>
      </p:sp>
    </p:spTree>
    <p:extLst>
      <p:ext uri="{BB962C8B-B14F-4D97-AF65-F5344CB8AC3E}">
        <p14:creationId xmlns:p14="http://schemas.microsoft.com/office/powerpoint/2010/main" val="22081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497" y="24581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Fama</a:t>
            </a:r>
            <a:r>
              <a:rPr lang="en-US" dirty="0"/>
              <a:t>-French 3-factor model </a:t>
            </a:r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2498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8566" tIns="45720" rIns="2856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5815"/>
            <a:ext cx="7696200" cy="6002185"/>
          </a:xfrm>
        </p:spPr>
      </p:pic>
      <p:sp>
        <p:nvSpPr>
          <p:cNvPr id="12" name="Rectangular Callout 11"/>
          <p:cNvSpPr/>
          <p:nvPr/>
        </p:nvSpPr>
        <p:spPr>
          <a:xfrm>
            <a:off x="6858000" y="2667000"/>
            <a:ext cx="1828800" cy="1527048"/>
          </a:xfrm>
          <a:prstGeom prst="wedgeRectCallout">
            <a:avLst>
              <a:gd name="adj1" fmla="val -76209"/>
              <a:gd name="adj2" fmla="val 14889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Adj</a:t>
            </a:r>
            <a:r>
              <a:rPr lang="en-US" dirty="0" smtClean="0">
                <a:solidFill>
                  <a:schemeClr val="accent2"/>
                </a:solidFill>
              </a:rPr>
              <a:t> R-</a:t>
            </a:r>
            <a:r>
              <a:rPr lang="en-US" dirty="0" err="1" smtClean="0">
                <a:solidFill>
                  <a:schemeClr val="accent2"/>
                </a:solidFill>
              </a:rPr>
              <a:t>sq</a:t>
            </a:r>
            <a:r>
              <a:rPr lang="en-US" dirty="0" smtClean="0">
                <a:solidFill>
                  <a:schemeClr val="accent2"/>
                </a:solidFill>
              </a:rPr>
              <a:t> bigger than that of CAMP.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Model is improved.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62116" y="3810000"/>
            <a:ext cx="1828800" cy="1527048"/>
          </a:xfrm>
          <a:prstGeom prst="wedgeRectCallout">
            <a:avLst>
              <a:gd name="adj1" fmla="val 39920"/>
              <a:gd name="adj2" fmla="val 96017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 negative b(SMB )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Google is a large firm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82000" y="4563692"/>
            <a:ext cx="1828800" cy="1527048"/>
          </a:xfrm>
          <a:prstGeom prst="wedgeRectCallout">
            <a:avLst>
              <a:gd name="adj1" fmla="val -275134"/>
              <a:gd name="adj2" fmla="val 77345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 negative b(HML )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Google is a growth firm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2C71-DC08-44B8-A8A2-CA8B88762A4D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0035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Event study: An advanced topic for APT Application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867400" y="4038600"/>
            <a:ext cx="12192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Event day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" y="3810000"/>
            <a:ext cx="8305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324601" y="3810000"/>
            <a:ext cx="30480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334001" y="3810000"/>
            <a:ext cx="762000" cy="317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857207" y="3809206"/>
            <a:ext cx="762000" cy="1587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16200000">
            <a:off x="6286500" y="2476500"/>
            <a:ext cx="3810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38800" y="2514600"/>
            <a:ext cx="16764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Event windows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9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1061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5400000">
            <a:off x="3105150" y="1085850"/>
            <a:ext cx="495300" cy="426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86000" y="2514600"/>
            <a:ext cx="21336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Estimation period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4648200"/>
            <a:ext cx="2209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Estimate parameters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38600" y="4875213"/>
            <a:ext cx="15240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800" y="4648200"/>
            <a:ext cx="1828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Expected return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562600"/>
            <a:ext cx="18288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Actual return</a:t>
            </a:r>
          </a:p>
        </p:txBody>
      </p:sp>
      <p:cxnSp>
        <p:nvCxnSpPr>
          <p:cNvPr id="34" name="Straight Connector 33"/>
          <p:cNvCxnSpPr>
            <a:stCxn id="31" idx="2"/>
            <a:endCxn id="32" idx="0"/>
          </p:cNvCxnSpPr>
          <p:nvPr/>
        </p:nvCxnSpPr>
        <p:spPr>
          <a:xfrm rot="5400000">
            <a:off x="6419166" y="5428565"/>
            <a:ext cx="268069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7543800" y="4724400"/>
            <a:ext cx="76200" cy="1066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400" y="5029200"/>
            <a:ext cx="1143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Abnormal return</a:t>
            </a:r>
          </a:p>
        </p:txBody>
      </p:sp>
    </p:spTree>
    <p:extLst>
      <p:ext uri="{BB962C8B-B14F-4D97-AF65-F5344CB8AC3E}">
        <p14:creationId xmlns:p14="http://schemas.microsoft.com/office/powerpoint/2010/main" val="15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(1</a:t>
            </a:r>
            <a:r>
              <a:rPr lang="en-US" baseline="30000" smtClean="0"/>
              <a:t>st</a:t>
            </a:r>
            <a:r>
              <a:rPr lang="en-US" smtClean="0"/>
              <a:t> step)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Subtract n (such as 46) days from the event date, and the resulting day is the last day of the estimation period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each firm </a:t>
            </a:r>
            <a:r>
              <a:rPr lang="en-US" i="1" dirty="0" err="1" smtClean="0"/>
              <a:t>i</a:t>
            </a:r>
            <a:r>
              <a:rPr lang="en-US" i="1" dirty="0" smtClean="0"/>
              <a:t>, </a:t>
            </a:r>
            <a:r>
              <a:rPr lang="en-US" dirty="0" smtClean="0"/>
              <a:t>estimate the market model coefficients using daily returns for the 255-day estimation period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8B20D7-C19B-4338-92EB-A1ED61643013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823913" y="1676400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4" name="Equation" r:id="rId3" imgW="1257120" imgH="228600" progId="Equation.3">
                  <p:embed/>
                </p:oleObj>
              </mc:Choice>
              <mc:Fallback>
                <p:oleObj name="Equation" r:id="rId3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676400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(2</a:t>
            </a:r>
            <a:r>
              <a:rPr lang="en-US" baseline="30000" smtClean="0"/>
              <a:t>nd</a:t>
            </a:r>
            <a:r>
              <a:rPr lang="en-US" smtClean="0"/>
              <a:t> step)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Test the significance of abnormal return</a:t>
            </a: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AD8D3C6-2BD8-4B36-80B4-4000BACAEC91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838200" y="1905000"/>
          <a:ext cx="353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8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536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abnormal return surrounding event windows for each event, we can perform regression analysis to test what factors may affect the abnormal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study (3</a:t>
            </a:r>
            <a:r>
              <a:rPr lang="en-US" baseline="30000" dirty="0" smtClean="0"/>
              <a:t>rd</a:t>
            </a:r>
            <a:r>
              <a:rPr lang="en-US" dirty="0" smtClean="0"/>
              <a:t>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4E19BCB-1053-4940-83C4-FB5646683588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975" y="1371600"/>
            <a:ext cx="883602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24847"/>
              </p:ext>
            </p:extLst>
          </p:nvPr>
        </p:nvGraphicFramePr>
        <p:xfrm>
          <a:off x="1219200" y="4038600"/>
          <a:ext cx="643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2" name="Equation" r:id="rId5" imgW="2145960" imgH="253800" progId="Equation.3">
                  <p:embed/>
                </p:oleObj>
              </mc:Choice>
              <mc:Fallback>
                <p:oleObj name="Equation" r:id="rId5" imgW="2145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438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4970206"/>
            <a:ext cx="905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What is the portfolio risk for the 2-asset portfolio, if w1=0.6 and w2=0.4?</a:t>
            </a:r>
          </a:p>
          <a:p>
            <a:endParaRPr lang="en-US" dirty="0"/>
          </a:p>
          <a:p>
            <a:r>
              <a:rPr lang="en-US" dirty="0" smtClean="0"/>
              <a:t>Q: What is the portfolio risk for N-asset portfolio? (General formula)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N-asset portfolio</a:t>
            </a:r>
            <a:endParaRPr lang="en-US" dirty="0"/>
          </a:p>
        </p:txBody>
      </p:sp>
      <p:graphicFrame>
        <p:nvGraphicFramePr>
          <p:cNvPr id="2283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651512"/>
              </p:ext>
            </p:extLst>
          </p:nvPr>
        </p:nvGraphicFramePr>
        <p:xfrm>
          <a:off x="1431925" y="2887663"/>
          <a:ext cx="5443538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6" name="Equation" r:id="rId3" imgW="2070000" imgH="914400" progId="Equation.3">
                  <p:embed/>
                </p:oleObj>
              </mc:Choice>
              <mc:Fallback>
                <p:oleObj name="Equation" r:id="rId3" imgW="207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887663"/>
                        <a:ext cx="5443538" cy="240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99390"/>
              </p:ext>
            </p:extLst>
          </p:nvPr>
        </p:nvGraphicFramePr>
        <p:xfrm>
          <a:off x="1643063" y="1600200"/>
          <a:ext cx="48307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7" name="Equation" r:id="rId5" imgW="2705040" imgH="431640" progId="Equation.3">
                  <p:embed/>
                </p:oleObj>
              </mc:Choice>
              <mc:Fallback>
                <p:oleObj name="Equation" r:id="rId5" imgW="2705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600200"/>
                        <a:ext cx="4830762" cy="7699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2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Portfolio risk</a:t>
            </a:r>
            <a:r>
              <a:rPr lang="en-US" altLang="zh-CN" sz="2600" dirty="0">
                <a:ea typeface="宋体" pitchFamily="2" charset="-122"/>
              </a:rPr>
              <a:t/>
            </a:r>
            <a:br>
              <a:rPr lang="en-US" altLang="zh-CN" sz="2600" dirty="0">
                <a:ea typeface="宋体" pitchFamily="2" charset="-122"/>
              </a:rPr>
            </a:br>
            <a:r>
              <a:rPr lang="en-US" altLang="zh-CN" sz="2600" dirty="0" smtClean="0">
                <a:ea typeface="宋体" pitchFamily="2" charset="-122"/>
              </a:rPr>
              <a:t>w</a:t>
            </a:r>
            <a:r>
              <a:rPr lang="en-US" altLang="zh-CN" sz="2600" baseline="-25000" dirty="0" smtClean="0">
                <a:ea typeface="宋体" pitchFamily="2" charset="-122"/>
              </a:rPr>
              <a:t>1</a:t>
            </a:r>
            <a:r>
              <a:rPr lang="en-US" altLang="zh-CN" sz="2600" dirty="0" smtClean="0">
                <a:ea typeface="宋体" pitchFamily="2" charset="-122"/>
              </a:rPr>
              <a:t>=0.5, w</a:t>
            </a:r>
            <a:r>
              <a:rPr lang="en-US" altLang="zh-CN" sz="2600" baseline="-25000" dirty="0" smtClean="0">
                <a:ea typeface="宋体" pitchFamily="2" charset="-122"/>
              </a:rPr>
              <a:t>2</a:t>
            </a:r>
            <a:r>
              <a:rPr lang="en-US" altLang="zh-CN" sz="2600" dirty="0" smtClean="0">
                <a:ea typeface="宋体" pitchFamily="2" charset="-122"/>
              </a:rPr>
              <a:t>=0.25, w</a:t>
            </a:r>
            <a:r>
              <a:rPr lang="en-US" altLang="zh-CN" sz="2600" baseline="-25000" dirty="0" smtClean="0">
                <a:ea typeface="宋体" pitchFamily="2" charset="-122"/>
              </a:rPr>
              <a:t>3</a:t>
            </a:r>
            <a:r>
              <a:rPr lang="en-US" altLang="zh-CN" sz="2600" dirty="0" smtClean="0">
                <a:ea typeface="宋体" pitchFamily="2" charset="-122"/>
              </a:rPr>
              <a:t>=0.25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FBCA2-4F28-4CFB-939D-DBAFE1759B7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5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9%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14%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20%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21%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45%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1450"/>
              </p:ext>
            </p:extLst>
          </p:nvPr>
        </p:nvGraphicFramePr>
        <p:xfrm>
          <a:off x="914400" y="1447800"/>
          <a:ext cx="7239000" cy="1575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110"/>
                <a:gridCol w="1331851"/>
                <a:gridCol w="1002805"/>
                <a:gridCol w="1472870"/>
                <a:gridCol w="1394526"/>
                <a:gridCol w="1237838"/>
              </a:tblGrid>
              <a:tr h="66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corr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S&amp;P 500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 L-T Corp Bond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MSCI EAFE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21%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2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Portfolio risk</a:t>
            </a:r>
            <a:r>
              <a:rPr lang="en-US" altLang="zh-CN" sz="2600" dirty="0">
                <a:ea typeface="宋体" pitchFamily="2" charset="-122"/>
              </a:rPr>
              <a:t/>
            </a:r>
            <a:br>
              <a:rPr lang="en-US" altLang="zh-CN" sz="2600" dirty="0">
                <a:ea typeface="宋体" pitchFamily="2" charset="-122"/>
              </a:rPr>
            </a:br>
            <a:r>
              <a:rPr lang="en-US" altLang="zh-CN" sz="2600" dirty="0" smtClean="0">
                <a:ea typeface="宋体" pitchFamily="2" charset="-122"/>
              </a:rPr>
              <a:t>w</a:t>
            </a:r>
            <a:r>
              <a:rPr lang="en-US" altLang="zh-CN" sz="2600" baseline="-25000" dirty="0" smtClean="0">
                <a:ea typeface="宋体" pitchFamily="2" charset="-122"/>
              </a:rPr>
              <a:t>1</a:t>
            </a:r>
            <a:r>
              <a:rPr lang="en-US" altLang="zh-CN" sz="2600" dirty="0" smtClean="0">
                <a:ea typeface="宋体" pitchFamily="2" charset="-122"/>
              </a:rPr>
              <a:t>=0.5, w</a:t>
            </a:r>
            <a:r>
              <a:rPr lang="en-US" altLang="zh-CN" sz="2600" baseline="-25000" dirty="0" smtClean="0">
                <a:ea typeface="宋体" pitchFamily="2" charset="-122"/>
              </a:rPr>
              <a:t>2</a:t>
            </a:r>
            <a:r>
              <a:rPr lang="en-US" altLang="zh-CN" sz="2600" dirty="0" smtClean="0">
                <a:ea typeface="宋体" pitchFamily="2" charset="-122"/>
              </a:rPr>
              <a:t>=0.25, w</a:t>
            </a:r>
            <a:r>
              <a:rPr lang="en-US" altLang="zh-CN" sz="2600" baseline="-25000" dirty="0" smtClean="0">
                <a:ea typeface="宋体" pitchFamily="2" charset="-122"/>
              </a:rPr>
              <a:t>3</a:t>
            </a:r>
            <a:r>
              <a:rPr lang="en-US" altLang="zh-CN" sz="2600" dirty="0" smtClean="0">
                <a:ea typeface="宋体" pitchFamily="2" charset="-122"/>
              </a:rPr>
              <a:t>=0.25</a:t>
            </a:r>
          </a:p>
        </p:txBody>
      </p:sp>
      <p:graphicFrame>
        <p:nvGraphicFramePr>
          <p:cNvPr id="7170" name="Object 7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9181"/>
              </p:ext>
            </p:extLst>
          </p:nvPr>
        </p:nvGraphicFramePr>
        <p:xfrm>
          <a:off x="1600200" y="2743200"/>
          <a:ext cx="57864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0" name="Equation" r:id="rId3" imgW="3492360" imgH="749160" progId="Equation.3">
                  <p:embed/>
                </p:oleObj>
              </mc:Choice>
              <mc:Fallback>
                <p:oleObj name="Equation" r:id="rId3" imgW="34923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5786437" cy="1241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FBCA2-4F28-4CFB-939D-DBAFE1759B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61995"/>
              </p:ext>
            </p:extLst>
          </p:nvPr>
        </p:nvGraphicFramePr>
        <p:xfrm>
          <a:off x="1981200" y="4038600"/>
          <a:ext cx="51847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1" name="Equation" r:id="rId5" imgW="2933640" imgH="1117440" progId="Equation.3">
                  <p:embed/>
                </p:oleObj>
              </mc:Choice>
              <mc:Fallback>
                <p:oleObj name="Equation" r:id="rId5" imgW="29336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5184775" cy="19748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9213" y="6096000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Risk: sigma = </a:t>
            </a:r>
            <a:r>
              <a:rPr lang="en-US" dirty="0" err="1" smtClean="0"/>
              <a:t>sqrt</a:t>
            </a:r>
            <a:r>
              <a:rPr lang="en-US" dirty="0" smtClean="0"/>
              <a:t> (0.019585)=14%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76231"/>
              </p:ext>
            </p:extLst>
          </p:nvPr>
        </p:nvGraphicFramePr>
        <p:xfrm>
          <a:off x="914400" y="1143000"/>
          <a:ext cx="7239000" cy="1667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110"/>
                <a:gridCol w="1331851"/>
                <a:gridCol w="1002805"/>
                <a:gridCol w="1472870"/>
                <a:gridCol w="1394526"/>
                <a:gridCol w="1237838"/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corr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S&amp;P 500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 L-T Corp Bond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9%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0.25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  <a:tr h="3714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MSCI EAFE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21%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0.45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4463</TotalTime>
  <Words>1954</Words>
  <Application>Microsoft Office PowerPoint</Application>
  <PresentationFormat>On-screen Show (4:3)</PresentationFormat>
  <Paragraphs>453</Paragraphs>
  <Slides>55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Concourse</vt:lpstr>
      <vt:lpstr>Custom Design</vt:lpstr>
      <vt:lpstr>Equation</vt:lpstr>
      <vt:lpstr>Slide</vt:lpstr>
      <vt:lpstr>Microsoft PowerPoint 97-2003 Slide</vt:lpstr>
      <vt:lpstr>Microsoft Office PowerPoint 97-2003 Slide</vt:lpstr>
      <vt:lpstr>Review of Portfolio Concepts &amp; Asset Pricing Models</vt:lpstr>
      <vt:lpstr>Portfolio concepts</vt:lpstr>
      <vt:lpstr>PowerPoint Presentation</vt:lpstr>
      <vt:lpstr>Portfolio return:   Expected return of two assets A and B</vt:lpstr>
      <vt:lpstr>Portfolio Risk: Variance of two assets A and B</vt:lpstr>
      <vt:lpstr>PowerPoint Presentation</vt:lpstr>
      <vt:lpstr>N-asset portfolio</vt:lpstr>
      <vt:lpstr>Portfolio risk w1=0.5, w2=0.25, w3=0.25</vt:lpstr>
      <vt:lpstr>Portfolio risk w1=0.5, w2=0.25, w3=0.25</vt:lpstr>
      <vt:lpstr>PowerPoint Presentation</vt:lpstr>
      <vt:lpstr>PowerPoint Presentation</vt:lpstr>
      <vt:lpstr>Characteristics about minimum-variance frontiers and diversification</vt:lpstr>
      <vt:lpstr>Cont’d</vt:lpstr>
      <vt:lpstr>The efficient frontier is the positively sloped part of the minimum-variance frontier</vt:lpstr>
      <vt:lpstr>Portfolio choice with a risk-free asset</vt:lpstr>
      <vt:lpstr>Considering risk-free assets</vt:lpstr>
      <vt:lpstr>PowerPoint Presentation</vt:lpstr>
      <vt:lpstr>PowerPoint Presentation</vt:lpstr>
      <vt:lpstr>CAL: Summary</vt:lpstr>
      <vt:lpstr>Considering risk-free assets</vt:lpstr>
      <vt:lpstr>For the tangency portfolio</vt:lpstr>
      <vt:lpstr>PowerPoint Presentation</vt:lpstr>
      <vt:lpstr>CAL</vt:lpstr>
      <vt:lpstr>Capital Market Line (CML)</vt:lpstr>
      <vt:lpstr>Cont’d</vt:lpstr>
      <vt:lpstr>Equation for CML</vt:lpstr>
      <vt:lpstr>CAPM: Assumptions</vt:lpstr>
      <vt:lpstr>CAPM Equation</vt:lpstr>
      <vt:lpstr>Implication</vt:lpstr>
      <vt:lpstr>so if β &lt;1,</vt:lpstr>
      <vt:lpstr>so if β &gt;1,</vt:lpstr>
      <vt:lpstr>so if β =1,</vt:lpstr>
      <vt:lpstr>Example: Using the CAPM:  Finding E(Ri) </vt:lpstr>
      <vt:lpstr>Example: Using the CAPM:  Finding βi </vt:lpstr>
      <vt:lpstr>Pros and Cons</vt:lpstr>
      <vt:lpstr>Notes on Estimating β</vt:lpstr>
      <vt:lpstr>Choices in estimating Betas</vt:lpstr>
      <vt:lpstr>Choices in estimating Betas: Cont.</vt:lpstr>
      <vt:lpstr>CONCLUSION of BETA</vt:lpstr>
      <vt:lpstr>SAS: CAPM Regression Example</vt:lpstr>
      <vt:lpstr>SAS: CAPM Regression Example Cont.</vt:lpstr>
      <vt:lpstr>Interpreting Regression Results</vt:lpstr>
      <vt:lpstr>SAS: CAPM Regression Example Cont.</vt:lpstr>
      <vt:lpstr>SAS: CAPM Regression Example Cont.</vt:lpstr>
      <vt:lpstr>Arbitrage Pricing Theory (APT)</vt:lpstr>
      <vt:lpstr>APT</vt:lpstr>
      <vt:lpstr>CAPM vs. APT</vt:lpstr>
      <vt:lpstr>Fama-French 3-factor model</vt:lpstr>
      <vt:lpstr>Fama-French 3-factor model Cont’d</vt:lpstr>
      <vt:lpstr>Fama-French 3-factor model Example</vt:lpstr>
      <vt:lpstr>Fama-French 3-factor model Example Cont.</vt:lpstr>
      <vt:lpstr>Event study: An advanced topic for APT Application</vt:lpstr>
      <vt:lpstr>Event study (1st step)</vt:lpstr>
      <vt:lpstr>Event study (2nd step)</vt:lpstr>
      <vt:lpstr>Event study (3rd step)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195</cp:revision>
  <dcterms:created xsi:type="dcterms:W3CDTF">2008-05-07T15:12:53Z</dcterms:created>
  <dcterms:modified xsi:type="dcterms:W3CDTF">2018-03-23T01:43:24Z</dcterms:modified>
</cp:coreProperties>
</file>