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5" r:id="rId3"/>
    <p:sldId id="367" r:id="rId4"/>
    <p:sldId id="378" r:id="rId5"/>
    <p:sldId id="379" r:id="rId6"/>
    <p:sldId id="380" r:id="rId7"/>
    <p:sldId id="381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942" y="-14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7CBE6982-1DE7-4AC1-AB64-5A8CB9AC1462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DB9CB762-0448-4674-8FF0-0A85843F5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9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9B2F7EA6-A1B8-4667-8DE5-23511F13746E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2" tIns="45391" rIns="90782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0782" tIns="45391" rIns="90782" bIns="453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B89EEA7D-7EDD-45C5-B7A3-959BF4FA5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E6F03A-905B-4D83-9EA6-681D6A2E0681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07BF4-CF32-4D93-8738-6A619FD1599F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C2A2-9AA3-4769-9951-2278233345A2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lvl2pPr>
              <a:defRPr>
                <a:latin typeface="Cambria Math" pitchFamily="18" charset="0"/>
                <a:ea typeface="Cambria Math" pitchFamily="18" charset="0"/>
              </a:defRPr>
            </a:lvl2pPr>
            <a:lvl3pPr>
              <a:defRPr>
                <a:latin typeface="Cambria Math" pitchFamily="18" charset="0"/>
                <a:ea typeface="Cambria Math" pitchFamily="18" charset="0"/>
              </a:defRPr>
            </a:lvl3pPr>
            <a:lvl4pPr>
              <a:defRPr>
                <a:latin typeface="Cambria Math" pitchFamily="18" charset="0"/>
                <a:ea typeface="Cambria Math" pitchFamily="18" charset="0"/>
              </a:defRPr>
            </a:lvl4pPr>
            <a:lvl5pPr>
              <a:defRPr>
                <a:latin typeface="Cambria Math" pitchFamily="18" charset="0"/>
                <a:ea typeface="Cambria Math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fld id="{EAD16838-08DA-4192-B622-AA045F6F2D69}" type="datetime1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697CF1-8535-4352-810C-A099732290EB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559552-A94C-4BA1-A103-B6B5FE3171A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C1703-81BF-4362-AF3D-5293F38245BF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8F6A1-C60E-4D0D-980F-B7537260229F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8D9FB9-70F3-4E64-BB81-49DC87E33EB4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0D2D5C-640E-43EA-90AF-2FB68465A02F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930C2A-DF9B-41E5-A434-813846A1C68A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098F14-586C-4FC7-A29A-38738621EC91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600200"/>
            <a:ext cx="594360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Introduction</a:t>
            </a:r>
            <a:endParaRPr lang="en-US" sz="2200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38800"/>
            <a:ext cx="5791200" cy="990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Financial </a:t>
            </a:r>
            <a:r>
              <a:rPr lang="en-US" smtClean="0">
                <a:solidFill>
                  <a:srgbClr val="002060"/>
                </a:solidFill>
              </a:rPr>
              <a:t>Modeling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Data-by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3363" indent="-233363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dirty="0" smtClean="0"/>
              <a:t>Data Sources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Char char="–"/>
              <a:defRPr/>
            </a:pPr>
            <a:r>
              <a:rPr lang="en-US" dirty="0" smtClean="0"/>
              <a:t>Published source – books, journals, abstracts and commercial data companies</a:t>
            </a:r>
          </a:p>
          <a:p>
            <a:pPr marL="1147763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dirty="0" smtClean="0"/>
              <a:t>Primary vs. secondary</a:t>
            </a:r>
          </a:p>
          <a:p>
            <a:pPr marL="1147763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u="sng" dirty="0" smtClean="0">
                <a:solidFill>
                  <a:srgbClr val="FF0000"/>
                </a:solidFill>
              </a:rPr>
              <a:t>Our focus: secondary data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Char char="–"/>
              <a:defRPr/>
            </a:pP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Tx/>
              <a:buChar char="–"/>
              <a:defRPr/>
            </a:pPr>
            <a:r>
              <a:rPr lang="en-US" dirty="0" smtClean="0"/>
              <a:t>Designed experiment</a:t>
            </a:r>
          </a:p>
          <a:p>
            <a:pPr marL="1147763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dirty="0" smtClean="0"/>
              <a:t>Often used for gathering information about an intervention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Char char="–"/>
              <a:defRPr/>
            </a:pP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Tx/>
              <a:buChar char="–"/>
              <a:defRPr/>
            </a:pPr>
            <a:r>
              <a:rPr lang="en-US" dirty="0" smtClean="0"/>
              <a:t>Survey</a:t>
            </a:r>
          </a:p>
          <a:p>
            <a:pPr marL="1147763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dirty="0" smtClean="0"/>
              <a:t>Data gathered through questions from a sample of people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Char char="–"/>
              <a:defRPr/>
            </a:pP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Tx/>
              <a:buChar char="–"/>
              <a:defRPr/>
            </a:pPr>
            <a:r>
              <a:rPr lang="en-US" dirty="0" smtClean="0"/>
              <a:t>Observational study</a:t>
            </a:r>
          </a:p>
          <a:p>
            <a:pPr marL="1147763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dirty="0" smtClean="0"/>
              <a:t>Data gathered through observation, no interaction with units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C0EC6-32D8-4F84-BF59-DAD91947E0B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Data- by structure (</a:t>
            </a:r>
            <a:r>
              <a:rPr lang="en-US" u="sng" dirty="0" smtClean="0">
                <a:solidFill>
                  <a:schemeClr val="tx1"/>
                </a:solidFill>
              </a:rPr>
              <a:t>our focus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Cross-sectional data</a:t>
            </a:r>
          </a:p>
          <a:p>
            <a:pPr lvl="1" eaLnBrk="1" hangingPunct="1"/>
            <a:r>
              <a:rPr lang="en-US" dirty="0" smtClean="0"/>
              <a:t>Pooled cross-sectional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Time series data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Panel data</a:t>
            </a:r>
          </a:p>
          <a:p>
            <a:pPr lvl="1" eaLnBrk="1" hangingPunct="1"/>
            <a:r>
              <a:rPr lang="en-US" dirty="0" smtClean="0"/>
              <a:t>Balanced panel</a:t>
            </a:r>
          </a:p>
          <a:p>
            <a:pPr lvl="1" eaLnBrk="1" hangingPunct="1"/>
            <a:r>
              <a:rPr lang="en-US" dirty="0" smtClean="0"/>
              <a:t>Unbalanced panel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76CEA-1D33-4EA7-AF8F-8C90B7E2077B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Cross-sectional data</a:t>
            </a:r>
            <a:br>
              <a:rPr lang="en-US" sz="3200" dirty="0" smtClean="0"/>
            </a:br>
            <a:r>
              <a:rPr lang="en-US" sz="2700" dirty="0" smtClean="0"/>
              <a:t>using initial public offerings (IPOs) as 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A33D-9894-458F-A407-DB538D0F14D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970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2362200"/>
            <a:ext cx="8623300" cy="1371600"/>
          </a:xfrm>
        </p:spPr>
      </p:pic>
      <p:sp>
        <p:nvSpPr>
          <p:cNvPr id="29702" name="TextBox 13"/>
          <p:cNvSpPr txBox="1">
            <a:spLocks noChangeArrowheads="1"/>
          </p:cNvSpPr>
          <p:nvPr/>
        </p:nvSpPr>
        <p:spPr bwMode="auto">
          <a:xfrm>
            <a:off x="304800" y="3962400"/>
            <a:ext cx="8153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Georgia" pitchFamily="18" charset="0"/>
              </a:rPr>
              <a:t>Can be recorded at the same time point or different time points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3505200" y="1828800"/>
            <a:ext cx="25908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Multiple subjects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Time series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94851-0B37-4058-8645-D5398DB51A6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307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76600" y="1752600"/>
            <a:ext cx="4267200" cy="4927600"/>
          </a:xfrm>
        </p:spPr>
      </p:pic>
      <p:sp>
        <p:nvSpPr>
          <p:cNvPr id="7" name="Down Arrow 6"/>
          <p:cNvSpPr/>
          <p:nvPr/>
        </p:nvSpPr>
        <p:spPr>
          <a:xfrm>
            <a:off x="2514600" y="2209800"/>
            <a:ext cx="533400" cy="342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1752600"/>
            <a:ext cx="1143000" cy="2286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1905000"/>
            <a:ext cx="609600" cy="3048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533400" y="2438400"/>
            <a:ext cx="17526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Same unit of observation recorded at different time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Panel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AC5C-5899-4928-8AC0-F8AC9207E13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3174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2133600"/>
            <a:ext cx="7924800" cy="4057650"/>
          </a:xfrm>
        </p:spPr>
      </p:pic>
      <p:sp>
        <p:nvSpPr>
          <p:cNvPr id="7" name="Rectangle 6"/>
          <p:cNvSpPr/>
          <p:nvPr/>
        </p:nvSpPr>
        <p:spPr>
          <a:xfrm>
            <a:off x="685800" y="2133600"/>
            <a:ext cx="838200" cy="3048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133600"/>
            <a:ext cx="838200" cy="3048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52" name="TextBox 10"/>
          <p:cNvSpPr txBox="1">
            <a:spLocks noChangeArrowheads="1"/>
          </p:cNvSpPr>
          <p:nvPr/>
        </p:nvSpPr>
        <p:spPr bwMode="auto">
          <a:xfrm>
            <a:off x="3505200" y="12192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Multiple time points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295400" y="2057400"/>
            <a:ext cx="2743200" cy="182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686300" y="1790700"/>
            <a:ext cx="121920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TextBox 9"/>
          <p:cNvSpPr txBox="1">
            <a:spLocks noChangeArrowheads="1"/>
          </p:cNvSpPr>
          <p:nvPr/>
        </p:nvSpPr>
        <p:spPr bwMode="auto">
          <a:xfrm>
            <a:off x="4038600" y="3124200"/>
            <a:ext cx="121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Georgia" pitchFamily="18" charset="0"/>
              </a:rPr>
              <a:t>More than one subject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743200" y="3276600"/>
            <a:ext cx="1219200" cy="2286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2895600" y="3657600"/>
            <a:ext cx="11430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57800" y="3276600"/>
            <a:ext cx="1524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57800" y="3657600"/>
            <a:ext cx="15240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772400" y="2743200"/>
            <a:ext cx="762000" cy="30480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72400" y="4267200"/>
            <a:ext cx="762000" cy="30480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838200" y="1409700"/>
            <a:ext cx="22098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Balanced panel</a:t>
            </a:r>
          </a:p>
        </p:txBody>
      </p:sp>
      <p:sp>
        <p:nvSpPr>
          <p:cNvPr id="26" name="TextBox 18"/>
          <p:cNvSpPr txBox="1">
            <a:spLocks noChangeArrowheads="1"/>
          </p:cNvSpPr>
          <p:nvPr/>
        </p:nvSpPr>
        <p:spPr bwMode="auto">
          <a:xfrm>
            <a:off x="6019800" y="1387821"/>
            <a:ext cx="2438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Unbalanced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Issues in the analysis of economic data: Measurement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Measurement errors (accuracy of data)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Proxy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Example: what is performance?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Market performance: return, market-to-book value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Accounting performance: ROA, ROE, and ROI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Primary data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Survey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Questionnaire design</a:t>
            </a:r>
          </a:p>
          <a:p>
            <a:pPr marL="1417320" lvl="4" indent="-210312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Optimistic of entrepreneurs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Secondary data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</a:t>
            </a:r>
            <a:r>
              <a:rPr lang="en-US" dirty="0" smtClean="0"/>
              <a:t>ecording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5609B-6027-4459-BAE1-B0C99712E6FB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Issues in the analysis of economic </a:t>
            </a:r>
            <a:r>
              <a:rPr lang="en-US" sz="4400" dirty="0" smtClean="0"/>
              <a:t>data: Data collection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Data collection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Selection bias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subset of the population is excluded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Example: S&amp;P 500 companies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Survivorship bias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tendency for failed companies to be excluded from performance studies because they no longer exist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Example: Observed Mutual fund</a:t>
            </a:r>
          </a:p>
          <a:p>
            <a:pPr marL="978408" lvl="3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9F614-A5D4-449F-A208-0DFC66CC60A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Truncated data (some observations are excluded)</a:t>
            </a:r>
          </a:p>
          <a:p>
            <a:pPr lvl="2" eaLnBrk="1" hangingPunct="1"/>
            <a:r>
              <a:rPr lang="en-US" dirty="0" smtClean="0"/>
              <a:t>Surveys are only sent to individuals with income above $40,000</a:t>
            </a:r>
          </a:p>
          <a:p>
            <a:pPr lvl="2" eaLnBrk="1" hangingPunct="1"/>
            <a:r>
              <a:rPr lang="en-US" dirty="0" smtClean="0"/>
              <a:t>Data are entered into database for companies with assets above $1 million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Censored data (some observations are constrained)</a:t>
            </a:r>
          </a:p>
          <a:p>
            <a:pPr lvl="2" eaLnBrk="1" hangingPunct="1"/>
            <a:r>
              <a:rPr lang="en-US" dirty="0" smtClean="0"/>
              <a:t>If company Research and Development expenditure (R&amp;D) information is missing, zero is put into the dataset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A742D-67A2-4C9E-9C66-C7BD3B4641A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Issues in the analysis of economic </a:t>
            </a:r>
            <a:r>
              <a:rPr lang="en-US" sz="4400" dirty="0" smtClean="0"/>
              <a:t>data: Data collection (</a:t>
            </a:r>
            <a:r>
              <a:rPr lang="en-US" sz="4400" dirty="0" err="1" smtClean="0"/>
              <a:t>Cont</a:t>
            </a:r>
            <a:r>
              <a:rPr lang="en-US" sz="4400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Introduction to Financial Modeling </a:t>
            </a:r>
            <a:r>
              <a:rPr lang="en-US" sz="3600" smtClean="0"/>
              <a:t>and Econometrics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Theory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Design a model in Finance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dirty="0" smtClean="0"/>
              <a:t>Develop Econometric and statistical techniques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Application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 smtClean="0"/>
              <a:t>Apply Econometric and statistical techniques to analyze Financial data (our focus)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Non-experimental data (observational data)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In contrast to experimental data</a:t>
            </a:r>
          </a:p>
          <a:p>
            <a:pPr marL="1463040" lvl="4" indent="-210312" eaLnBrk="1" fontAlgn="auto" hangingPunct="1">
              <a:spcAft>
                <a:spcPts val="0"/>
              </a:spcAft>
              <a:buClr>
                <a:schemeClr val="accent4"/>
              </a:buClr>
              <a:buFont typeface="Wingdings 2"/>
              <a:buChar char=""/>
              <a:defRPr/>
            </a:pPr>
            <a:r>
              <a:rPr lang="en-US" dirty="0" smtClean="0"/>
              <a:t>Can not set control in most situations</a:t>
            </a:r>
          </a:p>
          <a:p>
            <a:pPr marL="1463040" lvl="4" indent="-210312" eaLnBrk="1" fontAlgn="auto" hangingPunct="1">
              <a:spcAft>
                <a:spcPts val="0"/>
              </a:spcAft>
              <a:buClr>
                <a:schemeClr val="accent4"/>
              </a:buClr>
              <a:buFont typeface="Wingdings 2"/>
              <a:buChar char=""/>
              <a:defRPr/>
            </a:pPr>
            <a:r>
              <a:rPr lang="en-US" dirty="0" smtClean="0"/>
              <a:t>Can not repeat in most situations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B5A32-8090-48BF-8AFA-F048C6F695C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70000" lnSpcReduction="20000"/>
          </a:bodyPr>
          <a:lstStyle/>
          <a:p>
            <a:pPr marL="18288" indent="0">
              <a:buClr>
                <a:schemeClr val="accent3"/>
              </a:buClr>
              <a:buNone/>
              <a:defRPr/>
            </a:pPr>
            <a:r>
              <a:rPr lang="en-US" dirty="0"/>
              <a:t>Empirical </a:t>
            </a:r>
            <a:r>
              <a:rPr lang="en-US" dirty="0" smtClean="0"/>
              <a:t>questions </a:t>
            </a:r>
            <a:r>
              <a:rPr lang="en-US" dirty="0"/>
              <a:t>in the real economic world</a:t>
            </a:r>
          </a:p>
          <a:p>
            <a:pPr marL="649224" lvl="1" indent="-219456">
              <a:buFont typeface="Wingdings 2"/>
              <a:buChar char=""/>
              <a:defRPr/>
            </a:pPr>
            <a:r>
              <a:rPr lang="en-US" dirty="0"/>
              <a:t>Economic </a:t>
            </a:r>
            <a:r>
              <a:rPr lang="en-US" dirty="0" smtClean="0"/>
              <a:t>phenomenon: </a:t>
            </a:r>
            <a:r>
              <a:rPr lang="en-US" u="sng" dirty="0" smtClean="0">
                <a:solidFill>
                  <a:srgbClr val="FF0000"/>
                </a:solidFill>
              </a:rPr>
              <a:t>Financial </a:t>
            </a:r>
            <a:r>
              <a:rPr lang="en-US" u="sng" dirty="0">
                <a:solidFill>
                  <a:srgbClr val="FF0000"/>
                </a:solidFill>
              </a:rPr>
              <a:t>markets (our focus</a:t>
            </a:r>
            <a:r>
              <a:rPr lang="en-US" u="sng" dirty="0" smtClean="0">
                <a:solidFill>
                  <a:srgbClr val="FF0000"/>
                </a:solidFill>
              </a:rPr>
              <a:t>)</a:t>
            </a:r>
          </a:p>
          <a:p>
            <a:pPr marL="649224" lvl="1" indent="-219456">
              <a:buFont typeface="Wingdings 2"/>
              <a:buChar char=""/>
              <a:defRPr/>
            </a:pPr>
            <a:r>
              <a:rPr lang="en-US" dirty="0"/>
              <a:t>Develop a model in Finance to address the questions</a:t>
            </a:r>
          </a:p>
          <a:p>
            <a:pPr marL="1828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1828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/>
              <a:t>How to choose appropriate statistical techniques to answer the question(s)?</a:t>
            </a:r>
          </a:p>
          <a:p>
            <a:pPr marL="649224" lvl="1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Understand data</a:t>
            </a:r>
          </a:p>
          <a:p>
            <a:pPr marL="905256" lvl="2" indent="-201168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Data collection</a:t>
            </a:r>
          </a:p>
          <a:p>
            <a:pPr marL="649224" lvl="1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649224" lvl="1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Describe data</a:t>
            </a:r>
          </a:p>
          <a:p>
            <a:pPr marL="905256" lvl="2" indent="-201168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Classification, summary and organization</a:t>
            </a:r>
          </a:p>
          <a:p>
            <a:pPr marL="649224" lvl="1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649224" lvl="1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Develop model and Analyze data</a:t>
            </a:r>
          </a:p>
          <a:p>
            <a:pPr marL="905256" lvl="2" indent="-201168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Model development</a:t>
            </a:r>
          </a:p>
          <a:p>
            <a:pPr marL="905256" lvl="2" indent="-201168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Estimation</a:t>
            </a:r>
          </a:p>
          <a:p>
            <a:pPr marL="649224" lvl="1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649224" lvl="1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Report data analysis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Interpret your results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Discuss problems in the analysis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D6B59-B370-48FD-9905-E8DFC9BB08AD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model</a:t>
            </a:r>
          </a:p>
          <a:p>
            <a:endParaRPr lang="en-US" dirty="0" smtClean="0"/>
          </a:p>
          <a:p>
            <a:r>
              <a:rPr lang="en-US" dirty="0" smtClean="0"/>
              <a:t>Describe the data</a:t>
            </a:r>
          </a:p>
          <a:p>
            <a:endParaRPr lang="en-US" dirty="0"/>
          </a:p>
          <a:p>
            <a:r>
              <a:rPr lang="en-US" dirty="0" smtClean="0"/>
              <a:t>Analyze the data</a:t>
            </a:r>
          </a:p>
          <a:p>
            <a:endParaRPr lang="en-US" dirty="0"/>
          </a:p>
          <a:p>
            <a:r>
              <a:rPr lang="en-US" dirty="0" smtClean="0"/>
              <a:t>Report the findings and interpretation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examples: </a:t>
            </a:r>
          </a:p>
          <a:p>
            <a:pPr lvl="1"/>
            <a:r>
              <a:rPr lang="en-US" dirty="0" smtClean="0"/>
              <a:t>Asset Pricing Model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Option Pricing Model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Portfolio Optimization Model</a:t>
            </a:r>
          </a:p>
          <a:p>
            <a:endParaRPr lang="en-US" dirty="0"/>
          </a:p>
          <a:p>
            <a:pPr lvl="1"/>
            <a:r>
              <a:rPr lang="en-US" dirty="0" smtClean="0"/>
              <a:t>Corporate Finance Model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IPO model, dividend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Develop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1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structure: Describe the data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 probability concepts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Review statistics concepts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Sampling, estimation and hypothesis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0FCBB-9987-4827-805B-374DEB311030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structure: Analyze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Estimation and hypotheses testing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Correlation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Regression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Simply linear regression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One dependent variable and one independent variable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Multiple regression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Multiple independent variables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indent="-246888">
              <a:buFont typeface="Wingdings 2"/>
              <a:buChar char=""/>
              <a:defRPr/>
            </a:pPr>
            <a:r>
              <a:rPr lang="en-US" dirty="0" smtClean="0"/>
              <a:t>Optimization</a:t>
            </a:r>
            <a:endParaRPr lang="en-US" dirty="0"/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34873-3B55-4BD0-A888-2A48E2D7D323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Data-by nature (Qualitative)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u="sng" dirty="0" smtClean="0"/>
              <a:t>Qualitative data</a:t>
            </a:r>
          </a:p>
          <a:p>
            <a:pPr marL="690563" lvl="1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measured by classification only</a:t>
            </a:r>
          </a:p>
          <a:p>
            <a:pPr marL="690563" lvl="1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Non-numerical in nature</a:t>
            </a:r>
          </a:p>
          <a:p>
            <a:pPr marL="690563" lvl="1" indent="-233363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dirty="0" smtClean="0"/>
          </a:p>
          <a:p>
            <a:pPr marL="690563" lvl="1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Meaningfully ordered categories identify </a:t>
            </a:r>
            <a:r>
              <a:rPr lang="en-US" u="sng" dirty="0" smtClean="0"/>
              <a:t>ordinal data </a:t>
            </a:r>
          </a:p>
          <a:p>
            <a:pPr marL="964883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Ranking </a:t>
            </a:r>
          </a:p>
          <a:p>
            <a:pPr marL="964883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Age categories</a:t>
            </a:r>
          </a:p>
          <a:p>
            <a:pPr marL="690563" lvl="1" indent="-233363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dirty="0" smtClean="0"/>
          </a:p>
          <a:p>
            <a:pPr marL="690563" lvl="1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Categories without a meaningful order identify </a:t>
            </a:r>
            <a:r>
              <a:rPr lang="en-US" u="sng" dirty="0" smtClean="0"/>
              <a:t>nominal data </a:t>
            </a:r>
            <a:r>
              <a:rPr lang="en-US" dirty="0" smtClean="0"/>
              <a:t>(political affiliation and industry classification)</a:t>
            </a:r>
          </a:p>
          <a:p>
            <a:pPr marL="955675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Example: Standard Industry Classification (SIC) Code </a:t>
            </a:r>
          </a:p>
          <a:p>
            <a:pPr marL="1229995" lvl="3" indent="-233363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dirty="0" smtClean="0"/>
              <a:t>6000-6999 Financial institutions</a:t>
            </a:r>
          </a:p>
          <a:p>
            <a:pPr marL="1229995" lvl="3" indent="-233363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dirty="0" smtClean="0"/>
              <a:t>2000-3999 Manufacturing firms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238CD-447F-4CEA-99E0-1A18A421643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Data-by nature (</a:t>
            </a:r>
            <a:r>
              <a:rPr lang="en-US" dirty="0" smtClean="0"/>
              <a:t>Quantitative)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u="sng" dirty="0" smtClean="0"/>
              <a:t>Quantitative data</a:t>
            </a:r>
          </a:p>
          <a:p>
            <a:pPr marL="690563" lvl="1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measured on a naturally occurring numerical scale</a:t>
            </a:r>
          </a:p>
          <a:p>
            <a:pPr marL="690563" lvl="1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/>
              <a:t>equal intervals along scale (allows for meaningful mathematical calculations)</a:t>
            </a:r>
          </a:p>
          <a:p>
            <a:pPr marL="955675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sz="2000" b="1" u="sng" dirty="0" smtClean="0"/>
          </a:p>
          <a:p>
            <a:pPr marL="955675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u="sng" dirty="0" smtClean="0"/>
              <a:t>Ratio data </a:t>
            </a:r>
            <a:r>
              <a:rPr lang="en-US" sz="2000" dirty="0" smtClean="0"/>
              <a:t>(e.g., Income)</a:t>
            </a:r>
          </a:p>
          <a:p>
            <a:pPr marL="1212850" lvl="3" indent="-233363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i="1" dirty="0" smtClean="0"/>
              <a:t>Ratio data</a:t>
            </a:r>
            <a:r>
              <a:rPr lang="en-US" dirty="0" smtClean="0"/>
              <a:t> are continuous data where both differences and ratios can be interpretable. </a:t>
            </a:r>
          </a:p>
          <a:p>
            <a:pPr marL="1212850" lvl="3" indent="-233363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i="1" dirty="0" smtClean="0"/>
              <a:t>Ratio data</a:t>
            </a:r>
            <a:r>
              <a:rPr lang="en-US" dirty="0" smtClean="0"/>
              <a:t> has a “natural” zero</a:t>
            </a:r>
          </a:p>
          <a:p>
            <a:pPr marL="955675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sz="2000" b="1" u="sng" dirty="0" smtClean="0"/>
          </a:p>
          <a:p>
            <a:pPr marL="955675" lvl="2" indent="-233363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u="sng" dirty="0" smtClean="0"/>
              <a:t>Interval data </a:t>
            </a:r>
            <a:r>
              <a:rPr lang="en-US" sz="2000" dirty="0" smtClean="0"/>
              <a:t>(e.g., Temperature in Fahrenheit degrees)</a:t>
            </a:r>
          </a:p>
          <a:p>
            <a:pPr marL="1212850" lvl="3" indent="-233363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i="1" dirty="0" smtClean="0"/>
              <a:t>Interval data</a:t>
            </a:r>
            <a:r>
              <a:rPr lang="en-US" dirty="0" smtClean="0"/>
              <a:t> is continuous </a:t>
            </a:r>
            <a:r>
              <a:rPr lang="en-US" i="1" dirty="0" smtClean="0"/>
              <a:t>data</a:t>
            </a:r>
            <a:r>
              <a:rPr lang="en-US" dirty="0" smtClean="0"/>
              <a:t> where only differences can be interpretable, but where there is no "natural" zero </a:t>
            </a:r>
          </a:p>
          <a:p>
            <a:pPr marL="1212850" lvl="3" indent="-233363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dirty="0" smtClean="0"/>
              <a:t>Ratios are meaningless for interval data</a:t>
            </a:r>
          </a:p>
          <a:p>
            <a:pPr marL="1487170" lvl="4" indent="-233363" eaLnBrk="1" fontAlgn="auto" hangingPunct="1">
              <a:spcAft>
                <a:spcPts val="0"/>
              </a:spcAft>
              <a:buClr>
                <a:schemeClr val="accent4"/>
              </a:buClr>
              <a:buFontTx/>
              <a:buChar char="•"/>
              <a:defRPr/>
            </a:pPr>
            <a:r>
              <a:rPr lang="en-US" dirty="0" smtClean="0"/>
              <a:t>You cannot say that one day is twice as hot as another day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95E1C-D0A7-4586-80CD-F44F87B8FB6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2103</TotalTime>
  <Words>713</Words>
  <Application>Microsoft Office PowerPoint</Application>
  <PresentationFormat>On-screen Show (4:3)</PresentationFormat>
  <Paragraphs>191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Introduction</vt:lpstr>
      <vt:lpstr>Introduction to Financial Modeling and Econometrics</vt:lpstr>
      <vt:lpstr>Learning objectives</vt:lpstr>
      <vt:lpstr>Course structure</vt:lpstr>
      <vt:lpstr>Course structure: Develop the model</vt:lpstr>
      <vt:lpstr>Course structure: Describe the data</vt:lpstr>
      <vt:lpstr>Course structure: Analyze the data</vt:lpstr>
      <vt:lpstr>Data-by nature (Qualitative)</vt:lpstr>
      <vt:lpstr>Data-by nature (Quantitative)</vt:lpstr>
      <vt:lpstr>Data-by source</vt:lpstr>
      <vt:lpstr>Data- by structure (our focus)</vt:lpstr>
      <vt:lpstr>Cross-sectional data using initial public offerings (IPOs) as an example</vt:lpstr>
      <vt:lpstr>Time series data</vt:lpstr>
      <vt:lpstr>Panel data</vt:lpstr>
      <vt:lpstr>Issues in the analysis of economic data: Measurement errors</vt:lpstr>
      <vt:lpstr>Issues in the analysis of economic data: Data collection</vt:lpstr>
      <vt:lpstr>Issues in the analysis of economic data: Data collection (Cont)</vt:lpstr>
    </vt:vector>
  </TitlesOfParts>
  <Company>RPI LALLY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Xiaotian Zhang</dc:creator>
  <cp:lastModifiedBy>TINA_WIN10</cp:lastModifiedBy>
  <cp:revision>189</cp:revision>
  <cp:lastPrinted>2012-01-11T22:59:21Z</cp:lastPrinted>
  <dcterms:created xsi:type="dcterms:W3CDTF">2008-05-07T15:12:53Z</dcterms:created>
  <dcterms:modified xsi:type="dcterms:W3CDTF">2017-01-12T08:01:43Z</dcterms:modified>
</cp:coreProperties>
</file>