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256" r:id="rId2"/>
    <p:sldId id="257" r:id="rId3"/>
    <p:sldId id="305" r:id="rId4"/>
    <p:sldId id="258" r:id="rId5"/>
    <p:sldId id="259" r:id="rId6"/>
    <p:sldId id="275" r:id="rId7"/>
    <p:sldId id="264" r:id="rId8"/>
    <p:sldId id="276" r:id="rId9"/>
    <p:sldId id="302" r:id="rId10"/>
    <p:sldId id="262" r:id="rId11"/>
    <p:sldId id="266" r:id="rId12"/>
    <p:sldId id="265" r:id="rId13"/>
    <p:sldId id="290" r:id="rId14"/>
    <p:sldId id="272" r:id="rId15"/>
    <p:sldId id="273" r:id="rId16"/>
    <p:sldId id="267" r:id="rId17"/>
    <p:sldId id="268" r:id="rId18"/>
    <p:sldId id="298" r:id="rId19"/>
    <p:sldId id="299" r:id="rId20"/>
    <p:sldId id="301" r:id="rId21"/>
    <p:sldId id="286" r:id="rId22"/>
    <p:sldId id="281" r:id="rId23"/>
    <p:sldId id="288" r:id="rId24"/>
    <p:sldId id="269" r:id="rId25"/>
    <p:sldId id="270" r:id="rId26"/>
    <p:sldId id="287" r:id="rId27"/>
    <p:sldId id="271" r:id="rId28"/>
    <p:sldId id="283" r:id="rId29"/>
    <p:sldId id="278" r:id="rId30"/>
    <p:sldId id="280" r:id="rId31"/>
    <p:sldId id="279" r:id="rId32"/>
    <p:sldId id="303" r:id="rId33"/>
    <p:sldId id="277" r:id="rId34"/>
    <p:sldId id="306" r:id="rId35"/>
    <p:sldId id="307" r:id="rId36"/>
    <p:sldId id="304" r:id="rId37"/>
    <p:sldId id="289" r:id="rId3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3E2A7D6-2BC0-AEC8-3E25-C98FCBFCB03D}" name="Baozhong Yang" initials="BY" userId="S::bzyang@gsu.edu::43b7928e-0b88-481a-94b9-630e053cfdb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2196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3" d="100"/>
          <a:sy n="63" d="100"/>
        </p:scale>
        <p:origin x="1364" y="56"/>
      </p:cViewPr>
      <p:guideLst/>
    </p:cSldViewPr>
  </p:slideViewPr>
  <p:notesTextViewPr>
    <p:cViewPr>
      <p:scale>
        <a:sx n="1" d="1"/>
        <a:sy n="1" d="1"/>
      </p:scale>
      <p:origin x="0" y="0"/>
    </p:cViewPr>
  </p:notesTextViewPr>
  <p:notesViewPr>
    <p:cSldViewPr snapToGrid="0">
      <p:cViewPr varScale="1">
        <p:scale>
          <a:sx n="87" d="100"/>
          <a:sy n="87" d="100"/>
        </p:scale>
        <p:origin x="38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D:\Downloads\check%20(3).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cmjte\OneDrive%20-%20Georgia%20State%20University\Others\Desktop\Experiment%20102798.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cmjte\OneDrive%20-%20Georgia%20State%20University\Others\Desktop\Experiment%20102798.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cmjte\OneDrive%20-%20Georgia%20State%20University\Others\Desktop\Experiment%20102798.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cmjte\OneDrive%20-%20Georgia%20State%20University\Others\Desktop\Experiment%2010279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cmjte\OneDrive%20-%20Georgia%20State%20University\Others\Desktop\Experiment%20102798.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cmjte\OneDrive%20-%20Georgia%20State%20University\Others\Desktop\Experiment%20102798.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r>
              <a:rPr lang="en-US" sz="1200" dirty="0"/>
              <a:t>Chris </a:t>
            </a:r>
            <a:r>
              <a:rPr lang="en-US" sz="1200" dirty="0" err="1"/>
              <a:t>Retzler</a:t>
            </a:r>
            <a:r>
              <a:rPr lang="en-US" sz="1200" dirty="0"/>
              <a:t> Performance relative</a:t>
            </a:r>
            <a:r>
              <a:rPr lang="en-US" sz="1200" baseline="0" dirty="0"/>
              <a:t> to same category</a:t>
            </a:r>
            <a:endParaRPr lang="en-US" sz="1200" dirty="0"/>
          </a:p>
        </c:rich>
      </c:tx>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4"/>
              </a:solidFill>
              <a:round/>
            </a:ln>
            <a:effectLst/>
          </c:spPr>
          <c:marker>
            <c:symbol val="none"/>
          </c:marker>
          <c:xVal>
            <c:numRef>
              <c:f>Sheet1!$H$16:$Q$16</c:f>
              <c:numCache>
                <c:formatCode>General</c:formatCode>
                <c:ptCount val="10"/>
                <c:pt idx="0">
                  <c:v>2011</c:v>
                </c:pt>
                <c:pt idx="1">
                  <c:v>2012</c:v>
                </c:pt>
                <c:pt idx="2">
                  <c:v>2013</c:v>
                </c:pt>
                <c:pt idx="3">
                  <c:v>2014</c:v>
                </c:pt>
                <c:pt idx="4">
                  <c:v>2015</c:v>
                </c:pt>
                <c:pt idx="5">
                  <c:v>2016</c:v>
                </c:pt>
                <c:pt idx="6">
                  <c:v>2017</c:v>
                </c:pt>
                <c:pt idx="7">
                  <c:v>2018</c:v>
                </c:pt>
                <c:pt idx="8">
                  <c:v>2019</c:v>
                </c:pt>
                <c:pt idx="9">
                  <c:v>2020</c:v>
                </c:pt>
              </c:numCache>
            </c:numRef>
          </c:xVal>
          <c:yVal>
            <c:numRef>
              <c:f>Sheet1!$H$18:$Q$18</c:f>
              <c:numCache>
                <c:formatCode>General</c:formatCode>
                <c:ptCount val="10"/>
                <c:pt idx="0">
                  <c:v>-12.54</c:v>
                </c:pt>
                <c:pt idx="1">
                  <c:v>-4.62</c:v>
                </c:pt>
                <c:pt idx="2">
                  <c:v>-13</c:v>
                </c:pt>
                <c:pt idx="3">
                  <c:v>-1.64</c:v>
                </c:pt>
                <c:pt idx="4">
                  <c:v>-6.55</c:v>
                </c:pt>
                <c:pt idx="5">
                  <c:v>20.059999999999999</c:v>
                </c:pt>
                <c:pt idx="6">
                  <c:v>-9.02</c:v>
                </c:pt>
                <c:pt idx="7">
                  <c:v>1.19</c:v>
                </c:pt>
                <c:pt idx="8">
                  <c:v>27.63</c:v>
                </c:pt>
                <c:pt idx="9">
                  <c:v>33.89</c:v>
                </c:pt>
              </c:numCache>
            </c:numRef>
          </c:yVal>
          <c:smooth val="1"/>
          <c:extLst>
            <c:ext xmlns:c16="http://schemas.microsoft.com/office/drawing/2014/chart" uri="{C3380CC4-5D6E-409C-BE32-E72D297353CC}">
              <c16:uniqueId val="{00000000-547E-4758-8287-14CCD3D68181}"/>
            </c:ext>
          </c:extLst>
        </c:ser>
        <c:dLbls>
          <c:showLegendKey val="0"/>
          <c:showVal val="0"/>
          <c:showCatName val="0"/>
          <c:showSerName val="0"/>
          <c:showPercent val="0"/>
          <c:showBubbleSize val="0"/>
        </c:dLbls>
        <c:axId val="767517032"/>
        <c:axId val="767519984"/>
      </c:scatterChart>
      <c:valAx>
        <c:axId val="767517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519984"/>
        <c:crosses val="autoZero"/>
        <c:crossBetween val="midCat"/>
      </c:valAx>
      <c:valAx>
        <c:axId val="767519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75170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Carhart</a:t>
            </a:r>
            <a:r>
              <a:rPr lang="en-US" baseline="0"/>
              <a:t> Four-Factor Alpha</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Reference!$E$1</c:f>
              <c:strCache>
                <c:ptCount val="1"/>
                <c:pt idx="0">
                  <c:v>Alpha</c:v>
                </c:pt>
              </c:strCache>
            </c:strRef>
          </c:tx>
          <c:spPr>
            <a:ln w="19050" cap="rnd">
              <a:solidFill>
                <a:schemeClr val="accent1"/>
              </a:solidFill>
              <a:round/>
            </a:ln>
            <a:effectLst/>
          </c:spPr>
          <c:marker>
            <c:symbol val="none"/>
          </c:marker>
          <c:xVal>
            <c:numRef>
              <c:f>Reference!$D$2:$D$85</c:f>
              <c:numCache>
                <c:formatCode>m/d/yyyy</c:formatCode>
                <c:ptCount val="84"/>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xVal>
          <c:yVal>
            <c:numRef>
              <c:f>Reference!$E$2:$E$85</c:f>
              <c:numCache>
                <c:formatCode>General</c:formatCode>
                <c:ptCount val="84"/>
                <c:pt idx="0">
                  <c:v>4.8637034999999898E-3</c:v>
                </c:pt>
                <c:pt idx="1">
                  <c:v>1.70613313999999E-2</c:v>
                </c:pt>
                <c:pt idx="2">
                  <c:v>-1.47503169999999E-2</c:v>
                </c:pt>
                <c:pt idx="3">
                  <c:v>1.19279382E-2</c:v>
                </c:pt>
                <c:pt idx="4">
                  <c:v>1.42965335E-2</c:v>
                </c:pt>
                <c:pt idx="5">
                  <c:v>3.8648771000000001E-3</c:v>
                </c:pt>
                <c:pt idx="6">
                  <c:v>2.5075402E-3</c:v>
                </c:pt>
                <c:pt idx="7">
                  <c:v>-1.52823589999999E-2</c:v>
                </c:pt>
                <c:pt idx="8">
                  <c:v>3.2656749E-3</c:v>
                </c:pt>
                <c:pt idx="9">
                  <c:v>-2.1987929999999999E-2</c:v>
                </c:pt>
                <c:pt idx="10">
                  <c:v>-2.5407609999999999E-3</c:v>
                </c:pt>
                <c:pt idx="11">
                  <c:v>-1.9868871E-2</c:v>
                </c:pt>
                <c:pt idx="12">
                  <c:v>8.5979209000000001E-3</c:v>
                </c:pt>
                <c:pt idx="13">
                  <c:v>1.82139617E-2</c:v>
                </c:pt>
                <c:pt idx="14">
                  <c:v>-2.2884447999999901E-2</c:v>
                </c:pt>
                <c:pt idx="15">
                  <c:v>2.0583120199999999E-2</c:v>
                </c:pt>
                <c:pt idx="16">
                  <c:v>7.9770856999999903E-3</c:v>
                </c:pt>
                <c:pt idx="17">
                  <c:v>3.4219280999999999E-3</c:v>
                </c:pt>
                <c:pt idx="18">
                  <c:v>1.602179E-4</c:v>
                </c:pt>
                <c:pt idx="19">
                  <c:v>-4.0582789999999997E-3</c:v>
                </c:pt>
                <c:pt idx="20">
                  <c:v>-1.4740141999999999E-2</c:v>
                </c:pt>
                <c:pt idx="21">
                  <c:v>-3.2623023000000001E-2</c:v>
                </c:pt>
                <c:pt idx="22">
                  <c:v>-1.849201E-2</c:v>
                </c:pt>
                <c:pt idx="23">
                  <c:v>-1.7139102999999999E-2</c:v>
                </c:pt>
                <c:pt idx="24">
                  <c:v>3.3351090999999999E-2</c:v>
                </c:pt>
                <c:pt idx="25">
                  <c:v>1.6821910700000001E-2</c:v>
                </c:pt>
                <c:pt idx="26">
                  <c:v>5.2933720999999998E-3</c:v>
                </c:pt>
                <c:pt idx="27">
                  <c:v>3.0159227E-2</c:v>
                </c:pt>
                <c:pt idx="28">
                  <c:v>5.6154912999999999E-3</c:v>
                </c:pt>
                <c:pt idx="29">
                  <c:v>-1.7945146999999901E-2</c:v>
                </c:pt>
                <c:pt idx="30">
                  <c:v>8.3234928999999999E-3</c:v>
                </c:pt>
                <c:pt idx="31">
                  <c:v>3.3265707499999998E-2</c:v>
                </c:pt>
                <c:pt idx="32">
                  <c:v>1.23391873E-2</c:v>
                </c:pt>
                <c:pt idx="33">
                  <c:v>-2.9738404999999999E-2</c:v>
                </c:pt>
                <c:pt idx="34">
                  <c:v>-1.0838873000000001E-2</c:v>
                </c:pt>
                <c:pt idx="35">
                  <c:v>9.4414984999999993E-3</c:v>
                </c:pt>
                <c:pt idx="36">
                  <c:v>-1.5060488E-2</c:v>
                </c:pt>
                <c:pt idx="37">
                  <c:v>2.5256405199999998E-2</c:v>
                </c:pt>
                <c:pt idx="38">
                  <c:v>2.1107092500000001E-2</c:v>
                </c:pt>
                <c:pt idx="39">
                  <c:v>1.0020084E-2</c:v>
                </c:pt>
                <c:pt idx="40">
                  <c:v>6.13722219999999E-3</c:v>
                </c:pt>
                <c:pt idx="41">
                  <c:v>-1.9790109E-2</c:v>
                </c:pt>
                <c:pt idx="42">
                  <c:v>-1.2221968E-2</c:v>
                </c:pt>
                <c:pt idx="43">
                  <c:v>1.6134562299999999E-2</c:v>
                </c:pt>
                <c:pt idx="44">
                  <c:v>-1.221437E-2</c:v>
                </c:pt>
                <c:pt idx="45">
                  <c:v>-2.1677346E-2</c:v>
                </c:pt>
                <c:pt idx="46">
                  <c:v>1.0340604999999999E-2</c:v>
                </c:pt>
                <c:pt idx="47">
                  <c:v>-4.7187469999999997E-3</c:v>
                </c:pt>
                <c:pt idx="48">
                  <c:v>2.8246004999999898E-3</c:v>
                </c:pt>
                <c:pt idx="49">
                  <c:v>-7.67131699999999E-3</c:v>
                </c:pt>
                <c:pt idx="50">
                  <c:v>-6.2651959999999998E-3</c:v>
                </c:pt>
                <c:pt idx="51">
                  <c:v>-2.7264900000000003E-4</c:v>
                </c:pt>
                <c:pt idx="52">
                  <c:v>1.7805754099999901E-2</c:v>
                </c:pt>
                <c:pt idx="53">
                  <c:v>6.1766331000000004E-3</c:v>
                </c:pt>
                <c:pt idx="54">
                  <c:v>-7.8318150000000007E-3</c:v>
                </c:pt>
                <c:pt idx="55">
                  <c:v>-2.5459550000000001E-2</c:v>
                </c:pt>
                <c:pt idx="56">
                  <c:v>-2.0528199999999999E-4</c:v>
                </c:pt>
                <c:pt idx="57">
                  <c:v>1.31980981E-2</c:v>
                </c:pt>
                <c:pt idx="58">
                  <c:v>-3.5602020000000002E-3</c:v>
                </c:pt>
                <c:pt idx="59">
                  <c:v>-6.1739598999999999E-2</c:v>
                </c:pt>
                <c:pt idx="60">
                  <c:v>2.3572870499999999E-2</c:v>
                </c:pt>
                <c:pt idx="61">
                  <c:v>7.6743905999999999E-3</c:v>
                </c:pt>
                <c:pt idx="62">
                  <c:v>-4.059371E-3</c:v>
                </c:pt>
                <c:pt idx="63">
                  <c:v>-6.6905740000000003E-3</c:v>
                </c:pt>
                <c:pt idx="64">
                  <c:v>-2.82672179999999E-2</c:v>
                </c:pt>
                <c:pt idx="65">
                  <c:v>-2.8925832999999901E-2</c:v>
                </c:pt>
                <c:pt idx="66">
                  <c:v>-6.6131069999999896E-3</c:v>
                </c:pt>
                <c:pt idx="67">
                  <c:v>-1.9487899999999999E-4</c:v>
                </c:pt>
                <c:pt idx="68">
                  <c:v>-7.871065E-3</c:v>
                </c:pt>
                <c:pt idx="69">
                  <c:v>1.1849352699999999E-2</c:v>
                </c:pt>
                <c:pt idx="70">
                  <c:v>7.2876360000000001E-3</c:v>
                </c:pt>
                <c:pt idx="71">
                  <c:v>8.9323861000000001E-3</c:v>
                </c:pt>
                <c:pt idx="72">
                  <c:v>1.22745358E-2</c:v>
                </c:pt>
                <c:pt idx="73">
                  <c:v>6.5570793E-3</c:v>
                </c:pt>
                <c:pt idx="74">
                  <c:v>-1.1076743E-2</c:v>
                </c:pt>
                <c:pt idx="75">
                  <c:v>2.1327628000000001E-3</c:v>
                </c:pt>
                <c:pt idx="76">
                  <c:v>2.6900779999999998E-4</c:v>
                </c:pt>
                <c:pt idx="77">
                  <c:v>-4.7083699999999999E-4</c:v>
                </c:pt>
                <c:pt idx="78">
                  <c:v>-8.6122149999999995E-3</c:v>
                </c:pt>
                <c:pt idx="79">
                  <c:v>1.3908398000000001E-3</c:v>
                </c:pt>
                <c:pt idx="80">
                  <c:v>5.7597381E-3</c:v>
                </c:pt>
                <c:pt idx="81">
                  <c:v>-1.5405637999999999E-2</c:v>
                </c:pt>
                <c:pt idx="82">
                  <c:v>-2.6434994999999999E-2</c:v>
                </c:pt>
                <c:pt idx="83">
                  <c:v>1.13321628E-2</c:v>
                </c:pt>
              </c:numCache>
            </c:numRef>
          </c:yVal>
          <c:smooth val="1"/>
          <c:extLst>
            <c:ext xmlns:c16="http://schemas.microsoft.com/office/drawing/2014/chart" uri="{C3380CC4-5D6E-409C-BE32-E72D297353CC}">
              <c16:uniqueId val="{00000000-5092-491E-B93F-DA18DFDB878F}"/>
            </c:ext>
          </c:extLst>
        </c:ser>
        <c:ser>
          <c:idx val="1"/>
          <c:order val="1"/>
          <c:tx>
            <c:strRef>
              <c:f>Reference!$F$1</c:f>
              <c:strCache>
                <c:ptCount val="1"/>
                <c:pt idx="0">
                  <c:v>Predict</c:v>
                </c:pt>
              </c:strCache>
            </c:strRef>
          </c:tx>
          <c:spPr>
            <a:ln w="22225" cap="rnd">
              <a:solidFill>
                <a:schemeClr val="accent2"/>
              </a:solidFill>
              <a:prstDash val="sysDash"/>
              <a:round/>
            </a:ln>
            <a:effectLst/>
          </c:spPr>
          <c:marker>
            <c:symbol val="none"/>
          </c:marker>
          <c:xVal>
            <c:numRef>
              <c:f>Reference!$D$2:$D$85</c:f>
              <c:numCache>
                <c:formatCode>m/d/yyyy</c:formatCode>
                <c:ptCount val="84"/>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xVal>
          <c:yVal>
            <c:numRef>
              <c:f>Reference!$F$2:$F$85</c:f>
              <c:numCache>
                <c:formatCode>General</c:formatCode>
                <c:ptCount val="84"/>
                <c:pt idx="72">
                  <c:v>7.1442639024807903E-3</c:v>
                </c:pt>
                <c:pt idx="73">
                  <c:v>1.0619337215257584E-2</c:v>
                </c:pt>
                <c:pt idx="74">
                  <c:v>-1.4717566154201694E-2</c:v>
                </c:pt>
                <c:pt idx="75">
                  <c:v>6.157357463044427E-3</c:v>
                </c:pt>
                <c:pt idx="76">
                  <c:v>8.5044896607522815E-3</c:v>
                </c:pt>
                <c:pt idx="77">
                  <c:v>-1.7525170387993658E-2</c:v>
                </c:pt>
                <c:pt idx="78">
                  <c:v>-8.7585504176324411E-3</c:v>
                </c:pt>
                <c:pt idx="79">
                  <c:v>-3.2574630140220868E-3</c:v>
                </c:pt>
                <c:pt idx="80">
                  <c:v>-7.2732841608631601E-3</c:v>
                </c:pt>
                <c:pt idx="81">
                  <c:v>-1.0709083727362749E-2</c:v>
                </c:pt>
                <c:pt idx="82">
                  <c:v>-2.0082586828093947E-2</c:v>
                </c:pt>
                <c:pt idx="83">
                  <c:v>-2.0168174038042833E-2</c:v>
                </c:pt>
              </c:numCache>
            </c:numRef>
          </c:yVal>
          <c:smooth val="1"/>
          <c:extLst>
            <c:ext xmlns:c16="http://schemas.microsoft.com/office/drawing/2014/chart" uri="{C3380CC4-5D6E-409C-BE32-E72D297353CC}">
              <c16:uniqueId val="{00000001-5092-491E-B93F-DA18DFDB878F}"/>
            </c:ext>
          </c:extLst>
        </c:ser>
        <c:dLbls>
          <c:showLegendKey val="0"/>
          <c:showVal val="0"/>
          <c:showCatName val="0"/>
          <c:showSerName val="0"/>
          <c:showPercent val="0"/>
          <c:showBubbleSize val="0"/>
        </c:dLbls>
        <c:axId val="774939080"/>
        <c:axId val="716075080"/>
      </c:scatterChart>
      <c:valAx>
        <c:axId val="774939080"/>
        <c:scaling>
          <c:orientation val="minMax"/>
          <c:max val="41639"/>
          <c:min val="39113"/>
        </c:scaling>
        <c:delete val="0"/>
        <c:axPos val="b"/>
        <c:numFmt formatCode="m/d/yy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6075080"/>
        <c:crossesAt val="-6.0000000000000012E-2"/>
        <c:crossBetween val="midCat"/>
        <c:majorUnit val="720"/>
      </c:valAx>
      <c:valAx>
        <c:axId val="716075080"/>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493908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Reference!$BF$1</c:f>
              <c:strCache>
                <c:ptCount val="1"/>
                <c:pt idx="0">
                  <c:v>Attention</c:v>
                </c:pt>
              </c:strCache>
            </c:strRef>
          </c:tx>
          <c:spPr>
            <a:solidFill>
              <a:schemeClr val="accent1"/>
            </a:solidFill>
            <a:ln>
              <a:noFill/>
            </a:ln>
            <a:effectLst/>
          </c:spPr>
          <c:cat>
            <c:numRef>
              <c:f>Reference!$D$2:$D$88</c:f>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f>Reference!$BF$2:$BF$88</c:f>
              <c:numCache>
                <c:formatCode>General</c:formatCode>
                <c:ptCount val="87"/>
                <c:pt idx="0">
                  <c:v>1.5857691E-2</c:v>
                </c:pt>
                <c:pt idx="1">
                  <c:v>1.5904428000000002E-2</c:v>
                </c:pt>
                <c:pt idx="2">
                  <c:v>3.4951832000000002E-2</c:v>
                </c:pt>
                <c:pt idx="3">
                  <c:v>2.934668E-2</c:v>
                </c:pt>
                <c:pt idx="4">
                  <c:v>2.0202342000000002E-2</c:v>
                </c:pt>
                <c:pt idx="5">
                  <c:v>5.7853725999999998E-3</c:v>
                </c:pt>
                <c:pt idx="6">
                  <c:v>5.1119123000000002E-3</c:v>
                </c:pt>
                <c:pt idx="7">
                  <c:v>1.2153288E-2</c:v>
                </c:pt>
                <c:pt idx="8">
                  <c:v>8.2654370000000005E-3</c:v>
                </c:pt>
                <c:pt idx="9">
                  <c:v>1.0597764500000001E-2</c:v>
                </c:pt>
                <c:pt idx="10">
                  <c:v>2.0409311999999999E-2</c:v>
                </c:pt>
                <c:pt idx="11">
                  <c:v>7.5747427000000004E-3</c:v>
                </c:pt>
                <c:pt idx="12">
                  <c:v>4.2904589999999999E-3</c:v>
                </c:pt>
                <c:pt idx="13">
                  <c:v>1.0810729E-2</c:v>
                </c:pt>
                <c:pt idx="14">
                  <c:v>4.1806526000000002E-3</c:v>
                </c:pt>
                <c:pt idx="15">
                  <c:v>1.8735480999999998E-2</c:v>
                </c:pt>
                <c:pt idx="16">
                  <c:v>3.9077833999999999E-3</c:v>
                </c:pt>
                <c:pt idx="17">
                  <c:v>4.0208730000000003E-3</c:v>
                </c:pt>
                <c:pt idx="18">
                  <c:v>6.4209104000000003E-3</c:v>
                </c:pt>
                <c:pt idx="19">
                  <c:v>1.0973106999999999E-2</c:v>
                </c:pt>
                <c:pt idx="20">
                  <c:v>6.7456853999999997E-3</c:v>
                </c:pt>
                <c:pt idx="21">
                  <c:v>1.2410577000000001E-2</c:v>
                </c:pt>
                <c:pt idx="22">
                  <c:v>4.7017797000000004E-3</c:v>
                </c:pt>
                <c:pt idx="23">
                  <c:v>1.0828821000000001E-2</c:v>
                </c:pt>
                <c:pt idx="24">
                  <c:v>8.5723910000000004E-3</c:v>
                </c:pt>
                <c:pt idx="25">
                  <c:v>4.7130039999999998E-3</c:v>
                </c:pt>
                <c:pt idx="26">
                  <c:v>6.2125169999999999E-3</c:v>
                </c:pt>
                <c:pt idx="27">
                  <c:v>6.1356070000000004E-3</c:v>
                </c:pt>
                <c:pt idx="28">
                  <c:v>4.3059745999999999E-3</c:v>
                </c:pt>
                <c:pt idx="29">
                  <c:v>5.906639E-3</c:v>
                </c:pt>
                <c:pt idx="30">
                  <c:v>5.2411280000000003E-3</c:v>
                </c:pt>
                <c:pt idx="31">
                  <c:v>1.4812043E-2</c:v>
                </c:pt>
                <c:pt idx="32">
                  <c:v>1.0460222999999999E-2</c:v>
                </c:pt>
                <c:pt idx="33">
                  <c:v>1.3730163E-2</c:v>
                </c:pt>
                <c:pt idx="34">
                  <c:v>8.0491750000000004E-3</c:v>
                </c:pt>
                <c:pt idx="35">
                  <c:v>7.2415709999999996E-3</c:v>
                </c:pt>
                <c:pt idx="36">
                  <c:v>6.6480934999999996E-3</c:v>
                </c:pt>
                <c:pt idx="37">
                  <c:v>2.2469550000000001E-2</c:v>
                </c:pt>
                <c:pt idx="38">
                  <c:v>6.5062519999999999E-2</c:v>
                </c:pt>
                <c:pt idx="39">
                  <c:v>1.2136271000000001E-2</c:v>
                </c:pt>
                <c:pt idx="40">
                  <c:v>9.0947570000000002E-3</c:v>
                </c:pt>
                <c:pt idx="41">
                  <c:v>1.0540585E-2</c:v>
                </c:pt>
                <c:pt idx="42">
                  <c:v>5.903597E-3</c:v>
                </c:pt>
                <c:pt idx="43">
                  <c:v>1.7272048000000002E-2</c:v>
                </c:pt>
                <c:pt idx="44">
                  <c:v>4.3172810000000001E-3</c:v>
                </c:pt>
                <c:pt idx="45">
                  <c:v>1.3639678000000001E-2</c:v>
                </c:pt>
                <c:pt idx="46">
                  <c:v>8.5344879999999998E-3</c:v>
                </c:pt>
                <c:pt idx="47">
                  <c:v>1.0472151000000001E-2</c:v>
                </c:pt>
                <c:pt idx="48">
                  <c:v>5.6741997000000002E-3</c:v>
                </c:pt>
                <c:pt idx="49">
                  <c:v>4.2880195999999999E-3</c:v>
                </c:pt>
                <c:pt idx="50">
                  <c:v>5.6686656999999996E-3</c:v>
                </c:pt>
                <c:pt idx="51">
                  <c:v>6.8842560000000001E-3</c:v>
                </c:pt>
                <c:pt idx="52">
                  <c:v>6.279817E-2</c:v>
                </c:pt>
                <c:pt idx="53">
                  <c:v>2.0804757E-2</c:v>
                </c:pt>
                <c:pt idx="54">
                  <c:v>8.2284019999999992E-3</c:v>
                </c:pt>
                <c:pt idx="55">
                  <c:v>1.4246413499999999E-2</c:v>
                </c:pt>
                <c:pt idx="56">
                  <c:v>1.36092175E-2</c:v>
                </c:pt>
                <c:pt idx="57">
                  <c:v>1.251623E-2</c:v>
                </c:pt>
                <c:pt idx="58">
                  <c:v>2.9442782999999999E-3</c:v>
                </c:pt>
                <c:pt idx="59">
                  <c:v>2.7948460000000001E-2</c:v>
                </c:pt>
                <c:pt idx="60">
                  <c:v>1.6259411000000001E-2</c:v>
                </c:pt>
                <c:pt idx="61">
                  <c:v>9.7329100000000009E-3</c:v>
                </c:pt>
                <c:pt idx="62">
                  <c:v>4.6978085000000001E-3</c:v>
                </c:pt>
                <c:pt idx="63">
                  <c:v>8.3396479999999999E-3</c:v>
                </c:pt>
                <c:pt idx="64">
                  <c:v>3.2042387999999998E-2</c:v>
                </c:pt>
                <c:pt idx="65">
                  <c:v>5.652944E-2</c:v>
                </c:pt>
                <c:pt idx="66">
                  <c:v>6.3745887000000003E-3</c:v>
                </c:pt>
                <c:pt idx="67">
                  <c:v>4.284263E-3</c:v>
                </c:pt>
                <c:pt idx="68">
                  <c:v>3.5967526000000001E-3</c:v>
                </c:pt>
                <c:pt idx="69">
                  <c:v>5.5128629999999998E-3</c:v>
                </c:pt>
                <c:pt idx="70">
                  <c:v>7.9832700000000006E-3</c:v>
                </c:pt>
                <c:pt idx="71">
                  <c:v>9.2937929999999998E-3</c:v>
                </c:pt>
              </c:numCache>
            </c:numRef>
          </c:val>
          <c:extLst>
            <c:ext xmlns:c16="http://schemas.microsoft.com/office/drawing/2014/chart" uri="{C3380CC4-5D6E-409C-BE32-E72D297353CC}">
              <c16:uniqueId val="{00000000-B03D-4BEE-BBE2-F5FD2ABA36D9}"/>
            </c:ext>
          </c:extLst>
        </c:ser>
        <c:dLbls>
          <c:showLegendKey val="0"/>
          <c:showVal val="0"/>
          <c:showCatName val="0"/>
          <c:showSerName val="0"/>
          <c:showPercent val="0"/>
          <c:showBubbleSize val="0"/>
        </c:dLbls>
        <c:axId val="771192360"/>
        <c:axId val="771197608"/>
      </c:areaChart>
      <c:dateAx>
        <c:axId val="77119236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7608"/>
        <c:crosses val="autoZero"/>
        <c:auto val="1"/>
        <c:lblOffset val="100"/>
        <c:baseTimeUnit val="months"/>
        <c:majorUnit val="2"/>
        <c:majorTimeUnit val="years"/>
      </c:dateAx>
      <c:valAx>
        <c:axId val="771197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236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Reference!$BF$1</c:f>
              <c:strCache>
                <c:ptCount val="1"/>
                <c:pt idx="0">
                  <c:v>Attention</c:v>
                </c:pt>
              </c:strCache>
            </c:strRef>
          </c:tx>
          <c:spPr>
            <a:solidFill>
              <a:schemeClr val="accent1"/>
            </a:solidFill>
            <a:ln>
              <a:noFill/>
            </a:ln>
            <a:effectLst/>
          </c:spPr>
          <c:cat>
            <c:numRef>
              <c:f>Reference!$D$2:$D$88</c:f>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f>Reference!$BF$2:$BF$88</c:f>
              <c:numCache>
                <c:formatCode>General</c:formatCode>
                <c:ptCount val="87"/>
                <c:pt idx="0">
                  <c:v>1.5857691E-2</c:v>
                </c:pt>
                <c:pt idx="1">
                  <c:v>1.5904428000000002E-2</c:v>
                </c:pt>
                <c:pt idx="2">
                  <c:v>3.4951832000000002E-2</c:v>
                </c:pt>
                <c:pt idx="3">
                  <c:v>2.934668E-2</c:v>
                </c:pt>
                <c:pt idx="4">
                  <c:v>2.0202342000000002E-2</c:v>
                </c:pt>
                <c:pt idx="5">
                  <c:v>5.7853725999999998E-3</c:v>
                </c:pt>
                <c:pt idx="6">
                  <c:v>5.1119123000000002E-3</c:v>
                </c:pt>
                <c:pt idx="7">
                  <c:v>1.2153288E-2</c:v>
                </c:pt>
                <c:pt idx="8">
                  <c:v>8.2654370000000005E-3</c:v>
                </c:pt>
                <c:pt idx="9">
                  <c:v>1.0597764500000001E-2</c:v>
                </c:pt>
                <c:pt idx="10">
                  <c:v>2.0409311999999999E-2</c:v>
                </c:pt>
                <c:pt idx="11">
                  <c:v>7.5747427000000004E-3</c:v>
                </c:pt>
                <c:pt idx="12">
                  <c:v>4.2904589999999999E-3</c:v>
                </c:pt>
                <c:pt idx="13">
                  <c:v>1.0810729E-2</c:v>
                </c:pt>
                <c:pt idx="14">
                  <c:v>4.1806526000000002E-3</c:v>
                </c:pt>
                <c:pt idx="15">
                  <c:v>1.8735480999999998E-2</c:v>
                </c:pt>
                <c:pt idx="16">
                  <c:v>3.9077833999999999E-3</c:v>
                </c:pt>
                <c:pt idx="17">
                  <c:v>4.0208730000000003E-3</c:v>
                </c:pt>
                <c:pt idx="18">
                  <c:v>6.4209104000000003E-3</c:v>
                </c:pt>
                <c:pt idx="19">
                  <c:v>1.0973106999999999E-2</c:v>
                </c:pt>
                <c:pt idx="20">
                  <c:v>6.7456853999999997E-3</c:v>
                </c:pt>
                <c:pt idx="21">
                  <c:v>1.2410577000000001E-2</c:v>
                </c:pt>
                <c:pt idx="22">
                  <c:v>4.7017797000000004E-3</c:v>
                </c:pt>
                <c:pt idx="23">
                  <c:v>1.0828821000000001E-2</c:v>
                </c:pt>
                <c:pt idx="24">
                  <c:v>8.5723910000000004E-3</c:v>
                </c:pt>
                <c:pt idx="25">
                  <c:v>4.7130039999999998E-3</c:v>
                </c:pt>
                <c:pt idx="26">
                  <c:v>6.2125169999999999E-3</c:v>
                </c:pt>
                <c:pt idx="27">
                  <c:v>6.1356070000000004E-3</c:v>
                </c:pt>
                <c:pt idx="28">
                  <c:v>4.3059745999999999E-3</c:v>
                </c:pt>
                <c:pt idx="29">
                  <c:v>5.906639E-3</c:v>
                </c:pt>
                <c:pt idx="30">
                  <c:v>5.2411280000000003E-3</c:v>
                </c:pt>
                <c:pt idx="31">
                  <c:v>1.4812043E-2</c:v>
                </c:pt>
                <c:pt idx="32">
                  <c:v>1.0460222999999999E-2</c:v>
                </c:pt>
                <c:pt idx="33">
                  <c:v>1.3730163E-2</c:v>
                </c:pt>
                <c:pt idx="34">
                  <c:v>8.0491750000000004E-3</c:v>
                </c:pt>
                <c:pt idx="35">
                  <c:v>7.2415709999999996E-3</c:v>
                </c:pt>
                <c:pt idx="36">
                  <c:v>6.6480934999999996E-3</c:v>
                </c:pt>
                <c:pt idx="37">
                  <c:v>2.2469550000000001E-2</c:v>
                </c:pt>
                <c:pt idx="38">
                  <c:v>6.5062519999999999E-2</c:v>
                </c:pt>
                <c:pt idx="39">
                  <c:v>1.2136271000000001E-2</c:v>
                </c:pt>
                <c:pt idx="40">
                  <c:v>9.0947570000000002E-3</c:v>
                </c:pt>
                <c:pt idx="41">
                  <c:v>1.0540585E-2</c:v>
                </c:pt>
                <c:pt idx="42">
                  <c:v>5.903597E-3</c:v>
                </c:pt>
                <c:pt idx="43">
                  <c:v>1.7272048000000002E-2</c:v>
                </c:pt>
                <c:pt idx="44">
                  <c:v>4.3172810000000001E-3</c:v>
                </c:pt>
                <c:pt idx="45">
                  <c:v>1.3639678000000001E-2</c:v>
                </c:pt>
                <c:pt idx="46">
                  <c:v>8.5344879999999998E-3</c:v>
                </c:pt>
                <c:pt idx="47">
                  <c:v>1.0472151000000001E-2</c:v>
                </c:pt>
                <c:pt idx="48">
                  <c:v>5.6741997000000002E-3</c:v>
                </c:pt>
                <c:pt idx="49">
                  <c:v>4.2880195999999999E-3</c:v>
                </c:pt>
                <c:pt idx="50">
                  <c:v>5.6686656999999996E-3</c:v>
                </c:pt>
                <c:pt idx="51">
                  <c:v>6.8842560000000001E-3</c:v>
                </c:pt>
                <c:pt idx="52">
                  <c:v>6.279817E-2</c:v>
                </c:pt>
                <c:pt idx="53">
                  <c:v>2.0804757E-2</c:v>
                </c:pt>
                <c:pt idx="54">
                  <c:v>8.2284019999999992E-3</c:v>
                </c:pt>
                <c:pt idx="55">
                  <c:v>1.4246413499999999E-2</c:v>
                </c:pt>
                <c:pt idx="56">
                  <c:v>1.36092175E-2</c:v>
                </c:pt>
                <c:pt idx="57">
                  <c:v>1.251623E-2</c:v>
                </c:pt>
                <c:pt idx="58">
                  <c:v>2.9442782999999999E-3</c:v>
                </c:pt>
                <c:pt idx="59">
                  <c:v>2.7948460000000001E-2</c:v>
                </c:pt>
                <c:pt idx="60">
                  <c:v>1.6259411000000001E-2</c:v>
                </c:pt>
                <c:pt idx="61">
                  <c:v>9.7329100000000009E-3</c:v>
                </c:pt>
                <c:pt idx="62">
                  <c:v>4.6978085000000001E-3</c:v>
                </c:pt>
                <c:pt idx="63">
                  <c:v>8.3396479999999999E-3</c:v>
                </c:pt>
                <c:pt idx="64">
                  <c:v>3.2042387999999998E-2</c:v>
                </c:pt>
                <c:pt idx="65">
                  <c:v>5.652944E-2</c:v>
                </c:pt>
                <c:pt idx="66">
                  <c:v>6.3745887000000003E-3</c:v>
                </c:pt>
                <c:pt idx="67">
                  <c:v>4.284263E-3</c:v>
                </c:pt>
                <c:pt idx="68">
                  <c:v>3.5967526000000001E-3</c:v>
                </c:pt>
                <c:pt idx="69">
                  <c:v>5.5128629999999998E-3</c:v>
                </c:pt>
                <c:pt idx="70">
                  <c:v>7.9832700000000006E-3</c:v>
                </c:pt>
                <c:pt idx="71">
                  <c:v>9.2937929999999998E-3</c:v>
                </c:pt>
              </c:numCache>
            </c:numRef>
          </c:val>
          <c:extLst>
            <c:ext xmlns:c16="http://schemas.microsoft.com/office/drawing/2014/chart" uri="{C3380CC4-5D6E-409C-BE32-E72D297353CC}">
              <c16:uniqueId val="{00000000-CCEB-42F6-9719-62D711062AAC}"/>
            </c:ext>
          </c:extLst>
        </c:ser>
        <c:dLbls>
          <c:showLegendKey val="0"/>
          <c:showVal val="0"/>
          <c:showCatName val="0"/>
          <c:showSerName val="0"/>
          <c:showPercent val="0"/>
          <c:showBubbleSize val="0"/>
        </c:dLbls>
        <c:axId val="771192360"/>
        <c:axId val="771197608"/>
      </c:areaChart>
      <c:dateAx>
        <c:axId val="77119236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7608"/>
        <c:crosses val="autoZero"/>
        <c:auto val="1"/>
        <c:lblOffset val="100"/>
        <c:baseTimeUnit val="months"/>
        <c:majorUnit val="2"/>
        <c:majorTimeUnit val="years"/>
      </c:dateAx>
      <c:valAx>
        <c:axId val="771197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236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8151088779482853E-2"/>
          <c:y val="9.964990569994607E-2"/>
          <c:w val="0.9636978224410343"/>
          <c:h val="0.80070018860010783"/>
        </c:manualLayout>
      </c:layout>
      <c:areaChart>
        <c:grouping val="stacked"/>
        <c:varyColors val="0"/>
        <c:ser>
          <c:idx val="0"/>
          <c:order val="0"/>
          <c:tx>
            <c:strRef>
              <c:f>Reference!$BF$1</c:f>
              <c:strCache>
                <c:ptCount val="1"/>
                <c:pt idx="0">
                  <c:v>Attention</c:v>
                </c:pt>
              </c:strCache>
            </c:strRef>
          </c:tx>
          <c:spPr>
            <a:solidFill>
              <a:schemeClr val="accent1"/>
            </a:solidFill>
            <a:ln>
              <a:noFill/>
            </a:ln>
            <a:effectLst/>
          </c:spPr>
          <c:cat>
            <c:numRef>
              <c:f>Reference!$D$2:$D$88</c:f>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f>Reference!$BF$2:$BF$88</c:f>
              <c:numCache>
                <c:formatCode>General</c:formatCode>
                <c:ptCount val="87"/>
                <c:pt idx="0">
                  <c:v>1.5857691E-2</c:v>
                </c:pt>
                <c:pt idx="1">
                  <c:v>1.5904428000000002E-2</c:v>
                </c:pt>
                <c:pt idx="2">
                  <c:v>3.4951832000000002E-2</c:v>
                </c:pt>
                <c:pt idx="3">
                  <c:v>2.934668E-2</c:v>
                </c:pt>
                <c:pt idx="4">
                  <c:v>2.0202342000000002E-2</c:v>
                </c:pt>
                <c:pt idx="5">
                  <c:v>5.7853725999999998E-3</c:v>
                </c:pt>
                <c:pt idx="6">
                  <c:v>5.1119123000000002E-3</c:v>
                </c:pt>
                <c:pt idx="7">
                  <c:v>1.2153288E-2</c:v>
                </c:pt>
                <c:pt idx="8">
                  <c:v>8.2654370000000005E-3</c:v>
                </c:pt>
                <c:pt idx="9">
                  <c:v>1.0597764500000001E-2</c:v>
                </c:pt>
                <c:pt idx="10">
                  <c:v>2.0409311999999999E-2</c:v>
                </c:pt>
                <c:pt idx="11">
                  <c:v>7.5747427000000004E-3</c:v>
                </c:pt>
                <c:pt idx="12">
                  <c:v>4.2904589999999999E-3</c:v>
                </c:pt>
                <c:pt idx="13">
                  <c:v>1.0810729E-2</c:v>
                </c:pt>
                <c:pt idx="14">
                  <c:v>4.1806526000000002E-3</c:v>
                </c:pt>
                <c:pt idx="15">
                  <c:v>1.8735480999999998E-2</c:v>
                </c:pt>
                <c:pt idx="16">
                  <c:v>3.9077833999999999E-3</c:v>
                </c:pt>
                <c:pt idx="17">
                  <c:v>4.0208730000000003E-3</c:v>
                </c:pt>
                <c:pt idx="18">
                  <c:v>6.4209104000000003E-3</c:v>
                </c:pt>
                <c:pt idx="19">
                  <c:v>1.0973106999999999E-2</c:v>
                </c:pt>
                <c:pt idx="20">
                  <c:v>6.7456853999999997E-3</c:v>
                </c:pt>
                <c:pt idx="21">
                  <c:v>1.2410577000000001E-2</c:v>
                </c:pt>
                <c:pt idx="22">
                  <c:v>4.7017797000000004E-3</c:v>
                </c:pt>
                <c:pt idx="23">
                  <c:v>1.0828821000000001E-2</c:v>
                </c:pt>
                <c:pt idx="24">
                  <c:v>8.5723910000000004E-3</c:v>
                </c:pt>
                <c:pt idx="25">
                  <c:v>4.7130039999999998E-3</c:v>
                </c:pt>
                <c:pt idx="26">
                  <c:v>6.2125169999999999E-3</c:v>
                </c:pt>
                <c:pt idx="27">
                  <c:v>6.1356070000000004E-3</c:v>
                </c:pt>
                <c:pt idx="28">
                  <c:v>4.3059745999999999E-3</c:v>
                </c:pt>
                <c:pt idx="29">
                  <c:v>5.906639E-3</c:v>
                </c:pt>
                <c:pt idx="30">
                  <c:v>5.2411280000000003E-3</c:v>
                </c:pt>
                <c:pt idx="31">
                  <c:v>1.4812043E-2</c:v>
                </c:pt>
                <c:pt idx="32">
                  <c:v>1.0460222999999999E-2</c:v>
                </c:pt>
                <c:pt idx="33">
                  <c:v>1.3730163E-2</c:v>
                </c:pt>
                <c:pt idx="34">
                  <c:v>8.0491750000000004E-3</c:v>
                </c:pt>
                <c:pt idx="35">
                  <c:v>7.2415709999999996E-3</c:v>
                </c:pt>
                <c:pt idx="36">
                  <c:v>6.6480934999999996E-3</c:v>
                </c:pt>
                <c:pt idx="37">
                  <c:v>2.2469550000000001E-2</c:v>
                </c:pt>
                <c:pt idx="38">
                  <c:v>6.5062519999999999E-2</c:v>
                </c:pt>
                <c:pt idx="39">
                  <c:v>1.2136271000000001E-2</c:v>
                </c:pt>
                <c:pt idx="40">
                  <c:v>9.0947570000000002E-3</c:v>
                </c:pt>
                <c:pt idx="41">
                  <c:v>1.0540585E-2</c:v>
                </c:pt>
                <c:pt idx="42">
                  <c:v>5.903597E-3</c:v>
                </c:pt>
                <c:pt idx="43">
                  <c:v>1.7272048000000002E-2</c:v>
                </c:pt>
                <c:pt idx="44">
                  <c:v>4.3172810000000001E-3</c:v>
                </c:pt>
                <c:pt idx="45">
                  <c:v>1.3639678000000001E-2</c:v>
                </c:pt>
                <c:pt idx="46">
                  <c:v>8.5344879999999998E-3</c:v>
                </c:pt>
                <c:pt idx="47">
                  <c:v>1.0472151000000001E-2</c:v>
                </c:pt>
                <c:pt idx="48">
                  <c:v>5.6741997000000002E-3</c:v>
                </c:pt>
                <c:pt idx="49">
                  <c:v>4.2880195999999999E-3</c:v>
                </c:pt>
                <c:pt idx="50">
                  <c:v>5.6686656999999996E-3</c:v>
                </c:pt>
                <c:pt idx="51">
                  <c:v>6.8842560000000001E-3</c:v>
                </c:pt>
                <c:pt idx="52">
                  <c:v>6.279817E-2</c:v>
                </c:pt>
                <c:pt idx="53">
                  <c:v>2.0804757E-2</c:v>
                </c:pt>
                <c:pt idx="54">
                  <c:v>8.2284019999999992E-3</c:v>
                </c:pt>
                <c:pt idx="55">
                  <c:v>1.4246413499999999E-2</c:v>
                </c:pt>
                <c:pt idx="56">
                  <c:v>1.36092175E-2</c:v>
                </c:pt>
                <c:pt idx="57">
                  <c:v>1.251623E-2</c:v>
                </c:pt>
                <c:pt idx="58">
                  <c:v>2.9442782999999999E-3</c:v>
                </c:pt>
                <c:pt idx="59">
                  <c:v>2.7948460000000001E-2</c:v>
                </c:pt>
                <c:pt idx="60">
                  <c:v>1.6259411000000001E-2</c:v>
                </c:pt>
                <c:pt idx="61">
                  <c:v>9.7329100000000009E-3</c:v>
                </c:pt>
                <c:pt idx="62">
                  <c:v>4.6978085000000001E-3</c:v>
                </c:pt>
                <c:pt idx="63">
                  <c:v>8.3396479999999999E-3</c:v>
                </c:pt>
                <c:pt idx="64">
                  <c:v>3.2042387999999998E-2</c:v>
                </c:pt>
                <c:pt idx="65">
                  <c:v>5.652944E-2</c:v>
                </c:pt>
                <c:pt idx="66">
                  <c:v>6.3745887000000003E-3</c:v>
                </c:pt>
                <c:pt idx="67">
                  <c:v>4.284263E-3</c:v>
                </c:pt>
                <c:pt idx="68">
                  <c:v>3.5967526000000001E-3</c:v>
                </c:pt>
                <c:pt idx="69">
                  <c:v>5.5128629999999998E-3</c:v>
                </c:pt>
                <c:pt idx="70">
                  <c:v>7.9832700000000006E-3</c:v>
                </c:pt>
                <c:pt idx="71">
                  <c:v>9.2937929999999998E-3</c:v>
                </c:pt>
              </c:numCache>
            </c:numRef>
          </c:val>
          <c:extLst>
            <c:ext xmlns:c16="http://schemas.microsoft.com/office/drawing/2014/chart" uri="{C3380CC4-5D6E-409C-BE32-E72D297353CC}">
              <c16:uniqueId val="{00000000-7B74-4CBD-AD68-24635550131F}"/>
            </c:ext>
          </c:extLst>
        </c:ser>
        <c:dLbls>
          <c:showLegendKey val="0"/>
          <c:showVal val="0"/>
          <c:showCatName val="0"/>
          <c:showSerName val="0"/>
          <c:showPercent val="0"/>
          <c:showBubbleSize val="0"/>
        </c:dLbls>
        <c:axId val="771192360"/>
        <c:axId val="771197608"/>
      </c:areaChart>
      <c:dateAx>
        <c:axId val="771192360"/>
        <c:scaling>
          <c:orientation val="minMax"/>
        </c:scaling>
        <c:delete val="1"/>
        <c:axPos val="b"/>
        <c:numFmt formatCode="m/d/yyyy" sourceLinked="1"/>
        <c:majorTickMark val="out"/>
        <c:minorTickMark val="none"/>
        <c:tickLblPos val="nextTo"/>
        <c:crossAx val="771197608"/>
        <c:crosses val="autoZero"/>
        <c:auto val="1"/>
        <c:lblOffset val="100"/>
        <c:baseTimeUnit val="months"/>
        <c:majorUnit val="2"/>
        <c:majorTimeUnit val="years"/>
      </c:dateAx>
      <c:valAx>
        <c:axId val="771197608"/>
        <c:scaling>
          <c:orientation val="minMax"/>
        </c:scaling>
        <c:delete val="1"/>
        <c:axPos val="l"/>
        <c:numFmt formatCode="General" sourceLinked="1"/>
        <c:majorTickMark val="none"/>
        <c:minorTickMark val="none"/>
        <c:tickLblPos val="nextTo"/>
        <c:crossAx val="77119236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0"/>
          <c:order val="0"/>
          <c:tx>
            <c:strRef>
              <c:f>Reference!$BF$1</c:f>
              <c:strCache>
                <c:ptCount val="1"/>
                <c:pt idx="0">
                  <c:v>Attention</c:v>
                </c:pt>
              </c:strCache>
            </c:strRef>
          </c:tx>
          <c:spPr>
            <a:solidFill>
              <a:schemeClr val="accent1"/>
            </a:solidFill>
            <a:ln>
              <a:noFill/>
            </a:ln>
            <a:effectLst/>
          </c:spPr>
          <c:cat>
            <c:numRef>
              <c:f>Reference!$D$2:$D$88</c:f>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f>Reference!$BF$2:$BF$88</c:f>
              <c:numCache>
                <c:formatCode>General</c:formatCode>
                <c:ptCount val="87"/>
                <c:pt idx="0">
                  <c:v>1.5857691E-2</c:v>
                </c:pt>
                <c:pt idx="1">
                  <c:v>1.5904428000000002E-2</c:v>
                </c:pt>
                <c:pt idx="2">
                  <c:v>3.4951832000000002E-2</c:v>
                </c:pt>
                <c:pt idx="3">
                  <c:v>2.934668E-2</c:v>
                </c:pt>
                <c:pt idx="4">
                  <c:v>2.0202342000000002E-2</c:v>
                </c:pt>
                <c:pt idx="5">
                  <c:v>5.7853725999999998E-3</c:v>
                </c:pt>
                <c:pt idx="6">
                  <c:v>5.1119123000000002E-3</c:v>
                </c:pt>
                <c:pt idx="7">
                  <c:v>1.2153288E-2</c:v>
                </c:pt>
                <c:pt idx="8">
                  <c:v>8.2654370000000005E-3</c:v>
                </c:pt>
                <c:pt idx="9">
                  <c:v>1.0597764500000001E-2</c:v>
                </c:pt>
                <c:pt idx="10">
                  <c:v>2.0409311999999999E-2</c:v>
                </c:pt>
                <c:pt idx="11">
                  <c:v>7.5747427000000004E-3</c:v>
                </c:pt>
                <c:pt idx="12">
                  <c:v>4.2904589999999999E-3</c:v>
                </c:pt>
                <c:pt idx="13">
                  <c:v>1.0810729E-2</c:v>
                </c:pt>
                <c:pt idx="14">
                  <c:v>4.1806526000000002E-3</c:v>
                </c:pt>
                <c:pt idx="15">
                  <c:v>1.8735480999999998E-2</c:v>
                </c:pt>
                <c:pt idx="16">
                  <c:v>3.9077833999999999E-3</c:v>
                </c:pt>
                <c:pt idx="17">
                  <c:v>4.0208730000000003E-3</c:v>
                </c:pt>
                <c:pt idx="18">
                  <c:v>6.4209104000000003E-3</c:v>
                </c:pt>
                <c:pt idx="19">
                  <c:v>1.0973106999999999E-2</c:v>
                </c:pt>
                <c:pt idx="20">
                  <c:v>6.7456853999999997E-3</c:v>
                </c:pt>
                <c:pt idx="21">
                  <c:v>1.2410577000000001E-2</c:v>
                </c:pt>
                <c:pt idx="22">
                  <c:v>4.7017797000000004E-3</c:v>
                </c:pt>
                <c:pt idx="23">
                  <c:v>1.0828821000000001E-2</c:v>
                </c:pt>
                <c:pt idx="24">
                  <c:v>8.5723910000000004E-3</c:v>
                </c:pt>
                <c:pt idx="25">
                  <c:v>4.7130039999999998E-3</c:v>
                </c:pt>
                <c:pt idx="26">
                  <c:v>6.2125169999999999E-3</c:v>
                </c:pt>
                <c:pt idx="27">
                  <c:v>6.1356070000000004E-3</c:v>
                </c:pt>
                <c:pt idx="28">
                  <c:v>4.3059745999999999E-3</c:v>
                </c:pt>
                <c:pt idx="29">
                  <c:v>5.906639E-3</c:v>
                </c:pt>
                <c:pt idx="30">
                  <c:v>5.2411280000000003E-3</c:v>
                </c:pt>
                <c:pt idx="31">
                  <c:v>1.4812043E-2</c:v>
                </c:pt>
                <c:pt idx="32">
                  <c:v>1.0460222999999999E-2</c:v>
                </c:pt>
                <c:pt idx="33">
                  <c:v>1.3730163E-2</c:v>
                </c:pt>
                <c:pt idx="34">
                  <c:v>8.0491750000000004E-3</c:v>
                </c:pt>
                <c:pt idx="35">
                  <c:v>7.2415709999999996E-3</c:v>
                </c:pt>
                <c:pt idx="36">
                  <c:v>6.6480934999999996E-3</c:v>
                </c:pt>
                <c:pt idx="37">
                  <c:v>2.2469550000000001E-2</c:v>
                </c:pt>
                <c:pt idx="38">
                  <c:v>6.5062519999999999E-2</c:v>
                </c:pt>
                <c:pt idx="39">
                  <c:v>1.2136271000000001E-2</c:v>
                </c:pt>
                <c:pt idx="40">
                  <c:v>9.0947570000000002E-3</c:v>
                </c:pt>
                <c:pt idx="41">
                  <c:v>1.0540585E-2</c:v>
                </c:pt>
                <c:pt idx="42">
                  <c:v>5.903597E-3</c:v>
                </c:pt>
                <c:pt idx="43">
                  <c:v>1.7272048000000002E-2</c:v>
                </c:pt>
                <c:pt idx="44">
                  <c:v>4.3172810000000001E-3</c:v>
                </c:pt>
                <c:pt idx="45">
                  <c:v>1.3639678000000001E-2</c:v>
                </c:pt>
                <c:pt idx="46">
                  <c:v>8.5344879999999998E-3</c:v>
                </c:pt>
                <c:pt idx="47">
                  <c:v>1.0472151000000001E-2</c:v>
                </c:pt>
                <c:pt idx="48">
                  <c:v>5.6741997000000002E-3</c:v>
                </c:pt>
                <c:pt idx="49">
                  <c:v>4.2880195999999999E-3</c:v>
                </c:pt>
                <c:pt idx="50">
                  <c:v>5.6686656999999996E-3</c:v>
                </c:pt>
                <c:pt idx="51">
                  <c:v>6.8842560000000001E-3</c:v>
                </c:pt>
                <c:pt idx="52">
                  <c:v>6.279817E-2</c:v>
                </c:pt>
                <c:pt idx="53">
                  <c:v>2.0804757E-2</c:v>
                </c:pt>
                <c:pt idx="54">
                  <c:v>8.2284019999999992E-3</c:v>
                </c:pt>
                <c:pt idx="55">
                  <c:v>1.4246413499999999E-2</c:v>
                </c:pt>
                <c:pt idx="56">
                  <c:v>1.36092175E-2</c:v>
                </c:pt>
                <c:pt idx="57">
                  <c:v>1.251623E-2</c:v>
                </c:pt>
                <c:pt idx="58">
                  <c:v>2.9442782999999999E-3</c:v>
                </c:pt>
                <c:pt idx="59">
                  <c:v>2.7948460000000001E-2</c:v>
                </c:pt>
                <c:pt idx="60">
                  <c:v>1.6259411000000001E-2</c:v>
                </c:pt>
                <c:pt idx="61">
                  <c:v>9.7329100000000009E-3</c:v>
                </c:pt>
                <c:pt idx="62">
                  <c:v>4.6978085000000001E-3</c:v>
                </c:pt>
                <c:pt idx="63">
                  <c:v>8.3396479999999999E-3</c:v>
                </c:pt>
                <c:pt idx="64">
                  <c:v>3.2042387999999998E-2</c:v>
                </c:pt>
                <c:pt idx="65">
                  <c:v>5.652944E-2</c:v>
                </c:pt>
                <c:pt idx="66">
                  <c:v>6.3745887000000003E-3</c:v>
                </c:pt>
                <c:pt idx="67">
                  <c:v>4.284263E-3</c:v>
                </c:pt>
                <c:pt idx="68">
                  <c:v>3.5967526000000001E-3</c:v>
                </c:pt>
                <c:pt idx="69">
                  <c:v>5.5128629999999998E-3</c:v>
                </c:pt>
                <c:pt idx="70">
                  <c:v>7.9832700000000006E-3</c:v>
                </c:pt>
                <c:pt idx="71">
                  <c:v>9.2937929999999998E-3</c:v>
                </c:pt>
              </c:numCache>
            </c:numRef>
          </c:val>
          <c:extLst>
            <c:ext xmlns:c16="http://schemas.microsoft.com/office/drawing/2014/chart" uri="{C3380CC4-5D6E-409C-BE32-E72D297353CC}">
              <c16:uniqueId val="{00000000-81C2-4CF8-8916-00B12C9D56D4}"/>
            </c:ext>
          </c:extLst>
        </c:ser>
        <c:dLbls>
          <c:showLegendKey val="0"/>
          <c:showVal val="0"/>
          <c:showCatName val="0"/>
          <c:showSerName val="0"/>
          <c:showPercent val="0"/>
          <c:showBubbleSize val="0"/>
        </c:dLbls>
        <c:axId val="771192360"/>
        <c:axId val="771197608"/>
      </c:areaChart>
      <c:dateAx>
        <c:axId val="771192360"/>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7608"/>
        <c:crosses val="autoZero"/>
        <c:auto val="1"/>
        <c:lblOffset val="100"/>
        <c:baseTimeUnit val="months"/>
        <c:majorUnit val="2"/>
        <c:majorTimeUnit val="years"/>
      </c:dateAx>
      <c:valAx>
        <c:axId val="771197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2360"/>
        <c:crosses val="autoZero"/>
        <c:crossBetween val="midCat"/>
      </c:valAx>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10"/>
          <c:order val="10"/>
          <c:tx>
            <c:strRef>
              <c:f>Reference!$Q$1</c:f>
              <c:strCache>
                <c:ptCount val="1"/>
                <c:pt idx="0">
                  <c:v>T_Bill_yield</c:v>
                </c:pt>
              </c:strCache>
            </c:strRef>
          </c:tx>
          <c:spPr>
            <a:solidFill>
              <a:schemeClr val="accent5">
                <a:lumMod val="60000"/>
              </a:schemeClr>
            </a:solidFill>
            <a:ln>
              <a:noFill/>
            </a:ln>
            <a:effectLst/>
          </c:spPr>
          <c:cat>
            <c:numRef>
              <c:f>Reference!$D$2:$D$88</c:f>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f>Reference!$Q$2:$Q$88</c:f>
              <c:numCache>
                <c:formatCode>General</c:formatCode>
                <c:ptCount val="87"/>
                <c:pt idx="0">
                  <c:v>2.8225884E-2</c:v>
                </c:pt>
                <c:pt idx="1">
                  <c:v>4.1184100000000001E-2</c:v>
                </c:pt>
                <c:pt idx="2">
                  <c:v>3.4878096999999997E-2</c:v>
                </c:pt>
                <c:pt idx="3">
                  <c:v>3.8579046999999998E-2</c:v>
                </c:pt>
                <c:pt idx="4">
                  <c:v>3.2375479999999998E-2</c:v>
                </c:pt>
                <c:pt idx="5">
                  <c:v>3.2451300000000002E-2</c:v>
                </c:pt>
                <c:pt idx="6">
                  <c:v>4.2017064999999999E-2</c:v>
                </c:pt>
                <c:pt idx="7">
                  <c:v>5.2624706E-2</c:v>
                </c:pt>
                <c:pt idx="8">
                  <c:v>3.1815093000000003E-2</c:v>
                </c:pt>
                <c:pt idx="9">
                  <c:v>3.746857E-2</c:v>
                </c:pt>
                <c:pt idx="10">
                  <c:v>3.0888743999999999E-2</c:v>
                </c:pt>
                <c:pt idx="11">
                  <c:v>2.3503197E-2</c:v>
                </c:pt>
                <c:pt idx="12">
                  <c:v>3.6530748000000002E-2</c:v>
                </c:pt>
                <c:pt idx="13">
                  <c:v>9.2785379999999994E-3</c:v>
                </c:pt>
                <c:pt idx="14">
                  <c:v>3.0294453999999998E-2</c:v>
                </c:pt>
                <c:pt idx="15">
                  <c:v>2.4293253000000001E-2</c:v>
                </c:pt>
                <c:pt idx="16">
                  <c:v>2.9820579999999999E-2</c:v>
                </c:pt>
                <c:pt idx="17">
                  <c:v>2.5737487E-2</c:v>
                </c:pt>
                <c:pt idx="18">
                  <c:v>3.9504334000000002E-2</c:v>
                </c:pt>
                <c:pt idx="19">
                  <c:v>1.3662738000000001E-2</c:v>
                </c:pt>
                <c:pt idx="20">
                  <c:v>1.5296974E-2</c:v>
                </c:pt>
                <c:pt idx="21">
                  <c:v>1.749038E-2</c:v>
                </c:pt>
                <c:pt idx="22">
                  <c:v>2.4953507E-2</c:v>
                </c:pt>
                <c:pt idx="23">
                  <c:v>4.5898963000000001E-2</c:v>
                </c:pt>
                <c:pt idx="24">
                  <c:v>6.1796076999999998E-2</c:v>
                </c:pt>
                <c:pt idx="25">
                  <c:v>6.4004649999999996E-2</c:v>
                </c:pt>
                <c:pt idx="26">
                  <c:v>3.6967675999999998E-2</c:v>
                </c:pt>
                <c:pt idx="27">
                  <c:v>1.5173308E-2</c:v>
                </c:pt>
                <c:pt idx="28">
                  <c:v>1.3831682E-2</c:v>
                </c:pt>
                <c:pt idx="29">
                  <c:v>1.8899719999999998E-2</c:v>
                </c:pt>
                <c:pt idx="30">
                  <c:v>5.2476015000000001E-2</c:v>
                </c:pt>
                <c:pt idx="31">
                  <c:v>2.6666498E-2</c:v>
                </c:pt>
                <c:pt idx="32">
                  <c:v>2.0155902999999999E-2</c:v>
                </c:pt>
                <c:pt idx="33">
                  <c:v>1.1225973E-2</c:v>
                </c:pt>
                <c:pt idx="34">
                  <c:v>3.2885579999999998E-2</c:v>
                </c:pt>
                <c:pt idx="35">
                  <c:v>1.6688512999999999E-2</c:v>
                </c:pt>
                <c:pt idx="36">
                  <c:v>1.6861673000000001E-2</c:v>
                </c:pt>
                <c:pt idx="37">
                  <c:v>3.4684893000000001E-2</c:v>
                </c:pt>
                <c:pt idx="38">
                  <c:v>2.3300492999999999E-2</c:v>
                </c:pt>
                <c:pt idx="39">
                  <c:v>1.7211872999999999E-2</c:v>
                </c:pt>
                <c:pt idx="40">
                  <c:v>4.2370397999999997E-2</c:v>
                </c:pt>
                <c:pt idx="41">
                  <c:v>2.0523816E-2</c:v>
                </c:pt>
                <c:pt idx="42">
                  <c:v>3.2111174999999999E-2</c:v>
                </c:pt>
                <c:pt idx="43">
                  <c:v>3.0762267999999999E-2</c:v>
                </c:pt>
                <c:pt idx="44">
                  <c:v>2.5875397000000001E-2</c:v>
                </c:pt>
                <c:pt idx="45">
                  <c:v>2.2210918E-2</c:v>
                </c:pt>
                <c:pt idx="46">
                  <c:v>2.6151899999999999E-2</c:v>
                </c:pt>
                <c:pt idx="47">
                  <c:v>1.5801520999999999E-2</c:v>
                </c:pt>
                <c:pt idx="48">
                  <c:v>1.8735537E-2</c:v>
                </c:pt>
                <c:pt idx="49">
                  <c:v>1.9572467999999999E-2</c:v>
                </c:pt>
                <c:pt idx="50">
                  <c:v>1.8602471999999998E-2</c:v>
                </c:pt>
                <c:pt idx="51">
                  <c:v>2.1510979999999999E-2</c:v>
                </c:pt>
                <c:pt idx="52">
                  <c:v>2.6727852999999999E-2</c:v>
                </c:pt>
                <c:pt idx="53">
                  <c:v>2.9375648000000001E-2</c:v>
                </c:pt>
                <c:pt idx="54">
                  <c:v>2.7927826999999999E-2</c:v>
                </c:pt>
                <c:pt idx="55">
                  <c:v>3.0812613999999999E-2</c:v>
                </c:pt>
                <c:pt idx="56">
                  <c:v>2.5906991000000001E-2</c:v>
                </c:pt>
                <c:pt idx="57">
                  <c:v>3.0629670000000001E-2</c:v>
                </c:pt>
                <c:pt idx="58">
                  <c:v>1.6994684999999999E-2</c:v>
                </c:pt>
                <c:pt idx="59">
                  <c:v>2.8969328999999999E-2</c:v>
                </c:pt>
                <c:pt idx="60">
                  <c:v>5.1153503000000003E-2</c:v>
                </c:pt>
                <c:pt idx="61">
                  <c:v>4.6733144999999997E-2</c:v>
                </c:pt>
                <c:pt idx="62">
                  <c:v>1.4057327999999999E-2</c:v>
                </c:pt>
                <c:pt idx="63">
                  <c:v>2.9434524E-2</c:v>
                </c:pt>
                <c:pt idx="64">
                  <c:v>4.0107799999999999E-2</c:v>
                </c:pt>
                <c:pt idx="65">
                  <c:v>2.8327331000000001E-2</c:v>
                </c:pt>
                <c:pt idx="66">
                  <c:v>3.5919792999999998E-2</c:v>
                </c:pt>
                <c:pt idx="67">
                  <c:v>2.551148E-2</c:v>
                </c:pt>
                <c:pt idx="68">
                  <c:v>1.908574E-2</c:v>
                </c:pt>
                <c:pt idx="69">
                  <c:v>2.1463843E-2</c:v>
                </c:pt>
                <c:pt idx="70">
                  <c:v>2.3675503000000001E-2</c:v>
                </c:pt>
                <c:pt idx="71">
                  <c:v>2.1778056E-2</c:v>
                </c:pt>
              </c:numCache>
            </c:numRef>
          </c:val>
          <c:extLst>
            <c:ext xmlns:c16="http://schemas.microsoft.com/office/drawing/2014/chart" uri="{C3380CC4-5D6E-409C-BE32-E72D297353CC}">
              <c16:uniqueId val="{00000000-4183-4B95-BD02-D6DFC994C757}"/>
            </c:ext>
          </c:extLst>
        </c:ser>
        <c:dLbls>
          <c:showLegendKey val="0"/>
          <c:showVal val="0"/>
          <c:showCatName val="0"/>
          <c:showSerName val="0"/>
          <c:showPercent val="0"/>
          <c:showBubbleSize val="0"/>
        </c:dLbls>
        <c:axId val="771190064"/>
        <c:axId val="771192688"/>
        <c:extLst>
          <c:ext xmlns:c15="http://schemas.microsoft.com/office/drawing/2012/chart" uri="{02D57815-91ED-43cb-92C2-25804820EDAC}">
            <c15:filteredAreaSeries>
              <c15:ser>
                <c:idx val="0"/>
                <c:order val="0"/>
                <c:tx>
                  <c:strRef>
                    <c:extLst>
                      <c:ext uri="{02D57815-91ED-43cb-92C2-25804820EDAC}">
                        <c15:formulaRef>
                          <c15:sqref>Reference!$G$1</c15:sqref>
                        </c15:formulaRef>
                      </c:ext>
                    </c:extLst>
                    <c:strCache>
                      <c:ptCount val="1"/>
                      <c:pt idx="0">
                        <c:v>flow</c:v>
                      </c:pt>
                    </c:strCache>
                  </c:strRef>
                </c:tx>
                <c:spPr>
                  <a:solidFill>
                    <a:schemeClr val="accent1"/>
                  </a:solidFill>
                  <a:ln>
                    <a:noFill/>
                  </a:ln>
                  <a:effectLst/>
                </c:spPr>
                <c:cat>
                  <c:numRef>
                    <c:extLst>
                      <c:ex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c:ext uri="{02D57815-91ED-43cb-92C2-25804820EDAC}">
                        <c15:formulaRef>
                          <c15:sqref>Reference!$G$2:$G$88</c15:sqref>
                        </c15:formulaRef>
                      </c:ext>
                    </c:extLst>
                    <c:numCache>
                      <c:formatCode>General</c:formatCode>
                      <c:ptCount val="87"/>
                      <c:pt idx="0">
                        <c:v>1.452429E-2</c:v>
                      </c:pt>
                      <c:pt idx="1">
                        <c:v>1.7370165999999999E-2</c:v>
                      </c:pt>
                      <c:pt idx="2">
                        <c:v>1.7203112999999999E-2</c:v>
                      </c:pt>
                      <c:pt idx="3">
                        <c:v>1.5111038E-2</c:v>
                      </c:pt>
                      <c:pt idx="4">
                        <c:v>4.0055655000000003E-2</c:v>
                      </c:pt>
                      <c:pt idx="5">
                        <c:v>3.1883333E-2</c:v>
                      </c:pt>
                      <c:pt idx="6">
                        <c:v>1.6614612000000001E-2</c:v>
                      </c:pt>
                      <c:pt idx="7">
                        <c:v>2.4111653E-2</c:v>
                      </c:pt>
                      <c:pt idx="8">
                        <c:v>1.7179340000000001E-2</c:v>
                      </c:pt>
                      <c:pt idx="9">
                        <c:v>2.7793627000000001E-2</c:v>
                      </c:pt>
                      <c:pt idx="10">
                        <c:v>2.5100847999999999E-2</c:v>
                      </c:pt>
                      <c:pt idx="11">
                        <c:v>4.1126749999999997E-2</c:v>
                      </c:pt>
                      <c:pt idx="12">
                        <c:v>1.8972151E-2</c:v>
                      </c:pt>
                      <c:pt idx="13">
                        <c:v>2.3716139000000001E-2</c:v>
                      </c:pt>
                      <c:pt idx="14">
                        <c:v>2.3746980000000001E-2</c:v>
                      </c:pt>
                      <c:pt idx="15">
                        <c:v>1.6721122000000001E-2</c:v>
                      </c:pt>
                      <c:pt idx="16">
                        <c:v>3.0317279999999999E-2</c:v>
                      </c:pt>
                      <c:pt idx="17">
                        <c:v>1.8206913000000002E-2</c:v>
                      </c:pt>
                      <c:pt idx="18">
                        <c:v>2.0372665000000002E-2</c:v>
                      </c:pt>
                      <c:pt idx="19">
                        <c:v>1.2798528999999999E-2</c:v>
                      </c:pt>
                      <c:pt idx="20">
                        <c:v>1.9119106E-2</c:v>
                      </c:pt>
                      <c:pt idx="21">
                        <c:v>2.1710685E-2</c:v>
                      </c:pt>
                      <c:pt idx="22">
                        <c:v>2.6502911000000001E-2</c:v>
                      </c:pt>
                      <c:pt idx="23">
                        <c:v>2.3041183E-2</c:v>
                      </c:pt>
                      <c:pt idx="24">
                        <c:v>1.4570069999999999E-2</c:v>
                      </c:pt>
                      <c:pt idx="25">
                        <c:v>1.3325979E-2</c:v>
                      </c:pt>
                      <c:pt idx="26">
                        <c:v>1.54804755E-2</c:v>
                      </c:pt>
                      <c:pt idx="27">
                        <c:v>2.1397040999999999E-2</c:v>
                      </c:pt>
                      <c:pt idx="28">
                        <c:v>1.3034051E-2</c:v>
                      </c:pt>
                      <c:pt idx="29">
                        <c:v>1.7989468000000002E-2</c:v>
                      </c:pt>
                      <c:pt idx="30">
                        <c:v>1.2282141999999999E-2</c:v>
                      </c:pt>
                      <c:pt idx="31">
                        <c:v>1.3099423000000001E-2</c:v>
                      </c:pt>
                      <c:pt idx="32">
                        <c:v>1.6594317000000001E-2</c:v>
                      </c:pt>
                      <c:pt idx="33">
                        <c:v>1.131572E-2</c:v>
                      </c:pt>
                      <c:pt idx="34">
                        <c:v>2.4828859000000002E-2</c:v>
                      </c:pt>
                      <c:pt idx="35">
                        <c:v>2.1668455E-2</c:v>
                      </c:pt>
                      <c:pt idx="36">
                        <c:v>7.5625735000000001E-3</c:v>
                      </c:pt>
                      <c:pt idx="37">
                        <c:v>1.2768556E-2</c:v>
                      </c:pt>
                      <c:pt idx="38">
                        <c:v>1.4839573999999999E-2</c:v>
                      </c:pt>
                      <c:pt idx="39">
                        <c:v>1.3907803999999999E-2</c:v>
                      </c:pt>
                      <c:pt idx="40">
                        <c:v>1.9347356999999999E-2</c:v>
                      </c:pt>
                      <c:pt idx="41">
                        <c:v>1.7283598000000001E-2</c:v>
                      </c:pt>
                      <c:pt idx="42">
                        <c:v>1.4113577E-2</c:v>
                      </c:pt>
                      <c:pt idx="43">
                        <c:v>1.3560954E-2</c:v>
                      </c:pt>
                      <c:pt idx="44">
                        <c:v>1.8138845000000001E-2</c:v>
                      </c:pt>
                      <c:pt idx="45">
                        <c:v>1.0378231E-2</c:v>
                      </c:pt>
                      <c:pt idx="46">
                        <c:v>9.7755989999999994E-3</c:v>
                      </c:pt>
                      <c:pt idx="47">
                        <c:v>5.3390455000000003E-3</c:v>
                      </c:pt>
                      <c:pt idx="48">
                        <c:v>1.01099415E-2</c:v>
                      </c:pt>
                      <c:pt idx="49">
                        <c:v>1.3460421E-2</c:v>
                      </c:pt>
                      <c:pt idx="50">
                        <c:v>8.7820750000000003E-3</c:v>
                      </c:pt>
                      <c:pt idx="51">
                        <c:v>8.2940740000000002E-3</c:v>
                      </c:pt>
                      <c:pt idx="52">
                        <c:v>1.9000006999999999E-2</c:v>
                      </c:pt>
                      <c:pt idx="53">
                        <c:v>1.835701E-2</c:v>
                      </c:pt>
                      <c:pt idx="54">
                        <c:v>1.7622015000000001E-2</c:v>
                      </c:pt>
                      <c:pt idx="55">
                        <c:v>2.7823483999999999E-2</c:v>
                      </c:pt>
                      <c:pt idx="56">
                        <c:v>2.4395541999999999E-2</c:v>
                      </c:pt>
                      <c:pt idx="57">
                        <c:v>2.5587354E-2</c:v>
                      </c:pt>
                      <c:pt idx="58">
                        <c:v>1.3019802E-2</c:v>
                      </c:pt>
                      <c:pt idx="59">
                        <c:v>1.4840099000000001E-2</c:v>
                      </c:pt>
                      <c:pt idx="60">
                        <c:v>1.6230859E-2</c:v>
                      </c:pt>
                      <c:pt idx="61">
                        <c:v>1.7958086000000002E-2</c:v>
                      </c:pt>
                      <c:pt idx="62">
                        <c:v>1.3838099E-2</c:v>
                      </c:pt>
                      <c:pt idx="63">
                        <c:v>1.3393026000000001E-2</c:v>
                      </c:pt>
                      <c:pt idx="64">
                        <c:v>1.2551971E-2</c:v>
                      </c:pt>
                      <c:pt idx="65">
                        <c:v>1.1549953999999999E-2</c:v>
                      </c:pt>
                      <c:pt idx="66">
                        <c:v>2.4988012E-2</c:v>
                      </c:pt>
                      <c:pt idx="67">
                        <c:v>1.4768158999999999E-2</c:v>
                      </c:pt>
                      <c:pt idx="68">
                        <c:v>9.8214459999999993E-3</c:v>
                      </c:pt>
                      <c:pt idx="69">
                        <c:v>9.2031620000000008E-3</c:v>
                      </c:pt>
                      <c:pt idx="70">
                        <c:v>1.0030152000000001E-2</c:v>
                      </c:pt>
                      <c:pt idx="71">
                        <c:v>9.9658980000000008E-3</c:v>
                      </c:pt>
                    </c:numCache>
                  </c:numRef>
                </c:val>
                <c:extLst>
                  <c:ext xmlns:c16="http://schemas.microsoft.com/office/drawing/2014/chart" uri="{C3380CC4-5D6E-409C-BE32-E72D297353CC}">
                    <c16:uniqueId val="{00000001-4183-4B95-BD02-D6DFC994C757}"/>
                  </c:ext>
                </c:extLst>
              </c15:ser>
            </c15:filteredAreaSeries>
            <c15:filteredAreaSeries>
              <c15:ser>
                <c:idx val="1"/>
                <c:order val="1"/>
                <c:tx>
                  <c:strRef>
                    <c:extLst xmlns:c15="http://schemas.microsoft.com/office/drawing/2012/chart">
                      <c:ext xmlns:c15="http://schemas.microsoft.com/office/drawing/2012/chart" uri="{02D57815-91ED-43cb-92C2-25804820EDAC}">
                        <c15:formulaRef>
                          <c15:sqref>Reference!$H$1</c15:sqref>
                        </c15:formulaRef>
                      </c:ext>
                    </c:extLst>
                    <c:strCache>
                      <c:ptCount val="1"/>
                      <c:pt idx="0">
                        <c:v>mtna</c:v>
                      </c:pt>
                    </c:strCache>
                  </c:strRef>
                </c:tx>
                <c:spPr>
                  <a:solidFill>
                    <a:schemeClr val="accent2"/>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Reference!$H$2:$H$88</c15:sqref>
                        </c15:formulaRef>
                      </c:ext>
                    </c:extLst>
                    <c:numCache>
                      <c:formatCode>General</c:formatCode>
                      <c:ptCount val="87"/>
                      <c:pt idx="0">
                        <c:v>2.3444719999999999E-2</c:v>
                      </c:pt>
                      <c:pt idx="1">
                        <c:v>2.1783739999999999E-2</c:v>
                      </c:pt>
                      <c:pt idx="2">
                        <c:v>1.3239079000000001E-2</c:v>
                      </c:pt>
                      <c:pt idx="3">
                        <c:v>1.8430188E-2</c:v>
                      </c:pt>
                      <c:pt idx="4">
                        <c:v>1.8855576999999998E-2</c:v>
                      </c:pt>
                      <c:pt idx="5">
                        <c:v>1.5101928000000001E-2</c:v>
                      </c:pt>
                      <c:pt idx="6">
                        <c:v>2.1535915999999999E-2</c:v>
                      </c:pt>
                      <c:pt idx="7">
                        <c:v>1.5810542E-2</c:v>
                      </c:pt>
                      <c:pt idx="8">
                        <c:v>1.3548695499999999E-2</c:v>
                      </c:pt>
                      <c:pt idx="9">
                        <c:v>1.3974768E-2</c:v>
                      </c:pt>
                      <c:pt idx="10">
                        <c:v>1.3725360000000001E-2</c:v>
                      </c:pt>
                      <c:pt idx="11">
                        <c:v>1.4486493E-2</c:v>
                      </c:pt>
                      <c:pt idx="12">
                        <c:v>1.6089396999999998E-2</c:v>
                      </c:pt>
                      <c:pt idx="13">
                        <c:v>1.4787049E-2</c:v>
                      </c:pt>
                      <c:pt idx="14">
                        <c:v>1.2620721999999999E-2</c:v>
                      </c:pt>
                      <c:pt idx="15">
                        <c:v>1.6013807000000001E-2</c:v>
                      </c:pt>
                      <c:pt idx="16">
                        <c:v>1.9406702000000001E-2</c:v>
                      </c:pt>
                      <c:pt idx="17">
                        <c:v>1.5065716E-2</c:v>
                      </c:pt>
                      <c:pt idx="18">
                        <c:v>1.6166046E-2</c:v>
                      </c:pt>
                      <c:pt idx="19">
                        <c:v>2.0962933E-2</c:v>
                      </c:pt>
                      <c:pt idx="20">
                        <c:v>1.2973431000000001E-2</c:v>
                      </c:pt>
                      <c:pt idx="21">
                        <c:v>1.3330623E-2</c:v>
                      </c:pt>
                      <c:pt idx="22">
                        <c:v>1.5449892999999999E-2</c:v>
                      </c:pt>
                      <c:pt idx="23">
                        <c:v>1.6108129999999998E-2</c:v>
                      </c:pt>
                      <c:pt idx="24">
                        <c:v>2.187596E-2</c:v>
                      </c:pt>
                      <c:pt idx="25">
                        <c:v>1.9488935999999998E-2</c:v>
                      </c:pt>
                      <c:pt idx="26">
                        <c:v>1.5266699E-2</c:v>
                      </c:pt>
                      <c:pt idx="27">
                        <c:v>2.1801032000000001E-2</c:v>
                      </c:pt>
                      <c:pt idx="28">
                        <c:v>3.1784654000000002E-2</c:v>
                      </c:pt>
                      <c:pt idx="29">
                        <c:v>3.0088663000000002E-2</c:v>
                      </c:pt>
                      <c:pt idx="30">
                        <c:v>2.9208733000000001E-2</c:v>
                      </c:pt>
                      <c:pt idx="31">
                        <c:v>3.4417488000000003E-2</c:v>
                      </c:pt>
                      <c:pt idx="32">
                        <c:v>3.0754070000000001E-2</c:v>
                      </c:pt>
                      <c:pt idx="33">
                        <c:v>1.8538923999999998E-2</c:v>
                      </c:pt>
                      <c:pt idx="34">
                        <c:v>2.0372187999999999E-2</c:v>
                      </c:pt>
                      <c:pt idx="35">
                        <c:v>2.2540694E-2</c:v>
                      </c:pt>
                      <c:pt idx="36">
                        <c:v>1.9292004000000001E-2</c:v>
                      </c:pt>
                      <c:pt idx="37">
                        <c:v>2.4137476000000001E-2</c:v>
                      </c:pt>
                      <c:pt idx="38">
                        <c:v>2.4029238000000001E-2</c:v>
                      </c:pt>
                      <c:pt idx="39">
                        <c:v>2.0711885999999999E-2</c:v>
                      </c:pt>
                      <c:pt idx="40">
                        <c:v>1.8712282E-2</c:v>
                      </c:pt>
                      <c:pt idx="41">
                        <c:v>1.2004562999999999E-2</c:v>
                      </c:pt>
                      <c:pt idx="42">
                        <c:v>1.7441261999999999E-2</c:v>
                      </c:pt>
                      <c:pt idx="43">
                        <c:v>2.9658991999999999E-2</c:v>
                      </c:pt>
                      <c:pt idx="44">
                        <c:v>1.5634189999999999E-2</c:v>
                      </c:pt>
                      <c:pt idx="45">
                        <c:v>2.7883021000000001E-2</c:v>
                      </c:pt>
                      <c:pt idx="46">
                        <c:v>2.5437853999999999E-2</c:v>
                      </c:pt>
                      <c:pt idx="47">
                        <c:v>1.3781491E-2</c:v>
                      </c:pt>
                      <c:pt idx="48">
                        <c:v>1.9750308000000001E-2</c:v>
                      </c:pt>
                      <c:pt idx="49">
                        <c:v>1.6038298999999999E-2</c:v>
                      </c:pt>
                      <c:pt idx="50">
                        <c:v>1.7675025E-2</c:v>
                      </c:pt>
                      <c:pt idx="51">
                        <c:v>1.5172288000000001E-2</c:v>
                      </c:pt>
                      <c:pt idx="52">
                        <c:v>1.5460121E-2</c:v>
                      </c:pt>
                      <c:pt idx="53">
                        <c:v>1.5454265999999999E-2</c:v>
                      </c:pt>
                      <c:pt idx="54">
                        <c:v>1.489002E-2</c:v>
                      </c:pt>
                      <c:pt idx="55">
                        <c:v>1.3631600000000001E-2</c:v>
                      </c:pt>
                      <c:pt idx="56">
                        <c:v>1.4160890000000001E-2</c:v>
                      </c:pt>
                      <c:pt idx="57">
                        <c:v>1.7756055999999999E-2</c:v>
                      </c:pt>
                      <c:pt idx="58">
                        <c:v>1.6690099999999999E-2</c:v>
                      </c:pt>
                      <c:pt idx="59">
                        <c:v>2.1570097999999999E-2</c:v>
                      </c:pt>
                      <c:pt idx="60">
                        <c:v>2.6906492000000001E-2</c:v>
                      </c:pt>
                      <c:pt idx="61">
                        <c:v>1.9863137999999999E-2</c:v>
                      </c:pt>
                      <c:pt idx="62">
                        <c:v>1.5560591E-2</c:v>
                      </c:pt>
                      <c:pt idx="63">
                        <c:v>2.2557939999999999E-2</c:v>
                      </c:pt>
                      <c:pt idx="64">
                        <c:v>1.9904457E-2</c:v>
                      </c:pt>
                      <c:pt idx="65">
                        <c:v>2.1581400000000001E-2</c:v>
                      </c:pt>
                      <c:pt idx="66">
                        <c:v>1.8070104E-2</c:v>
                      </c:pt>
                      <c:pt idx="67">
                        <c:v>2.3452777000000001E-2</c:v>
                      </c:pt>
                      <c:pt idx="68">
                        <c:v>1.9433704999999999E-2</c:v>
                      </c:pt>
                      <c:pt idx="69">
                        <c:v>2.473815E-2</c:v>
                      </c:pt>
                      <c:pt idx="70">
                        <c:v>1.9030076999999999E-2</c:v>
                      </c:pt>
                      <c:pt idx="71">
                        <c:v>1.7973672999999999E-2</c:v>
                      </c:pt>
                    </c:numCache>
                  </c:numRef>
                </c:val>
                <c:extLst xmlns:c15="http://schemas.microsoft.com/office/drawing/2012/chart">
                  <c:ext xmlns:c16="http://schemas.microsoft.com/office/drawing/2014/chart" uri="{C3380CC4-5D6E-409C-BE32-E72D297353CC}">
                    <c16:uniqueId val="{00000002-4183-4B95-BD02-D6DFC994C757}"/>
                  </c:ext>
                </c:extLst>
              </c15:ser>
            </c15:filteredAreaSeries>
            <c15:filteredAreaSeries>
              <c15:ser>
                <c:idx val="2"/>
                <c:order val="2"/>
                <c:tx>
                  <c:strRef>
                    <c:extLst xmlns:c15="http://schemas.microsoft.com/office/drawing/2012/chart">
                      <c:ext xmlns:c15="http://schemas.microsoft.com/office/drawing/2012/chart" uri="{02D57815-91ED-43cb-92C2-25804820EDAC}">
                        <c15:formulaRef>
                          <c15:sqref>Reference!$I$1</c15:sqref>
                        </c15:formulaRef>
                      </c:ext>
                    </c:extLst>
                    <c:strCache>
                      <c:ptCount val="1"/>
                      <c:pt idx="0">
                        <c:v>turn_ratio</c:v>
                      </c:pt>
                    </c:strCache>
                  </c:strRef>
                </c:tx>
                <c:spPr>
                  <a:solidFill>
                    <a:schemeClr val="accent3"/>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Reference!$I$2:$I$88</c15:sqref>
                        </c15:formulaRef>
                      </c:ext>
                    </c:extLst>
                    <c:numCache>
                      <c:formatCode>General</c:formatCode>
                      <c:ptCount val="87"/>
                      <c:pt idx="0">
                        <c:v>2.7583831999999999E-2</c:v>
                      </c:pt>
                      <c:pt idx="1">
                        <c:v>1.9738260000000001E-2</c:v>
                      </c:pt>
                      <c:pt idx="2">
                        <c:v>1.8399043E-2</c:v>
                      </c:pt>
                      <c:pt idx="3">
                        <c:v>2.2797665000000002E-2</c:v>
                      </c:pt>
                      <c:pt idx="4">
                        <c:v>3.9107046999999999E-2</c:v>
                      </c:pt>
                      <c:pt idx="5">
                        <c:v>4.7497008E-2</c:v>
                      </c:pt>
                      <c:pt idx="6">
                        <c:v>1.9123435000000001E-2</c:v>
                      </c:pt>
                      <c:pt idx="7">
                        <c:v>3.140863E-2</c:v>
                      </c:pt>
                      <c:pt idx="8">
                        <c:v>1.9669965000000001E-2</c:v>
                      </c:pt>
                      <c:pt idx="9">
                        <c:v>1.2318249E-2</c:v>
                      </c:pt>
                      <c:pt idx="10">
                        <c:v>0.10131382</c:v>
                      </c:pt>
                      <c:pt idx="11">
                        <c:v>3.9530817000000003E-2</c:v>
                      </c:pt>
                      <c:pt idx="12">
                        <c:v>2.7594436E-2</c:v>
                      </c:pt>
                      <c:pt idx="13">
                        <c:v>4.2294736999999999E-2</c:v>
                      </c:pt>
                      <c:pt idx="14">
                        <c:v>4.7036136999999999E-2</c:v>
                      </c:pt>
                      <c:pt idx="15">
                        <c:v>2.3138222999999999E-2</c:v>
                      </c:pt>
                      <c:pt idx="16">
                        <c:v>1.6160319999999999E-2</c:v>
                      </c:pt>
                      <c:pt idx="17">
                        <c:v>3.2284416000000003E-2</c:v>
                      </c:pt>
                      <c:pt idx="18">
                        <c:v>4.3119576E-2</c:v>
                      </c:pt>
                      <c:pt idx="19">
                        <c:v>3.3052129999999999E-2</c:v>
                      </c:pt>
                      <c:pt idx="20">
                        <c:v>4.0274764999999997E-2</c:v>
                      </c:pt>
                      <c:pt idx="21">
                        <c:v>3.9257390000000003E-2</c:v>
                      </c:pt>
                      <c:pt idx="22">
                        <c:v>2.7416624000000001E-2</c:v>
                      </c:pt>
                      <c:pt idx="23">
                        <c:v>1.5225199E-2</c:v>
                      </c:pt>
                      <c:pt idx="24">
                        <c:v>2.6797174E-2</c:v>
                      </c:pt>
                      <c:pt idx="25">
                        <c:v>2.0271523E-2</c:v>
                      </c:pt>
                      <c:pt idx="26">
                        <c:v>1.5632624000000001E-2</c:v>
                      </c:pt>
                      <c:pt idx="27">
                        <c:v>1.7825733999999999E-2</c:v>
                      </c:pt>
                      <c:pt idx="28">
                        <c:v>3.3081707000000002E-2</c:v>
                      </c:pt>
                      <c:pt idx="29">
                        <c:v>2.0307578E-2</c:v>
                      </c:pt>
                      <c:pt idx="30">
                        <c:v>2.0952902999999998E-2</c:v>
                      </c:pt>
                      <c:pt idx="31">
                        <c:v>2.3836972000000001E-2</c:v>
                      </c:pt>
                      <c:pt idx="32">
                        <c:v>2.0543494999999998E-2</c:v>
                      </c:pt>
                      <c:pt idx="33">
                        <c:v>1.395719E-2</c:v>
                      </c:pt>
                      <c:pt idx="34">
                        <c:v>2.3274093999999999E-2</c:v>
                      </c:pt>
                      <c:pt idx="35">
                        <c:v>2.3297707000000001E-2</c:v>
                      </c:pt>
                      <c:pt idx="36">
                        <c:v>2.0621654E-2</c:v>
                      </c:pt>
                      <c:pt idx="37">
                        <c:v>2.5437043999999999E-2</c:v>
                      </c:pt>
                      <c:pt idx="38">
                        <c:v>1.8112328E-2</c:v>
                      </c:pt>
                      <c:pt idx="39">
                        <c:v>1.6517159E-2</c:v>
                      </c:pt>
                      <c:pt idx="40">
                        <c:v>3.7159443E-2</c:v>
                      </c:pt>
                      <c:pt idx="41">
                        <c:v>1.2519222999999999E-2</c:v>
                      </c:pt>
                      <c:pt idx="42">
                        <c:v>1.1146497999999999E-2</c:v>
                      </c:pt>
                      <c:pt idx="43">
                        <c:v>1.3564639999999999E-2</c:v>
                      </c:pt>
                      <c:pt idx="44">
                        <c:v>8.9493330000000003E-3</c:v>
                      </c:pt>
                      <c:pt idx="45">
                        <c:v>1.4969069999999999E-2</c:v>
                      </c:pt>
                      <c:pt idx="46">
                        <c:v>2.0091372E-2</c:v>
                      </c:pt>
                      <c:pt idx="47">
                        <c:v>3.5490590000000002E-2</c:v>
                      </c:pt>
                      <c:pt idx="48">
                        <c:v>2.3318390000000001E-2</c:v>
                      </c:pt>
                      <c:pt idx="49">
                        <c:v>1.9195706E-2</c:v>
                      </c:pt>
                      <c:pt idx="50">
                        <c:v>2.2860305000000001E-2</c:v>
                      </c:pt>
                      <c:pt idx="51">
                        <c:v>2.2564250000000001E-2</c:v>
                      </c:pt>
                      <c:pt idx="52">
                        <c:v>1.6098485999999999E-2</c:v>
                      </c:pt>
                      <c:pt idx="53">
                        <c:v>1.6280532E-2</c:v>
                      </c:pt>
                      <c:pt idx="54">
                        <c:v>1.9884176999999999E-2</c:v>
                      </c:pt>
                      <c:pt idx="55">
                        <c:v>2.2284136999999999E-2</c:v>
                      </c:pt>
                      <c:pt idx="56">
                        <c:v>2.1131392999999998E-2</c:v>
                      </c:pt>
                      <c:pt idx="57">
                        <c:v>2.7958367000000001E-2</c:v>
                      </c:pt>
                      <c:pt idx="58">
                        <c:v>1.7128114E-2</c:v>
                      </c:pt>
                      <c:pt idx="59">
                        <c:v>2.2837580999999999E-2</c:v>
                      </c:pt>
                      <c:pt idx="60">
                        <c:v>3.1187352000000002E-2</c:v>
                      </c:pt>
                      <c:pt idx="61">
                        <c:v>2.7325768E-2</c:v>
                      </c:pt>
                      <c:pt idx="62">
                        <c:v>2.0942347E-2</c:v>
                      </c:pt>
                      <c:pt idx="63">
                        <c:v>2.2967938E-2</c:v>
                      </c:pt>
                      <c:pt idx="64">
                        <c:v>1.5941123000000001E-2</c:v>
                      </c:pt>
                      <c:pt idx="65">
                        <c:v>2.3366108999999999E-2</c:v>
                      </c:pt>
                      <c:pt idx="66">
                        <c:v>2.1354723999999999E-2</c:v>
                      </c:pt>
                      <c:pt idx="67">
                        <c:v>2.2939144000000002E-2</c:v>
                      </c:pt>
                      <c:pt idx="68">
                        <c:v>1.8397037000000001E-2</c:v>
                      </c:pt>
                      <c:pt idx="69">
                        <c:v>2.7237219999999999E-2</c:v>
                      </c:pt>
                      <c:pt idx="70">
                        <c:v>2.0350955E-2</c:v>
                      </c:pt>
                      <c:pt idx="71">
                        <c:v>2.6531998000000001E-2</c:v>
                      </c:pt>
                    </c:numCache>
                  </c:numRef>
                </c:val>
                <c:extLst xmlns:c15="http://schemas.microsoft.com/office/drawing/2012/chart">
                  <c:ext xmlns:c16="http://schemas.microsoft.com/office/drawing/2014/chart" uri="{C3380CC4-5D6E-409C-BE32-E72D297353CC}">
                    <c16:uniqueId val="{00000003-4183-4B95-BD02-D6DFC994C757}"/>
                  </c:ext>
                </c:extLst>
              </c15:ser>
            </c15:filteredAreaSeries>
            <c15:filteredAreaSeries>
              <c15:ser>
                <c:idx val="3"/>
                <c:order val="3"/>
                <c:tx>
                  <c:strRef>
                    <c:extLst xmlns:c15="http://schemas.microsoft.com/office/drawing/2012/chart">
                      <c:ext xmlns:c15="http://schemas.microsoft.com/office/drawing/2012/chart" uri="{02D57815-91ED-43cb-92C2-25804820EDAC}">
                        <c15:formulaRef>
                          <c15:sqref>Reference!$J$1</c15:sqref>
                        </c15:formulaRef>
                      </c:ext>
                    </c:extLst>
                    <c:strCache>
                      <c:ptCount val="1"/>
                      <c:pt idx="0">
                        <c:v>per_com</c:v>
                      </c:pt>
                    </c:strCache>
                  </c:strRef>
                </c:tx>
                <c:spPr>
                  <a:solidFill>
                    <a:schemeClr val="accent4"/>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Reference!$J$2:$J$88</c15:sqref>
                        </c15:formulaRef>
                      </c:ext>
                    </c:extLst>
                    <c:numCache>
                      <c:formatCode>General</c:formatCode>
                      <c:ptCount val="87"/>
                      <c:pt idx="0">
                        <c:v>1.2042236499999999E-2</c:v>
                      </c:pt>
                      <c:pt idx="1">
                        <c:v>9.6194839999999993E-3</c:v>
                      </c:pt>
                      <c:pt idx="2">
                        <c:v>6.8548983000000004E-3</c:v>
                      </c:pt>
                      <c:pt idx="3">
                        <c:v>1.0488284E-2</c:v>
                      </c:pt>
                      <c:pt idx="4">
                        <c:v>8.1377680000000001E-3</c:v>
                      </c:pt>
                      <c:pt idx="5">
                        <c:v>8.9122625000000004E-3</c:v>
                      </c:pt>
                      <c:pt idx="6">
                        <c:v>8.9228250000000005E-3</c:v>
                      </c:pt>
                      <c:pt idx="7">
                        <c:v>7.0386479999999998E-3</c:v>
                      </c:pt>
                      <c:pt idx="8">
                        <c:v>8.5195459999999994E-3</c:v>
                      </c:pt>
                      <c:pt idx="9">
                        <c:v>8.283215E-3</c:v>
                      </c:pt>
                      <c:pt idx="10">
                        <c:v>1.0557488E-2</c:v>
                      </c:pt>
                      <c:pt idx="11">
                        <c:v>7.7653899999999996E-3</c:v>
                      </c:pt>
                      <c:pt idx="12">
                        <c:v>7.5199969999999996E-3</c:v>
                      </c:pt>
                      <c:pt idx="13">
                        <c:v>8.4729920000000004E-3</c:v>
                      </c:pt>
                      <c:pt idx="14">
                        <c:v>7.3660260000000003E-3</c:v>
                      </c:pt>
                      <c:pt idx="15">
                        <c:v>9.7786149999999992E-3</c:v>
                      </c:pt>
                      <c:pt idx="16">
                        <c:v>1.0388718E-2</c:v>
                      </c:pt>
                      <c:pt idx="17">
                        <c:v>8.336553E-3</c:v>
                      </c:pt>
                      <c:pt idx="18">
                        <c:v>8.7621209999999995E-3</c:v>
                      </c:pt>
                      <c:pt idx="19">
                        <c:v>1.4607416999999999E-2</c:v>
                      </c:pt>
                      <c:pt idx="20">
                        <c:v>7.9985390000000007E-3</c:v>
                      </c:pt>
                      <c:pt idx="21">
                        <c:v>7.719142E-3</c:v>
                      </c:pt>
                      <c:pt idx="22">
                        <c:v>8.7763879999999996E-3</c:v>
                      </c:pt>
                      <c:pt idx="23">
                        <c:v>1.0256117E-2</c:v>
                      </c:pt>
                      <c:pt idx="24">
                        <c:v>3.0306177E-2</c:v>
                      </c:pt>
                      <c:pt idx="25">
                        <c:v>1.8513903000000002E-2</c:v>
                      </c:pt>
                      <c:pt idx="26">
                        <c:v>1.0819664E-2</c:v>
                      </c:pt>
                      <c:pt idx="27">
                        <c:v>2.2110307999999999E-2</c:v>
                      </c:pt>
                      <c:pt idx="28">
                        <c:v>3.1778845999999999E-2</c:v>
                      </c:pt>
                      <c:pt idx="29">
                        <c:v>2.7245339E-2</c:v>
                      </c:pt>
                      <c:pt idx="30">
                        <c:v>1.6883572999999999E-2</c:v>
                      </c:pt>
                      <c:pt idx="31">
                        <c:v>2.8392421000000001E-2</c:v>
                      </c:pt>
                      <c:pt idx="32">
                        <c:v>2.9782701000000002E-2</c:v>
                      </c:pt>
                      <c:pt idx="33">
                        <c:v>1.6276782E-2</c:v>
                      </c:pt>
                      <c:pt idx="34">
                        <c:v>7.9707140000000003E-3</c:v>
                      </c:pt>
                      <c:pt idx="35">
                        <c:v>9.5018110000000006E-3</c:v>
                      </c:pt>
                      <c:pt idx="36">
                        <c:v>1.2335970999999999E-2</c:v>
                      </c:pt>
                      <c:pt idx="37">
                        <c:v>1.6502261000000001E-2</c:v>
                      </c:pt>
                      <c:pt idx="38">
                        <c:v>1.5224906999999999E-2</c:v>
                      </c:pt>
                      <c:pt idx="39">
                        <c:v>1.1900941E-2</c:v>
                      </c:pt>
                      <c:pt idx="40">
                        <c:v>9.1031970000000004E-3</c:v>
                      </c:pt>
                      <c:pt idx="41">
                        <c:v>5.8420479999999999E-3</c:v>
                      </c:pt>
                      <c:pt idx="42">
                        <c:v>1.1068417000000001E-2</c:v>
                      </c:pt>
                      <c:pt idx="43">
                        <c:v>1.2397639E-2</c:v>
                      </c:pt>
                      <c:pt idx="44">
                        <c:v>7.4188129999999998E-3</c:v>
                      </c:pt>
                      <c:pt idx="45">
                        <c:v>1.3428381E-2</c:v>
                      </c:pt>
                      <c:pt idx="46">
                        <c:v>1.0876515E-2</c:v>
                      </c:pt>
                      <c:pt idx="47">
                        <c:v>1.4384678999999999E-2</c:v>
                      </c:pt>
                      <c:pt idx="48">
                        <c:v>2.5270047E-2</c:v>
                      </c:pt>
                      <c:pt idx="49">
                        <c:v>1.1473193E-2</c:v>
                      </c:pt>
                      <c:pt idx="50">
                        <c:v>1.1672282000000001E-2</c:v>
                      </c:pt>
                      <c:pt idx="51">
                        <c:v>9.034462E-3</c:v>
                      </c:pt>
                      <c:pt idx="52">
                        <c:v>7.6505261999999996E-3</c:v>
                      </c:pt>
                      <c:pt idx="53">
                        <c:v>8.8626239999999995E-3</c:v>
                      </c:pt>
                      <c:pt idx="54">
                        <c:v>8.4258549999999995E-3</c:v>
                      </c:pt>
                      <c:pt idx="55">
                        <c:v>6.1898329999999996E-3</c:v>
                      </c:pt>
                      <c:pt idx="56">
                        <c:v>7.1192979999999996E-3</c:v>
                      </c:pt>
                      <c:pt idx="57">
                        <c:v>1.4655275000000001E-2</c:v>
                      </c:pt>
                      <c:pt idx="58">
                        <c:v>1.2736943000000001E-2</c:v>
                      </c:pt>
                      <c:pt idx="59">
                        <c:v>1.4353556E-2</c:v>
                      </c:pt>
                      <c:pt idx="60">
                        <c:v>3.6080982999999997E-2</c:v>
                      </c:pt>
                      <c:pt idx="61">
                        <c:v>3.0641561000000001E-2</c:v>
                      </c:pt>
                      <c:pt idx="62">
                        <c:v>1.1720905E-2</c:v>
                      </c:pt>
                      <c:pt idx="63">
                        <c:v>1.2337096000000001E-2</c:v>
                      </c:pt>
                      <c:pt idx="64">
                        <c:v>1.2576309000000001E-2</c:v>
                      </c:pt>
                      <c:pt idx="65">
                        <c:v>1.4812146999999999E-2</c:v>
                      </c:pt>
                      <c:pt idx="66">
                        <c:v>3.6154404000000001E-2</c:v>
                      </c:pt>
                      <c:pt idx="67">
                        <c:v>1.1271942E-2</c:v>
                      </c:pt>
                      <c:pt idx="68">
                        <c:v>1.3781590999999999E-2</c:v>
                      </c:pt>
                      <c:pt idx="69">
                        <c:v>1.55587485E-2</c:v>
                      </c:pt>
                      <c:pt idx="70">
                        <c:v>1.5084828E-2</c:v>
                      </c:pt>
                      <c:pt idx="71">
                        <c:v>1.0630738000000001E-2</c:v>
                      </c:pt>
                    </c:numCache>
                  </c:numRef>
                </c:val>
                <c:extLst xmlns:c15="http://schemas.microsoft.com/office/drawing/2012/chart">
                  <c:ext xmlns:c16="http://schemas.microsoft.com/office/drawing/2014/chart" uri="{C3380CC4-5D6E-409C-BE32-E72D297353CC}">
                    <c16:uniqueId val="{00000004-4183-4B95-BD02-D6DFC994C757}"/>
                  </c:ext>
                </c:extLst>
              </c15:ser>
            </c15:filteredAreaSeries>
            <c15:filteredAreaSeries>
              <c15:ser>
                <c:idx val="4"/>
                <c:order val="4"/>
                <c:tx>
                  <c:strRef>
                    <c:extLst xmlns:c15="http://schemas.microsoft.com/office/drawing/2012/chart">
                      <c:ext xmlns:c15="http://schemas.microsoft.com/office/drawing/2012/chart" uri="{02D57815-91ED-43cb-92C2-25804820EDAC}">
                        <c15:formulaRef>
                          <c15:sqref>Reference!$K$1</c15:sqref>
                        </c15:formulaRef>
                      </c:ext>
                    </c:extLst>
                    <c:strCache>
                      <c:ptCount val="1"/>
                      <c:pt idx="0">
                        <c:v>per_cash</c:v>
                      </c:pt>
                    </c:strCache>
                  </c:strRef>
                </c:tx>
                <c:spPr>
                  <a:solidFill>
                    <a:schemeClr val="accent5"/>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Reference!$K$2:$K$88</c15:sqref>
                        </c15:formulaRef>
                      </c:ext>
                    </c:extLst>
                    <c:numCache>
                      <c:formatCode>General</c:formatCode>
                      <c:ptCount val="87"/>
                      <c:pt idx="0">
                        <c:v>1.48775065E-2</c:v>
                      </c:pt>
                      <c:pt idx="1">
                        <c:v>1.8425754999999999E-2</c:v>
                      </c:pt>
                      <c:pt idx="2">
                        <c:v>1.7920255999999999E-2</c:v>
                      </c:pt>
                      <c:pt idx="3">
                        <c:v>1.7112128000000001E-2</c:v>
                      </c:pt>
                      <c:pt idx="4">
                        <c:v>2.0401819000000002E-2</c:v>
                      </c:pt>
                      <c:pt idx="5">
                        <c:v>2.7258184000000001E-2</c:v>
                      </c:pt>
                      <c:pt idx="6">
                        <c:v>1.7022727000000001E-2</c:v>
                      </c:pt>
                      <c:pt idx="7">
                        <c:v>2.5999465999999999E-2</c:v>
                      </c:pt>
                      <c:pt idx="8">
                        <c:v>1.5898742E-2</c:v>
                      </c:pt>
                      <c:pt idx="9">
                        <c:v>1.5103383E-2</c:v>
                      </c:pt>
                      <c:pt idx="10">
                        <c:v>1.7707158000000001E-2</c:v>
                      </c:pt>
                      <c:pt idx="11">
                        <c:v>1.2148671999999999E-2</c:v>
                      </c:pt>
                      <c:pt idx="12">
                        <c:v>1.6913896000000001E-2</c:v>
                      </c:pt>
                      <c:pt idx="13">
                        <c:v>9.3324580000000001E-3</c:v>
                      </c:pt>
                      <c:pt idx="14">
                        <c:v>1.2514466E-2</c:v>
                      </c:pt>
                      <c:pt idx="15">
                        <c:v>1.2600449E-2</c:v>
                      </c:pt>
                      <c:pt idx="16">
                        <c:v>1.4996005999999999E-2</c:v>
                      </c:pt>
                      <c:pt idx="17">
                        <c:v>1.7013779E-2</c:v>
                      </c:pt>
                      <c:pt idx="18">
                        <c:v>1.3951628000000001E-2</c:v>
                      </c:pt>
                      <c:pt idx="19">
                        <c:v>1.5759421999999999E-2</c:v>
                      </c:pt>
                      <c:pt idx="20">
                        <c:v>1.6029716999999999E-2</c:v>
                      </c:pt>
                      <c:pt idx="21">
                        <c:v>1.1550321000000001E-2</c:v>
                      </c:pt>
                      <c:pt idx="22">
                        <c:v>9.0765059999999998E-3</c:v>
                      </c:pt>
                      <c:pt idx="23">
                        <c:v>1.1712681500000001E-2</c:v>
                      </c:pt>
                      <c:pt idx="24">
                        <c:v>2.6421088999999998E-2</c:v>
                      </c:pt>
                      <c:pt idx="25">
                        <c:v>2.3333033999999999E-2</c:v>
                      </c:pt>
                      <c:pt idx="26">
                        <c:v>1.2580425500000001E-2</c:v>
                      </c:pt>
                      <c:pt idx="27">
                        <c:v>3.0765535E-2</c:v>
                      </c:pt>
                      <c:pt idx="28">
                        <c:v>3.6118545000000002E-2</c:v>
                      </c:pt>
                      <c:pt idx="29">
                        <c:v>3.7028934999999999E-2</c:v>
                      </c:pt>
                      <c:pt idx="30">
                        <c:v>1.8688277999999999E-2</c:v>
                      </c:pt>
                      <c:pt idx="31">
                        <c:v>2.9453865999999999E-2</c:v>
                      </c:pt>
                      <c:pt idx="32">
                        <c:v>2.784619E-2</c:v>
                      </c:pt>
                      <c:pt idx="33">
                        <c:v>1.9906031000000001E-2</c:v>
                      </c:pt>
                      <c:pt idx="34">
                        <c:v>1.3874094999999999E-2</c:v>
                      </c:pt>
                      <c:pt idx="35">
                        <c:v>1.2931356999999999E-2</c:v>
                      </c:pt>
                      <c:pt idx="36">
                        <c:v>1.2636906999999999E-2</c:v>
                      </c:pt>
                      <c:pt idx="37">
                        <c:v>1.5768297000000001E-2</c:v>
                      </c:pt>
                      <c:pt idx="38">
                        <c:v>1.3363972E-2</c:v>
                      </c:pt>
                      <c:pt idx="39">
                        <c:v>1.2826697999999999E-2</c:v>
                      </c:pt>
                      <c:pt idx="40">
                        <c:v>1.6220152000000002E-2</c:v>
                      </c:pt>
                      <c:pt idx="41">
                        <c:v>8.5854209999999993E-3</c:v>
                      </c:pt>
                      <c:pt idx="42">
                        <c:v>1.4850846500000001E-2</c:v>
                      </c:pt>
                      <c:pt idx="43">
                        <c:v>2.5620312999999999E-2</c:v>
                      </c:pt>
                      <c:pt idx="44">
                        <c:v>1.4424882E-2</c:v>
                      </c:pt>
                      <c:pt idx="45">
                        <c:v>1.9435544999999999E-2</c:v>
                      </c:pt>
                      <c:pt idx="46">
                        <c:v>1.3396653999999999E-2</c:v>
                      </c:pt>
                      <c:pt idx="47">
                        <c:v>9.7723670000000006E-3</c:v>
                      </c:pt>
                      <c:pt idx="48">
                        <c:v>2.1294314000000002E-2</c:v>
                      </c:pt>
                      <c:pt idx="49">
                        <c:v>2.1059964E-2</c:v>
                      </c:pt>
                      <c:pt idx="50">
                        <c:v>2.8578880000000001E-2</c:v>
                      </c:pt>
                      <c:pt idx="51">
                        <c:v>1.4162966000000001E-2</c:v>
                      </c:pt>
                      <c:pt idx="52">
                        <c:v>1.9826324999999999E-2</c:v>
                      </c:pt>
                      <c:pt idx="53">
                        <c:v>1.8181316999999999E-2</c:v>
                      </c:pt>
                      <c:pt idx="54">
                        <c:v>1.5501345E-2</c:v>
                      </c:pt>
                      <c:pt idx="55">
                        <c:v>2.0472971999999999E-2</c:v>
                      </c:pt>
                      <c:pt idx="56">
                        <c:v>1.428425E-2</c:v>
                      </c:pt>
                      <c:pt idx="57">
                        <c:v>1.2984180999999999E-2</c:v>
                      </c:pt>
                      <c:pt idx="58">
                        <c:v>1.9454829999999999E-2</c:v>
                      </c:pt>
                      <c:pt idx="59">
                        <c:v>1.6760270000000001E-2</c:v>
                      </c:pt>
                      <c:pt idx="60">
                        <c:v>1.7247371000000001E-2</c:v>
                      </c:pt>
                      <c:pt idx="61">
                        <c:v>2.7145168000000001E-2</c:v>
                      </c:pt>
                      <c:pt idx="62">
                        <c:v>1.9009874999999999E-2</c:v>
                      </c:pt>
                      <c:pt idx="63">
                        <c:v>1.7168326000000001E-2</c:v>
                      </c:pt>
                      <c:pt idx="64">
                        <c:v>1.6534154999999998E-2</c:v>
                      </c:pt>
                      <c:pt idx="65">
                        <c:v>1.2231245E-2</c:v>
                      </c:pt>
                      <c:pt idx="66">
                        <c:v>2.572489E-2</c:v>
                      </c:pt>
                      <c:pt idx="67">
                        <c:v>1.5003544000000001E-2</c:v>
                      </c:pt>
                      <c:pt idx="68">
                        <c:v>2.1530898E-2</c:v>
                      </c:pt>
                      <c:pt idx="69">
                        <c:v>2.2425444999999999E-2</c:v>
                      </c:pt>
                      <c:pt idx="70">
                        <c:v>1.8365176E-2</c:v>
                      </c:pt>
                      <c:pt idx="71">
                        <c:v>1.7215525999999998E-2</c:v>
                      </c:pt>
                    </c:numCache>
                  </c:numRef>
                </c:val>
                <c:extLst xmlns:c15="http://schemas.microsoft.com/office/drawing/2012/chart">
                  <c:ext xmlns:c16="http://schemas.microsoft.com/office/drawing/2014/chart" uri="{C3380CC4-5D6E-409C-BE32-E72D297353CC}">
                    <c16:uniqueId val="{00000005-4183-4B95-BD02-D6DFC994C757}"/>
                  </c:ext>
                </c:extLst>
              </c15:ser>
            </c15:filteredAreaSeries>
            <c15:filteredAreaSeries>
              <c15:ser>
                <c:idx val="5"/>
                <c:order val="5"/>
                <c:tx>
                  <c:strRef>
                    <c:extLst xmlns:c15="http://schemas.microsoft.com/office/drawing/2012/chart">
                      <c:ext xmlns:c15="http://schemas.microsoft.com/office/drawing/2012/chart" uri="{02D57815-91ED-43cb-92C2-25804820EDAC}">
                        <c15:formulaRef>
                          <c15:sqref>Reference!$L$1</c15:sqref>
                        </c15:formulaRef>
                      </c:ext>
                    </c:extLst>
                    <c:strCache>
                      <c:ptCount val="1"/>
                      <c:pt idx="0">
                        <c:v>mgr_tenure</c:v>
                      </c:pt>
                    </c:strCache>
                  </c:strRef>
                </c:tx>
                <c:spPr>
                  <a:solidFill>
                    <a:schemeClr val="accent6"/>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Reference!$L$2:$L$88</c15:sqref>
                        </c15:formulaRef>
                      </c:ext>
                    </c:extLst>
                    <c:numCache>
                      <c:formatCode>General</c:formatCode>
                      <c:ptCount val="87"/>
                      <c:pt idx="0">
                        <c:v>1.8346487000000002E-2</c:v>
                      </c:pt>
                      <c:pt idx="1">
                        <c:v>1.9030023E-2</c:v>
                      </c:pt>
                      <c:pt idx="2">
                        <c:v>1.5917473000000001E-2</c:v>
                      </c:pt>
                      <c:pt idx="3">
                        <c:v>2.1254309999999998E-2</c:v>
                      </c:pt>
                      <c:pt idx="4">
                        <c:v>1.9408247999999999E-2</c:v>
                      </c:pt>
                      <c:pt idx="5">
                        <c:v>2.5292446999999999E-2</c:v>
                      </c:pt>
                      <c:pt idx="6">
                        <c:v>1.7622773000000001E-2</c:v>
                      </c:pt>
                      <c:pt idx="7">
                        <c:v>1.4463405E-2</c:v>
                      </c:pt>
                      <c:pt idx="8">
                        <c:v>1.8240086999999999E-2</c:v>
                      </c:pt>
                      <c:pt idx="9">
                        <c:v>1.6035912999999999E-2</c:v>
                      </c:pt>
                      <c:pt idx="10">
                        <c:v>1.9491166000000001E-2</c:v>
                      </c:pt>
                      <c:pt idx="11">
                        <c:v>1.5550581000000001E-2</c:v>
                      </c:pt>
                      <c:pt idx="12">
                        <c:v>1.6986399999999999E-2</c:v>
                      </c:pt>
                      <c:pt idx="13">
                        <c:v>2.461909E-2</c:v>
                      </c:pt>
                      <c:pt idx="14">
                        <c:v>1.6433392000000002E-2</c:v>
                      </c:pt>
                      <c:pt idx="15">
                        <c:v>2.1101356000000002E-2</c:v>
                      </c:pt>
                      <c:pt idx="16">
                        <c:v>1.5673012E-2</c:v>
                      </c:pt>
                      <c:pt idx="17">
                        <c:v>1.8110892E-2</c:v>
                      </c:pt>
                      <c:pt idx="18">
                        <c:v>1.4575747999999999E-2</c:v>
                      </c:pt>
                      <c:pt idx="19">
                        <c:v>2.0670543999999999E-2</c:v>
                      </c:pt>
                      <c:pt idx="20">
                        <c:v>1.5757488E-2</c:v>
                      </c:pt>
                      <c:pt idx="21">
                        <c:v>1.1847758E-2</c:v>
                      </c:pt>
                      <c:pt idx="22">
                        <c:v>1.3912895999999999E-2</c:v>
                      </c:pt>
                      <c:pt idx="23">
                        <c:v>1.2570526E-2</c:v>
                      </c:pt>
                      <c:pt idx="24">
                        <c:v>1.706303E-2</c:v>
                      </c:pt>
                      <c:pt idx="25">
                        <c:v>1.6081912E-2</c:v>
                      </c:pt>
                      <c:pt idx="26">
                        <c:v>1.3246089000000001E-2</c:v>
                      </c:pt>
                      <c:pt idx="27">
                        <c:v>3.1587966000000002E-2</c:v>
                      </c:pt>
                      <c:pt idx="28">
                        <c:v>3.0091752999999999E-2</c:v>
                      </c:pt>
                      <c:pt idx="29">
                        <c:v>2.8402509999999999E-2</c:v>
                      </c:pt>
                      <c:pt idx="30">
                        <c:v>1.5649684000000001E-2</c:v>
                      </c:pt>
                      <c:pt idx="31">
                        <c:v>2.0207488999999999E-2</c:v>
                      </c:pt>
                      <c:pt idx="32">
                        <c:v>2.1176021999999999E-2</c:v>
                      </c:pt>
                      <c:pt idx="33">
                        <c:v>1.8906187000000001E-2</c:v>
                      </c:pt>
                      <c:pt idx="34">
                        <c:v>1.2950562000000001E-2</c:v>
                      </c:pt>
                      <c:pt idx="35">
                        <c:v>1.4400626999999999E-2</c:v>
                      </c:pt>
                      <c:pt idx="36">
                        <c:v>1.6666159999999999E-2</c:v>
                      </c:pt>
                      <c:pt idx="37">
                        <c:v>1.46736E-2</c:v>
                      </c:pt>
                      <c:pt idx="38">
                        <c:v>1.8514170999999999E-2</c:v>
                      </c:pt>
                      <c:pt idx="39">
                        <c:v>1.5317353000000001E-2</c:v>
                      </c:pt>
                      <c:pt idx="40">
                        <c:v>1.8109549999999999E-2</c:v>
                      </c:pt>
                      <c:pt idx="41">
                        <c:v>1.34797245E-2</c:v>
                      </c:pt>
                      <c:pt idx="42">
                        <c:v>1.4102226000000001E-2</c:v>
                      </c:pt>
                      <c:pt idx="43">
                        <c:v>1.9137927999999998E-2</c:v>
                      </c:pt>
                      <c:pt idx="44">
                        <c:v>1.6256658E-2</c:v>
                      </c:pt>
                      <c:pt idx="45">
                        <c:v>1.8054917E-2</c:v>
                      </c:pt>
                      <c:pt idx="46">
                        <c:v>1.7504051E-2</c:v>
                      </c:pt>
                      <c:pt idx="47">
                        <c:v>1.9492415999999999E-2</c:v>
                      </c:pt>
                      <c:pt idx="48">
                        <c:v>2.0372020000000001E-2</c:v>
                      </c:pt>
                      <c:pt idx="49">
                        <c:v>1.7748726999999999E-2</c:v>
                      </c:pt>
                      <c:pt idx="50">
                        <c:v>1.6543117999999999E-2</c:v>
                      </c:pt>
                      <c:pt idx="51">
                        <c:v>1.8760743999999999E-2</c:v>
                      </c:pt>
                      <c:pt idx="52">
                        <c:v>1.3636825E-2</c:v>
                      </c:pt>
                      <c:pt idx="53">
                        <c:v>1.4405415E-2</c:v>
                      </c:pt>
                      <c:pt idx="54">
                        <c:v>1.564043E-2</c:v>
                      </c:pt>
                      <c:pt idx="55">
                        <c:v>1.2471203E-2</c:v>
                      </c:pt>
                      <c:pt idx="56">
                        <c:v>1.2553722999999999E-2</c:v>
                      </c:pt>
                      <c:pt idx="57">
                        <c:v>1.7957984999999999E-2</c:v>
                      </c:pt>
                      <c:pt idx="58">
                        <c:v>1.8484107999999999E-2</c:v>
                      </c:pt>
                      <c:pt idx="59">
                        <c:v>1.6248867E-2</c:v>
                      </c:pt>
                      <c:pt idx="60">
                        <c:v>1.28044905E-2</c:v>
                      </c:pt>
                      <c:pt idx="61">
                        <c:v>1.7008671999999999E-2</c:v>
                      </c:pt>
                      <c:pt idx="62">
                        <c:v>1.8820443999999999E-2</c:v>
                      </c:pt>
                      <c:pt idx="63">
                        <c:v>1.6045693E-2</c:v>
                      </c:pt>
                      <c:pt idx="64">
                        <c:v>1.1858393E-2</c:v>
                      </c:pt>
                      <c:pt idx="65">
                        <c:v>1.2248393999999999E-2</c:v>
                      </c:pt>
                      <c:pt idx="66">
                        <c:v>4.1739291999999997E-2</c:v>
                      </c:pt>
                      <c:pt idx="67">
                        <c:v>1.3710178999999999E-2</c:v>
                      </c:pt>
                      <c:pt idx="68">
                        <c:v>1.8320165999999999E-2</c:v>
                      </c:pt>
                      <c:pt idx="69">
                        <c:v>1.7949972000000002E-2</c:v>
                      </c:pt>
                      <c:pt idx="70">
                        <c:v>1.4920919E-2</c:v>
                      </c:pt>
                      <c:pt idx="71">
                        <c:v>1.4175485E-2</c:v>
                      </c:pt>
                    </c:numCache>
                  </c:numRef>
                </c:val>
                <c:extLst xmlns:c15="http://schemas.microsoft.com/office/drawing/2012/chart">
                  <c:ext xmlns:c16="http://schemas.microsoft.com/office/drawing/2014/chart" uri="{C3380CC4-5D6E-409C-BE32-E72D297353CC}">
                    <c16:uniqueId val="{00000006-4183-4B95-BD02-D6DFC994C757}"/>
                  </c:ext>
                </c:extLst>
              </c15:ser>
            </c15:filteredAreaSeries>
            <c15:filteredAreaSeries>
              <c15:ser>
                <c:idx val="6"/>
                <c:order val="6"/>
                <c:tx>
                  <c:strRef>
                    <c:extLst xmlns:c15="http://schemas.microsoft.com/office/drawing/2012/chart">
                      <c:ext xmlns:c15="http://schemas.microsoft.com/office/drawing/2012/chart" uri="{02D57815-91ED-43cb-92C2-25804820EDAC}">
                        <c15:formulaRef>
                          <c15:sqref>Reference!$M$1</c15:sqref>
                        </c15:formulaRef>
                      </c:ext>
                    </c:extLst>
                    <c:strCache>
                      <c:ptCount val="1"/>
                      <c:pt idx="0">
                        <c:v>month_of_year</c:v>
                      </c:pt>
                    </c:strCache>
                  </c:strRef>
                </c:tx>
                <c:spPr>
                  <a:solidFill>
                    <a:schemeClr val="accent1">
                      <a:lumMod val="6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Reference!$M$2:$M$88</c15:sqref>
                        </c15:formulaRef>
                      </c:ext>
                    </c:extLst>
                    <c:numCache>
                      <c:formatCode>General</c:formatCode>
                      <c:ptCount val="87"/>
                      <c:pt idx="0">
                        <c:v>3.1846456000000002E-2</c:v>
                      </c:pt>
                      <c:pt idx="1">
                        <c:v>2.5402635E-2</c:v>
                      </c:pt>
                      <c:pt idx="2">
                        <c:v>1.579535E-2</c:v>
                      </c:pt>
                      <c:pt idx="3">
                        <c:v>3.4994293000000003E-2</c:v>
                      </c:pt>
                      <c:pt idx="4">
                        <c:v>2.4524929000000001E-2</c:v>
                      </c:pt>
                      <c:pt idx="5">
                        <c:v>2.2481210000000001E-2</c:v>
                      </c:pt>
                      <c:pt idx="6">
                        <c:v>2.3994667000000001E-2</c:v>
                      </c:pt>
                      <c:pt idx="7">
                        <c:v>2.4014267999999998E-2</c:v>
                      </c:pt>
                      <c:pt idx="8">
                        <c:v>1.6583823000000001E-2</c:v>
                      </c:pt>
                      <c:pt idx="9">
                        <c:v>1.6748432000000001E-2</c:v>
                      </c:pt>
                      <c:pt idx="10">
                        <c:v>1.7296867E-2</c:v>
                      </c:pt>
                      <c:pt idx="11">
                        <c:v>1.494207E-2</c:v>
                      </c:pt>
                      <c:pt idx="12">
                        <c:v>2.3737597999999999E-2</c:v>
                      </c:pt>
                      <c:pt idx="13">
                        <c:v>1.2390767E-2</c:v>
                      </c:pt>
                      <c:pt idx="14">
                        <c:v>1.7388638000000001E-2</c:v>
                      </c:pt>
                      <c:pt idx="15">
                        <c:v>1.9125132E-2</c:v>
                      </c:pt>
                      <c:pt idx="16">
                        <c:v>1.6665623000000001E-2</c:v>
                      </c:pt>
                      <c:pt idx="17">
                        <c:v>2.2970230000000001E-2</c:v>
                      </c:pt>
                      <c:pt idx="18">
                        <c:v>2.7812100999999999E-2</c:v>
                      </c:pt>
                      <c:pt idx="19">
                        <c:v>2.1189691E-2</c:v>
                      </c:pt>
                      <c:pt idx="20">
                        <c:v>1.9039804E-2</c:v>
                      </c:pt>
                      <c:pt idx="21">
                        <c:v>1.9694443999999998E-2</c:v>
                      </c:pt>
                      <c:pt idx="22">
                        <c:v>3.3030192999999999E-2</c:v>
                      </c:pt>
                      <c:pt idx="23">
                        <c:v>3.2892205000000001E-2</c:v>
                      </c:pt>
                      <c:pt idx="24">
                        <c:v>5.4337236999999997E-2</c:v>
                      </c:pt>
                      <c:pt idx="25">
                        <c:v>5.0359447000000002E-2</c:v>
                      </c:pt>
                      <c:pt idx="26">
                        <c:v>3.1712174000000003E-2</c:v>
                      </c:pt>
                      <c:pt idx="27">
                        <c:v>2.2095462E-2</c:v>
                      </c:pt>
                      <c:pt idx="28">
                        <c:v>2.544681E-2</c:v>
                      </c:pt>
                      <c:pt idx="29">
                        <c:v>3.6330662999999999E-2</c:v>
                      </c:pt>
                      <c:pt idx="30">
                        <c:v>5.0310180000000003E-2</c:v>
                      </c:pt>
                      <c:pt idx="31">
                        <c:v>6.3215530000000006E-2</c:v>
                      </c:pt>
                      <c:pt idx="32">
                        <c:v>3.1893563E-2</c:v>
                      </c:pt>
                      <c:pt idx="33">
                        <c:v>1.9617877999999998E-2</c:v>
                      </c:pt>
                      <c:pt idx="34">
                        <c:v>2.696289E-2</c:v>
                      </c:pt>
                      <c:pt idx="35">
                        <c:v>2.2591274000000001E-2</c:v>
                      </c:pt>
                      <c:pt idx="36">
                        <c:v>2.0993963000000001E-2</c:v>
                      </c:pt>
                      <c:pt idx="37">
                        <c:v>1.7007580000000001E-2</c:v>
                      </c:pt>
                      <c:pt idx="38">
                        <c:v>2.0488969999999999E-2</c:v>
                      </c:pt>
                      <c:pt idx="39">
                        <c:v>2.0906352E-2</c:v>
                      </c:pt>
                      <c:pt idx="40">
                        <c:v>2.7647436000000001E-2</c:v>
                      </c:pt>
                      <c:pt idx="41">
                        <c:v>1.0731617000000001E-2</c:v>
                      </c:pt>
                      <c:pt idx="42">
                        <c:v>1.3413784999999999E-2</c:v>
                      </c:pt>
                      <c:pt idx="43">
                        <c:v>2.2926143999999999E-2</c:v>
                      </c:pt>
                      <c:pt idx="44">
                        <c:v>1.42781045E-2</c:v>
                      </c:pt>
                      <c:pt idx="45">
                        <c:v>2.7952584999999999E-2</c:v>
                      </c:pt>
                      <c:pt idx="46">
                        <c:v>2.0436393000000001E-2</c:v>
                      </c:pt>
                      <c:pt idx="47">
                        <c:v>2.2024075000000001E-2</c:v>
                      </c:pt>
                      <c:pt idx="48">
                        <c:v>3.0544871000000001E-2</c:v>
                      </c:pt>
                      <c:pt idx="49">
                        <c:v>2.1070201E-2</c:v>
                      </c:pt>
                      <c:pt idx="50">
                        <c:v>2.3424555999999999E-2</c:v>
                      </c:pt>
                      <c:pt idx="51">
                        <c:v>2.4487189999999999E-2</c:v>
                      </c:pt>
                      <c:pt idx="52">
                        <c:v>2.1442039E-2</c:v>
                      </c:pt>
                      <c:pt idx="53">
                        <c:v>1.7819459999999999E-2</c:v>
                      </c:pt>
                      <c:pt idx="54">
                        <c:v>1.634503E-2</c:v>
                      </c:pt>
                      <c:pt idx="55">
                        <c:v>1.7866145999999999E-2</c:v>
                      </c:pt>
                      <c:pt idx="56">
                        <c:v>1.7059028E-2</c:v>
                      </c:pt>
                      <c:pt idx="57">
                        <c:v>1.8612812999999999E-2</c:v>
                      </c:pt>
                      <c:pt idx="58">
                        <c:v>3.302687E-2</c:v>
                      </c:pt>
                      <c:pt idx="59">
                        <c:v>2.3441133999999999E-2</c:v>
                      </c:pt>
                      <c:pt idx="60">
                        <c:v>2.8192696999999999E-2</c:v>
                      </c:pt>
                      <c:pt idx="61">
                        <c:v>2.4813477E-2</c:v>
                      </c:pt>
                      <c:pt idx="62">
                        <c:v>2.1202756E-2</c:v>
                      </c:pt>
                      <c:pt idx="63">
                        <c:v>2.7524772999999999E-2</c:v>
                      </c:pt>
                      <c:pt idx="64">
                        <c:v>2.7314142999999999E-2</c:v>
                      </c:pt>
                      <c:pt idx="65">
                        <c:v>3.4074029999999998E-2</c:v>
                      </c:pt>
                      <c:pt idx="66">
                        <c:v>1.8248134999999999E-2</c:v>
                      </c:pt>
                      <c:pt idx="67">
                        <c:v>2.660204E-2</c:v>
                      </c:pt>
                      <c:pt idx="68">
                        <c:v>2.2809869E-2</c:v>
                      </c:pt>
                      <c:pt idx="69">
                        <c:v>3.2571845000000002E-2</c:v>
                      </c:pt>
                      <c:pt idx="70">
                        <c:v>2.7630902999999998E-2</c:v>
                      </c:pt>
                      <c:pt idx="71">
                        <c:v>2.5125011999999999E-2</c:v>
                      </c:pt>
                    </c:numCache>
                  </c:numRef>
                </c:val>
                <c:extLst xmlns:c15="http://schemas.microsoft.com/office/drawing/2012/chart">
                  <c:ext xmlns:c16="http://schemas.microsoft.com/office/drawing/2014/chart" uri="{C3380CC4-5D6E-409C-BE32-E72D297353CC}">
                    <c16:uniqueId val="{00000007-4183-4B95-BD02-D6DFC994C757}"/>
                  </c:ext>
                </c:extLst>
              </c15:ser>
            </c15:filteredAreaSeries>
            <c15:filteredAreaSeries>
              <c15:ser>
                <c:idx val="7"/>
                <c:order val="7"/>
                <c:tx>
                  <c:strRef>
                    <c:extLst xmlns:c15="http://schemas.microsoft.com/office/drawing/2012/chart">
                      <c:ext xmlns:c15="http://schemas.microsoft.com/office/drawing/2012/chart" uri="{02D57815-91ED-43cb-92C2-25804820EDAC}">
                        <c15:formulaRef>
                          <c15:sqref>Reference!$N$1</c15:sqref>
                        </c15:formulaRef>
                      </c:ext>
                    </c:extLst>
                    <c:strCache>
                      <c:ptCount val="1"/>
                      <c:pt idx="0">
                        <c:v>Ind__Pro_</c:v>
                      </c:pt>
                    </c:strCache>
                  </c:strRef>
                </c:tx>
                <c:spPr>
                  <a:solidFill>
                    <a:schemeClr val="accent2">
                      <a:lumMod val="6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Reference!$N$2:$N$88</c15:sqref>
                        </c15:formulaRef>
                      </c:ext>
                    </c:extLst>
                    <c:numCache>
                      <c:formatCode>General</c:formatCode>
                      <c:ptCount val="87"/>
                      <c:pt idx="0">
                        <c:v>1.4437624E-2</c:v>
                      </c:pt>
                      <c:pt idx="1">
                        <c:v>1.1122602000000001E-2</c:v>
                      </c:pt>
                      <c:pt idx="2">
                        <c:v>1.1682814E-2</c:v>
                      </c:pt>
                      <c:pt idx="3">
                        <c:v>1.8989724999999999E-2</c:v>
                      </c:pt>
                      <c:pt idx="4">
                        <c:v>7.7447044E-3</c:v>
                      </c:pt>
                      <c:pt idx="5">
                        <c:v>1.1889538E-2</c:v>
                      </c:pt>
                      <c:pt idx="6">
                        <c:v>1.0520497E-2</c:v>
                      </c:pt>
                      <c:pt idx="7">
                        <c:v>9.4126850000000005E-3</c:v>
                      </c:pt>
                      <c:pt idx="8">
                        <c:v>1.0416089E-2</c:v>
                      </c:pt>
                      <c:pt idx="9">
                        <c:v>9.2963860000000002E-3</c:v>
                      </c:pt>
                      <c:pt idx="10">
                        <c:v>1.3353171E-2</c:v>
                      </c:pt>
                      <c:pt idx="11">
                        <c:v>9.3427560000000007E-3</c:v>
                      </c:pt>
                      <c:pt idx="12">
                        <c:v>1.0363285E-2</c:v>
                      </c:pt>
                      <c:pt idx="13">
                        <c:v>8.4944270000000006E-3</c:v>
                      </c:pt>
                      <c:pt idx="14">
                        <c:v>8.4050700000000006E-3</c:v>
                      </c:pt>
                      <c:pt idx="15">
                        <c:v>9.993432E-3</c:v>
                      </c:pt>
                      <c:pt idx="16">
                        <c:v>1.1232997E-2</c:v>
                      </c:pt>
                      <c:pt idx="17">
                        <c:v>1.5842083999999999E-2</c:v>
                      </c:pt>
                      <c:pt idx="18">
                        <c:v>1.083226E-2</c:v>
                      </c:pt>
                      <c:pt idx="19">
                        <c:v>1.0301642999999999E-2</c:v>
                      </c:pt>
                      <c:pt idx="20">
                        <c:v>9.1040070000000008E-3</c:v>
                      </c:pt>
                      <c:pt idx="21">
                        <c:v>1.0626175999999999E-2</c:v>
                      </c:pt>
                      <c:pt idx="22">
                        <c:v>8.5845239999999996E-3</c:v>
                      </c:pt>
                      <c:pt idx="23">
                        <c:v>6.0244147000000003E-3</c:v>
                      </c:pt>
                      <c:pt idx="24">
                        <c:v>2.3985050000000001E-2</c:v>
                      </c:pt>
                      <c:pt idx="25">
                        <c:v>2.6744764000000001E-2</c:v>
                      </c:pt>
                      <c:pt idx="26">
                        <c:v>1.0353764999999999E-2</c:v>
                      </c:pt>
                      <c:pt idx="27">
                        <c:v>1.977928E-2</c:v>
                      </c:pt>
                      <c:pt idx="28">
                        <c:v>2.1620756000000001E-2</c:v>
                      </c:pt>
                      <c:pt idx="29">
                        <c:v>1.7794575999999999E-2</c:v>
                      </c:pt>
                      <c:pt idx="30">
                        <c:v>1.0147799000000001E-2</c:v>
                      </c:pt>
                      <c:pt idx="31">
                        <c:v>1.7869192999999998E-2</c:v>
                      </c:pt>
                      <c:pt idx="32">
                        <c:v>1.3501905E-2</c:v>
                      </c:pt>
                      <c:pt idx="33">
                        <c:v>1.1419390999999999E-2</c:v>
                      </c:pt>
                      <c:pt idx="34">
                        <c:v>7.2311247E-3</c:v>
                      </c:pt>
                      <c:pt idx="35">
                        <c:v>1.1882804E-2</c:v>
                      </c:pt>
                      <c:pt idx="36">
                        <c:v>1.4496824E-2</c:v>
                      </c:pt>
                      <c:pt idx="37">
                        <c:v>2.1656027000000001E-2</c:v>
                      </c:pt>
                      <c:pt idx="38">
                        <c:v>1.5453718E-2</c:v>
                      </c:pt>
                      <c:pt idx="39">
                        <c:v>1.3888549E-2</c:v>
                      </c:pt>
                      <c:pt idx="40">
                        <c:v>1.3591012E-2</c:v>
                      </c:pt>
                      <c:pt idx="41">
                        <c:v>7.6897670000000001E-3</c:v>
                      </c:pt>
                      <c:pt idx="42">
                        <c:v>8.947109E-3</c:v>
                      </c:pt>
                      <c:pt idx="43">
                        <c:v>1.0467776E-2</c:v>
                      </c:pt>
                      <c:pt idx="44">
                        <c:v>9.4673710000000005E-3</c:v>
                      </c:pt>
                      <c:pt idx="45">
                        <c:v>1.0995787999999999E-2</c:v>
                      </c:pt>
                      <c:pt idx="46">
                        <c:v>2.0031277E-2</c:v>
                      </c:pt>
                      <c:pt idx="47">
                        <c:v>9.5232219999999996E-3</c:v>
                      </c:pt>
                      <c:pt idx="48">
                        <c:v>1.5998195999999999E-2</c:v>
                      </c:pt>
                      <c:pt idx="49">
                        <c:v>7.5646252000000002E-3</c:v>
                      </c:pt>
                      <c:pt idx="50">
                        <c:v>1.2650164E-2</c:v>
                      </c:pt>
                      <c:pt idx="51">
                        <c:v>6.6725559999999996E-3</c:v>
                      </c:pt>
                      <c:pt idx="52">
                        <c:v>6.7307697999999996E-3</c:v>
                      </c:pt>
                      <c:pt idx="53">
                        <c:v>1.0874567E-2</c:v>
                      </c:pt>
                      <c:pt idx="54">
                        <c:v>9.7762370000000001E-3</c:v>
                      </c:pt>
                      <c:pt idx="55">
                        <c:v>1.0659487E-2</c:v>
                      </c:pt>
                      <c:pt idx="56">
                        <c:v>6.1462089999999997E-3</c:v>
                      </c:pt>
                      <c:pt idx="57">
                        <c:v>1.1462725E-2</c:v>
                      </c:pt>
                      <c:pt idx="58">
                        <c:v>1.126685E-2</c:v>
                      </c:pt>
                      <c:pt idx="59">
                        <c:v>7.8199169999999991E-3</c:v>
                      </c:pt>
                      <c:pt idx="60">
                        <c:v>1.7547647999999999E-2</c:v>
                      </c:pt>
                      <c:pt idx="61">
                        <c:v>2.0373465E-2</c:v>
                      </c:pt>
                      <c:pt idx="62">
                        <c:v>8.0933789999999995E-3</c:v>
                      </c:pt>
                      <c:pt idx="63">
                        <c:v>8.4119820000000001E-3</c:v>
                      </c:pt>
                      <c:pt idx="64">
                        <c:v>8.6805200000000006E-3</c:v>
                      </c:pt>
                      <c:pt idx="65">
                        <c:v>6.5012574E-3</c:v>
                      </c:pt>
                      <c:pt idx="66">
                        <c:v>7.7543440000000005E-2</c:v>
                      </c:pt>
                      <c:pt idx="67">
                        <c:v>6.9528613E-3</c:v>
                      </c:pt>
                      <c:pt idx="68">
                        <c:v>1.5848306999999999E-2</c:v>
                      </c:pt>
                      <c:pt idx="69">
                        <c:v>1.1220785E-2</c:v>
                      </c:pt>
                      <c:pt idx="70">
                        <c:v>9.2614280000000004E-3</c:v>
                      </c:pt>
                      <c:pt idx="71">
                        <c:v>6.2010664999999996E-3</c:v>
                      </c:pt>
                    </c:numCache>
                  </c:numRef>
                </c:val>
                <c:extLst xmlns:c15="http://schemas.microsoft.com/office/drawing/2012/chart">
                  <c:ext xmlns:c16="http://schemas.microsoft.com/office/drawing/2014/chart" uri="{C3380CC4-5D6E-409C-BE32-E72D297353CC}">
                    <c16:uniqueId val="{00000008-4183-4B95-BD02-D6DFC994C757}"/>
                  </c:ext>
                </c:extLst>
              </c15:ser>
            </c15:filteredAreaSeries>
            <c15:filteredAreaSeries>
              <c15:ser>
                <c:idx val="8"/>
                <c:order val="8"/>
                <c:tx>
                  <c:strRef>
                    <c:extLst xmlns:c15="http://schemas.microsoft.com/office/drawing/2012/chart">
                      <c:ext xmlns:c15="http://schemas.microsoft.com/office/drawing/2012/chart" uri="{02D57815-91ED-43cb-92C2-25804820EDAC}">
                        <c15:formulaRef>
                          <c15:sqref>Reference!$O$1</c15:sqref>
                        </c15:formulaRef>
                      </c:ext>
                    </c:extLst>
                    <c:strCache>
                      <c:ptCount val="1"/>
                      <c:pt idx="0">
                        <c:v>Inflation</c:v>
                      </c:pt>
                    </c:strCache>
                  </c:strRef>
                </c:tx>
                <c:spPr>
                  <a:solidFill>
                    <a:schemeClr val="accent3">
                      <a:lumMod val="6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Reference!$O$2:$O$88</c15:sqref>
                        </c15:formulaRef>
                      </c:ext>
                    </c:extLst>
                    <c:numCache>
                      <c:formatCode>General</c:formatCode>
                      <c:ptCount val="87"/>
                      <c:pt idx="0">
                        <c:v>3.2817196E-2</c:v>
                      </c:pt>
                      <c:pt idx="1">
                        <c:v>4.7800782999999999E-2</c:v>
                      </c:pt>
                      <c:pt idx="2">
                        <c:v>3.2061774000000001E-2</c:v>
                      </c:pt>
                      <c:pt idx="3">
                        <c:v>4.2097002000000001E-2</c:v>
                      </c:pt>
                      <c:pt idx="4">
                        <c:v>7.4339820000000001E-2</c:v>
                      </c:pt>
                      <c:pt idx="5">
                        <c:v>7.9765929999999999E-2</c:v>
                      </c:pt>
                      <c:pt idx="6">
                        <c:v>3.0870109999999999E-2</c:v>
                      </c:pt>
                      <c:pt idx="7">
                        <c:v>5.5255152000000002E-2</c:v>
                      </c:pt>
                      <c:pt idx="8">
                        <c:v>4.6525537999999998E-2</c:v>
                      </c:pt>
                      <c:pt idx="9">
                        <c:v>2.2293756000000001E-2</c:v>
                      </c:pt>
                      <c:pt idx="10">
                        <c:v>5.2330237000000002E-2</c:v>
                      </c:pt>
                      <c:pt idx="11">
                        <c:v>1.9212507E-2</c:v>
                      </c:pt>
                      <c:pt idx="12">
                        <c:v>3.1802974999999997E-2</c:v>
                      </c:pt>
                      <c:pt idx="13">
                        <c:v>1.8557654999999999E-2</c:v>
                      </c:pt>
                      <c:pt idx="14">
                        <c:v>2.6493065E-2</c:v>
                      </c:pt>
                      <c:pt idx="15">
                        <c:v>1.8074864999999999E-2</c:v>
                      </c:pt>
                      <c:pt idx="16">
                        <c:v>1.5270475E-2</c:v>
                      </c:pt>
                      <c:pt idx="17">
                        <c:v>2.5349977999999999E-2</c:v>
                      </c:pt>
                      <c:pt idx="18">
                        <c:v>2.2992143E-2</c:v>
                      </c:pt>
                      <c:pt idx="19">
                        <c:v>1.6561188000000001E-2</c:v>
                      </c:pt>
                      <c:pt idx="20">
                        <c:v>2.4014286999999999E-2</c:v>
                      </c:pt>
                      <c:pt idx="21">
                        <c:v>2.2255015999999999E-2</c:v>
                      </c:pt>
                      <c:pt idx="22">
                        <c:v>1.8430682E-2</c:v>
                      </c:pt>
                      <c:pt idx="23">
                        <c:v>1.7879022000000001E-2</c:v>
                      </c:pt>
                      <c:pt idx="24">
                        <c:v>4.2478185000000002E-2</c:v>
                      </c:pt>
                      <c:pt idx="25">
                        <c:v>3.8279634E-2</c:v>
                      </c:pt>
                      <c:pt idx="26">
                        <c:v>2.4014588E-2</c:v>
                      </c:pt>
                      <c:pt idx="27">
                        <c:v>2.2387689999999998E-2</c:v>
                      </c:pt>
                      <c:pt idx="28">
                        <c:v>2.6269311E-2</c:v>
                      </c:pt>
                      <c:pt idx="29">
                        <c:v>2.5266780999999999E-2</c:v>
                      </c:pt>
                      <c:pt idx="30">
                        <c:v>3.0965216E-2</c:v>
                      </c:pt>
                      <c:pt idx="31">
                        <c:v>2.576883E-2</c:v>
                      </c:pt>
                      <c:pt idx="32">
                        <c:v>1.7541256000000002E-2</c:v>
                      </c:pt>
                      <c:pt idx="33">
                        <c:v>1.705274E-2</c:v>
                      </c:pt>
                      <c:pt idx="34">
                        <c:v>2.2223577000000001E-2</c:v>
                      </c:pt>
                      <c:pt idx="35">
                        <c:v>2.0428298000000001E-2</c:v>
                      </c:pt>
                      <c:pt idx="36">
                        <c:v>1.8396362999999999E-2</c:v>
                      </c:pt>
                      <c:pt idx="37">
                        <c:v>1.9118624000000001E-2</c:v>
                      </c:pt>
                      <c:pt idx="38">
                        <c:v>1.9860691999999999E-2</c:v>
                      </c:pt>
                      <c:pt idx="39">
                        <c:v>3.0853733000000001E-2</c:v>
                      </c:pt>
                      <c:pt idx="40">
                        <c:v>3.5895261999999997E-2</c:v>
                      </c:pt>
                      <c:pt idx="41">
                        <c:v>1.4609608E-2</c:v>
                      </c:pt>
                      <c:pt idx="42">
                        <c:v>1.5565707E-2</c:v>
                      </c:pt>
                      <c:pt idx="43">
                        <c:v>4.6286330000000001E-2</c:v>
                      </c:pt>
                      <c:pt idx="44">
                        <c:v>1.8142918000000001E-2</c:v>
                      </c:pt>
                      <c:pt idx="45">
                        <c:v>3.1462262999999997E-2</c:v>
                      </c:pt>
                      <c:pt idx="46">
                        <c:v>5.1469304E-2</c:v>
                      </c:pt>
                      <c:pt idx="47">
                        <c:v>3.5180129999999997E-2</c:v>
                      </c:pt>
                      <c:pt idx="48">
                        <c:v>3.4916981999999999E-2</c:v>
                      </c:pt>
                      <c:pt idx="49">
                        <c:v>4.8005693000000002E-2</c:v>
                      </c:pt>
                      <c:pt idx="50">
                        <c:v>4.1471340000000002E-2</c:v>
                      </c:pt>
                      <c:pt idx="51">
                        <c:v>2.0348053000000001E-2</c:v>
                      </c:pt>
                      <c:pt idx="52">
                        <c:v>3.1909834999999998E-2</c:v>
                      </c:pt>
                      <c:pt idx="53">
                        <c:v>2.7115799999999999E-2</c:v>
                      </c:pt>
                      <c:pt idx="54">
                        <c:v>2.9394620999999999E-2</c:v>
                      </c:pt>
                      <c:pt idx="55">
                        <c:v>3.2414734000000001E-2</c:v>
                      </c:pt>
                      <c:pt idx="56">
                        <c:v>2.0945200000000001E-2</c:v>
                      </c:pt>
                      <c:pt idx="57">
                        <c:v>1.5405116E-2</c:v>
                      </c:pt>
                      <c:pt idx="58">
                        <c:v>3.0191235E-2</c:v>
                      </c:pt>
                      <c:pt idx="59">
                        <c:v>2.0773995999999999E-2</c:v>
                      </c:pt>
                      <c:pt idx="60">
                        <c:v>2.3551341E-2</c:v>
                      </c:pt>
                      <c:pt idx="61">
                        <c:v>2.7185276000000001E-2</c:v>
                      </c:pt>
                      <c:pt idx="62">
                        <c:v>4.8562840000000003E-2</c:v>
                      </c:pt>
                      <c:pt idx="63">
                        <c:v>4.2432892999999999E-2</c:v>
                      </c:pt>
                      <c:pt idx="64">
                        <c:v>4.1179277E-2</c:v>
                      </c:pt>
                      <c:pt idx="65">
                        <c:v>2.2047065000000001E-2</c:v>
                      </c:pt>
                      <c:pt idx="66">
                        <c:v>1.7245915000000001E-2</c:v>
                      </c:pt>
                      <c:pt idx="67">
                        <c:v>4.2311649999999999E-2</c:v>
                      </c:pt>
                      <c:pt idx="68">
                        <c:v>3.7846631999999998E-2</c:v>
                      </c:pt>
                      <c:pt idx="69">
                        <c:v>3.8531389999999999E-2</c:v>
                      </c:pt>
                      <c:pt idx="70">
                        <c:v>2.4722645000000001E-2</c:v>
                      </c:pt>
                      <c:pt idx="71">
                        <c:v>4.2026710000000002E-2</c:v>
                      </c:pt>
                    </c:numCache>
                  </c:numRef>
                </c:val>
                <c:extLst xmlns:c15="http://schemas.microsoft.com/office/drawing/2012/chart">
                  <c:ext xmlns:c16="http://schemas.microsoft.com/office/drawing/2014/chart" uri="{C3380CC4-5D6E-409C-BE32-E72D297353CC}">
                    <c16:uniqueId val="{00000009-4183-4B95-BD02-D6DFC994C757}"/>
                  </c:ext>
                </c:extLst>
              </c15:ser>
            </c15:filteredAreaSeries>
            <c15:filteredAreaSeries>
              <c15:ser>
                <c:idx val="9"/>
                <c:order val="9"/>
                <c:tx>
                  <c:strRef>
                    <c:extLst xmlns:c15="http://schemas.microsoft.com/office/drawing/2012/chart">
                      <c:ext xmlns:c15="http://schemas.microsoft.com/office/drawing/2012/chart" uri="{02D57815-91ED-43cb-92C2-25804820EDAC}">
                        <c15:formulaRef>
                          <c15:sqref>Reference!$P$1</c15:sqref>
                        </c15:formulaRef>
                      </c:ext>
                    </c:extLst>
                    <c:strCache>
                      <c:ptCount val="1"/>
                      <c:pt idx="0">
                        <c:v>Oil_prices</c:v>
                      </c:pt>
                    </c:strCache>
                  </c:strRef>
                </c:tx>
                <c:spPr>
                  <a:solidFill>
                    <a:schemeClr val="accent4">
                      <a:lumMod val="6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Reference!$P$2:$P$88</c15:sqref>
                        </c15:formulaRef>
                      </c:ext>
                    </c:extLst>
                    <c:numCache>
                      <c:formatCode>General</c:formatCode>
                      <c:ptCount val="87"/>
                      <c:pt idx="0">
                        <c:v>1.832522E-2</c:v>
                      </c:pt>
                      <c:pt idx="1">
                        <c:v>1.3974342000000001E-2</c:v>
                      </c:pt>
                      <c:pt idx="2">
                        <c:v>1.1960316E-2</c:v>
                      </c:pt>
                      <c:pt idx="3">
                        <c:v>1.6027005E-2</c:v>
                      </c:pt>
                      <c:pt idx="4">
                        <c:v>1.2382282E-2</c:v>
                      </c:pt>
                      <c:pt idx="5">
                        <c:v>1.8631334999999999E-2</c:v>
                      </c:pt>
                      <c:pt idx="6">
                        <c:v>1.4107626999999999E-2</c:v>
                      </c:pt>
                      <c:pt idx="7">
                        <c:v>1.8389115000000001E-2</c:v>
                      </c:pt>
                      <c:pt idx="8">
                        <c:v>1.4984457E-2</c:v>
                      </c:pt>
                      <c:pt idx="9">
                        <c:v>1.6192121E-2</c:v>
                      </c:pt>
                      <c:pt idx="10">
                        <c:v>1.7333614000000001E-2</c:v>
                      </c:pt>
                      <c:pt idx="11">
                        <c:v>1.9519222999999999E-2</c:v>
                      </c:pt>
                      <c:pt idx="12">
                        <c:v>1.7919626000000001E-2</c:v>
                      </c:pt>
                      <c:pt idx="13">
                        <c:v>1.7343575E-2</c:v>
                      </c:pt>
                      <c:pt idx="14">
                        <c:v>1.8711673000000002E-2</c:v>
                      </c:pt>
                      <c:pt idx="15">
                        <c:v>1.8382749E-2</c:v>
                      </c:pt>
                      <c:pt idx="16">
                        <c:v>1.8103770000000002E-2</c:v>
                      </c:pt>
                      <c:pt idx="17">
                        <c:v>1.6616667000000002E-2</c:v>
                      </c:pt>
                      <c:pt idx="18">
                        <c:v>4.1501846000000002E-2</c:v>
                      </c:pt>
                      <c:pt idx="19">
                        <c:v>1.2851700000000001E-2</c:v>
                      </c:pt>
                      <c:pt idx="20">
                        <c:v>1.2547901E-2</c:v>
                      </c:pt>
                      <c:pt idx="21">
                        <c:v>1.3821142999999999E-2</c:v>
                      </c:pt>
                      <c:pt idx="22">
                        <c:v>2.0305473000000001E-2</c:v>
                      </c:pt>
                      <c:pt idx="23">
                        <c:v>3.3610455999999997E-2</c:v>
                      </c:pt>
                      <c:pt idx="24">
                        <c:v>3.3596486000000002E-2</c:v>
                      </c:pt>
                      <c:pt idx="25">
                        <c:v>3.1170761000000002E-2</c:v>
                      </c:pt>
                      <c:pt idx="26">
                        <c:v>2.3320555999999999E-2</c:v>
                      </c:pt>
                      <c:pt idx="27">
                        <c:v>2.1414595000000002E-2</c:v>
                      </c:pt>
                      <c:pt idx="28">
                        <c:v>1.6188165000000001E-2</c:v>
                      </c:pt>
                      <c:pt idx="29">
                        <c:v>1.9146863E-2</c:v>
                      </c:pt>
                      <c:pt idx="30">
                        <c:v>3.7772819999999999E-2</c:v>
                      </c:pt>
                      <c:pt idx="31">
                        <c:v>2.3527842E-2</c:v>
                      </c:pt>
                      <c:pt idx="32">
                        <c:v>2.4850942000000001E-2</c:v>
                      </c:pt>
                      <c:pt idx="33">
                        <c:v>1.3681852E-2</c:v>
                      </c:pt>
                      <c:pt idx="34">
                        <c:v>1.9761631000000002E-2</c:v>
                      </c:pt>
                      <c:pt idx="35">
                        <c:v>1.7689386000000001E-2</c:v>
                      </c:pt>
                      <c:pt idx="36">
                        <c:v>1.4214841000000001E-2</c:v>
                      </c:pt>
                      <c:pt idx="37">
                        <c:v>1.8346700000000001E-2</c:v>
                      </c:pt>
                      <c:pt idx="38">
                        <c:v>1.6219919999999999E-2</c:v>
                      </c:pt>
                      <c:pt idx="39">
                        <c:v>1.2544285000000001E-2</c:v>
                      </c:pt>
                      <c:pt idx="40">
                        <c:v>1.1418425499999999E-2</c:v>
                      </c:pt>
                      <c:pt idx="41">
                        <c:v>1.4807531000000001E-2</c:v>
                      </c:pt>
                      <c:pt idx="42">
                        <c:v>1.7464843000000001E-2</c:v>
                      </c:pt>
                      <c:pt idx="43">
                        <c:v>1.9708390999999999E-2</c:v>
                      </c:pt>
                      <c:pt idx="44">
                        <c:v>1.7019725999999999E-2</c:v>
                      </c:pt>
                      <c:pt idx="45">
                        <c:v>1.1654022999999999E-2</c:v>
                      </c:pt>
                      <c:pt idx="46">
                        <c:v>1.4376329E-2</c:v>
                      </c:pt>
                      <c:pt idx="47">
                        <c:v>1.3253318E-2</c:v>
                      </c:pt>
                      <c:pt idx="48">
                        <c:v>1.9151172000000001E-2</c:v>
                      </c:pt>
                      <c:pt idx="49">
                        <c:v>2.4734699999999998E-2</c:v>
                      </c:pt>
                      <c:pt idx="50">
                        <c:v>1.5461786999999999E-2</c:v>
                      </c:pt>
                      <c:pt idx="51">
                        <c:v>1.4619589000000001E-2</c:v>
                      </c:pt>
                      <c:pt idx="52">
                        <c:v>1.5323827E-2</c:v>
                      </c:pt>
                      <c:pt idx="53">
                        <c:v>1.4608071E-2</c:v>
                      </c:pt>
                      <c:pt idx="54">
                        <c:v>1.7947970000000001E-2</c:v>
                      </c:pt>
                      <c:pt idx="55">
                        <c:v>1.5453365E-2</c:v>
                      </c:pt>
                      <c:pt idx="56">
                        <c:v>1.6317430000000001E-2</c:v>
                      </c:pt>
                      <c:pt idx="57">
                        <c:v>1.6337534000000001E-2</c:v>
                      </c:pt>
                      <c:pt idx="58">
                        <c:v>1.1502305000000001E-2</c:v>
                      </c:pt>
                      <c:pt idx="59">
                        <c:v>3.1764465999999998E-2</c:v>
                      </c:pt>
                      <c:pt idx="60">
                        <c:v>3.2136234999999999E-2</c:v>
                      </c:pt>
                      <c:pt idx="61">
                        <c:v>1.9589167000000001E-2</c:v>
                      </c:pt>
                      <c:pt idx="62">
                        <c:v>1.2870687E-2</c:v>
                      </c:pt>
                      <c:pt idx="63">
                        <c:v>1.632277E-2</c:v>
                      </c:pt>
                      <c:pt idx="64">
                        <c:v>2.1630902E-2</c:v>
                      </c:pt>
                      <c:pt idx="65">
                        <c:v>2.64041E-2</c:v>
                      </c:pt>
                      <c:pt idx="66">
                        <c:v>3.5105847000000003E-2</c:v>
                      </c:pt>
                      <c:pt idx="67">
                        <c:v>1.44228125E-2</c:v>
                      </c:pt>
                      <c:pt idx="68">
                        <c:v>1.1502794E-2</c:v>
                      </c:pt>
                      <c:pt idx="69">
                        <c:v>1.1954963000000001E-2</c:v>
                      </c:pt>
                      <c:pt idx="70">
                        <c:v>2.1652633000000001E-2</c:v>
                      </c:pt>
                      <c:pt idx="71">
                        <c:v>1.6157323000000001E-2</c:v>
                      </c:pt>
                    </c:numCache>
                  </c:numRef>
                </c:val>
                <c:extLst xmlns:c15="http://schemas.microsoft.com/office/drawing/2012/chart">
                  <c:ext xmlns:c16="http://schemas.microsoft.com/office/drawing/2014/chart" uri="{C3380CC4-5D6E-409C-BE32-E72D297353CC}">
                    <c16:uniqueId val="{0000000A-4183-4B95-BD02-D6DFC994C757}"/>
                  </c:ext>
                </c:extLst>
              </c15:ser>
            </c15:filteredAreaSeries>
            <c15:filteredAreaSeries>
              <c15:ser>
                <c:idx val="11"/>
                <c:order val="11"/>
                <c:tx>
                  <c:strRef>
                    <c:extLst xmlns:c15="http://schemas.microsoft.com/office/drawing/2012/chart">
                      <c:ext xmlns:c15="http://schemas.microsoft.com/office/drawing/2012/chart" uri="{02D57815-91ED-43cb-92C2-25804820EDAC}">
                        <c15:formulaRef>
                          <c15:sqref>Reference!$R$1</c15:sqref>
                        </c15:formulaRef>
                      </c:ext>
                    </c:extLst>
                    <c:strCache>
                      <c:ptCount val="1"/>
                      <c:pt idx="0">
                        <c:v>Term_spread</c:v>
                      </c:pt>
                    </c:strCache>
                  </c:strRef>
                </c:tx>
                <c:spPr>
                  <a:solidFill>
                    <a:schemeClr val="accent6">
                      <a:lumMod val="6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Reference!$R$2:$R$88</c15:sqref>
                        </c15:formulaRef>
                      </c:ext>
                    </c:extLst>
                    <c:numCache>
                      <c:formatCode>General</c:formatCode>
                      <c:ptCount val="87"/>
                      <c:pt idx="0">
                        <c:v>1.4417697E-2</c:v>
                      </c:pt>
                      <c:pt idx="1">
                        <c:v>1.4013566E-2</c:v>
                      </c:pt>
                      <c:pt idx="2">
                        <c:v>1.6353235000000001E-2</c:v>
                      </c:pt>
                      <c:pt idx="3">
                        <c:v>1.4269074E-2</c:v>
                      </c:pt>
                      <c:pt idx="4">
                        <c:v>2.3875299999999999E-2</c:v>
                      </c:pt>
                      <c:pt idx="5">
                        <c:v>2.8871332999999999E-2</c:v>
                      </c:pt>
                      <c:pt idx="6">
                        <c:v>1.2353454999999999E-2</c:v>
                      </c:pt>
                      <c:pt idx="7">
                        <c:v>1.7790303E-2</c:v>
                      </c:pt>
                      <c:pt idx="8">
                        <c:v>2.0320102999999999E-2</c:v>
                      </c:pt>
                      <c:pt idx="9">
                        <c:v>2.8003740999999999E-2</c:v>
                      </c:pt>
                      <c:pt idx="10">
                        <c:v>2.4270369E-2</c:v>
                      </c:pt>
                      <c:pt idx="11">
                        <c:v>2.9537999999999998E-2</c:v>
                      </c:pt>
                      <c:pt idx="12">
                        <c:v>2.0923669999999998E-2</c:v>
                      </c:pt>
                      <c:pt idx="13">
                        <c:v>2.4334040000000001E-2</c:v>
                      </c:pt>
                      <c:pt idx="14">
                        <c:v>2.5959158E-2</c:v>
                      </c:pt>
                      <c:pt idx="15">
                        <c:v>2.7737088999999999E-2</c:v>
                      </c:pt>
                      <c:pt idx="16">
                        <c:v>3.7173796000000002E-2</c:v>
                      </c:pt>
                      <c:pt idx="17">
                        <c:v>3.101692E-2</c:v>
                      </c:pt>
                      <c:pt idx="18">
                        <c:v>1.8555202E-2</c:v>
                      </c:pt>
                      <c:pt idx="19">
                        <c:v>1.8501129000000002E-2</c:v>
                      </c:pt>
                      <c:pt idx="20">
                        <c:v>2.4829896000000001E-2</c:v>
                      </c:pt>
                      <c:pt idx="21">
                        <c:v>2.491589E-2</c:v>
                      </c:pt>
                      <c:pt idx="22">
                        <c:v>1.7380029000000002E-2</c:v>
                      </c:pt>
                      <c:pt idx="23">
                        <c:v>1.1846606000000001E-2</c:v>
                      </c:pt>
                      <c:pt idx="24">
                        <c:v>1.3179645E-2</c:v>
                      </c:pt>
                      <c:pt idx="25">
                        <c:v>1.3870944E-2</c:v>
                      </c:pt>
                      <c:pt idx="26">
                        <c:v>1.2832265000000001E-2</c:v>
                      </c:pt>
                      <c:pt idx="27">
                        <c:v>1.4761494E-2</c:v>
                      </c:pt>
                      <c:pt idx="28">
                        <c:v>1.1240771E-2</c:v>
                      </c:pt>
                      <c:pt idx="29">
                        <c:v>1.5464379E-2</c:v>
                      </c:pt>
                      <c:pt idx="30">
                        <c:v>1.0419408999999999E-2</c:v>
                      </c:pt>
                      <c:pt idx="31">
                        <c:v>1.2561549999999999E-2</c:v>
                      </c:pt>
                      <c:pt idx="32">
                        <c:v>1.3024631E-2</c:v>
                      </c:pt>
                      <c:pt idx="33">
                        <c:v>1.0436849999999999E-2</c:v>
                      </c:pt>
                      <c:pt idx="34">
                        <c:v>1.8331531000000002E-2</c:v>
                      </c:pt>
                      <c:pt idx="35">
                        <c:v>4.5735012999999998E-2</c:v>
                      </c:pt>
                      <c:pt idx="36">
                        <c:v>1.3564013999999999E-2</c:v>
                      </c:pt>
                      <c:pt idx="37">
                        <c:v>3.5403397000000003E-2</c:v>
                      </c:pt>
                      <c:pt idx="38">
                        <c:v>3.5454859999999998E-2</c:v>
                      </c:pt>
                      <c:pt idx="39">
                        <c:v>2.5059113000000001E-2</c:v>
                      </c:pt>
                      <c:pt idx="40">
                        <c:v>1.6482914000000001E-2</c:v>
                      </c:pt>
                      <c:pt idx="41">
                        <c:v>1.1845177E-2</c:v>
                      </c:pt>
                      <c:pt idx="42">
                        <c:v>1.3291073E-2</c:v>
                      </c:pt>
                      <c:pt idx="43">
                        <c:v>1.0225071000000001E-2</c:v>
                      </c:pt>
                      <c:pt idx="44">
                        <c:v>1.5151161E-2</c:v>
                      </c:pt>
                      <c:pt idx="45">
                        <c:v>8.5410280000000009E-3</c:v>
                      </c:pt>
                      <c:pt idx="46">
                        <c:v>1.0201228E-2</c:v>
                      </c:pt>
                      <c:pt idx="47">
                        <c:v>1.4152056999999999E-2</c:v>
                      </c:pt>
                      <c:pt idx="48">
                        <c:v>1.3015469E-2</c:v>
                      </c:pt>
                      <c:pt idx="49">
                        <c:v>1.7655315000000001E-2</c:v>
                      </c:pt>
                      <c:pt idx="50">
                        <c:v>1.1749730999999999E-2</c:v>
                      </c:pt>
                      <c:pt idx="51">
                        <c:v>8.9125439999999997E-3</c:v>
                      </c:pt>
                      <c:pt idx="52">
                        <c:v>1.5262010499999999E-2</c:v>
                      </c:pt>
                      <c:pt idx="53">
                        <c:v>1.7734544000000001E-2</c:v>
                      </c:pt>
                      <c:pt idx="54">
                        <c:v>1.8689985999999999E-2</c:v>
                      </c:pt>
                      <c:pt idx="55">
                        <c:v>1.6461900000000002E-2</c:v>
                      </c:pt>
                      <c:pt idx="56">
                        <c:v>1.4777096999999999E-2</c:v>
                      </c:pt>
                      <c:pt idx="57">
                        <c:v>2.4522426E-2</c:v>
                      </c:pt>
                      <c:pt idx="58">
                        <c:v>9.7530069999999993E-3</c:v>
                      </c:pt>
                      <c:pt idx="59">
                        <c:v>1.5717225000000001E-2</c:v>
                      </c:pt>
                      <c:pt idx="60">
                        <c:v>1.8470533000000001E-2</c:v>
                      </c:pt>
                      <c:pt idx="61">
                        <c:v>2.0535793E-2</c:v>
                      </c:pt>
                      <c:pt idx="62">
                        <c:v>1.8147558000000001E-2</c:v>
                      </c:pt>
                      <c:pt idx="63">
                        <c:v>1.4203840000000001E-2</c:v>
                      </c:pt>
                      <c:pt idx="64">
                        <c:v>1.4292223999999999E-2</c:v>
                      </c:pt>
                      <c:pt idx="65">
                        <c:v>1.3923961E-2</c:v>
                      </c:pt>
                      <c:pt idx="66">
                        <c:v>1.4403813499999999E-2</c:v>
                      </c:pt>
                      <c:pt idx="67">
                        <c:v>1.8682856000000001E-2</c:v>
                      </c:pt>
                      <c:pt idx="68">
                        <c:v>1.5265865E-2</c:v>
                      </c:pt>
                      <c:pt idx="69">
                        <c:v>1.2331702999999999E-2</c:v>
                      </c:pt>
                      <c:pt idx="70">
                        <c:v>1.3725978999999999E-2</c:v>
                      </c:pt>
                      <c:pt idx="71">
                        <c:v>1.2399057E-2</c:v>
                      </c:pt>
                    </c:numCache>
                  </c:numRef>
                </c:val>
                <c:extLst xmlns:c15="http://schemas.microsoft.com/office/drawing/2012/chart">
                  <c:ext xmlns:c16="http://schemas.microsoft.com/office/drawing/2014/chart" uri="{C3380CC4-5D6E-409C-BE32-E72D297353CC}">
                    <c16:uniqueId val="{0000000B-4183-4B95-BD02-D6DFC994C757}"/>
                  </c:ext>
                </c:extLst>
              </c15:ser>
            </c15:filteredAreaSeries>
            <c15:filteredAreaSeries>
              <c15:ser>
                <c:idx val="12"/>
                <c:order val="12"/>
                <c:tx>
                  <c:strRef>
                    <c:extLst xmlns:c15="http://schemas.microsoft.com/office/drawing/2012/chart">
                      <c:ext xmlns:c15="http://schemas.microsoft.com/office/drawing/2012/chart" uri="{02D57815-91ED-43cb-92C2-25804820EDAC}">
                        <c15:formulaRef>
                          <c15:sqref>Reference!$S$1</c15:sqref>
                        </c15:formulaRef>
                      </c:ext>
                    </c:extLst>
                    <c:strCache>
                      <c:ptCount val="1"/>
                      <c:pt idx="0">
                        <c:v>Default_spread</c:v>
                      </c:pt>
                    </c:strCache>
                  </c:strRef>
                </c:tx>
                <c:spPr>
                  <a:solidFill>
                    <a:schemeClr val="accent1">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Reference!$S$2:$S$88</c15:sqref>
                        </c15:formulaRef>
                      </c:ext>
                    </c:extLst>
                    <c:numCache>
                      <c:formatCode>General</c:formatCode>
                      <c:ptCount val="87"/>
                      <c:pt idx="0">
                        <c:v>3.0596873E-2</c:v>
                      </c:pt>
                      <c:pt idx="1">
                        <c:v>1.8132854E-2</c:v>
                      </c:pt>
                      <c:pt idx="2">
                        <c:v>1.6521944E-2</c:v>
                      </c:pt>
                      <c:pt idx="3">
                        <c:v>2.3622580000000001E-2</c:v>
                      </c:pt>
                      <c:pt idx="4">
                        <c:v>3.6175314E-2</c:v>
                      </c:pt>
                      <c:pt idx="5">
                        <c:v>3.5261553000000001E-2</c:v>
                      </c:pt>
                      <c:pt idx="6">
                        <c:v>1.668387E-2</c:v>
                      </c:pt>
                      <c:pt idx="7">
                        <c:v>2.0207629000000001E-2</c:v>
                      </c:pt>
                      <c:pt idx="8">
                        <c:v>3.2437532999999998E-2</c:v>
                      </c:pt>
                      <c:pt idx="9">
                        <c:v>6.2629030000000002E-2</c:v>
                      </c:pt>
                      <c:pt idx="10">
                        <c:v>1.9538171999999999E-2</c:v>
                      </c:pt>
                      <c:pt idx="11">
                        <c:v>4.5706364999999999E-2</c:v>
                      </c:pt>
                      <c:pt idx="12">
                        <c:v>1.9403692E-2</c:v>
                      </c:pt>
                      <c:pt idx="13">
                        <c:v>2.4853990999999999E-2</c:v>
                      </c:pt>
                      <c:pt idx="14">
                        <c:v>2.2467792E-2</c:v>
                      </c:pt>
                      <c:pt idx="15">
                        <c:v>4.3719689999999999E-2</c:v>
                      </c:pt>
                      <c:pt idx="16">
                        <c:v>6.5157204999999996E-2</c:v>
                      </c:pt>
                      <c:pt idx="17">
                        <c:v>2.1533784E-2</c:v>
                      </c:pt>
                      <c:pt idx="18">
                        <c:v>1.8987164000000001E-2</c:v>
                      </c:pt>
                      <c:pt idx="19">
                        <c:v>2.4514055E-2</c:v>
                      </c:pt>
                      <c:pt idx="20">
                        <c:v>1.3777269E-2</c:v>
                      </c:pt>
                      <c:pt idx="21">
                        <c:v>1.4788447E-2</c:v>
                      </c:pt>
                      <c:pt idx="22">
                        <c:v>1.6516084E-2</c:v>
                      </c:pt>
                      <c:pt idx="23">
                        <c:v>1.7689269000000001E-2</c:v>
                      </c:pt>
                      <c:pt idx="24">
                        <c:v>6.2560484E-2</c:v>
                      </c:pt>
                      <c:pt idx="25">
                        <c:v>6.6827536000000007E-2</c:v>
                      </c:pt>
                      <c:pt idx="26">
                        <c:v>2.5169106E-2</c:v>
                      </c:pt>
                      <c:pt idx="27">
                        <c:v>3.1179458E-2</c:v>
                      </c:pt>
                      <c:pt idx="28">
                        <c:v>4.4123801999999997E-2</c:v>
                      </c:pt>
                      <c:pt idx="29">
                        <c:v>4.1521214000000001E-2</c:v>
                      </c:pt>
                      <c:pt idx="30">
                        <c:v>2.7465696000000001E-2</c:v>
                      </c:pt>
                      <c:pt idx="31">
                        <c:v>3.5501129999999999E-2</c:v>
                      </c:pt>
                      <c:pt idx="32">
                        <c:v>2.6960362000000002E-2</c:v>
                      </c:pt>
                      <c:pt idx="33">
                        <c:v>2.0211483999999998E-2</c:v>
                      </c:pt>
                      <c:pt idx="34">
                        <c:v>2.5938289999999999E-2</c:v>
                      </c:pt>
                      <c:pt idx="35">
                        <c:v>8.0922099999999997E-2</c:v>
                      </c:pt>
                      <c:pt idx="36">
                        <c:v>2.098761E-2</c:v>
                      </c:pt>
                      <c:pt idx="37">
                        <c:v>3.4729370000000002E-2</c:v>
                      </c:pt>
                      <c:pt idx="38">
                        <c:v>4.6429723999999999E-2</c:v>
                      </c:pt>
                      <c:pt idx="39">
                        <c:v>4.3092560000000002E-2</c:v>
                      </c:pt>
                      <c:pt idx="40">
                        <c:v>1.4844764E-2</c:v>
                      </c:pt>
                      <c:pt idx="41">
                        <c:v>1.1234269E-2</c:v>
                      </c:pt>
                      <c:pt idx="42">
                        <c:v>1.9909745E-2</c:v>
                      </c:pt>
                      <c:pt idx="43">
                        <c:v>2.0940071000000001E-2</c:v>
                      </c:pt>
                      <c:pt idx="44">
                        <c:v>2.1663175999999999E-2</c:v>
                      </c:pt>
                      <c:pt idx="45">
                        <c:v>1.6711855000000001E-2</c:v>
                      </c:pt>
                      <c:pt idx="46">
                        <c:v>2.3849011999999999E-2</c:v>
                      </c:pt>
                      <c:pt idx="47">
                        <c:v>3.9912405999999997E-2</c:v>
                      </c:pt>
                      <c:pt idx="48">
                        <c:v>4.4495218000000003E-2</c:v>
                      </c:pt>
                      <c:pt idx="49">
                        <c:v>3.9596915000000003E-2</c:v>
                      </c:pt>
                      <c:pt idx="50">
                        <c:v>2.1807610000000002E-2</c:v>
                      </c:pt>
                      <c:pt idx="51">
                        <c:v>1.6326549999999999E-2</c:v>
                      </c:pt>
                      <c:pt idx="52">
                        <c:v>2.6392128000000001E-2</c:v>
                      </c:pt>
                      <c:pt idx="53">
                        <c:v>2.2102663000000002E-2</c:v>
                      </c:pt>
                      <c:pt idx="54">
                        <c:v>2.2201037E-2</c:v>
                      </c:pt>
                      <c:pt idx="55">
                        <c:v>1.6970888E-2</c:v>
                      </c:pt>
                      <c:pt idx="56">
                        <c:v>1.7926879999999999E-2</c:v>
                      </c:pt>
                      <c:pt idx="57">
                        <c:v>3.1888319999999998E-2</c:v>
                      </c:pt>
                      <c:pt idx="58">
                        <c:v>2.0824782999999999E-2</c:v>
                      </c:pt>
                      <c:pt idx="59">
                        <c:v>2.4046229999999998E-2</c:v>
                      </c:pt>
                      <c:pt idx="60">
                        <c:v>3.9107356000000003E-2</c:v>
                      </c:pt>
                      <c:pt idx="61">
                        <c:v>4.4749755000000002E-2</c:v>
                      </c:pt>
                      <c:pt idx="62">
                        <c:v>4.3310332999999999E-2</c:v>
                      </c:pt>
                      <c:pt idx="63">
                        <c:v>2.4379198000000001E-2</c:v>
                      </c:pt>
                      <c:pt idx="64">
                        <c:v>1.6666396E-2</c:v>
                      </c:pt>
                      <c:pt idx="65">
                        <c:v>1.5615722E-2</c:v>
                      </c:pt>
                      <c:pt idx="66">
                        <c:v>1.7126354999999999E-2</c:v>
                      </c:pt>
                      <c:pt idx="67">
                        <c:v>3.3562082999999999E-2</c:v>
                      </c:pt>
                      <c:pt idx="68">
                        <c:v>3.1526018000000003E-2</c:v>
                      </c:pt>
                      <c:pt idx="69">
                        <c:v>3.0598587999999999E-2</c:v>
                      </c:pt>
                      <c:pt idx="70">
                        <c:v>3.0002966999999998E-2</c:v>
                      </c:pt>
                      <c:pt idx="71">
                        <c:v>1.9603880000000001E-2</c:v>
                      </c:pt>
                    </c:numCache>
                  </c:numRef>
                </c:val>
                <c:extLst xmlns:c15="http://schemas.microsoft.com/office/drawing/2012/chart">
                  <c:ext xmlns:c16="http://schemas.microsoft.com/office/drawing/2014/chart" uri="{C3380CC4-5D6E-409C-BE32-E72D297353CC}">
                    <c16:uniqueId val="{0000000C-4183-4B95-BD02-D6DFC994C757}"/>
                  </c:ext>
                </c:extLst>
              </c15:ser>
            </c15:filteredAreaSeries>
            <c15:filteredAreaSeries>
              <c15:ser>
                <c:idx val="13"/>
                <c:order val="13"/>
                <c:tx>
                  <c:strRef>
                    <c:extLst xmlns:c15="http://schemas.microsoft.com/office/drawing/2012/chart">
                      <c:ext xmlns:c15="http://schemas.microsoft.com/office/drawing/2012/chart" uri="{02D57815-91ED-43cb-92C2-25804820EDAC}">
                        <c15:formulaRef>
                          <c15:sqref>Reference!$T$1</c15:sqref>
                        </c15:formulaRef>
                      </c:ext>
                    </c:extLst>
                    <c:strCache>
                      <c:ptCount val="1"/>
                      <c:pt idx="0">
                        <c:v>VIX</c:v>
                      </c:pt>
                    </c:strCache>
                  </c:strRef>
                </c:tx>
                <c:spPr>
                  <a:solidFill>
                    <a:schemeClr val="accent2">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Reference!$T$2:$T$88</c15:sqref>
                        </c15:formulaRef>
                      </c:ext>
                    </c:extLst>
                    <c:numCache>
                      <c:formatCode>General</c:formatCode>
                      <c:ptCount val="87"/>
                      <c:pt idx="0">
                        <c:v>1.9256637E-2</c:v>
                      </c:pt>
                      <c:pt idx="1">
                        <c:v>1.6025715999999999E-2</c:v>
                      </c:pt>
                      <c:pt idx="2">
                        <c:v>1.5893674999999999E-2</c:v>
                      </c:pt>
                      <c:pt idx="3">
                        <c:v>1.6978924999999999E-2</c:v>
                      </c:pt>
                      <c:pt idx="4">
                        <c:v>2.1534277000000001E-2</c:v>
                      </c:pt>
                      <c:pt idx="5">
                        <c:v>2.6915339999999999E-2</c:v>
                      </c:pt>
                      <c:pt idx="6">
                        <c:v>1.5477759000000001E-2</c:v>
                      </c:pt>
                      <c:pt idx="7">
                        <c:v>2.0478176000000001E-2</c:v>
                      </c:pt>
                      <c:pt idx="8">
                        <c:v>1.9315325000000001E-2</c:v>
                      </c:pt>
                      <c:pt idx="9">
                        <c:v>3.3008194999999997E-2</c:v>
                      </c:pt>
                      <c:pt idx="10">
                        <c:v>2.8712965999999999E-2</c:v>
                      </c:pt>
                      <c:pt idx="11">
                        <c:v>3.3773049999999999E-2</c:v>
                      </c:pt>
                      <c:pt idx="12">
                        <c:v>2.4520670000000001E-2</c:v>
                      </c:pt>
                      <c:pt idx="13">
                        <c:v>2.7276465999999999E-2</c:v>
                      </c:pt>
                      <c:pt idx="14">
                        <c:v>3.4763786999999997E-2</c:v>
                      </c:pt>
                      <c:pt idx="15">
                        <c:v>3.5044137000000003E-2</c:v>
                      </c:pt>
                      <c:pt idx="16">
                        <c:v>4.6443610000000003E-2</c:v>
                      </c:pt>
                      <c:pt idx="17">
                        <c:v>3.2604326000000003E-2</c:v>
                      </c:pt>
                      <c:pt idx="18">
                        <c:v>2.6380308000000002E-2</c:v>
                      </c:pt>
                      <c:pt idx="19">
                        <c:v>2.5850082E-2</c:v>
                      </c:pt>
                      <c:pt idx="20">
                        <c:v>2.6718833000000001E-2</c:v>
                      </c:pt>
                      <c:pt idx="21">
                        <c:v>2.6498765000000001E-2</c:v>
                      </c:pt>
                      <c:pt idx="22">
                        <c:v>1.7398242000000001E-2</c:v>
                      </c:pt>
                      <c:pt idx="23">
                        <c:v>1.2845984E-2</c:v>
                      </c:pt>
                      <c:pt idx="24">
                        <c:v>2.2596142999999999E-2</c:v>
                      </c:pt>
                      <c:pt idx="25">
                        <c:v>2.1612749000000001E-2</c:v>
                      </c:pt>
                      <c:pt idx="26">
                        <c:v>1.2929134E-2</c:v>
                      </c:pt>
                      <c:pt idx="27">
                        <c:v>1.6879112000000002E-2</c:v>
                      </c:pt>
                      <c:pt idx="28">
                        <c:v>1.5613076E-2</c:v>
                      </c:pt>
                      <c:pt idx="29">
                        <c:v>1.6617753999999998E-2</c:v>
                      </c:pt>
                      <c:pt idx="30">
                        <c:v>1.6203884000000002E-2</c:v>
                      </c:pt>
                      <c:pt idx="31">
                        <c:v>1.8898845000000001E-2</c:v>
                      </c:pt>
                      <c:pt idx="32">
                        <c:v>1.5893962000000001E-2</c:v>
                      </c:pt>
                      <c:pt idx="33">
                        <c:v>1.1098670999999999E-2</c:v>
                      </c:pt>
                      <c:pt idx="34">
                        <c:v>2.173245E-2</c:v>
                      </c:pt>
                      <c:pt idx="35">
                        <c:v>4.0802088E-2</c:v>
                      </c:pt>
                      <c:pt idx="36">
                        <c:v>2.1537886999999999E-2</c:v>
                      </c:pt>
                      <c:pt idx="37">
                        <c:v>3.5741149999999999E-2</c:v>
                      </c:pt>
                      <c:pt idx="38">
                        <c:v>2.9432159999999999E-2</c:v>
                      </c:pt>
                      <c:pt idx="39">
                        <c:v>2.5663706000000001E-2</c:v>
                      </c:pt>
                      <c:pt idx="40">
                        <c:v>1.606368E-2</c:v>
                      </c:pt>
                      <c:pt idx="41">
                        <c:v>1.0842885E-2</c:v>
                      </c:pt>
                      <c:pt idx="42">
                        <c:v>1.4111245999999999E-2</c:v>
                      </c:pt>
                      <c:pt idx="43">
                        <c:v>1.5388606000000001E-2</c:v>
                      </c:pt>
                      <c:pt idx="44">
                        <c:v>1.3262723000000001E-2</c:v>
                      </c:pt>
                      <c:pt idx="45">
                        <c:v>1.4061580000000001E-2</c:v>
                      </c:pt>
                      <c:pt idx="46">
                        <c:v>1.38597805E-2</c:v>
                      </c:pt>
                      <c:pt idx="47">
                        <c:v>1.8144805E-2</c:v>
                      </c:pt>
                      <c:pt idx="48">
                        <c:v>2.20892E-2</c:v>
                      </c:pt>
                      <c:pt idx="49">
                        <c:v>2.0375088E-2</c:v>
                      </c:pt>
                      <c:pt idx="50">
                        <c:v>1.6192927999999999E-2</c:v>
                      </c:pt>
                      <c:pt idx="51">
                        <c:v>1.6355306E-2</c:v>
                      </c:pt>
                      <c:pt idx="52">
                        <c:v>1.7765049000000002E-2</c:v>
                      </c:pt>
                      <c:pt idx="53">
                        <c:v>1.9526206000000001E-2</c:v>
                      </c:pt>
                      <c:pt idx="54">
                        <c:v>2.2697179000000001E-2</c:v>
                      </c:pt>
                      <c:pt idx="55">
                        <c:v>1.5860780000000001E-2</c:v>
                      </c:pt>
                      <c:pt idx="56">
                        <c:v>1.5147782E-2</c:v>
                      </c:pt>
                      <c:pt idx="57">
                        <c:v>3.2379493000000002E-2</c:v>
                      </c:pt>
                      <c:pt idx="58">
                        <c:v>1.5338236999999999E-2</c:v>
                      </c:pt>
                      <c:pt idx="59">
                        <c:v>2.1063484E-2</c:v>
                      </c:pt>
                      <c:pt idx="60">
                        <c:v>2.7926004000000001E-2</c:v>
                      </c:pt>
                      <c:pt idx="61">
                        <c:v>2.8540490000000002E-2</c:v>
                      </c:pt>
                      <c:pt idx="62">
                        <c:v>2.0062384999999999E-2</c:v>
                      </c:pt>
                      <c:pt idx="63">
                        <c:v>1.9185674999999999E-2</c:v>
                      </c:pt>
                      <c:pt idx="64">
                        <c:v>1.4832344000000001E-2</c:v>
                      </c:pt>
                      <c:pt idx="65">
                        <c:v>1.5134874E-2</c:v>
                      </c:pt>
                      <c:pt idx="66">
                        <c:v>1.9118143000000001E-2</c:v>
                      </c:pt>
                      <c:pt idx="67">
                        <c:v>2.0510126E-2</c:v>
                      </c:pt>
                      <c:pt idx="68">
                        <c:v>1.8538282999999999E-2</c:v>
                      </c:pt>
                      <c:pt idx="69">
                        <c:v>1.7685635000000002E-2</c:v>
                      </c:pt>
                      <c:pt idx="70">
                        <c:v>1.7709477000000001E-2</c:v>
                      </c:pt>
                      <c:pt idx="71">
                        <c:v>1.4985119E-2</c:v>
                      </c:pt>
                    </c:numCache>
                  </c:numRef>
                </c:val>
                <c:extLst xmlns:c15="http://schemas.microsoft.com/office/drawing/2012/chart">
                  <c:ext xmlns:c16="http://schemas.microsoft.com/office/drawing/2014/chart" uri="{C3380CC4-5D6E-409C-BE32-E72D297353CC}">
                    <c16:uniqueId val="{0000000D-4183-4B95-BD02-D6DFC994C757}"/>
                  </c:ext>
                </c:extLst>
              </c15:ser>
            </c15:filteredAreaSeries>
            <c15:filteredAreaSeries>
              <c15:ser>
                <c:idx val="14"/>
                <c:order val="14"/>
                <c:tx>
                  <c:strRef>
                    <c:extLst xmlns:c15="http://schemas.microsoft.com/office/drawing/2012/chart">
                      <c:ext xmlns:c15="http://schemas.microsoft.com/office/drawing/2012/chart" uri="{02D57815-91ED-43cb-92C2-25804820EDAC}">
                        <c15:formulaRef>
                          <c15:sqref>Reference!$U$1</c15:sqref>
                        </c15:formulaRef>
                      </c:ext>
                    </c:extLst>
                    <c:strCache>
                      <c:ptCount val="1"/>
                      <c:pt idx="0">
                        <c:v>vwretd</c:v>
                      </c:pt>
                    </c:strCache>
                  </c:strRef>
                </c:tx>
                <c:spPr>
                  <a:solidFill>
                    <a:schemeClr val="accent3">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Reference!$U$2:$U$88</c15:sqref>
                        </c15:formulaRef>
                      </c:ext>
                    </c:extLst>
                    <c:numCache>
                      <c:formatCode>General</c:formatCode>
                      <c:ptCount val="87"/>
                      <c:pt idx="0">
                        <c:v>3.5748769999999999E-2</c:v>
                      </c:pt>
                      <c:pt idx="1">
                        <c:v>2.899707E-2</c:v>
                      </c:pt>
                      <c:pt idx="2">
                        <c:v>1.8051054E-2</c:v>
                      </c:pt>
                      <c:pt idx="3">
                        <c:v>3.9046696999999998E-2</c:v>
                      </c:pt>
                      <c:pt idx="4">
                        <c:v>2.4348198000000001E-2</c:v>
                      </c:pt>
                      <c:pt idx="5">
                        <c:v>2.1240536000000001E-2</c:v>
                      </c:pt>
                      <c:pt idx="6">
                        <c:v>2.6873706000000001E-2</c:v>
                      </c:pt>
                      <c:pt idx="7">
                        <c:v>1.5949523E-2</c:v>
                      </c:pt>
                      <c:pt idx="8">
                        <c:v>2.9402536999999999E-2</c:v>
                      </c:pt>
                      <c:pt idx="9">
                        <c:v>1.9817564999999999E-2</c:v>
                      </c:pt>
                      <c:pt idx="10">
                        <c:v>1.1002809000000001E-2</c:v>
                      </c:pt>
                      <c:pt idx="11">
                        <c:v>2.2938455E-2</c:v>
                      </c:pt>
                      <c:pt idx="12">
                        <c:v>1.5064248000000001E-2</c:v>
                      </c:pt>
                      <c:pt idx="13">
                        <c:v>2.5134963999999999E-2</c:v>
                      </c:pt>
                      <c:pt idx="14">
                        <c:v>1.3863769E-2</c:v>
                      </c:pt>
                      <c:pt idx="15">
                        <c:v>2.4852111999999999E-2</c:v>
                      </c:pt>
                      <c:pt idx="16">
                        <c:v>2.1500485E-2</c:v>
                      </c:pt>
                      <c:pt idx="17">
                        <c:v>1.5708949999999999E-2</c:v>
                      </c:pt>
                      <c:pt idx="18">
                        <c:v>1.5939327E-2</c:v>
                      </c:pt>
                      <c:pt idx="19">
                        <c:v>3.0776897000000001E-2</c:v>
                      </c:pt>
                      <c:pt idx="20">
                        <c:v>1.2778331E-2</c:v>
                      </c:pt>
                      <c:pt idx="21">
                        <c:v>1.0589285E-2</c:v>
                      </c:pt>
                      <c:pt idx="22">
                        <c:v>1.8200569999999999E-2</c:v>
                      </c:pt>
                      <c:pt idx="23">
                        <c:v>1.8599687E-2</c:v>
                      </c:pt>
                      <c:pt idx="24">
                        <c:v>4.3535654E-2</c:v>
                      </c:pt>
                      <c:pt idx="25">
                        <c:v>2.8208677000000001E-2</c:v>
                      </c:pt>
                      <c:pt idx="26">
                        <c:v>1.7993629000000001E-2</c:v>
                      </c:pt>
                      <c:pt idx="27">
                        <c:v>2.6751130000000001E-2</c:v>
                      </c:pt>
                      <c:pt idx="28">
                        <c:v>3.7479754999999997E-2</c:v>
                      </c:pt>
                      <c:pt idx="29">
                        <c:v>3.2800785999999998E-2</c:v>
                      </c:pt>
                      <c:pt idx="30">
                        <c:v>2.8562035E-2</c:v>
                      </c:pt>
                      <c:pt idx="31">
                        <c:v>3.4879266999999999E-2</c:v>
                      </c:pt>
                      <c:pt idx="32">
                        <c:v>2.9366024000000001E-2</c:v>
                      </c:pt>
                      <c:pt idx="33">
                        <c:v>2.0353545000000001E-2</c:v>
                      </c:pt>
                      <c:pt idx="34">
                        <c:v>2.1945233000000001E-2</c:v>
                      </c:pt>
                      <c:pt idx="35">
                        <c:v>2.7551591E-2</c:v>
                      </c:pt>
                      <c:pt idx="36">
                        <c:v>2.4172290999999999E-2</c:v>
                      </c:pt>
                      <c:pt idx="37">
                        <c:v>4.0072259999999998E-2</c:v>
                      </c:pt>
                      <c:pt idx="38">
                        <c:v>4.1938103999999997E-2</c:v>
                      </c:pt>
                      <c:pt idx="39">
                        <c:v>2.6070363999999999E-2</c:v>
                      </c:pt>
                      <c:pt idx="40">
                        <c:v>1.55151E-2</c:v>
                      </c:pt>
                      <c:pt idx="41">
                        <c:v>2.3512218000000001E-2</c:v>
                      </c:pt>
                      <c:pt idx="42">
                        <c:v>4.1036030000000001E-2</c:v>
                      </c:pt>
                      <c:pt idx="43">
                        <c:v>3.4058581999999997E-2</c:v>
                      </c:pt>
                      <c:pt idx="44">
                        <c:v>2.7004283E-2</c:v>
                      </c:pt>
                      <c:pt idx="45">
                        <c:v>3.1676754000000001E-2</c:v>
                      </c:pt>
                      <c:pt idx="46">
                        <c:v>4.725704E-2</c:v>
                      </c:pt>
                      <c:pt idx="47">
                        <c:v>4.7474105000000003E-2</c:v>
                      </c:pt>
                      <c:pt idx="48">
                        <c:v>5.4475746999999998E-2</c:v>
                      </c:pt>
                      <c:pt idx="49">
                        <c:v>4.5250088000000001E-2</c:v>
                      </c:pt>
                      <c:pt idx="50">
                        <c:v>2.4560621000000001E-2</c:v>
                      </c:pt>
                      <c:pt idx="51">
                        <c:v>2.9920904000000002E-2</c:v>
                      </c:pt>
                      <c:pt idx="52">
                        <c:v>1.9048908999999999E-2</c:v>
                      </c:pt>
                      <c:pt idx="53">
                        <c:v>1.8485683999999999E-2</c:v>
                      </c:pt>
                      <c:pt idx="54">
                        <c:v>2.1875516000000001E-2</c:v>
                      </c:pt>
                      <c:pt idx="55">
                        <c:v>1.0770821999999999E-2</c:v>
                      </c:pt>
                      <c:pt idx="56">
                        <c:v>2.0708764000000001E-2</c:v>
                      </c:pt>
                      <c:pt idx="57">
                        <c:v>4.0863823000000001E-2</c:v>
                      </c:pt>
                      <c:pt idx="58">
                        <c:v>2.3902212999999999E-2</c:v>
                      </c:pt>
                      <c:pt idx="59">
                        <c:v>3.7445128000000001E-2</c:v>
                      </c:pt>
                      <c:pt idx="60">
                        <c:v>6.4041749999999995E-2</c:v>
                      </c:pt>
                      <c:pt idx="61">
                        <c:v>6.0698575999999997E-2</c:v>
                      </c:pt>
                      <c:pt idx="62">
                        <c:v>3.9936204000000003E-2</c:v>
                      </c:pt>
                      <c:pt idx="63">
                        <c:v>2.7788070000000002E-2</c:v>
                      </c:pt>
                      <c:pt idx="64">
                        <c:v>2.6416703999999999E-2</c:v>
                      </c:pt>
                      <c:pt idx="65">
                        <c:v>2.5630890999999999E-2</c:v>
                      </c:pt>
                      <c:pt idx="66">
                        <c:v>2.5134732999999999E-2</c:v>
                      </c:pt>
                      <c:pt idx="67">
                        <c:v>4.5393210000000003E-2</c:v>
                      </c:pt>
                      <c:pt idx="68">
                        <c:v>3.9637167000000001E-2</c:v>
                      </c:pt>
                      <c:pt idx="69">
                        <c:v>3.7510491999999999E-2</c:v>
                      </c:pt>
                      <c:pt idx="70">
                        <c:v>3.6680147000000003E-2</c:v>
                      </c:pt>
                      <c:pt idx="71">
                        <c:v>2.8223496000000001E-2</c:v>
                      </c:pt>
                    </c:numCache>
                  </c:numRef>
                </c:val>
                <c:extLst xmlns:c15="http://schemas.microsoft.com/office/drawing/2012/chart">
                  <c:ext xmlns:c16="http://schemas.microsoft.com/office/drawing/2014/chart" uri="{C3380CC4-5D6E-409C-BE32-E72D297353CC}">
                    <c16:uniqueId val="{0000000E-4183-4B95-BD02-D6DFC994C757}"/>
                  </c:ext>
                </c:extLst>
              </c15:ser>
            </c15:filteredAreaSeries>
            <c15:filteredAreaSeries>
              <c15:ser>
                <c:idx val="15"/>
                <c:order val="15"/>
                <c:tx>
                  <c:strRef>
                    <c:extLst xmlns:c15="http://schemas.microsoft.com/office/drawing/2012/chart">
                      <c:ext xmlns:c15="http://schemas.microsoft.com/office/drawing/2012/chart" uri="{02D57815-91ED-43cb-92C2-25804820EDAC}">
                        <c15:formulaRef>
                          <c15:sqref>Reference!$V$1</c15:sqref>
                        </c15:formulaRef>
                      </c:ext>
                    </c:extLst>
                    <c:strCache>
                      <c:ptCount val="1"/>
                      <c:pt idx="0">
                        <c:v>sprtrn</c:v>
                      </c:pt>
                    </c:strCache>
                  </c:strRef>
                </c:tx>
                <c:spPr>
                  <a:solidFill>
                    <a:schemeClr val="accent4">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Reference!$V$2:$V$88</c15:sqref>
                        </c15:formulaRef>
                      </c:ext>
                    </c:extLst>
                    <c:numCache>
                      <c:formatCode>General</c:formatCode>
                      <c:ptCount val="87"/>
                      <c:pt idx="0">
                        <c:v>5.8566550000000002E-2</c:v>
                      </c:pt>
                      <c:pt idx="1">
                        <c:v>8.0916799999999997E-2</c:v>
                      </c:pt>
                      <c:pt idx="2">
                        <c:v>6.3846280000000005E-2</c:v>
                      </c:pt>
                      <c:pt idx="3">
                        <c:v>6.3330165999999993E-2</c:v>
                      </c:pt>
                      <c:pt idx="4">
                        <c:v>4.0498819999999998E-2</c:v>
                      </c:pt>
                      <c:pt idx="5">
                        <c:v>4.1615319999999997E-2</c:v>
                      </c:pt>
                      <c:pt idx="6">
                        <c:v>7.9308299999999998E-2</c:v>
                      </c:pt>
                      <c:pt idx="7">
                        <c:v>4.1552329999999998E-2</c:v>
                      </c:pt>
                      <c:pt idx="8">
                        <c:v>7.2125270000000005E-2</c:v>
                      </c:pt>
                      <c:pt idx="9">
                        <c:v>5.0837399999999998E-2</c:v>
                      </c:pt>
                      <c:pt idx="10">
                        <c:v>3.9303035E-2</c:v>
                      </c:pt>
                      <c:pt idx="11">
                        <c:v>6.1523891999999997E-2</c:v>
                      </c:pt>
                      <c:pt idx="12">
                        <c:v>5.8389455E-2</c:v>
                      </c:pt>
                      <c:pt idx="13">
                        <c:v>4.1303933000000001E-2</c:v>
                      </c:pt>
                      <c:pt idx="14">
                        <c:v>4.6407280000000002E-2</c:v>
                      </c:pt>
                      <c:pt idx="15">
                        <c:v>6.2735319999999997E-2</c:v>
                      </c:pt>
                      <c:pt idx="16">
                        <c:v>5.5827519999999999E-2</c:v>
                      </c:pt>
                      <c:pt idx="17">
                        <c:v>6.4203075999999998E-2</c:v>
                      </c:pt>
                      <c:pt idx="18">
                        <c:v>4.5826625000000003E-2</c:v>
                      </c:pt>
                      <c:pt idx="19">
                        <c:v>5.6736453999999999E-2</c:v>
                      </c:pt>
                      <c:pt idx="20">
                        <c:v>2.9772196000000001E-2</c:v>
                      </c:pt>
                      <c:pt idx="21">
                        <c:v>2.2887798000000001E-2</c:v>
                      </c:pt>
                      <c:pt idx="22">
                        <c:v>2.8012217999999998E-2</c:v>
                      </c:pt>
                      <c:pt idx="23">
                        <c:v>2.4304890999999999E-2</c:v>
                      </c:pt>
                      <c:pt idx="24">
                        <c:v>2.6949378E-2</c:v>
                      </c:pt>
                      <c:pt idx="25">
                        <c:v>3.6647510000000001E-2</c:v>
                      </c:pt>
                      <c:pt idx="26">
                        <c:v>3.8497146000000003E-2</c:v>
                      </c:pt>
                      <c:pt idx="27">
                        <c:v>1.9739811999999999E-2</c:v>
                      </c:pt>
                      <c:pt idx="28">
                        <c:v>1.7746985E-2</c:v>
                      </c:pt>
                      <c:pt idx="29">
                        <c:v>2.1037117000000001E-2</c:v>
                      </c:pt>
                      <c:pt idx="30">
                        <c:v>3.7394345000000002E-2</c:v>
                      </c:pt>
                      <c:pt idx="31">
                        <c:v>2.4888782000000002E-2</c:v>
                      </c:pt>
                      <c:pt idx="32">
                        <c:v>2.1376079999999999E-2</c:v>
                      </c:pt>
                      <c:pt idx="33">
                        <c:v>2.2002177000000001E-2</c:v>
                      </c:pt>
                      <c:pt idx="34">
                        <c:v>3.5001221999999999E-2</c:v>
                      </c:pt>
                      <c:pt idx="35">
                        <c:v>3.7026956999999999E-2</c:v>
                      </c:pt>
                      <c:pt idx="36">
                        <c:v>7.5439415999999995E-2</c:v>
                      </c:pt>
                      <c:pt idx="37">
                        <c:v>8.1622390000000003E-2</c:v>
                      </c:pt>
                      <c:pt idx="38">
                        <c:v>6.4316239999999997E-2</c:v>
                      </c:pt>
                      <c:pt idx="39">
                        <c:v>5.389439E-2</c:v>
                      </c:pt>
                      <c:pt idx="40">
                        <c:v>3.4937969999999999E-2</c:v>
                      </c:pt>
                      <c:pt idx="41">
                        <c:v>6.508622E-2</c:v>
                      </c:pt>
                      <c:pt idx="42">
                        <c:v>6.0048459999999998E-2</c:v>
                      </c:pt>
                      <c:pt idx="43">
                        <c:v>4.6070315000000001E-2</c:v>
                      </c:pt>
                      <c:pt idx="44">
                        <c:v>5.1009353E-2</c:v>
                      </c:pt>
                      <c:pt idx="45">
                        <c:v>5.5294099999999999E-2</c:v>
                      </c:pt>
                      <c:pt idx="46">
                        <c:v>4.775625E-2</c:v>
                      </c:pt>
                      <c:pt idx="47">
                        <c:v>5.8177634999999998E-2</c:v>
                      </c:pt>
                      <c:pt idx="48">
                        <c:v>2.8701794999999999E-2</c:v>
                      </c:pt>
                      <c:pt idx="49">
                        <c:v>2.654786E-2</c:v>
                      </c:pt>
                      <c:pt idx="50">
                        <c:v>3.9172317999999998E-2</c:v>
                      </c:pt>
                      <c:pt idx="51">
                        <c:v>4.7515870000000002E-2</c:v>
                      </c:pt>
                      <c:pt idx="52">
                        <c:v>4.3863249999999999E-2</c:v>
                      </c:pt>
                      <c:pt idx="53">
                        <c:v>5.9024170000000001E-2</c:v>
                      </c:pt>
                      <c:pt idx="54">
                        <c:v>7.9589370000000006E-2</c:v>
                      </c:pt>
                      <c:pt idx="55">
                        <c:v>3.1634953E-2</c:v>
                      </c:pt>
                      <c:pt idx="56">
                        <c:v>3.9480532999999998E-2</c:v>
                      </c:pt>
                      <c:pt idx="57">
                        <c:v>9.0066740000000006E-2</c:v>
                      </c:pt>
                      <c:pt idx="58">
                        <c:v>3.3384919999999998E-2</c:v>
                      </c:pt>
                      <c:pt idx="59">
                        <c:v>5.1422204999999999E-2</c:v>
                      </c:pt>
                      <c:pt idx="60">
                        <c:v>3.8695930000000003E-2</c:v>
                      </c:pt>
                      <c:pt idx="61">
                        <c:v>4.6997730000000001E-2</c:v>
                      </c:pt>
                      <c:pt idx="62">
                        <c:v>3.1412019999999999E-2</c:v>
                      </c:pt>
                      <c:pt idx="63">
                        <c:v>5.5464417000000002E-2</c:v>
                      </c:pt>
                      <c:pt idx="64">
                        <c:v>4.2577259999999999E-2</c:v>
                      </c:pt>
                      <c:pt idx="65">
                        <c:v>3.602499E-2</c:v>
                      </c:pt>
                      <c:pt idx="66">
                        <c:v>2.2887930000000001E-2</c:v>
                      </c:pt>
                      <c:pt idx="67">
                        <c:v>3.86214E-2</c:v>
                      </c:pt>
                      <c:pt idx="68">
                        <c:v>5.4699690000000002E-2</c:v>
                      </c:pt>
                      <c:pt idx="69">
                        <c:v>5.4138232000000001E-2</c:v>
                      </c:pt>
                      <c:pt idx="70">
                        <c:v>3.5685223000000002E-2</c:v>
                      </c:pt>
                      <c:pt idx="71">
                        <c:v>4.3373759999999997E-2</c:v>
                      </c:pt>
                    </c:numCache>
                  </c:numRef>
                </c:val>
                <c:extLst xmlns:c15="http://schemas.microsoft.com/office/drawing/2012/chart">
                  <c:ext xmlns:c16="http://schemas.microsoft.com/office/drawing/2014/chart" uri="{C3380CC4-5D6E-409C-BE32-E72D297353CC}">
                    <c16:uniqueId val="{0000000F-4183-4B95-BD02-D6DFC994C757}"/>
                  </c:ext>
                </c:extLst>
              </c15:ser>
            </c15:filteredAreaSeries>
            <c15:filteredAreaSeries>
              <c15:ser>
                <c:idx val="16"/>
                <c:order val="16"/>
                <c:tx>
                  <c:strRef>
                    <c:extLst xmlns:c15="http://schemas.microsoft.com/office/drawing/2012/chart">
                      <c:ext xmlns:c15="http://schemas.microsoft.com/office/drawing/2012/chart" uri="{02D57815-91ED-43cb-92C2-25804820EDAC}">
                        <c15:formulaRef>
                          <c15:sqref>Reference!$W$1</c15:sqref>
                        </c15:formulaRef>
                      </c:ext>
                    </c:extLst>
                    <c:strCache>
                      <c:ptCount val="1"/>
                      <c:pt idx="0">
                        <c:v>Recession_nber</c:v>
                      </c:pt>
                    </c:strCache>
                  </c:strRef>
                </c:tx>
                <c:spPr>
                  <a:solidFill>
                    <a:schemeClr val="accent5">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Reference!$W$2:$W$88</c15:sqref>
                        </c15:formulaRef>
                      </c:ext>
                    </c:extLst>
                    <c:numCache>
                      <c:formatCode>General</c:formatCode>
                      <c:ptCount val="87"/>
                      <c:pt idx="0">
                        <c:v>2.9821526000000001E-2</c:v>
                      </c:pt>
                      <c:pt idx="1">
                        <c:v>2.3091332999999999E-2</c:v>
                      </c:pt>
                      <c:pt idx="2">
                        <c:v>2.0761654000000001E-2</c:v>
                      </c:pt>
                      <c:pt idx="3">
                        <c:v>2.4515426E-2</c:v>
                      </c:pt>
                      <c:pt idx="4">
                        <c:v>2.8340860999999998E-2</c:v>
                      </c:pt>
                      <c:pt idx="5">
                        <c:v>3.7219084999999999E-2</c:v>
                      </c:pt>
                      <c:pt idx="6">
                        <c:v>2.1604424000000001E-2</c:v>
                      </c:pt>
                      <c:pt idx="7">
                        <c:v>4.3007403999999999E-2</c:v>
                      </c:pt>
                      <c:pt idx="8">
                        <c:v>2.6403738E-2</c:v>
                      </c:pt>
                      <c:pt idx="9">
                        <c:v>2.4362129999999999E-2</c:v>
                      </c:pt>
                      <c:pt idx="10">
                        <c:v>2.1317098E-2</c:v>
                      </c:pt>
                      <c:pt idx="11">
                        <c:v>2.8736547000000001E-2</c:v>
                      </c:pt>
                      <c:pt idx="12">
                        <c:v>2.2246116999999999E-2</c:v>
                      </c:pt>
                      <c:pt idx="13">
                        <c:v>2.9021737999999998E-2</c:v>
                      </c:pt>
                      <c:pt idx="14">
                        <c:v>2.8529572999999999E-2</c:v>
                      </c:pt>
                      <c:pt idx="15">
                        <c:v>2.1040395E-2</c:v>
                      </c:pt>
                      <c:pt idx="16">
                        <c:v>2.4000052000000001E-2</c:v>
                      </c:pt>
                      <c:pt idx="17">
                        <c:v>2.5667300000000001E-2</c:v>
                      </c:pt>
                      <c:pt idx="18">
                        <c:v>2.3561200000000001E-2</c:v>
                      </c:pt>
                      <c:pt idx="19">
                        <c:v>1.7505706999999999E-2</c:v>
                      </c:pt>
                      <c:pt idx="20">
                        <c:v>2.4789487999999998E-2</c:v>
                      </c:pt>
                      <c:pt idx="21">
                        <c:v>1.9023232000000001E-2</c:v>
                      </c:pt>
                      <c:pt idx="22">
                        <c:v>2.4213663999999999E-2</c:v>
                      </c:pt>
                      <c:pt idx="23">
                        <c:v>2.3473250000000001E-2</c:v>
                      </c:pt>
                      <c:pt idx="24">
                        <c:v>2.0691194E-2</c:v>
                      </c:pt>
                      <c:pt idx="25">
                        <c:v>2.7424961000000001E-2</c:v>
                      </c:pt>
                      <c:pt idx="26">
                        <c:v>2.2962276E-2</c:v>
                      </c:pt>
                      <c:pt idx="27">
                        <c:v>2.867215E-2</c:v>
                      </c:pt>
                      <c:pt idx="28">
                        <c:v>2.2270735E-2</c:v>
                      </c:pt>
                      <c:pt idx="29">
                        <c:v>2.8240027000000001E-2</c:v>
                      </c:pt>
                      <c:pt idx="30">
                        <c:v>2.3243495999999999E-2</c:v>
                      </c:pt>
                      <c:pt idx="31">
                        <c:v>2.267665E-2</c:v>
                      </c:pt>
                      <c:pt idx="32">
                        <c:v>1.9934528E-2</c:v>
                      </c:pt>
                      <c:pt idx="33">
                        <c:v>2.1886697E-2</c:v>
                      </c:pt>
                      <c:pt idx="34">
                        <c:v>3.7988279999999999E-2</c:v>
                      </c:pt>
                      <c:pt idx="35">
                        <c:v>3.2659597999999998E-2</c:v>
                      </c:pt>
                      <c:pt idx="36">
                        <c:v>2.0996151000000001E-2</c:v>
                      </c:pt>
                      <c:pt idx="37">
                        <c:v>2.2371908999999999E-2</c:v>
                      </c:pt>
                      <c:pt idx="38">
                        <c:v>2.1035269999999998E-2</c:v>
                      </c:pt>
                      <c:pt idx="39">
                        <c:v>2.1089640999999999E-2</c:v>
                      </c:pt>
                      <c:pt idx="40">
                        <c:v>1.8103171000000001E-2</c:v>
                      </c:pt>
                      <c:pt idx="41">
                        <c:v>1.9861763000000001E-2</c:v>
                      </c:pt>
                      <c:pt idx="42">
                        <c:v>2.4455087E-2</c:v>
                      </c:pt>
                      <c:pt idx="43">
                        <c:v>2.0983458E-2</c:v>
                      </c:pt>
                      <c:pt idx="44">
                        <c:v>3.5422176E-2</c:v>
                      </c:pt>
                      <c:pt idx="45">
                        <c:v>2.1236372999999999E-2</c:v>
                      </c:pt>
                      <c:pt idx="46">
                        <c:v>2.2915913E-2</c:v>
                      </c:pt>
                      <c:pt idx="47">
                        <c:v>2.119598E-2</c:v>
                      </c:pt>
                      <c:pt idx="48">
                        <c:v>2.123131E-2</c:v>
                      </c:pt>
                      <c:pt idx="49">
                        <c:v>3.2499710000000001E-2</c:v>
                      </c:pt>
                      <c:pt idx="50">
                        <c:v>2.1438094000000001E-2</c:v>
                      </c:pt>
                      <c:pt idx="51">
                        <c:v>2.747163E-2</c:v>
                      </c:pt>
                      <c:pt idx="52">
                        <c:v>3.2614770000000001E-2</c:v>
                      </c:pt>
                      <c:pt idx="53">
                        <c:v>3.0485669999999999E-2</c:v>
                      </c:pt>
                      <c:pt idx="54">
                        <c:v>2.8326885999999999E-2</c:v>
                      </c:pt>
                      <c:pt idx="55">
                        <c:v>2.1437042999999999E-2</c:v>
                      </c:pt>
                      <c:pt idx="56">
                        <c:v>2.8255016000000001E-2</c:v>
                      </c:pt>
                      <c:pt idx="57">
                        <c:v>3.1894510000000001E-2</c:v>
                      </c:pt>
                      <c:pt idx="58">
                        <c:v>2.3140717000000002E-2</c:v>
                      </c:pt>
                      <c:pt idx="59">
                        <c:v>2.5140934E-2</c:v>
                      </c:pt>
                      <c:pt idx="60">
                        <c:v>1.8757900000000001E-2</c:v>
                      </c:pt>
                      <c:pt idx="61">
                        <c:v>2.0466274E-2</c:v>
                      </c:pt>
                      <c:pt idx="62">
                        <c:v>3.5800499999999999E-2</c:v>
                      </c:pt>
                      <c:pt idx="63">
                        <c:v>2.3680647999999999E-2</c:v>
                      </c:pt>
                      <c:pt idx="64">
                        <c:v>2.3626235999999998E-2</c:v>
                      </c:pt>
                      <c:pt idx="65">
                        <c:v>2.1869827000000001E-2</c:v>
                      </c:pt>
                      <c:pt idx="66">
                        <c:v>2.0543120000000002E-2</c:v>
                      </c:pt>
                      <c:pt idx="67">
                        <c:v>3.3445519999999999E-2</c:v>
                      </c:pt>
                      <c:pt idx="68">
                        <c:v>3.2679550000000002E-2</c:v>
                      </c:pt>
                      <c:pt idx="69">
                        <c:v>2.7639935000000001E-2</c:v>
                      </c:pt>
                      <c:pt idx="70">
                        <c:v>2.6905885000000001E-2</c:v>
                      </c:pt>
                      <c:pt idx="71">
                        <c:v>3.2521609999999999E-2</c:v>
                      </c:pt>
                    </c:numCache>
                  </c:numRef>
                </c:val>
                <c:extLst xmlns:c15="http://schemas.microsoft.com/office/drawing/2012/chart">
                  <c:ext xmlns:c16="http://schemas.microsoft.com/office/drawing/2014/chart" uri="{C3380CC4-5D6E-409C-BE32-E72D297353CC}">
                    <c16:uniqueId val="{00000010-4183-4B95-BD02-D6DFC994C757}"/>
                  </c:ext>
                </c:extLst>
              </c15:ser>
            </c15:filteredAreaSeries>
            <c15:filteredAreaSeries>
              <c15:ser>
                <c:idx val="17"/>
                <c:order val="17"/>
                <c:tx>
                  <c:strRef>
                    <c:extLst xmlns:c15="http://schemas.microsoft.com/office/drawing/2012/chart">
                      <c:ext xmlns:c15="http://schemas.microsoft.com/office/drawing/2012/chart" uri="{02D57815-91ED-43cb-92C2-25804820EDAC}">
                        <c15:formulaRef>
                          <c15:sqref>Reference!$X$1</c15:sqref>
                        </c15:formulaRef>
                      </c:ext>
                    </c:extLst>
                    <c:strCache>
                      <c:ptCount val="1"/>
                      <c:pt idx="0">
                        <c:v>Mkt-RF</c:v>
                      </c:pt>
                    </c:strCache>
                  </c:strRef>
                </c:tx>
                <c:spPr>
                  <a:solidFill>
                    <a:schemeClr val="accent6">
                      <a:lumMod val="80000"/>
                      <a:lumOff val="2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Reference!$X$2:$X$88</c15:sqref>
                        </c15:formulaRef>
                      </c:ext>
                    </c:extLst>
                    <c:numCache>
                      <c:formatCode>General</c:formatCode>
                      <c:ptCount val="87"/>
                      <c:pt idx="0">
                        <c:v>2.1776489999999999E-2</c:v>
                      </c:pt>
                      <c:pt idx="1">
                        <c:v>2.4686146999999999E-2</c:v>
                      </c:pt>
                      <c:pt idx="2">
                        <c:v>2.5833383000000001E-2</c:v>
                      </c:pt>
                      <c:pt idx="3">
                        <c:v>2.2052032999999999E-2</c:v>
                      </c:pt>
                      <c:pt idx="4">
                        <c:v>3.7804108000000003E-2</c:v>
                      </c:pt>
                      <c:pt idx="5">
                        <c:v>2.3326399000000001E-2</c:v>
                      </c:pt>
                      <c:pt idx="6">
                        <c:v>3.0491421000000001E-2</c:v>
                      </c:pt>
                      <c:pt idx="7">
                        <c:v>4.137656E-2</c:v>
                      </c:pt>
                      <c:pt idx="8">
                        <c:v>2.600355E-2</c:v>
                      </c:pt>
                      <c:pt idx="9">
                        <c:v>2.9554041E-2</c:v>
                      </c:pt>
                      <c:pt idx="10">
                        <c:v>3.0649994E-2</c:v>
                      </c:pt>
                      <c:pt idx="11">
                        <c:v>4.1817855000000001E-2</c:v>
                      </c:pt>
                      <c:pt idx="12">
                        <c:v>2.938793E-2</c:v>
                      </c:pt>
                      <c:pt idx="13">
                        <c:v>3.3430517E-2</c:v>
                      </c:pt>
                      <c:pt idx="14">
                        <c:v>3.1201532000000001E-2</c:v>
                      </c:pt>
                      <c:pt idx="15">
                        <c:v>2.3322465000000001E-2</c:v>
                      </c:pt>
                      <c:pt idx="16">
                        <c:v>3.0330088000000002E-2</c:v>
                      </c:pt>
                      <c:pt idx="17">
                        <c:v>2.8525261E-2</c:v>
                      </c:pt>
                      <c:pt idx="18">
                        <c:v>2.8982805E-2</c:v>
                      </c:pt>
                      <c:pt idx="19">
                        <c:v>2.5694430000000001E-2</c:v>
                      </c:pt>
                      <c:pt idx="20">
                        <c:v>2.6961590000000001E-2</c:v>
                      </c:pt>
                      <c:pt idx="21">
                        <c:v>2.9945610000000001E-2</c:v>
                      </c:pt>
                      <c:pt idx="22">
                        <c:v>3.1736054E-2</c:v>
                      </c:pt>
                      <c:pt idx="23">
                        <c:v>2.6919841999999999E-2</c:v>
                      </c:pt>
                      <c:pt idx="24">
                        <c:v>1.6269586999999999E-2</c:v>
                      </c:pt>
                      <c:pt idx="25">
                        <c:v>2.2660296E-2</c:v>
                      </c:pt>
                      <c:pt idx="26">
                        <c:v>2.2245098000000001E-2</c:v>
                      </c:pt>
                      <c:pt idx="27">
                        <c:v>3.1255443000000001E-2</c:v>
                      </c:pt>
                      <c:pt idx="28">
                        <c:v>4.0797017999999997E-2</c:v>
                      </c:pt>
                      <c:pt idx="29">
                        <c:v>3.0721012999999998E-2</c:v>
                      </c:pt>
                      <c:pt idx="30">
                        <c:v>2.0824994999999999E-2</c:v>
                      </c:pt>
                      <c:pt idx="31">
                        <c:v>1.7165745E-2</c:v>
                      </c:pt>
                      <c:pt idx="32">
                        <c:v>1.7687247999999999E-2</c:v>
                      </c:pt>
                      <c:pt idx="33">
                        <c:v>2.0830555000000001E-2</c:v>
                      </c:pt>
                      <c:pt idx="34">
                        <c:v>3.0708088000000001E-2</c:v>
                      </c:pt>
                      <c:pt idx="35">
                        <c:v>3.5875820000000003E-2</c:v>
                      </c:pt>
                      <c:pt idx="36">
                        <c:v>1.6791025000000001E-2</c:v>
                      </c:pt>
                      <c:pt idx="37">
                        <c:v>2.7854087E-2</c:v>
                      </c:pt>
                      <c:pt idx="38">
                        <c:v>1.7445506999999999E-2</c:v>
                      </c:pt>
                      <c:pt idx="39">
                        <c:v>1.8462454999999999E-2</c:v>
                      </c:pt>
                      <c:pt idx="40">
                        <c:v>2.9174563000000001E-2</c:v>
                      </c:pt>
                      <c:pt idx="41">
                        <c:v>3.6382141999999999E-2</c:v>
                      </c:pt>
                      <c:pt idx="42">
                        <c:v>2.9913057E-2</c:v>
                      </c:pt>
                      <c:pt idx="43">
                        <c:v>2.6156133000000002E-2</c:v>
                      </c:pt>
                      <c:pt idx="44">
                        <c:v>3.5849913999999997E-2</c:v>
                      </c:pt>
                      <c:pt idx="45">
                        <c:v>1.9931054E-2</c:v>
                      </c:pt>
                      <c:pt idx="46">
                        <c:v>2.2934573E-2</c:v>
                      </c:pt>
                      <c:pt idx="47">
                        <c:v>1.7470824999999999E-2</c:v>
                      </c:pt>
                      <c:pt idx="48">
                        <c:v>2.5340644999999998E-2</c:v>
                      </c:pt>
                      <c:pt idx="49">
                        <c:v>3.0916025999999999E-2</c:v>
                      </c:pt>
                      <c:pt idx="50">
                        <c:v>2.0581838000000002E-2</c:v>
                      </c:pt>
                      <c:pt idx="51">
                        <c:v>2.0824281E-2</c:v>
                      </c:pt>
                      <c:pt idx="52">
                        <c:v>2.8009350999999998E-2</c:v>
                      </c:pt>
                      <c:pt idx="53">
                        <c:v>2.8002880000000001E-2</c:v>
                      </c:pt>
                      <c:pt idx="54">
                        <c:v>2.6398620000000001E-2</c:v>
                      </c:pt>
                      <c:pt idx="55">
                        <c:v>5.0702299999999999E-2</c:v>
                      </c:pt>
                      <c:pt idx="56">
                        <c:v>3.0786593000000001E-2</c:v>
                      </c:pt>
                      <c:pt idx="57">
                        <c:v>3.3775913999999997E-2</c:v>
                      </c:pt>
                      <c:pt idx="58">
                        <c:v>2.6014222E-2</c:v>
                      </c:pt>
                      <c:pt idx="59">
                        <c:v>2.7408365000000001E-2</c:v>
                      </c:pt>
                      <c:pt idx="60">
                        <c:v>2.1898454000000001E-2</c:v>
                      </c:pt>
                      <c:pt idx="61">
                        <c:v>1.9552289E-2</c:v>
                      </c:pt>
                      <c:pt idx="62">
                        <c:v>2.5459829999999999E-2</c:v>
                      </c:pt>
                      <c:pt idx="63">
                        <c:v>1.9720761E-2</c:v>
                      </c:pt>
                      <c:pt idx="64">
                        <c:v>2.4299398E-2</c:v>
                      </c:pt>
                      <c:pt idx="65">
                        <c:v>2.2951876999999999E-2</c:v>
                      </c:pt>
                      <c:pt idx="66">
                        <c:v>2.0072833000000002E-2</c:v>
                      </c:pt>
                      <c:pt idx="67">
                        <c:v>2.3011105E-2</c:v>
                      </c:pt>
                      <c:pt idx="68">
                        <c:v>1.5971173000000002E-2</c:v>
                      </c:pt>
                      <c:pt idx="69">
                        <c:v>1.5119718000000001E-2</c:v>
                      </c:pt>
                      <c:pt idx="70">
                        <c:v>1.8108369999999999E-2</c:v>
                      </c:pt>
                      <c:pt idx="71">
                        <c:v>1.874847E-2</c:v>
                      </c:pt>
                    </c:numCache>
                  </c:numRef>
                </c:val>
                <c:extLst xmlns:c15="http://schemas.microsoft.com/office/drawing/2012/chart">
                  <c:ext xmlns:c16="http://schemas.microsoft.com/office/drawing/2014/chart" uri="{C3380CC4-5D6E-409C-BE32-E72D297353CC}">
                    <c16:uniqueId val="{00000011-4183-4B95-BD02-D6DFC994C757}"/>
                  </c:ext>
                </c:extLst>
              </c15:ser>
            </c15:filteredAreaSeries>
            <c15:filteredAreaSeries>
              <c15:ser>
                <c:idx val="18"/>
                <c:order val="18"/>
                <c:tx>
                  <c:strRef>
                    <c:extLst xmlns:c15="http://schemas.microsoft.com/office/drawing/2012/chart">
                      <c:ext xmlns:c15="http://schemas.microsoft.com/office/drawing/2012/chart" uri="{02D57815-91ED-43cb-92C2-25804820EDAC}">
                        <c15:formulaRef>
                          <c15:sqref>Reference!$Y$1</c15:sqref>
                        </c15:formulaRef>
                      </c:ext>
                    </c:extLst>
                    <c:strCache>
                      <c:ptCount val="1"/>
                      <c:pt idx="0">
                        <c:v>SMB</c:v>
                      </c:pt>
                    </c:strCache>
                  </c:strRef>
                </c:tx>
                <c:spPr>
                  <a:solidFill>
                    <a:schemeClr val="accent1">
                      <a:lumMod val="8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Reference!$Y$2:$Y$88</c15:sqref>
                        </c15:formulaRef>
                      </c:ext>
                    </c:extLst>
                    <c:numCache>
                      <c:formatCode>General</c:formatCode>
                      <c:ptCount val="87"/>
                      <c:pt idx="0">
                        <c:v>3.1661116000000003E-2</c:v>
                      </c:pt>
                      <c:pt idx="1">
                        <c:v>3.1054363000000001E-2</c:v>
                      </c:pt>
                      <c:pt idx="2">
                        <c:v>2.3128571000000001E-2</c:v>
                      </c:pt>
                      <c:pt idx="3">
                        <c:v>3.5870842999999999E-2</c:v>
                      </c:pt>
                      <c:pt idx="4">
                        <c:v>5.8612240000000003E-2</c:v>
                      </c:pt>
                      <c:pt idx="5">
                        <c:v>4.890543E-2</c:v>
                      </c:pt>
                      <c:pt idx="6">
                        <c:v>2.7400523E-2</c:v>
                      </c:pt>
                      <c:pt idx="7">
                        <c:v>4.8634112E-2</c:v>
                      </c:pt>
                      <c:pt idx="8">
                        <c:v>4.5452936999999999E-2</c:v>
                      </c:pt>
                      <c:pt idx="9">
                        <c:v>3.6989737000000002E-2</c:v>
                      </c:pt>
                      <c:pt idx="10">
                        <c:v>5.4948796000000001E-2</c:v>
                      </c:pt>
                      <c:pt idx="11">
                        <c:v>6.4508214999999994E-2</c:v>
                      </c:pt>
                      <c:pt idx="12">
                        <c:v>3.9003238000000003E-2</c:v>
                      </c:pt>
                      <c:pt idx="13">
                        <c:v>6.8125870000000005E-2</c:v>
                      </c:pt>
                      <c:pt idx="14">
                        <c:v>9.2294686000000001E-2</c:v>
                      </c:pt>
                      <c:pt idx="15">
                        <c:v>3.8456284E-2</c:v>
                      </c:pt>
                      <c:pt idx="16">
                        <c:v>2.9468452999999999E-2</c:v>
                      </c:pt>
                      <c:pt idx="17">
                        <c:v>5.087332E-2</c:v>
                      </c:pt>
                      <c:pt idx="18">
                        <c:v>6.8776710000000005E-2</c:v>
                      </c:pt>
                      <c:pt idx="19">
                        <c:v>2.8592953000000001E-2</c:v>
                      </c:pt>
                      <c:pt idx="20">
                        <c:v>4.9242965999999999E-2</c:v>
                      </c:pt>
                      <c:pt idx="21">
                        <c:v>3.0310770000000001E-2</c:v>
                      </c:pt>
                      <c:pt idx="22">
                        <c:v>3.6305061999999999E-2</c:v>
                      </c:pt>
                      <c:pt idx="23">
                        <c:v>2.7290664999999999E-2</c:v>
                      </c:pt>
                      <c:pt idx="24">
                        <c:v>2.6534981999999999E-2</c:v>
                      </c:pt>
                      <c:pt idx="25">
                        <c:v>2.3836821000000001E-2</c:v>
                      </c:pt>
                      <c:pt idx="26">
                        <c:v>2.6427724999999999E-2</c:v>
                      </c:pt>
                      <c:pt idx="27">
                        <c:v>2.6336063E-2</c:v>
                      </c:pt>
                      <c:pt idx="28">
                        <c:v>3.150969E-2</c:v>
                      </c:pt>
                      <c:pt idx="29">
                        <c:v>3.3021799999999997E-2</c:v>
                      </c:pt>
                      <c:pt idx="30">
                        <c:v>3.3960299999999999E-2</c:v>
                      </c:pt>
                      <c:pt idx="31">
                        <c:v>3.0218363000000002E-2</c:v>
                      </c:pt>
                      <c:pt idx="32">
                        <c:v>1.7450693999999999E-2</c:v>
                      </c:pt>
                      <c:pt idx="33">
                        <c:v>1.7600026000000001E-2</c:v>
                      </c:pt>
                      <c:pt idx="34">
                        <c:v>4.5617980000000002E-2</c:v>
                      </c:pt>
                      <c:pt idx="35">
                        <c:v>7.1383699999999994E-2</c:v>
                      </c:pt>
                      <c:pt idx="36">
                        <c:v>2.3926950999999998E-2</c:v>
                      </c:pt>
                      <c:pt idx="37">
                        <c:v>2.4960026E-2</c:v>
                      </c:pt>
                      <c:pt idx="38">
                        <c:v>2.9082449999999999E-2</c:v>
                      </c:pt>
                      <c:pt idx="39">
                        <c:v>3.0900469999999999E-2</c:v>
                      </c:pt>
                      <c:pt idx="40">
                        <c:v>1.7939187999999998E-2</c:v>
                      </c:pt>
                      <c:pt idx="41">
                        <c:v>1.5932357000000001E-2</c:v>
                      </c:pt>
                      <c:pt idx="42">
                        <c:v>1.7713810999999999E-2</c:v>
                      </c:pt>
                      <c:pt idx="43">
                        <c:v>3.2195149999999999E-2</c:v>
                      </c:pt>
                      <c:pt idx="44">
                        <c:v>2.7253659999999999E-2</c:v>
                      </c:pt>
                      <c:pt idx="45">
                        <c:v>3.2473109999999999E-2</c:v>
                      </c:pt>
                      <c:pt idx="46">
                        <c:v>3.6519549999999998E-2</c:v>
                      </c:pt>
                      <c:pt idx="47">
                        <c:v>2.7120087000000001E-2</c:v>
                      </c:pt>
                      <c:pt idx="48">
                        <c:v>4.1426949999999997E-2</c:v>
                      </c:pt>
                      <c:pt idx="49">
                        <c:v>5.1381410000000002E-2</c:v>
                      </c:pt>
                      <c:pt idx="50">
                        <c:v>2.4964279999999998E-2</c:v>
                      </c:pt>
                      <c:pt idx="51">
                        <c:v>5.1295753999999999E-2</c:v>
                      </c:pt>
                      <c:pt idx="52">
                        <c:v>3.8845006000000001E-2</c:v>
                      </c:pt>
                      <c:pt idx="53">
                        <c:v>3.4013363999999997E-2</c:v>
                      </c:pt>
                      <c:pt idx="54">
                        <c:v>3.2959875E-2</c:v>
                      </c:pt>
                      <c:pt idx="55">
                        <c:v>2.6098130000000001E-2</c:v>
                      </c:pt>
                      <c:pt idx="56">
                        <c:v>3.2652550000000002E-2</c:v>
                      </c:pt>
                      <c:pt idx="57">
                        <c:v>2.3040714E-2</c:v>
                      </c:pt>
                      <c:pt idx="58">
                        <c:v>3.8294487000000002E-2</c:v>
                      </c:pt>
                      <c:pt idx="59">
                        <c:v>4.2313557000000002E-2</c:v>
                      </c:pt>
                      <c:pt idx="60">
                        <c:v>2.5432214000000002E-2</c:v>
                      </c:pt>
                      <c:pt idx="61">
                        <c:v>2.4766743000000001E-2</c:v>
                      </c:pt>
                      <c:pt idx="62">
                        <c:v>5.9992280000000002E-2</c:v>
                      </c:pt>
                      <c:pt idx="63">
                        <c:v>2.6720712000000001E-2</c:v>
                      </c:pt>
                      <c:pt idx="64">
                        <c:v>2.2249537999999999E-2</c:v>
                      </c:pt>
                      <c:pt idx="65">
                        <c:v>2.4879346E-2</c:v>
                      </c:pt>
                      <c:pt idx="66">
                        <c:v>8.2359010000000003E-3</c:v>
                      </c:pt>
                      <c:pt idx="67">
                        <c:v>4.3143358E-2</c:v>
                      </c:pt>
                      <c:pt idx="68">
                        <c:v>2.6680056000000001E-2</c:v>
                      </c:pt>
                      <c:pt idx="69">
                        <c:v>3.7190590000000003E-2</c:v>
                      </c:pt>
                      <c:pt idx="70">
                        <c:v>2.7470787999999999E-2</c:v>
                      </c:pt>
                      <c:pt idx="71">
                        <c:v>3.5914910000000001E-2</c:v>
                      </c:pt>
                    </c:numCache>
                  </c:numRef>
                </c:val>
                <c:extLst xmlns:c15="http://schemas.microsoft.com/office/drawing/2012/chart">
                  <c:ext xmlns:c16="http://schemas.microsoft.com/office/drawing/2014/chart" uri="{C3380CC4-5D6E-409C-BE32-E72D297353CC}">
                    <c16:uniqueId val="{00000012-4183-4B95-BD02-D6DFC994C757}"/>
                  </c:ext>
                </c:extLst>
              </c15:ser>
            </c15:filteredAreaSeries>
            <c15:filteredAreaSeries>
              <c15:ser>
                <c:idx val="19"/>
                <c:order val="19"/>
                <c:tx>
                  <c:strRef>
                    <c:extLst xmlns:c15="http://schemas.microsoft.com/office/drawing/2012/chart">
                      <c:ext xmlns:c15="http://schemas.microsoft.com/office/drawing/2012/chart" uri="{02D57815-91ED-43cb-92C2-25804820EDAC}">
                        <c15:formulaRef>
                          <c15:sqref>Reference!$Z$1</c15:sqref>
                        </c15:formulaRef>
                      </c:ext>
                    </c:extLst>
                    <c:strCache>
                      <c:ptCount val="1"/>
                      <c:pt idx="0">
                        <c:v>HML</c:v>
                      </c:pt>
                    </c:strCache>
                  </c:strRef>
                </c:tx>
                <c:spPr>
                  <a:solidFill>
                    <a:schemeClr val="accent2">
                      <a:lumMod val="8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Reference!$Z$2:$Z$88</c15:sqref>
                        </c15:formulaRef>
                      </c:ext>
                    </c:extLst>
                    <c:numCache>
                      <c:formatCode>General</c:formatCode>
                      <c:ptCount val="87"/>
                      <c:pt idx="0">
                        <c:v>4.4301032999999997E-2</c:v>
                      </c:pt>
                      <c:pt idx="1">
                        <c:v>3.0651431999999999E-2</c:v>
                      </c:pt>
                      <c:pt idx="2">
                        <c:v>2.0676415E-2</c:v>
                      </c:pt>
                      <c:pt idx="3">
                        <c:v>4.8291326000000002E-2</c:v>
                      </c:pt>
                      <c:pt idx="4">
                        <c:v>2.5072694E-2</c:v>
                      </c:pt>
                      <c:pt idx="5">
                        <c:v>2.4942886000000001E-2</c:v>
                      </c:pt>
                      <c:pt idx="6">
                        <c:v>2.7309989999999999E-2</c:v>
                      </c:pt>
                      <c:pt idx="7">
                        <c:v>1.809759E-2</c:v>
                      </c:pt>
                      <c:pt idx="8">
                        <c:v>4.3851107E-2</c:v>
                      </c:pt>
                      <c:pt idx="9">
                        <c:v>2.1236412E-2</c:v>
                      </c:pt>
                      <c:pt idx="10">
                        <c:v>1.374183E-2</c:v>
                      </c:pt>
                      <c:pt idx="11">
                        <c:v>2.1204315000000001E-2</c:v>
                      </c:pt>
                      <c:pt idx="12">
                        <c:v>1.833282E-2</c:v>
                      </c:pt>
                      <c:pt idx="13">
                        <c:v>2.5391547E-2</c:v>
                      </c:pt>
                      <c:pt idx="14">
                        <c:v>1.580877E-2</c:v>
                      </c:pt>
                      <c:pt idx="15">
                        <c:v>2.5891026000000001E-2</c:v>
                      </c:pt>
                      <c:pt idx="16">
                        <c:v>2.1354563999999999E-2</c:v>
                      </c:pt>
                      <c:pt idx="17">
                        <c:v>1.6411351000000001E-2</c:v>
                      </c:pt>
                      <c:pt idx="18">
                        <c:v>2.0427098000000001E-2</c:v>
                      </c:pt>
                      <c:pt idx="19">
                        <c:v>3.9747853E-2</c:v>
                      </c:pt>
                      <c:pt idx="20">
                        <c:v>1.7501729000000001E-2</c:v>
                      </c:pt>
                      <c:pt idx="21">
                        <c:v>1.5995476000000002E-2</c:v>
                      </c:pt>
                      <c:pt idx="22">
                        <c:v>2.1639254E-2</c:v>
                      </c:pt>
                      <c:pt idx="23">
                        <c:v>2.1902413999999999E-2</c:v>
                      </c:pt>
                      <c:pt idx="24">
                        <c:v>5.4150450000000003E-2</c:v>
                      </c:pt>
                      <c:pt idx="25">
                        <c:v>2.4875522000000001E-2</c:v>
                      </c:pt>
                      <c:pt idx="26">
                        <c:v>2.0080542E-2</c:v>
                      </c:pt>
                      <c:pt idx="27">
                        <c:v>6.7117739999999995E-2</c:v>
                      </c:pt>
                      <c:pt idx="28">
                        <c:v>7.8250689999999998E-2</c:v>
                      </c:pt>
                      <c:pt idx="29">
                        <c:v>5.3709600000000003E-2</c:v>
                      </c:pt>
                      <c:pt idx="30">
                        <c:v>3.4431613999999999E-2</c:v>
                      </c:pt>
                      <c:pt idx="31">
                        <c:v>7.2668195000000005E-2</c:v>
                      </c:pt>
                      <c:pt idx="32">
                        <c:v>6.6935869999999995E-2</c:v>
                      </c:pt>
                      <c:pt idx="33">
                        <c:v>3.8482620000000002E-2</c:v>
                      </c:pt>
                      <c:pt idx="34">
                        <c:v>2.2454847E-2</c:v>
                      </c:pt>
                      <c:pt idx="35">
                        <c:v>2.729469E-2</c:v>
                      </c:pt>
                      <c:pt idx="36">
                        <c:v>2.9698362999999998E-2</c:v>
                      </c:pt>
                      <c:pt idx="37">
                        <c:v>3.6154042999999997E-2</c:v>
                      </c:pt>
                      <c:pt idx="38">
                        <c:v>5.0021436000000002E-2</c:v>
                      </c:pt>
                      <c:pt idx="39">
                        <c:v>4.0916849999999998E-2</c:v>
                      </c:pt>
                      <c:pt idx="40">
                        <c:v>1.7834837999999999E-2</c:v>
                      </c:pt>
                      <c:pt idx="41">
                        <c:v>2.0477146000000002E-2</c:v>
                      </c:pt>
                      <c:pt idx="42">
                        <c:v>3.0333912000000001E-2</c:v>
                      </c:pt>
                      <c:pt idx="43">
                        <c:v>7.5062240000000002E-2</c:v>
                      </c:pt>
                      <c:pt idx="44">
                        <c:v>2.5630340000000001E-2</c:v>
                      </c:pt>
                      <c:pt idx="45">
                        <c:v>5.4464510000000001E-2</c:v>
                      </c:pt>
                      <c:pt idx="46">
                        <c:v>4.8882436000000001E-2</c:v>
                      </c:pt>
                      <c:pt idx="47">
                        <c:v>3.9978575000000002E-2</c:v>
                      </c:pt>
                      <c:pt idx="48">
                        <c:v>9.115384E-2</c:v>
                      </c:pt>
                      <c:pt idx="49">
                        <c:v>4.3099165000000002E-2</c:v>
                      </c:pt>
                      <c:pt idx="50">
                        <c:v>3.2590553000000001E-2</c:v>
                      </c:pt>
                      <c:pt idx="51">
                        <c:v>4.5042767999999997E-2</c:v>
                      </c:pt>
                      <c:pt idx="52">
                        <c:v>2.3911406999999999E-2</c:v>
                      </c:pt>
                      <c:pt idx="53">
                        <c:v>2.0671977000000001E-2</c:v>
                      </c:pt>
                      <c:pt idx="54">
                        <c:v>2.5182831999999999E-2</c:v>
                      </c:pt>
                      <c:pt idx="55">
                        <c:v>1.6258572999999998E-2</c:v>
                      </c:pt>
                      <c:pt idx="56">
                        <c:v>2.2301298000000001E-2</c:v>
                      </c:pt>
                      <c:pt idx="57">
                        <c:v>2.3230197000000001E-2</c:v>
                      </c:pt>
                      <c:pt idx="58">
                        <c:v>5.1918252999999998E-2</c:v>
                      </c:pt>
                      <c:pt idx="59">
                        <c:v>3.6973289999999999E-2</c:v>
                      </c:pt>
                      <c:pt idx="60">
                        <c:v>5.1199189999999999E-2</c:v>
                      </c:pt>
                      <c:pt idx="61">
                        <c:v>5.2612369999999999E-2</c:v>
                      </c:pt>
                      <c:pt idx="62">
                        <c:v>5.1653563999999999E-2</c:v>
                      </c:pt>
                      <c:pt idx="63">
                        <c:v>3.7281109999999999E-2</c:v>
                      </c:pt>
                      <c:pt idx="64">
                        <c:v>2.3806114E-2</c:v>
                      </c:pt>
                      <c:pt idx="65">
                        <c:v>2.5047264999999999E-2</c:v>
                      </c:pt>
                      <c:pt idx="66">
                        <c:v>3.3820139999999999E-2</c:v>
                      </c:pt>
                      <c:pt idx="67">
                        <c:v>3.7942152E-2</c:v>
                      </c:pt>
                      <c:pt idx="68">
                        <c:v>5.4754230000000001E-2</c:v>
                      </c:pt>
                      <c:pt idx="69">
                        <c:v>5.6295108000000003E-2</c:v>
                      </c:pt>
                      <c:pt idx="70">
                        <c:v>5.3917817999999999E-2</c:v>
                      </c:pt>
                      <c:pt idx="71">
                        <c:v>3.0196898E-2</c:v>
                      </c:pt>
                    </c:numCache>
                  </c:numRef>
                </c:val>
                <c:extLst xmlns:c15="http://schemas.microsoft.com/office/drawing/2012/chart">
                  <c:ext xmlns:c16="http://schemas.microsoft.com/office/drawing/2014/chart" uri="{C3380CC4-5D6E-409C-BE32-E72D297353CC}">
                    <c16:uniqueId val="{00000013-4183-4B95-BD02-D6DFC994C757}"/>
                  </c:ext>
                </c:extLst>
              </c15:ser>
            </c15:filteredAreaSeries>
            <c15:filteredAreaSeries>
              <c15:ser>
                <c:idx val="20"/>
                <c:order val="20"/>
                <c:tx>
                  <c:strRef>
                    <c:extLst xmlns:c15="http://schemas.microsoft.com/office/drawing/2012/chart">
                      <c:ext xmlns:c15="http://schemas.microsoft.com/office/drawing/2012/chart" uri="{02D57815-91ED-43cb-92C2-25804820EDAC}">
                        <c15:formulaRef>
                          <c15:sqref>Reference!$AA$1</c15:sqref>
                        </c15:formulaRef>
                      </c:ext>
                    </c:extLst>
                    <c:strCache>
                      <c:ptCount val="1"/>
                      <c:pt idx="0">
                        <c:v>RMW</c:v>
                      </c:pt>
                    </c:strCache>
                  </c:strRef>
                </c:tx>
                <c:spPr>
                  <a:solidFill>
                    <a:schemeClr val="accent3">
                      <a:lumMod val="8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Reference!$AA$2:$AA$88</c15:sqref>
                        </c15:formulaRef>
                      </c:ext>
                    </c:extLst>
                    <c:numCache>
                      <c:formatCode>General</c:formatCode>
                      <c:ptCount val="87"/>
                      <c:pt idx="0">
                        <c:v>2.3237199E-2</c:v>
                      </c:pt>
                      <c:pt idx="1">
                        <c:v>2.1094028000000001E-2</c:v>
                      </c:pt>
                      <c:pt idx="2">
                        <c:v>1.7695527999999999E-2</c:v>
                      </c:pt>
                      <c:pt idx="3">
                        <c:v>2.2849795999999999E-2</c:v>
                      </c:pt>
                      <c:pt idx="4">
                        <c:v>2.2771217E-2</c:v>
                      </c:pt>
                      <c:pt idx="5">
                        <c:v>2.186855E-2</c:v>
                      </c:pt>
                      <c:pt idx="6">
                        <c:v>2.0733943000000001E-2</c:v>
                      </c:pt>
                      <c:pt idx="7">
                        <c:v>2.6086102999999999E-2</c:v>
                      </c:pt>
                      <c:pt idx="8">
                        <c:v>2.0443847000000001E-2</c:v>
                      </c:pt>
                      <c:pt idx="9">
                        <c:v>2.3018017000000002E-2</c:v>
                      </c:pt>
                      <c:pt idx="10">
                        <c:v>2.3645578E-2</c:v>
                      </c:pt>
                      <c:pt idx="11">
                        <c:v>2.6939762999999999E-2</c:v>
                      </c:pt>
                      <c:pt idx="12">
                        <c:v>1.9940395E-2</c:v>
                      </c:pt>
                      <c:pt idx="13">
                        <c:v>2.3178035E-2</c:v>
                      </c:pt>
                      <c:pt idx="14">
                        <c:v>2.2978034000000001E-2</c:v>
                      </c:pt>
                      <c:pt idx="15">
                        <c:v>2.0880293000000001E-2</c:v>
                      </c:pt>
                      <c:pt idx="16">
                        <c:v>2.8613156000000001E-2</c:v>
                      </c:pt>
                      <c:pt idx="17">
                        <c:v>2.0178061000000001E-2</c:v>
                      </c:pt>
                      <c:pt idx="18">
                        <c:v>2.1743068000000001E-2</c:v>
                      </c:pt>
                      <c:pt idx="19">
                        <c:v>1.6771520000000002E-2</c:v>
                      </c:pt>
                      <c:pt idx="20">
                        <c:v>1.9859037999999999E-2</c:v>
                      </c:pt>
                      <c:pt idx="21">
                        <c:v>2.0868366999999999E-2</c:v>
                      </c:pt>
                      <c:pt idx="22">
                        <c:v>2.4012214E-2</c:v>
                      </c:pt>
                      <c:pt idx="23">
                        <c:v>2.0547615000000002E-2</c:v>
                      </c:pt>
                      <c:pt idx="24">
                        <c:v>4.4025794E-2</c:v>
                      </c:pt>
                      <c:pt idx="25">
                        <c:v>4.3009279999999997E-2</c:v>
                      </c:pt>
                      <c:pt idx="26">
                        <c:v>2.4142919999999998E-2</c:v>
                      </c:pt>
                      <c:pt idx="27">
                        <c:v>2.6097908999999999E-2</c:v>
                      </c:pt>
                      <c:pt idx="28">
                        <c:v>3.5472370000000003E-2</c:v>
                      </c:pt>
                      <c:pt idx="29">
                        <c:v>2.4459597E-2</c:v>
                      </c:pt>
                      <c:pt idx="30">
                        <c:v>2.1117067E-2</c:v>
                      </c:pt>
                      <c:pt idx="31">
                        <c:v>1.7063735E-2</c:v>
                      </c:pt>
                      <c:pt idx="32">
                        <c:v>1.5917882000000001E-2</c:v>
                      </c:pt>
                      <c:pt idx="33">
                        <c:v>1.7103855000000001E-2</c:v>
                      </c:pt>
                      <c:pt idx="34">
                        <c:v>2.4348794999999999E-2</c:v>
                      </c:pt>
                      <c:pt idx="35">
                        <c:v>2.9350555E-2</c:v>
                      </c:pt>
                      <c:pt idx="36">
                        <c:v>1.4613318E-2</c:v>
                      </c:pt>
                      <c:pt idx="37">
                        <c:v>3.2903443999999997E-2</c:v>
                      </c:pt>
                      <c:pt idx="38">
                        <c:v>2.0551872999999998E-2</c:v>
                      </c:pt>
                      <c:pt idx="39">
                        <c:v>1.4946687E-2</c:v>
                      </c:pt>
                      <c:pt idx="40">
                        <c:v>2.2279844E-2</c:v>
                      </c:pt>
                      <c:pt idx="41">
                        <c:v>1.9240512000000001E-2</c:v>
                      </c:pt>
                      <c:pt idx="42">
                        <c:v>2.7265944E-2</c:v>
                      </c:pt>
                      <c:pt idx="43">
                        <c:v>2.0593472000000002E-2</c:v>
                      </c:pt>
                      <c:pt idx="44">
                        <c:v>2.9196743000000001E-2</c:v>
                      </c:pt>
                      <c:pt idx="45">
                        <c:v>1.7577051999999999E-2</c:v>
                      </c:pt>
                      <c:pt idx="46">
                        <c:v>2.3839856999999999E-2</c:v>
                      </c:pt>
                      <c:pt idx="47">
                        <c:v>1.873944E-2</c:v>
                      </c:pt>
                      <c:pt idx="48">
                        <c:v>1.7154922999999999E-2</c:v>
                      </c:pt>
                      <c:pt idx="49">
                        <c:v>2.1171288999999999E-2</c:v>
                      </c:pt>
                      <c:pt idx="50">
                        <c:v>1.54894935E-2</c:v>
                      </c:pt>
                      <c:pt idx="51">
                        <c:v>1.6265011999999999E-2</c:v>
                      </c:pt>
                      <c:pt idx="52">
                        <c:v>1.9394361999999998E-2</c:v>
                      </c:pt>
                      <c:pt idx="53">
                        <c:v>2.0012865000000001E-2</c:v>
                      </c:pt>
                      <c:pt idx="54">
                        <c:v>2.3532959999999999E-2</c:v>
                      </c:pt>
                      <c:pt idx="55">
                        <c:v>2.2442974000000001E-2</c:v>
                      </c:pt>
                      <c:pt idx="56">
                        <c:v>2.0600614999999999E-2</c:v>
                      </c:pt>
                      <c:pt idx="57">
                        <c:v>4.1813660000000002E-2</c:v>
                      </c:pt>
                      <c:pt idx="58">
                        <c:v>1.4816551000000001E-2</c:v>
                      </c:pt>
                      <c:pt idx="59">
                        <c:v>2.0392456999999999E-2</c:v>
                      </c:pt>
                      <c:pt idx="60">
                        <c:v>4.2190357999999997E-2</c:v>
                      </c:pt>
                      <c:pt idx="61">
                        <c:v>3.5637755E-2</c:v>
                      </c:pt>
                      <c:pt idx="62">
                        <c:v>1.7910887E-2</c:v>
                      </c:pt>
                      <c:pt idx="63">
                        <c:v>1.9325227E-2</c:v>
                      </c:pt>
                      <c:pt idx="64">
                        <c:v>2.2896548999999999E-2</c:v>
                      </c:pt>
                      <c:pt idx="65">
                        <c:v>1.9650618000000002E-2</c:v>
                      </c:pt>
                      <c:pt idx="66">
                        <c:v>1.6911918000000001E-2</c:v>
                      </c:pt>
                      <c:pt idx="67">
                        <c:v>2.2976572000000001E-2</c:v>
                      </c:pt>
                      <c:pt idx="68">
                        <c:v>1.9258328000000002E-2</c:v>
                      </c:pt>
                      <c:pt idx="69">
                        <c:v>1.8234297999999999E-2</c:v>
                      </c:pt>
                      <c:pt idx="70">
                        <c:v>1.6791057000000002E-2</c:v>
                      </c:pt>
                      <c:pt idx="71">
                        <c:v>1.6014295000000001E-2</c:v>
                      </c:pt>
                    </c:numCache>
                  </c:numRef>
                </c:val>
                <c:extLst xmlns:c15="http://schemas.microsoft.com/office/drawing/2012/chart">
                  <c:ext xmlns:c16="http://schemas.microsoft.com/office/drawing/2014/chart" uri="{C3380CC4-5D6E-409C-BE32-E72D297353CC}">
                    <c16:uniqueId val="{00000014-4183-4B95-BD02-D6DFC994C757}"/>
                  </c:ext>
                </c:extLst>
              </c15:ser>
            </c15:filteredAreaSeries>
            <c15:filteredAreaSeries>
              <c15:ser>
                <c:idx val="21"/>
                <c:order val="21"/>
                <c:tx>
                  <c:strRef>
                    <c:extLst xmlns:c15="http://schemas.microsoft.com/office/drawing/2012/chart">
                      <c:ext xmlns:c15="http://schemas.microsoft.com/office/drawing/2012/chart" uri="{02D57815-91ED-43cb-92C2-25804820EDAC}">
                        <c15:formulaRef>
                          <c15:sqref>Reference!$AB$1</c15:sqref>
                        </c15:formulaRef>
                      </c:ext>
                    </c:extLst>
                    <c:strCache>
                      <c:ptCount val="1"/>
                      <c:pt idx="0">
                        <c:v>CMA</c:v>
                      </c:pt>
                    </c:strCache>
                  </c:strRef>
                </c:tx>
                <c:spPr>
                  <a:solidFill>
                    <a:schemeClr val="accent4">
                      <a:lumMod val="8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Reference!$AB$2:$AB$88</c15:sqref>
                        </c15:formulaRef>
                      </c:ext>
                    </c:extLst>
                    <c:numCache>
                      <c:formatCode>General</c:formatCode>
                      <c:ptCount val="87"/>
                      <c:pt idx="0">
                        <c:v>2.1511624999999999E-2</c:v>
                      </c:pt>
                      <c:pt idx="1">
                        <c:v>1.7482905E-2</c:v>
                      </c:pt>
                      <c:pt idx="2">
                        <c:v>1.0912967000000001E-2</c:v>
                      </c:pt>
                      <c:pt idx="3">
                        <c:v>1.5522884000000001E-2</c:v>
                      </c:pt>
                      <c:pt idx="4">
                        <c:v>1.4581136999999999E-2</c:v>
                      </c:pt>
                      <c:pt idx="5">
                        <c:v>1.6394787000000001E-2</c:v>
                      </c:pt>
                      <c:pt idx="6">
                        <c:v>1.7098557E-2</c:v>
                      </c:pt>
                      <c:pt idx="7">
                        <c:v>1.2989461000000001E-2</c:v>
                      </c:pt>
                      <c:pt idx="8">
                        <c:v>1.3154793E-2</c:v>
                      </c:pt>
                      <c:pt idx="9">
                        <c:v>1.1803634E-2</c:v>
                      </c:pt>
                      <c:pt idx="10">
                        <c:v>9.2659284999999994E-3</c:v>
                      </c:pt>
                      <c:pt idx="11">
                        <c:v>1.0817124500000001E-2</c:v>
                      </c:pt>
                      <c:pt idx="12">
                        <c:v>1.0307099E-2</c:v>
                      </c:pt>
                      <c:pt idx="13">
                        <c:v>1.230705E-2</c:v>
                      </c:pt>
                      <c:pt idx="14">
                        <c:v>1.0907419999999999E-2</c:v>
                      </c:pt>
                      <c:pt idx="15">
                        <c:v>1.1516762E-2</c:v>
                      </c:pt>
                      <c:pt idx="16">
                        <c:v>1.1410017499999999E-2</c:v>
                      </c:pt>
                      <c:pt idx="17">
                        <c:v>1.1074229999999999E-2</c:v>
                      </c:pt>
                      <c:pt idx="18">
                        <c:v>1.0763332E-2</c:v>
                      </c:pt>
                      <c:pt idx="19">
                        <c:v>1.1067417E-2</c:v>
                      </c:pt>
                      <c:pt idx="20">
                        <c:v>1.2142903E-2</c:v>
                      </c:pt>
                      <c:pt idx="21">
                        <c:v>9.6682060000000004E-3</c:v>
                      </c:pt>
                      <c:pt idx="22">
                        <c:v>1.1617854E-2</c:v>
                      </c:pt>
                      <c:pt idx="23">
                        <c:v>1.2457984E-2</c:v>
                      </c:pt>
                      <c:pt idx="24">
                        <c:v>1.4872138E-2</c:v>
                      </c:pt>
                      <c:pt idx="25">
                        <c:v>1.5054816E-2</c:v>
                      </c:pt>
                      <c:pt idx="26">
                        <c:v>1.2978231999999999E-2</c:v>
                      </c:pt>
                      <c:pt idx="27">
                        <c:v>2.5231859999999998E-2</c:v>
                      </c:pt>
                      <c:pt idx="28">
                        <c:v>2.6707907999999999E-2</c:v>
                      </c:pt>
                      <c:pt idx="29">
                        <c:v>2.9531015000000001E-2</c:v>
                      </c:pt>
                      <c:pt idx="30">
                        <c:v>1.7368997000000001E-2</c:v>
                      </c:pt>
                      <c:pt idx="31">
                        <c:v>2.7221255E-2</c:v>
                      </c:pt>
                      <c:pt idx="32">
                        <c:v>2.3011217E-2</c:v>
                      </c:pt>
                      <c:pt idx="33">
                        <c:v>1.7174965E-2</c:v>
                      </c:pt>
                      <c:pt idx="34">
                        <c:v>1.2987159E-2</c:v>
                      </c:pt>
                      <c:pt idx="35">
                        <c:v>1.7025594000000002E-2</c:v>
                      </c:pt>
                      <c:pt idx="36">
                        <c:v>1.1842777000000001E-2</c:v>
                      </c:pt>
                      <c:pt idx="37">
                        <c:v>1.9324891E-2</c:v>
                      </c:pt>
                      <c:pt idx="38">
                        <c:v>1.3469594E-2</c:v>
                      </c:pt>
                      <c:pt idx="39">
                        <c:v>1.3401236E-2</c:v>
                      </c:pt>
                      <c:pt idx="40">
                        <c:v>1.8570447E-2</c:v>
                      </c:pt>
                      <c:pt idx="41">
                        <c:v>9.9371019999999997E-3</c:v>
                      </c:pt>
                      <c:pt idx="42">
                        <c:v>1.1130259999999999E-2</c:v>
                      </c:pt>
                      <c:pt idx="43">
                        <c:v>1.5872404E-2</c:v>
                      </c:pt>
                      <c:pt idx="44">
                        <c:v>1.2009219E-2</c:v>
                      </c:pt>
                      <c:pt idx="45">
                        <c:v>1.6077323000000001E-2</c:v>
                      </c:pt>
                      <c:pt idx="46">
                        <c:v>1.7967073E-2</c:v>
                      </c:pt>
                      <c:pt idx="47">
                        <c:v>1.6697736000000001E-2</c:v>
                      </c:pt>
                      <c:pt idx="48">
                        <c:v>1.9861953000000002E-2</c:v>
                      </c:pt>
                      <c:pt idx="49">
                        <c:v>2.0719029999999999E-2</c:v>
                      </c:pt>
                      <c:pt idx="50">
                        <c:v>1.3002776000000001E-2</c:v>
                      </c:pt>
                      <c:pt idx="51">
                        <c:v>1.4809859999999999E-2</c:v>
                      </c:pt>
                      <c:pt idx="52">
                        <c:v>1.1892972E-2</c:v>
                      </c:pt>
                      <c:pt idx="53">
                        <c:v>1.1341332000000001E-2</c:v>
                      </c:pt>
                      <c:pt idx="54">
                        <c:v>1.1655172E-2</c:v>
                      </c:pt>
                      <c:pt idx="55">
                        <c:v>1.0267215E-2</c:v>
                      </c:pt>
                      <c:pt idx="56">
                        <c:v>1.0332099000000001E-2</c:v>
                      </c:pt>
                      <c:pt idx="57">
                        <c:v>9.1745420000000008E-3</c:v>
                      </c:pt>
                      <c:pt idx="58">
                        <c:v>1.4580509E-2</c:v>
                      </c:pt>
                      <c:pt idx="59">
                        <c:v>1.3140918E-2</c:v>
                      </c:pt>
                      <c:pt idx="60">
                        <c:v>1.1532562999999999E-2</c:v>
                      </c:pt>
                      <c:pt idx="61">
                        <c:v>1.2015161E-2</c:v>
                      </c:pt>
                      <c:pt idx="62">
                        <c:v>1.7972436000000001E-2</c:v>
                      </c:pt>
                      <c:pt idx="63">
                        <c:v>1.5752065999999999E-2</c:v>
                      </c:pt>
                      <c:pt idx="64">
                        <c:v>1.7994517000000002E-2</c:v>
                      </c:pt>
                      <c:pt idx="65">
                        <c:v>1.3022647E-2</c:v>
                      </c:pt>
                      <c:pt idx="66">
                        <c:v>1.5359005E-2</c:v>
                      </c:pt>
                      <c:pt idx="67">
                        <c:v>1.4045759999999999E-2</c:v>
                      </c:pt>
                      <c:pt idx="68">
                        <c:v>1.5064681999999999E-2</c:v>
                      </c:pt>
                      <c:pt idx="69">
                        <c:v>1.6605894999999999E-2</c:v>
                      </c:pt>
                      <c:pt idx="70">
                        <c:v>1.3689906999999999E-2</c:v>
                      </c:pt>
                      <c:pt idx="71">
                        <c:v>1.3548091999999999E-2</c:v>
                      </c:pt>
                    </c:numCache>
                  </c:numRef>
                </c:val>
                <c:extLst xmlns:c15="http://schemas.microsoft.com/office/drawing/2012/chart">
                  <c:ext xmlns:c16="http://schemas.microsoft.com/office/drawing/2014/chart" uri="{C3380CC4-5D6E-409C-BE32-E72D297353CC}">
                    <c16:uniqueId val="{00000015-4183-4B95-BD02-D6DFC994C757}"/>
                  </c:ext>
                </c:extLst>
              </c15:ser>
            </c15:filteredAreaSeries>
            <c15:filteredAreaSeries>
              <c15:ser>
                <c:idx val="22"/>
                <c:order val="22"/>
                <c:tx>
                  <c:strRef>
                    <c:extLst xmlns:c15="http://schemas.microsoft.com/office/drawing/2012/chart">
                      <c:ext xmlns:c15="http://schemas.microsoft.com/office/drawing/2012/chart" uri="{02D57815-91ED-43cb-92C2-25804820EDAC}">
                        <c15:formulaRef>
                          <c15:sqref>Reference!$AC$1</c15:sqref>
                        </c15:formulaRef>
                      </c:ext>
                    </c:extLst>
                    <c:strCache>
                      <c:ptCount val="1"/>
                      <c:pt idx="0">
                        <c:v>RF</c:v>
                      </c:pt>
                    </c:strCache>
                  </c:strRef>
                </c:tx>
                <c:spPr>
                  <a:solidFill>
                    <a:schemeClr val="accent5">
                      <a:lumMod val="8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Reference!$AC$2:$AC$88</c15:sqref>
                        </c15:formulaRef>
                      </c:ext>
                    </c:extLst>
                    <c:numCache>
                      <c:formatCode>General</c:formatCode>
                      <c:ptCount val="87"/>
                      <c:pt idx="0">
                        <c:v>2.3526965E-2</c:v>
                      </c:pt>
                      <c:pt idx="1">
                        <c:v>1.5470751E-2</c:v>
                      </c:pt>
                      <c:pt idx="2">
                        <c:v>1.6083670000000001E-2</c:v>
                      </c:pt>
                      <c:pt idx="3">
                        <c:v>1.43458545E-2</c:v>
                      </c:pt>
                      <c:pt idx="4">
                        <c:v>1.1949926E-2</c:v>
                      </c:pt>
                      <c:pt idx="5">
                        <c:v>1.2795890000000001E-2</c:v>
                      </c:pt>
                      <c:pt idx="6">
                        <c:v>2.1154935E-2</c:v>
                      </c:pt>
                      <c:pt idx="7">
                        <c:v>1.3158912E-2</c:v>
                      </c:pt>
                      <c:pt idx="8">
                        <c:v>1.1028807E-2</c:v>
                      </c:pt>
                      <c:pt idx="9">
                        <c:v>1.1728301999999999E-2</c:v>
                      </c:pt>
                      <c:pt idx="10">
                        <c:v>1.1270782E-2</c:v>
                      </c:pt>
                      <c:pt idx="11">
                        <c:v>1.5911334999999999E-2</c:v>
                      </c:pt>
                      <c:pt idx="12">
                        <c:v>1.2779983E-2</c:v>
                      </c:pt>
                      <c:pt idx="13">
                        <c:v>1.2747049999999999E-2</c:v>
                      </c:pt>
                      <c:pt idx="14">
                        <c:v>3.0067354000000001E-2</c:v>
                      </c:pt>
                      <c:pt idx="15">
                        <c:v>1.4797988E-2</c:v>
                      </c:pt>
                      <c:pt idx="16">
                        <c:v>1.1806967999999999E-2</c:v>
                      </c:pt>
                      <c:pt idx="17">
                        <c:v>1.1245504E-2</c:v>
                      </c:pt>
                      <c:pt idx="18">
                        <c:v>3.8531724000000003E-2</c:v>
                      </c:pt>
                      <c:pt idx="19">
                        <c:v>1.6558422E-2</c:v>
                      </c:pt>
                      <c:pt idx="20">
                        <c:v>1.3895357000000001E-2</c:v>
                      </c:pt>
                      <c:pt idx="21">
                        <c:v>2.3121447999999999E-2</c:v>
                      </c:pt>
                      <c:pt idx="22">
                        <c:v>3.0596452E-2</c:v>
                      </c:pt>
                      <c:pt idx="23">
                        <c:v>3.1428409999999997E-2</c:v>
                      </c:pt>
                      <c:pt idx="24">
                        <c:v>1.6784027E-2</c:v>
                      </c:pt>
                      <c:pt idx="25">
                        <c:v>1.5801870999999999E-2</c:v>
                      </c:pt>
                      <c:pt idx="26">
                        <c:v>3.2205097000000002E-2</c:v>
                      </c:pt>
                      <c:pt idx="27">
                        <c:v>2.2153826000000001E-2</c:v>
                      </c:pt>
                      <c:pt idx="28">
                        <c:v>1.52671235E-2</c:v>
                      </c:pt>
                      <c:pt idx="29">
                        <c:v>1.823864E-2</c:v>
                      </c:pt>
                      <c:pt idx="30">
                        <c:v>4.2613734E-2</c:v>
                      </c:pt>
                      <c:pt idx="31">
                        <c:v>1.9347072E-2</c:v>
                      </c:pt>
                      <c:pt idx="32">
                        <c:v>2.2194589000000001E-2</c:v>
                      </c:pt>
                      <c:pt idx="33">
                        <c:v>3.5501970000000001E-2</c:v>
                      </c:pt>
                      <c:pt idx="34">
                        <c:v>2.6990255000000001E-2</c:v>
                      </c:pt>
                      <c:pt idx="35">
                        <c:v>1.22564845E-2</c:v>
                      </c:pt>
                      <c:pt idx="36">
                        <c:v>1.469817E-2</c:v>
                      </c:pt>
                      <c:pt idx="37">
                        <c:v>9.4423330000000007E-3</c:v>
                      </c:pt>
                      <c:pt idx="38">
                        <c:v>1.5645968E-2</c:v>
                      </c:pt>
                      <c:pt idx="39">
                        <c:v>1.9104969999999999E-2</c:v>
                      </c:pt>
                      <c:pt idx="40">
                        <c:v>1.6217223999999999E-2</c:v>
                      </c:pt>
                      <c:pt idx="41">
                        <c:v>2.4757020000000001E-2</c:v>
                      </c:pt>
                      <c:pt idx="42">
                        <c:v>1.3350094E-2</c:v>
                      </c:pt>
                      <c:pt idx="43">
                        <c:v>1.5483442E-2</c:v>
                      </c:pt>
                      <c:pt idx="44">
                        <c:v>1.7337350000000001E-2</c:v>
                      </c:pt>
                      <c:pt idx="45">
                        <c:v>1.6691359999999999E-2</c:v>
                      </c:pt>
                      <c:pt idx="46">
                        <c:v>1.4263434E-2</c:v>
                      </c:pt>
                      <c:pt idx="47">
                        <c:v>2.2992173000000001E-2</c:v>
                      </c:pt>
                      <c:pt idx="48">
                        <c:v>1.5520183999999999E-2</c:v>
                      </c:pt>
                      <c:pt idx="49">
                        <c:v>1.4199399E-2</c:v>
                      </c:pt>
                      <c:pt idx="50">
                        <c:v>1.6697085E-2</c:v>
                      </c:pt>
                      <c:pt idx="51">
                        <c:v>3.4563641999999999E-2</c:v>
                      </c:pt>
                      <c:pt idx="52">
                        <c:v>2.1776213999999999E-2</c:v>
                      </c:pt>
                      <c:pt idx="53">
                        <c:v>1.9099772000000001E-2</c:v>
                      </c:pt>
                      <c:pt idx="54">
                        <c:v>1.9794952000000001E-2</c:v>
                      </c:pt>
                      <c:pt idx="55">
                        <c:v>1.5487628E-2</c:v>
                      </c:pt>
                      <c:pt idx="56">
                        <c:v>2.4477305000000001E-2</c:v>
                      </c:pt>
                      <c:pt idx="57">
                        <c:v>1.4629011000000001E-2</c:v>
                      </c:pt>
                      <c:pt idx="58">
                        <c:v>1.5120989E-2</c:v>
                      </c:pt>
                      <c:pt idx="59">
                        <c:v>2.2015564000000001E-2</c:v>
                      </c:pt>
                      <c:pt idx="60">
                        <c:v>2.7356551999999999E-2</c:v>
                      </c:pt>
                      <c:pt idx="61">
                        <c:v>1.3126462E-2</c:v>
                      </c:pt>
                      <c:pt idx="62">
                        <c:v>1.5476795E-2</c:v>
                      </c:pt>
                      <c:pt idx="63">
                        <c:v>1.9465105999999999E-2</c:v>
                      </c:pt>
                      <c:pt idx="64">
                        <c:v>2.3976366999999998E-2</c:v>
                      </c:pt>
                      <c:pt idx="65">
                        <c:v>2.8372611999999998E-2</c:v>
                      </c:pt>
                      <c:pt idx="66">
                        <c:v>3.9049696000000002E-2</c:v>
                      </c:pt>
                      <c:pt idx="67">
                        <c:v>1.5834311E-2</c:v>
                      </c:pt>
                      <c:pt idx="68">
                        <c:v>1.3846872E-2</c:v>
                      </c:pt>
                      <c:pt idx="69">
                        <c:v>1.76036E-2</c:v>
                      </c:pt>
                      <c:pt idx="70">
                        <c:v>2.1281016999999999E-2</c:v>
                      </c:pt>
                      <c:pt idx="71">
                        <c:v>3.1857877999999999E-2</c:v>
                      </c:pt>
                    </c:numCache>
                  </c:numRef>
                </c:val>
                <c:extLst xmlns:c15="http://schemas.microsoft.com/office/drawing/2012/chart">
                  <c:ext xmlns:c16="http://schemas.microsoft.com/office/drawing/2014/chart" uri="{C3380CC4-5D6E-409C-BE32-E72D297353CC}">
                    <c16:uniqueId val="{00000016-4183-4B95-BD02-D6DFC994C757}"/>
                  </c:ext>
                </c:extLst>
              </c15:ser>
            </c15:filteredAreaSeries>
            <c15:filteredAreaSeries>
              <c15:ser>
                <c:idx val="23"/>
                <c:order val="23"/>
                <c:tx>
                  <c:strRef>
                    <c:extLst xmlns:c15="http://schemas.microsoft.com/office/drawing/2012/chart">
                      <c:ext xmlns:c15="http://schemas.microsoft.com/office/drawing/2012/chart" uri="{02D57815-91ED-43cb-92C2-25804820EDAC}">
                        <c15:formulaRef>
                          <c15:sqref>Reference!$AD$1</c15:sqref>
                        </c15:formulaRef>
                      </c:ext>
                    </c:extLst>
                    <c:strCache>
                      <c:ptCount val="1"/>
                      <c:pt idx="0">
                        <c:v>R_ME</c:v>
                      </c:pt>
                    </c:strCache>
                  </c:strRef>
                </c:tx>
                <c:spPr>
                  <a:solidFill>
                    <a:schemeClr val="accent6">
                      <a:lumMod val="8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Reference!$AD$2:$AD$88</c15:sqref>
                        </c15:formulaRef>
                      </c:ext>
                    </c:extLst>
                    <c:numCache>
                      <c:formatCode>General</c:formatCode>
                      <c:ptCount val="87"/>
                      <c:pt idx="0">
                        <c:v>4.2277500000000003E-2</c:v>
                      </c:pt>
                      <c:pt idx="1">
                        <c:v>4.5353009999999999E-2</c:v>
                      </c:pt>
                      <c:pt idx="2">
                        <c:v>2.8927464E-2</c:v>
                      </c:pt>
                      <c:pt idx="3">
                        <c:v>3.0539739999999999E-2</c:v>
                      </c:pt>
                      <c:pt idx="4">
                        <c:v>4.1662127E-2</c:v>
                      </c:pt>
                      <c:pt idx="5">
                        <c:v>2.7132742000000001E-2</c:v>
                      </c:pt>
                      <c:pt idx="6">
                        <c:v>4.0118147E-2</c:v>
                      </c:pt>
                      <c:pt idx="7">
                        <c:v>2.6565464E-2</c:v>
                      </c:pt>
                      <c:pt idx="8">
                        <c:v>3.987135E-2</c:v>
                      </c:pt>
                      <c:pt idx="9">
                        <c:v>3.9803802999999999E-2</c:v>
                      </c:pt>
                      <c:pt idx="10">
                        <c:v>3.6624320000000002E-2</c:v>
                      </c:pt>
                      <c:pt idx="11">
                        <c:v>2.4616994E-2</c:v>
                      </c:pt>
                      <c:pt idx="12">
                        <c:v>2.6817819999999999E-2</c:v>
                      </c:pt>
                      <c:pt idx="13">
                        <c:v>1.7803820000000001E-2</c:v>
                      </c:pt>
                      <c:pt idx="14">
                        <c:v>1.9664259999999999E-2</c:v>
                      </c:pt>
                      <c:pt idx="15">
                        <c:v>2.5931688000000001E-2</c:v>
                      </c:pt>
                      <c:pt idx="16">
                        <c:v>3.6762997999999998E-2</c:v>
                      </c:pt>
                      <c:pt idx="17">
                        <c:v>2.9390527E-2</c:v>
                      </c:pt>
                      <c:pt idx="18">
                        <c:v>2.8148662000000001E-2</c:v>
                      </c:pt>
                      <c:pt idx="19">
                        <c:v>3.6061442999999999E-2</c:v>
                      </c:pt>
                      <c:pt idx="20">
                        <c:v>2.406956E-2</c:v>
                      </c:pt>
                      <c:pt idx="21">
                        <c:v>1.0516421999999999E-2</c:v>
                      </c:pt>
                      <c:pt idx="22">
                        <c:v>1.7287381000000001E-2</c:v>
                      </c:pt>
                      <c:pt idx="23">
                        <c:v>2.8545909000000001E-2</c:v>
                      </c:pt>
                      <c:pt idx="24">
                        <c:v>2.2767336999999999E-2</c:v>
                      </c:pt>
                      <c:pt idx="25">
                        <c:v>2.8634736000000001E-2</c:v>
                      </c:pt>
                      <c:pt idx="26">
                        <c:v>2.3684261000000002E-2</c:v>
                      </c:pt>
                      <c:pt idx="27">
                        <c:v>4.0074672999999998E-2</c:v>
                      </c:pt>
                      <c:pt idx="28">
                        <c:v>3.3892114000000001E-2</c:v>
                      </c:pt>
                      <c:pt idx="29">
                        <c:v>3.6279793999999997E-2</c:v>
                      </c:pt>
                      <c:pt idx="30">
                        <c:v>2.8481112999999999E-2</c:v>
                      </c:pt>
                      <c:pt idx="31">
                        <c:v>3.9944038000000001E-2</c:v>
                      </c:pt>
                      <c:pt idx="32">
                        <c:v>4.8223622000000001E-2</c:v>
                      </c:pt>
                      <c:pt idx="33">
                        <c:v>4.6769275999999999E-2</c:v>
                      </c:pt>
                      <c:pt idx="34">
                        <c:v>3.2007050000000002E-2</c:v>
                      </c:pt>
                      <c:pt idx="35">
                        <c:v>5.1538859999999999E-2</c:v>
                      </c:pt>
                      <c:pt idx="36">
                        <c:v>2.4917307999999999E-2</c:v>
                      </c:pt>
                      <c:pt idx="37">
                        <c:v>3.0866056999999999E-2</c:v>
                      </c:pt>
                      <c:pt idx="38">
                        <c:v>4.0406022E-2</c:v>
                      </c:pt>
                      <c:pt idx="39">
                        <c:v>4.9070484999999997E-2</c:v>
                      </c:pt>
                      <c:pt idx="40">
                        <c:v>2.7338122999999999E-2</c:v>
                      </c:pt>
                      <c:pt idx="41">
                        <c:v>3.4056610000000001E-2</c:v>
                      </c:pt>
                      <c:pt idx="42">
                        <c:v>6.0622240000000001E-2</c:v>
                      </c:pt>
                      <c:pt idx="43">
                        <c:v>6.4816670000000007E-2</c:v>
                      </c:pt>
                      <c:pt idx="44">
                        <c:v>4.8132867000000003E-2</c:v>
                      </c:pt>
                      <c:pt idx="45">
                        <c:v>5.1946539999999999E-2</c:v>
                      </c:pt>
                      <c:pt idx="46">
                        <c:v>6.8000026000000005E-2</c:v>
                      </c:pt>
                      <c:pt idx="47">
                        <c:v>2.9645604999999998E-2</c:v>
                      </c:pt>
                      <c:pt idx="48">
                        <c:v>6.6971794000000001E-2</c:v>
                      </c:pt>
                      <c:pt idx="49">
                        <c:v>5.7257376999999998E-2</c:v>
                      </c:pt>
                      <c:pt idx="50">
                        <c:v>5.4820657000000002E-2</c:v>
                      </c:pt>
                      <c:pt idx="51">
                        <c:v>3.6386623999999999E-2</c:v>
                      </c:pt>
                      <c:pt idx="52">
                        <c:v>4.926171E-2</c:v>
                      </c:pt>
                      <c:pt idx="53">
                        <c:v>3.4326740000000001E-2</c:v>
                      </c:pt>
                      <c:pt idx="54">
                        <c:v>3.4439452000000002E-2</c:v>
                      </c:pt>
                      <c:pt idx="55">
                        <c:v>2.3714848E-2</c:v>
                      </c:pt>
                      <c:pt idx="56">
                        <c:v>2.7935324000000001E-2</c:v>
                      </c:pt>
                      <c:pt idx="57">
                        <c:v>2.5168467E-2</c:v>
                      </c:pt>
                      <c:pt idx="58">
                        <c:v>4.8649610000000003E-2</c:v>
                      </c:pt>
                      <c:pt idx="59">
                        <c:v>3.7471794000000003E-2</c:v>
                      </c:pt>
                      <c:pt idx="60">
                        <c:v>2.0073013000000001E-2</c:v>
                      </c:pt>
                      <c:pt idx="61">
                        <c:v>2.8974531000000001E-2</c:v>
                      </c:pt>
                      <c:pt idx="62">
                        <c:v>5.1025193000000003E-2</c:v>
                      </c:pt>
                      <c:pt idx="63">
                        <c:v>3.9521806E-2</c:v>
                      </c:pt>
                      <c:pt idx="64">
                        <c:v>3.8886003000000002E-2</c:v>
                      </c:pt>
                      <c:pt idx="65">
                        <c:v>2.3714997000000002E-2</c:v>
                      </c:pt>
                      <c:pt idx="66">
                        <c:v>3.5082966E-2</c:v>
                      </c:pt>
                      <c:pt idx="67">
                        <c:v>3.7287663999999998E-2</c:v>
                      </c:pt>
                      <c:pt idx="68">
                        <c:v>4.7019932E-2</c:v>
                      </c:pt>
                      <c:pt idx="69">
                        <c:v>4.1624095E-2</c:v>
                      </c:pt>
                      <c:pt idx="70">
                        <c:v>4.4474135999999997E-2</c:v>
                      </c:pt>
                      <c:pt idx="71">
                        <c:v>4.0226176000000002E-2</c:v>
                      </c:pt>
                    </c:numCache>
                  </c:numRef>
                </c:val>
                <c:extLst xmlns:c15="http://schemas.microsoft.com/office/drawing/2012/chart">
                  <c:ext xmlns:c16="http://schemas.microsoft.com/office/drawing/2014/chart" uri="{C3380CC4-5D6E-409C-BE32-E72D297353CC}">
                    <c16:uniqueId val="{00000017-4183-4B95-BD02-D6DFC994C757}"/>
                  </c:ext>
                </c:extLst>
              </c15:ser>
            </c15:filteredAreaSeries>
            <c15:filteredAreaSeries>
              <c15:ser>
                <c:idx val="24"/>
                <c:order val="24"/>
                <c:tx>
                  <c:strRef>
                    <c:extLst xmlns:c15="http://schemas.microsoft.com/office/drawing/2012/chart">
                      <c:ext xmlns:c15="http://schemas.microsoft.com/office/drawing/2012/chart" uri="{02D57815-91ED-43cb-92C2-25804820EDAC}">
                        <c15:formulaRef>
                          <c15:sqref>Reference!$AE$1</c15:sqref>
                        </c15:formulaRef>
                      </c:ext>
                    </c:extLst>
                    <c:strCache>
                      <c:ptCount val="1"/>
                      <c:pt idx="0">
                        <c:v>R_IA</c:v>
                      </c:pt>
                    </c:strCache>
                  </c:strRef>
                </c:tx>
                <c:spPr>
                  <a:solidFill>
                    <a:schemeClr val="accent1">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Reference!$AE$2:$AE$88</c15:sqref>
                        </c15:formulaRef>
                      </c:ext>
                    </c:extLst>
                    <c:numCache>
                      <c:formatCode>General</c:formatCode>
                      <c:ptCount val="87"/>
                      <c:pt idx="0">
                        <c:v>7.9917110000000003E-3</c:v>
                      </c:pt>
                      <c:pt idx="1">
                        <c:v>9.5119130000000003E-3</c:v>
                      </c:pt>
                      <c:pt idx="2">
                        <c:v>1.6793474999999999E-2</c:v>
                      </c:pt>
                      <c:pt idx="3">
                        <c:v>1.2665091999999999E-2</c:v>
                      </c:pt>
                      <c:pt idx="4">
                        <c:v>1.0875041E-2</c:v>
                      </c:pt>
                      <c:pt idx="5">
                        <c:v>2.1205275999999999E-2</c:v>
                      </c:pt>
                      <c:pt idx="6">
                        <c:v>7.9828179999999992E-3</c:v>
                      </c:pt>
                      <c:pt idx="7">
                        <c:v>2.0967914000000001E-2</c:v>
                      </c:pt>
                      <c:pt idx="8">
                        <c:v>1.4143312E-2</c:v>
                      </c:pt>
                      <c:pt idx="9">
                        <c:v>1.1157564999999999E-2</c:v>
                      </c:pt>
                      <c:pt idx="10">
                        <c:v>1.3532551E-2</c:v>
                      </c:pt>
                      <c:pt idx="11">
                        <c:v>1.2518436000000001E-2</c:v>
                      </c:pt>
                      <c:pt idx="12">
                        <c:v>9.8390879999999993E-3</c:v>
                      </c:pt>
                      <c:pt idx="13">
                        <c:v>2.4150721999999999E-2</c:v>
                      </c:pt>
                      <c:pt idx="14">
                        <c:v>2.2229366E-2</c:v>
                      </c:pt>
                      <c:pt idx="15">
                        <c:v>1.0710516999999999E-2</c:v>
                      </c:pt>
                      <c:pt idx="16">
                        <c:v>1.0161137000000001E-2</c:v>
                      </c:pt>
                      <c:pt idx="17">
                        <c:v>1.273001E-2</c:v>
                      </c:pt>
                      <c:pt idx="18">
                        <c:v>1.0438947000000001E-2</c:v>
                      </c:pt>
                      <c:pt idx="19">
                        <c:v>1.1063082E-2</c:v>
                      </c:pt>
                      <c:pt idx="20">
                        <c:v>2.2815673000000002E-2</c:v>
                      </c:pt>
                      <c:pt idx="21">
                        <c:v>2.4591831000000001E-2</c:v>
                      </c:pt>
                      <c:pt idx="22">
                        <c:v>2.0415590000000001E-2</c:v>
                      </c:pt>
                      <c:pt idx="23">
                        <c:v>1.4578641999999999E-2</c:v>
                      </c:pt>
                      <c:pt idx="24">
                        <c:v>1.27891805E-2</c:v>
                      </c:pt>
                      <c:pt idx="25">
                        <c:v>1.7851008000000002E-2</c:v>
                      </c:pt>
                      <c:pt idx="26">
                        <c:v>2.0525007000000001E-2</c:v>
                      </c:pt>
                      <c:pt idx="27">
                        <c:v>2.5385250000000002E-2</c:v>
                      </c:pt>
                      <c:pt idx="28">
                        <c:v>3.058578E-2</c:v>
                      </c:pt>
                      <c:pt idx="29">
                        <c:v>4.6250476999999998E-2</c:v>
                      </c:pt>
                      <c:pt idx="30">
                        <c:v>1.1924488E-2</c:v>
                      </c:pt>
                      <c:pt idx="31">
                        <c:v>2.2035213000000001E-2</c:v>
                      </c:pt>
                      <c:pt idx="32">
                        <c:v>2.3491258000000001E-2</c:v>
                      </c:pt>
                      <c:pt idx="33">
                        <c:v>2.2901640000000001E-2</c:v>
                      </c:pt>
                      <c:pt idx="34">
                        <c:v>1.3148699E-2</c:v>
                      </c:pt>
                      <c:pt idx="35">
                        <c:v>1.2094369000000001E-2</c:v>
                      </c:pt>
                      <c:pt idx="36">
                        <c:v>1.1393626E-2</c:v>
                      </c:pt>
                      <c:pt idx="37">
                        <c:v>9.2599540000000008E-3</c:v>
                      </c:pt>
                      <c:pt idx="38">
                        <c:v>7.8456189999999999E-3</c:v>
                      </c:pt>
                      <c:pt idx="39">
                        <c:v>8.5679789999999999E-3</c:v>
                      </c:pt>
                      <c:pt idx="40">
                        <c:v>1.0406036E-2</c:v>
                      </c:pt>
                      <c:pt idx="41">
                        <c:v>1.3533083E-2</c:v>
                      </c:pt>
                      <c:pt idx="42">
                        <c:v>1.1190276000000001E-2</c:v>
                      </c:pt>
                      <c:pt idx="43">
                        <c:v>1.0133774999999999E-2</c:v>
                      </c:pt>
                      <c:pt idx="44">
                        <c:v>1.4864596000000001E-2</c:v>
                      </c:pt>
                      <c:pt idx="45">
                        <c:v>1.0650916999999999E-2</c:v>
                      </c:pt>
                      <c:pt idx="46">
                        <c:v>1.4818484E-2</c:v>
                      </c:pt>
                      <c:pt idx="47">
                        <c:v>1.5970603999999999E-2</c:v>
                      </c:pt>
                      <c:pt idx="48">
                        <c:v>1.2365292999999999E-2</c:v>
                      </c:pt>
                      <c:pt idx="49">
                        <c:v>1.7784490999999999E-2</c:v>
                      </c:pt>
                      <c:pt idx="50">
                        <c:v>1.2059139999999999E-2</c:v>
                      </c:pt>
                      <c:pt idx="51">
                        <c:v>2.0806228999999999E-2</c:v>
                      </c:pt>
                      <c:pt idx="52">
                        <c:v>1.2167905999999999E-2</c:v>
                      </c:pt>
                      <c:pt idx="53">
                        <c:v>1.1459987E-2</c:v>
                      </c:pt>
                      <c:pt idx="54">
                        <c:v>1.1374558999999999E-2</c:v>
                      </c:pt>
                      <c:pt idx="55">
                        <c:v>1.6545884E-2</c:v>
                      </c:pt>
                      <c:pt idx="56">
                        <c:v>1.3903721000000001E-2</c:v>
                      </c:pt>
                      <c:pt idx="57">
                        <c:v>9.6213960000000008E-3</c:v>
                      </c:pt>
                      <c:pt idx="58">
                        <c:v>1.4262523500000001E-2</c:v>
                      </c:pt>
                      <c:pt idx="59">
                        <c:v>8.4159200000000003E-3</c:v>
                      </c:pt>
                      <c:pt idx="60">
                        <c:v>7.1809394E-3</c:v>
                      </c:pt>
                      <c:pt idx="61">
                        <c:v>9.2530990000000007E-3</c:v>
                      </c:pt>
                      <c:pt idx="62">
                        <c:v>1.2574013E-2</c:v>
                      </c:pt>
                      <c:pt idx="63">
                        <c:v>8.0572909999999994E-3</c:v>
                      </c:pt>
                      <c:pt idx="64">
                        <c:v>7.8133009999999999E-3</c:v>
                      </c:pt>
                      <c:pt idx="65">
                        <c:v>8.1338420000000005E-3</c:v>
                      </c:pt>
                      <c:pt idx="66">
                        <c:v>3.3544190000000002E-2</c:v>
                      </c:pt>
                      <c:pt idx="67">
                        <c:v>9.3818249999999999E-3</c:v>
                      </c:pt>
                      <c:pt idx="68">
                        <c:v>1.4743025E-2</c:v>
                      </c:pt>
                      <c:pt idx="69">
                        <c:v>1.6707994E-2</c:v>
                      </c:pt>
                      <c:pt idx="70">
                        <c:v>1.0159417E-2</c:v>
                      </c:pt>
                      <c:pt idx="71">
                        <c:v>1.2305856E-2</c:v>
                      </c:pt>
                    </c:numCache>
                  </c:numRef>
                </c:val>
                <c:extLst xmlns:c15="http://schemas.microsoft.com/office/drawing/2012/chart">
                  <c:ext xmlns:c16="http://schemas.microsoft.com/office/drawing/2014/chart" uri="{C3380CC4-5D6E-409C-BE32-E72D297353CC}">
                    <c16:uniqueId val="{00000018-4183-4B95-BD02-D6DFC994C757}"/>
                  </c:ext>
                </c:extLst>
              </c15:ser>
            </c15:filteredAreaSeries>
            <c15:filteredAreaSeries>
              <c15:ser>
                <c:idx val="25"/>
                <c:order val="25"/>
                <c:tx>
                  <c:strRef>
                    <c:extLst xmlns:c15="http://schemas.microsoft.com/office/drawing/2012/chart">
                      <c:ext xmlns:c15="http://schemas.microsoft.com/office/drawing/2012/chart" uri="{02D57815-91ED-43cb-92C2-25804820EDAC}">
                        <c15:formulaRef>
                          <c15:sqref>Reference!$AF$1</c15:sqref>
                        </c15:formulaRef>
                      </c:ext>
                    </c:extLst>
                    <c:strCache>
                      <c:ptCount val="1"/>
                      <c:pt idx="0">
                        <c:v>R_ROE</c:v>
                      </c:pt>
                    </c:strCache>
                  </c:strRef>
                </c:tx>
                <c:spPr>
                  <a:solidFill>
                    <a:schemeClr val="accent2">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Reference!$AF$2:$AF$88</c15:sqref>
                        </c15:formulaRef>
                      </c:ext>
                    </c:extLst>
                    <c:numCache>
                      <c:formatCode>General</c:formatCode>
                      <c:ptCount val="87"/>
                      <c:pt idx="0">
                        <c:v>1.0616865E-2</c:v>
                      </c:pt>
                      <c:pt idx="1">
                        <c:v>1.2170492999999999E-2</c:v>
                      </c:pt>
                      <c:pt idx="2">
                        <c:v>9.4656849999999997E-3</c:v>
                      </c:pt>
                      <c:pt idx="3">
                        <c:v>8.3548479999999998E-3</c:v>
                      </c:pt>
                      <c:pt idx="4">
                        <c:v>1.1717198999999999E-2</c:v>
                      </c:pt>
                      <c:pt idx="5">
                        <c:v>1.1866349E-2</c:v>
                      </c:pt>
                      <c:pt idx="6">
                        <c:v>1.0944878E-2</c:v>
                      </c:pt>
                      <c:pt idx="7">
                        <c:v>1.327797E-2</c:v>
                      </c:pt>
                      <c:pt idx="8">
                        <c:v>6.4064083000000003E-3</c:v>
                      </c:pt>
                      <c:pt idx="9">
                        <c:v>6.5552329999999997E-3</c:v>
                      </c:pt>
                      <c:pt idx="10">
                        <c:v>8.3317319999999997E-3</c:v>
                      </c:pt>
                      <c:pt idx="11">
                        <c:v>5.7518509999999997E-3</c:v>
                      </c:pt>
                      <c:pt idx="12">
                        <c:v>7.5739003000000003E-3</c:v>
                      </c:pt>
                      <c:pt idx="13">
                        <c:v>4.8364180000000003E-3</c:v>
                      </c:pt>
                      <c:pt idx="14">
                        <c:v>6.3549490000000004E-3</c:v>
                      </c:pt>
                      <c:pt idx="15">
                        <c:v>5.0666560000000001E-3</c:v>
                      </c:pt>
                      <c:pt idx="16">
                        <c:v>6.3647777000000001E-3</c:v>
                      </c:pt>
                      <c:pt idx="17">
                        <c:v>5.8918655999999998E-3</c:v>
                      </c:pt>
                      <c:pt idx="18">
                        <c:v>7.3481713999999998E-3</c:v>
                      </c:pt>
                      <c:pt idx="19">
                        <c:v>5.8121173999999996E-3</c:v>
                      </c:pt>
                      <c:pt idx="20">
                        <c:v>5.9598265000000003E-3</c:v>
                      </c:pt>
                      <c:pt idx="21">
                        <c:v>7.0621959999999998E-3</c:v>
                      </c:pt>
                      <c:pt idx="22">
                        <c:v>9.2928170000000001E-3</c:v>
                      </c:pt>
                      <c:pt idx="23">
                        <c:v>1.1451909E-2</c:v>
                      </c:pt>
                      <c:pt idx="24">
                        <c:v>1.3195569000000001E-2</c:v>
                      </c:pt>
                      <c:pt idx="25">
                        <c:v>1.2448951E-2</c:v>
                      </c:pt>
                      <c:pt idx="26">
                        <c:v>8.4990210000000007E-3</c:v>
                      </c:pt>
                      <c:pt idx="27">
                        <c:v>1.0721488E-2</c:v>
                      </c:pt>
                      <c:pt idx="28">
                        <c:v>1.2810138E-2</c:v>
                      </c:pt>
                      <c:pt idx="29">
                        <c:v>1.2415059000000001E-2</c:v>
                      </c:pt>
                      <c:pt idx="30">
                        <c:v>1.2179285999999999E-2</c:v>
                      </c:pt>
                      <c:pt idx="31">
                        <c:v>1.3397901E-2</c:v>
                      </c:pt>
                      <c:pt idx="32">
                        <c:v>1.0129131E-2</c:v>
                      </c:pt>
                      <c:pt idx="33">
                        <c:v>8.0795009999999993E-3</c:v>
                      </c:pt>
                      <c:pt idx="34">
                        <c:v>9.3418809999999998E-3</c:v>
                      </c:pt>
                      <c:pt idx="35">
                        <c:v>5.5316189999999998E-3</c:v>
                      </c:pt>
                      <c:pt idx="36">
                        <c:v>6.9854204000000001E-3</c:v>
                      </c:pt>
                      <c:pt idx="37">
                        <c:v>6.7815339999999997E-3</c:v>
                      </c:pt>
                      <c:pt idx="38">
                        <c:v>7.4008596000000003E-3</c:v>
                      </c:pt>
                      <c:pt idx="39">
                        <c:v>7.5031547000000004E-3</c:v>
                      </c:pt>
                      <c:pt idx="40">
                        <c:v>9.5777569999999992E-3</c:v>
                      </c:pt>
                      <c:pt idx="41">
                        <c:v>6.0495339999999996E-3</c:v>
                      </c:pt>
                      <c:pt idx="42">
                        <c:v>7.1111554000000002E-3</c:v>
                      </c:pt>
                      <c:pt idx="43">
                        <c:v>1.2100763E-2</c:v>
                      </c:pt>
                      <c:pt idx="44">
                        <c:v>6.6943658000000001E-3</c:v>
                      </c:pt>
                      <c:pt idx="45">
                        <c:v>1.0555426E-2</c:v>
                      </c:pt>
                      <c:pt idx="46">
                        <c:v>8.3653110000000003E-3</c:v>
                      </c:pt>
                      <c:pt idx="47">
                        <c:v>7.1999565999999997E-3</c:v>
                      </c:pt>
                      <c:pt idx="48">
                        <c:v>8.2284209999999997E-3</c:v>
                      </c:pt>
                      <c:pt idx="49">
                        <c:v>7.0503744999999996E-3</c:v>
                      </c:pt>
                      <c:pt idx="50">
                        <c:v>8.6306319999999992E-3</c:v>
                      </c:pt>
                      <c:pt idx="51">
                        <c:v>6.5442864E-3</c:v>
                      </c:pt>
                      <c:pt idx="52">
                        <c:v>7.5674033999999996E-3</c:v>
                      </c:pt>
                      <c:pt idx="53">
                        <c:v>7.0874737999999998E-3</c:v>
                      </c:pt>
                      <c:pt idx="54">
                        <c:v>6.8846526999999996E-3</c:v>
                      </c:pt>
                      <c:pt idx="55">
                        <c:v>8.7456510000000001E-3</c:v>
                      </c:pt>
                      <c:pt idx="56">
                        <c:v>6.8499813999999999E-3</c:v>
                      </c:pt>
                      <c:pt idx="57">
                        <c:v>9.3157520000000001E-3</c:v>
                      </c:pt>
                      <c:pt idx="58">
                        <c:v>7.7618095000000003E-3</c:v>
                      </c:pt>
                      <c:pt idx="59">
                        <c:v>9.7491490000000004E-3</c:v>
                      </c:pt>
                      <c:pt idx="60">
                        <c:v>1.0515811999999999E-2</c:v>
                      </c:pt>
                      <c:pt idx="61">
                        <c:v>1.2186331E-2</c:v>
                      </c:pt>
                      <c:pt idx="62">
                        <c:v>7.1908509999999998E-3</c:v>
                      </c:pt>
                      <c:pt idx="63">
                        <c:v>1.060734E-2</c:v>
                      </c:pt>
                      <c:pt idx="64">
                        <c:v>1.0087275E-2</c:v>
                      </c:pt>
                      <c:pt idx="65">
                        <c:v>9.2574419999999994E-3</c:v>
                      </c:pt>
                      <c:pt idx="66">
                        <c:v>1.8003677999999999E-2</c:v>
                      </c:pt>
                      <c:pt idx="67">
                        <c:v>8.1602800000000007E-3</c:v>
                      </c:pt>
                      <c:pt idx="68">
                        <c:v>7.7586696000000004E-3</c:v>
                      </c:pt>
                      <c:pt idx="69">
                        <c:v>8.4917139999999992E-3</c:v>
                      </c:pt>
                      <c:pt idx="70">
                        <c:v>8.4159260000000007E-3</c:v>
                      </c:pt>
                      <c:pt idx="71">
                        <c:v>8.9752394999999992E-3</c:v>
                      </c:pt>
                    </c:numCache>
                  </c:numRef>
                </c:val>
                <c:extLst xmlns:c15="http://schemas.microsoft.com/office/drawing/2012/chart">
                  <c:ext xmlns:c16="http://schemas.microsoft.com/office/drawing/2014/chart" uri="{C3380CC4-5D6E-409C-BE32-E72D297353CC}">
                    <c16:uniqueId val="{00000019-4183-4B95-BD02-D6DFC994C757}"/>
                  </c:ext>
                </c:extLst>
              </c15:ser>
            </c15:filteredAreaSeries>
            <c15:filteredAreaSeries>
              <c15:ser>
                <c:idx val="26"/>
                <c:order val="26"/>
                <c:tx>
                  <c:strRef>
                    <c:extLst xmlns:c15="http://schemas.microsoft.com/office/drawing/2012/chart">
                      <c:ext xmlns:c15="http://schemas.microsoft.com/office/drawing/2012/chart" uri="{02D57815-91ED-43cb-92C2-25804820EDAC}">
                        <c15:formulaRef>
                          <c15:sqref>Reference!$AG$1</c15:sqref>
                        </c15:formulaRef>
                      </c:ext>
                    </c:extLst>
                    <c:strCache>
                      <c:ptCount val="1"/>
                      <c:pt idx="0">
                        <c:v>R_EG</c:v>
                      </c:pt>
                    </c:strCache>
                  </c:strRef>
                </c:tx>
                <c:spPr>
                  <a:solidFill>
                    <a:schemeClr val="accent3">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Reference!$AG$2:$AG$88</c15:sqref>
                        </c15:formulaRef>
                      </c:ext>
                    </c:extLst>
                    <c:numCache>
                      <c:formatCode>General</c:formatCode>
                      <c:ptCount val="87"/>
                      <c:pt idx="0">
                        <c:v>2.9546622000000002E-2</c:v>
                      </c:pt>
                      <c:pt idx="1">
                        <c:v>2.6877000000000002E-2</c:v>
                      </c:pt>
                      <c:pt idx="2">
                        <c:v>2.5654756000000001E-2</c:v>
                      </c:pt>
                      <c:pt idx="3">
                        <c:v>2.4284855000000001E-2</c:v>
                      </c:pt>
                      <c:pt idx="4">
                        <c:v>3.2035029999999999E-2</c:v>
                      </c:pt>
                      <c:pt idx="5">
                        <c:v>2.9333890000000001E-2</c:v>
                      </c:pt>
                      <c:pt idx="6">
                        <c:v>2.4629875999999998E-2</c:v>
                      </c:pt>
                      <c:pt idx="7">
                        <c:v>3.4840610000000001E-2</c:v>
                      </c:pt>
                      <c:pt idx="8">
                        <c:v>1.8640218E-2</c:v>
                      </c:pt>
                      <c:pt idx="9">
                        <c:v>1.9159316999999999E-2</c:v>
                      </c:pt>
                      <c:pt idx="10">
                        <c:v>1.6927708E-2</c:v>
                      </c:pt>
                      <c:pt idx="11">
                        <c:v>1.5839346000000001E-2</c:v>
                      </c:pt>
                      <c:pt idx="12">
                        <c:v>1.4434568E-2</c:v>
                      </c:pt>
                      <c:pt idx="13">
                        <c:v>1.5847059E-2</c:v>
                      </c:pt>
                      <c:pt idx="14">
                        <c:v>1.3578349999999999E-2</c:v>
                      </c:pt>
                      <c:pt idx="15">
                        <c:v>1.2915360000000001E-2</c:v>
                      </c:pt>
                      <c:pt idx="16">
                        <c:v>1.5395054E-2</c:v>
                      </c:pt>
                      <c:pt idx="17">
                        <c:v>1.4045606E-2</c:v>
                      </c:pt>
                      <c:pt idx="18">
                        <c:v>1.3885685E-2</c:v>
                      </c:pt>
                      <c:pt idx="19">
                        <c:v>1.2888385E-2</c:v>
                      </c:pt>
                      <c:pt idx="20">
                        <c:v>1.3263634999999999E-2</c:v>
                      </c:pt>
                      <c:pt idx="21">
                        <c:v>1.5872428000000001E-2</c:v>
                      </c:pt>
                      <c:pt idx="22">
                        <c:v>1.5122765999999999E-2</c:v>
                      </c:pt>
                      <c:pt idx="23">
                        <c:v>1.5216789E-2</c:v>
                      </c:pt>
                      <c:pt idx="24">
                        <c:v>3.5849392000000001E-2</c:v>
                      </c:pt>
                      <c:pt idx="25">
                        <c:v>2.732157E-2</c:v>
                      </c:pt>
                      <c:pt idx="26">
                        <c:v>1.8548392E-2</c:v>
                      </c:pt>
                      <c:pt idx="27">
                        <c:v>1.6562749000000002E-2</c:v>
                      </c:pt>
                      <c:pt idx="28">
                        <c:v>1.7877454000000001E-2</c:v>
                      </c:pt>
                      <c:pt idx="29">
                        <c:v>2.4076909000000001E-2</c:v>
                      </c:pt>
                      <c:pt idx="30">
                        <c:v>1.8567499000000001E-2</c:v>
                      </c:pt>
                      <c:pt idx="31">
                        <c:v>2.0388145E-2</c:v>
                      </c:pt>
                      <c:pt idx="32">
                        <c:v>1.7154947E-2</c:v>
                      </c:pt>
                      <c:pt idx="33">
                        <c:v>1.28480205E-2</c:v>
                      </c:pt>
                      <c:pt idx="34">
                        <c:v>1.9017249999999999E-2</c:v>
                      </c:pt>
                      <c:pt idx="35">
                        <c:v>1.9658399999999999E-2</c:v>
                      </c:pt>
                      <c:pt idx="36">
                        <c:v>1.10288225E-2</c:v>
                      </c:pt>
                      <c:pt idx="37">
                        <c:v>2.3631684E-2</c:v>
                      </c:pt>
                      <c:pt idx="38">
                        <c:v>1.53046055E-2</c:v>
                      </c:pt>
                      <c:pt idx="39">
                        <c:v>1.2821393E-2</c:v>
                      </c:pt>
                      <c:pt idx="40">
                        <c:v>1.7098377000000001E-2</c:v>
                      </c:pt>
                      <c:pt idx="41">
                        <c:v>1.3112914E-2</c:v>
                      </c:pt>
                      <c:pt idx="42">
                        <c:v>2.0333255000000001E-2</c:v>
                      </c:pt>
                      <c:pt idx="43">
                        <c:v>1.7788564999999999E-2</c:v>
                      </c:pt>
                      <c:pt idx="44">
                        <c:v>2.1263932999999999E-2</c:v>
                      </c:pt>
                      <c:pt idx="45">
                        <c:v>1.401493E-2</c:v>
                      </c:pt>
                      <c:pt idx="46">
                        <c:v>2.2699629999999998E-2</c:v>
                      </c:pt>
                      <c:pt idx="47">
                        <c:v>1.3302515000000001E-2</c:v>
                      </c:pt>
                      <c:pt idx="48">
                        <c:v>2.4220075000000001E-2</c:v>
                      </c:pt>
                      <c:pt idx="49">
                        <c:v>2.5156777000000002E-2</c:v>
                      </c:pt>
                      <c:pt idx="50">
                        <c:v>1.6251775999999999E-2</c:v>
                      </c:pt>
                      <c:pt idx="51">
                        <c:v>1.2352455E-2</c:v>
                      </c:pt>
                      <c:pt idx="52">
                        <c:v>1.6535859999999999E-2</c:v>
                      </c:pt>
                      <c:pt idx="53">
                        <c:v>2.0976406999999999E-2</c:v>
                      </c:pt>
                      <c:pt idx="54">
                        <c:v>1.6941905E-2</c:v>
                      </c:pt>
                      <c:pt idx="55">
                        <c:v>1.7375134E-2</c:v>
                      </c:pt>
                      <c:pt idx="56">
                        <c:v>1.5865546000000001E-2</c:v>
                      </c:pt>
                      <c:pt idx="57">
                        <c:v>2.8932360000000001E-2</c:v>
                      </c:pt>
                      <c:pt idx="58">
                        <c:v>1.2477945000000001E-2</c:v>
                      </c:pt>
                      <c:pt idx="59">
                        <c:v>1.7937782999999999E-2</c:v>
                      </c:pt>
                      <c:pt idx="60">
                        <c:v>3.4036305000000003E-2</c:v>
                      </c:pt>
                      <c:pt idx="61">
                        <c:v>3.5822769999999997E-2</c:v>
                      </c:pt>
                      <c:pt idx="62">
                        <c:v>2.5185062000000001E-2</c:v>
                      </c:pt>
                      <c:pt idx="63">
                        <c:v>2.2441941999999999E-2</c:v>
                      </c:pt>
                      <c:pt idx="64">
                        <c:v>2.5634832999999999E-2</c:v>
                      </c:pt>
                      <c:pt idx="65">
                        <c:v>1.9807209999999999E-2</c:v>
                      </c:pt>
                      <c:pt idx="66">
                        <c:v>3.0576579999999999E-2</c:v>
                      </c:pt>
                      <c:pt idx="67">
                        <c:v>2.7371142000000001E-2</c:v>
                      </c:pt>
                      <c:pt idx="68">
                        <c:v>2.5895292E-2</c:v>
                      </c:pt>
                      <c:pt idx="69">
                        <c:v>2.5546421999999999E-2</c:v>
                      </c:pt>
                      <c:pt idx="70">
                        <c:v>2.6565136E-2</c:v>
                      </c:pt>
                      <c:pt idx="71">
                        <c:v>2.2829028000000001E-2</c:v>
                      </c:pt>
                    </c:numCache>
                  </c:numRef>
                </c:val>
                <c:extLst xmlns:c15="http://schemas.microsoft.com/office/drawing/2012/chart">
                  <c:ext xmlns:c16="http://schemas.microsoft.com/office/drawing/2014/chart" uri="{C3380CC4-5D6E-409C-BE32-E72D297353CC}">
                    <c16:uniqueId val="{0000001A-4183-4B95-BD02-D6DFC994C757}"/>
                  </c:ext>
                </c:extLst>
              </c15:ser>
            </c15:filteredAreaSeries>
            <c15:filteredAreaSeries>
              <c15:ser>
                <c:idx val="27"/>
                <c:order val="27"/>
                <c:tx>
                  <c:strRef>
                    <c:extLst xmlns:c15="http://schemas.microsoft.com/office/drawing/2012/chart">
                      <c:ext xmlns:c15="http://schemas.microsoft.com/office/drawing/2012/chart" uri="{02D57815-91ED-43cb-92C2-25804820EDAC}">
                        <c15:formulaRef>
                          <c15:sqref>Reference!$AH$1</c15:sqref>
                        </c15:formulaRef>
                      </c:ext>
                    </c:extLst>
                    <c:strCache>
                      <c:ptCount val="1"/>
                      <c:pt idx="0">
                        <c:v>MOM</c:v>
                      </c:pt>
                    </c:strCache>
                  </c:strRef>
                </c:tx>
                <c:spPr>
                  <a:solidFill>
                    <a:schemeClr val="accent4">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Reference!$AH$2:$AH$88</c15:sqref>
                        </c15:formulaRef>
                      </c:ext>
                    </c:extLst>
                    <c:numCache>
                      <c:formatCode>General</c:formatCode>
                      <c:ptCount val="87"/>
                      <c:pt idx="0">
                        <c:v>4.3212372999999998E-2</c:v>
                      </c:pt>
                      <c:pt idx="1">
                        <c:v>4.855371E-2</c:v>
                      </c:pt>
                      <c:pt idx="2">
                        <c:v>4.3521747E-2</c:v>
                      </c:pt>
                      <c:pt idx="3">
                        <c:v>4.9453452000000002E-2</c:v>
                      </c:pt>
                      <c:pt idx="4">
                        <c:v>2.2925105000000001E-2</c:v>
                      </c:pt>
                      <c:pt idx="5">
                        <c:v>3.3685426999999997E-2</c:v>
                      </c:pt>
                      <c:pt idx="6">
                        <c:v>5.4386246999999999E-2</c:v>
                      </c:pt>
                      <c:pt idx="7">
                        <c:v>2.8778452E-2</c:v>
                      </c:pt>
                      <c:pt idx="8">
                        <c:v>2.6336359E-2</c:v>
                      </c:pt>
                      <c:pt idx="9">
                        <c:v>2.3298470000000002E-2</c:v>
                      </c:pt>
                      <c:pt idx="10">
                        <c:v>1.9138220000000001E-2</c:v>
                      </c:pt>
                      <c:pt idx="11">
                        <c:v>2.7242501999999998E-2</c:v>
                      </c:pt>
                      <c:pt idx="12">
                        <c:v>2.7264495999999999E-2</c:v>
                      </c:pt>
                      <c:pt idx="13">
                        <c:v>1.8298872000000001E-2</c:v>
                      </c:pt>
                      <c:pt idx="14">
                        <c:v>1.6247094E-2</c:v>
                      </c:pt>
                      <c:pt idx="15">
                        <c:v>2.9786791999999999E-2</c:v>
                      </c:pt>
                      <c:pt idx="16">
                        <c:v>2.0608610999999999E-2</c:v>
                      </c:pt>
                      <c:pt idx="17">
                        <c:v>1.8869832E-2</c:v>
                      </c:pt>
                      <c:pt idx="18">
                        <c:v>2.7357116000000001E-2</c:v>
                      </c:pt>
                      <c:pt idx="19">
                        <c:v>3.0956748999999999E-2</c:v>
                      </c:pt>
                      <c:pt idx="20">
                        <c:v>1.6120696E-2</c:v>
                      </c:pt>
                      <c:pt idx="21">
                        <c:v>1.9964406000000001E-2</c:v>
                      </c:pt>
                      <c:pt idx="22">
                        <c:v>2.7849155E-2</c:v>
                      </c:pt>
                      <c:pt idx="23">
                        <c:v>2.9839793E-2</c:v>
                      </c:pt>
                      <c:pt idx="24">
                        <c:v>3.9793580000000002E-2</c:v>
                      </c:pt>
                      <c:pt idx="25">
                        <c:v>2.5290657000000001E-2</c:v>
                      </c:pt>
                      <c:pt idx="26">
                        <c:v>2.6518717000000001E-2</c:v>
                      </c:pt>
                      <c:pt idx="27">
                        <c:v>2.5625816999999999E-2</c:v>
                      </c:pt>
                      <c:pt idx="28">
                        <c:v>2.6528256E-2</c:v>
                      </c:pt>
                      <c:pt idx="29">
                        <c:v>2.3415798000000002E-2</c:v>
                      </c:pt>
                      <c:pt idx="30">
                        <c:v>3.8230445000000002E-2</c:v>
                      </c:pt>
                      <c:pt idx="31">
                        <c:v>2.9827643000000001E-2</c:v>
                      </c:pt>
                      <c:pt idx="32">
                        <c:v>2.5184227E-2</c:v>
                      </c:pt>
                      <c:pt idx="33">
                        <c:v>2.4354437E-2</c:v>
                      </c:pt>
                      <c:pt idx="34">
                        <c:v>2.9898930000000001E-2</c:v>
                      </c:pt>
                      <c:pt idx="35">
                        <c:v>1.9677113999999999E-2</c:v>
                      </c:pt>
                      <c:pt idx="36">
                        <c:v>2.6773142E-2</c:v>
                      </c:pt>
                      <c:pt idx="37">
                        <c:v>3.0614183999999999E-2</c:v>
                      </c:pt>
                      <c:pt idx="38">
                        <c:v>2.6005475E-2</c:v>
                      </c:pt>
                      <c:pt idx="39">
                        <c:v>2.0079639E-2</c:v>
                      </c:pt>
                      <c:pt idx="40">
                        <c:v>2.8870989999999999E-2</c:v>
                      </c:pt>
                      <c:pt idx="41">
                        <c:v>2.8631207999999998E-2</c:v>
                      </c:pt>
                      <c:pt idx="42">
                        <c:v>2.7148576000000001E-2</c:v>
                      </c:pt>
                      <c:pt idx="43">
                        <c:v>2.9191499999999999E-2</c:v>
                      </c:pt>
                      <c:pt idx="44">
                        <c:v>2.46076E-2</c:v>
                      </c:pt>
                      <c:pt idx="45">
                        <c:v>2.9919462000000001E-2</c:v>
                      </c:pt>
                      <c:pt idx="46">
                        <c:v>4.6227034E-2</c:v>
                      </c:pt>
                      <c:pt idx="47">
                        <c:v>3.5562370000000003E-2</c:v>
                      </c:pt>
                      <c:pt idx="48">
                        <c:v>2.0771971E-2</c:v>
                      </c:pt>
                      <c:pt idx="49">
                        <c:v>2.0195916000000001E-2</c:v>
                      </c:pt>
                      <c:pt idx="50">
                        <c:v>2.6072297000000001E-2</c:v>
                      </c:pt>
                      <c:pt idx="51">
                        <c:v>2.952345E-2</c:v>
                      </c:pt>
                      <c:pt idx="52">
                        <c:v>2.0107433000000001E-2</c:v>
                      </c:pt>
                      <c:pt idx="53">
                        <c:v>2.2467958E-2</c:v>
                      </c:pt>
                      <c:pt idx="54">
                        <c:v>3.6497056E-2</c:v>
                      </c:pt>
                      <c:pt idx="55">
                        <c:v>2.7442616999999999E-2</c:v>
                      </c:pt>
                      <c:pt idx="56">
                        <c:v>2.5938996999999998E-2</c:v>
                      </c:pt>
                      <c:pt idx="57">
                        <c:v>2.8087033000000001E-2</c:v>
                      </c:pt>
                      <c:pt idx="58">
                        <c:v>2.6924724000000001E-2</c:v>
                      </c:pt>
                      <c:pt idx="59">
                        <c:v>3.4883369999999997E-2</c:v>
                      </c:pt>
                      <c:pt idx="60">
                        <c:v>3.8097076000000001E-2</c:v>
                      </c:pt>
                      <c:pt idx="61">
                        <c:v>4.0870429999999999E-2</c:v>
                      </c:pt>
                      <c:pt idx="62">
                        <c:v>2.2825894999999999E-2</c:v>
                      </c:pt>
                      <c:pt idx="63">
                        <c:v>3.4526553000000001E-2</c:v>
                      </c:pt>
                      <c:pt idx="64">
                        <c:v>5.8450996999999998E-2</c:v>
                      </c:pt>
                      <c:pt idx="65">
                        <c:v>5.8498889999999998E-2</c:v>
                      </c:pt>
                      <c:pt idx="66">
                        <c:v>2.8074256999999998E-2</c:v>
                      </c:pt>
                      <c:pt idx="67">
                        <c:v>3.8367749999999999E-2</c:v>
                      </c:pt>
                      <c:pt idx="68">
                        <c:v>3.593499E-2</c:v>
                      </c:pt>
                      <c:pt idx="69">
                        <c:v>3.0470766E-2</c:v>
                      </c:pt>
                      <c:pt idx="70">
                        <c:v>3.7580870000000002E-2</c:v>
                      </c:pt>
                      <c:pt idx="71">
                        <c:v>3.1265605000000002E-2</c:v>
                      </c:pt>
                    </c:numCache>
                  </c:numRef>
                </c:val>
                <c:extLst xmlns:c15="http://schemas.microsoft.com/office/drawing/2012/chart">
                  <c:ext xmlns:c16="http://schemas.microsoft.com/office/drawing/2014/chart" uri="{C3380CC4-5D6E-409C-BE32-E72D297353CC}">
                    <c16:uniqueId val="{0000001B-4183-4B95-BD02-D6DFC994C757}"/>
                  </c:ext>
                </c:extLst>
              </c15:ser>
            </c15:filteredAreaSeries>
            <c15:filteredAreaSeries>
              <c15:ser>
                <c:idx val="28"/>
                <c:order val="28"/>
                <c:tx>
                  <c:strRef>
                    <c:extLst xmlns:c15="http://schemas.microsoft.com/office/drawing/2012/chart">
                      <c:ext xmlns:c15="http://schemas.microsoft.com/office/drawing/2012/chart" uri="{02D57815-91ED-43cb-92C2-25804820EDAC}">
                        <c15:formulaRef>
                          <c15:sqref>Reference!$AI$1</c15:sqref>
                        </c15:formulaRef>
                      </c:ext>
                    </c:extLst>
                    <c:strCache>
                      <c:ptCount val="1"/>
                      <c:pt idx="0">
                        <c:v>Target</c:v>
                      </c:pt>
                    </c:strCache>
                  </c:strRef>
                </c:tx>
                <c:spPr>
                  <a:solidFill>
                    <a:schemeClr val="accent5">
                      <a:lumMod val="60000"/>
                      <a:lumOff val="40000"/>
                    </a:schemeClr>
                  </a:solidFill>
                  <a:ln>
                    <a:noFill/>
                  </a:ln>
                  <a:effectLst/>
                </c:spPr>
                <c:cat>
                  <c:numRef>
                    <c:extLst xmlns:c15="http://schemas.microsoft.com/office/drawing/2012/chart">
                      <c:ext xmlns:c15="http://schemas.microsoft.com/office/drawing/2012/chart" uri="{02D57815-91ED-43cb-92C2-25804820EDAC}">
                        <c15:formulaRef>
                          <c15:sqref>Reference!$D$2:$D$88</c15:sqref>
                        </c15:formulaRef>
                      </c:ext>
                    </c:extLst>
                    <c:numCache>
                      <c:formatCode>m/d/yyyy</c:formatCode>
                      <c:ptCount val="87"/>
                      <c:pt idx="0">
                        <c:v>39113</c:v>
                      </c:pt>
                      <c:pt idx="1">
                        <c:v>39141</c:v>
                      </c:pt>
                      <c:pt idx="2">
                        <c:v>39172</c:v>
                      </c:pt>
                      <c:pt idx="3">
                        <c:v>39202</c:v>
                      </c:pt>
                      <c:pt idx="4">
                        <c:v>39233</c:v>
                      </c:pt>
                      <c:pt idx="5">
                        <c:v>39263</c:v>
                      </c:pt>
                      <c:pt idx="6">
                        <c:v>39294</c:v>
                      </c:pt>
                      <c:pt idx="7">
                        <c:v>39325</c:v>
                      </c:pt>
                      <c:pt idx="8">
                        <c:v>39355</c:v>
                      </c:pt>
                      <c:pt idx="9">
                        <c:v>39386</c:v>
                      </c:pt>
                      <c:pt idx="10">
                        <c:v>39416</c:v>
                      </c:pt>
                      <c:pt idx="11">
                        <c:v>39447</c:v>
                      </c:pt>
                      <c:pt idx="12">
                        <c:v>39478</c:v>
                      </c:pt>
                      <c:pt idx="13">
                        <c:v>39507</c:v>
                      </c:pt>
                      <c:pt idx="14">
                        <c:v>39538</c:v>
                      </c:pt>
                      <c:pt idx="15">
                        <c:v>39568</c:v>
                      </c:pt>
                      <c:pt idx="16">
                        <c:v>39599</c:v>
                      </c:pt>
                      <c:pt idx="17">
                        <c:v>39629</c:v>
                      </c:pt>
                      <c:pt idx="18">
                        <c:v>39660</c:v>
                      </c:pt>
                      <c:pt idx="19">
                        <c:v>39691</c:v>
                      </c:pt>
                      <c:pt idx="20">
                        <c:v>39721</c:v>
                      </c:pt>
                      <c:pt idx="21">
                        <c:v>39752</c:v>
                      </c:pt>
                      <c:pt idx="22">
                        <c:v>39782</c:v>
                      </c:pt>
                      <c:pt idx="23">
                        <c:v>39813</c:v>
                      </c:pt>
                      <c:pt idx="24">
                        <c:v>39844</c:v>
                      </c:pt>
                      <c:pt idx="25">
                        <c:v>39872</c:v>
                      </c:pt>
                      <c:pt idx="26">
                        <c:v>39903</c:v>
                      </c:pt>
                      <c:pt idx="27">
                        <c:v>39933</c:v>
                      </c:pt>
                      <c:pt idx="28">
                        <c:v>39964</c:v>
                      </c:pt>
                      <c:pt idx="29">
                        <c:v>39994</c:v>
                      </c:pt>
                      <c:pt idx="30">
                        <c:v>40025</c:v>
                      </c:pt>
                      <c:pt idx="31">
                        <c:v>40056</c:v>
                      </c:pt>
                      <c:pt idx="32">
                        <c:v>40086</c:v>
                      </c:pt>
                      <c:pt idx="33">
                        <c:v>40117</c:v>
                      </c:pt>
                      <c:pt idx="34">
                        <c:v>40147</c:v>
                      </c:pt>
                      <c:pt idx="35">
                        <c:v>40178</c:v>
                      </c:pt>
                      <c:pt idx="36">
                        <c:v>40209</c:v>
                      </c:pt>
                      <c:pt idx="37">
                        <c:v>40237</c:v>
                      </c:pt>
                      <c:pt idx="38">
                        <c:v>40268</c:v>
                      </c:pt>
                      <c:pt idx="39">
                        <c:v>40298</c:v>
                      </c:pt>
                      <c:pt idx="40">
                        <c:v>40329</c:v>
                      </c:pt>
                      <c:pt idx="41">
                        <c:v>40359</c:v>
                      </c:pt>
                      <c:pt idx="42">
                        <c:v>40390</c:v>
                      </c:pt>
                      <c:pt idx="43">
                        <c:v>40421</c:v>
                      </c:pt>
                      <c:pt idx="44">
                        <c:v>40451</c:v>
                      </c:pt>
                      <c:pt idx="45">
                        <c:v>40482</c:v>
                      </c:pt>
                      <c:pt idx="46">
                        <c:v>40512</c:v>
                      </c:pt>
                      <c:pt idx="47">
                        <c:v>40543</c:v>
                      </c:pt>
                      <c:pt idx="48">
                        <c:v>40574</c:v>
                      </c:pt>
                      <c:pt idx="49">
                        <c:v>40602</c:v>
                      </c:pt>
                      <c:pt idx="50">
                        <c:v>40633</c:v>
                      </c:pt>
                      <c:pt idx="51">
                        <c:v>40663</c:v>
                      </c:pt>
                      <c:pt idx="52">
                        <c:v>40694</c:v>
                      </c:pt>
                      <c:pt idx="53">
                        <c:v>40724</c:v>
                      </c:pt>
                      <c:pt idx="54">
                        <c:v>40755</c:v>
                      </c:pt>
                      <c:pt idx="55">
                        <c:v>40786</c:v>
                      </c:pt>
                      <c:pt idx="56">
                        <c:v>40816</c:v>
                      </c:pt>
                      <c:pt idx="57">
                        <c:v>40847</c:v>
                      </c:pt>
                      <c:pt idx="58">
                        <c:v>40877</c:v>
                      </c:pt>
                      <c:pt idx="59">
                        <c:v>40908</c:v>
                      </c:pt>
                      <c:pt idx="60">
                        <c:v>40939</c:v>
                      </c:pt>
                      <c:pt idx="61">
                        <c:v>40968</c:v>
                      </c:pt>
                      <c:pt idx="62">
                        <c:v>40999</c:v>
                      </c:pt>
                      <c:pt idx="63">
                        <c:v>41029</c:v>
                      </c:pt>
                      <c:pt idx="64">
                        <c:v>41060</c:v>
                      </c:pt>
                      <c:pt idx="65">
                        <c:v>41090</c:v>
                      </c:pt>
                      <c:pt idx="66">
                        <c:v>41121</c:v>
                      </c:pt>
                      <c:pt idx="67">
                        <c:v>41152</c:v>
                      </c:pt>
                      <c:pt idx="68">
                        <c:v>41182</c:v>
                      </c:pt>
                      <c:pt idx="69">
                        <c:v>41213</c:v>
                      </c:pt>
                      <c:pt idx="70">
                        <c:v>41243</c:v>
                      </c:pt>
                      <c:pt idx="71">
                        <c:v>41274</c:v>
                      </c:pt>
                      <c:pt idx="72">
                        <c:v>41305</c:v>
                      </c:pt>
                      <c:pt idx="73">
                        <c:v>41333</c:v>
                      </c:pt>
                      <c:pt idx="74">
                        <c:v>41364</c:v>
                      </c:pt>
                      <c:pt idx="75">
                        <c:v>41394</c:v>
                      </c:pt>
                      <c:pt idx="76">
                        <c:v>41425</c:v>
                      </c:pt>
                      <c:pt idx="77">
                        <c:v>41455</c:v>
                      </c:pt>
                      <c:pt idx="78">
                        <c:v>41486</c:v>
                      </c:pt>
                      <c:pt idx="79">
                        <c:v>41517</c:v>
                      </c:pt>
                      <c:pt idx="80">
                        <c:v>41547</c:v>
                      </c:pt>
                      <c:pt idx="81">
                        <c:v>41578</c:v>
                      </c:pt>
                      <c:pt idx="82">
                        <c:v>41608</c:v>
                      </c:pt>
                      <c:pt idx="83">
                        <c:v>41639</c:v>
                      </c:pt>
                    </c:numCache>
                  </c:numRef>
                </c:cat>
                <c:val>
                  <c:numRef>
                    <c:extLst xmlns:c15="http://schemas.microsoft.com/office/drawing/2012/chart">
                      <c:ext xmlns:c15="http://schemas.microsoft.com/office/drawing/2012/chart" uri="{02D57815-91ED-43cb-92C2-25804820EDAC}">
                        <c15:formulaRef>
                          <c15:sqref>Reference!$AI$2:$AI$88</c15:sqref>
                        </c15:formulaRef>
                      </c:ext>
                    </c:extLst>
                    <c:numCache>
                      <c:formatCode>General</c:formatCode>
                      <c:ptCount val="87"/>
                      <c:pt idx="0">
                        <c:v>0.24109541000000001</c:v>
                      </c:pt>
                      <c:pt idx="1">
                        <c:v>0.26344477999999999</c:v>
                      </c:pt>
                      <c:pt idx="2">
                        <c:v>0.3964123</c:v>
                      </c:pt>
                      <c:pt idx="3">
                        <c:v>0.25295770000000001</c:v>
                      </c:pt>
                      <c:pt idx="4">
                        <c:v>0.21762857999999999</c:v>
                      </c:pt>
                      <c:pt idx="5">
                        <c:v>0.19799222</c:v>
                      </c:pt>
                      <c:pt idx="6">
                        <c:v>0.29572427000000001</c:v>
                      </c:pt>
                      <c:pt idx="7">
                        <c:v>0.25994745000000002</c:v>
                      </c:pt>
                      <c:pt idx="8">
                        <c:v>0.30372640000000001</c:v>
                      </c:pt>
                      <c:pt idx="9">
                        <c:v>0.33173224000000001</c:v>
                      </c:pt>
                      <c:pt idx="10">
                        <c:v>0.28521076000000001</c:v>
                      </c:pt>
                      <c:pt idx="11">
                        <c:v>0.27365482000000002</c:v>
                      </c:pt>
                      <c:pt idx="12">
                        <c:v>0.38302114999999998</c:v>
                      </c:pt>
                      <c:pt idx="13">
                        <c:v>0.36631184999999999</c:v>
                      </c:pt>
                      <c:pt idx="14">
                        <c:v>0.31227863</c:v>
                      </c:pt>
                      <c:pt idx="15">
                        <c:v>0.35612844999999999</c:v>
                      </c:pt>
                      <c:pt idx="16">
                        <c:v>0.30293799999999999</c:v>
                      </c:pt>
                      <c:pt idx="17">
                        <c:v>0.35883292999999999</c:v>
                      </c:pt>
                      <c:pt idx="18">
                        <c:v>0.29919654000000001</c:v>
                      </c:pt>
                      <c:pt idx="19">
                        <c:v>0.3738378</c:v>
                      </c:pt>
                      <c:pt idx="20">
                        <c:v>0.44158589999999998</c:v>
                      </c:pt>
                      <c:pt idx="21">
                        <c:v>0.47405675000000003</c:v>
                      </c:pt>
                      <c:pt idx="22">
                        <c:v>0.40955827</c:v>
                      </c:pt>
                      <c:pt idx="23">
                        <c:v>0.4016555</c:v>
                      </c:pt>
                      <c:pt idx="24">
                        <c:v>0.12617592999999999</c:v>
                      </c:pt>
                      <c:pt idx="25">
                        <c:v>0.20670280999999999</c:v>
                      </c:pt>
                      <c:pt idx="26">
                        <c:v>0.40999355999999998</c:v>
                      </c:pt>
                      <c:pt idx="27">
                        <c:v>0.27447948</c:v>
                      </c:pt>
                      <c:pt idx="28">
                        <c:v>0.19867346999999999</c:v>
                      </c:pt>
                      <c:pt idx="29">
                        <c:v>0.20619182</c:v>
                      </c:pt>
                      <c:pt idx="30">
                        <c:v>0.25573122999999998</c:v>
                      </c:pt>
                      <c:pt idx="31">
                        <c:v>0.19586672999999999</c:v>
                      </c:pt>
                      <c:pt idx="32">
                        <c:v>0.30566581999999998</c:v>
                      </c:pt>
                      <c:pt idx="33">
                        <c:v>0.43877494</c:v>
                      </c:pt>
                      <c:pt idx="34">
                        <c:v>0.34498885000000001</c:v>
                      </c:pt>
                      <c:pt idx="35">
                        <c:v>0.20822642999999999</c:v>
                      </c:pt>
                      <c:pt idx="36">
                        <c:v>0.42071863999999998</c:v>
                      </c:pt>
                      <c:pt idx="37">
                        <c:v>0.23967013000000001</c:v>
                      </c:pt>
                      <c:pt idx="38">
                        <c:v>0.27016950000000001</c:v>
                      </c:pt>
                      <c:pt idx="39">
                        <c:v>0.34513443999999999</c:v>
                      </c:pt>
                      <c:pt idx="40">
                        <c:v>0.39496350000000002</c:v>
                      </c:pt>
                      <c:pt idx="41">
                        <c:v>0.47917696999999998</c:v>
                      </c:pt>
                      <c:pt idx="42">
                        <c:v>0.37411420000000001</c:v>
                      </c:pt>
                      <c:pt idx="43">
                        <c:v>0.24500137999999999</c:v>
                      </c:pt>
                      <c:pt idx="44">
                        <c:v>0.38096999999999998</c:v>
                      </c:pt>
                      <c:pt idx="45">
                        <c:v>0.33441051999999999</c:v>
                      </c:pt>
                      <c:pt idx="46">
                        <c:v>0.23572067999999999</c:v>
                      </c:pt>
                      <c:pt idx="47">
                        <c:v>0.33103440000000001</c:v>
                      </c:pt>
                      <c:pt idx="48">
                        <c:v>0.19785659999999999</c:v>
                      </c:pt>
                      <c:pt idx="49">
                        <c:v>0.26377810000000002</c:v>
                      </c:pt>
                      <c:pt idx="50">
                        <c:v>0.35995522000000002</c:v>
                      </c:pt>
                      <c:pt idx="51">
                        <c:v>0.36640077999999998</c:v>
                      </c:pt>
                      <c:pt idx="52">
                        <c:v>0.37848732000000002</c:v>
                      </c:pt>
                      <c:pt idx="53">
                        <c:v>0.38867583999999999</c:v>
                      </c:pt>
                      <c:pt idx="54">
                        <c:v>0.34069537999999999</c:v>
                      </c:pt>
                      <c:pt idx="55">
                        <c:v>0.4247051</c:v>
                      </c:pt>
                      <c:pt idx="56">
                        <c:v>0.43295847999999998</c:v>
                      </c:pt>
                      <c:pt idx="57">
                        <c:v>0.26127001999999999</c:v>
                      </c:pt>
                      <c:pt idx="58">
                        <c:v>0.38132739999999998</c:v>
                      </c:pt>
                      <c:pt idx="59">
                        <c:v>0.30149304999999998</c:v>
                      </c:pt>
                      <c:pt idx="60">
                        <c:v>0.17259944999999999</c:v>
                      </c:pt>
                      <c:pt idx="61">
                        <c:v>0.17633905</c:v>
                      </c:pt>
                      <c:pt idx="62">
                        <c:v>0.26349004999999998</c:v>
                      </c:pt>
                      <c:pt idx="63">
                        <c:v>0.31595296</c:v>
                      </c:pt>
                      <c:pt idx="64">
                        <c:v>0.32851176999999998</c:v>
                      </c:pt>
                      <c:pt idx="65">
                        <c:v>0.38185868000000001</c:v>
                      </c:pt>
                      <c:pt idx="66">
                        <c:v>0.23195553999999999</c:v>
                      </c:pt>
                      <c:pt idx="67">
                        <c:v>0.28133522999999999</c:v>
                      </c:pt>
                      <c:pt idx="68">
                        <c:v>0.28468004000000002</c:v>
                      </c:pt>
                      <c:pt idx="69">
                        <c:v>0.26925102000000001</c:v>
                      </c:pt>
                      <c:pt idx="70">
                        <c:v>0.31091540000000001</c:v>
                      </c:pt>
                      <c:pt idx="71">
                        <c:v>0.34372397999999998</c:v>
                      </c:pt>
                    </c:numCache>
                  </c:numRef>
                </c:val>
                <c:extLst xmlns:c15="http://schemas.microsoft.com/office/drawing/2012/chart">
                  <c:ext xmlns:c16="http://schemas.microsoft.com/office/drawing/2014/chart" uri="{C3380CC4-5D6E-409C-BE32-E72D297353CC}">
                    <c16:uniqueId val="{0000001C-4183-4B95-BD02-D6DFC994C757}"/>
                  </c:ext>
                </c:extLst>
              </c15:ser>
            </c15:filteredAreaSeries>
          </c:ext>
        </c:extLst>
      </c:areaChart>
      <c:dateAx>
        <c:axId val="771190064"/>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2688"/>
        <c:crosses val="autoZero"/>
        <c:auto val="1"/>
        <c:lblOffset val="100"/>
        <c:baseTimeUnit val="months"/>
        <c:majorUnit val="2"/>
        <c:majorTimeUnit val="years"/>
      </c:dateAx>
      <c:valAx>
        <c:axId val="7711926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1190064"/>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DA6C6A-E1A7-4F5C-BD85-67AA45FB85B0}" type="datetimeFigureOut">
              <a:rPr lang="en-US" smtClean="0"/>
              <a:t>3/10/2022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8962B6-2BBF-4DDC-BB72-44E8BB612DDE}" type="slidenum">
              <a:rPr lang="en-US" smtClean="0"/>
              <a:t>‹#›</a:t>
            </a:fld>
            <a:endParaRPr lang="en-US"/>
          </a:p>
        </p:txBody>
      </p:sp>
    </p:spTree>
    <p:extLst>
      <p:ext uri="{BB962C8B-B14F-4D97-AF65-F5344CB8AC3E}">
        <p14:creationId xmlns:p14="http://schemas.microsoft.com/office/powerpoint/2010/main" val="2374473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First of all, thank you so much for being here given that it’s only 8:30 in the morning. And thank you so much to Professor Wang for organizing the session. It’s pleasure to be able to talk about this paper. I am currently a fourth-year PhD student at GSU. One of my research interest is to uncover innovation in financial services driven by new technologies or new investment vehicle like ETFs. This is one of the related projects I am working on and actually is also my second-year paper. </a:t>
            </a:r>
          </a:p>
          <a:p>
            <a:endParaRPr lang="en-US" dirty="0"/>
          </a:p>
          <a:p>
            <a:r>
              <a:rPr lang="en-US" dirty="0"/>
              <a:t>I came up with this idea when I read WSJ which mentioned that some Mutual funds hold ETFs. </a:t>
            </a:r>
          </a:p>
        </p:txBody>
      </p:sp>
      <p:sp>
        <p:nvSpPr>
          <p:cNvPr id="4" name="Slide Number Placeholder 3"/>
          <p:cNvSpPr>
            <a:spLocks noGrp="1"/>
          </p:cNvSpPr>
          <p:nvPr>
            <p:ph type="sldNum" sz="quarter" idx="5"/>
          </p:nvPr>
        </p:nvSpPr>
        <p:spPr/>
        <p:txBody>
          <a:bodyPr/>
          <a:lstStyle/>
          <a:p>
            <a:fld id="{2C2BE04C-FB71-42A8-B465-D9DE80308810}" type="slidenum">
              <a:rPr lang="en-US" smtClean="0"/>
              <a:t>1</a:t>
            </a:fld>
            <a:endParaRPr lang="en-US" dirty="0"/>
          </a:p>
        </p:txBody>
      </p:sp>
    </p:spTree>
    <p:extLst>
      <p:ext uri="{BB962C8B-B14F-4D97-AF65-F5344CB8AC3E}">
        <p14:creationId xmlns:p14="http://schemas.microsoft.com/office/powerpoint/2010/main" val="275692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1"/>
      </p:bgRef>
    </p:bg>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ounded Rectangle 5"/>
          <p:cNvSpPr/>
          <p:nvPr/>
        </p:nvSpPr>
        <p:spPr>
          <a:xfrm>
            <a:off x="417371" y="1357370"/>
            <a:ext cx="8309258" cy="1019060"/>
          </a:xfrm>
          <a:prstGeom prst="roundRect">
            <a:avLst/>
          </a:prstGeom>
          <a:solidFill>
            <a:srgbClr val="3333B2"/>
          </a:solidFill>
          <a:ln>
            <a:solidFill>
              <a:srgbClr val="3333B2"/>
            </a:solidFill>
          </a:ln>
          <a:effectLst>
            <a:outerShdw blurRad="114300" dist="152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2000"/>
          </a:p>
        </p:txBody>
      </p:sp>
      <p:sp>
        <p:nvSpPr>
          <p:cNvPr id="7" name="TextBox 6"/>
          <p:cNvSpPr txBox="1"/>
          <p:nvPr/>
        </p:nvSpPr>
        <p:spPr>
          <a:xfrm>
            <a:off x="1071565" y="6488117"/>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Norman Guo</a:t>
            </a:r>
          </a:p>
        </p:txBody>
      </p:sp>
      <p:sp>
        <p:nvSpPr>
          <p:cNvPr id="2" name="Title 1"/>
          <p:cNvSpPr>
            <a:spLocks noGrp="1"/>
          </p:cNvSpPr>
          <p:nvPr>
            <p:ph type="ctrTitle"/>
          </p:nvPr>
        </p:nvSpPr>
        <p:spPr>
          <a:xfrm>
            <a:off x="609600" y="1447800"/>
            <a:ext cx="7772400" cy="838200"/>
          </a:xfrm>
        </p:spPr>
        <p:txBody>
          <a:bodyPr/>
          <a:lstStyle>
            <a:lvl1pPr>
              <a:defRPr baseline="0">
                <a:solidFill>
                  <a:schemeClr val="bg1"/>
                </a:solidFill>
              </a:defRPr>
            </a:lvl1pPr>
          </a:lstStyle>
          <a:p>
            <a:r>
              <a:rPr lang="en-US"/>
              <a:t>Click to edit Master title style</a:t>
            </a:r>
            <a:endParaRPr lang="en-US" dirty="0"/>
          </a:p>
        </p:txBody>
      </p:sp>
      <p:sp>
        <p:nvSpPr>
          <p:cNvPr id="10" name="Slide Number Placeholder 5"/>
          <p:cNvSpPr>
            <a:spLocks noGrp="1"/>
          </p:cNvSpPr>
          <p:nvPr>
            <p:ph type="sldNum" sz="quarter" idx="12"/>
          </p:nvPr>
        </p:nvSpPr>
        <p:spPr>
          <a:xfrm>
            <a:off x="8001000" y="6492879"/>
            <a:ext cx="1143000" cy="365125"/>
          </a:xfrm>
        </p:spPr>
        <p:txBody>
          <a:bodyPr/>
          <a:lstStyle>
            <a:lvl1pPr>
              <a:defRPr baseline="0" smtClean="0">
                <a:solidFill>
                  <a:schemeClr val="bg1"/>
                </a:solidFill>
              </a:defRPr>
            </a:lvl1pPr>
          </a:lstStyle>
          <a:p>
            <a:fld id="{08FAAF67-0CF2-4F4E-8D44-6E1D67718C77}" type="slidenum">
              <a:rPr lang="en-US" smtClean="0"/>
              <a:t>‹#›</a:t>
            </a:fld>
            <a:endParaRPr lang="en-US"/>
          </a:p>
        </p:txBody>
      </p:sp>
      <p:sp>
        <p:nvSpPr>
          <p:cNvPr id="15" name="Rectangle 14"/>
          <p:cNvSpPr/>
          <p:nvPr/>
        </p:nvSpPr>
        <p:spPr>
          <a:xfrm>
            <a:off x="4555959" y="-12032"/>
            <a:ext cx="4588042" cy="240632"/>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6" name="Rectangle 15"/>
          <p:cNvSpPr/>
          <p:nvPr/>
        </p:nvSpPr>
        <p:spPr>
          <a:xfrm>
            <a:off x="-16042" y="-12032"/>
            <a:ext cx="4572000" cy="2406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1" name="TextBox 10">
            <a:extLst>
              <a:ext uri="{FF2B5EF4-FFF2-40B4-BE49-F238E27FC236}">
                <a16:creationId xmlns:a16="http://schemas.microsoft.com/office/drawing/2014/main" id="{0856666B-F249-4F31-B727-50DA0B60EC9C}"/>
              </a:ext>
            </a:extLst>
          </p:cNvPr>
          <p:cNvSpPr txBox="1"/>
          <p:nvPr userDrawn="1"/>
        </p:nvSpPr>
        <p:spPr>
          <a:xfrm>
            <a:off x="4105619" y="6444608"/>
            <a:ext cx="3371162" cy="461665"/>
          </a:xfrm>
          <a:prstGeom prst="rect">
            <a:avLst/>
          </a:prstGeom>
          <a:noFill/>
        </p:spPr>
        <p:txBody>
          <a:bodyPr anchor="ctr"/>
          <a:lstStyle>
            <a:defPPr>
              <a:defRPr lang="en-US"/>
            </a:defPPr>
            <a:lvl1pPr algn="r" fontAlgn="auto">
              <a:spcBef>
                <a:spcPts val="0"/>
              </a:spcBef>
              <a:spcAft>
                <a:spcPts val="0"/>
              </a:spcAft>
              <a:defRPr sz="1200">
                <a:solidFill>
                  <a:schemeClr val="bg1"/>
                </a:solidFill>
                <a:latin typeface="+mn-lt"/>
                <a:cs typeface="+mn-cs"/>
              </a:defRPr>
            </a:lvl1pPr>
          </a:lstStyle>
          <a:p>
            <a:pPr lvl="0"/>
            <a:r>
              <a:rPr lang="en-US" sz="1200" dirty="0"/>
              <a:t>Decoding Mutual Fund Performance	</a:t>
            </a:r>
          </a:p>
        </p:txBody>
      </p:sp>
    </p:spTree>
    <p:extLst>
      <p:ext uri="{BB962C8B-B14F-4D97-AF65-F5344CB8AC3E}">
        <p14:creationId xmlns:p14="http://schemas.microsoft.com/office/powerpoint/2010/main" val="165410536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56E193D-D2F3-484C-9CCF-4A85A772FC72}" type="datetimeFigureOut">
              <a:rPr lang="en-US" smtClean="0"/>
              <a:t>3/10/2022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538011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6E193D-D2F3-484C-9CCF-4A85A772FC72}" type="datetimeFigureOut">
              <a:rPr lang="en-US" smtClean="0"/>
              <a:t>3/10/2022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FAAF67-0CF2-4F4E-8D44-6E1D67718C77}" type="slidenum">
              <a:rPr lang="en-US" smtClean="0"/>
              <a:t>‹#›</a:t>
            </a:fld>
            <a:endParaRPr lang="en-US"/>
          </a:p>
        </p:txBody>
      </p:sp>
    </p:spTree>
    <p:extLst>
      <p:ext uri="{BB962C8B-B14F-4D97-AF65-F5344CB8AC3E}">
        <p14:creationId xmlns:p14="http://schemas.microsoft.com/office/powerpoint/2010/main" val="2222313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Rectangle 3"/>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5" name="Rectangle 4"/>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20008"/>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304800" y="1242222"/>
            <a:ext cx="8382000" cy="4373563"/>
          </a:xfrm>
        </p:spPr>
        <p:txBody>
          <a:bodyPr/>
          <a:lstStyle>
            <a:lvl1pPr>
              <a:lnSpc>
                <a:spcPct val="100000"/>
              </a:lnSpc>
              <a:buSzPct val="60000"/>
              <a:buFontTx/>
              <a:buBlip>
                <a:blip r:embed="rId2"/>
              </a:buBlip>
              <a:defRPr sz="2000">
                <a:solidFill>
                  <a:schemeClr val="tx2"/>
                </a:solidFill>
              </a:defRPr>
            </a:lvl1pPr>
            <a:lvl2pPr marL="557213" indent="-214313">
              <a:lnSpc>
                <a:spcPct val="100000"/>
              </a:lnSpc>
              <a:buSzPct val="60000"/>
              <a:buFont typeface="Wingdings" panose="05000000000000000000" pitchFamily="2" charset="2"/>
              <a:buChar char="Ø"/>
              <a:defRPr sz="1600"/>
            </a:lvl2pPr>
            <a:lvl3pPr>
              <a:lnSpc>
                <a:spcPct val="100000"/>
              </a:lnSpc>
              <a:defRPr sz="1400">
                <a:solidFill>
                  <a:schemeClr val="bg1">
                    <a:lumMod val="50000"/>
                  </a:schemeClr>
                </a:solidFill>
              </a:defRPr>
            </a:lvl3pPr>
            <a:lvl4pPr>
              <a:lnSpc>
                <a:spcPct val="100000"/>
              </a:lnSpc>
              <a:defRPr sz="1400"/>
            </a:lvl4pPr>
            <a:lvl5pPr>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8021" y="39190"/>
            <a:ext cx="9007642" cy="743953"/>
          </a:xfrm>
        </p:spPr>
        <p:txBody>
          <a:bodyPr/>
          <a:lstStyle>
            <a:lvl1pPr marL="137160" algn="l">
              <a:defRPr baseline="0">
                <a:solidFill>
                  <a:schemeClr val="bg1"/>
                </a:solidFill>
              </a:defRPr>
            </a:lvl1pPr>
          </a:lstStyle>
          <a:p>
            <a:r>
              <a:rPr lang="en-US"/>
              <a:t>Click to edit Master title style</a:t>
            </a:r>
            <a:endParaRPr lang="en-US" dirty="0"/>
          </a:p>
        </p:txBody>
      </p:sp>
      <p:sp>
        <p:nvSpPr>
          <p:cNvPr id="10" name="Slide Number Placeholder 5"/>
          <p:cNvSpPr>
            <a:spLocks noGrp="1"/>
          </p:cNvSpPr>
          <p:nvPr>
            <p:ph type="sldNum" sz="quarter" idx="12"/>
          </p:nvPr>
        </p:nvSpPr>
        <p:spPr>
          <a:xfrm>
            <a:off x="8077200" y="6492879"/>
            <a:ext cx="1066800" cy="365125"/>
          </a:xfrm>
        </p:spPr>
        <p:txBody>
          <a:bodyPr/>
          <a:lstStyle>
            <a:lvl1pPr>
              <a:defRPr baseline="0" smtClean="0">
                <a:solidFill>
                  <a:schemeClr val="bg1"/>
                </a:solidFill>
              </a:defRPr>
            </a:lvl1pPr>
          </a:lstStyle>
          <a:p>
            <a:fld id="{08FAAF67-0CF2-4F4E-8D44-6E1D67718C77}" type="slidenum">
              <a:rPr lang="en-US" smtClean="0"/>
              <a:t>‹#›</a:t>
            </a:fld>
            <a:endParaRPr lang="en-US"/>
          </a:p>
        </p:txBody>
      </p:sp>
      <p:sp>
        <p:nvSpPr>
          <p:cNvPr id="11" name="TextBox 10">
            <a:extLst>
              <a:ext uri="{FF2B5EF4-FFF2-40B4-BE49-F238E27FC236}">
                <a16:creationId xmlns:a16="http://schemas.microsoft.com/office/drawing/2014/main" id="{4798F946-E492-44ED-9758-FC10BC6CEACD}"/>
              </a:ext>
            </a:extLst>
          </p:cNvPr>
          <p:cNvSpPr txBox="1"/>
          <p:nvPr/>
        </p:nvSpPr>
        <p:spPr>
          <a:xfrm>
            <a:off x="1071565" y="6488117"/>
            <a:ext cx="3500437" cy="369887"/>
          </a:xfrm>
          <a:prstGeom prst="rect">
            <a:avLst/>
          </a:prstGeom>
          <a:noFill/>
        </p:spPr>
        <p:txBody>
          <a:bodyPr anchor="ctr"/>
          <a:lstStyle/>
          <a:p>
            <a:pPr algn="r" fontAlgn="auto">
              <a:spcBef>
                <a:spcPts val="0"/>
              </a:spcBef>
              <a:spcAft>
                <a:spcPts val="0"/>
              </a:spcAft>
              <a:defRPr/>
            </a:pPr>
            <a:r>
              <a:rPr lang="en-US" sz="1200" dirty="0">
                <a:solidFill>
                  <a:schemeClr val="bg1"/>
                </a:solidFill>
                <a:latin typeface="+mn-lt"/>
                <a:cs typeface="+mn-cs"/>
              </a:rPr>
              <a:t>Norman Guo</a:t>
            </a:r>
          </a:p>
        </p:txBody>
      </p:sp>
      <p:sp>
        <p:nvSpPr>
          <p:cNvPr id="12" name="TextBox 11">
            <a:extLst>
              <a:ext uri="{FF2B5EF4-FFF2-40B4-BE49-F238E27FC236}">
                <a16:creationId xmlns:a16="http://schemas.microsoft.com/office/drawing/2014/main" id="{39E19BCA-4787-46E1-8EBA-8C31629A8CD2}"/>
              </a:ext>
            </a:extLst>
          </p:cNvPr>
          <p:cNvSpPr txBox="1"/>
          <p:nvPr/>
        </p:nvSpPr>
        <p:spPr>
          <a:xfrm>
            <a:off x="4105619" y="6444608"/>
            <a:ext cx="3371162" cy="461665"/>
          </a:xfrm>
          <a:prstGeom prst="rect">
            <a:avLst/>
          </a:prstGeom>
          <a:noFill/>
        </p:spPr>
        <p:txBody>
          <a:bodyPr anchor="ctr"/>
          <a:lstStyle>
            <a:defPPr>
              <a:defRPr lang="en-US"/>
            </a:defPPr>
            <a:lvl1pPr algn="r" fontAlgn="auto">
              <a:spcBef>
                <a:spcPts val="0"/>
              </a:spcBef>
              <a:spcAft>
                <a:spcPts val="0"/>
              </a:spcAft>
              <a:defRPr sz="1200">
                <a:solidFill>
                  <a:schemeClr val="bg1"/>
                </a:solidFill>
                <a:latin typeface="+mn-lt"/>
                <a:cs typeface="+mn-cs"/>
              </a:defRPr>
            </a:lvl1pPr>
          </a:lstStyle>
          <a:p>
            <a:pPr lvl="0"/>
            <a:r>
              <a:rPr lang="en-US" sz="1200" dirty="0"/>
              <a:t>Decoding Mutual Fund Performance	</a:t>
            </a:r>
          </a:p>
        </p:txBody>
      </p:sp>
    </p:spTree>
    <p:extLst>
      <p:ext uri="{BB962C8B-B14F-4D97-AF65-F5344CB8AC3E}">
        <p14:creationId xmlns:p14="http://schemas.microsoft.com/office/powerpoint/2010/main" val="120282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16042"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7" name="Rectangle 6"/>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a:off x="986779" y="6473941"/>
            <a:ext cx="3500437" cy="369887"/>
          </a:xfrm>
          <a:prstGeom prst="rect">
            <a:avLst/>
          </a:prstGeom>
          <a:noFill/>
        </p:spPr>
        <p:txBody>
          <a:bodyPr anchor="ctr"/>
          <a:lstStyle/>
          <a:p>
            <a:pPr algn="r" fontAlgn="auto">
              <a:spcBef>
                <a:spcPts val="0"/>
              </a:spcBef>
              <a:spcAft>
                <a:spcPts val="0"/>
              </a:spcAft>
              <a:defRPr/>
            </a:pPr>
            <a:r>
              <a:rPr lang="en-US" sz="900" dirty="0">
                <a:solidFill>
                  <a:schemeClr val="bg1"/>
                </a:solidFill>
                <a:latin typeface="+mn-lt"/>
                <a:cs typeface="+mn-cs"/>
              </a:rPr>
              <a:t>Xuxi Guo</a:t>
            </a:r>
          </a:p>
        </p:txBody>
      </p:sp>
      <p:sp>
        <p:nvSpPr>
          <p:cNvPr id="3" name="Content Placeholder 2"/>
          <p:cNvSpPr>
            <a:spLocks noGrp="1"/>
          </p:cNvSpPr>
          <p:nvPr>
            <p:ph sz="half" idx="1"/>
          </p:nvPr>
        </p:nvSpPr>
        <p:spPr>
          <a:xfrm>
            <a:off x="228600" y="1066804"/>
            <a:ext cx="4267200" cy="5059363"/>
          </a:xfrm>
        </p:spPr>
        <p:txBody>
          <a:bodyPr/>
          <a:lstStyle>
            <a:lvl1pPr>
              <a:buSzPct val="60000"/>
              <a:buFontTx/>
              <a:buBlip>
                <a:blip r:embed="rId2"/>
              </a:buBlip>
              <a:defRPr sz="2100"/>
            </a:lvl1pPr>
            <a:lvl2pPr>
              <a:buSzPct val="60000"/>
              <a:buFontTx/>
              <a:buBlip>
                <a:blip r:embed="rId2"/>
              </a:buBlip>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066804"/>
            <a:ext cx="4267200" cy="5059363"/>
          </a:xfrm>
        </p:spPr>
        <p:txBody>
          <a:bodyPr/>
          <a:lstStyle>
            <a:lvl1pPr>
              <a:buSzPct val="60000"/>
              <a:buFontTx/>
              <a:buBlip>
                <a:blip r:embed="rId2"/>
              </a:buBlip>
              <a:defRPr sz="2100"/>
            </a:lvl1pPr>
            <a:lvl2pPr>
              <a:buSzPct val="60000"/>
              <a:buFontTx/>
              <a:buBlip>
                <a:blip r:embed="rId2"/>
              </a:buBlip>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37160" algn="l">
              <a:defRPr baseline="0">
                <a:solidFill>
                  <a:schemeClr val="bg1"/>
                </a:solidFill>
              </a:defRPr>
            </a:lvl1pPr>
          </a:lstStyle>
          <a:p>
            <a:r>
              <a:rPr lang="en-US"/>
              <a:t>Click to edit Master title style</a:t>
            </a:r>
            <a:endParaRPr lang="en-US" dirty="0"/>
          </a:p>
        </p:txBody>
      </p:sp>
      <p:sp>
        <p:nvSpPr>
          <p:cNvPr id="9" name="Date Placeholder 4"/>
          <p:cNvSpPr>
            <a:spLocks noGrp="1"/>
          </p:cNvSpPr>
          <p:nvPr>
            <p:ph type="dt" sz="half" idx="10"/>
          </p:nvPr>
        </p:nvSpPr>
        <p:spPr>
          <a:xfrm>
            <a:off x="0" y="6492879"/>
            <a:ext cx="1066800" cy="365125"/>
          </a:xfrm>
        </p:spPr>
        <p:txBody>
          <a:bodyPr/>
          <a:lstStyle>
            <a:lvl1pPr>
              <a:defRPr baseline="0" smtClean="0">
                <a:solidFill>
                  <a:schemeClr val="bg1"/>
                </a:solidFill>
              </a:defRPr>
            </a:lvl1pPr>
          </a:lstStyle>
          <a:p>
            <a:fld id="{B56E193D-D2F3-484C-9CCF-4A85A772FC72}" type="datetimeFigureOut">
              <a:rPr lang="en-US" smtClean="0"/>
              <a:t>3/10/2022</a:t>
            </a:fld>
            <a:endParaRPr lang="en-US"/>
          </a:p>
        </p:txBody>
      </p:sp>
      <p:sp>
        <p:nvSpPr>
          <p:cNvPr id="10" name="Footer Placeholder 5"/>
          <p:cNvSpPr>
            <a:spLocks noGrp="1"/>
          </p:cNvSpPr>
          <p:nvPr>
            <p:ph type="ftr" sz="quarter" idx="11"/>
          </p:nvPr>
        </p:nvSpPr>
        <p:spPr>
          <a:xfrm>
            <a:off x="4572000" y="6492879"/>
            <a:ext cx="3505200" cy="365125"/>
          </a:xfrm>
        </p:spPr>
        <p:txBody>
          <a:bodyPr/>
          <a:lstStyle>
            <a:lvl1pPr algn="l">
              <a:defRPr baseline="0" smtClean="0">
                <a:solidFill>
                  <a:schemeClr val="bg1"/>
                </a:solidFill>
              </a:defRPr>
            </a:lvl1pPr>
          </a:lstStyle>
          <a:p>
            <a:endParaRPr lang="en-US"/>
          </a:p>
        </p:txBody>
      </p:sp>
      <p:sp>
        <p:nvSpPr>
          <p:cNvPr id="11" name="Slide Number Placeholder 6"/>
          <p:cNvSpPr>
            <a:spLocks noGrp="1"/>
          </p:cNvSpPr>
          <p:nvPr>
            <p:ph type="sldNum" sz="quarter" idx="12"/>
          </p:nvPr>
        </p:nvSpPr>
        <p:spPr>
          <a:xfrm>
            <a:off x="8077200" y="6492879"/>
            <a:ext cx="1066800" cy="365125"/>
          </a:xfrm>
        </p:spPr>
        <p:txBody>
          <a:bodyPr/>
          <a:lstStyle>
            <a:lvl1pPr>
              <a:defRPr baseline="0" smtClean="0">
                <a:solidFill>
                  <a:schemeClr val="bg1"/>
                </a:solidFill>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378938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8" name="Rectangle 7"/>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9" name="Rectangle 8"/>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TextBox 9"/>
          <p:cNvSpPr txBox="1"/>
          <p:nvPr/>
        </p:nvSpPr>
        <p:spPr>
          <a:xfrm>
            <a:off x="1071565" y="6488117"/>
            <a:ext cx="3500437" cy="369887"/>
          </a:xfrm>
          <a:prstGeom prst="rect">
            <a:avLst/>
          </a:prstGeom>
          <a:noFill/>
        </p:spPr>
        <p:txBody>
          <a:bodyPr anchor="ctr"/>
          <a:lstStyle/>
          <a:p>
            <a:pPr algn="r" fontAlgn="auto">
              <a:spcBef>
                <a:spcPts val="0"/>
              </a:spcBef>
              <a:spcAft>
                <a:spcPts val="0"/>
              </a:spcAft>
              <a:defRPr/>
            </a:pPr>
            <a:r>
              <a:rPr lang="en-US" sz="900" dirty="0">
                <a:solidFill>
                  <a:schemeClr val="bg1"/>
                </a:solidFill>
                <a:latin typeface="+mn-lt"/>
                <a:cs typeface="+mn-cs"/>
              </a:rPr>
              <a:t>Xuxi Guo</a:t>
            </a:r>
          </a:p>
        </p:txBody>
      </p:sp>
      <p:sp>
        <p:nvSpPr>
          <p:cNvPr id="3" name="Text Placeholder 2"/>
          <p:cNvSpPr>
            <a:spLocks noGrp="1"/>
          </p:cNvSpPr>
          <p:nvPr>
            <p:ph type="body" idx="1"/>
          </p:nvPr>
        </p:nvSpPr>
        <p:spPr>
          <a:xfrm>
            <a:off x="457200" y="990600"/>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76404"/>
            <a:ext cx="4040188" cy="4449763"/>
          </a:xfrm>
        </p:spPr>
        <p:txBody>
          <a:bodyPr/>
          <a:lstStyle>
            <a:lvl1pPr>
              <a:buSzPct val="60000"/>
              <a:buFontTx/>
              <a:buBlip>
                <a:blip r:embed="rId2"/>
              </a:buBlip>
              <a:defRPr sz="1800"/>
            </a:lvl1pPr>
            <a:lvl2pPr>
              <a:buSzPct val="60000"/>
              <a:buFontTx/>
              <a:buBlip>
                <a:blip r:embed="rId2"/>
              </a:buBlip>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7" y="990600"/>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1676404"/>
            <a:ext cx="4041775" cy="4449763"/>
          </a:xfrm>
        </p:spPr>
        <p:txBody>
          <a:bodyPr/>
          <a:lstStyle>
            <a:lvl1pPr>
              <a:buSzPct val="60000"/>
              <a:buFontTx/>
              <a:buBlip>
                <a:blip r:embed="rId2"/>
              </a:buBlip>
              <a:defRPr sz="1800"/>
            </a:lvl1pPr>
            <a:lvl2pPr>
              <a:buSzPct val="60000"/>
              <a:buFontTx/>
              <a:buBlip>
                <a:blip r:embed="rId2"/>
              </a:buBlip>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0" y="0"/>
            <a:ext cx="8839200" cy="762000"/>
          </a:xfrm>
        </p:spPr>
        <p:txBody>
          <a:bodyPr/>
          <a:lstStyle>
            <a:lvl1pPr marL="137160" algn="l">
              <a:defRPr baseline="0">
                <a:solidFill>
                  <a:schemeClr val="bg1"/>
                </a:solidFill>
              </a:defRPr>
            </a:lvl1pPr>
          </a:lstStyle>
          <a:p>
            <a:r>
              <a:rPr lang="en-US"/>
              <a:t>Click to edit Master title style</a:t>
            </a:r>
          </a:p>
        </p:txBody>
      </p:sp>
      <p:sp>
        <p:nvSpPr>
          <p:cNvPr id="11" name="Date Placeholder 6"/>
          <p:cNvSpPr>
            <a:spLocks noGrp="1"/>
          </p:cNvSpPr>
          <p:nvPr>
            <p:ph type="dt" sz="half" idx="10"/>
          </p:nvPr>
        </p:nvSpPr>
        <p:spPr>
          <a:xfrm>
            <a:off x="0" y="6492879"/>
            <a:ext cx="1066800" cy="365125"/>
          </a:xfrm>
        </p:spPr>
        <p:txBody>
          <a:bodyPr/>
          <a:lstStyle>
            <a:lvl1pPr>
              <a:defRPr baseline="0" smtClean="0">
                <a:solidFill>
                  <a:schemeClr val="bg1"/>
                </a:solidFill>
              </a:defRPr>
            </a:lvl1pPr>
          </a:lstStyle>
          <a:p>
            <a:fld id="{B56E193D-D2F3-484C-9CCF-4A85A772FC72}" type="datetimeFigureOut">
              <a:rPr lang="en-US" smtClean="0"/>
              <a:t>3/10/2022</a:t>
            </a:fld>
            <a:endParaRPr lang="en-US"/>
          </a:p>
        </p:txBody>
      </p:sp>
      <p:sp>
        <p:nvSpPr>
          <p:cNvPr id="12" name="Footer Placeholder 7"/>
          <p:cNvSpPr>
            <a:spLocks noGrp="1"/>
          </p:cNvSpPr>
          <p:nvPr>
            <p:ph type="ftr" sz="quarter" idx="11"/>
          </p:nvPr>
        </p:nvSpPr>
        <p:spPr>
          <a:xfrm>
            <a:off x="4572000" y="6492879"/>
            <a:ext cx="3505200" cy="365125"/>
          </a:xfrm>
        </p:spPr>
        <p:txBody>
          <a:bodyPr/>
          <a:lstStyle>
            <a:lvl1pPr algn="l">
              <a:defRPr baseline="0" smtClean="0">
                <a:solidFill>
                  <a:schemeClr val="bg1"/>
                </a:solidFill>
              </a:defRPr>
            </a:lvl1pPr>
          </a:lstStyle>
          <a:p>
            <a:endParaRPr lang="en-US"/>
          </a:p>
        </p:txBody>
      </p:sp>
      <p:sp>
        <p:nvSpPr>
          <p:cNvPr id="13" name="Slide Number Placeholder 8"/>
          <p:cNvSpPr>
            <a:spLocks noGrp="1"/>
          </p:cNvSpPr>
          <p:nvPr>
            <p:ph type="sldNum" sz="quarter" idx="12"/>
          </p:nvPr>
        </p:nvSpPr>
        <p:spPr>
          <a:xfrm>
            <a:off x="8077200" y="6492879"/>
            <a:ext cx="1066800" cy="365125"/>
          </a:xfrm>
        </p:spPr>
        <p:txBody>
          <a:bodyPr/>
          <a:lstStyle>
            <a:lvl1pPr>
              <a:defRPr baseline="0" smtClean="0">
                <a:solidFill>
                  <a:schemeClr val="bg1"/>
                </a:solidFill>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551062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Rectangle 3"/>
          <p:cNvSpPr/>
          <p:nvPr/>
        </p:nvSpPr>
        <p:spPr>
          <a:xfrm>
            <a:off x="0" y="0"/>
            <a:ext cx="9144000" cy="762000"/>
          </a:xfrm>
          <a:prstGeom prst="rect">
            <a:avLst/>
          </a:prstGeom>
          <a:gradFill flip="none" rotWithShape="1">
            <a:gsLst>
              <a:gs pos="0">
                <a:schemeClr val="tx1"/>
              </a:gs>
              <a:gs pos="100000">
                <a:srgbClr val="3333B2"/>
              </a:gs>
            </a:gsLst>
            <a:lin ang="10800000" scaled="1"/>
            <a:tileRect/>
          </a:gradFill>
          <a:ln>
            <a:noFill/>
          </a:ln>
          <a:effectLst>
            <a:outerShdw blurRad="50800" dist="88900" dir="54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6" name="Rectangle 5"/>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2" name="Title 1"/>
          <p:cNvSpPr>
            <a:spLocks noGrp="1"/>
          </p:cNvSpPr>
          <p:nvPr>
            <p:ph type="title"/>
          </p:nvPr>
        </p:nvSpPr>
        <p:spPr>
          <a:xfrm>
            <a:off x="0" y="0"/>
            <a:ext cx="8915400" cy="762000"/>
          </a:xfrm>
        </p:spPr>
        <p:txBody>
          <a:bodyPr/>
          <a:lstStyle>
            <a:lvl1pPr marL="137160" algn="l">
              <a:defRPr baseline="0">
                <a:solidFill>
                  <a:schemeClr val="bg1"/>
                </a:solidFill>
              </a:defRPr>
            </a:lvl1pPr>
          </a:lstStyle>
          <a:p>
            <a:r>
              <a:rPr lang="en-US"/>
              <a:t>Click to edit Master title style</a:t>
            </a:r>
          </a:p>
        </p:txBody>
      </p:sp>
      <p:sp>
        <p:nvSpPr>
          <p:cNvPr id="12" name="Text Placeholder 10"/>
          <p:cNvSpPr>
            <a:spLocks noGrp="1"/>
          </p:cNvSpPr>
          <p:nvPr>
            <p:ph type="body" sz="quarter" idx="13" hasCustomPrompt="1"/>
          </p:nvPr>
        </p:nvSpPr>
        <p:spPr>
          <a:xfrm>
            <a:off x="1066800" y="6477000"/>
            <a:ext cx="3505200" cy="381000"/>
          </a:xfrm>
        </p:spPr>
        <p:txBody>
          <a:bodyPr anchor="ctr">
            <a:normAutofit/>
          </a:bodyPr>
          <a:lstStyle>
            <a:lvl1pPr algn="r">
              <a:buNone/>
              <a:defRPr lang="en-US" sz="9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Xuxi Guo</a:t>
            </a:r>
          </a:p>
        </p:txBody>
      </p:sp>
      <p:sp>
        <p:nvSpPr>
          <p:cNvPr id="7" name="Date Placeholder 6"/>
          <p:cNvSpPr>
            <a:spLocks noGrp="1"/>
          </p:cNvSpPr>
          <p:nvPr>
            <p:ph type="dt" sz="half" idx="14"/>
          </p:nvPr>
        </p:nvSpPr>
        <p:spPr>
          <a:xfrm>
            <a:off x="0" y="6492879"/>
            <a:ext cx="1066800" cy="365125"/>
          </a:xfrm>
        </p:spPr>
        <p:txBody>
          <a:bodyPr/>
          <a:lstStyle>
            <a:lvl1pPr>
              <a:defRPr baseline="0" smtClean="0">
                <a:solidFill>
                  <a:schemeClr val="bg1"/>
                </a:solidFill>
              </a:defRPr>
            </a:lvl1pPr>
          </a:lstStyle>
          <a:p>
            <a:fld id="{B56E193D-D2F3-484C-9CCF-4A85A772FC72}" type="datetimeFigureOut">
              <a:rPr lang="en-US" smtClean="0"/>
              <a:t>3/10/2022</a:t>
            </a:fld>
            <a:endParaRPr lang="en-US"/>
          </a:p>
        </p:txBody>
      </p:sp>
      <p:sp>
        <p:nvSpPr>
          <p:cNvPr id="8" name="Footer Placeholder 7"/>
          <p:cNvSpPr>
            <a:spLocks noGrp="1"/>
          </p:cNvSpPr>
          <p:nvPr>
            <p:ph type="ftr" sz="quarter" idx="15"/>
          </p:nvPr>
        </p:nvSpPr>
        <p:spPr>
          <a:xfrm>
            <a:off x="4572000" y="6492879"/>
            <a:ext cx="3505200" cy="365125"/>
          </a:xfrm>
        </p:spPr>
        <p:txBody>
          <a:bodyPr/>
          <a:lstStyle>
            <a:lvl1pPr algn="l">
              <a:defRPr baseline="0" smtClean="0">
                <a:solidFill>
                  <a:schemeClr val="bg1"/>
                </a:solidFill>
              </a:defRPr>
            </a:lvl1pPr>
          </a:lstStyle>
          <a:p>
            <a:endParaRPr lang="en-US"/>
          </a:p>
        </p:txBody>
      </p:sp>
      <p:sp>
        <p:nvSpPr>
          <p:cNvPr id="9" name="Slide Number Placeholder 8"/>
          <p:cNvSpPr>
            <a:spLocks noGrp="1"/>
          </p:cNvSpPr>
          <p:nvPr>
            <p:ph type="sldNum" sz="quarter" idx="16"/>
          </p:nvPr>
        </p:nvSpPr>
        <p:spPr>
          <a:xfrm>
            <a:off x="8077200" y="6492879"/>
            <a:ext cx="1066800" cy="365125"/>
          </a:xfrm>
        </p:spPr>
        <p:txBody>
          <a:bodyPr/>
          <a:lstStyle>
            <a:lvl1pPr>
              <a:defRPr baseline="0" smtClean="0">
                <a:solidFill>
                  <a:schemeClr val="bg1"/>
                </a:solidFill>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2615844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Rectangle 2"/>
          <p:cNvSpPr/>
          <p:nvPr/>
        </p:nvSpPr>
        <p:spPr>
          <a:xfrm>
            <a:off x="4572000" y="6477000"/>
            <a:ext cx="4572000" cy="381000"/>
          </a:xfrm>
          <a:prstGeom prst="rect">
            <a:avLst/>
          </a:prstGeom>
          <a:solidFill>
            <a:srgbClr val="3333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4" name="Rectangle 3"/>
          <p:cNvSpPr/>
          <p:nvPr/>
        </p:nvSpPr>
        <p:spPr>
          <a:xfrm>
            <a:off x="0" y="6477000"/>
            <a:ext cx="4572000" cy="381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endParaRPr>
          </a:p>
        </p:txBody>
      </p:sp>
      <p:sp>
        <p:nvSpPr>
          <p:cNvPr id="10" name="Text Placeholder 10"/>
          <p:cNvSpPr>
            <a:spLocks noGrp="1"/>
          </p:cNvSpPr>
          <p:nvPr>
            <p:ph type="body" sz="quarter" idx="13" hasCustomPrompt="1"/>
          </p:nvPr>
        </p:nvSpPr>
        <p:spPr>
          <a:xfrm>
            <a:off x="1066800" y="6477000"/>
            <a:ext cx="3505200" cy="381000"/>
          </a:xfrm>
        </p:spPr>
        <p:txBody>
          <a:bodyPr anchor="ctr">
            <a:normAutofit/>
          </a:bodyPr>
          <a:lstStyle>
            <a:lvl1pPr algn="r">
              <a:buNone/>
              <a:defRPr lang="en-US" sz="900" kern="1200" baseline="0" dirty="0">
                <a:solidFill>
                  <a:schemeClr val="bg1"/>
                </a:solidFill>
                <a:latin typeface="+mn-lt"/>
                <a:ea typeface="+mn-ea"/>
                <a:cs typeface="+mn-cs"/>
              </a:defRPr>
            </a:lvl1pPr>
            <a:lvl2pPr>
              <a:defRPr baseline="0">
                <a:solidFill>
                  <a:schemeClr val="bg1"/>
                </a:solidFill>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lvl="0"/>
            <a:r>
              <a:rPr lang="en-US" dirty="0"/>
              <a:t>Xuxi Guo</a:t>
            </a:r>
          </a:p>
        </p:txBody>
      </p:sp>
      <p:sp>
        <p:nvSpPr>
          <p:cNvPr id="5" name="Date Placeholder 6"/>
          <p:cNvSpPr>
            <a:spLocks noGrp="1"/>
          </p:cNvSpPr>
          <p:nvPr>
            <p:ph type="dt" sz="half" idx="14"/>
          </p:nvPr>
        </p:nvSpPr>
        <p:spPr>
          <a:xfrm>
            <a:off x="0" y="6492879"/>
            <a:ext cx="1066800" cy="365125"/>
          </a:xfrm>
        </p:spPr>
        <p:txBody>
          <a:bodyPr/>
          <a:lstStyle>
            <a:lvl1pPr>
              <a:defRPr baseline="0" smtClean="0">
                <a:solidFill>
                  <a:schemeClr val="bg1"/>
                </a:solidFill>
              </a:defRPr>
            </a:lvl1pPr>
          </a:lstStyle>
          <a:p>
            <a:fld id="{B56E193D-D2F3-484C-9CCF-4A85A772FC72}" type="datetimeFigureOut">
              <a:rPr lang="en-US" smtClean="0"/>
              <a:t>3/10/2022</a:t>
            </a:fld>
            <a:endParaRPr lang="en-US"/>
          </a:p>
        </p:txBody>
      </p:sp>
      <p:sp>
        <p:nvSpPr>
          <p:cNvPr id="6" name="Footer Placeholder 7"/>
          <p:cNvSpPr>
            <a:spLocks noGrp="1"/>
          </p:cNvSpPr>
          <p:nvPr>
            <p:ph type="ftr" sz="quarter" idx="15"/>
          </p:nvPr>
        </p:nvSpPr>
        <p:spPr>
          <a:xfrm>
            <a:off x="4572000" y="6492879"/>
            <a:ext cx="3505200" cy="365125"/>
          </a:xfrm>
        </p:spPr>
        <p:txBody>
          <a:bodyPr/>
          <a:lstStyle>
            <a:lvl1pPr algn="l">
              <a:defRPr baseline="0" smtClean="0">
                <a:solidFill>
                  <a:schemeClr val="bg1"/>
                </a:solidFill>
              </a:defRPr>
            </a:lvl1pPr>
          </a:lstStyle>
          <a:p>
            <a:endParaRPr lang="en-US"/>
          </a:p>
        </p:txBody>
      </p:sp>
      <p:sp>
        <p:nvSpPr>
          <p:cNvPr id="7" name="Slide Number Placeholder 8"/>
          <p:cNvSpPr>
            <a:spLocks noGrp="1"/>
          </p:cNvSpPr>
          <p:nvPr>
            <p:ph type="sldNum" sz="quarter" idx="16"/>
          </p:nvPr>
        </p:nvSpPr>
        <p:spPr>
          <a:xfrm>
            <a:off x="8077200" y="6492879"/>
            <a:ext cx="1066800" cy="365125"/>
          </a:xfrm>
        </p:spPr>
        <p:txBody>
          <a:bodyPr/>
          <a:lstStyle>
            <a:lvl1pPr>
              <a:defRPr baseline="0" smtClean="0">
                <a:solidFill>
                  <a:schemeClr val="bg1"/>
                </a:solidFill>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2275208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56E193D-D2F3-484C-9CCF-4A85A772FC72}" type="datetimeFigureOut">
              <a:rPr lang="en-US" smtClean="0"/>
              <a:t>3/10/2022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256528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B56E193D-D2F3-484C-9CCF-4A85A772FC72}" type="datetimeFigureOut">
              <a:rPr lang="en-US" smtClean="0"/>
              <a:t>3/10/2022</a:t>
            </a:fld>
            <a:endParaRPr lang="en-US"/>
          </a:p>
        </p:txBody>
      </p:sp>
      <p:sp>
        <p:nvSpPr>
          <p:cNvPr id="6" name="Footer Placeholder 4"/>
          <p:cNvSpPr>
            <a:spLocks noGrp="1"/>
          </p:cNvSpPr>
          <p:nvPr>
            <p:ph type="ftr" sz="quarter" idx="11"/>
          </p:nvPr>
        </p:nvSpPr>
        <p:spPr/>
        <p:txBody>
          <a:bodyPr/>
          <a:lstStyle>
            <a:lvl1pPr>
              <a:defRPr/>
            </a:lvl1pPr>
          </a:lstStyle>
          <a:p>
            <a:endParaRPr lang="en-US"/>
          </a:p>
        </p:txBody>
      </p:sp>
      <p:sp>
        <p:nvSpPr>
          <p:cNvPr id="7" name="Slide Number Placeholder 5"/>
          <p:cNvSpPr>
            <a:spLocks noGrp="1"/>
          </p:cNvSpPr>
          <p:nvPr>
            <p:ph type="sldNum" sz="quarter" idx="12"/>
          </p:nvPr>
        </p:nvSpPr>
        <p:spPr/>
        <p:txBody>
          <a:bodyPr/>
          <a:lstStyle>
            <a:lvl1pPr>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3386215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56E193D-D2F3-484C-9CCF-4A85A772FC72}" type="datetimeFigureOut">
              <a:rPr lang="en-US" smtClean="0"/>
              <a:t>3/10/2022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3149765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7200" y="1600204"/>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fontAlgn="auto">
              <a:spcBef>
                <a:spcPts val="0"/>
              </a:spcBef>
              <a:spcAft>
                <a:spcPts val="0"/>
              </a:spcAft>
              <a:defRPr sz="900" smtClean="0">
                <a:solidFill>
                  <a:schemeClr val="tx1">
                    <a:tint val="75000"/>
                  </a:schemeClr>
                </a:solidFill>
                <a:latin typeface="+mn-lt"/>
                <a:cs typeface="+mn-cs"/>
              </a:defRPr>
            </a:lvl1pPr>
          </a:lstStyle>
          <a:p>
            <a:fld id="{B56E193D-D2F3-484C-9CCF-4A85A772FC72}" type="datetimeFigureOut">
              <a:rPr lang="en-US" smtClean="0"/>
              <a:t>3/10/2022</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fontAlgn="auto">
              <a:spcBef>
                <a:spcPts val="0"/>
              </a:spcBef>
              <a:spcAft>
                <a:spcPts val="0"/>
              </a:spcAft>
              <a:defRPr sz="900" smtClean="0">
                <a:solidFill>
                  <a:schemeClr val="tx1">
                    <a:tint val="75000"/>
                  </a:schemeClr>
                </a:solidFill>
                <a:latin typeface="+mn-lt"/>
                <a:cs typeface="+mn-cs"/>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fontAlgn="auto">
              <a:spcBef>
                <a:spcPts val="0"/>
              </a:spcBef>
              <a:spcAft>
                <a:spcPts val="0"/>
              </a:spcAft>
              <a:defRPr sz="900" smtClean="0">
                <a:solidFill>
                  <a:schemeClr val="tx1">
                    <a:tint val="75000"/>
                  </a:schemeClr>
                </a:solidFill>
                <a:latin typeface="+mn-lt"/>
                <a:cs typeface="+mn-cs"/>
              </a:defRPr>
            </a:lvl1pPr>
          </a:lstStyle>
          <a:p>
            <a:fld id="{08FAAF67-0CF2-4F4E-8D44-6E1D67718C77}" type="slidenum">
              <a:rPr lang="en-US" smtClean="0"/>
              <a:t>‹#›</a:t>
            </a:fld>
            <a:endParaRPr lang="en-US"/>
          </a:p>
        </p:txBody>
      </p:sp>
    </p:spTree>
    <p:extLst>
      <p:ext uri="{BB962C8B-B14F-4D97-AF65-F5344CB8AC3E}">
        <p14:creationId xmlns:p14="http://schemas.microsoft.com/office/powerpoint/2010/main" val="125622358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png"/><Relationship Id="rId7" Type="http://schemas.openxmlformats.org/officeDocument/2006/relationships/image" Target="../media/image14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7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hart" Target="../charts/chart5.xml"/><Relationship Id="rId5" Type="http://schemas.microsoft.com/office/2007/relationships/hdphoto" Target="../media/hdphoto1.wdp"/><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6AA8C-B014-4027-923F-533312002B68}"/>
              </a:ext>
            </a:extLst>
          </p:cNvPr>
          <p:cNvSpPr>
            <a:spLocks noGrp="1"/>
          </p:cNvSpPr>
          <p:nvPr>
            <p:ph type="ctrTitle"/>
          </p:nvPr>
        </p:nvSpPr>
        <p:spPr>
          <a:xfrm>
            <a:off x="609600" y="1447800"/>
            <a:ext cx="7772400" cy="838200"/>
          </a:xfrm>
        </p:spPr>
        <p:txBody>
          <a:bodyPr>
            <a:noAutofit/>
          </a:bodyPr>
          <a:lstStyle/>
          <a:p>
            <a:r>
              <a:rPr lang="en-US" sz="2400" dirty="0"/>
              <a:t>Decoding Mutual Fund Performance: </a:t>
            </a:r>
            <a:br>
              <a:rPr lang="en-US" sz="2400" dirty="0"/>
            </a:br>
            <a:r>
              <a:rPr lang="en-US" sz="2400" dirty="0"/>
              <a:t>Dynamic Return Patterns </a:t>
            </a:r>
            <a:r>
              <a:rPr lang="en-US" altLang="zh-CN" sz="2400" dirty="0"/>
              <a:t>via Deep Learning</a:t>
            </a:r>
            <a:r>
              <a:rPr lang="en-US" sz="2400" dirty="0"/>
              <a:t> </a:t>
            </a:r>
          </a:p>
        </p:txBody>
      </p:sp>
      <p:sp>
        <p:nvSpPr>
          <p:cNvPr id="4" name="TextBox 3">
            <a:extLst>
              <a:ext uri="{FF2B5EF4-FFF2-40B4-BE49-F238E27FC236}">
                <a16:creationId xmlns:a16="http://schemas.microsoft.com/office/drawing/2014/main" id="{0BA37E1A-C006-4261-8D0A-E14B8D58AFC3}"/>
              </a:ext>
            </a:extLst>
          </p:cNvPr>
          <p:cNvSpPr txBox="1"/>
          <p:nvPr/>
        </p:nvSpPr>
        <p:spPr>
          <a:xfrm>
            <a:off x="2540844" y="3162177"/>
            <a:ext cx="3909912" cy="923330"/>
          </a:xfrm>
          <a:prstGeom prst="rect">
            <a:avLst/>
          </a:prstGeom>
          <a:noFill/>
        </p:spPr>
        <p:txBody>
          <a:bodyPr wrap="square" rtlCol="0">
            <a:spAutoFit/>
          </a:bodyPr>
          <a:lstStyle/>
          <a:p>
            <a:pPr algn="ctr"/>
            <a:r>
              <a:rPr lang="en-US" dirty="0"/>
              <a:t>Norman Guo</a:t>
            </a:r>
          </a:p>
          <a:p>
            <a:pPr algn="ctr"/>
            <a:endParaRPr lang="en-US" dirty="0"/>
          </a:p>
          <a:p>
            <a:pPr algn="ctr"/>
            <a:r>
              <a:rPr lang="en-US" dirty="0"/>
              <a:t>Georgia State University </a:t>
            </a:r>
          </a:p>
        </p:txBody>
      </p:sp>
    </p:spTree>
    <p:extLst>
      <p:ext uri="{BB962C8B-B14F-4D97-AF65-F5344CB8AC3E}">
        <p14:creationId xmlns:p14="http://schemas.microsoft.com/office/powerpoint/2010/main" val="2916273714"/>
      </p:ext>
    </p:extLst>
  </p:cSld>
  <p:clrMapOvr>
    <a:masterClrMapping/>
  </p:clrMapOvr>
  <mc:AlternateContent xmlns:mc="http://schemas.openxmlformats.org/markup-compatibility/2006" xmlns:p14="http://schemas.microsoft.com/office/powerpoint/2010/main">
    <mc:Choice Requires="p14">
      <p:transition spd="slow" p14:dur="2000" advTm="6977"/>
    </mc:Choice>
    <mc:Fallback xmlns="">
      <p:transition spd="slow" advTm="697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D89E17-F063-4BDD-B19B-845E8A66153B}"/>
              </a:ext>
            </a:extLst>
          </p:cNvPr>
          <p:cNvSpPr>
            <a:spLocks noGrp="1"/>
          </p:cNvSpPr>
          <p:nvPr>
            <p:ph idx="1"/>
          </p:nvPr>
        </p:nvSpPr>
        <p:spPr/>
        <p:txBody>
          <a:bodyPr/>
          <a:lstStyle/>
          <a:p>
            <a:endParaRPr lang="en-US" dirty="0"/>
          </a:p>
          <a:p>
            <a:endParaRPr lang="en-US" dirty="0"/>
          </a:p>
          <a:p>
            <a:endParaRPr lang="en-US" dirty="0"/>
          </a:p>
          <a:p>
            <a:r>
              <a:rPr lang="en-US" dirty="0"/>
              <a:t>Can machines identify repeated patterns in fund returns?</a:t>
            </a:r>
          </a:p>
          <a:p>
            <a:pPr marL="0" indent="0">
              <a:buNone/>
            </a:pPr>
            <a:endParaRPr lang="en-US" dirty="0"/>
          </a:p>
          <a:p>
            <a:r>
              <a:rPr lang="en-US" dirty="0"/>
              <a:t>Would such patterns be helpful to predict future fund performance?</a:t>
            </a:r>
          </a:p>
          <a:p>
            <a:pPr marL="0" indent="0">
              <a:buNone/>
            </a:pPr>
            <a:endParaRPr lang="en-US" dirty="0"/>
          </a:p>
          <a:p>
            <a:r>
              <a:rPr lang="en-US" dirty="0"/>
              <a:t>What is the economics behind the pattern?</a:t>
            </a:r>
          </a:p>
        </p:txBody>
      </p:sp>
      <p:sp>
        <p:nvSpPr>
          <p:cNvPr id="2" name="Title 1">
            <a:extLst>
              <a:ext uri="{FF2B5EF4-FFF2-40B4-BE49-F238E27FC236}">
                <a16:creationId xmlns:a16="http://schemas.microsoft.com/office/drawing/2014/main" id="{7150B81B-0963-4D7F-B605-2BE34798B2C1}"/>
              </a:ext>
            </a:extLst>
          </p:cNvPr>
          <p:cNvSpPr>
            <a:spLocks noGrp="1"/>
          </p:cNvSpPr>
          <p:nvPr>
            <p:ph type="title"/>
          </p:nvPr>
        </p:nvSpPr>
        <p:spPr/>
        <p:txBody>
          <a:bodyPr/>
          <a:lstStyle/>
          <a:p>
            <a:r>
              <a:rPr lang="en-US" dirty="0"/>
              <a:t>Research Questions</a:t>
            </a:r>
          </a:p>
        </p:txBody>
      </p:sp>
    </p:spTree>
    <p:extLst>
      <p:ext uri="{BB962C8B-B14F-4D97-AF65-F5344CB8AC3E}">
        <p14:creationId xmlns:p14="http://schemas.microsoft.com/office/powerpoint/2010/main" val="1932386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A30291-7190-4238-9635-77174F8F2B0B}"/>
              </a:ext>
            </a:extLst>
          </p:cNvPr>
          <p:cNvSpPr>
            <a:spLocks noGrp="1"/>
          </p:cNvSpPr>
          <p:nvPr>
            <p:ph idx="1"/>
          </p:nvPr>
        </p:nvSpPr>
        <p:spPr/>
        <p:txBody>
          <a:bodyPr/>
          <a:lstStyle/>
          <a:p>
            <a:r>
              <a:rPr lang="en-US" dirty="0"/>
              <a:t>Yes, machine can identify the hidden and repeated patterns.</a:t>
            </a:r>
          </a:p>
          <a:p>
            <a:pPr marL="0" indent="0">
              <a:buNone/>
            </a:pPr>
            <a:endParaRPr lang="en-US" dirty="0"/>
          </a:p>
          <a:p>
            <a:r>
              <a:rPr lang="en-US" dirty="0"/>
              <a:t>Yes, such patterns can be used to predict future return.</a:t>
            </a:r>
          </a:p>
          <a:p>
            <a:pPr lvl="1"/>
            <a:r>
              <a:rPr lang="en-US" dirty="0"/>
              <a:t>A long-short portfolio based on the model’s prediction generates a 2.8% annualized Carhart 4-factor alpha.</a:t>
            </a:r>
          </a:p>
          <a:p>
            <a:pPr lvl="1"/>
            <a:r>
              <a:rPr lang="en-US" dirty="0"/>
              <a:t>This abnormal performance is persistent for up to four years.</a:t>
            </a:r>
          </a:p>
          <a:p>
            <a:pPr marL="342900" lvl="1" indent="0">
              <a:buNone/>
            </a:pPr>
            <a:endParaRPr lang="en-US" dirty="0"/>
          </a:p>
          <a:p>
            <a:r>
              <a:rPr lang="en-US" dirty="0"/>
              <a:t>The prediction are associated with the macro and fundamental strategies</a:t>
            </a:r>
          </a:p>
          <a:p>
            <a:pPr lvl="1"/>
            <a:r>
              <a:rPr lang="en-US" dirty="0"/>
              <a:t>Fund returns are most informative when they happen after earnings announcements.</a:t>
            </a:r>
          </a:p>
          <a:p>
            <a:pPr lvl="1"/>
            <a:r>
              <a:rPr lang="en-US" dirty="0"/>
              <a:t>Historical performance and macroeconomic variables are the most important determinants of future fund return patterns and performance.</a:t>
            </a:r>
          </a:p>
        </p:txBody>
      </p:sp>
      <p:sp>
        <p:nvSpPr>
          <p:cNvPr id="2" name="Title 1">
            <a:extLst>
              <a:ext uri="{FF2B5EF4-FFF2-40B4-BE49-F238E27FC236}">
                <a16:creationId xmlns:a16="http://schemas.microsoft.com/office/drawing/2014/main" id="{E8B4EB87-AB42-4025-AE8F-635721FD3AF4}"/>
              </a:ext>
            </a:extLst>
          </p:cNvPr>
          <p:cNvSpPr>
            <a:spLocks noGrp="1"/>
          </p:cNvSpPr>
          <p:nvPr>
            <p:ph type="title"/>
          </p:nvPr>
        </p:nvSpPr>
        <p:spPr/>
        <p:txBody>
          <a:bodyPr/>
          <a:lstStyle/>
          <a:p>
            <a:r>
              <a:rPr lang="en-US" dirty="0"/>
              <a:t>Main Results</a:t>
            </a:r>
          </a:p>
        </p:txBody>
      </p:sp>
    </p:spTree>
    <p:extLst>
      <p:ext uri="{BB962C8B-B14F-4D97-AF65-F5344CB8AC3E}">
        <p14:creationId xmlns:p14="http://schemas.microsoft.com/office/powerpoint/2010/main" val="3234059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5BE0BB-64A3-48F7-AFAC-AF8FAF76A5C3}"/>
              </a:ext>
            </a:extLst>
          </p:cNvPr>
          <p:cNvSpPr>
            <a:spLocks noGrp="1"/>
          </p:cNvSpPr>
          <p:nvPr>
            <p:ph idx="1"/>
          </p:nvPr>
        </p:nvSpPr>
        <p:spPr>
          <a:xfrm>
            <a:off x="304800" y="1751180"/>
            <a:ext cx="8382000" cy="4373563"/>
          </a:xfrm>
        </p:spPr>
        <p:txBody>
          <a:bodyPr/>
          <a:lstStyle/>
          <a:p>
            <a:r>
              <a:rPr lang="en-US" dirty="0"/>
              <a:t>Persistence of </a:t>
            </a:r>
            <a:r>
              <a:rPr lang="en-US" altLang="zh-CN" dirty="0"/>
              <a:t>mutual fund performance</a:t>
            </a:r>
            <a:endParaRPr lang="en-US" dirty="0"/>
          </a:p>
          <a:p>
            <a:pPr lvl="1"/>
            <a:r>
              <a:rPr lang="en-US" dirty="0"/>
              <a:t>Performance is consistent depend on macro conditions</a:t>
            </a:r>
          </a:p>
          <a:p>
            <a:pPr lvl="1"/>
            <a:endParaRPr lang="en-US" dirty="0"/>
          </a:p>
          <a:p>
            <a:pPr lvl="1"/>
            <a:endParaRPr lang="en-US" dirty="0"/>
          </a:p>
          <a:p>
            <a:r>
              <a:rPr lang="en-US" dirty="0"/>
              <a:t>A new angle to evaluate mutual fund skill</a:t>
            </a:r>
          </a:p>
          <a:p>
            <a:pPr lvl="1"/>
            <a:r>
              <a:rPr lang="en-US" sz="1800" dirty="0"/>
              <a:t>Measure under static model</a:t>
            </a:r>
          </a:p>
          <a:p>
            <a:pPr lvl="2"/>
            <a:r>
              <a:rPr lang="en-US" sz="1600" dirty="0"/>
              <a:t>Return Gap (</a:t>
            </a:r>
            <a:r>
              <a:rPr lang="en-US" sz="1600" dirty="0" err="1"/>
              <a:t>Kacperczyk</a:t>
            </a:r>
            <a:r>
              <a:rPr lang="en-US" sz="1600" dirty="0"/>
              <a:t>, </a:t>
            </a:r>
            <a:r>
              <a:rPr lang="en-US" sz="1600" dirty="0" err="1"/>
              <a:t>Sialm</a:t>
            </a:r>
            <a:r>
              <a:rPr lang="en-US" sz="1600" dirty="0"/>
              <a:t>, and Zheng, 2008)</a:t>
            </a:r>
          </a:p>
          <a:p>
            <a:pPr lvl="2"/>
            <a:r>
              <a:rPr lang="en-US" sz="1600" dirty="0"/>
              <a:t>Active Share (</a:t>
            </a:r>
            <a:r>
              <a:rPr lang="en-US" sz="1600" dirty="0" err="1"/>
              <a:t>Cremers</a:t>
            </a:r>
            <a:r>
              <a:rPr lang="en-US" sz="1600" dirty="0"/>
              <a:t> and </a:t>
            </a:r>
            <a:r>
              <a:rPr lang="en-US" sz="1600" dirty="0" err="1"/>
              <a:t>Petajisto</a:t>
            </a:r>
            <a:r>
              <a:rPr lang="en-US" sz="1600" dirty="0"/>
              <a:t>, 2009)</a:t>
            </a:r>
          </a:p>
          <a:p>
            <a:pPr lvl="2"/>
            <a:r>
              <a:rPr lang="en-US" altLang="zh-CN" sz="1600" dirty="0"/>
              <a:t>Industry Concentration</a:t>
            </a:r>
            <a:r>
              <a:rPr lang="en-US" sz="1600" dirty="0"/>
              <a:t> (</a:t>
            </a:r>
            <a:r>
              <a:rPr lang="en-US" sz="1600" dirty="0" err="1"/>
              <a:t>Kacperczyk</a:t>
            </a:r>
            <a:r>
              <a:rPr lang="en-US" sz="1600" dirty="0"/>
              <a:t>, </a:t>
            </a:r>
            <a:r>
              <a:rPr lang="en-US" sz="1600" dirty="0" err="1"/>
              <a:t>Sialm</a:t>
            </a:r>
            <a:r>
              <a:rPr lang="en-US" sz="1600" dirty="0"/>
              <a:t>, and Zheng, 2011)</a:t>
            </a:r>
            <a:endParaRPr lang="en-US" dirty="0"/>
          </a:p>
          <a:p>
            <a:pPr lvl="1"/>
            <a:r>
              <a:rPr lang="en-US" dirty="0"/>
              <a:t>Provide a new measure of time-varying mutual fund skill that can be measured based only on past performance, macroeconomic conditions, and fund characteristics. </a:t>
            </a:r>
          </a:p>
          <a:p>
            <a:endParaRPr lang="en-US" dirty="0"/>
          </a:p>
        </p:txBody>
      </p:sp>
      <p:sp>
        <p:nvSpPr>
          <p:cNvPr id="2" name="Title 1">
            <a:extLst>
              <a:ext uri="{FF2B5EF4-FFF2-40B4-BE49-F238E27FC236}">
                <a16:creationId xmlns:a16="http://schemas.microsoft.com/office/drawing/2014/main" id="{DF78D9CD-B2C9-4BA3-9975-E736B42611F8}"/>
              </a:ext>
            </a:extLst>
          </p:cNvPr>
          <p:cNvSpPr>
            <a:spLocks noGrp="1"/>
          </p:cNvSpPr>
          <p:nvPr>
            <p:ph type="title"/>
          </p:nvPr>
        </p:nvSpPr>
        <p:spPr/>
        <p:txBody>
          <a:bodyPr/>
          <a:lstStyle/>
          <a:p>
            <a:r>
              <a:rPr lang="en-US" altLang="zh-CN" dirty="0"/>
              <a:t>Contributions</a:t>
            </a:r>
            <a:endParaRPr lang="en-US" dirty="0"/>
          </a:p>
        </p:txBody>
      </p:sp>
    </p:spTree>
    <p:extLst>
      <p:ext uri="{BB962C8B-B14F-4D97-AF65-F5344CB8AC3E}">
        <p14:creationId xmlns:p14="http://schemas.microsoft.com/office/powerpoint/2010/main" val="131035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DFF4FE8-2691-4045-9907-D11FF091FAA0}"/>
              </a:ext>
            </a:extLst>
          </p:cNvPr>
          <p:cNvSpPr>
            <a:spLocks noGrp="1"/>
          </p:cNvSpPr>
          <p:nvPr>
            <p:ph idx="1"/>
          </p:nvPr>
        </p:nvSpPr>
        <p:spPr>
          <a:xfrm>
            <a:off x="304800" y="2639702"/>
            <a:ext cx="8382000" cy="4373563"/>
          </a:xfrm>
        </p:spPr>
        <p:txBody>
          <a:bodyPr/>
          <a:lstStyle/>
          <a:p>
            <a:r>
              <a:rPr lang="en-US" dirty="0"/>
              <a:t>New Machine learning </a:t>
            </a:r>
            <a:r>
              <a:rPr lang="en-US" altLang="zh-CN" dirty="0"/>
              <a:t>framework </a:t>
            </a:r>
            <a:r>
              <a:rPr lang="en-US" dirty="0"/>
              <a:t>in financial economics</a:t>
            </a:r>
          </a:p>
          <a:p>
            <a:pPr lvl="1"/>
            <a:r>
              <a:rPr lang="en-US" dirty="0"/>
              <a:t>Introduce a sequence-to-sequence model that is particularly suitable for capturing dynamic time-series patterns.</a:t>
            </a:r>
          </a:p>
          <a:p>
            <a:pPr lvl="1"/>
            <a:r>
              <a:rPr lang="en-US" dirty="0"/>
              <a:t>Customized machine learning model to handle different types of inputs.</a:t>
            </a:r>
          </a:p>
          <a:p>
            <a:pPr lvl="1"/>
            <a:r>
              <a:rPr lang="en-US" dirty="0"/>
              <a:t>Explainable intermediate outputs to open the black box of machine learning model.</a:t>
            </a:r>
          </a:p>
          <a:p>
            <a:endParaRPr lang="en-US" dirty="0"/>
          </a:p>
        </p:txBody>
      </p:sp>
      <p:sp>
        <p:nvSpPr>
          <p:cNvPr id="3" name="Title 2">
            <a:extLst>
              <a:ext uri="{FF2B5EF4-FFF2-40B4-BE49-F238E27FC236}">
                <a16:creationId xmlns:a16="http://schemas.microsoft.com/office/drawing/2014/main" id="{0DC14E1B-E072-4270-AC31-93187A3F850D}"/>
              </a:ext>
            </a:extLst>
          </p:cNvPr>
          <p:cNvSpPr>
            <a:spLocks noGrp="1"/>
          </p:cNvSpPr>
          <p:nvPr>
            <p:ph type="title"/>
          </p:nvPr>
        </p:nvSpPr>
        <p:spPr/>
        <p:txBody>
          <a:bodyPr/>
          <a:lstStyle/>
          <a:p>
            <a:r>
              <a:rPr lang="en-US" dirty="0"/>
              <a:t>Contributions</a:t>
            </a:r>
          </a:p>
        </p:txBody>
      </p:sp>
    </p:spTree>
    <p:extLst>
      <p:ext uri="{BB962C8B-B14F-4D97-AF65-F5344CB8AC3E}">
        <p14:creationId xmlns:p14="http://schemas.microsoft.com/office/powerpoint/2010/main" val="860761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98F24C-914D-46F6-ACEA-6B08378EB5F0}"/>
              </a:ext>
            </a:extLst>
          </p:cNvPr>
          <p:cNvSpPr>
            <a:spLocks noGrp="1"/>
          </p:cNvSpPr>
          <p:nvPr>
            <p:ph idx="1"/>
          </p:nvPr>
        </p:nvSpPr>
        <p:spPr/>
        <p:txBody>
          <a:bodyPr/>
          <a:lstStyle/>
          <a:p>
            <a:pPr marL="0" indent="0">
              <a:buNone/>
            </a:pPr>
            <a:r>
              <a:rPr lang="en-US" dirty="0"/>
              <a:t>Data Sources: CRSP Mutual Fund, Fed St. Louis</a:t>
            </a:r>
          </a:p>
          <a:p>
            <a:pPr marL="0" indent="0">
              <a:buNone/>
            </a:pPr>
            <a:r>
              <a:rPr lang="en-US" dirty="0"/>
              <a:t>Sample: active U.S. equity funds from 1990m1 to 2019m12</a:t>
            </a:r>
          </a:p>
          <a:p>
            <a:pPr marL="0" indent="0">
              <a:buNone/>
            </a:pPr>
            <a:endParaRPr lang="en-US" dirty="0"/>
          </a:p>
          <a:p>
            <a:r>
              <a:rPr lang="en-US" dirty="0"/>
              <a:t>Historical Mutual Fund Performance</a:t>
            </a:r>
          </a:p>
          <a:p>
            <a:pPr lvl="1"/>
            <a:r>
              <a:rPr lang="en-US" dirty="0"/>
              <a:t>Carhart four-factor alpha from gross return</a:t>
            </a:r>
          </a:p>
          <a:p>
            <a:r>
              <a:rPr lang="en-US" dirty="0"/>
              <a:t>Macro-level </a:t>
            </a:r>
            <a:r>
              <a:rPr lang="en-US" altLang="zh-CN" dirty="0"/>
              <a:t>features</a:t>
            </a:r>
          </a:p>
          <a:p>
            <a:pPr lvl="1"/>
            <a:r>
              <a:rPr lang="en-US" dirty="0"/>
              <a:t>12 features</a:t>
            </a:r>
          </a:p>
          <a:p>
            <a:pPr lvl="1"/>
            <a:r>
              <a:rPr lang="en-US" dirty="0"/>
              <a:t>Including Inflation, Oil Prices, Term Spread, Default Spread, VIX, </a:t>
            </a:r>
            <a:r>
              <a:rPr lang="en-US" dirty="0" err="1"/>
              <a:t>etc</a:t>
            </a:r>
            <a:endParaRPr lang="en-US" dirty="0"/>
          </a:p>
          <a:p>
            <a:r>
              <a:rPr lang="en-US" dirty="0"/>
              <a:t>Fund Characteristics</a:t>
            </a:r>
          </a:p>
          <a:p>
            <a:pPr lvl="1"/>
            <a:r>
              <a:rPr lang="en-US" dirty="0"/>
              <a:t>Fund Style, Fund Size, Fund Flow, Turnover Ratio, Cash, Manager Fee, Expense Ratio, Load, Manager Tenure</a:t>
            </a:r>
          </a:p>
          <a:p>
            <a:r>
              <a:rPr lang="en-US" dirty="0"/>
              <a:t>Factors</a:t>
            </a:r>
          </a:p>
          <a:p>
            <a:pPr lvl="1"/>
            <a:r>
              <a:rPr lang="en-US" dirty="0"/>
              <a:t>From Fama and French five-factor model and Hou, </a:t>
            </a:r>
            <a:r>
              <a:rPr lang="en-US" dirty="0" err="1"/>
              <a:t>Xue</a:t>
            </a:r>
            <a:r>
              <a:rPr lang="en-US" dirty="0"/>
              <a:t>, and Zhang q-factor model</a:t>
            </a:r>
          </a:p>
        </p:txBody>
      </p:sp>
      <p:sp>
        <p:nvSpPr>
          <p:cNvPr id="2" name="Title 1">
            <a:extLst>
              <a:ext uri="{FF2B5EF4-FFF2-40B4-BE49-F238E27FC236}">
                <a16:creationId xmlns:a16="http://schemas.microsoft.com/office/drawing/2014/main" id="{52AB4974-BFE6-4D60-89DE-81B16776AD29}"/>
              </a:ext>
            </a:extLst>
          </p:cNvPr>
          <p:cNvSpPr>
            <a:spLocks noGrp="1"/>
          </p:cNvSpPr>
          <p:nvPr>
            <p:ph type="title"/>
          </p:nvPr>
        </p:nvSpPr>
        <p:spPr/>
        <p:txBody>
          <a:bodyPr/>
          <a:lstStyle/>
          <a:p>
            <a:r>
              <a:rPr lang="en-US" dirty="0"/>
              <a:t>Data </a:t>
            </a:r>
            <a:r>
              <a:rPr lang="en-US" altLang="zh-CN" dirty="0"/>
              <a:t>and Features</a:t>
            </a:r>
            <a:endParaRPr lang="en-US" dirty="0"/>
          </a:p>
        </p:txBody>
      </p:sp>
    </p:spTree>
    <p:extLst>
      <p:ext uri="{BB962C8B-B14F-4D97-AF65-F5344CB8AC3E}">
        <p14:creationId xmlns:p14="http://schemas.microsoft.com/office/powerpoint/2010/main" val="122542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1DF2-7823-4FBE-83FB-C0CFB6DDA90F}"/>
              </a:ext>
            </a:extLst>
          </p:cNvPr>
          <p:cNvSpPr>
            <a:spLocks noGrp="1"/>
          </p:cNvSpPr>
          <p:nvPr>
            <p:ph type="title"/>
          </p:nvPr>
        </p:nvSpPr>
        <p:spPr/>
        <p:txBody>
          <a:bodyPr/>
          <a:lstStyle/>
          <a:p>
            <a:r>
              <a:rPr lang="en-US" dirty="0"/>
              <a:t>Summary Statistics</a:t>
            </a:r>
          </a:p>
        </p:txBody>
      </p:sp>
      <p:pic>
        <p:nvPicPr>
          <p:cNvPr id="7" name="Content Placeholder 6">
            <a:extLst>
              <a:ext uri="{FF2B5EF4-FFF2-40B4-BE49-F238E27FC236}">
                <a16:creationId xmlns:a16="http://schemas.microsoft.com/office/drawing/2014/main" id="{11615D1A-82E1-464E-83C4-B47B5B3760E3}"/>
              </a:ext>
            </a:extLst>
          </p:cNvPr>
          <p:cNvPicPr>
            <a:picLocks noGrp="1" noChangeAspect="1"/>
          </p:cNvPicPr>
          <p:nvPr>
            <p:ph idx="1"/>
          </p:nvPr>
        </p:nvPicPr>
        <p:blipFill>
          <a:blip r:embed="rId2"/>
          <a:stretch>
            <a:fillRect/>
          </a:stretch>
        </p:blipFill>
        <p:spPr>
          <a:xfrm>
            <a:off x="1960754" y="1234623"/>
            <a:ext cx="5222491" cy="4822227"/>
          </a:xfrm>
        </p:spPr>
      </p:pic>
    </p:spTree>
    <p:extLst>
      <p:ext uri="{BB962C8B-B14F-4D97-AF65-F5344CB8AC3E}">
        <p14:creationId xmlns:p14="http://schemas.microsoft.com/office/powerpoint/2010/main" val="1556047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B7DEA0-B747-4506-BB18-C313ABE46E6C}"/>
              </a:ext>
            </a:extLst>
          </p:cNvPr>
          <p:cNvSpPr>
            <a:spLocks noGrp="1"/>
          </p:cNvSpPr>
          <p:nvPr>
            <p:ph idx="1"/>
          </p:nvPr>
        </p:nvSpPr>
        <p:spPr>
          <a:xfrm>
            <a:off x="304800" y="1061067"/>
            <a:ext cx="8382000" cy="4373563"/>
          </a:xfrm>
        </p:spPr>
        <p:txBody>
          <a:bodyPr/>
          <a:lstStyle/>
          <a:p>
            <a:r>
              <a:rPr lang="en-US" dirty="0"/>
              <a:t>Originally used for language translation and prediction</a:t>
            </a:r>
          </a:p>
        </p:txBody>
      </p:sp>
      <p:sp>
        <p:nvSpPr>
          <p:cNvPr id="2" name="Title 1">
            <a:extLst>
              <a:ext uri="{FF2B5EF4-FFF2-40B4-BE49-F238E27FC236}">
                <a16:creationId xmlns:a16="http://schemas.microsoft.com/office/drawing/2014/main" id="{23A10836-33B5-44AC-B27C-3E3A71B11437}"/>
              </a:ext>
            </a:extLst>
          </p:cNvPr>
          <p:cNvSpPr>
            <a:spLocks noGrp="1"/>
          </p:cNvSpPr>
          <p:nvPr>
            <p:ph type="title"/>
          </p:nvPr>
        </p:nvSpPr>
        <p:spPr/>
        <p:txBody>
          <a:bodyPr/>
          <a:lstStyle/>
          <a:p>
            <a:r>
              <a:rPr lang="en-US" dirty="0"/>
              <a:t>Temporal Fusion Transformers (TFT) Model</a:t>
            </a:r>
          </a:p>
        </p:txBody>
      </p:sp>
      <p:pic>
        <p:nvPicPr>
          <p:cNvPr id="5" name="Picture 4" descr="Graphical user interface, application&#10;&#10;Description automatically generated">
            <a:extLst>
              <a:ext uri="{FF2B5EF4-FFF2-40B4-BE49-F238E27FC236}">
                <a16:creationId xmlns:a16="http://schemas.microsoft.com/office/drawing/2014/main" id="{F73A362D-B33D-4149-B97F-51641BDE9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464" y="1532566"/>
            <a:ext cx="4735238" cy="3430564"/>
          </a:xfrm>
          <a:prstGeom prst="rect">
            <a:avLst/>
          </a:prstGeom>
        </p:spPr>
      </p:pic>
      <p:sp>
        <p:nvSpPr>
          <p:cNvPr id="4" name="Oval 3">
            <a:extLst>
              <a:ext uri="{FF2B5EF4-FFF2-40B4-BE49-F238E27FC236}">
                <a16:creationId xmlns:a16="http://schemas.microsoft.com/office/drawing/2014/main" id="{73314A2B-99E1-48B4-BD45-F0233A60DFE0}"/>
              </a:ext>
            </a:extLst>
          </p:cNvPr>
          <p:cNvSpPr/>
          <p:nvPr/>
        </p:nvSpPr>
        <p:spPr>
          <a:xfrm>
            <a:off x="4012069" y="4678477"/>
            <a:ext cx="1751163" cy="793618"/>
          </a:xfrm>
          <a:prstGeom prst="ellipse">
            <a:avLst/>
          </a:prstGeom>
          <a:solidFill>
            <a:srgbClr val="2196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TFT Model</a:t>
            </a:r>
          </a:p>
        </p:txBody>
      </p:sp>
      <p:grpSp>
        <p:nvGrpSpPr>
          <p:cNvPr id="8" name="Group 7">
            <a:extLst>
              <a:ext uri="{FF2B5EF4-FFF2-40B4-BE49-F238E27FC236}">
                <a16:creationId xmlns:a16="http://schemas.microsoft.com/office/drawing/2014/main" id="{CDEA2A5D-EC33-4A9F-8B6A-9680EB209CE1}"/>
              </a:ext>
            </a:extLst>
          </p:cNvPr>
          <p:cNvGrpSpPr/>
          <p:nvPr/>
        </p:nvGrpSpPr>
        <p:grpSpPr>
          <a:xfrm>
            <a:off x="295941" y="4522366"/>
            <a:ext cx="3067046" cy="1190188"/>
            <a:chOff x="295940" y="4641011"/>
            <a:chExt cx="3067046" cy="1190188"/>
          </a:xfrm>
        </p:grpSpPr>
        <p:pic>
          <p:nvPicPr>
            <p:cNvPr id="6" name="Picture 5" descr="Chart, line chart&#10;&#10;Description automatically generated">
              <a:extLst>
                <a:ext uri="{FF2B5EF4-FFF2-40B4-BE49-F238E27FC236}">
                  <a16:creationId xmlns:a16="http://schemas.microsoft.com/office/drawing/2014/main" id="{EEC69E7A-901C-40E0-B982-6EAFF49D0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40" y="4641011"/>
              <a:ext cx="3067046" cy="882411"/>
            </a:xfrm>
            <a:prstGeom prst="rect">
              <a:avLst/>
            </a:prstGeom>
          </p:spPr>
        </p:pic>
        <p:sp>
          <p:nvSpPr>
            <p:cNvPr id="7" name="TextBox 6">
              <a:extLst>
                <a:ext uri="{FF2B5EF4-FFF2-40B4-BE49-F238E27FC236}">
                  <a16:creationId xmlns:a16="http://schemas.microsoft.com/office/drawing/2014/main" id="{E9E8BE8E-0F5D-4D86-91B9-B82946185D7C}"/>
                </a:ext>
              </a:extLst>
            </p:cNvPr>
            <p:cNvSpPr txBox="1"/>
            <p:nvPr/>
          </p:nvSpPr>
          <p:spPr>
            <a:xfrm>
              <a:off x="1119301" y="5523422"/>
              <a:ext cx="1420325" cy="307777"/>
            </a:xfrm>
            <a:prstGeom prst="rect">
              <a:avLst/>
            </a:prstGeom>
            <a:noFill/>
          </p:spPr>
          <p:txBody>
            <a:bodyPr wrap="none" rtlCol="0">
              <a:spAutoFit/>
            </a:bodyPr>
            <a:lstStyle/>
            <a:p>
              <a:r>
                <a:rPr lang="en-US" sz="1400" dirty="0"/>
                <a:t>Historical Alpha</a:t>
              </a:r>
            </a:p>
          </p:txBody>
        </p:sp>
      </p:grpSp>
      <p:cxnSp>
        <p:nvCxnSpPr>
          <p:cNvPr id="10" name="Straight Arrow Connector 9">
            <a:extLst>
              <a:ext uri="{FF2B5EF4-FFF2-40B4-BE49-F238E27FC236}">
                <a16:creationId xmlns:a16="http://schemas.microsoft.com/office/drawing/2014/main" id="{9BBCC575-1F46-4105-8233-B63EB43AAD58}"/>
              </a:ext>
            </a:extLst>
          </p:cNvPr>
          <p:cNvCxnSpPr/>
          <p:nvPr/>
        </p:nvCxnSpPr>
        <p:spPr>
          <a:xfrm>
            <a:off x="3362987" y="5086866"/>
            <a:ext cx="388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723360E-72D3-4383-8E1B-A96D41E29893}"/>
              </a:ext>
            </a:extLst>
          </p:cNvPr>
          <p:cNvCxnSpPr/>
          <p:nvPr/>
        </p:nvCxnSpPr>
        <p:spPr>
          <a:xfrm>
            <a:off x="5991168" y="5089898"/>
            <a:ext cx="38852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0897673E-7F83-4912-A29E-DFE87B0C9FF8}"/>
              </a:ext>
            </a:extLst>
          </p:cNvPr>
          <p:cNvGrpSpPr/>
          <p:nvPr/>
        </p:nvGrpSpPr>
        <p:grpSpPr>
          <a:xfrm>
            <a:off x="6792638" y="4678477"/>
            <a:ext cx="1199111" cy="1060578"/>
            <a:chOff x="6792638" y="4678477"/>
            <a:chExt cx="1199111" cy="1060578"/>
          </a:xfrm>
        </p:grpSpPr>
        <p:pic>
          <p:nvPicPr>
            <p:cNvPr id="15" name="Picture 14" descr="Chart, line chart&#10;&#10;Description automatically generated">
              <a:extLst>
                <a:ext uri="{FF2B5EF4-FFF2-40B4-BE49-F238E27FC236}">
                  <a16:creationId xmlns:a16="http://schemas.microsoft.com/office/drawing/2014/main" id="{55E3F0F2-BCE9-46AB-8495-FCF1A39A0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2638" y="4678477"/>
              <a:ext cx="1196510" cy="608395"/>
            </a:xfrm>
            <a:prstGeom prst="rect">
              <a:avLst/>
            </a:prstGeom>
          </p:spPr>
        </p:pic>
        <p:sp>
          <p:nvSpPr>
            <p:cNvPr id="16" name="TextBox 15">
              <a:extLst>
                <a:ext uri="{FF2B5EF4-FFF2-40B4-BE49-F238E27FC236}">
                  <a16:creationId xmlns:a16="http://schemas.microsoft.com/office/drawing/2014/main" id="{A098C803-050E-4896-8F4A-481D266D0D77}"/>
                </a:ext>
              </a:extLst>
            </p:cNvPr>
            <p:cNvSpPr txBox="1"/>
            <p:nvPr/>
          </p:nvSpPr>
          <p:spPr>
            <a:xfrm>
              <a:off x="6792638" y="5431278"/>
              <a:ext cx="1199111" cy="307777"/>
            </a:xfrm>
            <a:prstGeom prst="rect">
              <a:avLst/>
            </a:prstGeom>
            <a:noFill/>
          </p:spPr>
          <p:txBody>
            <a:bodyPr wrap="none" rtlCol="0">
              <a:spAutoFit/>
            </a:bodyPr>
            <a:lstStyle/>
            <a:p>
              <a:r>
                <a:rPr lang="en-US" altLang="zh-CN" sz="1400" dirty="0"/>
                <a:t>Future</a:t>
              </a:r>
              <a:r>
                <a:rPr lang="en-US" sz="1400" dirty="0"/>
                <a:t> Alpha</a:t>
              </a:r>
            </a:p>
          </p:txBody>
        </p:sp>
      </p:grpSp>
    </p:spTree>
    <p:extLst>
      <p:ext uri="{BB962C8B-B14F-4D97-AF65-F5344CB8AC3E}">
        <p14:creationId xmlns:p14="http://schemas.microsoft.com/office/powerpoint/2010/main" val="4472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1A2BE-6F6A-47B7-94EE-7500D2AD6C69}"/>
              </a:ext>
            </a:extLst>
          </p:cNvPr>
          <p:cNvSpPr>
            <a:spLocks noGrp="1"/>
          </p:cNvSpPr>
          <p:nvPr>
            <p:ph type="title"/>
          </p:nvPr>
        </p:nvSpPr>
        <p:spPr/>
        <p:txBody>
          <a:bodyPr/>
          <a:lstStyle/>
          <a:p>
            <a:r>
              <a:rPr lang="en-US" dirty="0"/>
              <a:t>Structure of TFT Model </a:t>
            </a:r>
          </a:p>
        </p:txBody>
      </p:sp>
      <p:pic>
        <p:nvPicPr>
          <p:cNvPr id="5" name="Output">
            <a:extLst>
              <a:ext uri="{FF2B5EF4-FFF2-40B4-BE49-F238E27FC236}">
                <a16:creationId xmlns:a16="http://schemas.microsoft.com/office/drawing/2014/main" id="{C5D1CB2F-5255-4FED-A460-BB0F128F6A20}"/>
              </a:ext>
            </a:extLst>
          </p:cNvPr>
          <p:cNvPicPr>
            <a:picLocks noGrp="1" noChangeAspect="1"/>
          </p:cNvPicPr>
          <p:nvPr>
            <p:ph idx="1"/>
          </p:nvPr>
        </p:nvPicPr>
        <p:blipFill rotWithShape="1">
          <a:blip r:embed="rId2"/>
          <a:srcRect b="73241"/>
          <a:stretch/>
        </p:blipFill>
        <p:spPr>
          <a:xfrm>
            <a:off x="1154642" y="949635"/>
            <a:ext cx="6742063" cy="1381092"/>
          </a:xfrm>
        </p:spPr>
      </p:pic>
      <p:pic>
        <p:nvPicPr>
          <p:cNvPr id="4" name="Attention">
            <a:extLst>
              <a:ext uri="{FF2B5EF4-FFF2-40B4-BE49-F238E27FC236}">
                <a16:creationId xmlns:a16="http://schemas.microsoft.com/office/drawing/2014/main" id="{8B6A1C38-CDB5-4235-983B-9DC599CE47D9}"/>
              </a:ext>
            </a:extLst>
          </p:cNvPr>
          <p:cNvPicPr>
            <a:picLocks noChangeAspect="1"/>
          </p:cNvPicPr>
          <p:nvPr/>
        </p:nvPicPr>
        <p:blipFill rotWithShape="1">
          <a:blip r:embed="rId2"/>
          <a:srcRect t="26759" b="40788"/>
          <a:stretch/>
        </p:blipFill>
        <p:spPr bwMode="auto">
          <a:xfrm>
            <a:off x="1154196" y="2343149"/>
            <a:ext cx="6742066" cy="1674965"/>
          </a:xfrm>
          <a:prstGeom prst="rect">
            <a:avLst/>
          </a:prstGeom>
          <a:noFill/>
          <a:ln w="9525">
            <a:noFill/>
            <a:miter lim="800000"/>
            <a:headEnd/>
            <a:tailEnd/>
          </a:ln>
        </p:spPr>
      </p:pic>
      <p:pic>
        <p:nvPicPr>
          <p:cNvPr id="6" name="Encoder Decoder">
            <a:extLst>
              <a:ext uri="{FF2B5EF4-FFF2-40B4-BE49-F238E27FC236}">
                <a16:creationId xmlns:a16="http://schemas.microsoft.com/office/drawing/2014/main" id="{C614CCB4-A0CB-4F89-8393-A2622E67603B}"/>
              </a:ext>
            </a:extLst>
          </p:cNvPr>
          <p:cNvPicPr>
            <a:picLocks noChangeAspect="1"/>
          </p:cNvPicPr>
          <p:nvPr/>
        </p:nvPicPr>
        <p:blipFill rotWithShape="1">
          <a:blip r:embed="rId2"/>
          <a:srcRect t="59819" b="22363"/>
          <a:stretch/>
        </p:blipFill>
        <p:spPr bwMode="auto">
          <a:xfrm>
            <a:off x="1154195" y="4020862"/>
            <a:ext cx="6742063" cy="919666"/>
          </a:xfrm>
          <a:prstGeom prst="rect">
            <a:avLst/>
          </a:prstGeom>
          <a:noFill/>
          <a:ln w="9525">
            <a:noFill/>
            <a:miter lim="800000"/>
            <a:headEnd/>
            <a:tailEnd/>
          </a:ln>
        </p:spPr>
      </p:pic>
      <p:pic>
        <p:nvPicPr>
          <p:cNvPr id="7" name="Variable Selection">
            <a:extLst>
              <a:ext uri="{FF2B5EF4-FFF2-40B4-BE49-F238E27FC236}">
                <a16:creationId xmlns:a16="http://schemas.microsoft.com/office/drawing/2014/main" id="{F1397A37-E721-48ED-A7DE-CBFAE0F7918D}"/>
              </a:ext>
            </a:extLst>
          </p:cNvPr>
          <p:cNvPicPr>
            <a:picLocks noChangeAspect="1"/>
          </p:cNvPicPr>
          <p:nvPr/>
        </p:nvPicPr>
        <p:blipFill rotWithShape="1">
          <a:blip r:embed="rId2"/>
          <a:srcRect t="77638"/>
          <a:stretch/>
        </p:blipFill>
        <p:spPr bwMode="auto">
          <a:xfrm>
            <a:off x="1154195" y="4940546"/>
            <a:ext cx="6742065" cy="1154163"/>
          </a:xfrm>
          <a:prstGeom prst="rect">
            <a:avLst/>
          </a:prstGeom>
          <a:noFill/>
          <a:ln w="9525">
            <a:noFill/>
            <a:miter lim="800000"/>
            <a:headEnd/>
            <a:tailEnd/>
          </a:ln>
        </p:spPr>
      </p:pic>
      <p:sp>
        <p:nvSpPr>
          <p:cNvPr id="8" name="Variable Selection Module">
            <a:extLst>
              <a:ext uri="{FF2B5EF4-FFF2-40B4-BE49-F238E27FC236}">
                <a16:creationId xmlns:a16="http://schemas.microsoft.com/office/drawing/2014/main" id="{3A50543B-8A71-4B9E-9539-FCD0BAE9BFEE}"/>
              </a:ext>
            </a:extLst>
          </p:cNvPr>
          <p:cNvSpPr/>
          <p:nvPr/>
        </p:nvSpPr>
        <p:spPr>
          <a:xfrm>
            <a:off x="3369466" y="2772752"/>
            <a:ext cx="2405063" cy="73342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Variable Selection</a:t>
            </a:r>
          </a:p>
        </p:txBody>
      </p:sp>
      <p:pic>
        <p:nvPicPr>
          <p:cNvPr id="9" name="Series3" descr="Chart&#10;&#10;Description automatically generated">
            <a:extLst>
              <a:ext uri="{FF2B5EF4-FFF2-40B4-BE49-F238E27FC236}">
                <a16:creationId xmlns:a16="http://schemas.microsoft.com/office/drawing/2014/main" id="{BB4E12B4-4573-461F-8A0F-E44B451E5AA7}"/>
              </a:ext>
            </a:extLst>
          </p:cNvPr>
          <p:cNvPicPr>
            <a:picLocks noChangeAspect="1"/>
          </p:cNvPicPr>
          <p:nvPr/>
        </p:nvPicPr>
        <p:blipFill rotWithShape="1">
          <a:blip r:embed="rId3">
            <a:extLst>
              <a:ext uri="{28A0092B-C50C-407E-A947-70E740481C1C}">
                <a14:useLocalDpi xmlns:a14="http://schemas.microsoft.com/office/drawing/2010/main" val="0"/>
              </a:ext>
            </a:extLst>
          </a:blip>
          <a:srcRect t="18884" r="11174" b="16511"/>
          <a:stretch/>
        </p:blipFill>
        <p:spPr bwMode="auto">
          <a:xfrm>
            <a:off x="2944248" y="3718535"/>
            <a:ext cx="3103103" cy="341386"/>
          </a:xfrm>
          <a:prstGeom prst="rect">
            <a:avLst/>
          </a:prstGeom>
          <a:noFill/>
          <a:ln w="9525">
            <a:noFill/>
            <a:miter lim="800000"/>
            <a:headEnd/>
            <a:tailEnd/>
          </a:ln>
        </p:spPr>
      </p:pic>
      <p:pic>
        <p:nvPicPr>
          <p:cNvPr id="10" name="Series2" descr="Chart, line chart&#10;&#10;Description automatically generated">
            <a:extLst>
              <a:ext uri="{FF2B5EF4-FFF2-40B4-BE49-F238E27FC236}">
                <a16:creationId xmlns:a16="http://schemas.microsoft.com/office/drawing/2014/main" id="{FF9C2424-DD50-4D52-B65F-E3718B3C554D}"/>
              </a:ext>
            </a:extLst>
          </p:cNvPr>
          <p:cNvPicPr>
            <a:picLocks noChangeAspect="1"/>
          </p:cNvPicPr>
          <p:nvPr/>
        </p:nvPicPr>
        <p:blipFill rotWithShape="1">
          <a:blip r:embed="rId4">
            <a:extLst>
              <a:ext uri="{28A0092B-C50C-407E-A947-70E740481C1C}">
                <a14:useLocalDpi xmlns:a14="http://schemas.microsoft.com/office/drawing/2010/main" val="0"/>
              </a:ext>
            </a:extLst>
          </a:blip>
          <a:srcRect t="19701" r="9260" b="25055"/>
          <a:stretch/>
        </p:blipFill>
        <p:spPr>
          <a:xfrm>
            <a:off x="2944248" y="3870676"/>
            <a:ext cx="3226927" cy="341386"/>
          </a:xfrm>
          <a:prstGeom prst="rect">
            <a:avLst/>
          </a:prstGeom>
        </p:spPr>
      </p:pic>
      <p:pic>
        <p:nvPicPr>
          <p:cNvPr id="11" name="Series1" descr="Chart, line chart&#10;&#10;Description automatically generated">
            <a:extLst>
              <a:ext uri="{FF2B5EF4-FFF2-40B4-BE49-F238E27FC236}">
                <a16:creationId xmlns:a16="http://schemas.microsoft.com/office/drawing/2014/main" id="{027AE38A-B918-4890-8959-4E92B4EB15F6}"/>
              </a:ext>
            </a:extLst>
          </p:cNvPr>
          <p:cNvPicPr>
            <a:picLocks noChangeAspect="1"/>
          </p:cNvPicPr>
          <p:nvPr/>
        </p:nvPicPr>
        <p:blipFill rotWithShape="1">
          <a:blip r:embed="rId5">
            <a:extLst>
              <a:ext uri="{28A0092B-C50C-407E-A947-70E740481C1C}">
                <a14:useLocalDpi xmlns:a14="http://schemas.microsoft.com/office/drawing/2010/main" val="0"/>
              </a:ext>
            </a:extLst>
          </a:blip>
          <a:srcRect t="21708" r="9260" b="13554"/>
          <a:stretch/>
        </p:blipFill>
        <p:spPr>
          <a:xfrm>
            <a:off x="2958534" y="3944885"/>
            <a:ext cx="3226928" cy="267177"/>
          </a:xfrm>
          <a:prstGeom prst="rect">
            <a:avLst/>
          </a:prstGeom>
        </p:spPr>
      </p:pic>
      <mc:AlternateContent xmlns:mc="http://schemas.openxmlformats.org/markup-compatibility/2006" xmlns:a14="http://schemas.microsoft.com/office/drawing/2010/main">
        <mc:Choice Requires="a14">
          <p:sp>
            <p:nvSpPr>
              <p:cNvPr id="12" name="j">
                <a:extLst>
                  <a:ext uri="{FF2B5EF4-FFF2-40B4-BE49-F238E27FC236}">
                    <a16:creationId xmlns:a16="http://schemas.microsoft.com/office/drawing/2014/main" id="{7B257679-19CC-423D-B403-46665986CA2A}"/>
                  </a:ext>
                </a:extLst>
              </p:cNvPr>
              <p:cNvSpPr txBox="1"/>
              <p:nvPr/>
            </p:nvSpPr>
            <p:spPr>
              <a:xfrm>
                <a:off x="6509311" y="1617031"/>
                <a:ext cx="2351413" cy="391646"/>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sub>
                    </m:sSub>
                  </m:oMath>
                </a14:m>
                <a:r>
                  <a:rPr lang="en-US" dirty="0"/>
                  <a:t>]</a:t>
                </a:r>
              </a:p>
            </p:txBody>
          </p:sp>
        </mc:Choice>
        <mc:Fallback xmlns="">
          <p:sp>
            <p:nvSpPr>
              <p:cNvPr id="12" name="j">
                <a:extLst>
                  <a:ext uri="{FF2B5EF4-FFF2-40B4-BE49-F238E27FC236}">
                    <a16:creationId xmlns:a16="http://schemas.microsoft.com/office/drawing/2014/main" id="{7B257679-19CC-423D-B403-46665986CA2A}"/>
                  </a:ext>
                </a:extLst>
              </p:cNvPr>
              <p:cNvSpPr txBox="1">
                <a:spLocks noRot="1" noChangeAspect="1" noMove="1" noResize="1" noEditPoints="1" noAdjustHandles="1" noChangeArrowheads="1" noChangeShapeType="1" noTextEdit="1"/>
              </p:cNvSpPr>
              <p:nvPr/>
            </p:nvSpPr>
            <p:spPr>
              <a:xfrm>
                <a:off x="6509311" y="1617031"/>
                <a:ext cx="2351413" cy="391646"/>
              </a:xfrm>
              <a:prstGeom prst="rect">
                <a:avLst/>
              </a:prstGeom>
              <a:blipFill>
                <a:blip r:embed="rId6"/>
                <a:stretch>
                  <a:fillRect t="-7692" b="-1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i">
                <a:extLst>
                  <a:ext uri="{FF2B5EF4-FFF2-40B4-BE49-F238E27FC236}">
                    <a16:creationId xmlns:a16="http://schemas.microsoft.com/office/drawing/2014/main" id="{DD16BF97-6305-47CA-9547-493B45A687FB}"/>
                  </a:ext>
                </a:extLst>
              </p:cNvPr>
              <p:cNvSpPr txBox="1"/>
              <p:nvPr/>
            </p:nvSpPr>
            <p:spPr>
              <a:xfrm>
                <a:off x="6509311" y="1191129"/>
                <a:ext cx="2355260" cy="381515"/>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sub>
                    </m:sSub>
                  </m:oMath>
                </a14:m>
                <a:r>
                  <a:rPr lang="en-US" dirty="0"/>
                  <a:t>]</a:t>
                </a:r>
              </a:p>
            </p:txBody>
          </p:sp>
        </mc:Choice>
        <mc:Fallback xmlns="">
          <p:sp>
            <p:nvSpPr>
              <p:cNvPr id="13" name="i">
                <a:extLst>
                  <a:ext uri="{FF2B5EF4-FFF2-40B4-BE49-F238E27FC236}">
                    <a16:creationId xmlns:a16="http://schemas.microsoft.com/office/drawing/2014/main" id="{DD16BF97-6305-47CA-9547-493B45A687FB}"/>
                  </a:ext>
                </a:extLst>
              </p:cNvPr>
              <p:cNvSpPr txBox="1">
                <a:spLocks noRot="1" noChangeAspect="1" noMove="1" noResize="1" noEditPoints="1" noAdjustHandles="1" noChangeArrowheads="1" noChangeShapeType="1" noTextEdit="1"/>
              </p:cNvSpPr>
              <p:nvPr/>
            </p:nvSpPr>
            <p:spPr>
              <a:xfrm>
                <a:off x="6509311" y="1191129"/>
                <a:ext cx="2355260" cy="381515"/>
              </a:xfrm>
              <a:prstGeom prst="rect">
                <a:avLst/>
              </a:prstGeom>
              <a:blipFill>
                <a:blip r:embed="rId7"/>
                <a:stretch>
                  <a:fillRect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k">
                <a:extLst>
                  <a:ext uri="{FF2B5EF4-FFF2-40B4-BE49-F238E27FC236}">
                    <a16:creationId xmlns:a16="http://schemas.microsoft.com/office/drawing/2014/main" id="{DB1D6307-5DFA-4857-B17B-2EBB534FE89C}"/>
                  </a:ext>
                </a:extLst>
              </p:cNvPr>
              <p:cNvSpPr txBox="1"/>
              <p:nvPr/>
            </p:nvSpPr>
            <p:spPr>
              <a:xfrm>
                <a:off x="6509311" y="2053064"/>
                <a:ext cx="2517228" cy="381515"/>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w</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m:rPr>
                            <m:sty m:val="p"/>
                          </m:rPr>
                          <a:rPr lang="en-US" altLang="zh-CN" i="1">
                            <a:latin typeface="Cambria Math" panose="02040503050406030204" pitchFamily="18" charset="0"/>
                            <a:ea typeface="Cambria Math" panose="02040503050406030204" pitchFamily="18" charset="0"/>
                          </a:rPr>
                          <m:t>w</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sub>
                    </m:sSub>
                  </m:oMath>
                </a14:m>
                <a:r>
                  <a:rPr lang="en-US" dirty="0"/>
                  <a:t>]</a:t>
                </a:r>
              </a:p>
            </p:txBody>
          </p:sp>
        </mc:Choice>
        <mc:Fallback xmlns="">
          <p:sp>
            <p:nvSpPr>
              <p:cNvPr id="14" name="k">
                <a:extLst>
                  <a:ext uri="{FF2B5EF4-FFF2-40B4-BE49-F238E27FC236}">
                    <a16:creationId xmlns:a16="http://schemas.microsoft.com/office/drawing/2014/main" id="{DB1D6307-5DFA-4857-B17B-2EBB534FE89C}"/>
                  </a:ext>
                </a:extLst>
              </p:cNvPr>
              <p:cNvSpPr txBox="1">
                <a:spLocks noRot="1" noChangeAspect="1" noMove="1" noResize="1" noEditPoints="1" noAdjustHandles="1" noChangeArrowheads="1" noChangeShapeType="1" noTextEdit="1"/>
              </p:cNvSpPr>
              <p:nvPr/>
            </p:nvSpPr>
            <p:spPr>
              <a:xfrm>
                <a:off x="6509311" y="2053064"/>
                <a:ext cx="2517228" cy="381515"/>
              </a:xfrm>
              <a:prstGeom prst="rect">
                <a:avLst/>
              </a:prstGeom>
              <a:blipFill>
                <a:blip r:embed="rId8"/>
                <a:stretch>
                  <a:fillRect t="-9677" b="-2258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DFF0871-3EFB-48D9-9AAF-B262DF589537}"/>
              </a:ext>
            </a:extLst>
          </p:cNvPr>
          <p:cNvSpPr txBox="1"/>
          <p:nvPr/>
        </p:nvSpPr>
        <p:spPr>
          <a:xfrm>
            <a:off x="508820" y="1365526"/>
            <a:ext cx="2860646" cy="369332"/>
          </a:xfrm>
          <a:prstGeom prst="rect">
            <a:avLst/>
          </a:prstGeom>
          <a:noFill/>
        </p:spPr>
        <p:txBody>
          <a:bodyPr wrap="square" rtlCol="0">
            <a:spAutoFit/>
          </a:bodyPr>
          <a:lstStyle/>
          <a:p>
            <a:r>
              <a:rPr lang="en-US" dirty="0">
                <a:latin typeface="+mn-lt"/>
              </a:rPr>
              <a:t>Variable Selection Module</a:t>
            </a:r>
          </a:p>
        </p:txBody>
      </p:sp>
    </p:spTree>
    <p:extLst>
      <p:ext uri="{BB962C8B-B14F-4D97-AF65-F5344CB8AC3E}">
        <p14:creationId xmlns:p14="http://schemas.microsoft.com/office/powerpoint/2010/main" val="48497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4"/>
                                        </p:tgtEl>
                                      </p:cBhvr>
                                    </p:animEffect>
                                    <p:set>
                                      <p:cBhvr>
                                        <p:cTn id="10" dur="1" fill="hold">
                                          <p:stCondLst>
                                            <p:cond delay="499"/>
                                          </p:stCondLst>
                                        </p:cTn>
                                        <p:tgtEl>
                                          <p:spTgt spid="4"/>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42" presetClass="path" presetSubtype="0" accel="50000" decel="50000" fill="hold" nodeType="withEffect">
                                  <p:stCondLst>
                                    <p:cond delay="0"/>
                                  </p:stCondLst>
                                  <p:childTnLst>
                                    <p:animMotion origin="layout" path="M 0 -3.7037E-6 L -0.00156 -0.07778 " pathEditMode="relative" rAng="0" ptsTypes="AA">
                                      <p:cBhvr>
                                        <p:cTn id="26" dur="1000" fill="hold"/>
                                        <p:tgtEl>
                                          <p:spTgt spid="11"/>
                                        </p:tgtEl>
                                        <p:attrNameLst>
                                          <p:attrName>ppt_x</p:attrName>
                                          <p:attrName>ppt_y</p:attrName>
                                        </p:attrNameLst>
                                      </p:cBhvr>
                                      <p:rCtr x="-87" y="-4028"/>
                                    </p:animMotion>
                                  </p:childTnLst>
                                </p:cTn>
                              </p:par>
                              <p:par>
                                <p:cTn id="27" presetID="10" presetClass="exit" presetSubtype="0" fill="hold" nodeType="withEffect">
                                  <p:stCondLst>
                                    <p:cond delay="0"/>
                                  </p:stCondLst>
                                  <p:childTnLst>
                                    <p:animEffect transition="out" filter="fade">
                                      <p:cBhvr>
                                        <p:cTn id="28" dur="1000"/>
                                        <p:tgtEl>
                                          <p:spTgt spid="11"/>
                                        </p:tgtEl>
                                      </p:cBhvr>
                                    </p:animEffect>
                                    <p:set>
                                      <p:cBhvr>
                                        <p:cTn id="29" dur="1" fill="hold">
                                          <p:stCondLst>
                                            <p:cond delay="999"/>
                                          </p:stCondLst>
                                        </p:cTn>
                                        <p:tgtEl>
                                          <p:spTgt spid="11"/>
                                        </p:tgtEl>
                                        <p:attrNameLst>
                                          <p:attrName>style.visibility</p:attrName>
                                        </p:attrNameLst>
                                      </p:cBhvr>
                                      <p:to>
                                        <p:strVal val="hidden"/>
                                      </p:to>
                                    </p:set>
                                  </p:childTnLst>
                                </p:cTn>
                              </p:par>
                            </p:childTnLst>
                          </p:cTn>
                        </p:par>
                        <p:par>
                          <p:cTn id="30" fill="hold">
                            <p:stCondLst>
                              <p:cond delay="1000"/>
                            </p:stCondLst>
                            <p:childTnLst>
                              <p:par>
                                <p:cTn id="31" presetID="42" presetClass="path" presetSubtype="0" accel="50000" decel="50000" fill="hold" nodeType="afterEffect">
                                  <p:stCondLst>
                                    <p:cond delay="0"/>
                                  </p:stCondLst>
                                  <p:childTnLst>
                                    <p:animMotion origin="layout" path="M -0.00156 -0.19885 L -0.00156 -0.39885 " pathEditMode="relative" rAng="0" ptsTypes="AA">
                                      <p:cBhvr>
                                        <p:cTn id="32" dur="1000" fill="hold"/>
                                        <p:tgtEl>
                                          <p:spTgt spid="11"/>
                                        </p:tgtEl>
                                        <p:attrNameLst>
                                          <p:attrName>ppt_x</p:attrName>
                                          <p:attrName>ppt_y</p:attrName>
                                        </p:attrNameLst>
                                      </p:cBhvr>
                                      <p:rCtr x="0" y="-10000"/>
                                    </p:animMotion>
                                  </p:childTnLst>
                                </p:cTn>
                              </p:par>
                              <p:par>
                                <p:cTn id="33" presetID="10"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childTnLst>
                                </p:cTn>
                              </p:par>
                            </p:childTnLst>
                          </p:cTn>
                        </p:par>
                        <p:par>
                          <p:cTn id="36" fill="hold">
                            <p:stCondLst>
                              <p:cond delay="2000"/>
                            </p:stCondLst>
                            <p:childTnLst>
                              <p:par>
                                <p:cTn id="37" presetID="10"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childTnLst>
                                </p:cTn>
                              </p:par>
                            </p:childTnLst>
                          </p:cTn>
                        </p:par>
                        <p:par>
                          <p:cTn id="40" fill="hold">
                            <p:stCondLst>
                              <p:cond delay="3000"/>
                            </p:stCondLst>
                            <p:childTnLst>
                              <p:par>
                                <p:cTn id="41" presetID="1" presetClass="entr" presetSubtype="0" fill="hold" nodeType="after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42" presetClass="path" presetSubtype="0" accel="50000" decel="50000" fill="hold" nodeType="withEffect">
                                  <p:stCondLst>
                                    <p:cond delay="0"/>
                                  </p:stCondLst>
                                  <p:childTnLst>
                                    <p:animMotion origin="layout" path="M 2.5E-6 -3.7037E-7 L 0.00156 -0.06713 " pathEditMode="relative" rAng="0" ptsTypes="AA">
                                      <p:cBhvr>
                                        <p:cTn id="44" dur="1000" fill="hold"/>
                                        <p:tgtEl>
                                          <p:spTgt spid="10"/>
                                        </p:tgtEl>
                                        <p:attrNameLst>
                                          <p:attrName>ppt_x</p:attrName>
                                          <p:attrName>ppt_y</p:attrName>
                                        </p:attrNameLst>
                                      </p:cBhvr>
                                      <p:rCtr x="69" y="-3356"/>
                                    </p:animMotion>
                                  </p:childTnLst>
                                </p:cTn>
                              </p:par>
                              <p:par>
                                <p:cTn id="45" presetID="10" presetClass="exit" presetSubtype="0" fill="hold" nodeType="withEffect">
                                  <p:stCondLst>
                                    <p:cond delay="0"/>
                                  </p:stCondLst>
                                  <p:childTnLst>
                                    <p:animEffect transition="out" filter="fade">
                                      <p:cBhvr>
                                        <p:cTn id="46" dur="1000"/>
                                        <p:tgtEl>
                                          <p:spTgt spid="10"/>
                                        </p:tgtEl>
                                      </p:cBhvr>
                                    </p:animEffect>
                                    <p:set>
                                      <p:cBhvr>
                                        <p:cTn id="47" dur="1" fill="hold">
                                          <p:stCondLst>
                                            <p:cond delay="999"/>
                                          </p:stCondLst>
                                        </p:cTn>
                                        <p:tgtEl>
                                          <p:spTgt spid="10"/>
                                        </p:tgtEl>
                                        <p:attrNameLst>
                                          <p:attrName>style.visibility</p:attrName>
                                        </p:attrNameLst>
                                      </p:cBhvr>
                                      <p:to>
                                        <p:strVal val="hidden"/>
                                      </p:to>
                                    </p:set>
                                  </p:childTnLst>
                                </p:cTn>
                              </p:par>
                            </p:childTnLst>
                          </p:cTn>
                        </p:par>
                        <p:par>
                          <p:cTn id="48" fill="hold">
                            <p:stCondLst>
                              <p:cond delay="4000"/>
                            </p:stCondLst>
                            <p:childTnLst>
                              <p:par>
                                <p:cTn id="49" presetID="42" presetClass="path" presetSubtype="0" accel="50000" decel="50000" fill="hold" nodeType="afterEffect">
                                  <p:stCondLst>
                                    <p:cond delay="0"/>
                                  </p:stCondLst>
                                  <p:childTnLst>
                                    <p:animMotion origin="layout" path="M 0.00156 -0.20023 L 0.00156 -0.32106 " pathEditMode="relative" rAng="0" ptsTypes="AA">
                                      <p:cBhvr>
                                        <p:cTn id="50" dur="1000" fill="hold"/>
                                        <p:tgtEl>
                                          <p:spTgt spid="10"/>
                                        </p:tgtEl>
                                        <p:attrNameLst>
                                          <p:attrName>ppt_x</p:attrName>
                                          <p:attrName>ppt_y</p:attrName>
                                        </p:attrNameLst>
                                      </p:cBhvr>
                                      <p:rCtr x="0" y="-6042"/>
                                    </p:animMotion>
                                  </p:childTnLst>
                                </p:cTn>
                              </p:par>
                              <p:par>
                                <p:cTn id="51" presetID="10"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1000"/>
                                        <p:tgtEl>
                                          <p:spTgt spid="10"/>
                                        </p:tgtEl>
                                      </p:cBhvr>
                                    </p:animEffect>
                                  </p:childTnLst>
                                </p:cTn>
                              </p:par>
                            </p:childTnLst>
                          </p:cTn>
                        </p:par>
                        <p:par>
                          <p:cTn id="54" fill="hold">
                            <p:stCondLst>
                              <p:cond delay="5000"/>
                            </p:stCondLst>
                            <p:childTnLst>
                              <p:par>
                                <p:cTn id="55" presetID="10" presetClass="entr" presetSubtype="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childTnLst>
                                </p:cTn>
                              </p:par>
                            </p:childTnLst>
                          </p:cTn>
                        </p:par>
                        <p:par>
                          <p:cTn id="58" fill="hold">
                            <p:stCondLst>
                              <p:cond delay="6000"/>
                            </p:stCondLst>
                            <p:childTnLst>
                              <p:par>
                                <p:cTn id="59" presetID="1" presetClass="entr" presetSubtype="0" fill="hold" nodeType="after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42" presetClass="path" presetSubtype="0" accel="50000" decel="50000" fill="hold" nodeType="withEffect">
                                  <p:stCondLst>
                                    <p:cond delay="0"/>
                                  </p:stCondLst>
                                  <p:childTnLst>
                                    <p:animMotion origin="layout" path="M 0.00833 0.025 L 0.00833 -0.04491 " pathEditMode="relative" rAng="0" ptsTypes="AA">
                                      <p:cBhvr>
                                        <p:cTn id="62" dur="1000" fill="hold"/>
                                        <p:tgtEl>
                                          <p:spTgt spid="9"/>
                                        </p:tgtEl>
                                        <p:attrNameLst>
                                          <p:attrName>ppt_x</p:attrName>
                                          <p:attrName>ppt_y</p:attrName>
                                        </p:attrNameLst>
                                      </p:cBhvr>
                                      <p:rCtr x="0" y="-3495"/>
                                    </p:animMotion>
                                  </p:childTnLst>
                                </p:cTn>
                              </p:par>
                              <p:par>
                                <p:cTn id="63" presetID="10" presetClass="exit" presetSubtype="0" fill="hold" nodeType="withEffect">
                                  <p:stCondLst>
                                    <p:cond delay="0"/>
                                  </p:stCondLst>
                                  <p:childTnLst>
                                    <p:animEffect transition="out" filter="fade">
                                      <p:cBhvr>
                                        <p:cTn id="64" dur="1000"/>
                                        <p:tgtEl>
                                          <p:spTgt spid="9"/>
                                        </p:tgtEl>
                                      </p:cBhvr>
                                    </p:animEffect>
                                    <p:set>
                                      <p:cBhvr>
                                        <p:cTn id="65" dur="1" fill="hold">
                                          <p:stCondLst>
                                            <p:cond delay="999"/>
                                          </p:stCondLst>
                                        </p:cTn>
                                        <p:tgtEl>
                                          <p:spTgt spid="9"/>
                                        </p:tgtEl>
                                        <p:attrNameLst>
                                          <p:attrName>style.visibility</p:attrName>
                                        </p:attrNameLst>
                                      </p:cBhvr>
                                      <p:to>
                                        <p:strVal val="hidden"/>
                                      </p:to>
                                    </p:set>
                                  </p:childTnLst>
                                </p:cTn>
                              </p:par>
                            </p:childTnLst>
                          </p:cTn>
                        </p:par>
                        <p:par>
                          <p:cTn id="66" fill="hold">
                            <p:stCondLst>
                              <p:cond delay="7000"/>
                            </p:stCondLst>
                            <p:childTnLst>
                              <p:par>
                                <p:cTn id="67" presetID="42" presetClass="path" presetSubtype="0" accel="50000" decel="50000" fill="hold" nodeType="afterEffect">
                                  <p:stCondLst>
                                    <p:cond delay="0"/>
                                  </p:stCondLst>
                                  <p:childTnLst>
                                    <p:animMotion origin="layout" path="M 0.00833 -0.17523 L 0.00833 -0.23218 " pathEditMode="relative" rAng="0" ptsTypes="AA">
                                      <p:cBhvr>
                                        <p:cTn id="68" dur="1000" fill="hold"/>
                                        <p:tgtEl>
                                          <p:spTgt spid="9"/>
                                        </p:tgtEl>
                                        <p:attrNameLst>
                                          <p:attrName>ppt_x</p:attrName>
                                          <p:attrName>ppt_y</p:attrName>
                                        </p:attrNameLst>
                                      </p:cBhvr>
                                      <p:rCtr x="0" y="-2847"/>
                                    </p:animMotion>
                                  </p:childTnLst>
                                </p:cTn>
                              </p:par>
                              <p:par>
                                <p:cTn id="69" presetID="10" presetClass="entr" presetSubtype="0" fill="hold" nodeType="with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1000"/>
                                        <p:tgtEl>
                                          <p:spTgt spid="9"/>
                                        </p:tgtEl>
                                      </p:cBhvr>
                                    </p:animEffect>
                                  </p:childTnLst>
                                </p:cTn>
                              </p:par>
                            </p:childTnLst>
                          </p:cTn>
                        </p:par>
                        <p:par>
                          <p:cTn id="72" fill="hold">
                            <p:stCondLst>
                              <p:cond delay="8000"/>
                            </p:stCondLst>
                            <p:childTnLst>
                              <p:par>
                                <p:cTn id="73" presetID="10" presetClass="entr" presetSubtype="0" fill="hold" grpId="0" nodeType="afterEffect">
                                  <p:stCondLst>
                                    <p:cond delay="0"/>
                                  </p:stCondLst>
                                  <p:childTnLst>
                                    <p:set>
                                      <p:cBhvr>
                                        <p:cTn id="74" dur="1" fill="hold">
                                          <p:stCondLst>
                                            <p:cond delay="0"/>
                                          </p:stCondLst>
                                        </p:cTn>
                                        <p:tgtEl>
                                          <p:spTgt spid="14"/>
                                        </p:tgtEl>
                                        <p:attrNameLst>
                                          <p:attrName>style.visibility</p:attrName>
                                        </p:attrNameLst>
                                      </p:cBhvr>
                                      <p:to>
                                        <p:strVal val="visible"/>
                                      </p:to>
                                    </p:set>
                                    <p:animEffect transition="in" filter="fade">
                                      <p:cBhvr>
                                        <p:cTn id="75"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p:bldP spid="13" grpId="0"/>
      <p:bldP spid="14" grpId="0"/>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Output">
            <a:extLst>
              <a:ext uri="{FF2B5EF4-FFF2-40B4-BE49-F238E27FC236}">
                <a16:creationId xmlns:a16="http://schemas.microsoft.com/office/drawing/2014/main" id="{9B9F4F85-8198-4450-A966-EC9C3BA693AB}"/>
              </a:ext>
            </a:extLst>
          </p:cNvPr>
          <p:cNvPicPr>
            <a:picLocks noChangeAspect="1"/>
          </p:cNvPicPr>
          <p:nvPr/>
        </p:nvPicPr>
        <p:blipFill rotWithShape="1">
          <a:blip r:embed="rId2"/>
          <a:srcRect b="73241"/>
          <a:stretch/>
        </p:blipFill>
        <p:spPr bwMode="auto">
          <a:xfrm>
            <a:off x="1154642" y="991580"/>
            <a:ext cx="6742063" cy="1381092"/>
          </a:xfrm>
          <a:prstGeom prst="rect">
            <a:avLst/>
          </a:prstGeom>
          <a:noFill/>
          <a:ln w="9525">
            <a:noFill/>
            <a:miter lim="800000"/>
            <a:headEnd/>
            <a:tailEnd/>
          </a:ln>
        </p:spPr>
      </p:pic>
      <p:pic>
        <p:nvPicPr>
          <p:cNvPr id="28" name="Encoder Decoder">
            <a:extLst>
              <a:ext uri="{FF2B5EF4-FFF2-40B4-BE49-F238E27FC236}">
                <a16:creationId xmlns:a16="http://schemas.microsoft.com/office/drawing/2014/main" id="{BA12BC55-989B-4AE7-9612-349D2845E045}"/>
              </a:ext>
            </a:extLst>
          </p:cNvPr>
          <p:cNvPicPr>
            <a:picLocks noChangeAspect="1"/>
          </p:cNvPicPr>
          <p:nvPr/>
        </p:nvPicPr>
        <p:blipFill rotWithShape="1">
          <a:blip r:embed="rId2"/>
          <a:srcRect t="59819" b="22363"/>
          <a:stretch/>
        </p:blipFill>
        <p:spPr bwMode="auto">
          <a:xfrm>
            <a:off x="1154195" y="4062807"/>
            <a:ext cx="6742063" cy="919666"/>
          </a:xfrm>
          <a:prstGeom prst="rect">
            <a:avLst/>
          </a:prstGeom>
          <a:noFill/>
          <a:ln w="9525">
            <a:noFill/>
            <a:miter lim="800000"/>
            <a:headEnd/>
            <a:tailEnd/>
          </a:ln>
        </p:spPr>
      </p:pic>
      <p:pic>
        <p:nvPicPr>
          <p:cNvPr id="27" name="Attention">
            <a:extLst>
              <a:ext uri="{FF2B5EF4-FFF2-40B4-BE49-F238E27FC236}">
                <a16:creationId xmlns:a16="http://schemas.microsoft.com/office/drawing/2014/main" id="{C666727A-86A1-45BA-BA36-4C5B97A6B106}"/>
              </a:ext>
            </a:extLst>
          </p:cNvPr>
          <p:cNvPicPr>
            <a:picLocks noChangeAspect="1"/>
          </p:cNvPicPr>
          <p:nvPr/>
        </p:nvPicPr>
        <p:blipFill rotWithShape="1">
          <a:blip r:embed="rId2"/>
          <a:srcRect t="26759" b="40788"/>
          <a:stretch/>
        </p:blipFill>
        <p:spPr bwMode="auto">
          <a:xfrm>
            <a:off x="1154196" y="2385094"/>
            <a:ext cx="6742066" cy="1674965"/>
          </a:xfrm>
          <a:prstGeom prst="rect">
            <a:avLst/>
          </a:prstGeom>
          <a:noFill/>
          <a:ln w="9525">
            <a:noFill/>
            <a:miter lim="800000"/>
            <a:headEnd/>
            <a:tailEnd/>
          </a:ln>
        </p:spPr>
      </p:pic>
      <p:pic>
        <p:nvPicPr>
          <p:cNvPr id="29" name="Variable Selection">
            <a:extLst>
              <a:ext uri="{FF2B5EF4-FFF2-40B4-BE49-F238E27FC236}">
                <a16:creationId xmlns:a16="http://schemas.microsoft.com/office/drawing/2014/main" id="{92458FD5-147C-4770-86A6-A411553CDD6B}"/>
              </a:ext>
            </a:extLst>
          </p:cNvPr>
          <p:cNvPicPr>
            <a:picLocks noChangeAspect="1"/>
          </p:cNvPicPr>
          <p:nvPr/>
        </p:nvPicPr>
        <p:blipFill rotWithShape="1">
          <a:blip r:embed="rId2"/>
          <a:srcRect t="77638"/>
          <a:stretch/>
        </p:blipFill>
        <p:spPr bwMode="auto">
          <a:xfrm>
            <a:off x="1154195" y="4982491"/>
            <a:ext cx="6742065" cy="1154163"/>
          </a:xfrm>
          <a:prstGeom prst="rect">
            <a:avLst/>
          </a:prstGeom>
          <a:noFill/>
          <a:ln w="9525">
            <a:noFill/>
            <a:miter lim="800000"/>
            <a:headEnd/>
            <a:tailEnd/>
          </a:ln>
        </p:spPr>
      </p:pic>
      <p:sp>
        <p:nvSpPr>
          <p:cNvPr id="2" name="Title 1">
            <a:extLst>
              <a:ext uri="{FF2B5EF4-FFF2-40B4-BE49-F238E27FC236}">
                <a16:creationId xmlns:a16="http://schemas.microsoft.com/office/drawing/2014/main" id="{1611A2BE-6F6A-47B7-94EE-7500D2AD6C69}"/>
              </a:ext>
            </a:extLst>
          </p:cNvPr>
          <p:cNvSpPr>
            <a:spLocks noGrp="1"/>
          </p:cNvSpPr>
          <p:nvPr>
            <p:ph type="title"/>
          </p:nvPr>
        </p:nvSpPr>
        <p:spPr/>
        <p:txBody>
          <a:bodyPr/>
          <a:lstStyle/>
          <a:p>
            <a:r>
              <a:rPr lang="en-US" dirty="0"/>
              <a:t>Structure of TFT Model </a:t>
            </a:r>
          </a:p>
        </p:txBody>
      </p:sp>
      <p:grpSp>
        <p:nvGrpSpPr>
          <p:cNvPr id="31" name="Time Group">
            <a:extLst>
              <a:ext uri="{FF2B5EF4-FFF2-40B4-BE49-F238E27FC236}">
                <a16:creationId xmlns:a16="http://schemas.microsoft.com/office/drawing/2014/main" id="{DECEFBF3-A0FF-4015-8886-C314D7393F77}"/>
              </a:ext>
            </a:extLst>
          </p:cNvPr>
          <p:cNvGrpSpPr/>
          <p:nvPr/>
        </p:nvGrpSpPr>
        <p:grpSpPr>
          <a:xfrm>
            <a:off x="377260" y="3413257"/>
            <a:ext cx="5771443" cy="1370694"/>
            <a:chOff x="377260" y="3522314"/>
            <a:chExt cx="5771443" cy="1370694"/>
          </a:xfrm>
        </p:grpSpPr>
        <p:pic>
          <p:nvPicPr>
            <p:cNvPr id="32" name="Series3" descr="Chart&#10;&#10;Description automatically generated">
              <a:extLst>
                <a:ext uri="{FF2B5EF4-FFF2-40B4-BE49-F238E27FC236}">
                  <a16:creationId xmlns:a16="http://schemas.microsoft.com/office/drawing/2014/main" id="{1816CB19-5FA3-4FB7-B3A4-62EADBCAF913}"/>
                </a:ext>
              </a:extLst>
            </p:cNvPr>
            <p:cNvPicPr>
              <a:picLocks noChangeAspect="1"/>
            </p:cNvPicPr>
            <p:nvPr/>
          </p:nvPicPr>
          <p:blipFill rotWithShape="1">
            <a:blip r:embed="rId3">
              <a:extLst>
                <a:ext uri="{28A0092B-C50C-407E-A947-70E740481C1C}">
                  <a14:useLocalDpi xmlns:a14="http://schemas.microsoft.com/office/drawing/2010/main" val="0"/>
                </a:ext>
              </a:extLst>
            </a:blip>
            <a:srcRect t="18884" r="11174" b="16511"/>
            <a:stretch/>
          </p:blipFill>
          <p:spPr bwMode="auto">
            <a:xfrm>
              <a:off x="439171" y="4482906"/>
              <a:ext cx="3103103" cy="341386"/>
            </a:xfrm>
            <a:prstGeom prst="rect">
              <a:avLst/>
            </a:prstGeom>
            <a:noFill/>
            <a:ln w="9525">
              <a:noFill/>
              <a:miter lim="800000"/>
              <a:headEnd/>
              <a:tailEnd/>
            </a:ln>
          </p:spPr>
        </p:pic>
        <p:pic>
          <p:nvPicPr>
            <p:cNvPr id="33" name="Series2" descr="Chart, line chart&#10;&#10;Description automatically generated">
              <a:extLst>
                <a:ext uri="{FF2B5EF4-FFF2-40B4-BE49-F238E27FC236}">
                  <a16:creationId xmlns:a16="http://schemas.microsoft.com/office/drawing/2014/main" id="{AE5FD41B-C2CE-47D7-B7B0-E8512FAF3A87}"/>
                </a:ext>
              </a:extLst>
            </p:cNvPr>
            <p:cNvPicPr>
              <a:picLocks noChangeAspect="1"/>
            </p:cNvPicPr>
            <p:nvPr/>
          </p:nvPicPr>
          <p:blipFill rotWithShape="1">
            <a:blip r:embed="rId4">
              <a:extLst>
                <a:ext uri="{28A0092B-C50C-407E-A947-70E740481C1C}">
                  <a14:useLocalDpi xmlns:a14="http://schemas.microsoft.com/office/drawing/2010/main" val="0"/>
                </a:ext>
              </a:extLst>
            </a:blip>
            <a:srcRect t="19701" r="9260" b="25055"/>
            <a:stretch/>
          </p:blipFill>
          <p:spPr>
            <a:xfrm>
              <a:off x="377260" y="4067413"/>
              <a:ext cx="3226927" cy="341386"/>
            </a:xfrm>
            <a:prstGeom prst="rect">
              <a:avLst/>
            </a:prstGeom>
          </p:spPr>
        </p:pic>
        <p:pic>
          <p:nvPicPr>
            <p:cNvPr id="34" name="Series1" descr="Chart, line chart&#10;&#10;Description automatically generated">
              <a:extLst>
                <a:ext uri="{FF2B5EF4-FFF2-40B4-BE49-F238E27FC236}">
                  <a16:creationId xmlns:a16="http://schemas.microsoft.com/office/drawing/2014/main" id="{CEFD6D75-46CE-4E06-8F1F-104C29C7A5DE}"/>
                </a:ext>
              </a:extLst>
            </p:cNvPr>
            <p:cNvPicPr>
              <a:picLocks noChangeAspect="1"/>
            </p:cNvPicPr>
            <p:nvPr/>
          </p:nvPicPr>
          <p:blipFill rotWithShape="1">
            <a:blip r:embed="rId5">
              <a:extLst>
                <a:ext uri="{28A0092B-C50C-407E-A947-70E740481C1C}">
                  <a14:useLocalDpi xmlns:a14="http://schemas.microsoft.com/office/drawing/2010/main" val="0"/>
                </a:ext>
              </a:extLst>
            </a:blip>
            <a:srcRect t="21708" r="9260" b="13554"/>
            <a:stretch/>
          </p:blipFill>
          <p:spPr>
            <a:xfrm>
              <a:off x="377260" y="3619757"/>
              <a:ext cx="3226928" cy="267177"/>
            </a:xfrm>
            <a:prstGeom prst="rect">
              <a:avLst/>
            </a:prstGeom>
          </p:spPr>
        </p:pic>
        <mc:AlternateContent xmlns:mc="http://schemas.openxmlformats.org/markup-compatibility/2006" xmlns:a14="http://schemas.microsoft.com/office/drawing/2010/main">
          <mc:Choice Requires="a14">
            <p:sp>
              <p:nvSpPr>
                <p:cNvPr id="35" name="k">
                  <a:extLst>
                    <a:ext uri="{FF2B5EF4-FFF2-40B4-BE49-F238E27FC236}">
                      <a16:creationId xmlns:a16="http://schemas.microsoft.com/office/drawing/2014/main" id="{C096A9AD-6A60-4D10-A1F9-1B64AC4962A5}"/>
                    </a:ext>
                  </a:extLst>
                </p:cNvPr>
                <p:cNvSpPr txBox="1"/>
                <p:nvPr/>
              </p:nvSpPr>
              <p:spPr>
                <a:xfrm>
                  <a:off x="3666100" y="4511493"/>
                  <a:ext cx="2482603" cy="381515"/>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sub>
                      </m:sSub>
                    </m:oMath>
                  </a14:m>
                  <a:r>
                    <a:rPr lang="en-US" dirty="0"/>
                    <a:t>]</a:t>
                  </a:r>
                </a:p>
              </p:txBody>
            </p:sp>
          </mc:Choice>
          <mc:Fallback xmlns="">
            <p:sp>
              <p:nvSpPr>
                <p:cNvPr id="35" name="k">
                  <a:extLst>
                    <a:ext uri="{FF2B5EF4-FFF2-40B4-BE49-F238E27FC236}">
                      <a16:creationId xmlns:a16="http://schemas.microsoft.com/office/drawing/2014/main" id="{C096A9AD-6A60-4D10-A1F9-1B64AC4962A5}"/>
                    </a:ext>
                  </a:extLst>
                </p:cNvPr>
                <p:cNvSpPr txBox="1">
                  <a:spLocks noRot="1" noChangeAspect="1" noMove="1" noResize="1" noEditPoints="1" noAdjustHandles="1" noChangeArrowheads="1" noChangeShapeType="1" noTextEdit="1"/>
                </p:cNvSpPr>
                <p:nvPr/>
              </p:nvSpPr>
              <p:spPr>
                <a:xfrm>
                  <a:off x="3666100" y="4511493"/>
                  <a:ext cx="2482603" cy="381515"/>
                </a:xfrm>
                <a:prstGeom prst="rect">
                  <a:avLst/>
                </a:prstGeom>
                <a:blipFill>
                  <a:blip r:embed="rId6"/>
                  <a:stretch>
                    <a:fillRect t="-7937" b="-206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j">
                  <a:extLst>
                    <a:ext uri="{FF2B5EF4-FFF2-40B4-BE49-F238E27FC236}">
                      <a16:creationId xmlns:a16="http://schemas.microsoft.com/office/drawing/2014/main" id="{2A33E69C-E1FE-44BB-895E-50FE8A0A869E}"/>
                    </a:ext>
                  </a:extLst>
                </p:cNvPr>
                <p:cNvSpPr txBox="1"/>
                <p:nvPr/>
              </p:nvSpPr>
              <p:spPr>
                <a:xfrm>
                  <a:off x="3669948" y="4042283"/>
                  <a:ext cx="2351413" cy="391646"/>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sub>
                      </m:sSub>
                    </m:oMath>
                  </a14:m>
                  <a:r>
                    <a:rPr lang="en-US" dirty="0"/>
                    <a:t>]</a:t>
                  </a:r>
                </a:p>
              </p:txBody>
            </p:sp>
          </mc:Choice>
          <mc:Fallback xmlns="">
            <p:sp>
              <p:nvSpPr>
                <p:cNvPr id="36" name="j">
                  <a:extLst>
                    <a:ext uri="{FF2B5EF4-FFF2-40B4-BE49-F238E27FC236}">
                      <a16:creationId xmlns:a16="http://schemas.microsoft.com/office/drawing/2014/main" id="{2A33E69C-E1FE-44BB-895E-50FE8A0A869E}"/>
                    </a:ext>
                  </a:extLst>
                </p:cNvPr>
                <p:cNvSpPr txBox="1">
                  <a:spLocks noRot="1" noChangeAspect="1" noMove="1" noResize="1" noEditPoints="1" noAdjustHandles="1" noChangeArrowheads="1" noChangeShapeType="1" noTextEdit="1"/>
                </p:cNvSpPr>
                <p:nvPr/>
              </p:nvSpPr>
              <p:spPr>
                <a:xfrm>
                  <a:off x="3669948" y="4042283"/>
                  <a:ext cx="2351413" cy="391646"/>
                </a:xfrm>
                <a:prstGeom prst="rect">
                  <a:avLst/>
                </a:prstGeom>
                <a:blipFill>
                  <a:blip r:embed="rId7"/>
                  <a:stretch>
                    <a:fillRect t="-7813"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i">
                  <a:extLst>
                    <a:ext uri="{FF2B5EF4-FFF2-40B4-BE49-F238E27FC236}">
                      <a16:creationId xmlns:a16="http://schemas.microsoft.com/office/drawing/2014/main" id="{65B1C425-43C1-4F7E-BC74-6EC8781111AC}"/>
                    </a:ext>
                  </a:extLst>
                </p:cNvPr>
                <p:cNvSpPr txBox="1"/>
                <p:nvPr/>
              </p:nvSpPr>
              <p:spPr>
                <a:xfrm>
                  <a:off x="3666100" y="3522314"/>
                  <a:ext cx="2355260" cy="381515"/>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t</m:t>
                          </m:r>
                        </m:sub>
                      </m:sSub>
                    </m:oMath>
                  </a14:m>
                  <a:r>
                    <a:rPr lang="en-US" dirty="0"/>
                    <a:t>]</a:t>
                  </a:r>
                </a:p>
              </p:txBody>
            </p:sp>
          </mc:Choice>
          <mc:Fallback xmlns="">
            <p:sp>
              <p:nvSpPr>
                <p:cNvPr id="37" name="i">
                  <a:extLst>
                    <a:ext uri="{FF2B5EF4-FFF2-40B4-BE49-F238E27FC236}">
                      <a16:creationId xmlns:a16="http://schemas.microsoft.com/office/drawing/2014/main" id="{65B1C425-43C1-4F7E-BC74-6EC8781111AC}"/>
                    </a:ext>
                  </a:extLst>
                </p:cNvPr>
                <p:cNvSpPr txBox="1">
                  <a:spLocks noRot="1" noChangeAspect="1" noMove="1" noResize="1" noEditPoints="1" noAdjustHandles="1" noChangeArrowheads="1" noChangeShapeType="1" noTextEdit="1"/>
                </p:cNvSpPr>
                <p:nvPr/>
              </p:nvSpPr>
              <p:spPr>
                <a:xfrm>
                  <a:off x="3666100" y="3522314"/>
                  <a:ext cx="2355260" cy="381515"/>
                </a:xfrm>
                <a:prstGeom prst="rect">
                  <a:avLst/>
                </a:prstGeom>
                <a:blipFill>
                  <a:blip r:embed="rId8"/>
                  <a:stretch>
                    <a:fillRect t="-9677" b="-22581"/>
                  </a:stretch>
                </a:blipFill>
              </p:spPr>
              <p:txBody>
                <a:bodyPr/>
                <a:lstStyle/>
                <a:p>
                  <a:r>
                    <a:rPr lang="en-US">
                      <a:noFill/>
                    </a:rPr>
                    <a:t> </a:t>
                  </a:r>
                </a:p>
              </p:txBody>
            </p:sp>
          </mc:Fallback>
        </mc:AlternateContent>
      </p:grpSp>
      <p:sp>
        <p:nvSpPr>
          <p:cNvPr id="38" name="Encoder">
            <a:extLst>
              <a:ext uri="{FF2B5EF4-FFF2-40B4-BE49-F238E27FC236}">
                <a16:creationId xmlns:a16="http://schemas.microsoft.com/office/drawing/2014/main" id="{0297B697-94B2-4EE7-BFE6-F9F7345BA1AF}"/>
              </a:ext>
            </a:extLst>
          </p:cNvPr>
          <p:cNvSpPr/>
          <p:nvPr/>
        </p:nvSpPr>
        <p:spPr>
          <a:xfrm>
            <a:off x="2391801" y="2645168"/>
            <a:ext cx="2103999" cy="552064"/>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LSTM Encoder</a:t>
            </a:r>
          </a:p>
        </p:txBody>
      </p:sp>
      <p:grpSp>
        <p:nvGrpSpPr>
          <p:cNvPr id="39" name="Decoder Group">
            <a:extLst>
              <a:ext uri="{FF2B5EF4-FFF2-40B4-BE49-F238E27FC236}">
                <a16:creationId xmlns:a16="http://schemas.microsoft.com/office/drawing/2014/main" id="{46728B40-41F4-4C79-9BC9-A68AF2D71205}"/>
              </a:ext>
            </a:extLst>
          </p:cNvPr>
          <p:cNvGrpSpPr/>
          <p:nvPr/>
        </p:nvGrpSpPr>
        <p:grpSpPr>
          <a:xfrm>
            <a:off x="4809810" y="2645168"/>
            <a:ext cx="3829365" cy="552064"/>
            <a:chOff x="4809810" y="2645168"/>
            <a:chExt cx="3829365" cy="552064"/>
          </a:xfrm>
        </p:grpSpPr>
        <p:cxnSp>
          <p:nvCxnSpPr>
            <p:cNvPr id="40" name="Arrow">
              <a:extLst>
                <a:ext uri="{FF2B5EF4-FFF2-40B4-BE49-F238E27FC236}">
                  <a16:creationId xmlns:a16="http://schemas.microsoft.com/office/drawing/2014/main" id="{C27A7CBE-A3F6-4212-90A7-A9C6C25B4ABF}"/>
                </a:ext>
              </a:extLst>
            </p:cNvPr>
            <p:cNvCxnSpPr/>
            <p:nvPr/>
          </p:nvCxnSpPr>
          <p:spPr>
            <a:xfrm>
              <a:off x="4809810" y="2914650"/>
              <a:ext cx="1533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Decoder">
              <a:extLst>
                <a:ext uri="{FF2B5EF4-FFF2-40B4-BE49-F238E27FC236}">
                  <a16:creationId xmlns:a16="http://schemas.microsoft.com/office/drawing/2014/main" id="{678AE887-EB22-49DF-BD50-860EB03FEB66}"/>
                </a:ext>
              </a:extLst>
            </p:cNvPr>
            <p:cNvSpPr/>
            <p:nvPr/>
          </p:nvSpPr>
          <p:spPr>
            <a:xfrm>
              <a:off x="6535176" y="2645168"/>
              <a:ext cx="2103999" cy="552064"/>
            </a:xfrm>
            <a:prstGeom prst="round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LSTM Decoder</a:t>
              </a:r>
            </a:p>
          </p:txBody>
        </p:sp>
      </p:grpSp>
      <p:grpSp>
        <p:nvGrpSpPr>
          <p:cNvPr id="42" name="Curve">
            <a:extLst>
              <a:ext uri="{FF2B5EF4-FFF2-40B4-BE49-F238E27FC236}">
                <a16:creationId xmlns:a16="http://schemas.microsoft.com/office/drawing/2014/main" id="{A1ADF24C-D75C-47ED-B3C2-408E22656C9F}"/>
              </a:ext>
            </a:extLst>
          </p:cNvPr>
          <p:cNvGrpSpPr/>
          <p:nvPr/>
        </p:nvGrpSpPr>
        <p:grpSpPr>
          <a:xfrm>
            <a:off x="1433388" y="3715467"/>
            <a:ext cx="1501479" cy="841747"/>
            <a:chOff x="1433388" y="3816135"/>
            <a:chExt cx="1501479" cy="841747"/>
          </a:xfrm>
        </p:grpSpPr>
        <p:cxnSp>
          <p:nvCxnSpPr>
            <p:cNvPr id="43" name="Curve1">
              <a:extLst>
                <a:ext uri="{FF2B5EF4-FFF2-40B4-BE49-F238E27FC236}">
                  <a16:creationId xmlns:a16="http://schemas.microsoft.com/office/drawing/2014/main" id="{73E804D2-1166-4643-AE8B-D26BEDF12852}"/>
                </a:ext>
              </a:extLst>
            </p:cNvPr>
            <p:cNvCxnSpPr>
              <a:cxnSpLocks/>
            </p:cNvCxnSpPr>
            <p:nvPr/>
          </p:nvCxnSpPr>
          <p:spPr>
            <a:xfrm rot="16200000" flipH="1">
              <a:off x="1427792" y="3836142"/>
              <a:ext cx="354344" cy="314329"/>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Curve2">
              <a:extLst>
                <a:ext uri="{FF2B5EF4-FFF2-40B4-BE49-F238E27FC236}">
                  <a16:creationId xmlns:a16="http://schemas.microsoft.com/office/drawing/2014/main" id="{FA83964B-CCF2-40DB-9720-4EDEBD7B6DBC}"/>
                </a:ext>
              </a:extLst>
            </p:cNvPr>
            <p:cNvCxnSpPr>
              <a:cxnSpLocks/>
            </p:cNvCxnSpPr>
            <p:nvPr/>
          </p:nvCxnSpPr>
          <p:spPr>
            <a:xfrm rot="10800000" flipV="1">
              <a:off x="2489515" y="4394553"/>
              <a:ext cx="445352" cy="263329"/>
            </a:xfrm>
            <a:prstGeom prst="curvedConnector3">
              <a:avLst>
                <a:gd name="adj1" fmla="val 50000"/>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Curve3">
              <a:extLst>
                <a:ext uri="{FF2B5EF4-FFF2-40B4-BE49-F238E27FC236}">
                  <a16:creationId xmlns:a16="http://schemas.microsoft.com/office/drawing/2014/main" id="{F243078B-29EC-4C4C-A209-25677C328ADE}"/>
                </a:ext>
              </a:extLst>
            </p:cNvPr>
            <p:cNvCxnSpPr>
              <a:cxnSpLocks/>
            </p:cNvCxnSpPr>
            <p:nvPr/>
          </p:nvCxnSpPr>
          <p:spPr>
            <a:xfrm rot="10800000" flipV="1">
              <a:off x="1433388" y="3903831"/>
              <a:ext cx="1056129" cy="728200"/>
            </a:xfrm>
            <a:prstGeom prst="curvedConnector3">
              <a:avLst>
                <a:gd name="adj1" fmla="val 42785"/>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Vector">
                <a:extLst>
                  <a:ext uri="{FF2B5EF4-FFF2-40B4-BE49-F238E27FC236}">
                    <a16:creationId xmlns:a16="http://schemas.microsoft.com/office/drawing/2014/main" id="{942D61E5-E0A9-424E-A173-561BEBDBB0A8}"/>
                  </a:ext>
                </a:extLst>
              </p:cNvPr>
              <p:cNvSpPr txBox="1"/>
              <p:nvPr/>
            </p:nvSpPr>
            <p:spPr>
              <a:xfrm>
                <a:off x="2712190" y="1796305"/>
                <a:ext cx="59145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𝜙</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e>
                      </m:d>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𝜙</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𝑡</m:t>
                              </m:r>
                            </m:e>
                            <m:sub>
                              <m:r>
                                <a:rPr lang="en-US" b="0" i="1" smtClean="0">
                                  <a:latin typeface="Cambria Math" panose="02040503050406030204" pitchFamily="18" charset="0"/>
                                  <a:ea typeface="Cambria Math" panose="02040503050406030204" pitchFamily="18" charset="0"/>
                                </a:rPr>
                                <m:t>𝑚𝑎𝑥</m:t>
                              </m:r>
                            </m:sub>
                          </m:sSub>
                        </m:e>
                      </m:d>
                      <m:r>
                        <a:rPr lang="en-US" b="0" i="0"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6" name="Vector">
                <a:extLst>
                  <a:ext uri="{FF2B5EF4-FFF2-40B4-BE49-F238E27FC236}">
                    <a16:creationId xmlns:a16="http://schemas.microsoft.com/office/drawing/2014/main" id="{942D61E5-E0A9-424E-A173-561BEBDBB0A8}"/>
                  </a:ext>
                </a:extLst>
              </p:cNvPr>
              <p:cNvSpPr txBox="1">
                <a:spLocks noRot="1" noChangeAspect="1" noMove="1" noResize="1" noEditPoints="1" noAdjustHandles="1" noChangeArrowheads="1" noChangeShapeType="1" noTextEdit="1"/>
              </p:cNvSpPr>
              <p:nvPr/>
            </p:nvSpPr>
            <p:spPr>
              <a:xfrm>
                <a:off x="2712190" y="1796305"/>
                <a:ext cx="5914599" cy="369332"/>
              </a:xfrm>
              <a:prstGeom prst="rect">
                <a:avLst/>
              </a:prstGeom>
              <a:blipFill>
                <a:blip r:embed="rId9"/>
                <a:stretch>
                  <a:fillRect b="-18333"/>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79964E17-000B-4D3C-B821-99206D181671}"/>
              </a:ext>
            </a:extLst>
          </p:cNvPr>
          <p:cNvSpPr txBox="1"/>
          <p:nvPr/>
        </p:nvSpPr>
        <p:spPr>
          <a:xfrm>
            <a:off x="508820" y="1365526"/>
            <a:ext cx="2860646" cy="369332"/>
          </a:xfrm>
          <a:prstGeom prst="rect">
            <a:avLst/>
          </a:prstGeom>
          <a:noFill/>
        </p:spPr>
        <p:txBody>
          <a:bodyPr wrap="square" rtlCol="0">
            <a:spAutoFit/>
          </a:bodyPr>
          <a:lstStyle/>
          <a:p>
            <a:r>
              <a:rPr lang="en-US" dirty="0">
                <a:latin typeface="+mn-lt"/>
              </a:rPr>
              <a:t>LSTM </a:t>
            </a:r>
            <a:r>
              <a:rPr lang="en-US" altLang="zh-CN" dirty="0">
                <a:latin typeface="+mn-lt"/>
              </a:rPr>
              <a:t>Encoder and Decoder</a:t>
            </a:r>
            <a:endParaRPr lang="en-US" dirty="0">
              <a:latin typeface="+mn-lt"/>
            </a:endParaRPr>
          </a:p>
        </p:txBody>
      </p:sp>
      <p:sp>
        <p:nvSpPr>
          <p:cNvPr id="8" name="Content Placeholder 7">
            <a:extLst>
              <a:ext uri="{FF2B5EF4-FFF2-40B4-BE49-F238E27FC236}">
                <a16:creationId xmlns:a16="http://schemas.microsoft.com/office/drawing/2014/main" id="{C474545B-B9A2-4542-AAF0-8135C4344C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43967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26"/>
                                        </p:tgtEl>
                                      </p:cBhvr>
                                    </p:animEffect>
                                    <p:set>
                                      <p:cBhvr>
                                        <p:cTn id="10" dur="1" fill="hold">
                                          <p:stCondLst>
                                            <p:cond delay="499"/>
                                          </p:stCondLst>
                                        </p:cTn>
                                        <p:tgtEl>
                                          <p:spTgt spid="2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29"/>
                                        </p:tgtEl>
                                      </p:cBhvr>
                                    </p:animEffect>
                                    <p:set>
                                      <p:cBhvr>
                                        <p:cTn id="13" dur="1" fill="hold">
                                          <p:stCondLst>
                                            <p:cond delay="499"/>
                                          </p:stCondLst>
                                        </p:cTn>
                                        <p:tgtEl>
                                          <p:spTgt spid="29"/>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1.66667E-6 -7.40741E-7 L -1.66667E-6 0.1956 " pathEditMode="relative" rAng="0" ptsTypes="AA">
                                      <p:cBhvr>
                                        <p:cTn id="16" dur="1000" fill="hold"/>
                                        <p:tgtEl>
                                          <p:spTgt spid="28"/>
                                        </p:tgtEl>
                                        <p:attrNameLst>
                                          <p:attrName>ppt_x</p:attrName>
                                          <p:attrName>ppt_y</p:attrName>
                                        </p:attrNameLst>
                                      </p:cBhvr>
                                      <p:rCtr x="0" y="9769"/>
                                    </p:animMotion>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fade">
                                      <p:cBhvr>
                                        <p:cTn id="20" dur="5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nodeType="clickEffect">
                                  <p:stCondLst>
                                    <p:cond delay="0"/>
                                  </p:stCondLst>
                                  <p:childTnLst>
                                    <p:animMotion origin="layout" path="M -8.33333E-7 4.81481E-6 L -0.00243 -0.12084 " pathEditMode="relative" rAng="0" ptsTypes="AA">
                                      <p:cBhvr>
                                        <p:cTn id="39" dur="1000" fill="hold"/>
                                        <p:tgtEl>
                                          <p:spTgt spid="31"/>
                                        </p:tgtEl>
                                        <p:attrNameLst>
                                          <p:attrName>ppt_x</p:attrName>
                                          <p:attrName>ppt_y</p:attrName>
                                        </p:attrNameLst>
                                      </p:cBhvr>
                                      <p:rCtr x="-122" y="-6042"/>
                                    </p:animMotion>
                                  </p:childTnLst>
                                </p:cTn>
                              </p:par>
                              <p:par>
                                <p:cTn id="40" presetID="42" presetClass="path" presetSubtype="0" accel="50000" decel="50000" fill="hold" nodeType="withEffect">
                                  <p:stCondLst>
                                    <p:cond delay="0"/>
                                  </p:stCondLst>
                                  <p:childTnLst>
                                    <p:animMotion origin="layout" path="M 1.11111E-6 7.40741E-7 L -0.00035 -0.10417 " pathEditMode="relative" rAng="0" ptsTypes="AA">
                                      <p:cBhvr>
                                        <p:cTn id="41" dur="1000" fill="hold"/>
                                        <p:tgtEl>
                                          <p:spTgt spid="42"/>
                                        </p:tgtEl>
                                        <p:attrNameLst>
                                          <p:attrName>ppt_x</p:attrName>
                                          <p:attrName>ppt_y</p:attrName>
                                        </p:attrNameLst>
                                      </p:cBhvr>
                                      <p:rCtr x="-17" y="-5208"/>
                                    </p:animMotion>
                                  </p:childTnLst>
                                </p:cTn>
                              </p:par>
                              <p:par>
                                <p:cTn id="42" presetID="10" presetClass="exit" presetSubtype="0" fill="hold" nodeType="withEffect">
                                  <p:stCondLst>
                                    <p:cond delay="0"/>
                                  </p:stCondLst>
                                  <p:childTnLst>
                                    <p:animEffect transition="out" filter="fade">
                                      <p:cBhvr>
                                        <p:cTn id="43" dur="1000"/>
                                        <p:tgtEl>
                                          <p:spTgt spid="31"/>
                                        </p:tgtEl>
                                      </p:cBhvr>
                                    </p:animEffect>
                                    <p:set>
                                      <p:cBhvr>
                                        <p:cTn id="44" dur="1" fill="hold">
                                          <p:stCondLst>
                                            <p:cond delay="999"/>
                                          </p:stCondLst>
                                        </p:cTn>
                                        <p:tgtEl>
                                          <p:spTgt spid="31"/>
                                        </p:tgtEl>
                                        <p:attrNameLst>
                                          <p:attrName>style.visibility</p:attrName>
                                        </p:attrNameLst>
                                      </p:cBhvr>
                                      <p:to>
                                        <p:strVal val="hidden"/>
                                      </p:to>
                                    </p:set>
                                  </p:childTnLst>
                                </p:cTn>
                              </p:par>
                              <p:par>
                                <p:cTn id="45" presetID="10" presetClass="exit" presetSubtype="0" fill="hold" nodeType="withEffect">
                                  <p:stCondLst>
                                    <p:cond delay="0"/>
                                  </p:stCondLst>
                                  <p:childTnLst>
                                    <p:animEffect transition="out" filter="fade">
                                      <p:cBhvr>
                                        <p:cTn id="46" dur="1000"/>
                                        <p:tgtEl>
                                          <p:spTgt spid="42"/>
                                        </p:tgtEl>
                                      </p:cBhvr>
                                    </p:animEffect>
                                    <p:set>
                                      <p:cBhvr>
                                        <p:cTn id="47" dur="1" fill="hold">
                                          <p:stCondLst>
                                            <p:cond delay="999"/>
                                          </p:stCondLst>
                                        </p:cTn>
                                        <p:tgtEl>
                                          <p:spTgt spid="4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1000"/>
                                        <p:tgtEl>
                                          <p:spTgt spid="39"/>
                                        </p:tgtEl>
                                      </p:cBhvr>
                                    </p:animEffect>
                                  </p:childTnLst>
                                </p:cTn>
                              </p:par>
                            </p:childTnLst>
                          </p:cTn>
                        </p:par>
                        <p:par>
                          <p:cTn id="53" fill="hold">
                            <p:stCondLst>
                              <p:cond delay="1000"/>
                            </p:stCondLst>
                            <p:childTnLst>
                              <p:par>
                                <p:cTn id="54" presetID="10" presetClass="entr" presetSubtype="0" fill="hold" grpId="1" nodeType="after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fade">
                                      <p:cBhvr>
                                        <p:cTn id="56" dur="1000"/>
                                        <p:tgtEl>
                                          <p:spTgt spid="46"/>
                                        </p:tgtEl>
                                      </p:cBhvr>
                                    </p:animEffect>
                                  </p:childTnLst>
                                </p:cTn>
                              </p:par>
                              <p:par>
                                <p:cTn id="57" presetID="42" presetClass="path" presetSubtype="0" accel="50000" decel="50000" fill="hold" grpId="0" nodeType="withEffect">
                                  <p:stCondLst>
                                    <p:cond delay="0"/>
                                  </p:stCondLst>
                                  <p:childTnLst>
                                    <p:animMotion origin="layout" path="M 4.72222E-6 0.09699 L 4.72222E-6 1.11111E-6 " pathEditMode="relative" rAng="0" ptsTypes="AA">
                                      <p:cBhvr>
                                        <p:cTn id="58" dur="1000" fill="hold"/>
                                        <p:tgtEl>
                                          <p:spTgt spid="46"/>
                                        </p:tgtEl>
                                        <p:attrNameLst>
                                          <p:attrName>ppt_x</p:attrName>
                                          <p:attrName>ppt_y</p:attrName>
                                        </p:attrNameLst>
                                      </p:cBhvr>
                                      <p:rCtr x="0" y="-4861"/>
                                    </p:animMotion>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nodeType="clickEffect">
                                  <p:stCondLst>
                                    <p:cond delay="0"/>
                                  </p:stCondLst>
                                  <p:childTnLst>
                                    <p:animEffect transition="out" filter="fade">
                                      <p:cBhvr>
                                        <p:cTn id="62" dur="500"/>
                                        <p:tgtEl>
                                          <p:spTgt spid="28"/>
                                        </p:tgtEl>
                                      </p:cBhvr>
                                    </p:animEffect>
                                    <p:set>
                                      <p:cBhvr>
                                        <p:cTn id="63" dur="1" fill="hold">
                                          <p:stCondLst>
                                            <p:cond delay="499"/>
                                          </p:stCondLst>
                                        </p:cTn>
                                        <p:tgtEl>
                                          <p:spTgt spid="28"/>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7"/>
                                        </p:tgtEl>
                                      </p:cBhvr>
                                    </p:animEffect>
                                    <p:set>
                                      <p:cBhvr>
                                        <p:cTn id="66" dur="1" fill="hold">
                                          <p:stCondLst>
                                            <p:cond delay="499"/>
                                          </p:stCondLst>
                                        </p:cTn>
                                        <p:tgtEl>
                                          <p:spTgt spid="27"/>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26"/>
                                        </p:tgtEl>
                                      </p:cBhvr>
                                    </p:animEffect>
                                    <p:set>
                                      <p:cBhvr>
                                        <p:cTn id="69"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6" grpId="0"/>
      <p:bldP spid="46" grpId="1"/>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Output">
            <a:extLst>
              <a:ext uri="{FF2B5EF4-FFF2-40B4-BE49-F238E27FC236}">
                <a16:creationId xmlns:a16="http://schemas.microsoft.com/office/drawing/2014/main" id="{472A299A-16DF-45A2-ACBD-C5D5636CD5A1}"/>
              </a:ext>
            </a:extLst>
          </p:cNvPr>
          <p:cNvPicPr>
            <a:picLocks noChangeAspect="1"/>
          </p:cNvPicPr>
          <p:nvPr/>
        </p:nvPicPr>
        <p:blipFill rotWithShape="1">
          <a:blip r:embed="rId2"/>
          <a:srcRect b="73241"/>
          <a:stretch/>
        </p:blipFill>
        <p:spPr bwMode="auto">
          <a:xfrm>
            <a:off x="1154642" y="991580"/>
            <a:ext cx="6742063" cy="1381092"/>
          </a:xfrm>
          <a:prstGeom prst="rect">
            <a:avLst/>
          </a:prstGeom>
          <a:noFill/>
          <a:ln w="9525">
            <a:noFill/>
            <a:miter lim="800000"/>
            <a:headEnd/>
            <a:tailEnd/>
          </a:ln>
        </p:spPr>
      </p:pic>
      <p:pic>
        <p:nvPicPr>
          <p:cNvPr id="16" name="Encoder Decoder">
            <a:extLst>
              <a:ext uri="{FF2B5EF4-FFF2-40B4-BE49-F238E27FC236}">
                <a16:creationId xmlns:a16="http://schemas.microsoft.com/office/drawing/2014/main" id="{DDAA081D-B63F-4A74-83D2-ACBC5EC2B02F}"/>
              </a:ext>
            </a:extLst>
          </p:cNvPr>
          <p:cNvPicPr>
            <a:picLocks noChangeAspect="1"/>
          </p:cNvPicPr>
          <p:nvPr/>
        </p:nvPicPr>
        <p:blipFill rotWithShape="1">
          <a:blip r:embed="rId2"/>
          <a:srcRect t="59819" b="22363"/>
          <a:stretch/>
        </p:blipFill>
        <p:spPr bwMode="auto">
          <a:xfrm>
            <a:off x="1154195" y="4062807"/>
            <a:ext cx="6742063" cy="919666"/>
          </a:xfrm>
          <a:prstGeom prst="rect">
            <a:avLst/>
          </a:prstGeom>
          <a:noFill/>
          <a:ln w="9525">
            <a:noFill/>
            <a:miter lim="800000"/>
            <a:headEnd/>
            <a:tailEnd/>
          </a:ln>
        </p:spPr>
      </p:pic>
      <p:pic>
        <p:nvPicPr>
          <p:cNvPr id="15" name="Attention">
            <a:extLst>
              <a:ext uri="{FF2B5EF4-FFF2-40B4-BE49-F238E27FC236}">
                <a16:creationId xmlns:a16="http://schemas.microsoft.com/office/drawing/2014/main" id="{F2547BA0-D25C-4BB8-89D0-2761A8C821BD}"/>
              </a:ext>
            </a:extLst>
          </p:cNvPr>
          <p:cNvPicPr>
            <a:picLocks noChangeAspect="1"/>
          </p:cNvPicPr>
          <p:nvPr/>
        </p:nvPicPr>
        <p:blipFill rotWithShape="1">
          <a:blip r:embed="rId2"/>
          <a:srcRect t="26759" b="40788"/>
          <a:stretch/>
        </p:blipFill>
        <p:spPr bwMode="auto">
          <a:xfrm>
            <a:off x="1154196" y="2385094"/>
            <a:ext cx="6742066" cy="1674965"/>
          </a:xfrm>
          <a:prstGeom prst="rect">
            <a:avLst/>
          </a:prstGeom>
          <a:noFill/>
          <a:ln w="9525">
            <a:noFill/>
            <a:miter lim="800000"/>
            <a:headEnd/>
            <a:tailEnd/>
          </a:ln>
        </p:spPr>
      </p:pic>
      <p:pic>
        <p:nvPicPr>
          <p:cNvPr id="17" name="Variable Selection">
            <a:extLst>
              <a:ext uri="{FF2B5EF4-FFF2-40B4-BE49-F238E27FC236}">
                <a16:creationId xmlns:a16="http://schemas.microsoft.com/office/drawing/2014/main" id="{B76B9509-696E-44B2-925C-DCBA36E13199}"/>
              </a:ext>
            </a:extLst>
          </p:cNvPr>
          <p:cNvPicPr>
            <a:picLocks noChangeAspect="1"/>
          </p:cNvPicPr>
          <p:nvPr/>
        </p:nvPicPr>
        <p:blipFill rotWithShape="1">
          <a:blip r:embed="rId2"/>
          <a:srcRect t="77638"/>
          <a:stretch/>
        </p:blipFill>
        <p:spPr bwMode="auto">
          <a:xfrm>
            <a:off x="1154195" y="4982491"/>
            <a:ext cx="6742065" cy="1154163"/>
          </a:xfrm>
          <a:prstGeom prst="rect">
            <a:avLst/>
          </a:prstGeom>
          <a:noFill/>
          <a:ln w="9525">
            <a:noFill/>
            <a:miter lim="800000"/>
            <a:headEnd/>
            <a:tailEnd/>
          </a:ln>
        </p:spPr>
      </p:pic>
      <p:sp>
        <p:nvSpPr>
          <p:cNvPr id="3" name="Title 2">
            <a:extLst>
              <a:ext uri="{FF2B5EF4-FFF2-40B4-BE49-F238E27FC236}">
                <a16:creationId xmlns:a16="http://schemas.microsoft.com/office/drawing/2014/main" id="{CAC55D18-EB74-4AC8-BF74-A7FFF914FF4B}"/>
              </a:ext>
            </a:extLst>
          </p:cNvPr>
          <p:cNvSpPr>
            <a:spLocks noGrp="1"/>
          </p:cNvSpPr>
          <p:nvPr>
            <p:ph type="title"/>
          </p:nvPr>
        </p:nvSpPr>
        <p:spPr/>
        <p:txBody>
          <a:bodyPr/>
          <a:lstStyle/>
          <a:p>
            <a:r>
              <a:rPr lang="en-US" dirty="0"/>
              <a:t>Structure of TFT Model </a:t>
            </a:r>
          </a:p>
        </p:txBody>
      </p:sp>
      <mc:AlternateContent xmlns:mc="http://schemas.openxmlformats.org/markup-compatibility/2006" xmlns:a14="http://schemas.microsoft.com/office/drawing/2010/main">
        <mc:Choice Requires="a14">
          <p:sp>
            <p:nvSpPr>
              <p:cNvPr id="10" name="Vector">
                <a:extLst>
                  <a:ext uri="{FF2B5EF4-FFF2-40B4-BE49-F238E27FC236}">
                    <a16:creationId xmlns:a16="http://schemas.microsoft.com/office/drawing/2014/main" id="{4AB05DD1-C4CE-41FA-942E-CEA1D5DB5B51}"/>
                  </a:ext>
                </a:extLst>
              </p:cNvPr>
              <p:cNvSpPr txBox="1"/>
              <p:nvPr/>
            </p:nvSpPr>
            <p:spPr>
              <a:xfrm>
                <a:off x="590549" y="2352675"/>
                <a:ext cx="81438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𝜙</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𝑡</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𝑛</m:t>
                          </m:r>
                        </m:e>
                      </m:d>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𝜙</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𝑘</m:t>
                          </m:r>
                        </m:e>
                      </m:d>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𝜙</m:t>
                      </m:r>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𝑡</m:t>
                              </m:r>
                            </m:e>
                            <m:sub>
                              <m:r>
                                <a:rPr lang="en-US" sz="2400" b="0" i="1" smtClean="0">
                                  <a:latin typeface="Cambria Math" panose="02040503050406030204" pitchFamily="18" charset="0"/>
                                  <a:ea typeface="Cambria Math" panose="02040503050406030204" pitchFamily="18" charset="0"/>
                                </a:rPr>
                                <m:t>𝑚𝑎𝑥</m:t>
                              </m:r>
                            </m:sub>
                          </m:sSub>
                        </m:e>
                      </m:d>
                      <m:r>
                        <a:rPr lang="en-US" sz="2400" b="0" i="0"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10" name="Vector">
                <a:extLst>
                  <a:ext uri="{FF2B5EF4-FFF2-40B4-BE49-F238E27FC236}">
                    <a16:creationId xmlns:a16="http://schemas.microsoft.com/office/drawing/2014/main" id="{4AB05DD1-C4CE-41FA-942E-CEA1D5DB5B51}"/>
                  </a:ext>
                </a:extLst>
              </p:cNvPr>
              <p:cNvSpPr txBox="1">
                <a:spLocks noRot="1" noChangeAspect="1" noMove="1" noResize="1" noEditPoints="1" noAdjustHandles="1" noChangeArrowheads="1" noChangeShapeType="1" noTextEdit="1"/>
              </p:cNvSpPr>
              <p:nvPr/>
            </p:nvSpPr>
            <p:spPr>
              <a:xfrm>
                <a:off x="590549" y="2352675"/>
                <a:ext cx="8143875" cy="461665"/>
              </a:xfrm>
              <a:prstGeom prst="rect">
                <a:avLst/>
              </a:prstGeom>
              <a:blipFill>
                <a:blip r:embed="rId3"/>
                <a:stretch>
                  <a:fillRect b="-19737"/>
                </a:stretch>
              </a:blipFill>
            </p:spPr>
            <p:txBody>
              <a:bodyPr/>
              <a:lstStyle/>
              <a:p>
                <a:r>
                  <a:rPr lang="en-US">
                    <a:noFill/>
                  </a:rPr>
                  <a:t> </a:t>
                </a:r>
              </a:p>
            </p:txBody>
          </p:sp>
        </mc:Fallback>
      </mc:AlternateContent>
      <p:pic>
        <p:nvPicPr>
          <p:cNvPr id="11" name="Magnifier" descr="Icon&#10;&#10;Description automatically generated">
            <a:extLst>
              <a:ext uri="{FF2B5EF4-FFF2-40B4-BE49-F238E27FC236}">
                <a16:creationId xmlns:a16="http://schemas.microsoft.com/office/drawing/2014/main" id="{77B601C5-61F2-4721-BF80-0C3882FC827E}"/>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flipH="1">
            <a:off x="742951" y="2042815"/>
            <a:ext cx="2314574" cy="1543049"/>
          </a:xfrm>
          <a:prstGeom prst="rect">
            <a:avLst/>
          </a:prstGeom>
        </p:spPr>
      </p:pic>
      <p:graphicFrame>
        <p:nvGraphicFramePr>
          <p:cNvPr id="12" name="Attention">
            <a:extLst>
              <a:ext uri="{FF2B5EF4-FFF2-40B4-BE49-F238E27FC236}">
                <a16:creationId xmlns:a16="http://schemas.microsoft.com/office/drawing/2014/main" id="{2AC98524-ED3E-45C1-ABA0-DC1BBD4702A4}"/>
              </a:ext>
            </a:extLst>
          </p:cNvPr>
          <p:cNvGraphicFramePr>
            <a:graphicFrameLocks/>
          </p:cNvGraphicFramePr>
          <p:nvPr>
            <p:extLst>
              <p:ext uri="{D42A27DB-BD31-4B8C-83A1-F6EECF244321}">
                <p14:modId xmlns:p14="http://schemas.microsoft.com/office/powerpoint/2010/main" val="1364353979"/>
              </p:ext>
            </p:extLst>
          </p:nvPr>
        </p:nvGraphicFramePr>
        <p:xfrm>
          <a:off x="1114116" y="2884910"/>
          <a:ext cx="7696508" cy="1401908"/>
        </p:xfrm>
        <a:graphic>
          <a:graphicData uri="http://schemas.openxmlformats.org/drawingml/2006/chart">
            <c:chart xmlns:c="http://schemas.openxmlformats.org/drawingml/2006/chart" xmlns:r="http://schemas.openxmlformats.org/officeDocument/2006/relationships" r:id="rId6"/>
          </a:graphicData>
        </a:graphic>
      </p:graphicFrame>
      <p:sp>
        <p:nvSpPr>
          <p:cNvPr id="13" name="TextBox 12">
            <a:extLst>
              <a:ext uri="{FF2B5EF4-FFF2-40B4-BE49-F238E27FC236}">
                <a16:creationId xmlns:a16="http://schemas.microsoft.com/office/drawing/2014/main" id="{13FA2564-E00C-4778-BAE0-F8E89FFF8B46}"/>
              </a:ext>
            </a:extLst>
          </p:cNvPr>
          <p:cNvSpPr txBox="1"/>
          <p:nvPr/>
        </p:nvSpPr>
        <p:spPr>
          <a:xfrm>
            <a:off x="508820" y="1365526"/>
            <a:ext cx="2860646" cy="369332"/>
          </a:xfrm>
          <a:prstGeom prst="rect">
            <a:avLst/>
          </a:prstGeom>
          <a:noFill/>
        </p:spPr>
        <p:txBody>
          <a:bodyPr wrap="square" rtlCol="0">
            <a:spAutoFit/>
          </a:bodyPr>
          <a:lstStyle/>
          <a:p>
            <a:r>
              <a:rPr lang="en-US" dirty="0">
                <a:latin typeface="+mn-lt"/>
              </a:rPr>
              <a:t>Attention</a:t>
            </a:r>
          </a:p>
        </p:txBody>
      </p:sp>
      <p:sp>
        <p:nvSpPr>
          <p:cNvPr id="8" name="Content Placeholder 7">
            <a:extLst>
              <a:ext uri="{FF2B5EF4-FFF2-40B4-BE49-F238E27FC236}">
                <a16:creationId xmlns:a16="http://schemas.microsoft.com/office/drawing/2014/main" id="{606F44FA-EBFA-4276-B70F-865A5B3045A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3706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1.66667E-6 2.59259E-6 L -1.66667E-6 0.3375 " pathEditMode="relative" rAng="0" ptsTypes="AA">
                                      <p:cBhvr>
                                        <p:cTn id="16" dur="1000" fill="hold"/>
                                        <p:tgtEl>
                                          <p:spTgt spid="15"/>
                                        </p:tgtEl>
                                        <p:attrNameLst>
                                          <p:attrName>ppt_x</p:attrName>
                                          <p:attrName>ppt_y</p:attrName>
                                        </p:attrNameLst>
                                      </p:cBhvr>
                                      <p:rCtr x="0" y="16875"/>
                                    </p:animMotion>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par>
                          <p:cTn id="31" fill="hold">
                            <p:stCondLst>
                              <p:cond delay="500"/>
                            </p:stCondLst>
                            <p:childTnLst>
                              <p:par>
                                <p:cTn id="32" presetID="42" presetClass="path" presetSubtype="0" repeatCount="indefinite" accel="50000" decel="50000" autoRev="1" fill="hold" nodeType="afterEffect">
                                  <p:stCondLst>
                                    <p:cond delay="0"/>
                                  </p:stCondLst>
                                  <p:childTnLst>
                                    <p:animMotion origin="layout" path="M -2.5E-6 3.33333E-6 L 0.64427 3.33333E-6 " pathEditMode="relative" rAng="0" ptsTypes="AA">
                                      <p:cBhvr>
                                        <p:cTn id="33" dur="2000" fill="hold"/>
                                        <p:tgtEl>
                                          <p:spTgt spid="11"/>
                                        </p:tgtEl>
                                        <p:attrNameLst>
                                          <p:attrName>ppt_x</p:attrName>
                                          <p:attrName>ppt_y</p:attrName>
                                        </p:attrNameLst>
                                      </p:cBhvr>
                                      <p:rCtr x="32205" y="0"/>
                                    </p:animMotion>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Graphic spid="12" grpId="0">
        <p:bldAsOne/>
      </p:bldGraphic>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328EAB-B59C-4055-B614-3527C33BB027}"/>
              </a:ext>
            </a:extLst>
          </p:cNvPr>
          <p:cNvSpPr>
            <a:spLocks noGrp="1"/>
          </p:cNvSpPr>
          <p:nvPr>
            <p:ph idx="1"/>
          </p:nvPr>
        </p:nvSpPr>
        <p:spPr>
          <a:xfrm>
            <a:off x="304800" y="1460335"/>
            <a:ext cx="8382000" cy="4373563"/>
          </a:xfrm>
        </p:spPr>
        <p:txBody>
          <a:bodyPr/>
          <a:lstStyle/>
          <a:p>
            <a:pPr marL="0" indent="0">
              <a:buNone/>
            </a:pPr>
            <a:r>
              <a:rPr lang="en-US" sz="2400" dirty="0"/>
              <a:t>Mutual </a:t>
            </a:r>
            <a:r>
              <a:rPr lang="en-US" altLang="zh-CN" sz="2400" dirty="0"/>
              <a:t>f</a:t>
            </a:r>
            <a:r>
              <a:rPr lang="en-US" sz="2400" dirty="0"/>
              <a:t>und performance is not persistent overtime</a:t>
            </a:r>
          </a:p>
          <a:p>
            <a:pPr lvl="1"/>
            <a:r>
              <a:rPr lang="en-US" sz="2000" dirty="0"/>
              <a:t>Mutual fund managers have limited skill or no skill</a:t>
            </a:r>
          </a:p>
          <a:p>
            <a:pPr lvl="1"/>
            <a:r>
              <a:rPr lang="en-US" sz="2000" dirty="0"/>
              <a:t>Mutual fund managers have time-varying skill</a:t>
            </a:r>
          </a:p>
          <a:p>
            <a:pPr lvl="2"/>
            <a:r>
              <a:rPr lang="en-US" sz="1800" dirty="0" err="1"/>
              <a:t>Ferson</a:t>
            </a:r>
            <a:r>
              <a:rPr lang="en-US" sz="1800" dirty="0"/>
              <a:t> and </a:t>
            </a:r>
            <a:r>
              <a:rPr lang="en-US" sz="1800" dirty="0" err="1"/>
              <a:t>Schadt</a:t>
            </a:r>
            <a:r>
              <a:rPr lang="en-US" sz="1800" dirty="0"/>
              <a:t> (1996), Christopherson, </a:t>
            </a:r>
            <a:r>
              <a:rPr lang="en-US" sz="1800" dirty="0" err="1"/>
              <a:t>Ferson</a:t>
            </a:r>
            <a:r>
              <a:rPr lang="en-US" sz="1800" dirty="0"/>
              <a:t>, and Glassman (1998), Moskowitz (2000)</a:t>
            </a:r>
          </a:p>
          <a:p>
            <a:pPr lvl="2"/>
            <a:r>
              <a:rPr lang="en-US" sz="1800" dirty="0" err="1"/>
              <a:t>Kacperczyk</a:t>
            </a:r>
            <a:r>
              <a:rPr lang="en-US" sz="1800" dirty="0"/>
              <a:t>, </a:t>
            </a:r>
            <a:r>
              <a:rPr lang="en-US" sz="1800" dirty="0" err="1"/>
              <a:t>Nieuwerburgh</a:t>
            </a:r>
            <a:r>
              <a:rPr lang="en-US" sz="1800" dirty="0"/>
              <a:t>, and </a:t>
            </a:r>
            <a:r>
              <a:rPr lang="en-US" sz="1800" dirty="0" err="1"/>
              <a:t>Veldkamp</a:t>
            </a:r>
            <a:r>
              <a:rPr lang="en-US" sz="1800" dirty="0"/>
              <a:t> (2014)</a:t>
            </a:r>
          </a:p>
          <a:p>
            <a:pPr lvl="3"/>
            <a:r>
              <a:rPr lang="en-US" sz="1800" dirty="0"/>
              <a:t>“</a:t>
            </a:r>
            <a:r>
              <a:rPr lang="en-US" sz="1800" dirty="0">
                <a:effectLst/>
                <a:latin typeface="Calibri" panose="020F0502020204030204" pitchFamily="34" charset="0"/>
                <a:ea typeface="DengXian" panose="02010600030101010101" pitchFamily="2" charset="-122"/>
                <a:cs typeface="Times New Roman" panose="02020603050405020304" pitchFamily="18" charset="0"/>
              </a:rPr>
              <a:t>stock picking and market timing are tasks, rather than distinct and permanent talents. Skilled managers can successfully perform these tasks, but how much of each they choose to do depends on the market environment”</a:t>
            </a:r>
            <a:endParaRPr lang="en-US" sz="1800" dirty="0"/>
          </a:p>
          <a:p>
            <a:pPr lvl="2"/>
            <a:endParaRPr lang="en-US" sz="1800" dirty="0"/>
          </a:p>
          <a:p>
            <a:pPr lvl="2"/>
            <a:endParaRPr lang="en-US" sz="1800" dirty="0"/>
          </a:p>
        </p:txBody>
      </p:sp>
      <p:sp>
        <p:nvSpPr>
          <p:cNvPr id="2" name="Title 1">
            <a:extLst>
              <a:ext uri="{FF2B5EF4-FFF2-40B4-BE49-F238E27FC236}">
                <a16:creationId xmlns:a16="http://schemas.microsoft.com/office/drawing/2014/main" id="{30218DB4-5890-4EF8-A00A-DA6568EF3F26}"/>
              </a:ext>
            </a:extLst>
          </p:cNvPr>
          <p:cNvSpPr>
            <a:spLocks noGrp="1"/>
          </p:cNvSpPr>
          <p:nvPr>
            <p:ph type="title"/>
          </p:nvPr>
        </p:nvSpPr>
        <p:spPr/>
        <p:txBody>
          <a:bodyPr/>
          <a:lstStyle/>
          <a:p>
            <a:r>
              <a:rPr lang="en-US" altLang="zh-CN" dirty="0"/>
              <a:t>Motivation</a:t>
            </a:r>
            <a:endParaRPr lang="en-US" dirty="0"/>
          </a:p>
        </p:txBody>
      </p:sp>
    </p:spTree>
    <p:extLst>
      <p:ext uri="{BB962C8B-B14F-4D97-AF65-F5344CB8AC3E}">
        <p14:creationId xmlns:p14="http://schemas.microsoft.com/office/powerpoint/2010/main" val="1578337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Output">
            <a:extLst>
              <a:ext uri="{FF2B5EF4-FFF2-40B4-BE49-F238E27FC236}">
                <a16:creationId xmlns:a16="http://schemas.microsoft.com/office/drawing/2014/main" id="{3AD3606D-6420-44C1-BAB9-FEFD4A1ACFB2}"/>
              </a:ext>
            </a:extLst>
          </p:cNvPr>
          <p:cNvPicPr>
            <a:picLocks noChangeAspect="1"/>
          </p:cNvPicPr>
          <p:nvPr/>
        </p:nvPicPr>
        <p:blipFill rotWithShape="1">
          <a:blip r:embed="rId2"/>
          <a:srcRect b="73241"/>
          <a:stretch/>
        </p:blipFill>
        <p:spPr bwMode="auto">
          <a:xfrm>
            <a:off x="1154642" y="991580"/>
            <a:ext cx="6742063" cy="1381092"/>
          </a:xfrm>
          <a:prstGeom prst="rect">
            <a:avLst/>
          </a:prstGeom>
          <a:noFill/>
          <a:ln w="9525">
            <a:noFill/>
            <a:miter lim="800000"/>
            <a:headEnd/>
            <a:tailEnd/>
          </a:ln>
        </p:spPr>
      </p:pic>
      <p:pic>
        <p:nvPicPr>
          <p:cNvPr id="14" name="Attention">
            <a:extLst>
              <a:ext uri="{FF2B5EF4-FFF2-40B4-BE49-F238E27FC236}">
                <a16:creationId xmlns:a16="http://schemas.microsoft.com/office/drawing/2014/main" id="{4D5CBB14-D412-491B-A54E-92748B8238D1}"/>
              </a:ext>
            </a:extLst>
          </p:cNvPr>
          <p:cNvPicPr>
            <a:picLocks noChangeAspect="1"/>
          </p:cNvPicPr>
          <p:nvPr/>
        </p:nvPicPr>
        <p:blipFill rotWithShape="1">
          <a:blip r:embed="rId2"/>
          <a:srcRect t="26759" b="40788"/>
          <a:stretch/>
        </p:blipFill>
        <p:spPr bwMode="auto">
          <a:xfrm>
            <a:off x="1154196" y="2385094"/>
            <a:ext cx="6742066" cy="1674965"/>
          </a:xfrm>
          <a:prstGeom prst="rect">
            <a:avLst/>
          </a:prstGeom>
          <a:noFill/>
          <a:ln w="9525">
            <a:noFill/>
            <a:miter lim="800000"/>
            <a:headEnd/>
            <a:tailEnd/>
          </a:ln>
        </p:spPr>
      </p:pic>
      <p:pic>
        <p:nvPicPr>
          <p:cNvPr id="15" name="Encoder Decoder">
            <a:extLst>
              <a:ext uri="{FF2B5EF4-FFF2-40B4-BE49-F238E27FC236}">
                <a16:creationId xmlns:a16="http://schemas.microsoft.com/office/drawing/2014/main" id="{AB04FB9A-C0F6-4297-89D3-54ADD8C57771}"/>
              </a:ext>
            </a:extLst>
          </p:cNvPr>
          <p:cNvPicPr>
            <a:picLocks noChangeAspect="1"/>
          </p:cNvPicPr>
          <p:nvPr/>
        </p:nvPicPr>
        <p:blipFill rotWithShape="1">
          <a:blip r:embed="rId2"/>
          <a:srcRect t="59819" b="22363"/>
          <a:stretch/>
        </p:blipFill>
        <p:spPr bwMode="auto">
          <a:xfrm>
            <a:off x="1154195" y="4062807"/>
            <a:ext cx="6742063" cy="919666"/>
          </a:xfrm>
          <a:prstGeom prst="rect">
            <a:avLst/>
          </a:prstGeom>
          <a:noFill/>
          <a:ln w="9525">
            <a:noFill/>
            <a:miter lim="800000"/>
            <a:headEnd/>
            <a:tailEnd/>
          </a:ln>
        </p:spPr>
      </p:pic>
      <p:pic>
        <p:nvPicPr>
          <p:cNvPr id="16" name="Variable Selection">
            <a:extLst>
              <a:ext uri="{FF2B5EF4-FFF2-40B4-BE49-F238E27FC236}">
                <a16:creationId xmlns:a16="http://schemas.microsoft.com/office/drawing/2014/main" id="{67FC6677-3A1E-48C2-898E-960E5BC846BE}"/>
              </a:ext>
            </a:extLst>
          </p:cNvPr>
          <p:cNvPicPr>
            <a:picLocks noChangeAspect="1"/>
          </p:cNvPicPr>
          <p:nvPr/>
        </p:nvPicPr>
        <p:blipFill rotWithShape="1">
          <a:blip r:embed="rId2"/>
          <a:srcRect t="77638"/>
          <a:stretch/>
        </p:blipFill>
        <p:spPr bwMode="auto">
          <a:xfrm>
            <a:off x="1154195" y="4982491"/>
            <a:ext cx="6742065" cy="1154163"/>
          </a:xfrm>
          <a:prstGeom prst="rect">
            <a:avLst/>
          </a:prstGeom>
          <a:noFill/>
          <a:ln w="9525">
            <a:noFill/>
            <a:miter lim="800000"/>
            <a:headEnd/>
            <a:tailEnd/>
          </a:ln>
        </p:spPr>
      </p:pic>
      <p:sp>
        <p:nvSpPr>
          <p:cNvPr id="3" name="Title 2">
            <a:extLst>
              <a:ext uri="{FF2B5EF4-FFF2-40B4-BE49-F238E27FC236}">
                <a16:creationId xmlns:a16="http://schemas.microsoft.com/office/drawing/2014/main" id="{0F4F92A8-24BF-4338-830E-7F491B3CB9C5}"/>
              </a:ext>
            </a:extLst>
          </p:cNvPr>
          <p:cNvSpPr>
            <a:spLocks noGrp="1"/>
          </p:cNvSpPr>
          <p:nvPr>
            <p:ph type="title"/>
          </p:nvPr>
        </p:nvSpPr>
        <p:spPr/>
        <p:txBody>
          <a:bodyPr/>
          <a:lstStyle/>
          <a:p>
            <a:r>
              <a:rPr lang="en-US" dirty="0"/>
              <a:t>Structure of TFT Model </a:t>
            </a:r>
          </a:p>
        </p:txBody>
      </p:sp>
      <p:grpSp>
        <p:nvGrpSpPr>
          <p:cNvPr id="11" name="Group 10">
            <a:extLst>
              <a:ext uri="{FF2B5EF4-FFF2-40B4-BE49-F238E27FC236}">
                <a16:creationId xmlns:a16="http://schemas.microsoft.com/office/drawing/2014/main" id="{00FA0104-3D40-4FEC-8A25-09FDD4206CF5}"/>
              </a:ext>
            </a:extLst>
          </p:cNvPr>
          <p:cNvGrpSpPr/>
          <p:nvPr/>
        </p:nvGrpSpPr>
        <p:grpSpPr>
          <a:xfrm>
            <a:off x="304800" y="1745562"/>
            <a:ext cx="8382000" cy="4373563"/>
            <a:chOff x="304800" y="1745562"/>
            <a:chExt cx="8382000" cy="4373563"/>
          </a:xfrm>
        </p:grpSpPr>
        <p:sp>
          <p:nvSpPr>
            <p:cNvPr id="8" name="Content Placeholder 2">
              <a:extLst>
                <a:ext uri="{FF2B5EF4-FFF2-40B4-BE49-F238E27FC236}">
                  <a16:creationId xmlns:a16="http://schemas.microsoft.com/office/drawing/2014/main" id="{71C0C5B4-8F65-4046-B623-4D912CFCEC83}"/>
                </a:ext>
              </a:extLst>
            </p:cNvPr>
            <p:cNvSpPr txBox="1">
              <a:spLocks/>
            </p:cNvSpPr>
            <p:nvPr/>
          </p:nvSpPr>
          <p:spPr bwMode="auto">
            <a:xfrm>
              <a:off x="304800" y="1745562"/>
              <a:ext cx="8382000"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lnSpc>
                  <a:spcPct val="100000"/>
                </a:lnSpc>
                <a:spcBef>
                  <a:spcPct val="20000"/>
                </a:spcBef>
                <a:spcAft>
                  <a:spcPct val="0"/>
                </a:spcAft>
                <a:buSzPct val="60000"/>
                <a:buFontTx/>
                <a:buBlip>
                  <a:blip r:embed="rId3"/>
                </a:buBlip>
                <a:defRPr sz="2000" kern="1200">
                  <a:solidFill>
                    <a:schemeClr val="tx2"/>
                  </a:solidFill>
                  <a:latin typeface="+mn-lt"/>
                  <a:ea typeface="+mn-ea"/>
                  <a:cs typeface="+mn-cs"/>
                </a:defRPr>
              </a:lvl1pPr>
              <a:lvl2pPr marL="557213" indent="-214313" algn="l" rtl="0" eaLnBrk="1" fontAlgn="base" hangingPunct="1">
                <a:lnSpc>
                  <a:spcPct val="100000"/>
                </a:lnSpc>
                <a:spcBef>
                  <a:spcPct val="20000"/>
                </a:spcBef>
                <a:spcAft>
                  <a:spcPct val="0"/>
                </a:spcAft>
                <a:buSzPct val="60000"/>
                <a:buFont typeface="Wingdings" panose="05000000000000000000" pitchFamily="2" charset="2"/>
                <a:buChar char="Ø"/>
                <a:defRPr sz="1600" kern="1200">
                  <a:solidFill>
                    <a:schemeClr val="tx1"/>
                  </a:solidFill>
                  <a:latin typeface="+mn-lt"/>
                  <a:ea typeface="+mn-ea"/>
                  <a:cs typeface="+mn-cs"/>
                </a:defRPr>
              </a:lvl2pPr>
              <a:lvl3pPr marL="857250" indent="-171450" algn="l" rtl="0" eaLnBrk="1" fontAlgn="base" hangingPunct="1">
                <a:lnSpc>
                  <a:spcPct val="100000"/>
                </a:lnSpc>
                <a:spcBef>
                  <a:spcPct val="20000"/>
                </a:spcBef>
                <a:spcAft>
                  <a:spcPct val="0"/>
                </a:spcAft>
                <a:buFont typeface="Arial" charset="0"/>
                <a:buChar char="•"/>
                <a:defRPr sz="1400" kern="1200">
                  <a:solidFill>
                    <a:schemeClr val="bg1">
                      <a:lumMod val="50000"/>
                    </a:schemeClr>
                  </a:solidFill>
                  <a:latin typeface="+mn-lt"/>
                  <a:ea typeface="+mn-ea"/>
                  <a:cs typeface="+mn-cs"/>
                </a:defRPr>
              </a:lvl3pPr>
              <a:lvl4pPr marL="12001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4pPr>
              <a:lvl5pPr marL="15430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buNone/>
              </a:pPr>
              <a:endParaRPr lang="en-US" dirty="0"/>
            </a:p>
            <a:p>
              <a:r>
                <a:rPr lang="en-US" altLang="zh-CN" dirty="0"/>
                <a:t>Minimizing </a:t>
              </a:r>
              <a:r>
                <a:rPr lang="en-US" dirty="0"/>
                <a:t>the quantile loss:</a:t>
              </a:r>
            </a:p>
            <a:p>
              <a:pPr lvl="1"/>
              <a:endParaRPr lang="en-US" dirty="0"/>
            </a:p>
            <a:p>
              <a:pPr lvl="1"/>
              <a:endParaRPr lang="en-US" dirty="0"/>
            </a:p>
          </p:txBody>
        </p:sp>
        <p:pic>
          <p:nvPicPr>
            <p:cNvPr id="10" name="Picture 9">
              <a:extLst>
                <a:ext uri="{FF2B5EF4-FFF2-40B4-BE49-F238E27FC236}">
                  <a16:creationId xmlns:a16="http://schemas.microsoft.com/office/drawing/2014/main" id="{7C30ECE8-9EF3-4FDA-A23D-450916CAB551}"/>
                </a:ext>
              </a:extLst>
            </p:cNvPr>
            <p:cNvPicPr>
              <a:picLocks noChangeAspect="1"/>
            </p:cNvPicPr>
            <p:nvPr/>
          </p:nvPicPr>
          <p:blipFill>
            <a:blip r:embed="rId4"/>
            <a:stretch>
              <a:fillRect/>
            </a:stretch>
          </p:blipFill>
          <p:spPr>
            <a:xfrm>
              <a:off x="1185378" y="2829146"/>
              <a:ext cx="6025047" cy="619861"/>
            </a:xfrm>
            <a:prstGeom prst="rect">
              <a:avLst/>
            </a:prstGeom>
          </p:spPr>
        </p:pic>
      </p:grpSp>
      <p:sp>
        <p:nvSpPr>
          <p:cNvPr id="12" name="TextBox 11">
            <a:extLst>
              <a:ext uri="{FF2B5EF4-FFF2-40B4-BE49-F238E27FC236}">
                <a16:creationId xmlns:a16="http://schemas.microsoft.com/office/drawing/2014/main" id="{D9B10140-D9B3-492A-BC1A-1D89A0351E16}"/>
              </a:ext>
            </a:extLst>
          </p:cNvPr>
          <p:cNvSpPr txBox="1"/>
          <p:nvPr/>
        </p:nvSpPr>
        <p:spPr>
          <a:xfrm>
            <a:off x="508820" y="1365526"/>
            <a:ext cx="2860646" cy="369332"/>
          </a:xfrm>
          <a:prstGeom prst="rect">
            <a:avLst/>
          </a:prstGeom>
          <a:noFill/>
        </p:spPr>
        <p:txBody>
          <a:bodyPr wrap="square" rtlCol="0">
            <a:spAutoFit/>
          </a:bodyPr>
          <a:lstStyle/>
          <a:p>
            <a:r>
              <a:rPr lang="en-US" dirty="0">
                <a:latin typeface="+mn-lt"/>
              </a:rPr>
              <a:t>Output</a:t>
            </a:r>
          </a:p>
        </p:txBody>
      </p:sp>
      <p:sp>
        <p:nvSpPr>
          <p:cNvPr id="9" name="Content Placeholder 8">
            <a:extLst>
              <a:ext uri="{FF2B5EF4-FFF2-40B4-BE49-F238E27FC236}">
                <a16:creationId xmlns:a16="http://schemas.microsoft.com/office/drawing/2014/main" id="{DBEE59B1-3979-437A-8472-CAF7F5FC40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8791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4"/>
                                        </p:tgtEl>
                                      </p:cBhvr>
                                    </p:animEffect>
                                    <p:set>
                                      <p:cBhvr>
                                        <p:cTn id="13" dur="1" fill="hold">
                                          <p:stCondLst>
                                            <p:cond delay="499"/>
                                          </p:stCondLst>
                                        </p:cTn>
                                        <p:tgtEl>
                                          <p:spTgt spid="14"/>
                                        </p:tgtEl>
                                        <p:attrNameLst>
                                          <p:attrName>style.visibility</p:attrName>
                                        </p:attrNameLst>
                                      </p:cBhvr>
                                      <p:to>
                                        <p:strVal val="hidden"/>
                                      </p:to>
                                    </p:se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1.66667E-6 -3.7037E-7 L -1.66667E-6 0.57361 " pathEditMode="relative" rAng="0" ptsTypes="AA">
                                      <p:cBhvr>
                                        <p:cTn id="16" dur="1300" fill="hold"/>
                                        <p:tgtEl>
                                          <p:spTgt spid="13"/>
                                        </p:tgtEl>
                                        <p:attrNameLst>
                                          <p:attrName>ppt_x</p:attrName>
                                          <p:attrName>ppt_y</p:attrName>
                                        </p:attrNameLst>
                                      </p:cBhvr>
                                      <p:rCtr x="0" y="28681"/>
                                    </p:animMotion>
                                  </p:childTnLst>
                                </p:cTn>
                              </p:par>
                            </p:childTnLst>
                          </p:cTn>
                        </p:par>
                        <p:par>
                          <p:cTn id="17" fill="hold">
                            <p:stCondLst>
                              <p:cond delay="1800"/>
                            </p:stCondLst>
                            <p:childTnLst>
                              <p:par>
                                <p:cTn id="18" presetID="10" presetClass="entr" presetSubtype="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ECFB65-0F45-420E-A0A1-ED8D3BF0957A}"/>
              </a:ext>
            </a:extLst>
          </p:cNvPr>
          <p:cNvSpPr>
            <a:spLocks noGrp="1"/>
          </p:cNvSpPr>
          <p:nvPr>
            <p:ph idx="1"/>
          </p:nvPr>
        </p:nvSpPr>
        <p:spPr>
          <a:xfrm>
            <a:off x="593811" y="1976145"/>
            <a:ext cx="8382000" cy="1469528"/>
          </a:xfrm>
        </p:spPr>
        <p:txBody>
          <a:bodyPr/>
          <a:lstStyle/>
          <a:p>
            <a:endParaRPr lang="en-US" sz="1800" b="0" i="0" u="none" strike="noStrike" baseline="0" dirty="0">
              <a:latin typeface="LMRoman12-Regular"/>
            </a:endParaRPr>
          </a:p>
          <a:p>
            <a:r>
              <a:rPr lang="en-US" sz="1800" b="0" i="0" u="none" strike="noStrike" baseline="0" dirty="0">
                <a:latin typeface="LMRoman12-Regular"/>
              </a:rPr>
              <a:t>72-month estimation horizon and 12-month prediction horizon</a:t>
            </a:r>
            <a:endParaRPr lang="en-US" dirty="0"/>
          </a:p>
        </p:txBody>
      </p:sp>
      <p:sp>
        <p:nvSpPr>
          <p:cNvPr id="3" name="Title 2">
            <a:extLst>
              <a:ext uri="{FF2B5EF4-FFF2-40B4-BE49-F238E27FC236}">
                <a16:creationId xmlns:a16="http://schemas.microsoft.com/office/drawing/2014/main" id="{7F1CB53F-A6DC-402C-A788-5AD6C8698080}"/>
              </a:ext>
            </a:extLst>
          </p:cNvPr>
          <p:cNvSpPr>
            <a:spLocks noGrp="1"/>
          </p:cNvSpPr>
          <p:nvPr>
            <p:ph type="title"/>
          </p:nvPr>
        </p:nvSpPr>
        <p:spPr/>
        <p:txBody>
          <a:bodyPr/>
          <a:lstStyle/>
          <a:p>
            <a:r>
              <a:rPr lang="en-US" dirty="0"/>
              <a:t>Predicting Mutual Fund Performance</a:t>
            </a:r>
          </a:p>
        </p:txBody>
      </p:sp>
      <p:grpSp>
        <p:nvGrpSpPr>
          <p:cNvPr id="24" name="Group 23">
            <a:extLst>
              <a:ext uri="{FF2B5EF4-FFF2-40B4-BE49-F238E27FC236}">
                <a16:creationId xmlns:a16="http://schemas.microsoft.com/office/drawing/2014/main" id="{7C242664-F4D0-4681-A0AF-2E5FF16DBEFB}"/>
              </a:ext>
            </a:extLst>
          </p:cNvPr>
          <p:cNvGrpSpPr/>
          <p:nvPr/>
        </p:nvGrpSpPr>
        <p:grpSpPr>
          <a:xfrm>
            <a:off x="481012" y="3232869"/>
            <a:ext cx="8181975" cy="1640459"/>
            <a:chOff x="419100" y="3061419"/>
            <a:chExt cx="8181975" cy="1640459"/>
          </a:xfrm>
        </p:grpSpPr>
        <p:cxnSp>
          <p:nvCxnSpPr>
            <p:cNvPr id="5" name="Straight Arrow Connector 4">
              <a:extLst>
                <a:ext uri="{FF2B5EF4-FFF2-40B4-BE49-F238E27FC236}">
                  <a16:creationId xmlns:a16="http://schemas.microsoft.com/office/drawing/2014/main" id="{4D780560-3312-48E0-8C27-318CF51CB215}"/>
                </a:ext>
              </a:extLst>
            </p:cNvPr>
            <p:cNvCxnSpPr/>
            <p:nvPr/>
          </p:nvCxnSpPr>
          <p:spPr>
            <a:xfrm>
              <a:off x="419100" y="4238625"/>
              <a:ext cx="818197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69D55F4A-3CF4-45B5-9A60-E0761EA01EFE}"/>
                </a:ext>
              </a:extLst>
            </p:cNvPr>
            <p:cNvSpPr/>
            <p:nvPr/>
          </p:nvSpPr>
          <p:spPr>
            <a:xfrm>
              <a:off x="962025" y="4181469"/>
              <a:ext cx="123825" cy="1238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E72125A-FA12-4B88-AC89-5D19B7AB6800}"/>
                </a:ext>
              </a:extLst>
            </p:cNvPr>
            <p:cNvSpPr/>
            <p:nvPr/>
          </p:nvSpPr>
          <p:spPr>
            <a:xfrm>
              <a:off x="5619750" y="4181469"/>
              <a:ext cx="123825" cy="1238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Brace 8">
              <a:extLst>
                <a:ext uri="{FF2B5EF4-FFF2-40B4-BE49-F238E27FC236}">
                  <a16:creationId xmlns:a16="http://schemas.microsoft.com/office/drawing/2014/main" id="{6DCB344E-87A2-4023-AEC5-9DFF24C2F6EA}"/>
                </a:ext>
              </a:extLst>
            </p:cNvPr>
            <p:cNvSpPr/>
            <p:nvPr/>
          </p:nvSpPr>
          <p:spPr>
            <a:xfrm rot="16200000">
              <a:off x="2316959" y="2415087"/>
              <a:ext cx="428625" cy="2890840"/>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Brace 9">
              <a:extLst>
                <a:ext uri="{FF2B5EF4-FFF2-40B4-BE49-F238E27FC236}">
                  <a16:creationId xmlns:a16="http://schemas.microsoft.com/office/drawing/2014/main" id="{83665C8B-800C-458E-819D-ACD46A8FC959}"/>
                </a:ext>
              </a:extLst>
            </p:cNvPr>
            <p:cNvSpPr/>
            <p:nvPr/>
          </p:nvSpPr>
          <p:spPr>
            <a:xfrm rot="16200000">
              <a:off x="4604888" y="3022756"/>
              <a:ext cx="428625" cy="168501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51882B24-8996-432B-9362-CE7A24AEC84F}"/>
                </a:ext>
              </a:extLst>
            </p:cNvPr>
            <p:cNvSpPr/>
            <p:nvPr/>
          </p:nvSpPr>
          <p:spPr>
            <a:xfrm>
              <a:off x="3910016" y="4162432"/>
              <a:ext cx="123825" cy="133337"/>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Brace 11">
              <a:extLst>
                <a:ext uri="{FF2B5EF4-FFF2-40B4-BE49-F238E27FC236}">
                  <a16:creationId xmlns:a16="http://schemas.microsoft.com/office/drawing/2014/main" id="{09A6F40A-8438-43C3-8530-3FB7DEB67385}"/>
                </a:ext>
              </a:extLst>
            </p:cNvPr>
            <p:cNvSpPr/>
            <p:nvPr/>
          </p:nvSpPr>
          <p:spPr>
            <a:xfrm rot="16200000">
              <a:off x="6419399" y="2893264"/>
              <a:ext cx="428625" cy="1944002"/>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13" name="Oval 12">
              <a:extLst>
                <a:ext uri="{FF2B5EF4-FFF2-40B4-BE49-F238E27FC236}">
                  <a16:creationId xmlns:a16="http://schemas.microsoft.com/office/drawing/2014/main" id="{4A1B4991-594D-46D9-A748-108B514AA589}"/>
                </a:ext>
              </a:extLst>
            </p:cNvPr>
            <p:cNvSpPr/>
            <p:nvPr/>
          </p:nvSpPr>
          <p:spPr>
            <a:xfrm>
              <a:off x="7605712" y="4188115"/>
              <a:ext cx="123825" cy="12382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038F3F7-C082-44EE-994E-661F3C4CAD60}"/>
                </a:ext>
              </a:extLst>
            </p:cNvPr>
            <p:cNvSpPr txBox="1"/>
            <p:nvPr/>
          </p:nvSpPr>
          <p:spPr>
            <a:xfrm>
              <a:off x="576736" y="4363324"/>
              <a:ext cx="869149" cy="338554"/>
            </a:xfrm>
            <a:prstGeom prst="rect">
              <a:avLst/>
            </a:prstGeom>
            <a:noFill/>
          </p:spPr>
          <p:txBody>
            <a:bodyPr wrap="none" rtlCol="0">
              <a:spAutoFit/>
            </a:bodyPr>
            <a:lstStyle/>
            <a:p>
              <a:r>
                <a:rPr lang="en-US" sz="1600" dirty="0">
                  <a:latin typeface="+mn-lt"/>
                </a:rPr>
                <a:t>1990m1</a:t>
              </a:r>
            </a:p>
          </p:txBody>
        </p:sp>
        <p:sp>
          <p:nvSpPr>
            <p:cNvPr id="15" name="TextBox 14">
              <a:extLst>
                <a:ext uri="{FF2B5EF4-FFF2-40B4-BE49-F238E27FC236}">
                  <a16:creationId xmlns:a16="http://schemas.microsoft.com/office/drawing/2014/main" id="{EF7E4015-A853-4E41-9672-F65A205F113A}"/>
                </a:ext>
              </a:extLst>
            </p:cNvPr>
            <p:cNvSpPr txBox="1"/>
            <p:nvPr/>
          </p:nvSpPr>
          <p:spPr>
            <a:xfrm>
              <a:off x="4980678" y="4305294"/>
              <a:ext cx="869149" cy="338554"/>
            </a:xfrm>
            <a:prstGeom prst="rect">
              <a:avLst/>
            </a:prstGeom>
            <a:noFill/>
          </p:spPr>
          <p:txBody>
            <a:bodyPr wrap="none" rtlCol="0">
              <a:spAutoFit/>
            </a:bodyPr>
            <a:lstStyle/>
            <a:p>
              <a:r>
                <a:rPr lang="en-US" sz="1600" dirty="0">
                  <a:latin typeface="+mn-lt"/>
                </a:rPr>
                <a:t>2010m1</a:t>
              </a:r>
            </a:p>
          </p:txBody>
        </p:sp>
        <p:sp>
          <p:nvSpPr>
            <p:cNvPr id="16" name="TextBox 15">
              <a:extLst>
                <a:ext uri="{FF2B5EF4-FFF2-40B4-BE49-F238E27FC236}">
                  <a16:creationId xmlns:a16="http://schemas.microsoft.com/office/drawing/2014/main" id="{CBB4B2FB-77D7-45A3-AA17-E8D7DFBC7330}"/>
                </a:ext>
              </a:extLst>
            </p:cNvPr>
            <p:cNvSpPr txBox="1"/>
            <p:nvPr/>
          </p:nvSpPr>
          <p:spPr>
            <a:xfrm>
              <a:off x="7197611" y="4276719"/>
              <a:ext cx="869149" cy="338554"/>
            </a:xfrm>
            <a:prstGeom prst="rect">
              <a:avLst/>
            </a:prstGeom>
            <a:noFill/>
          </p:spPr>
          <p:txBody>
            <a:bodyPr wrap="none" rtlCol="0">
              <a:spAutoFit/>
            </a:bodyPr>
            <a:lstStyle/>
            <a:p>
              <a:r>
                <a:rPr lang="en-US" sz="1600" dirty="0">
                  <a:latin typeface="+mn-lt"/>
                </a:rPr>
                <a:t>2020m1</a:t>
              </a:r>
            </a:p>
          </p:txBody>
        </p:sp>
        <p:sp>
          <p:nvSpPr>
            <p:cNvPr id="17" name="TextBox 16">
              <a:extLst>
                <a:ext uri="{FF2B5EF4-FFF2-40B4-BE49-F238E27FC236}">
                  <a16:creationId xmlns:a16="http://schemas.microsoft.com/office/drawing/2014/main" id="{9C2816D7-CB95-4B4D-AD16-EE9960C962FF}"/>
                </a:ext>
              </a:extLst>
            </p:cNvPr>
            <p:cNvSpPr txBox="1"/>
            <p:nvPr/>
          </p:nvSpPr>
          <p:spPr>
            <a:xfrm>
              <a:off x="3463085" y="4335623"/>
              <a:ext cx="1343025" cy="307777"/>
            </a:xfrm>
            <a:prstGeom prst="rect">
              <a:avLst/>
            </a:prstGeom>
            <a:noFill/>
          </p:spPr>
          <p:txBody>
            <a:bodyPr wrap="square" rtlCol="0">
              <a:spAutoFit/>
            </a:bodyPr>
            <a:lstStyle/>
            <a:p>
              <a:r>
                <a:rPr lang="en-US" sz="1400" dirty="0"/>
                <a:t>80% : 20%</a:t>
              </a:r>
            </a:p>
          </p:txBody>
        </p:sp>
        <p:sp>
          <p:nvSpPr>
            <p:cNvPr id="18" name="TextBox 17">
              <a:extLst>
                <a:ext uri="{FF2B5EF4-FFF2-40B4-BE49-F238E27FC236}">
                  <a16:creationId xmlns:a16="http://schemas.microsoft.com/office/drawing/2014/main" id="{45FFD254-238C-42C6-932B-56BDEDE1A48A}"/>
                </a:ext>
              </a:extLst>
            </p:cNvPr>
            <p:cNvSpPr txBox="1"/>
            <p:nvPr/>
          </p:nvSpPr>
          <p:spPr>
            <a:xfrm>
              <a:off x="1809753" y="3893022"/>
              <a:ext cx="1672540" cy="276999"/>
            </a:xfrm>
            <a:prstGeom prst="rect">
              <a:avLst/>
            </a:prstGeom>
            <a:noFill/>
          </p:spPr>
          <p:txBody>
            <a:bodyPr wrap="square" rtlCol="0">
              <a:spAutoFit/>
            </a:bodyPr>
            <a:lstStyle/>
            <a:p>
              <a:r>
                <a:rPr lang="en-US" sz="1200" dirty="0"/>
                <a:t>Training Samples</a:t>
              </a:r>
            </a:p>
          </p:txBody>
        </p:sp>
        <p:sp>
          <p:nvSpPr>
            <p:cNvPr id="19" name="TextBox 18">
              <a:extLst>
                <a:ext uri="{FF2B5EF4-FFF2-40B4-BE49-F238E27FC236}">
                  <a16:creationId xmlns:a16="http://schemas.microsoft.com/office/drawing/2014/main" id="{11F7FFC4-D8D2-4637-BCF0-493B9A9E0D1F}"/>
                </a:ext>
              </a:extLst>
            </p:cNvPr>
            <p:cNvSpPr txBox="1"/>
            <p:nvPr/>
          </p:nvSpPr>
          <p:spPr>
            <a:xfrm>
              <a:off x="4089804" y="3904470"/>
              <a:ext cx="1812128" cy="276999"/>
            </a:xfrm>
            <a:prstGeom prst="rect">
              <a:avLst/>
            </a:prstGeom>
            <a:noFill/>
          </p:spPr>
          <p:txBody>
            <a:bodyPr wrap="square" rtlCol="0">
              <a:spAutoFit/>
            </a:bodyPr>
            <a:lstStyle/>
            <a:p>
              <a:r>
                <a:rPr lang="en-US" sz="1200" dirty="0"/>
                <a:t>Validation  Samples</a:t>
              </a:r>
            </a:p>
          </p:txBody>
        </p:sp>
        <p:sp>
          <p:nvSpPr>
            <p:cNvPr id="20" name="TextBox 19">
              <a:extLst>
                <a:ext uri="{FF2B5EF4-FFF2-40B4-BE49-F238E27FC236}">
                  <a16:creationId xmlns:a16="http://schemas.microsoft.com/office/drawing/2014/main" id="{506609E5-7188-4B15-B89E-4B2FA72F8D5D}"/>
                </a:ext>
              </a:extLst>
            </p:cNvPr>
            <p:cNvSpPr txBox="1"/>
            <p:nvPr/>
          </p:nvSpPr>
          <p:spPr>
            <a:xfrm>
              <a:off x="6037669" y="3913215"/>
              <a:ext cx="1812128" cy="276999"/>
            </a:xfrm>
            <a:prstGeom prst="rect">
              <a:avLst/>
            </a:prstGeom>
            <a:noFill/>
          </p:spPr>
          <p:txBody>
            <a:bodyPr wrap="square" rtlCol="0">
              <a:spAutoFit/>
            </a:bodyPr>
            <a:lstStyle/>
            <a:p>
              <a:r>
                <a:rPr lang="en-US" sz="1200" dirty="0">
                  <a:solidFill>
                    <a:srgbClr val="FF0000"/>
                  </a:solidFill>
                </a:rPr>
                <a:t>Test  Samples</a:t>
              </a:r>
            </a:p>
          </p:txBody>
        </p:sp>
        <p:sp>
          <p:nvSpPr>
            <p:cNvPr id="21" name="TextBox 20">
              <a:extLst>
                <a:ext uri="{FF2B5EF4-FFF2-40B4-BE49-F238E27FC236}">
                  <a16:creationId xmlns:a16="http://schemas.microsoft.com/office/drawing/2014/main" id="{4A0CD2CE-019F-4429-B146-C1B737F1BD05}"/>
                </a:ext>
              </a:extLst>
            </p:cNvPr>
            <p:cNvSpPr txBox="1"/>
            <p:nvPr/>
          </p:nvSpPr>
          <p:spPr>
            <a:xfrm>
              <a:off x="1916899" y="3197123"/>
              <a:ext cx="2055029" cy="338554"/>
            </a:xfrm>
            <a:prstGeom prst="rect">
              <a:avLst/>
            </a:prstGeom>
            <a:noFill/>
          </p:spPr>
          <p:txBody>
            <a:bodyPr wrap="square" rtlCol="0">
              <a:spAutoFit/>
            </a:bodyPr>
            <a:lstStyle/>
            <a:p>
              <a:r>
                <a:rPr lang="en-US" sz="1600" dirty="0">
                  <a:latin typeface="+mn-lt"/>
                </a:rPr>
                <a:t>train ML model</a:t>
              </a:r>
            </a:p>
          </p:txBody>
        </p:sp>
        <p:sp>
          <p:nvSpPr>
            <p:cNvPr id="22" name="TextBox 21">
              <a:extLst>
                <a:ext uri="{FF2B5EF4-FFF2-40B4-BE49-F238E27FC236}">
                  <a16:creationId xmlns:a16="http://schemas.microsoft.com/office/drawing/2014/main" id="{EA725ACB-AB57-43D6-BB44-7AD9FEDCF734}"/>
                </a:ext>
              </a:extLst>
            </p:cNvPr>
            <p:cNvSpPr txBox="1"/>
            <p:nvPr/>
          </p:nvSpPr>
          <p:spPr>
            <a:xfrm>
              <a:off x="4086522" y="3197123"/>
              <a:ext cx="2055029" cy="338554"/>
            </a:xfrm>
            <a:prstGeom prst="rect">
              <a:avLst/>
            </a:prstGeom>
            <a:noFill/>
          </p:spPr>
          <p:txBody>
            <a:bodyPr wrap="square" rtlCol="0">
              <a:spAutoFit/>
            </a:bodyPr>
            <a:lstStyle/>
            <a:p>
              <a:r>
                <a:rPr lang="en-US" sz="1600" dirty="0">
                  <a:latin typeface="+mn-lt"/>
                </a:rPr>
                <a:t>tune ML model</a:t>
              </a:r>
            </a:p>
          </p:txBody>
        </p:sp>
        <p:sp>
          <p:nvSpPr>
            <p:cNvPr id="23" name="TextBox 22">
              <a:extLst>
                <a:ext uri="{FF2B5EF4-FFF2-40B4-BE49-F238E27FC236}">
                  <a16:creationId xmlns:a16="http://schemas.microsoft.com/office/drawing/2014/main" id="{EB6F5A86-9490-48F7-8F7B-EEC4BA6E11FC}"/>
                </a:ext>
              </a:extLst>
            </p:cNvPr>
            <p:cNvSpPr txBox="1"/>
            <p:nvPr/>
          </p:nvSpPr>
          <p:spPr>
            <a:xfrm>
              <a:off x="5964970" y="3061419"/>
              <a:ext cx="1381758" cy="584775"/>
            </a:xfrm>
            <a:prstGeom prst="rect">
              <a:avLst/>
            </a:prstGeom>
            <a:noFill/>
          </p:spPr>
          <p:txBody>
            <a:bodyPr wrap="square" rtlCol="0">
              <a:spAutoFit/>
            </a:bodyPr>
            <a:lstStyle/>
            <a:p>
              <a:pPr algn="ctr"/>
              <a:r>
                <a:rPr lang="en-US" sz="1600" dirty="0">
                  <a:solidFill>
                    <a:srgbClr val="FF0000"/>
                  </a:solidFill>
                  <a:latin typeface="+mn-lt"/>
                </a:rPr>
                <a:t>Out-of-sample prediction</a:t>
              </a:r>
            </a:p>
          </p:txBody>
        </p:sp>
      </p:grpSp>
    </p:spTree>
    <p:extLst>
      <p:ext uri="{BB962C8B-B14F-4D97-AF65-F5344CB8AC3E}">
        <p14:creationId xmlns:p14="http://schemas.microsoft.com/office/powerpoint/2010/main" val="3796925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26C8A4-0648-463D-9F33-DA9F0A4B57C5}"/>
              </a:ext>
            </a:extLst>
          </p:cNvPr>
          <p:cNvSpPr>
            <a:spLocks noGrp="1"/>
          </p:cNvSpPr>
          <p:nvPr>
            <p:ph type="title"/>
          </p:nvPr>
        </p:nvSpPr>
        <p:spPr/>
        <p:txBody>
          <a:bodyPr/>
          <a:lstStyle/>
          <a:p>
            <a:r>
              <a:rPr lang="en-US" dirty="0"/>
              <a:t>Comparison of Machine Learning Models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3081DFC-3262-4FEF-9729-3116CFB0F5D6}"/>
                  </a:ext>
                </a:extLst>
              </p:cNvPr>
              <p:cNvSpPr txBox="1"/>
              <p:nvPr/>
            </p:nvSpPr>
            <p:spPr>
              <a:xfrm>
                <a:off x="763399" y="1199512"/>
                <a:ext cx="7818539" cy="646331"/>
              </a:xfrm>
              <a:prstGeom prst="rect">
                <a:avLst/>
              </a:prstGeom>
              <a:noFill/>
            </p:spPr>
            <p:txBody>
              <a:bodyPr wrap="square" rtlCol="0">
                <a:spAutoFit/>
              </a:bodyPr>
              <a:lstStyle/>
              <a:p>
                <a:r>
                  <a:rPr lang="en-US" dirty="0">
                    <a:latin typeface="+mj-lt"/>
                  </a:rPr>
                  <a:t>TFT </a:t>
                </a:r>
                <a:r>
                  <a:rPr lang="en-US" altLang="zh-CN" dirty="0">
                    <a:latin typeface="+mj-lt"/>
                  </a:rPr>
                  <a:t>model outperforms other benchmark models in out-of-sample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smtClean="0">
                            <a:latin typeface="Cambria Math" panose="02040503050406030204" pitchFamily="18" charset="0"/>
                          </a:rPr>
                          <m:t>𝑅</m:t>
                        </m:r>
                      </m:e>
                      <m:sup>
                        <m:r>
                          <a:rPr lang="en-US" altLang="zh-CN" i="1" dirty="0" smtClean="0">
                            <a:latin typeface="Cambria Math" panose="02040503050406030204" pitchFamily="18" charset="0"/>
                          </a:rPr>
                          <m:t>2</m:t>
                        </m:r>
                      </m:sup>
                    </m:sSup>
                  </m:oMath>
                </a14:m>
                <a:r>
                  <a:rPr lang="en-US" dirty="0">
                    <a:latin typeface="+mj-lt"/>
                  </a:rPr>
                  <a:t> following Gu, Kelly, and </a:t>
                </a:r>
                <a:r>
                  <a:rPr lang="en-US" dirty="0" err="1">
                    <a:latin typeface="+mj-lt"/>
                  </a:rPr>
                  <a:t>Xiu</a:t>
                </a:r>
                <a:r>
                  <a:rPr lang="en-US" dirty="0">
                    <a:latin typeface="+mj-lt"/>
                  </a:rPr>
                  <a:t> (2020):</a:t>
                </a:r>
              </a:p>
            </p:txBody>
          </p:sp>
        </mc:Choice>
        <mc:Fallback xmlns="">
          <p:sp>
            <p:nvSpPr>
              <p:cNvPr id="2" name="TextBox 1">
                <a:extLst>
                  <a:ext uri="{FF2B5EF4-FFF2-40B4-BE49-F238E27FC236}">
                    <a16:creationId xmlns:a16="http://schemas.microsoft.com/office/drawing/2014/main" id="{B3081DFC-3262-4FEF-9729-3116CFB0F5D6}"/>
                  </a:ext>
                </a:extLst>
              </p:cNvPr>
              <p:cNvSpPr txBox="1">
                <a:spLocks noRot="1" noChangeAspect="1" noMove="1" noResize="1" noEditPoints="1" noAdjustHandles="1" noChangeArrowheads="1" noChangeShapeType="1" noTextEdit="1"/>
              </p:cNvSpPr>
              <p:nvPr/>
            </p:nvSpPr>
            <p:spPr>
              <a:xfrm>
                <a:off x="763399" y="1199512"/>
                <a:ext cx="7818539" cy="646331"/>
              </a:xfrm>
              <a:prstGeom prst="rect">
                <a:avLst/>
              </a:prstGeom>
              <a:blipFill>
                <a:blip r:embed="rId2"/>
                <a:stretch>
                  <a:fillRect l="-624" t="-5660" b="-1415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FA46139-DD6D-4CC8-930B-B1E0C1ADEB43}"/>
              </a:ext>
            </a:extLst>
          </p:cNvPr>
          <p:cNvPicPr>
            <a:picLocks noChangeAspect="1"/>
          </p:cNvPicPr>
          <p:nvPr/>
        </p:nvPicPr>
        <p:blipFill>
          <a:blip r:embed="rId3"/>
          <a:stretch>
            <a:fillRect/>
          </a:stretch>
        </p:blipFill>
        <p:spPr>
          <a:xfrm>
            <a:off x="2428576" y="1766576"/>
            <a:ext cx="4286848" cy="857370"/>
          </a:xfrm>
          <a:prstGeom prst="rect">
            <a:avLst/>
          </a:prstGeom>
        </p:spPr>
      </p:pic>
      <p:sp>
        <p:nvSpPr>
          <p:cNvPr id="4" name="TextBox 3">
            <a:extLst>
              <a:ext uri="{FF2B5EF4-FFF2-40B4-BE49-F238E27FC236}">
                <a16:creationId xmlns:a16="http://schemas.microsoft.com/office/drawing/2014/main" id="{E89D4DD1-5952-483E-B210-0D3C487FF56C}"/>
              </a:ext>
            </a:extLst>
          </p:cNvPr>
          <p:cNvSpPr txBox="1"/>
          <p:nvPr/>
        </p:nvSpPr>
        <p:spPr>
          <a:xfrm>
            <a:off x="1263817" y="3984771"/>
            <a:ext cx="346249" cy="2390862"/>
          </a:xfrm>
          <a:prstGeom prst="rect">
            <a:avLst/>
          </a:prstGeom>
          <a:noFill/>
        </p:spPr>
        <p:txBody>
          <a:bodyPr vert="eaVert" wrap="square" rtlCol="0">
            <a:spAutoFit/>
          </a:bodyPr>
          <a:lstStyle/>
          <a:p>
            <a:r>
              <a:rPr lang="en-US" sz="1050" dirty="0">
                <a:latin typeface="+mn-lt"/>
              </a:rPr>
              <a:t>Measure in percentage</a:t>
            </a:r>
          </a:p>
        </p:txBody>
      </p:sp>
      <p:pic>
        <p:nvPicPr>
          <p:cNvPr id="10" name="Picture 9">
            <a:extLst>
              <a:ext uri="{FF2B5EF4-FFF2-40B4-BE49-F238E27FC236}">
                <a16:creationId xmlns:a16="http://schemas.microsoft.com/office/drawing/2014/main" id="{B033F52A-CEA5-4B6C-BD6C-237FEAD8881F}"/>
              </a:ext>
            </a:extLst>
          </p:cNvPr>
          <p:cNvPicPr>
            <a:picLocks noChangeAspect="1"/>
          </p:cNvPicPr>
          <p:nvPr/>
        </p:nvPicPr>
        <p:blipFill>
          <a:blip r:embed="rId4"/>
          <a:stretch>
            <a:fillRect/>
          </a:stretch>
        </p:blipFill>
        <p:spPr>
          <a:xfrm>
            <a:off x="1535186" y="2623946"/>
            <a:ext cx="5738424" cy="3064381"/>
          </a:xfrm>
          <a:prstGeom prst="rect">
            <a:avLst/>
          </a:prstGeom>
        </p:spPr>
      </p:pic>
    </p:spTree>
    <p:extLst>
      <p:ext uri="{BB962C8B-B14F-4D97-AF65-F5344CB8AC3E}">
        <p14:creationId xmlns:p14="http://schemas.microsoft.com/office/powerpoint/2010/main" val="3921867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621976E-4B05-4B1B-B9AA-63085B272ABF}"/>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Controls: Fund Size, Fund Flow, Cash holdings, Expense Ratio, Management Fee, and Turnover Ratio</a:t>
                </a:r>
              </a:p>
              <a:p>
                <a:r>
                  <a:rPr lang="en-US" dirty="0"/>
                  <a:t>Mutual fund predictors: Return Gap, Historical Alpha</a:t>
                </a:r>
              </a:p>
              <a:p>
                <a:r>
                  <a:rPr lang="en-US" dirty="0"/>
                  <a:t>Fund fixed effects and year fixed effects</a:t>
                </a:r>
              </a:p>
              <a:p>
                <a:r>
                  <a:rPr lang="en-US" dirty="0"/>
                  <a:t>Adjusted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𝑅</m:t>
                        </m:r>
                      </m:e>
                      <m:sup>
                        <m:r>
                          <a:rPr lang="en-US" i="1" dirty="0" smtClean="0">
                            <a:latin typeface="Cambria Math" panose="02040503050406030204" pitchFamily="18" charset="0"/>
                          </a:rPr>
                          <m:t>2</m:t>
                        </m:r>
                      </m:sup>
                    </m:sSup>
                  </m:oMath>
                </a14:m>
                <a:r>
                  <a:rPr lang="en-US" dirty="0"/>
                  <a:t> Contribution</a:t>
                </a:r>
              </a:p>
            </p:txBody>
          </p:sp>
        </mc:Choice>
        <mc:Fallback xmlns="">
          <p:sp>
            <p:nvSpPr>
              <p:cNvPr id="2" name="Content Placeholder 1">
                <a:extLst>
                  <a:ext uri="{FF2B5EF4-FFF2-40B4-BE49-F238E27FC236}">
                    <a16:creationId xmlns:a16="http://schemas.microsoft.com/office/drawing/2014/main" id="{3621976E-4B05-4B1B-B9AA-63085B272AB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1AEFFDD-C623-4F44-A2A1-B86A2AD95583}"/>
              </a:ext>
            </a:extLst>
          </p:cNvPr>
          <p:cNvSpPr>
            <a:spLocks noGrp="1"/>
          </p:cNvSpPr>
          <p:nvPr>
            <p:ph type="title"/>
          </p:nvPr>
        </p:nvSpPr>
        <p:spPr/>
        <p:txBody>
          <a:bodyPr/>
          <a:lstStyle/>
          <a:p>
            <a:r>
              <a:rPr lang="en-US" dirty="0"/>
              <a:t>Predicting Power Analysis</a:t>
            </a:r>
          </a:p>
        </p:txBody>
      </p:sp>
      <p:pic>
        <p:nvPicPr>
          <p:cNvPr id="5" name="Picture 4">
            <a:extLst>
              <a:ext uri="{FF2B5EF4-FFF2-40B4-BE49-F238E27FC236}">
                <a16:creationId xmlns:a16="http://schemas.microsoft.com/office/drawing/2014/main" id="{19DD91DA-2D8D-416A-819D-DA02E005B7E0}"/>
              </a:ext>
            </a:extLst>
          </p:cNvPr>
          <p:cNvPicPr>
            <a:picLocks noChangeAspect="1"/>
          </p:cNvPicPr>
          <p:nvPr/>
        </p:nvPicPr>
        <p:blipFill>
          <a:blip r:embed="rId3"/>
          <a:stretch>
            <a:fillRect/>
          </a:stretch>
        </p:blipFill>
        <p:spPr>
          <a:xfrm>
            <a:off x="933934" y="1866024"/>
            <a:ext cx="6839905" cy="676369"/>
          </a:xfrm>
          <a:prstGeom prst="rect">
            <a:avLst/>
          </a:prstGeom>
        </p:spPr>
      </p:pic>
    </p:spTree>
    <p:extLst>
      <p:ext uri="{BB962C8B-B14F-4D97-AF65-F5344CB8AC3E}">
        <p14:creationId xmlns:p14="http://schemas.microsoft.com/office/powerpoint/2010/main" val="241373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E57A3B-A8A4-486D-A4E4-6C278EBC43FC}"/>
              </a:ext>
            </a:extLst>
          </p:cNvPr>
          <p:cNvPicPr>
            <a:picLocks noGrp="1" noChangeAspect="1"/>
          </p:cNvPicPr>
          <p:nvPr>
            <p:ph idx="1"/>
          </p:nvPr>
        </p:nvPicPr>
        <p:blipFill>
          <a:blip r:embed="rId2"/>
          <a:stretch>
            <a:fillRect/>
          </a:stretch>
        </p:blipFill>
        <p:spPr>
          <a:xfrm>
            <a:off x="1923276" y="1394015"/>
            <a:ext cx="5297447" cy="4713170"/>
          </a:xfrm>
        </p:spPr>
      </p:pic>
      <p:sp>
        <p:nvSpPr>
          <p:cNvPr id="2" name="Title 1">
            <a:extLst>
              <a:ext uri="{FF2B5EF4-FFF2-40B4-BE49-F238E27FC236}">
                <a16:creationId xmlns:a16="http://schemas.microsoft.com/office/drawing/2014/main" id="{42A41617-34C1-4D7F-9AA2-F468987AB223}"/>
              </a:ext>
            </a:extLst>
          </p:cNvPr>
          <p:cNvSpPr>
            <a:spLocks noGrp="1"/>
          </p:cNvSpPr>
          <p:nvPr>
            <p:ph type="title"/>
          </p:nvPr>
        </p:nvSpPr>
        <p:spPr/>
        <p:txBody>
          <a:bodyPr/>
          <a:lstStyle/>
          <a:p>
            <a:r>
              <a:rPr lang="en-US" dirty="0"/>
              <a:t>Predicting Power Analysis</a:t>
            </a:r>
          </a:p>
        </p:txBody>
      </p:sp>
      <p:sp>
        <p:nvSpPr>
          <p:cNvPr id="3" name="Rectangle 2">
            <a:extLst>
              <a:ext uri="{FF2B5EF4-FFF2-40B4-BE49-F238E27FC236}">
                <a16:creationId xmlns:a16="http://schemas.microsoft.com/office/drawing/2014/main" id="{18A5B29B-B64B-41B1-999F-593D727344F7}"/>
              </a:ext>
            </a:extLst>
          </p:cNvPr>
          <p:cNvSpPr/>
          <p:nvPr/>
        </p:nvSpPr>
        <p:spPr>
          <a:xfrm>
            <a:off x="3271706" y="5503178"/>
            <a:ext cx="3749879" cy="27683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5A36D0E-66B9-4BA8-BAFE-86B6B2D6F58E}"/>
              </a:ext>
            </a:extLst>
          </p:cNvPr>
          <p:cNvSpPr/>
          <p:nvPr/>
        </p:nvSpPr>
        <p:spPr>
          <a:xfrm>
            <a:off x="3197603" y="1922477"/>
            <a:ext cx="3749879" cy="34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352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9E80F6B-503F-4697-93ED-F84EE1437841}"/>
              </a:ext>
            </a:extLst>
          </p:cNvPr>
          <p:cNvPicPr>
            <a:picLocks noGrp="1" noChangeAspect="1"/>
          </p:cNvPicPr>
          <p:nvPr>
            <p:ph idx="1"/>
          </p:nvPr>
        </p:nvPicPr>
        <p:blipFill>
          <a:blip r:embed="rId2"/>
          <a:stretch>
            <a:fillRect/>
          </a:stretch>
        </p:blipFill>
        <p:spPr>
          <a:xfrm>
            <a:off x="1361627" y="2619073"/>
            <a:ext cx="6420746" cy="3181794"/>
          </a:xfrm>
        </p:spPr>
      </p:pic>
      <p:sp>
        <p:nvSpPr>
          <p:cNvPr id="2" name="Title 1">
            <a:extLst>
              <a:ext uri="{FF2B5EF4-FFF2-40B4-BE49-F238E27FC236}">
                <a16:creationId xmlns:a16="http://schemas.microsoft.com/office/drawing/2014/main" id="{F1BA6524-B647-4942-9162-9568690BCCDF}"/>
              </a:ext>
            </a:extLst>
          </p:cNvPr>
          <p:cNvSpPr>
            <a:spLocks noGrp="1"/>
          </p:cNvSpPr>
          <p:nvPr>
            <p:ph type="title"/>
          </p:nvPr>
        </p:nvSpPr>
        <p:spPr/>
        <p:txBody>
          <a:bodyPr/>
          <a:lstStyle/>
          <a:p>
            <a:r>
              <a:rPr lang="en-US" dirty="0"/>
              <a:t>Portfolio Return and Persistence</a:t>
            </a:r>
          </a:p>
        </p:txBody>
      </p:sp>
      <p:sp>
        <p:nvSpPr>
          <p:cNvPr id="3" name="TextBox 2">
            <a:extLst>
              <a:ext uri="{FF2B5EF4-FFF2-40B4-BE49-F238E27FC236}">
                <a16:creationId xmlns:a16="http://schemas.microsoft.com/office/drawing/2014/main" id="{B79F65AB-E740-42D2-AFA0-1E9530D19C6B}"/>
              </a:ext>
            </a:extLst>
          </p:cNvPr>
          <p:cNvSpPr txBox="1"/>
          <p:nvPr/>
        </p:nvSpPr>
        <p:spPr>
          <a:xfrm>
            <a:off x="1031846" y="1551963"/>
            <a:ext cx="7343934" cy="646331"/>
          </a:xfrm>
          <a:prstGeom prst="rect">
            <a:avLst/>
          </a:prstGeom>
          <a:noFill/>
        </p:spPr>
        <p:txBody>
          <a:bodyPr wrap="none" rtlCol="0">
            <a:spAutoFit/>
          </a:bodyPr>
          <a:lstStyle/>
          <a:p>
            <a:pPr marL="285750" indent="-285750">
              <a:buFont typeface="Arial" panose="020B0604020202020204" pitchFamily="34" charset="0"/>
              <a:buChar char="•"/>
            </a:pPr>
            <a:r>
              <a:rPr lang="en-US" altLang="zh-CN" dirty="0">
                <a:latin typeface="+mn-lt"/>
              </a:rPr>
              <a:t>Decile monthly rebalanced portfolio based on 12-month prediction.</a:t>
            </a:r>
          </a:p>
          <a:p>
            <a:pPr marL="285750" indent="-285750">
              <a:buFont typeface="Arial" panose="020B0604020202020204" pitchFamily="34" charset="0"/>
              <a:buChar char="•"/>
            </a:pPr>
            <a:r>
              <a:rPr lang="en-US" dirty="0">
                <a:latin typeface="+mn-lt"/>
              </a:rPr>
              <a:t>Maintain the same weight construction of the first year to all future years.</a:t>
            </a:r>
          </a:p>
        </p:txBody>
      </p:sp>
    </p:spTree>
    <p:extLst>
      <p:ext uri="{BB962C8B-B14F-4D97-AF65-F5344CB8AC3E}">
        <p14:creationId xmlns:p14="http://schemas.microsoft.com/office/powerpoint/2010/main" val="1814638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B3FBFB-5855-4765-B4D5-5E096E3D784B}"/>
              </a:ext>
            </a:extLst>
          </p:cNvPr>
          <p:cNvSpPr>
            <a:spLocks noGrp="1"/>
          </p:cNvSpPr>
          <p:nvPr>
            <p:ph idx="1"/>
          </p:nvPr>
        </p:nvSpPr>
        <p:spPr/>
        <p:txBody>
          <a:bodyPr/>
          <a:lstStyle/>
          <a:p>
            <a:pPr algn="l"/>
            <a:r>
              <a:rPr lang="en-US" b="0" i="0" u="none" strike="noStrike" baseline="0" dirty="0">
                <a:latin typeface="LMRoman12-Regular"/>
              </a:rPr>
              <a:t>What’s the sources of predicting </a:t>
            </a:r>
            <a:r>
              <a:rPr lang="en-US" dirty="0">
                <a:latin typeface="LMRoman12-Regular"/>
              </a:rPr>
              <a:t>power?</a:t>
            </a:r>
          </a:p>
          <a:p>
            <a:pPr lvl="1"/>
            <a:r>
              <a:rPr lang="en-US" dirty="0">
                <a:latin typeface="LMRoman12-Regular"/>
              </a:rPr>
              <a:t>F</a:t>
            </a:r>
            <a:r>
              <a:rPr lang="en-US" b="0" i="0" u="none" strike="noStrike" baseline="0" dirty="0">
                <a:latin typeface="LMRoman12-Regular"/>
              </a:rPr>
              <a:t>rom the cross-sectional performance differences across funds?</a:t>
            </a:r>
          </a:p>
          <a:p>
            <a:pPr lvl="1"/>
            <a:r>
              <a:rPr lang="en-US" dirty="0">
                <a:latin typeface="LMRoman12-Regular"/>
              </a:rPr>
              <a:t>F</a:t>
            </a:r>
            <a:r>
              <a:rPr lang="en-US" b="0" i="0" u="none" strike="noStrike" baseline="0" dirty="0">
                <a:latin typeface="LMRoman12-Regular"/>
              </a:rPr>
              <a:t>rom a fund’s relative performance </a:t>
            </a:r>
            <a:r>
              <a:rPr lang="en-US" dirty="0">
                <a:latin typeface="LMRoman12-Regular"/>
              </a:rPr>
              <a:t>over time?</a:t>
            </a:r>
          </a:p>
          <a:p>
            <a:r>
              <a:rPr lang="en-US" dirty="0">
                <a:latin typeface="LMRoman12-Regular"/>
              </a:rPr>
              <a:t>5 × 4 double-sorted portfolios</a:t>
            </a:r>
          </a:p>
          <a:p>
            <a:pPr lvl="1"/>
            <a:r>
              <a:rPr lang="en-US" altLang="zh-CN" dirty="0">
                <a:latin typeface="LMRoman12-Regular"/>
              </a:rPr>
              <a:t>First sort cross-sectionally into quintile portfolios by the predicted average annual performance.</a:t>
            </a:r>
          </a:p>
          <a:p>
            <a:pPr lvl="2"/>
            <a:r>
              <a:rPr lang="en-US" b="0" i="0" u="none" strike="noStrike" baseline="0" dirty="0">
                <a:latin typeface="LMRoman12-Regular"/>
              </a:rPr>
              <a:t>i.e., funds with annual performance in the top quintile are assigned to the top cross-sectional portfolio (p5)</a:t>
            </a:r>
            <a:endParaRPr lang="en-US" dirty="0">
              <a:latin typeface="LMRoman12-Regular"/>
            </a:endParaRPr>
          </a:p>
          <a:p>
            <a:pPr lvl="1"/>
            <a:r>
              <a:rPr lang="en-US" dirty="0">
                <a:latin typeface="LMRoman12-Regular"/>
              </a:rPr>
              <a:t>Then sort timewise into quartile portfolios based on the relative predicted alpha of different months for the same fund.</a:t>
            </a:r>
          </a:p>
          <a:p>
            <a:pPr lvl="2"/>
            <a:r>
              <a:rPr lang="en-US" b="0" i="0" u="none" strike="noStrike" baseline="0" dirty="0">
                <a:latin typeface="LMRoman12-Regular"/>
              </a:rPr>
              <a:t>i.e., fund’s top three performance months will be assigned to the top time-series portfolio (t4)</a:t>
            </a:r>
            <a:endParaRPr lang="en-US" sz="1600" dirty="0">
              <a:latin typeface="LMRoman12-Regular"/>
            </a:endParaRPr>
          </a:p>
        </p:txBody>
      </p:sp>
      <p:sp>
        <p:nvSpPr>
          <p:cNvPr id="3" name="Title 2">
            <a:extLst>
              <a:ext uri="{FF2B5EF4-FFF2-40B4-BE49-F238E27FC236}">
                <a16:creationId xmlns:a16="http://schemas.microsoft.com/office/drawing/2014/main" id="{8A32C5B3-5D8E-47DB-AFA7-ABD177F47BE7}"/>
              </a:ext>
            </a:extLst>
          </p:cNvPr>
          <p:cNvSpPr>
            <a:spLocks noGrp="1"/>
          </p:cNvSpPr>
          <p:nvPr>
            <p:ph type="title"/>
          </p:nvPr>
        </p:nvSpPr>
        <p:spPr/>
        <p:txBody>
          <a:bodyPr/>
          <a:lstStyle/>
          <a:p>
            <a:r>
              <a:rPr lang="en-US" dirty="0"/>
              <a:t>Sources of Predicting Power</a:t>
            </a:r>
          </a:p>
        </p:txBody>
      </p:sp>
      <p:graphicFrame>
        <p:nvGraphicFramePr>
          <p:cNvPr id="5" name="Table 5">
            <a:extLst>
              <a:ext uri="{FF2B5EF4-FFF2-40B4-BE49-F238E27FC236}">
                <a16:creationId xmlns:a16="http://schemas.microsoft.com/office/drawing/2014/main" id="{34B5530F-FF01-4AA7-81AE-DB4014AB34B7}"/>
              </a:ext>
            </a:extLst>
          </p:cNvPr>
          <p:cNvGraphicFramePr>
            <a:graphicFrameLocks noGrp="1"/>
          </p:cNvGraphicFramePr>
          <p:nvPr>
            <p:extLst>
              <p:ext uri="{D42A27DB-BD31-4B8C-83A1-F6EECF244321}">
                <p14:modId xmlns:p14="http://schemas.microsoft.com/office/powerpoint/2010/main" val="1619182447"/>
              </p:ext>
            </p:extLst>
          </p:nvPr>
        </p:nvGraphicFramePr>
        <p:xfrm>
          <a:off x="1507222" y="4609984"/>
          <a:ext cx="5556306" cy="1539145"/>
        </p:xfrm>
        <a:graphic>
          <a:graphicData uri="http://schemas.openxmlformats.org/drawingml/2006/table">
            <a:tbl>
              <a:tblPr firstRow="1" firstCol="1" bandRow="1">
                <a:tableStyleId>{5C22544A-7EE6-4342-B048-85BDC9FD1C3A}</a:tableStyleId>
              </a:tblPr>
              <a:tblGrid>
                <a:gridCol w="926051">
                  <a:extLst>
                    <a:ext uri="{9D8B030D-6E8A-4147-A177-3AD203B41FA5}">
                      <a16:colId xmlns:a16="http://schemas.microsoft.com/office/drawing/2014/main" val="757843345"/>
                    </a:ext>
                  </a:extLst>
                </a:gridCol>
                <a:gridCol w="926051">
                  <a:extLst>
                    <a:ext uri="{9D8B030D-6E8A-4147-A177-3AD203B41FA5}">
                      <a16:colId xmlns:a16="http://schemas.microsoft.com/office/drawing/2014/main" val="2435799112"/>
                    </a:ext>
                  </a:extLst>
                </a:gridCol>
                <a:gridCol w="926051">
                  <a:extLst>
                    <a:ext uri="{9D8B030D-6E8A-4147-A177-3AD203B41FA5}">
                      <a16:colId xmlns:a16="http://schemas.microsoft.com/office/drawing/2014/main" val="1404019661"/>
                    </a:ext>
                  </a:extLst>
                </a:gridCol>
                <a:gridCol w="926051">
                  <a:extLst>
                    <a:ext uri="{9D8B030D-6E8A-4147-A177-3AD203B41FA5}">
                      <a16:colId xmlns:a16="http://schemas.microsoft.com/office/drawing/2014/main" val="3800583709"/>
                    </a:ext>
                  </a:extLst>
                </a:gridCol>
                <a:gridCol w="926051">
                  <a:extLst>
                    <a:ext uri="{9D8B030D-6E8A-4147-A177-3AD203B41FA5}">
                      <a16:colId xmlns:a16="http://schemas.microsoft.com/office/drawing/2014/main" val="723048429"/>
                    </a:ext>
                  </a:extLst>
                </a:gridCol>
                <a:gridCol w="926051">
                  <a:extLst>
                    <a:ext uri="{9D8B030D-6E8A-4147-A177-3AD203B41FA5}">
                      <a16:colId xmlns:a16="http://schemas.microsoft.com/office/drawing/2014/main" val="3531937710"/>
                    </a:ext>
                  </a:extLst>
                </a:gridCol>
              </a:tblGrid>
              <a:tr h="307829">
                <a:tc>
                  <a:txBody>
                    <a:bodyPr/>
                    <a:lstStyle/>
                    <a:p>
                      <a:endParaRPr lang="en-US" dirty="0"/>
                    </a:p>
                  </a:txBody>
                  <a:tcPr/>
                </a:tc>
                <a:tc>
                  <a:txBody>
                    <a:bodyPr/>
                    <a:lstStyle/>
                    <a:p>
                      <a:pPr algn="ctr"/>
                      <a:r>
                        <a:rPr lang="en-US" dirty="0"/>
                        <a:t>P1 </a:t>
                      </a:r>
                    </a:p>
                  </a:txBody>
                  <a:tcPr/>
                </a:tc>
                <a:tc>
                  <a:txBody>
                    <a:bodyPr/>
                    <a:lstStyle/>
                    <a:p>
                      <a:pPr algn="ctr"/>
                      <a:r>
                        <a:rPr lang="en-US" dirty="0"/>
                        <a:t>P2</a:t>
                      </a:r>
                    </a:p>
                  </a:txBody>
                  <a:tcPr/>
                </a:tc>
                <a:tc>
                  <a:txBody>
                    <a:bodyPr/>
                    <a:lstStyle/>
                    <a:p>
                      <a:pPr algn="ctr"/>
                      <a:r>
                        <a:rPr lang="en-US" dirty="0"/>
                        <a:t>P3</a:t>
                      </a:r>
                    </a:p>
                  </a:txBody>
                  <a:tcPr/>
                </a:tc>
                <a:tc>
                  <a:txBody>
                    <a:bodyPr/>
                    <a:lstStyle/>
                    <a:p>
                      <a:pPr algn="ctr"/>
                      <a:r>
                        <a:rPr lang="en-US" dirty="0"/>
                        <a:t>P4</a:t>
                      </a:r>
                    </a:p>
                  </a:txBody>
                  <a:tcPr/>
                </a:tc>
                <a:tc>
                  <a:txBody>
                    <a:bodyPr/>
                    <a:lstStyle/>
                    <a:p>
                      <a:pPr algn="ctr"/>
                      <a:r>
                        <a:rPr lang="en-US" dirty="0"/>
                        <a:t>P5</a:t>
                      </a:r>
                    </a:p>
                  </a:txBody>
                  <a:tcPr/>
                </a:tc>
                <a:extLst>
                  <a:ext uri="{0D108BD9-81ED-4DB2-BD59-A6C34878D82A}">
                    <a16:rowId xmlns:a16="http://schemas.microsoft.com/office/drawing/2014/main" val="4285614879"/>
                  </a:ext>
                </a:extLst>
              </a:tr>
              <a:tr h="307829">
                <a:tc>
                  <a:txBody>
                    <a:bodyPr/>
                    <a:lstStyle/>
                    <a:p>
                      <a:pPr algn="ctr"/>
                      <a:r>
                        <a:rPr lang="en-US" dirty="0"/>
                        <a:t>T1</a:t>
                      </a:r>
                    </a:p>
                  </a:txBody>
                  <a:tcPr/>
                </a:tc>
                <a:tc>
                  <a:txBody>
                    <a:bodyPr/>
                    <a:lstStyle/>
                    <a:p>
                      <a:pPr algn="ctr"/>
                      <a:r>
                        <a:rPr lang="en-US" dirty="0"/>
                        <a:t>Worst</a:t>
                      </a:r>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083510711"/>
                  </a:ext>
                </a:extLst>
              </a:tr>
              <a:tr h="307829">
                <a:tc>
                  <a:txBody>
                    <a:bodyPr/>
                    <a:lstStyle/>
                    <a:p>
                      <a:pPr algn="ctr"/>
                      <a:r>
                        <a:rPr lang="en-US" dirty="0"/>
                        <a:t>T2</a:t>
                      </a:r>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76713158"/>
                  </a:ext>
                </a:extLst>
              </a:tr>
              <a:tr h="307829">
                <a:tc>
                  <a:txBody>
                    <a:bodyPr/>
                    <a:lstStyle/>
                    <a:p>
                      <a:pPr algn="ctr"/>
                      <a:r>
                        <a:rPr lang="en-US" dirty="0"/>
                        <a:t>T3</a:t>
                      </a:r>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2819566785"/>
                  </a:ext>
                </a:extLst>
              </a:tr>
              <a:tr h="307829">
                <a:tc>
                  <a:txBody>
                    <a:bodyPr/>
                    <a:lstStyle/>
                    <a:p>
                      <a:pPr algn="ctr"/>
                      <a:r>
                        <a:rPr lang="en-US" dirty="0"/>
                        <a:t>T4</a:t>
                      </a:r>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pPr algn="ctr"/>
                      <a:r>
                        <a:rPr lang="en-US" dirty="0"/>
                        <a:t>Best</a:t>
                      </a:r>
                    </a:p>
                  </a:txBody>
                  <a:tcPr/>
                </a:tc>
                <a:extLst>
                  <a:ext uri="{0D108BD9-81ED-4DB2-BD59-A6C34878D82A}">
                    <a16:rowId xmlns:a16="http://schemas.microsoft.com/office/drawing/2014/main" val="977552625"/>
                  </a:ext>
                </a:extLst>
              </a:tr>
            </a:tbl>
          </a:graphicData>
        </a:graphic>
      </p:graphicFrame>
      <p:sp>
        <p:nvSpPr>
          <p:cNvPr id="6" name="TextBox 5">
            <a:extLst>
              <a:ext uri="{FF2B5EF4-FFF2-40B4-BE49-F238E27FC236}">
                <a16:creationId xmlns:a16="http://schemas.microsoft.com/office/drawing/2014/main" id="{B7D210EF-E096-4D7A-86FD-84DF728ED961}"/>
              </a:ext>
            </a:extLst>
          </p:cNvPr>
          <p:cNvSpPr txBox="1"/>
          <p:nvPr/>
        </p:nvSpPr>
        <p:spPr>
          <a:xfrm>
            <a:off x="3831670" y="4302207"/>
            <a:ext cx="3489820" cy="307777"/>
          </a:xfrm>
          <a:prstGeom prst="rect">
            <a:avLst/>
          </a:prstGeom>
          <a:noFill/>
        </p:spPr>
        <p:txBody>
          <a:bodyPr wrap="square" rtlCol="0">
            <a:spAutoFit/>
          </a:bodyPr>
          <a:lstStyle/>
          <a:p>
            <a:r>
              <a:rPr lang="en-US" sz="1400" b="1" dirty="0">
                <a:latin typeface="+mn-lt"/>
              </a:rPr>
              <a:t>Sort cross-sectionally</a:t>
            </a:r>
          </a:p>
        </p:txBody>
      </p:sp>
      <p:sp>
        <p:nvSpPr>
          <p:cNvPr id="7" name="TextBox 6">
            <a:extLst>
              <a:ext uri="{FF2B5EF4-FFF2-40B4-BE49-F238E27FC236}">
                <a16:creationId xmlns:a16="http://schemas.microsoft.com/office/drawing/2014/main" id="{FBAF231C-94BE-4D9D-8987-A97E6D6D53AA}"/>
              </a:ext>
            </a:extLst>
          </p:cNvPr>
          <p:cNvSpPr txBox="1"/>
          <p:nvPr/>
        </p:nvSpPr>
        <p:spPr>
          <a:xfrm>
            <a:off x="1014834" y="4609984"/>
            <a:ext cx="400110" cy="1641625"/>
          </a:xfrm>
          <a:prstGeom prst="rect">
            <a:avLst/>
          </a:prstGeom>
          <a:noFill/>
        </p:spPr>
        <p:txBody>
          <a:bodyPr vert="eaVert" wrap="square" rtlCol="0">
            <a:spAutoFit/>
          </a:bodyPr>
          <a:lstStyle/>
          <a:p>
            <a:pPr algn="ctr"/>
            <a:r>
              <a:rPr lang="en-US" sz="1400" b="1" dirty="0">
                <a:latin typeface="+mn-lt"/>
              </a:rPr>
              <a:t>Sort timewise</a:t>
            </a:r>
          </a:p>
        </p:txBody>
      </p:sp>
      <p:cxnSp>
        <p:nvCxnSpPr>
          <p:cNvPr id="9" name="Straight Arrow Connector 8">
            <a:extLst>
              <a:ext uri="{FF2B5EF4-FFF2-40B4-BE49-F238E27FC236}">
                <a16:creationId xmlns:a16="http://schemas.microsoft.com/office/drawing/2014/main" id="{9104E589-713F-4C91-A516-ABDAD72635E2}"/>
              </a:ext>
            </a:extLst>
          </p:cNvPr>
          <p:cNvCxnSpPr/>
          <p:nvPr/>
        </p:nvCxnSpPr>
        <p:spPr>
          <a:xfrm>
            <a:off x="3338818" y="5201174"/>
            <a:ext cx="2793534" cy="62917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94586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C126-7C30-4F2E-8B45-4025A6D9C571}"/>
              </a:ext>
            </a:extLst>
          </p:cNvPr>
          <p:cNvSpPr>
            <a:spLocks noGrp="1"/>
          </p:cNvSpPr>
          <p:nvPr>
            <p:ph type="title"/>
          </p:nvPr>
        </p:nvSpPr>
        <p:spPr/>
        <p:txBody>
          <a:bodyPr/>
          <a:lstStyle/>
          <a:p>
            <a:r>
              <a:rPr lang="en-US" dirty="0"/>
              <a:t>Sources of Predicting Power</a:t>
            </a:r>
          </a:p>
        </p:txBody>
      </p:sp>
      <p:pic>
        <p:nvPicPr>
          <p:cNvPr id="7" name="Content Placeholder 6">
            <a:extLst>
              <a:ext uri="{FF2B5EF4-FFF2-40B4-BE49-F238E27FC236}">
                <a16:creationId xmlns:a16="http://schemas.microsoft.com/office/drawing/2014/main" id="{A48EE8F1-F212-4134-9161-30D5F3142528}"/>
              </a:ext>
            </a:extLst>
          </p:cNvPr>
          <p:cNvPicPr>
            <a:picLocks noGrp="1" noChangeAspect="1"/>
          </p:cNvPicPr>
          <p:nvPr>
            <p:ph idx="1"/>
          </p:nvPr>
        </p:nvPicPr>
        <p:blipFill>
          <a:blip r:embed="rId2"/>
          <a:stretch>
            <a:fillRect/>
          </a:stretch>
        </p:blipFill>
        <p:spPr>
          <a:xfrm>
            <a:off x="1085374" y="1886528"/>
            <a:ext cx="6842222" cy="3096201"/>
          </a:xfrm>
        </p:spPr>
      </p:pic>
      <p:grpSp>
        <p:nvGrpSpPr>
          <p:cNvPr id="14" name="Timewise">
            <a:extLst>
              <a:ext uri="{FF2B5EF4-FFF2-40B4-BE49-F238E27FC236}">
                <a16:creationId xmlns:a16="http://schemas.microsoft.com/office/drawing/2014/main" id="{C57BB323-6352-4102-999F-0E4C30A7260A}"/>
              </a:ext>
            </a:extLst>
          </p:cNvPr>
          <p:cNvGrpSpPr/>
          <p:nvPr/>
        </p:nvGrpSpPr>
        <p:grpSpPr>
          <a:xfrm>
            <a:off x="6976144" y="2501316"/>
            <a:ext cx="592124" cy="988503"/>
            <a:chOff x="6976144" y="2501316"/>
            <a:chExt cx="592124" cy="988503"/>
          </a:xfrm>
        </p:grpSpPr>
        <p:sp>
          <p:nvSpPr>
            <p:cNvPr id="12" name="Rectangle 11">
              <a:extLst>
                <a:ext uri="{FF2B5EF4-FFF2-40B4-BE49-F238E27FC236}">
                  <a16:creationId xmlns:a16="http://schemas.microsoft.com/office/drawing/2014/main" id="{6BA128E7-61BA-48ED-8D40-8A7603B5E82F}"/>
                </a:ext>
              </a:extLst>
            </p:cNvPr>
            <p:cNvSpPr/>
            <p:nvPr/>
          </p:nvSpPr>
          <p:spPr>
            <a:xfrm>
              <a:off x="6999214" y="2501316"/>
              <a:ext cx="569054" cy="26005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F06D38-9A16-4402-92D6-30E9B9EF7284}"/>
                </a:ext>
              </a:extLst>
            </p:cNvPr>
            <p:cNvSpPr/>
            <p:nvPr/>
          </p:nvSpPr>
          <p:spPr>
            <a:xfrm>
              <a:off x="6976144" y="3229760"/>
              <a:ext cx="569054" cy="260059"/>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Cross-section">
            <a:extLst>
              <a:ext uri="{FF2B5EF4-FFF2-40B4-BE49-F238E27FC236}">
                <a16:creationId xmlns:a16="http://schemas.microsoft.com/office/drawing/2014/main" id="{F9152163-63B4-4AA5-ACCC-9B9ECD957C7B}"/>
              </a:ext>
            </a:extLst>
          </p:cNvPr>
          <p:cNvGrpSpPr/>
          <p:nvPr/>
        </p:nvGrpSpPr>
        <p:grpSpPr>
          <a:xfrm>
            <a:off x="2434205" y="3742023"/>
            <a:ext cx="4167232" cy="260059"/>
            <a:chOff x="2434205" y="3742023"/>
            <a:chExt cx="4167232" cy="260059"/>
          </a:xfrm>
        </p:grpSpPr>
        <p:sp>
          <p:nvSpPr>
            <p:cNvPr id="9" name="Rectangle 8">
              <a:extLst>
                <a:ext uri="{FF2B5EF4-FFF2-40B4-BE49-F238E27FC236}">
                  <a16:creationId xmlns:a16="http://schemas.microsoft.com/office/drawing/2014/main" id="{E7A14FA2-4AE0-45E3-8863-0AE48A4BE5AD}"/>
                </a:ext>
              </a:extLst>
            </p:cNvPr>
            <p:cNvSpPr/>
            <p:nvPr/>
          </p:nvSpPr>
          <p:spPr>
            <a:xfrm>
              <a:off x="2434205" y="3742023"/>
              <a:ext cx="569054" cy="26005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7D7BD1-B2A9-43CB-A4D5-1E7F1948BDFD}"/>
                </a:ext>
              </a:extLst>
            </p:cNvPr>
            <p:cNvSpPr/>
            <p:nvPr/>
          </p:nvSpPr>
          <p:spPr>
            <a:xfrm>
              <a:off x="6032383" y="3742023"/>
              <a:ext cx="569054" cy="260059"/>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Diagonal">
            <a:extLst>
              <a:ext uri="{FF2B5EF4-FFF2-40B4-BE49-F238E27FC236}">
                <a16:creationId xmlns:a16="http://schemas.microsoft.com/office/drawing/2014/main" id="{2E2990C9-CB5D-4114-8C01-59778E849796}"/>
              </a:ext>
            </a:extLst>
          </p:cNvPr>
          <p:cNvGrpSpPr/>
          <p:nvPr/>
        </p:nvGrpSpPr>
        <p:grpSpPr>
          <a:xfrm>
            <a:off x="2434205" y="2501317"/>
            <a:ext cx="4092430" cy="988503"/>
            <a:chOff x="2434205" y="2501317"/>
            <a:chExt cx="4092430" cy="988503"/>
          </a:xfrm>
        </p:grpSpPr>
        <p:sp>
          <p:nvSpPr>
            <p:cNvPr id="5" name="Rectangle 4">
              <a:extLst>
                <a:ext uri="{FF2B5EF4-FFF2-40B4-BE49-F238E27FC236}">
                  <a16:creationId xmlns:a16="http://schemas.microsoft.com/office/drawing/2014/main" id="{01E0BA6E-701A-437D-8C15-B2A4123E875D}"/>
                </a:ext>
              </a:extLst>
            </p:cNvPr>
            <p:cNvSpPr/>
            <p:nvPr/>
          </p:nvSpPr>
          <p:spPr>
            <a:xfrm>
              <a:off x="6107185" y="3229761"/>
              <a:ext cx="419450" cy="2600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F6F4B05-5EEA-4EBE-A58B-E076A7C97B6D}"/>
                </a:ext>
              </a:extLst>
            </p:cNvPr>
            <p:cNvSpPr/>
            <p:nvPr/>
          </p:nvSpPr>
          <p:spPr>
            <a:xfrm>
              <a:off x="2434205" y="2501317"/>
              <a:ext cx="569054" cy="2600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6158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nodeType="click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nodeType="clickEffect">
                                  <p:stCondLst>
                                    <p:cond delay="0"/>
                                  </p:stCondLst>
                                  <p:childTnLst>
                                    <p:animEffect transition="out" filter="fade">
                                      <p:cBhvr>
                                        <p:cTn id="27" dur="500"/>
                                        <p:tgtEl>
                                          <p:spTgt spid="14"/>
                                        </p:tgtEl>
                                      </p:cBhvr>
                                    </p:animEffect>
                                    <p:set>
                                      <p:cBhvr>
                                        <p:cTn id="28"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1DCAAA-AEAE-46E5-B561-1BC8060BCA19}"/>
              </a:ext>
            </a:extLst>
          </p:cNvPr>
          <p:cNvSpPr>
            <a:spLocks noGrp="1"/>
          </p:cNvSpPr>
          <p:nvPr>
            <p:ph idx="1"/>
          </p:nvPr>
        </p:nvSpPr>
        <p:spPr/>
        <p:txBody>
          <a:bodyPr/>
          <a:lstStyle/>
          <a:p>
            <a:r>
              <a:rPr lang="en-US" dirty="0"/>
              <a:t>Dynamic variable importance</a:t>
            </a:r>
          </a:p>
          <a:p>
            <a:endParaRPr lang="en-US" dirty="0"/>
          </a:p>
          <a:p>
            <a:endParaRPr lang="en-US" dirty="0"/>
          </a:p>
          <a:p>
            <a:endParaRPr lang="en-US" dirty="0"/>
          </a:p>
          <a:p>
            <a:endParaRPr lang="en-US" dirty="0"/>
          </a:p>
          <a:p>
            <a:r>
              <a:rPr lang="en-US" dirty="0"/>
              <a:t>Attention</a:t>
            </a:r>
          </a:p>
          <a:p>
            <a:endParaRPr lang="en-US" dirty="0"/>
          </a:p>
          <a:p>
            <a:endParaRPr lang="en-US" dirty="0"/>
          </a:p>
          <a:p>
            <a:endParaRPr lang="en-US" dirty="0"/>
          </a:p>
          <a:p>
            <a:pPr marL="0" indent="0">
              <a:buNone/>
            </a:pPr>
            <a:endParaRPr lang="en-US" dirty="0"/>
          </a:p>
          <a:p>
            <a:r>
              <a:rPr lang="en-US" dirty="0"/>
              <a:t>The return patterns are associated with the macro and fundamental strategies</a:t>
            </a:r>
          </a:p>
          <a:p>
            <a:pPr lvl="1"/>
            <a:r>
              <a:rPr lang="en-US" dirty="0"/>
              <a:t>Fund returns are most informative when they happen after earnings announcements</a:t>
            </a:r>
          </a:p>
          <a:p>
            <a:pPr lvl="1"/>
            <a:r>
              <a:rPr lang="en-US" dirty="0"/>
              <a:t>Funds that are more impacted by macroeconomics variable can predict better in the model</a:t>
            </a:r>
          </a:p>
          <a:p>
            <a:pPr marL="0" indent="0">
              <a:buNone/>
            </a:pPr>
            <a:endParaRPr lang="en-US" dirty="0"/>
          </a:p>
          <a:p>
            <a:endParaRPr lang="en-US" dirty="0"/>
          </a:p>
          <a:p>
            <a:endParaRPr lang="en-US" dirty="0"/>
          </a:p>
        </p:txBody>
      </p:sp>
      <p:sp>
        <p:nvSpPr>
          <p:cNvPr id="3" name="Title 2">
            <a:extLst>
              <a:ext uri="{FF2B5EF4-FFF2-40B4-BE49-F238E27FC236}">
                <a16:creationId xmlns:a16="http://schemas.microsoft.com/office/drawing/2014/main" id="{2FFDFAAD-A823-4061-87C4-4E54A34940E2}"/>
              </a:ext>
            </a:extLst>
          </p:cNvPr>
          <p:cNvSpPr>
            <a:spLocks noGrp="1"/>
          </p:cNvSpPr>
          <p:nvPr>
            <p:ph type="title"/>
          </p:nvPr>
        </p:nvSpPr>
        <p:spPr/>
        <p:txBody>
          <a:bodyPr/>
          <a:lstStyle/>
          <a:p>
            <a:r>
              <a:rPr lang="en-US" dirty="0"/>
              <a:t>Understanding and Interpreting the Model</a:t>
            </a:r>
          </a:p>
        </p:txBody>
      </p:sp>
      <p:graphicFrame>
        <p:nvGraphicFramePr>
          <p:cNvPr id="6" name="Chart 5">
            <a:extLst>
              <a:ext uri="{FF2B5EF4-FFF2-40B4-BE49-F238E27FC236}">
                <a16:creationId xmlns:a16="http://schemas.microsoft.com/office/drawing/2014/main" id="{58124EE9-EFF8-439F-A3D4-0F5554AE131B}"/>
              </a:ext>
            </a:extLst>
          </p:cNvPr>
          <p:cNvGraphicFramePr>
            <a:graphicFrameLocks/>
          </p:cNvGraphicFramePr>
          <p:nvPr>
            <p:extLst>
              <p:ext uri="{D42A27DB-BD31-4B8C-83A1-F6EECF244321}">
                <p14:modId xmlns:p14="http://schemas.microsoft.com/office/powerpoint/2010/main" val="3376298798"/>
              </p:ext>
            </p:extLst>
          </p:nvPr>
        </p:nvGraphicFramePr>
        <p:xfrm>
          <a:off x="857649" y="3028775"/>
          <a:ext cx="7276300" cy="13148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6">
            <a:extLst>
              <a:ext uri="{FF2B5EF4-FFF2-40B4-BE49-F238E27FC236}">
                <a16:creationId xmlns:a16="http://schemas.microsoft.com/office/drawing/2014/main" id="{AC9F90CD-7C3B-4CA5-9945-1572EB37A112}"/>
              </a:ext>
            </a:extLst>
          </p:cNvPr>
          <p:cNvGraphicFramePr>
            <a:graphicFrameLocks/>
          </p:cNvGraphicFramePr>
          <p:nvPr>
            <p:extLst>
              <p:ext uri="{D42A27DB-BD31-4B8C-83A1-F6EECF244321}">
                <p14:modId xmlns:p14="http://schemas.microsoft.com/office/powerpoint/2010/main" val="4095777886"/>
              </p:ext>
            </p:extLst>
          </p:nvPr>
        </p:nvGraphicFramePr>
        <p:xfrm>
          <a:off x="857650" y="1499390"/>
          <a:ext cx="7276300" cy="15293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449089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B00195-013E-407E-A409-C988F2CC771A}"/>
              </a:ext>
            </a:extLst>
          </p:cNvPr>
          <p:cNvPicPr>
            <a:picLocks noGrp="1" noChangeAspect="1"/>
          </p:cNvPicPr>
          <p:nvPr>
            <p:ph idx="1"/>
          </p:nvPr>
        </p:nvPicPr>
        <p:blipFill>
          <a:blip r:embed="rId2"/>
          <a:stretch>
            <a:fillRect/>
          </a:stretch>
        </p:blipFill>
        <p:spPr>
          <a:xfrm>
            <a:off x="1847263" y="1788296"/>
            <a:ext cx="5449473" cy="4604411"/>
          </a:xfrm>
        </p:spPr>
      </p:pic>
      <p:sp>
        <p:nvSpPr>
          <p:cNvPr id="3" name="Title 2">
            <a:extLst>
              <a:ext uri="{FF2B5EF4-FFF2-40B4-BE49-F238E27FC236}">
                <a16:creationId xmlns:a16="http://schemas.microsoft.com/office/drawing/2014/main" id="{5C94D989-4AE5-48DE-A05E-6ECE80142CB9}"/>
              </a:ext>
            </a:extLst>
          </p:cNvPr>
          <p:cNvSpPr>
            <a:spLocks noGrp="1"/>
          </p:cNvSpPr>
          <p:nvPr>
            <p:ph type="title"/>
          </p:nvPr>
        </p:nvSpPr>
        <p:spPr/>
        <p:txBody>
          <a:bodyPr/>
          <a:lstStyle/>
          <a:p>
            <a:r>
              <a:rPr lang="en-US" dirty="0"/>
              <a:t>Variable Importance</a:t>
            </a:r>
          </a:p>
        </p:txBody>
      </p:sp>
      <p:sp>
        <p:nvSpPr>
          <p:cNvPr id="4" name="TextBox 3">
            <a:extLst>
              <a:ext uri="{FF2B5EF4-FFF2-40B4-BE49-F238E27FC236}">
                <a16:creationId xmlns:a16="http://schemas.microsoft.com/office/drawing/2014/main" id="{CF507207-BE3B-4724-B4F2-41C7C17AC21C}"/>
              </a:ext>
            </a:extLst>
          </p:cNvPr>
          <p:cNvSpPr txBox="1"/>
          <p:nvPr/>
        </p:nvSpPr>
        <p:spPr>
          <a:xfrm>
            <a:off x="327172" y="1313912"/>
            <a:ext cx="8733353" cy="369332"/>
          </a:xfrm>
          <a:prstGeom prst="rect">
            <a:avLst/>
          </a:prstGeom>
          <a:noFill/>
        </p:spPr>
        <p:txBody>
          <a:bodyPr wrap="none" rtlCol="0">
            <a:spAutoFit/>
          </a:bodyPr>
          <a:lstStyle/>
          <a:p>
            <a:r>
              <a:rPr lang="en-US" altLang="zh-CN" dirty="0">
                <a:latin typeface="+mj-lt"/>
              </a:rPr>
              <a:t>Historical performance and macroeconomic variables are the most important determinants.</a:t>
            </a:r>
            <a:endParaRPr lang="en-US" dirty="0">
              <a:latin typeface="+mj-lt"/>
            </a:endParaRPr>
          </a:p>
        </p:txBody>
      </p:sp>
    </p:spTree>
    <p:extLst>
      <p:ext uri="{BB962C8B-B14F-4D97-AF65-F5344CB8AC3E}">
        <p14:creationId xmlns:p14="http://schemas.microsoft.com/office/powerpoint/2010/main" val="1657174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C191714-5618-45E6-BEFD-0D5A4291CB3B}"/>
              </a:ext>
            </a:extLst>
          </p:cNvPr>
          <p:cNvSpPr>
            <a:spLocks noGrp="1"/>
          </p:cNvSpPr>
          <p:nvPr>
            <p:ph idx="1"/>
          </p:nvPr>
        </p:nvSpPr>
        <p:spPr/>
        <p:txBody>
          <a:bodyPr/>
          <a:lstStyle/>
          <a:p>
            <a:endParaRPr lang="en-US" sz="2000" dirty="0"/>
          </a:p>
          <a:p>
            <a:endParaRPr lang="en-US" dirty="0"/>
          </a:p>
          <a:p>
            <a:endParaRPr lang="en-US" sz="2000" dirty="0"/>
          </a:p>
          <a:p>
            <a:r>
              <a:rPr lang="en-US" sz="2000" dirty="0"/>
              <a:t>Mutual fund managers may adopt different and dynamic strategies in different economic states</a:t>
            </a:r>
          </a:p>
          <a:p>
            <a:pPr lvl="1"/>
            <a:r>
              <a:rPr lang="en-US" sz="1800" dirty="0"/>
              <a:t>Learn from historical performance and macro conditions</a:t>
            </a: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lvl="1"/>
            <a:r>
              <a:rPr lang="en-US" sz="1800" dirty="0">
                <a:effectLst/>
                <a:latin typeface="Calibri" panose="020F0502020204030204" pitchFamily="34" charset="0"/>
                <a:ea typeface="DengXian" panose="02010600030101010101" pitchFamily="2" charset="-122"/>
                <a:cs typeface="Times New Roman" panose="02020603050405020304" pitchFamily="18" charset="0"/>
              </a:rPr>
              <a:t>Investment is a human decision</a:t>
            </a:r>
            <a:endParaRPr lang="en-US" sz="1800" dirty="0"/>
          </a:p>
          <a:p>
            <a:pPr lvl="1"/>
            <a:endParaRPr lang="en-US" dirty="0"/>
          </a:p>
          <a:p>
            <a:endParaRPr lang="en-US" dirty="0"/>
          </a:p>
        </p:txBody>
      </p:sp>
      <p:sp>
        <p:nvSpPr>
          <p:cNvPr id="3" name="Title 2">
            <a:extLst>
              <a:ext uri="{FF2B5EF4-FFF2-40B4-BE49-F238E27FC236}">
                <a16:creationId xmlns:a16="http://schemas.microsoft.com/office/drawing/2014/main" id="{31B28416-5479-4F02-9185-F57EE19E0134}"/>
              </a:ext>
            </a:extLst>
          </p:cNvPr>
          <p:cNvSpPr>
            <a:spLocks noGrp="1"/>
          </p:cNvSpPr>
          <p:nvPr>
            <p:ph type="title"/>
          </p:nvPr>
        </p:nvSpPr>
        <p:spPr/>
        <p:txBody>
          <a:bodyPr/>
          <a:lstStyle/>
          <a:p>
            <a:r>
              <a:rPr lang="en-US" dirty="0"/>
              <a:t>Motivation</a:t>
            </a:r>
          </a:p>
        </p:txBody>
      </p:sp>
    </p:spTree>
    <p:extLst>
      <p:ext uri="{BB962C8B-B14F-4D97-AF65-F5344CB8AC3E}">
        <p14:creationId xmlns:p14="http://schemas.microsoft.com/office/powerpoint/2010/main" val="2821455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0FD1038-84C5-4636-9BDC-C8956121032C}"/>
              </a:ext>
            </a:extLst>
          </p:cNvPr>
          <p:cNvPicPr>
            <a:picLocks noGrp="1" noChangeAspect="1"/>
          </p:cNvPicPr>
          <p:nvPr>
            <p:ph idx="1"/>
          </p:nvPr>
        </p:nvPicPr>
        <p:blipFill>
          <a:blip r:embed="rId2"/>
          <a:stretch>
            <a:fillRect/>
          </a:stretch>
        </p:blipFill>
        <p:spPr>
          <a:xfrm>
            <a:off x="1275890" y="2667578"/>
            <a:ext cx="6592220" cy="3086531"/>
          </a:xfrm>
        </p:spPr>
      </p:pic>
      <p:sp>
        <p:nvSpPr>
          <p:cNvPr id="3" name="Title 2">
            <a:extLst>
              <a:ext uri="{FF2B5EF4-FFF2-40B4-BE49-F238E27FC236}">
                <a16:creationId xmlns:a16="http://schemas.microsoft.com/office/drawing/2014/main" id="{FBDDCE66-89D7-4376-B2D6-78A514184BFD}"/>
              </a:ext>
            </a:extLst>
          </p:cNvPr>
          <p:cNvSpPr>
            <a:spLocks noGrp="1"/>
          </p:cNvSpPr>
          <p:nvPr>
            <p:ph type="title"/>
          </p:nvPr>
        </p:nvSpPr>
        <p:spPr/>
        <p:txBody>
          <a:bodyPr/>
          <a:lstStyle/>
          <a:p>
            <a:r>
              <a:rPr lang="en-US" dirty="0"/>
              <a:t>Time Series of Attention in the Model</a:t>
            </a:r>
          </a:p>
        </p:txBody>
      </p:sp>
      <p:sp>
        <p:nvSpPr>
          <p:cNvPr id="4" name="Content Placeholder 1">
            <a:extLst>
              <a:ext uri="{FF2B5EF4-FFF2-40B4-BE49-F238E27FC236}">
                <a16:creationId xmlns:a16="http://schemas.microsoft.com/office/drawing/2014/main" id="{F7601CC3-11D5-4130-B3D2-1DF087BD0320}"/>
              </a:ext>
            </a:extLst>
          </p:cNvPr>
          <p:cNvSpPr txBox="1">
            <a:spLocks/>
          </p:cNvSpPr>
          <p:nvPr/>
        </p:nvSpPr>
        <p:spPr bwMode="auto">
          <a:xfrm>
            <a:off x="380999" y="1199572"/>
            <a:ext cx="8618621" cy="12870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lnSpc>
                <a:spcPct val="100000"/>
              </a:lnSpc>
              <a:spcBef>
                <a:spcPct val="20000"/>
              </a:spcBef>
              <a:spcAft>
                <a:spcPct val="0"/>
              </a:spcAft>
              <a:buSzPct val="60000"/>
              <a:buFontTx/>
              <a:buBlip>
                <a:blip r:embed="rId3"/>
              </a:buBlip>
              <a:defRPr sz="2000" kern="1200">
                <a:solidFill>
                  <a:schemeClr val="tx2"/>
                </a:solidFill>
                <a:latin typeface="+mn-lt"/>
                <a:ea typeface="+mn-ea"/>
                <a:cs typeface="+mn-cs"/>
              </a:defRPr>
            </a:lvl1pPr>
            <a:lvl2pPr marL="557213" indent="-214313" algn="l" rtl="0" eaLnBrk="1" fontAlgn="base" hangingPunct="1">
              <a:lnSpc>
                <a:spcPct val="100000"/>
              </a:lnSpc>
              <a:spcBef>
                <a:spcPct val="20000"/>
              </a:spcBef>
              <a:spcAft>
                <a:spcPct val="0"/>
              </a:spcAft>
              <a:buSzPct val="60000"/>
              <a:buFont typeface="Wingdings" panose="05000000000000000000" pitchFamily="2" charset="2"/>
              <a:buChar char="Ø"/>
              <a:defRPr sz="1600" kern="1200">
                <a:solidFill>
                  <a:schemeClr val="tx1"/>
                </a:solidFill>
                <a:latin typeface="+mn-lt"/>
                <a:ea typeface="+mn-ea"/>
                <a:cs typeface="+mn-cs"/>
              </a:defRPr>
            </a:lvl2pPr>
            <a:lvl3pPr marL="857250" indent="-171450" algn="l" rtl="0" eaLnBrk="1" fontAlgn="base" hangingPunct="1">
              <a:lnSpc>
                <a:spcPct val="100000"/>
              </a:lnSpc>
              <a:spcBef>
                <a:spcPct val="20000"/>
              </a:spcBef>
              <a:spcAft>
                <a:spcPct val="0"/>
              </a:spcAft>
              <a:buFont typeface="Arial" charset="0"/>
              <a:buChar char="•"/>
              <a:defRPr sz="1400" kern="1200">
                <a:solidFill>
                  <a:schemeClr val="bg1">
                    <a:lumMod val="50000"/>
                  </a:schemeClr>
                </a:solidFill>
                <a:latin typeface="+mn-lt"/>
                <a:ea typeface="+mn-ea"/>
                <a:cs typeface="+mn-cs"/>
              </a:defRPr>
            </a:lvl3pPr>
            <a:lvl4pPr marL="12001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4pPr>
            <a:lvl5pPr marL="15430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l"/>
            <a:r>
              <a:rPr lang="en-US" b="0" i="0" u="none" strike="noStrike" baseline="0" dirty="0"/>
              <a:t>Attention varies</a:t>
            </a:r>
            <a:r>
              <a:rPr lang="en-US" dirty="0"/>
              <a:t> </a:t>
            </a:r>
            <a:r>
              <a:rPr lang="en-US" b="0" i="0" u="none" strike="noStrike" baseline="0" dirty="0"/>
              <a:t>dramatically over time, and the months with the highest weights reside in the economic crisis periods</a:t>
            </a:r>
          </a:p>
          <a:p>
            <a:pPr algn="l"/>
            <a:r>
              <a:rPr lang="en-US" dirty="0"/>
              <a:t>M</a:t>
            </a:r>
            <a:r>
              <a:rPr lang="en-US" b="0" i="0" u="none" strike="noStrike" baseline="0" dirty="0"/>
              <a:t>acro conditions exert significant influence on the learning of return patterns</a:t>
            </a:r>
          </a:p>
        </p:txBody>
      </p:sp>
    </p:spTree>
    <p:extLst>
      <p:ext uri="{BB962C8B-B14F-4D97-AF65-F5344CB8AC3E}">
        <p14:creationId xmlns:p14="http://schemas.microsoft.com/office/powerpoint/2010/main" val="4044602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E66E45C-F3ED-42D8-B034-77A38CE785E1}"/>
              </a:ext>
            </a:extLst>
          </p:cNvPr>
          <p:cNvPicPr>
            <a:picLocks noGrp="1" noChangeAspect="1"/>
          </p:cNvPicPr>
          <p:nvPr>
            <p:ph idx="1"/>
          </p:nvPr>
        </p:nvPicPr>
        <p:blipFill>
          <a:blip r:embed="rId2"/>
          <a:stretch>
            <a:fillRect/>
          </a:stretch>
        </p:blipFill>
        <p:spPr>
          <a:xfrm>
            <a:off x="1252074" y="3063190"/>
            <a:ext cx="6639852" cy="2200582"/>
          </a:xfrm>
        </p:spPr>
      </p:pic>
      <p:sp>
        <p:nvSpPr>
          <p:cNvPr id="3" name="Title 2">
            <a:extLst>
              <a:ext uri="{FF2B5EF4-FFF2-40B4-BE49-F238E27FC236}">
                <a16:creationId xmlns:a16="http://schemas.microsoft.com/office/drawing/2014/main" id="{CAB6B0A9-AA48-4281-8D78-C853D673228A}"/>
              </a:ext>
            </a:extLst>
          </p:cNvPr>
          <p:cNvSpPr>
            <a:spLocks noGrp="1"/>
          </p:cNvSpPr>
          <p:nvPr>
            <p:ph type="title"/>
          </p:nvPr>
        </p:nvSpPr>
        <p:spPr/>
        <p:txBody>
          <a:bodyPr/>
          <a:lstStyle/>
          <a:p>
            <a:r>
              <a:rPr lang="en-US" sz="2400" dirty="0"/>
              <a:t>Alpha Importance and Earning Announcements</a:t>
            </a:r>
          </a:p>
        </p:txBody>
      </p:sp>
      <p:sp>
        <p:nvSpPr>
          <p:cNvPr id="6" name="Content Placeholder 1">
            <a:extLst>
              <a:ext uri="{FF2B5EF4-FFF2-40B4-BE49-F238E27FC236}">
                <a16:creationId xmlns:a16="http://schemas.microsoft.com/office/drawing/2014/main" id="{AF1E9BBF-4AF6-4150-BF12-C26FF3CB00A5}"/>
              </a:ext>
            </a:extLst>
          </p:cNvPr>
          <p:cNvSpPr txBox="1">
            <a:spLocks/>
          </p:cNvSpPr>
          <p:nvPr/>
        </p:nvSpPr>
        <p:spPr bwMode="auto">
          <a:xfrm>
            <a:off x="691063" y="1594132"/>
            <a:ext cx="8073373" cy="4373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lnSpc>
                <a:spcPct val="100000"/>
              </a:lnSpc>
              <a:spcBef>
                <a:spcPct val="20000"/>
              </a:spcBef>
              <a:spcAft>
                <a:spcPct val="0"/>
              </a:spcAft>
              <a:buSzPct val="60000"/>
              <a:buFontTx/>
              <a:buBlip>
                <a:blip r:embed="rId3"/>
              </a:buBlip>
              <a:defRPr sz="2000" kern="1200">
                <a:solidFill>
                  <a:schemeClr val="tx2"/>
                </a:solidFill>
                <a:latin typeface="+mn-lt"/>
                <a:ea typeface="+mn-ea"/>
                <a:cs typeface="+mn-cs"/>
              </a:defRPr>
            </a:lvl1pPr>
            <a:lvl2pPr marL="557213" indent="-214313" algn="l" rtl="0" eaLnBrk="1" fontAlgn="base" hangingPunct="1">
              <a:lnSpc>
                <a:spcPct val="100000"/>
              </a:lnSpc>
              <a:spcBef>
                <a:spcPct val="20000"/>
              </a:spcBef>
              <a:spcAft>
                <a:spcPct val="0"/>
              </a:spcAft>
              <a:buSzPct val="60000"/>
              <a:buFont typeface="Wingdings" panose="05000000000000000000" pitchFamily="2" charset="2"/>
              <a:buChar char="Ø"/>
              <a:defRPr sz="1600" kern="1200">
                <a:solidFill>
                  <a:schemeClr val="tx1"/>
                </a:solidFill>
                <a:latin typeface="+mn-lt"/>
                <a:ea typeface="+mn-ea"/>
                <a:cs typeface="+mn-cs"/>
              </a:defRPr>
            </a:lvl2pPr>
            <a:lvl3pPr marL="857250" indent="-171450" algn="l" rtl="0" eaLnBrk="1" fontAlgn="base" hangingPunct="1">
              <a:lnSpc>
                <a:spcPct val="100000"/>
              </a:lnSpc>
              <a:spcBef>
                <a:spcPct val="20000"/>
              </a:spcBef>
              <a:spcAft>
                <a:spcPct val="0"/>
              </a:spcAft>
              <a:buFont typeface="Arial" charset="0"/>
              <a:buChar char="•"/>
              <a:defRPr sz="1400" kern="1200">
                <a:solidFill>
                  <a:schemeClr val="bg1">
                    <a:lumMod val="50000"/>
                  </a:schemeClr>
                </a:solidFill>
                <a:latin typeface="+mn-lt"/>
                <a:ea typeface="+mn-ea"/>
                <a:cs typeface="+mn-cs"/>
              </a:defRPr>
            </a:lvl3pPr>
            <a:lvl4pPr marL="12001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4pPr>
            <a:lvl5pPr marL="15430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Variable importance of the historical alpha shows seasonal pattern</a:t>
            </a:r>
          </a:p>
          <a:p>
            <a:r>
              <a:rPr lang="en-US" dirty="0"/>
              <a:t>Number of earning announcements made by companies held by funds</a:t>
            </a:r>
          </a:p>
        </p:txBody>
      </p:sp>
      <p:sp>
        <p:nvSpPr>
          <p:cNvPr id="7" name="TextBox 6">
            <a:extLst>
              <a:ext uri="{FF2B5EF4-FFF2-40B4-BE49-F238E27FC236}">
                <a16:creationId xmlns:a16="http://schemas.microsoft.com/office/drawing/2014/main" id="{91F3571D-5FBF-46C1-986D-152E214B9FC1}"/>
              </a:ext>
            </a:extLst>
          </p:cNvPr>
          <p:cNvSpPr txBox="1"/>
          <p:nvPr/>
        </p:nvSpPr>
        <p:spPr>
          <a:xfrm>
            <a:off x="691063" y="5444475"/>
            <a:ext cx="7491369" cy="523220"/>
          </a:xfrm>
          <a:prstGeom prst="rect">
            <a:avLst/>
          </a:prstGeom>
          <a:noFill/>
        </p:spPr>
        <p:txBody>
          <a:bodyPr wrap="square">
            <a:spAutoFit/>
          </a:bodyPr>
          <a:lstStyle/>
          <a:p>
            <a:pPr marL="0" indent="0">
              <a:buNone/>
            </a:pPr>
            <a:r>
              <a:rPr lang="en-US" sz="1400" dirty="0" err="1"/>
              <a:t>Pinnuck</a:t>
            </a:r>
            <a:r>
              <a:rPr lang="en-US" sz="1400" dirty="0"/>
              <a:t> (2005): Earnings information explains approximately 25% of a mutual fund's average monthly abnormal performance</a:t>
            </a:r>
          </a:p>
        </p:txBody>
      </p:sp>
    </p:spTree>
    <p:extLst>
      <p:ext uri="{BB962C8B-B14F-4D97-AF65-F5344CB8AC3E}">
        <p14:creationId xmlns:p14="http://schemas.microsoft.com/office/powerpoint/2010/main" val="856708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CA3000-722B-4F78-8616-A97B8C815698}"/>
              </a:ext>
            </a:extLst>
          </p:cNvPr>
          <p:cNvSpPr>
            <a:spLocks noGrp="1"/>
          </p:cNvSpPr>
          <p:nvPr>
            <p:ph idx="1"/>
          </p:nvPr>
        </p:nvSpPr>
        <p:spPr/>
        <p:txBody>
          <a:bodyPr/>
          <a:lstStyle/>
          <a:p>
            <a:endParaRPr lang="en-US" dirty="0"/>
          </a:p>
          <a:p>
            <a:endParaRPr lang="en-US" dirty="0"/>
          </a:p>
          <a:p>
            <a:endParaRPr lang="en-US" dirty="0"/>
          </a:p>
          <a:p>
            <a:r>
              <a:rPr lang="en-US" dirty="0"/>
              <a:t>Alpha Importance</a:t>
            </a:r>
          </a:p>
          <a:p>
            <a:pPr lvl="1"/>
            <a:r>
              <a:rPr lang="en-US" dirty="0"/>
              <a:t>Variable importance of the historical alpha in the model.</a:t>
            </a:r>
          </a:p>
          <a:p>
            <a:pPr lvl="1"/>
            <a:r>
              <a:rPr lang="en-US" dirty="0"/>
              <a:t>Related to fundamental (bottom-up) investment strategy.</a:t>
            </a:r>
          </a:p>
          <a:p>
            <a:r>
              <a:rPr lang="en-US" dirty="0"/>
              <a:t>Macro Importance</a:t>
            </a:r>
          </a:p>
          <a:p>
            <a:pPr lvl="1"/>
            <a:r>
              <a:rPr lang="en-US" dirty="0"/>
              <a:t>Sum of the variable importance of the macroeconomics variables in the model</a:t>
            </a:r>
          </a:p>
          <a:p>
            <a:pPr lvl="1"/>
            <a:r>
              <a:rPr lang="en-US" dirty="0"/>
              <a:t>Related to macro (top-down) investment strategy.</a:t>
            </a:r>
          </a:p>
          <a:p>
            <a:endParaRPr lang="en-US" dirty="0"/>
          </a:p>
        </p:txBody>
      </p:sp>
      <p:sp>
        <p:nvSpPr>
          <p:cNvPr id="3" name="Title 2">
            <a:extLst>
              <a:ext uri="{FF2B5EF4-FFF2-40B4-BE49-F238E27FC236}">
                <a16:creationId xmlns:a16="http://schemas.microsoft.com/office/drawing/2014/main" id="{FF26E798-70FD-4249-8D6B-1BA64FB5FEBC}"/>
              </a:ext>
            </a:extLst>
          </p:cNvPr>
          <p:cNvSpPr>
            <a:spLocks noGrp="1"/>
          </p:cNvSpPr>
          <p:nvPr>
            <p:ph type="title"/>
          </p:nvPr>
        </p:nvSpPr>
        <p:spPr/>
        <p:txBody>
          <a:bodyPr/>
          <a:lstStyle/>
          <a:p>
            <a:r>
              <a:rPr lang="en-US" dirty="0"/>
              <a:t>Model Prediction</a:t>
            </a:r>
          </a:p>
        </p:txBody>
      </p:sp>
    </p:spTree>
    <p:extLst>
      <p:ext uri="{BB962C8B-B14F-4D97-AF65-F5344CB8AC3E}">
        <p14:creationId xmlns:p14="http://schemas.microsoft.com/office/powerpoint/2010/main" val="635778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1D1E74-E106-4547-93B1-F28BA263EF8A}"/>
              </a:ext>
            </a:extLst>
          </p:cNvPr>
          <p:cNvPicPr>
            <a:picLocks noGrp="1" noChangeAspect="1"/>
          </p:cNvPicPr>
          <p:nvPr>
            <p:ph idx="1"/>
          </p:nvPr>
        </p:nvPicPr>
        <p:blipFill>
          <a:blip r:embed="rId2"/>
          <a:stretch>
            <a:fillRect/>
          </a:stretch>
        </p:blipFill>
        <p:spPr>
          <a:xfrm>
            <a:off x="1755427" y="1309688"/>
            <a:ext cx="5148711" cy="4604768"/>
          </a:xfrm>
        </p:spPr>
      </p:pic>
      <p:sp>
        <p:nvSpPr>
          <p:cNvPr id="3" name="Title 2">
            <a:extLst>
              <a:ext uri="{FF2B5EF4-FFF2-40B4-BE49-F238E27FC236}">
                <a16:creationId xmlns:a16="http://schemas.microsoft.com/office/drawing/2014/main" id="{B675C65D-DA40-4A3F-9F3E-C084FA7B661A}"/>
              </a:ext>
            </a:extLst>
          </p:cNvPr>
          <p:cNvSpPr>
            <a:spLocks noGrp="1"/>
          </p:cNvSpPr>
          <p:nvPr>
            <p:ph type="title"/>
          </p:nvPr>
        </p:nvSpPr>
        <p:spPr/>
        <p:txBody>
          <a:bodyPr/>
          <a:lstStyle/>
          <a:p>
            <a:r>
              <a:rPr lang="en-US" dirty="0"/>
              <a:t>Model Prediction</a:t>
            </a:r>
          </a:p>
        </p:txBody>
      </p:sp>
    </p:spTree>
    <p:extLst>
      <p:ext uri="{BB962C8B-B14F-4D97-AF65-F5344CB8AC3E}">
        <p14:creationId xmlns:p14="http://schemas.microsoft.com/office/powerpoint/2010/main" val="3080436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75C65D-DA40-4A3F-9F3E-C084FA7B661A}"/>
              </a:ext>
            </a:extLst>
          </p:cNvPr>
          <p:cNvSpPr>
            <a:spLocks noGrp="1"/>
          </p:cNvSpPr>
          <p:nvPr>
            <p:ph type="title"/>
          </p:nvPr>
        </p:nvSpPr>
        <p:spPr/>
        <p:txBody>
          <a:bodyPr/>
          <a:lstStyle/>
          <a:p>
            <a:r>
              <a:rPr lang="en-US" dirty="0"/>
              <a:t>Conditional Return Persistence</a:t>
            </a:r>
          </a:p>
        </p:txBody>
      </p:sp>
      <p:pic>
        <p:nvPicPr>
          <p:cNvPr id="6" name="Content Placeholder 5">
            <a:extLst>
              <a:ext uri="{FF2B5EF4-FFF2-40B4-BE49-F238E27FC236}">
                <a16:creationId xmlns:a16="http://schemas.microsoft.com/office/drawing/2014/main" id="{9C315050-CF02-45BD-B38F-EACFEABE924A}"/>
              </a:ext>
            </a:extLst>
          </p:cNvPr>
          <p:cNvPicPr>
            <a:picLocks noGrp="1" noChangeAspect="1"/>
          </p:cNvPicPr>
          <p:nvPr>
            <p:ph idx="1"/>
          </p:nvPr>
        </p:nvPicPr>
        <p:blipFill>
          <a:blip r:embed="rId2"/>
          <a:stretch>
            <a:fillRect/>
          </a:stretch>
        </p:blipFill>
        <p:spPr>
          <a:xfrm>
            <a:off x="316736" y="1960880"/>
            <a:ext cx="8510528" cy="4236720"/>
          </a:xfrm>
          <a:prstGeom prst="rect">
            <a:avLst/>
          </a:prstGeom>
        </p:spPr>
      </p:pic>
      <p:cxnSp>
        <p:nvCxnSpPr>
          <p:cNvPr id="8" name="Straight Connector 7">
            <a:extLst>
              <a:ext uri="{FF2B5EF4-FFF2-40B4-BE49-F238E27FC236}">
                <a16:creationId xmlns:a16="http://schemas.microsoft.com/office/drawing/2014/main" id="{187706C5-FC10-4E01-90B4-CFD80A47E310}"/>
              </a:ext>
            </a:extLst>
          </p:cNvPr>
          <p:cNvCxnSpPr/>
          <p:nvPr/>
        </p:nvCxnSpPr>
        <p:spPr>
          <a:xfrm>
            <a:off x="2651760" y="3200400"/>
            <a:ext cx="591312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11" name="Content Placeholder 1">
            <a:extLst>
              <a:ext uri="{FF2B5EF4-FFF2-40B4-BE49-F238E27FC236}">
                <a16:creationId xmlns:a16="http://schemas.microsoft.com/office/drawing/2014/main" id="{3C6185AB-C9DE-4E75-924B-8BAF173DF4B1}"/>
              </a:ext>
            </a:extLst>
          </p:cNvPr>
          <p:cNvSpPr txBox="1">
            <a:spLocks/>
          </p:cNvSpPr>
          <p:nvPr/>
        </p:nvSpPr>
        <p:spPr bwMode="auto">
          <a:xfrm>
            <a:off x="304800" y="1130463"/>
            <a:ext cx="8382000" cy="1257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lnSpc>
                <a:spcPct val="100000"/>
              </a:lnSpc>
              <a:spcBef>
                <a:spcPct val="20000"/>
              </a:spcBef>
              <a:spcAft>
                <a:spcPct val="0"/>
              </a:spcAft>
              <a:buSzPct val="60000"/>
              <a:buFontTx/>
              <a:buBlip>
                <a:blip r:embed="rId3"/>
              </a:buBlip>
              <a:defRPr sz="2000" kern="1200">
                <a:solidFill>
                  <a:schemeClr val="tx2"/>
                </a:solidFill>
                <a:latin typeface="+mn-lt"/>
                <a:ea typeface="+mn-ea"/>
                <a:cs typeface="+mn-cs"/>
              </a:defRPr>
            </a:lvl1pPr>
            <a:lvl2pPr marL="557213" indent="-214313" algn="l" rtl="0" eaLnBrk="1" fontAlgn="base" hangingPunct="1">
              <a:lnSpc>
                <a:spcPct val="100000"/>
              </a:lnSpc>
              <a:spcBef>
                <a:spcPct val="20000"/>
              </a:spcBef>
              <a:spcAft>
                <a:spcPct val="0"/>
              </a:spcAft>
              <a:buSzPct val="60000"/>
              <a:buFont typeface="Wingdings" panose="05000000000000000000" pitchFamily="2" charset="2"/>
              <a:buChar char="Ø"/>
              <a:defRPr sz="1600" kern="1200">
                <a:solidFill>
                  <a:schemeClr val="tx1"/>
                </a:solidFill>
                <a:latin typeface="+mn-lt"/>
                <a:ea typeface="+mn-ea"/>
                <a:cs typeface="+mn-cs"/>
              </a:defRPr>
            </a:lvl2pPr>
            <a:lvl3pPr marL="857250" indent="-171450" algn="l" rtl="0" eaLnBrk="1" fontAlgn="base" hangingPunct="1">
              <a:lnSpc>
                <a:spcPct val="100000"/>
              </a:lnSpc>
              <a:spcBef>
                <a:spcPct val="20000"/>
              </a:spcBef>
              <a:spcAft>
                <a:spcPct val="0"/>
              </a:spcAft>
              <a:buFont typeface="Arial" charset="0"/>
              <a:buChar char="•"/>
              <a:defRPr sz="1400" kern="1200">
                <a:solidFill>
                  <a:schemeClr val="bg1">
                    <a:lumMod val="50000"/>
                  </a:schemeClr>
                </a:solidFill>
                <a:latin typeface="+mn-lt"/>
                <a:ea typeface="+mn-ea"/>
                <a:cs typeface="+mn-cs"/>
              </a:defRPr>
            </a:lvl3pPr>
            <a:lvl4pPr marL="12001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4pPr>
            <a:lvl5pPr marL="15430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Historical performance can predict return when the macro variable importance is high</a:t>
            </a:r>
          </a:p>
        </p:txBody>
      </p:sp>
    </p:spTree>
    <p:extLst>
      <p:ext uri="{BB962C8B-B14F-4D97-AF65-F5344CB8AC3E}">
        <p14:creationId xmlns:p14="http://schemas.microsoft.com/office/powerpoint/2010/main" val="379562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4C358B9-9FAE-47E4-9127-1DD136A7CB45}"/>
              </a:ext>
            </a:extLst>
          </p:cNvPr>
          <p:cNvPicPr>
            <a:picLocks noGrp="1" noChangeAspect="1"/>
          </p:cNvPicPr>
          <p:nvPr>
            <p:ph idx="1"/>
          </p:nvPr>
        </p:nvPicPr>
        <p:blipFill>
          <a:blip r:embed="rId2"/>
          <a:stretch>
            <a:fillRect/>
          </a:stretch>
        </p:blipFill>
        <p:spPr>
          <a:xfrm>
            <a:off x="791718" y="2112550"/>
            <a:ext cx="8430358" cy="4196810"/>
          </a:xfrm>
          <a:prstGeom prst="rect">
            <a:avLst/>
          </a:prstGeom>
        </p:spPr>
      </p:pic>
      <p:sp>
        <p:nvSpPr>
          <p:cNvPr id="3" name="Title 2">
            <a:extLst>
              <a:ext uri="{FF2B5EF4-FFF2-40B4-BE49-F238E27FC236}">
                <a16:creationId xmlns:a16="http://schemas.microsoft.com/office/drawing/2014/main" id="{3D5D19B2-06E5-4BD9-A61C-1EFEE01D074B}"/>
              </a:ext>
            </a:extLst>
          </p:cNvPr>
          <p:cNvSpPr>
            <a:spLocks noGrp="1"/>
          </p:cNvSpPr>
          <p:nvPr>
            <p:ph type="title"/>
          </p:nvPr>
        </p:nvSpPr>
        <p:spPr/>
        <p:txBody>
          <a:bodyPr/>
          <a:lstStyle/>
          <a:p>
            <a:r>
              <a:rPr lang="en-US" dirty="0"/>
              <a:t>Conditional Return Persistence</a:t>
            </a:r>
          </a:p>
        </p:txBody>
      </p:sp>
      <p:cxnSp>
        <p:nvCxnSpPr>
          <p:cNvPr id="5" name="Straight Connector 4">
            <a:extLst>
              <a:ext uri="{FF2B5EF4-FFF2-40B4-BE49-F238E27FC236}">
                <a16:creationId xmlns:a16="http://schemas.microsoft.com/office/drawing/2014/main" id="{4A724A1E-2400-4A9F-880A-7DB32CB99C46}"/>
              </a:ext>
            </a:extLst>
          </p:cNvPr>
          <p:cNvCxnSpPr>
            <a:cxnSpLocks/>
          </p:cNvCxnSpPr>
          <p:nvPr/>
        </p:nvCxnSpPr>
        <p:spPr>
          <a:xfrm>
            <a:off x="2580640" y="3322320"/>
            <a:ext cx="5659120"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7" name="Content Placeholder 1">
            <a:extLst>
              <a:ext uri="{FF2B5EF4-FFF2-40B4-BE49-F238E27FC236}">
                <a16:creationId xmlns:a16="http://schemas.microsoft.com/office/drawing/2014/main" id="{5178E8B0-A1C8-42ED-9798-EAF611927408}"/>
              </a:ext>
            </a:extLst>
          </p:cNvPr>
          <p:cNvSpPr txBox="1">
            <a:spLocks/>
          </p:cNvSpPr>
          <p:nvPr/>
        </p:nvSpPr>
        <p:spPr bwMode="auto">
          <a:xfrm>
            <a:off x="304800" y="1130463"/>
            <a:ext cx="8382000" cy="4646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57175" indent="-257175" algn="l" rtl="0" eaLnBrk="1" fontAlgn="base" hangingPunct="1">
              <a:lnSpc>
                <a:spcPct val="100000"/>
              </a:lnSpc>
              <a:spcBef>
                <a:spcPct val="20000"/>
              </a:spcBef>
              <a:spcAft>
                <a:spcPct val="0"/>
              </a:spcAft>
              <a:buSzPct val="60000"/>
              <a:buFontTx/>
              <a:buBlip>
                <a:blip r:embed="rId3"/>
              </a:buBlip>
              <a:defRPr sz="2000" kern="1200">
                <a:solidFill>
                  <a:schemeClr val="tx2"/>
                </a:solidFill>
                <a:latin typeface="+mn-lt"/>
                <a:ea typeface="+mn-ea"/>
                <a:cs typeface="+mn-cs"/>
              </a:defRPr>
            </a:lvl1pPr>
            <a:lvl2pPr marL="557213" indent="-214313" algn="l" rtl="0" eaLnBrk="1" fontAlgn="base" hangingPunct="1">
              <a:lnSpc>
                <a:spcPct val="100000"/>
              </a:lnSpc>
              <a:spcBef>
                <a:spcPct val="20000"/>
              </a:spcBef>
              <a:spcAft>
                <a:spcPct val="0"/>
              </a:spcAft>
              <a:buSzPct val="60000"/>
              <a:buFont typeface="Wingdings" panose="05000000000000000000" pitchFamily="2" charset="2"/>
              <a:buChar char="Ø"/>
              <a:defRPr sz="1600" kern="1200">
                <a:solidFill>
                  <a:schemeClr val="tx1"/>
                </a:solidFill>
                <a:latin typeface="+mn-lt"/>
                <a:ea typeface="+mn-ea"/>
                <a:cs typeface="+mn-cs"/>
              </a:defRPr>
            </a:lvl2pPr>
            <a:lvl3pPr marL="857250" indent="-171450" algn="l" rtl="0" eaLnBrk="1" fontAlgn="base" hangingPunct="1">
              <a:lnSpc>
                <a:spcPct val="100000"/>
              </a:lnSpc>
              <a:spcBef>
                <a:spcPct val="20000"/>
              </a:spcBef>
              <a:spcAft>
                <a:spcPct val="0"/>
              </a:spcAft>
              <a:buFont typeface="Arial" charset="0"/>
              <a:buChar char="•"/>
              <a:defRPr sz="1400" kern="1200">
                <a:solidFill>
                  <a:schemeClr val="bg1">
                    <a:lumMod val="50000"/>
                  </a:schemeClr>
                </a:solidFill>
                <a:latin typeface="+mn-lt"/>
                <a:ea typeface="+mn-ea"/>
                <a:cs typeface="+mn-cs"/>
              </a:defRPr>
            </a:lvl3pPr>
            <a:lvl4pPr marL="12001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4pPr>
            <a:lvl5pPr marL="1543050" indent="-171450" algn="l" rtl="0" eaLnBrk="1" fontAlgn="base" hangingPunct="1">
              <a:lnSpc>
                <a:spcPct val="100000"/>
              </a:lnSpc>
              <a:spcBef>
                <a:spcPct val="20000"/>
              </a:spcBef>
              <a:spcAft>
                <a:spcPct val="0"/>
              </a:spcAft>
              <a:buFont typeface="Arial" charset="0"/>
              <a:buChar char="»"/>
              <a:defRPr sz="14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The persistent is up to 6 month</a:t>
            </a:r>
          </a:p>
        </p:txBody>
      </p:sp>
    </p:spTree>
    <p:extLst>
      <p:ext uri="{BB962C8B-B14F-4D97-AF65-F5344CB8AC3E}">
        <p14:creationId xmlns:p14="http://schemas.microsoft.com/office/powerpoint/2010/main" val="534381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7E7EC4-17DA-4DB7-A9DF-CCE576485AC3}"/>
              </a:ext>
            </a:extLst>
          </p:cNvPr>
          <p:cNvSpPr>
            <a:spLocks noGrp="1"/>
          </p:cNvSpPr>
          <p:nvPr>
            <p:ph idx="1"/>
          </p:nvPr>
        </p:nvSpPr>
        <p:spPr/>
        <p:txBody>
          <a:bodyPr/>
          <a:lstStyle/>
          <a:p>
            <a:endParaRPr lang="en-US" dirty="0"/>
          </a:p>
          <a:p>
            <a:endParaRPr lang="en-US" dirty="0"/>
          </a:p>
          <a:p>
            <a:r>
              <a:rPr lang="en-US" dirty="0"/>
              <a:t>Combine with holding information</a:t>
            </a:r>
          </a:p>
          <a:p>
            <a:pPr lvl="1"/>
            <a:r>
              <a:rPr lang="en-US" dirty="0"/>
              <a:t>High turnover when the variable importance </a:t>
            </a:r>
          </a:p>
          <a:p>
            <a:r>
              <a:rPr lang="en-US" dirty="0"/>
              <a:t>Fund Level, Manager Level, or Stock Level</a:t>
            </a:r>
          </a:p>
          <a:p>
            <a:pPr lvl="1"/>
            <a:r>
              <a:rPr lang="en-US" dirty="0"/>
              <a:t>No predictive power for 1000 hypothetical buy and hold portfolio of 100 stocks in S&amp;P 500 index</a:t>
            </a:r>
          </a:p>
          <a:p>
            <a:pPr lvl="1"/>
            <a:r>
              <a:rPr lang="en-US" dirty="0"/>
              <a:t>Results are similar but weaker when we predict at the manager level</a:t>
            </a:r>
          </a:p>
        </p:txBody>
      </p:sp>
      <p:sp>
        <p:nvSpPr>
          <p:cNvPr id="3" name="Title 2">
            <a:extLst>
              <a:ext uri="{FF2B5EF4-FFF2-40B4-BE49-F238E27FC236}">
                <a16:creationId xmlns:a16="http://schemas.microsoft.com/office/drawing/2014/main" id="{69F8EC91-AFBE-41F5-8B79-83597B616BB3}"/>
              </a:ext>
            </a:extLst>
          </p:cNvPr>
          <p:cNvSpPr>
            <a:spLocks noGrp="1"/>
          </p:cNvSpPr>
          <p:nvPr>
            <p:ph type="title"/>
          </p:nvPr>
        </p:nvSpPr>
        <p:spPr/>
        <p:txBody>
          <a:bodyPr/>
          <a:lstStyle/>
          <a:p>
            <a:r>
              <a:rPr lang="en-US" dirty="0"/>
              <a:t>Robustness Tests</a:t>
            </a:r>
          </a:p>
        </p:txBody>
      </p:sp>
    </p:spTree>
    <p:extLst>
      <p:ext uri="{BB962C8B-B14F-4D97-AF65-F5344CB8AC3E}">
        <p14:creationId xmlns:p14="http://schemas.microsoft.com/office/powerpoint/2010/main" val="6774337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A63751-6C8C-4045-B09F-22B3ABDD69C8}"/>
              </a:ext>
            </a:extLst>
          </p:cNvPr>
          <p:cNvSpPr>
            <a:spLocks noGrp="1"/>
          </p:cNvSpPr>
          <p:nvPr>
            <p:ph idx="1"/>
          </p:nvPr>
        </p:nvSpPr>
        <p:spPr/>
        <p:txBody>
          <a:bodyPr/>
          <a:lstStyle/>
          <a:p>
            <a:pPr algn="l"/>
            <a:r>
              <a:rPr lang="en-US" dirty="0"/>
              <a:t>State-of-the-art deep learning model to understand and predict dynamic patterns in mutual fund returns</a:t>
            </a:r>
          </a:p>
          <a:p>
            <a:pPr lvl="1"/>
            <a:r>
              <a:rPr lang="en-US" dirty="0"/>
              <a:t>Model can identify hidden and repeated patterns.</a:t>
            </a:r>
          </a:p>
          <a:p>
            <a:pPr lvl="1"/>
            <a:r>
              <a:rPr lang="en-US" dirty="0"/>
              <a:t>The patterns can be used to persistently predict future returns.</a:t>
            </a:r>
          </a:p>
          <a:p>
            <a:endParaRPr lang="en-US" dirty="0"/>
          </a:p>
          <a:p>
            <a:r>
              <a:rPr lang="en-US" dirty="0"/>
              <a:t>The return patterns are associated with the macro and fundamental strategies</a:t>
            </a:r>
          </a:p>
          <a:p>
            <a:pPr lvl="1"/>
            <a:r>
              <a:rPr lang="en-US" dirty="0"/>
              <a:t>Fund returns are most informative when they happen after earnings announcements</a:t>
            </a:r>
          </a:p>
          <a:p>
            <a:pPr lvl="1"/>
            <a:r>
              <a:rPr lang="en-US" dirty="0"/>
              <a:t>Funds that are more impacted by macroeconomic variables can be better predicted in the model</a:t>
            </a:r>
          </a:p>
          <a:p>
            <a:endParaRPr lang="en-US" dirty="0"/>
          </a:p>
          <a:p>
            <a:r>
              <a:rPr lang="en-US" dirty="0"/>
              <a:t>A new machine learning </a:t>
            </a:r>
            <a:r>
              <a:rPr lang="en-US" altLang="zh-CN" dirty="0"/>
              <a:t>framework </a:t>
            </a:r>
            <a:r>
              <a:rPr lang="en-US" dirty="0"/>
              <a:t>in financial economics</a:t>
            </a:r>
          </a:p>
          <a:p>
            <a:endParaRPr lang="en-US" dirty="0"/>
          </a:p>
        </p:txBody>
      </p:sp>
      <p:sp>
        <p:nvSpPr>
          <p:cNvPr id="3" name="Title 2">
            <a:extLst>
              <a:ext uri="{FF2B5EF4-FFF2-40B4-BE49-F238E27FC236}">
                <a16:creationId xmlns:a16="http://schemas.microsoft.com/office/drawing/2014/main" id="{19AE78C3-F66B-4FB6-AABF-A8DD3F93417B}"/>
              </a:ext>
            </a:extLst>
          </p:cNvPr>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2741749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BD186EF-A1CC-4736-AF9C-395C9E590409}"/>
              </a:ext>
            </a:extLst>
          </p:cNvPr>
          <p:cNvPicPr>
            <a:picLocks noGrp="1" noChangeAspect="1"/>
          </p:cNvPicPr>
          <p:nvPr>
            <p:ph idx="1"/>
          </p:nvPr>
        </p:nvPicPr>
        <p:blipFill>
          <a:blip r:embed="rId2"/>
          <a:stretch>
            <a:fillRect/>
          </a:stretch>
        </p:blipFill>
        <p:spPr>
          <a:xfrm>
            <a:off x="335036" y="1659266"/>
            <a:ext cx="3074354" cy="2438791"/>
          </a:xfrm>
        </p:spPr>
      </p:pic>
      <p:sp>
        <p:nvSpPr>
          <p:cNvPr id="2" name="Title 1">
            <a:extLst>
              <a:ext uri="{FF2B5EF4-FFF2-40B4-BE49-F238E27FC236}">
                <a16:creationId xmlns:a16="http://schemas.microsoft.com/office/drawing/2014/main" id="{6C0B429A-F2AB-43A9-AB0C-7A995665A644}"/>
              </a:ext>
            </a:extLst>
          </p:cNvPr>
          <p:cNvSpPr>
            <a:spLocks noGrp="1"/>
          </p:cNvSpPr>
          <p:nvPr>
            <p:ph type="title"/>
          </p:nvPr>
        </p:nvSpPr>
        <p:spPr/>
        <p:txBody>
          <a:bodyPr>
            <a:normAutofit/>
          </a:bodyPr>
          <a:lstStyle/>
          <a:p>
            <a:r>
              <a:rPr lang="en-US" sz="3200" dirty="0"/>
              <a:t>Performance of NBA Player</a:t>
            </a:r>
          </a:p>
        </p:txBody>
      </p:sp>
      <p:pic>
        <p:nvPicPr>
          <p:cNvPr id="1026" name="Picture 2">
            <a:extLst>
              <a:ext uri="{FF2B5EF4-FFF2-40B4-BE49-F238E27FC236}">
                <a16:creationId xmlns:a16="http://schemas.microsoft.com/office/drawing/2014/main" id="{BC408859-FF13-4C26-BF7A-C875CAB3EC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6626" y="1117168"/>
            <a:ext cx="4273308" cy="345205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3">
            <a:extLst>
              <a:ext uri="{FF2B5EF4-FFF2-40B4-BE49-F238E27FC236}">
                <a16:creationId xmlns:a16="http://schemas.microsoft.com/office/drawing/2014/main" id="{03A9B275-A93C-4B5F-996F-1782B47FF266}"/>
              </a:ext>
            </a:extLst>
          </p:cNvPr>
          <p:cNvGraphicFramePr>
            <a:graphicFrameLocks noGrp="1"/>
          </p:cNvGraphicFramePr>
          <p:nvPr>
            <p:extLst>
              <p:ext uri="{D42A27DB-BD31-4B8C-83A1-F6EECF244321}">
                <p14:modId xmlns:p14="http://schemas.microsoft.com/office/powerpoint/2010/main" val="2153584679"/>
              </p:ext>
            </p:extLst>
          </p:nvPr>
        </p:nvGraphicFramePr>
        <p:xfrm>
          <a:off x="408264" y="4828099"/>
          <a:ext cx="3074354" cy="1044195"/>
        </p:xfrm>
        <a:graphic>
          <a:graphicData uri="http://schemas.openxmlformats.org/drawingml/2006/table">
            <a:tbl>
              <a:tblPr firstRow="1" bandRow="1">
                <a:tableStyleId>{5C22544A-7EE6-4342-B048-85BDC9FD1C3A}</a:tableStyleId>
              </a:tblPr>
              <a:tblGrid>
                <a:gridCol w="1537177">
                  <a:extLst>
                    <a:ext uri="{9D8B030D-6E8A-4147-A177-3AD203B41FA5}">
                      <a16:colId xmlns:a16="http://schemas.microsoft.com/office/drawing/2014/main" val="189297537"/>
                    </a:ext>
                  </a:extLst>
                </a:gridCol>
                <a:gridCol w="1537177">
                  <a:extLst>
                    <a:ext uri="{9D8B030D-6E8A-4147-A177-3AD203B41FA5}">
                      <a16:colId xmlns:a16="http://schemas.microsoft.com/office/drawing/2014/main" val="1975688660"/>
                    </a:ext>
                  </a:extLst>
                </a:gridCol>
              </a:tblGrid>
              <a:tr h="348065">
                <a:tc>
                  <a:txBody>
                    <a:bodyPr/>
                    <a:lstStyle/>
                    <a:p>
                      <a:r>
                        <a:rPr lang="en-US" dirty="0"/>
                        <a:t>Season</a:t>
                      </a:r>
                    </a:p>
                  </a:txBody>
                  <a:tcPr/>
                </a:tc>
                <a:tc>
                  <a:txBody>
                    <a:bodyPr/>
                    <a:lstStyle/>
                    <a:p>
                      <a:r>
                        <a:rPr lang="en-US" dirty="0"/>
                        <a:t>Game Efficiency</a:t>
                      </a:r>
                    </a:p>
                  </a:txBody>
                  <a:tcPr/>
                </a:tc>
                <a:extLst>
                  <a:ext uri="{0D108BD9-81ED-4DB2-BD59-A6C34878D82A}">
                    <a16:rowId xmlns:a16="http://schemas.microsoft.com/office/drawing/2014/main" val="3529725435"/>
                  </a:ext>
                </a:extLst>
              </a:tr>
              <a:tr h="348065">
                <a:tc>
                  <a:txBody>
                    <a:bodyPr/>
                    <a:lstStyle/>
                    <a:p>
                      <a:r>
                        <a:rPr lang="en-US" dirty="0"/>
                        <a:t>Regular Season</a:t>
                      </a:r>
                    </a:p>
                  </a:txBody>
                  <a:tcPr/>
                </a:tc>
                <a:tc>
                  <a:txBody>
                    <a:bodyPr/>
                    <a:lstStyle/>
                    <a:p>
                      <a:r>
                        <a:rPr lang="en-US" dirty="0"/>
                        <a:t>21.7</a:t>
                      </a:r>
                    </a:p>
                  </a:txBody>
                  <a:tcPr/>
                </a:tc>
                <a:extLst>
                  <a:ext uri="{0D108BD9-81ED-4DB2-BD59-A6C34878D82A}">
                    <a16:rowId xmlns:a16="http://schemas.microsoft.com/office/drawing/2014/main" val="1267610625"/>
                  </a:ext>
                </a:extLst>
              </a:tr>
              <a:tr h="348065">
                <a:tc>
                  <a:txBody>
                    <a:bodyPr/>
                    <a:lstStyle/>
                    <a:p>
                      <a:r>
                        <a:rPr lang="en-US" dirty="0"/>
                        <a:t>Playoff Season</a:t>
                      </a:r>
                    </a:p>
                  </a:txBody>
                  <a:tcPr/>
                </a:tc>
                <a:tc>
                  <a:txBody>
                    <a:bodyPr/>
                    <a:lstStyle/>
                    <a:p>
                      <a:r>
                        <a:rPr lang="en-US" dirty="0"/>
                        <a:t>25.2</a:t>
                      </a:r>
                    </a:p>
                  </a:txBody>
                  <a:tcPr/>
                </a:tc>
                <a:extLst>
                  <a:ext uri="{0D108BD9-81ED-4DB2-BD59-A6C34878D82A}">
                    <a16:rowId xmlns:a16="http://schemas.microsoft.com/office/drawing/2014/main" val="955675771"/>
                  </a:ext>
                </a:extLst>
              </a:tr>
            </a:tbl>
          </a:graphicData>
        </a:graphic>
      </p:graphicFrame>
      <p:graphicFrame>
        <p:nvGraphicFramePr>
          <p:cNvPr id="7" name="Table 3">
            <a:extLst>
              <a:ext uri="{FF2B5EF4-FFF2-40B4-BE49-F238E27FC236}">
                <a16:creationId xmlns:a16="http://schemas.microsoft.com/office/drawing/2014/main" id="{374CA93A-EAB1-4952-9DB0-F684A8269185}"/>
              </a:ext>
            </a:extLst>
          </p:cNvPr>
          <p:cNvGraphicFramePr>
            <a:graphicFrameLocks noGrp="1"/>
          </p:cNvGraphicFramePr>
          <p:nvPr>
            <p:extLst>
              <p:ext uri="{D42A27DB-BD31-4B8C-83A1-F6EECF244321}">
                <p14:modId xmlns:p14="http://schemas.microsoft.com/office/powerpoint/2010/main" val="1763738676"/>
              </p:ext>
            </p:extLst>
          </p:nvPr>
        </p:nvGraphicFramePr>
        <p:xfrm>
          <a:off x="4328021" y="4828098"/>
          <a:ext cx="3074354" cy="1044195"/>
        </p:xfrm>
        <a:graphic>
          <a:graphicData uri="http://schemas.openxmlformats.org/drawingml/2006/table">
            <a:tbl>
              <a:tblPr firstRow="1" bandRow="1">
                <a:tableStyleId>{5C22544A-7EE6-4342-B048-85BDC9FD1C3A}</a:tableStyleId>
              </a:tblPr>
              <a:tblGrid>
                <a:gridCol w="1537177">
                  <a:extLst>
                    <a:ext uri="{9D8B030D-6E8A-4147-A177-3AD203B41FA5}">
                      <a16:colId xmlns:a16="http://schemas.microsoft.com/office/drawing/2014/main" val="189297537"/>
                    </a:ext>
                  </a:extLst>
                </a:gridCol>
                <a:gridCol w="1537177">
                  <a:extLst>
                    <a:ext uri="{9D8B030D-6E8A-4147-A177-3AD203B41FA5}">
                      <a16:colId xmlns:a16="http://schemas.microsoft.com/office/drawing/2014/main" val="1975688660"/>
                    </a:ext>
                  </a:extLst>
                </a:gridCol>
              </a:tblGrid>
              <a:tr h="348065">
                <a:tc>
                  <a:txBody>
                    <a:bodyPr/>
                    <a:lstStyle/>
                    <a:p>
                      <a:r>
                        <a:rPr lang="en-US" dirty="0"/>
                        <a:t>Time</a:t>
                      </a:r>
                    </a:p>
                  </a:txBody>
                  <a:tcPr/>
                </a:tc>
                <a:tc>
                  <a:txBody>
                    <a:bodyPr/>
                    <a:lstStyle/>
                    <a:p>
                      <a:r>
                        <a:rPr lang="en-US" dirty="0"/>
                        <a:t>Game Efficiency</a:t>
                      </a:r>
                    </a:p>
                  </a:txBody>
                  <a:tcPr/>
                </a:tc>
                <a:extLst>
                  <a:ext uri="{0D108BD9-81ED-4DB2-BD59-A6C34878D82A}">
                    <a16:rowId xmlns:a16="http://schemas.microsoft.com/office/drawing/2014/main" val="3529725435"/>
                  </a:ext>
                </a:extLst>
              </a:tr>
              <a:tr h="348065">
                <a:tc>
                  <a:txBody>
                    <a:bodyPr/>
                    <a:lstStyle/>
                    <a:p>
                      <a:r>
                        <a:rPr lang="en-US" dirty="0"/>
                        <a:t>First Quarter</a:t>
                      </a:r>
                    </a:p>
                  </a:txBody>
                  <a:tcPr/>
                </a:tc>
                <a:tc>
                  <a:txBody>
                    <a:bodyPr/>
                    <a:lstStyle/>
                    <a:p>
                      <a:r>
                        <a:rPr lang="en-US" dirty="0"/>
                        <a:t>20.4</a:t>
                      </a:r>
                    </a:p>
                  </a:txBody>
                  <a:tcPr/>
                </a:tc>
                <a:extLst>
                  <a:ext uri="{0D108BD9-81ED-4DB2-BD59-A6C34878D82A}">
                    <a16:rowId xmlns:a16="http://schemas.microsoft.com/office/drawing/2014/main" val="1267610625"/>
                  </a:ext>
                </a:extLst>
              </a:tr>
              <a:tr h="348065">
                <a:tc>
                  <a:txBody>
                    <a:bodyPr/>
                    <a:lstStyle/>
                    <a:p>
                      <a:r>
                        <a:rPr lang="en-US" dirty="0"/>
                        <a:t>Last 3 Minutes</a:t>
                      </a:r>
                    </a:p>
                  </a:txBody>
                  <a:tcPr/>
                </a:tc>
                <a:tc>
                  <a:txBody>
                    <a:bodyPr/>
                    <a:lstStyle/>
                    <a:p>
                      <a:r>
                        <a:rPr lang="en-US" dirty="0"/>
                        <a:t>28.3</a:t>
                      </a:r>
                    </a:p>
                  </a:txBody>
                  <a:tcPr/>
                </a:tc>
                <a:extLst>
                  <a:ext uri="{0D108BD9-81ED-4DB2-BD59-A6C34878D82A}">
                    <a16:rowId xmlns:a16="http://schemas.microsoft.com/office/drawing/2014/main" val="955675771"/>
                  </a:ext>
                </a:extLst>
              </a:tr>
            </a:tbl>
          </a:graphicData>
        </a:graphic>
      </p:graphicFrame>
    </p:spTree>
    <p:extLst>
      <p:ext uri="{BB962C8B-B14F-4D97-AF65-F5344CB8AC3E}">
        <p14:creationId xmlns:p14="http://schemas.microsoft.com/office/powerpoint/2010/main" val="348857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Best Stock-Fund Managers of 2019 - WSJ">
            <a:extLst>
              <a:ext uri="{FF2B5EF4-FFF2-40B4-BE49-F238E27FC236}">
                <a16:creationId xmlns:a16="http://schemas.microsoft.com/office/drawing/2014/main" id="{C75210F3-0724-4CB3-960E-E307A298CE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927" y="1657831"/>
            <a:ext cx="2886337" cy="28885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3BFB0A-9C47-494D-AC58-49B579A9D044}"/>
              </a:ext>
            </a:extLst>
          </p:cNvPr>
          <p:cNvSpPr>
            <a:spLocks noGrp="1"/>
          </p:cNvSpPr>
          <p:nvPr>
            <p:ph type="title"/>
          </p:nvPr>
        </p:nvSpPr>
        <p:spPr/>
        <p:txBody>
          <a:bodyPr>
            <a:normAutofit/>
          </a:bodyPr>
          <a:lstStyle/>
          <a:p>
            <a:r>
              <a:rPr lang="en-US" sz="3200" dirty="0"/>
              <a:t>Performance of Mutual Fund Manager</a:t>
            </a:r>
          </a:p>
        </p:txBody>
      </p:sp>
      <p:graphicFrame>
        <p:nvGraphicFramePr>
          <p:cNvPr id="7" name="Table 3">
            <a:extLst>
              <a:ext uri="{FF2B5EF4-FFF2-40B4-BE49-F238E27FC236}">
                <a16:creationId xmlns:a16="http://schemas.microsoft.com/office/drawing/2014/main" id="{8ADAFCD9-FC26-40ED-9AB1-35931D564148}"/>
              </a:ext>
            </a:extLst>
          </p:cNvPr>
          <p:cNvGraphicFramePr>
            <a:graphicFrameLocks noGrp="1"/>
          </p:cNvGraphicFramePr>
          <p:nvPr>
            <p:extLst>
              <p:ext uri="{D42A27DB-BD31-4B8C-83A1-F6EECF244321}">
                <p14:modId xmlns:p14="http://schemas.microsoft.com/office/powerpoint/2010/main" val="3097150030"/>
              </p:ext>
            </p:extLst>
          </p:nvPr>
        </p:nvGraphicFramePr>
        <p:xfrm>
          <a:off x="408264" y="4828099"/>
          <a:ext cx="3811398" cy="1044195"/>
        </p:xfrm>
        <a:graphic>
          <a:graphicData uri="http://schemas.openxmlformats.org/drawingml/2006/table">
            <a:tbl>
              <a:tblPr firstRow="1" bandRow="1">
                <a:tableStyleId>{5C22544A-7EE6-4342-B048-85BDC9FD1C3A}</a:tableStyleId>
              </a:tblPr>
              <a:tblGrid>
                <a:gridCol w="1496037">
                  <a:extLst>
                    <a:ext uri="{9D8B030D-6E8A-4147-A177-3AD203B41FA5}">
                      <a16:colId xmlns:a16="http://schemas.microsoft.com/office/drawing/2014/main" val="189297537"/>
                    </a:ext>
                  </a:extLst>
                </a:gridCol>
                <a:gridCol w="2315361">
                  <a:extLst>
                    <a:ext uri="{9D8B030D-6E8A-4147-A177-3AD203B41FA5}">
                      <a16:colId xmlns:a16="http://schemas.microsoft.com/office/drawing/2014/main" val="1975688660"/>
                    </a:ext>
                  </a:extLst>
                </a:gridCol>
              </a:tblGrid>
              <a:tr h="348065">
                <a:tc>
                  <a:txBody>
                    <a:bodyPr/>
                    <a:lstStyle/>
                    <a:p>
                      <a:r>
                        <a:rPr lang="en-US" dirty="0"/>
                        <a:t>Market Condition</a:t>
                      </a:r>
                    </a:p>
                  </a:txBody>
                  <a:tcPr/>
                </a:tc>
                <a:tc>
                  <a:txBody>
                    <a:bodyPr/>
                    <a:lstStyle/>
                    <a:p>
                      <a:r>
                        <a:rPr lang="en-US" dirty="0"/>
                        <a:t>Rank on Four-factor Alpha</a:t>
                      </a:r>
                    </a:p>
                  </a:txBody>
                  <a:tcPr/>
                </a:tc>
                <a:extLst>
                  <a:ext uri="{0D108BD9-81ED-4DB2-BD59-A6C34878D82A}">
                    <a16:rowId xmlns:a16="http://schemas.microsoft.com/office/drawing/2014/main" val="3529725435"/>
                  </a:ext>
                </a:extLst>
              </a:tr>
              <a:tr h="348065">
                <a:tc>
                  <a:txBody>
                    <a:bodyPr/>
                    <a:lstStyle/>
                    <a:p>
                      <a:r>
                        <a:rPr lang="en-US" dirty="0"/>
                        <a:t>Recession</a:t>
                      </a:r>
                    </a:p>
                  </a:txBody>
                  <a:tcPr/>
                </a:tc>
                <a:tc>
                  <a:txBody>
                    <a:bodyPr/>
                    <a:lstStyle/>
                    <a:p>
                      <a:r>
                        <a:rPr lang="en-US" dirty="0"/>
                        <a:t>10 percentile</a:t>
                      </a:r>
                    </a:p>
                  </a:txBody>
                  <a:tcPr/>
                </a:tc>
                <a:extLst>
                  <a:ext uri="{0D108BD9-81ED-4DB2-BD59-A6C34878D82A}">
                    <a16:rowId xmlns:a16="http://schemas.microsoft.com/office/drawing/2014/main" val="1267610625"/>
                  </a:ext>
                </a:extLst>
              </a:tr>
              <a:tr h="348065">
                <a:tc>
                  <a:txBody>
                    <a:bodyPr/>
                    <a:lstStyle/>
                    <a:p>
                      <a:r>
                        <a:rPr lang="en-US" dirty="0"/>
                        <a:t>Boom</a:t>
                      </a:r>
                    </a:p>
                  </a:txBody>
                  <a:tcPr/>
                </a:tc>
                <a:tc>
                  <a:txBody>
                    <a:bodyPr/>
                    <a:lstStyle/>
                    <a:p>
                      <a:r>
                        <a:rPr lang="en-US" dirty="0"/>
                        <a:t>50 percentile</a:t>
                      </a:r>
                    </a:p>
                  </a:txBody>
                  <a:tcPr/>
                </a:tc>
                <a:extLst>
                  <a:ext uri="{0D108BD9-81ED-4DB2-BD59-A6C34878D82A}">
                    <a16:rowId xmlns:a16="http://schemas.microsoft.com/office/drawing/2014/main" val="955675771"/>
                  </a:ext>
                </a:extLst>
              </a:tr>
            </a:tbl>
          </a:graphicData>
        </a:graphic>
      </p:graphicFrame>
      <p:graphicFrame>
        <p:nvGraphicFramePr>
          <p:cNvPr id="8" name="Table 3">
            <a:extLst>
              <a:ext uri="{FF2B5EF4-FFF2-40B4-BE49-F238E27FC236}">
                <a16:creationId xmlns:a16="http://schemas.microsoft.com/office/drawing/2014/main" id="{9BA9FE12-2B2F-4173-900E-C610CB4D3510}"/>
              </a:ext>
            </a:extLst>
          </p:cNvPr>
          <p:cNvGraphicFramePr>
            <a:graphicFrameLocks noGrp="1"/>
          </p:cNvGraphicFramePr>
          <p:nvPr>
            <p:extLst>
              <p:ext uri="{D42A27DB-BD31-4B8C-83A1-F6EECF244321}">
                <p14:modId xmlns:p14="http://schemas.microsoft.com/office/powerpoint/2010/main" val="4111017279"/>
              </p:ext>
            </p:extLst>
          </p:nvPr>
        </p:nvGraphicFramePr>
        <p:xfrm>
          <a:off x="4328020" y="4828098"/>
          <a:ext cx="3884802" cy="1044195"/>
        </p:xfrm>
        <a:graphic>
          <a:graphicData uri="http://schemas.openxmlformats.org/drawingml/2006/table">
            <a:tbl>
              <a:tblPr firstRow="1" bandRow="1">
                <a:tableStyleId>{5C22544A-7EE6-4342-B048-85BDC9FD1C3A}</a:tableStyleId>
              </a:tblPr>
              <a:tblGrid>
                <a:gridCol w="1569441">
                  <a:extLst>
                    <a:ext uri="{9D8B030D-6E8A-4147-A177-3AD203B41FA5}">
                      <a16:colId xmlns:a16="http://schemas.microsoft.com/office/drawing/2014/main" val="189297537"/>
                    </a:ext>
                  </a:extLst>
                </a:gridCol>
                <a:gridCol w="2315361">
                  <a:extLst>
                    <a:ext uri="{9D8B030D-6E8A-4147-A177-3AD203B41FA5}">
                      <a16:colId xmlns:a16="http://schemas.microsoft.com/office/drawing/2014/main" val="1975688660"/>
                    </a:ext>
                  </a:extLst>
                </a:gridCol>
              </a:tblGrid>
              <a:tr h="348065">
                <a:tc>
                  <a:txBody>
                    <a:bodyPr/>
                    <a:lstStyle/>
                    <a:p>
                      <a:r>
                        <a:rPr lang="en-US"/>
                        <a:t>Inflation</a:t>
                      </a:r>
                      <a:endParaRPr lang="en-US" dirty="0"/>
                    </a:p>
                  </a:txBody>
                  <a:tcPr/>
                </a:tc>
                <a:tc>
                  <a:txBody>
                    <a:bodyPr/>
                    <a:lstStyle/>
                    <a:p>
                      <a:r>
                        <a:rPr lang="en-US" dirty="0"/>
                        <a:t>Rank on Four-factor Alpha</a:t>
                      </a:r>
                    </a:p>
                  </a:txBody>
                  <a:tcPr/>
                </a:tc>
                <a:extLst>
                  <a:ext uri="{0D108BD9-81ED-4DB2-BD59-A6C34878D82A}">
                    <a16:rowId xmlns:a16="http://schemas.microsoft.com/office/drawing/2014/main" val="3529725435"/>
                  </a:ext>
                </a:extLst>
              </a:tr>
              <a:tr h="348065">
                <a:tc>
                  <a:txBody>
                    <a:bodyPr/>
                    <a:lstStyle/>
                    <a:p>
                      <a:r>
                        <a:rPr lang="en-US" dirty="0"/>
                        <a:t>High Inflation</a:t>
                      </a:r>
                    </a:p>
                  </a:txBody>
                  <a:tcPr/>
                </a:tc>
                <a:tc>
                  <a:txBody>
                    <a:bodyPr/>
                    <a:lstStyle/>
                    <a:p>
                      <a:r>
                        <a:rPr lang="en-US" dirty="0"/>
                        <a:t>20 percentile</a:t>
                      </a:r>
                    </a:p>
                  </a:txBody>
                  <a:tcPr/>
                </a:tc>
                <a:extLst>
                  <a:ext uri="{0D108BD9-81ED-4DB2-BD59-A6C34878D82A}">
                    <a16:rowId xmlns:a16="http://schemas.microsoft.com/office/drawing/2014/main" val="1267610625"/>
                  </a:ext>
                </a:extLst>
              </a:tr>
              <a:tr h="348065">
                <a:tc>
                  <a:txBody>
                    <a:bodyPr/>
                    <a:lstStyle/>
                    <a:p>
                      <a:r>
                        <a:rPr lang="en-US" dirty="0"/>
                        <a:t>Low Inflation</a:t>
                      </a:r>
                    </a:p>
                  </a:txBody>
                  <a:tcPr/>
                </a:tc>
                <a:tc>
                  <a:txBody>
                    <a:bodyPr/>
                    <a:lstStyle/>
                    <a:p>
                      <a:r>
                        <a:rPr lang="en-US" dirty="0"/>
                        <a:t>40 percentile</a:t>
                      </a:r>
                    </a:p>
                  </a:txBody>
                  <a:tcPr/>
                </a:tc>
                <a:extLst>
                  <a:ext uri="{0D108BD9-81ED-4DB2-BD59-A6C34878D82A}">
                    <a16:rowId xmlns:a16="http://schemas.microsoft.com/office/drawing/2014/main" val="955675771"/>
                  </a:ext>
                </a:extLst>
              </a:tr>
            </a:tbl>
          </a:graphicData>
        </a:graphic>
      </p:graphicFrame>
      <p:graphicFrame>
        <p:nvGraphicFramePr>
          <p:cNvPr id="9" name="Chart 8">
            <a:extLst>
              <a:ext uri="{FF2B5EF4-FFF2-40B4-BE49-F238E27FC236}">
                <a16:creationId xmlns:a16="http://schemas.microsoft.com/office/drawing/2014/main" id="{A788676D-E026-4F22-8F61-4098BCF79078}"/>
              </a:ext>
            </a:extLst>
          </p:cNvPr>
          <p:cNvGraphicFramePr>
            <a:graphicFrameLocks/>
          </p:cNvGraphicFramePr>
          <p:nvPr>
            <p:extLst>
              <p:ext uri="{D42A27DB-BD31-4B8C-83A1-F6EECF244321}">
                <p14:modId xmlns:p14="http://schemas.microsoft.com/office/powerpoint/2010/main" val="4239925565"/>
              </p:ext>
            </p:extLst>
          </p:nvPr>
        </p:nvGraphicFramePr>
        <p:xfrm>
          <a:off x="3693908" y="1528894"/>
          <a:ext cx="5153025"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403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Best Stock-Fund Managers of 2019 - WSJ">
            <a:extLst>
              <a:ext uri="{FF2B5EF4-FFF2-40B4-BE49-F238E27FC236}">
                <a16:creationId xmlns:a16="http://schemas.microsoft.com/office/drawing/2014/main" id="{C75210F3-0724-4CB3-960E-E307A298CE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9927" y="1657831"/>
            <a:ext cx="2886337" cy="288859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C3BFB0A-9C47-494D-AC58-49B579A9D044}"/>
              </a:ext>
            </a:extLst>
          </p:cNvPr>
          <p:cNvSpPr>
            <a:spLocks noGrp="1"/>
          </p:cNvSpPr>
          <p:nvPr>
            <p:ph type="title"/>
          </p:nvPr>
        </p:nvSpPr>
        <p:spPr/>
        <p:txBody>
          <a:bodyPr>
            <a:normAutofit/>
          </a:bodyPr>
          <a:lstStyle/>
          <a:p>
            <a:r>
              <a:rPr lang="en-US" sz="3200" dirty="0"/>
              <a:t>Performance of Mutual Fund Manager</a:t>
            </a:r>
          </a:p>
        </p:txBody>
      </p:sp>
      <p:graphicFrame>
        <p:nvGraphicFramePr>
          <p:cNvPr id="7" name="Table 3">
            <a:extLst>
              <a:ext uri="{FF2B5EF4-FFF2-40B4-BE49-F238E27FC236}">
                <a16:creationId xmlns:a16="http://schemas.microsoft.com/office/drawing/2014/main" id="{8ADAFCD9-FC26-40ED-9AB1-35931D564148}"/>
              </a:ext>
            </a:extLst>
          </p:cNvPr>
          <p:cNvGraphicFramePr>
            <a:graphicFrameLocks noGrp="1"/>
          </p:cNvGraphicFramePr>
          <p:nvPr/>
        </p:nvGraphicFramePr>
        <p:xfrm>
          <a:off x="408264" y="4828099"/>
          <a:ext cx="3811398" cy="1044195"/>
        </p:xfrm>
        <a:graphic>
          <a:graphicData uri="http://schemas.openxmlformats.org/drawingml/2006/table">
            <a:tbl>
              <a:tblPr firstRow="1" bandRow="1">
                <a:tableStyleId>{5C22544A-7EE6-4342-B048-85BDC9FD1C3A}</a:tableStyleId>
              </a:tblPr>
              <a:tblGrid>
                <a:gridCol w="1496037">
                  <a:extLst>
                    <a:ext uri="{9D8B030D-6E8A-4147-A177-3AD203B41FA5}">
                      <a16:colId xmlns:a16="http://schemas.microsoft.com/office/drawing/2014/main" val="189297537"/>
                    </a:ext>
                  </a:extLst>
                </a:gridCol>
                <a:gridCol w="2315361">
                  <a:extLst>
                    <a:ext uri="{9D8B030D-6E8A-4147-A177-3AD203B41FA5}">
                      <a16:colId xmlns:a16="http://schemas.microsoft.com/office/drawing/2014/main" val="1975688660"/>
                    </a:ext>
                  </a:extLst>
                </a:gridCol>
              </a:tblGrid>
              <a:tr h="348065">
                <a:tc>
                  <a:txBody>
                    <a:bodyPr/>
                    <a:lstStyle/>
                    <a:p>
                      <a:r>
                        <a:rPr lang="en-US" dirty="0"/>
                        <a:t>Market Condition</a:t>
                      </a:r>
                    </a:p>
                  </a:txBody>
                  <a:tcPr/>
                </a:tc>
                <a:tc>
                  <a:txBody>
                    <a:bodyPr/>
                    <a:lstStyle/>
                    <a:p>
                      <a:r>
                        <a:rPr lang="en-US" dirty="0"/>
                        <a:t>Rank on Four-factor Alpha</a:t>
                      </a:r>
                    </a:p>
                  </a:txBody>
                  <a:tcPr/>
                </a:tc>
                <a:extLst>
                  <a:ext uri="{0D108BD9-81ED-4DB2-BD59-A6C34878D82A}">
                    <a16:rowId xmlns:a16="http://schemas.microsoft.com/office/drawing/2014/main" val="3529725435"/>
                  </a:ext>
                </a:extLst>
              </a:tr>
              <a:tr h="348065">
                <a:tc>
                  <a:txBody>
                    <a:bodyPr/>
                    <a:lstStyle/>
                    <a:p>
                      <a:r>
                        <a:rPr lang="en-US" dirty="0"/>
                        <a:t>Recession</a:t>
                      </a:r>
                    </a:p>
                  </a:txBody>
                  <a:tcPr/>
                </a:tc>
                <a:tc>
                  <a:txBody>
                    <a:bodyPr/>
                    <a:lstStyle/>
                    <a:p>
                      <a:r>
                        <a:rPr lang="en-US" dirty="0"/>
                        <a:t>10 percentile</a:t>
                      </a:r>
                    </a:p>
                  </a:txBody>
                  <a:tcPr/>
                </a:tc>
                <a:extLst>
                  <a:ext uri="{0D108BD9-81ED-4DB2-BD59-A6C34878D82A}">
                    <a16:rowId xmlns:a16="http://schemas.microsoft.com/office/drawing/2014/main" val="1267610625"/>
                  </a:ext>
                </a:extLst>
              </a:tr>
              <a:tr h="348065">
                <a:tc>
                  <a:txBody>
                    <a:bodyPr/>
                    <a:lstStyle/>
                    <a:p>
                      <a:r>
                        <a:rPr lang="en-US" dirty="0"/>
                        <a:t>Boom</a:t>
                      </a:r>
                    </a:p>
                  </a:txBody>
                  <a:tcPr/>
                </a:tc>
                <a:tc>
                  <a:txBody>
                    <a:bodyPr/>
                    <a:lstStyle/>
                    <a:p>
                      <a:r>
                        <a:rPr lang="en-US" dirty="0"/>
                        <a:t>50 percentile</a:t>
                      </a:r>
                    </a:p>
                  </a:txBody>
                  <a:tcPr/>
                </a:tc>
                <a:extLst>
                  <a:ext uri="{0D108BD9-81ED-4DB2-BD59-A6C34878D82A}">
                    <a16:rowId xmlns:a16="http://schemas.microsoft.com/office/drawing/2014/main" val="955675771"/>
                  </a:ext>
                </a:extLst>
              </a:tr>
            </a:tbl>
          </a:graphicData>
        </a:graphic>
      </p:graphicFrame>
      <p:graphicFrame>
        <p:nvGraphicFramePr>
          <p:cNvPr id="8" name="Table 3">
            <a:extLst>
              <a:ext uri="{FF2B5EF4-FFF2-40B4-BE49-F238E27FC236}">
                <a16:creationId xmlns:a16="http://schemas.microsoft.com/office/drawing/2014/main" id="{9BA9FE12-2B2F-4173-900E-C610CB4D3510}"/>
              </a:ext>
            </a:extLst>
          </p:cNvPr>
          <p:cNvGraphicFramePr>
            <a:graphicFrameLocks noGrp="1"/>
          </p:cNvGraphicFramePr>
          <p:nvPr/>
        </p:nvGraphicFramePr>
        <p:xfrm>
          <a:off x="4328020" y="4828098"/>
          <a:ext cx="3884802" cy="1044195"/>
        </p:xfrm>
        <a:graphic>
          <a:graphicData uri="http://schemas.openxmlformats.org/drawingml/2006/table">
            <a:tbl>
              <a:tblPr firstRow="1" bandRow="1">
                <a:tableStyleId>{5C22544A-7EE6-4342-B048-85BDC9FD1C3A}</a:tableStyleId>
              </a:tblPr>
              <a:tblGrid>
                <a:gridCol w="1569441">
                  <a:extLst>
                    <a:ext uri="{9D8B030D-6E8A-4147-A177-3AD203B41FA5}">
                      <a16:colId xmlns:a16="http://schemas.microsoft.com/office/drawing/2014/main" val="189297537"/>
                    </a:ext>
                  </a:extLst>
                </a:gridCol>
                <a:gridCol w="2315361">
                  <a:extLst>
                    <a:ext uri="{9D8B030D-6E8A-4147-A177-3AD203B41FA5}">
                      <a16:colId xmlns:a16="http://schemas.microsoft.com/office/drawing/2014/main" val="1975688660"/>
                    </a:ext>
                  </a:extLst>
                </a:gridCol>
              </a:tblGrid>
              <a:tr h="348065">
                <a:tc>
                  <a:txBody>
                    <a:bodyPr/>
                    <a:lstStyle/>
                    <a:p>
                      <a:r>
                        <a:rPr lang="en-US"/>
                        <a:t>Inflation</a:t>
                      </a:r>
                      <a:endParaRPr lang="en-US" dirty="0"/>
                    </a:p>
                  </a:txBody>
                  <a:tcPr/>
                </a:tc>
                <a:tc>
                  <a:txBody>
                    <a:bodyPr/>
                    <a:lstStyle/>
                    <a:p>
                      <a:r>
                        <a:rPr lang="en-US" dirty="0"/>
                        <a:t>Rank on Four-factor Alpha</a:t>
                      </a:r>
                    </a:p>
                  </a:txBody>
                  <a:tcPr/>
                </a:tc>
                <a:extLst>
                  <a:ext uri="{0D108BD9-81ED-4DB2-BD59-A6C34878D82A}">
                    <a16:rowId xmlns:a16="http://schemas.microsoft.com/office/drawing/2014/main" val="3529725435"/>
                  </a:ext>
                </a:extLst>
              </a:tr>
              <a:tr h="348065">
                <a:tc>
                  <a:txBody>
                    <a:bodyPr/>
                    <a:lstStyle/>
                    <a:p>
                      <a:r>
                        <a:rPr lang="en-US" dirty="0"/>
                        <a:t>High Inflation</a:t>
                      </a:r>
                    </a:p>
                  </a:txBody>
                  <a:tcPr/>
                </a:tc>
                <a:tc>
                  <a:txBody>
                    <a:bodyPr/>
                    <a:lstStyle/>
                    <a:p>
                      <a:r>
                        <a:rPr lang="en-US" dirty="0"/>
                        <a:t>20 percentile</a:t>
                      </a:r>
                    </a:p>
                  </a:txBody>
                  <a:tcPr/>
                </a:tc>
                <a:extLst>
                  <a:ext uri="{0D108BD9-81ED-4DB2-BD59-A6C34878D82A}">
                    <a16:rowId xmlns:a16="http://schemas.microsoft.com/office/drawing/2014/main" val="1267610625"/>
                  </a:ext>
                </a:extLst>
              </a:tr>
              <a:tr h="348065">
                <a:tc>
                  <a:txBody>
                    <a:bodyPr/>
                    <a:lstStyle/>
                    <a:p>
                      <a:r>
                        <a:rPr lang="en-US" dirty="0"/>
                        <a:t>Low Inflation</a:t>
                      </a:r>
                    </a:p>
                  </a:txBody>
                  <a:tcPr/>
                </a:tc>
                <a:tc>
                  <a:txBody>
                    <a:bodyPr/>
                    <a:lstStyle/>
                    <a:p>
                      <a:r>
                        <a:rPr lang="en-US" dirty="0"/>
                        <a:t>40 percentile</a:t>
                      </a:r>
                    </a:p>
                  </a:txBody>
                  <a:tcPr/>
                </a:tc>
                <a:extLst>
                  <a:ext uri="{0D108BD9-81ED-4DB2-BD59-A6C34878D82A}">
                    <a16:rowId xmlns:a16="http://schemas.microsoft.com/office/drawing/2014/main" val="955675771"/>
                  </a:ext>
                </a:extLst>
              </a:tr>
            </a:tbl>
          </a:graphicData>
        </a:graphic>
      </p:graphicFrame>
      <p:sp>
        <p:nvSpPr>
          <p:cNvPr id="10" name="TextBox 9">
            <a:extLst>
              <a:ext uri="{FF2B5EF4-FFF2-40B4-BE49-F238E27FC236}">
                <a16:creationId xmlns:a16="http://schemas.microsoft.com/office/drawing/2014/main" id="{5B99A517-7481-43BD-A595-B26035A214B3}"/>
              </a:ext>
            </a:extLst>
          </p:cNvPr>
          <p:cNvSpPr txBox="1"/>
          <p:nvPr/>
        </p:nvSpPr>
        <p:spPr>
          <a:xfrm>
            <a:off x="3955060" y="1844901"/>
            <a:ext cx="4630722" cy="2308324"/>
          </a:xfrm>
          <a:prstGeom prst="rect">
            <a:avLst/>
          </a:prstGeom>
          <a:noFill/>
        </p:spPr>
        <p:txBody>
          <a:bodyPr wrap="square">
            <a:spAutoFit/>
          </a:bodyPr>
          <a:lstStyle/>
          <a:p>
            <a:r>
              <a:rPr lang="en-US" sz="1800" i="1" dirty="0">
                <a:effectLst/>
                <a:latin typeface="Calibri" panose="020F0502020204030204" pitchFamily="34" charset="0"/>
                <a:ea typeface="DengXian" panose="02010600030101010101" pitchFamily="2" charset="-122"/>
                <a:cs typeface="Calibri" panose="020F0502020204030204" pitchFamily="34" charset="0"/>
              </a:rPr>
              <a:t>“A sailor cannot control the wind, but she can determine how to take advantage of it to get her where she wants. Good investment strategy is to stick with the approach over the long run. This discipline applies not only to staying with your positions. It also means re-entering the markets when your approach calls for it, even though uncertainties may still exist.”</a:t>
            </a:r>
            <a:endParaRPr lang="en-US" sz="1800" i="1"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21866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E4EC-786E-47A4-A55D-FA17466E2582}"/>
              </a:ext>
            </a:extLst>
          </p:cNvPr>
          <p:cNvSpPr>
            <a:spLocks noGrp="1"/>
          </p:cNvSpPr>
          <p:nvPr>
            <p:ph type="title"/>
          </p:nvPr>
        </p:nvSpPr>
        <p:spPr/>
        <p:txBody>
          <a:bodyPr/>
          <a:lstStyle/>
          <a:p>
            <a:r>
              <a:rPr lang="en-US" dirty="0"/>
              <a:t>Can We Eyeball to Find Any Pattern?</a:t>
            </a:r>
          </a:p>
        </p:txBody>
      </p:sp>
      <p:pic>
        <p:nvPicPr>
          <p:cNvPr id="14" name="Picture 13" descr="Chart, line chart&#10;&#10;Description automatically generated">
            <a:extLst>
              <a:ext uri="{FF2B5EF4-FFF2-40B4-BE49-F238E27FC236}">
                <a16:creationId xmlns:a16="http://schemas.microsoft.com/office/drawing/2014/main" id="{3D86FC53-6B02-49EA-9E59-D6155376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784" y="1777853"/>
            <a:ext cx="7860484" cy="2261517"/>
          </a:xfrm>
          <a:prstGeom prst="rect">
            <a:avLst/>
          </a:prstGeom>
        </p:spPr>
      </p:pic>
      <p:sp>
        <p:nvSpPr>
          <p:cNvPr id="15" name="Rectangle 14">
            <a:extLst>
              <a:ext uri="{FF2B5EF4-FFF2-40B4-BE49-F238E27FC236}">
                <a16:creationId xmlns:a16="http://schemas.microsoft.com/office/drawing/2014/main" id="{73E340EC-18A0-454B-B0B6-BBF5BCD50970}"/>
              </a:ext>
            </a:extLst>
          </p:cNvPr>
          <p:cNvSpPr/>
          <p:nvPr/>
        </p:nvSpPr>
        <p:spPr>
          <a:xfrm>
            <a:off x="7171624" y="2279438"/>
            <a:ext cx="505267" cy="923330"/>
          </a:xfrm>
          <a:prstGeom prst="rect">
            <a:avLst/>
          </a:prstGeom>
          <a:noFill/>
        </p:spPr>
        <p:txBody>
          <a:bodyPr wrap="none" lIns="91440" tIns="45720" rIns="91440" bIns="4572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5400" b="1" cap="none" spc="0" dirty="0">
                <a:ln w="22225">
                  <a:solidFill>
                    <a:schemeClr val="accent2"/>
                  </a:solidFill>
                  <a:prstDash val="solid"/>
                </a:ln>
                <a:solidFill>
                  <a:schemeClr val="accent2">
                    <a:lumMod val="40000"/>
                    <a:lumOff val="60000"/>
                  </a:schemeClr>
                </a:solidFill>
                <a:effectLst/>
              </a:rPr>
              <a:t>?</a:t>
            </a:r>
          </a:p>
        </p:txBody>
      </p:sp>
    </p:spTree>
    <p:extLst>
      <p:ext uri="{BB962C8B-B14F-4D97-AF65-F5344CB8AC3E}">
        <p14:creationId xmlns:p14="http://schemas.microsoft.com/office/powerpoint/2010/main" val="198027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FEA753-9191-4D51-9BBA-2142B3BBE8E7}"/>
              </a:ext>
            </a:extLst>
          </p:cNvPr>
          <p:cNvSpPr>
            <a:spLocks noGrp="1"/>
          </p:cNvSpPr>
          <p:nvPr>
            <p:ph type="title"/>
          </p:nvPr>
        </p:nvSpPr>
        <p:spPr/>
        <p:txBody>
          <a:bodyPr/>
          <a:lstStyle/>
          <a:p>
            <a:r>
              <a:rPr lang="en-US" dirty="0"/>
              <a:t>Machine Can!</a:t>
            </a:r>
          </a:p>
        </p:txBody>
      </p:sp>
      <p:graphicFrame>
        <p:nvGraphicFramePr>
          <p:cNvPr id="13" name="Alpha">
            <a:extLst>
              <a:ext uri="{FF2B5EF4-FFF2-40B4-BE49-F238E27FC236}">
                <a16:creationId xmlns:a16="http://schemas.microsoft.com/office/drawing/2014/main" id="{7F648B8F-7676-426F-A16F-53F9D45447E8}"/>
              </a:ext>
            </a:extLst>
          </p:cNvPr>
          <p:cNvGraphicFramePr>
            <a:graphicFrameLocks/>
          </p:cNvGraphicFramePr>
          <p:nvPr>
            <p:extLst>
              <p:ext uri="{D42A27DB-BD31-4B8C-83A1-F6EECF244321}">
                <p14:modId xmlns:p14="http://schemas.microsoft.com/office/powerpoint/2010/main" val="2837068875"/>
              </p:ext>
            </p:extLst>
          </p:nvPr>
        </p:nvGraphicFramePr>
        <p:xfrm>
          <a:off x="458267" y="1309161"/>
          <a:ext cx="8227466" cy="1979323"/>
        </p:xfrm>
        <a:graphic>
          <a:graphicData uri="http://schemas.openxmlformats.org/drawingml/2006/chart">
            <c:chart xmlns:c="http://schemas.openxmlformats.org/drawingml/2006/chart" xmlns:r="http://schemas.openxmlformats.org/officeDocument/2006/relationships" r:id="rId2"/>
          </a:graphicData>
        </a:graphic>
      </p:graphicFrame>
      <p:grpSp>
        <p:nvGrpSpPr>
          <p:cNvPr id="2" name="Attention Group">
            <a:extLst>
              <a:ext uri="{FF2B5EF4-FFF2-40B4-BE49-F238E27FC236}">
                <a16:creationId xmlns:a16="http://schemas.microsoft.com/office/drawing/2014/main" id="{609034B2-A416-42F0-B456-F5E3A505606D}"/>
              </a:ext>
            </a:extLst>
          </p:cNvPr>
          <p:cNvGrpSpPr/>
          <p:nvPr/>
        </p:nvGrpSpPr>
        <p:grpSpPr>
          <a:xfrm>
            <a:off x="390371" y="3238150"/>
            <a:ext cx="8363258" cy="2869197"/>
            <a:chOff x="390371" y="3238150"/>
            <a:chExt cx="8363258" cy="2869197"/>
          </a:xfrm>
        </p:grpSpPr>
        <p:graphicFrame>
          <p:nvGraphicFramePr>
            <p:cNvPr id="14" name="Attention">
              <a:extLst>
                <a:ext uri="{FF2B5EF4-FFF2-40B4-BE49-F238E27FC236}">
                  <a16:creationId xmlns:a16="http://schemas.microsoft.com/office/drawing/2014/main" id="{9E66AD87-3B63-4821-A195-368CE63D6E32}"/>
                </a:ext>
              </a:extLst>
            </p:cNvPr>
            <p:cNvGraphicFramePr>
              <a:graphicFrameLocks/>
            </p:cNvGraphicFramePr>
            <p:nvPr>
              <p:extLst>
                <p:ext uri="{D42A27DB-BD31-4B8C-83A1-F6EECF244321}">
                  <p14:modId xmlns:p14="http://schemas.microsoft.com/office/powerpoint/2010/main" val="4240378572"/>
                </p:ext>
              </p:extLst>
            </p:nvPr>
          </p:nvGraphicFramePr>
          <p:xfrm>
            <a:off x="390371" y="3238150"/>
            <a:ext cx="8363258" cy="1979324"/>
          </p:xfrm>
          <a:graphic>
            <a:graphicData uri="http://schemas.openxmlformats.org/drawingml/2006/chart">
              <c:chart xmlns:c="http://schemas.openxmlformats.org/drawingml/2006/chart" xmlns:r="http://schemas.openxmlformats.org/officeDocument/2006/relationships" r:id="rId3"/>
            </a:graphicData>
          </a:graphic>
        </p:graphicFrame>
        <p:cxnSp>
          <p:nvCxnSpPr>
            <p:cNvPr id="16" name="Arrow Inflation">
              <a:extLst>
                <a:ext uri="{FF2B5EF4-FFF2-40B4-BE49-F238E27FC236}">
                  <a16:creationId xmlns:a16="http://schemas.microsoft.com/office/drawing/2014/main" id="{ADA2B452-82B5-4032-A8A9-C23F42C24030}"/>
                </a:ext>
              </a:extLst>
            </p:cNvPr>
            <p:cNvCxnSpPr>
              <a:cxnSpLocks/>
            </p:cNvCxnSpPr>
            <p:nvPr/>
          </p:nvCxnSpPr>
          <p:spPr>
            <a:xfrm flipV="1">
              <a:off x="4219663" y="5058565"/>
              <a:ext cx="0" cy="68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Arrow Market Return">
              <a:extLst>
                <a:ext uri="{FF2B5EF4-FFF2-40B4-BE49-F238E27FC236}">
                  <a16:creationId xmlns:a16="http://schemas.microsoft.com/office/drawing/2014/main" id="{90ED0197-06AA-4D35-AD80-02A513533F10}"/>
                </a:ext>
              </a:extLst>
            </p:cNvPr>
            <p:cNvCxnSpPr>
              <a:cxnSpLocks/>
            </p:cNvCxnSpPr>
            <p:nvPr/>
          </p:nvCxnSpPr>
          <p:spPr>
            <a:xfrm flipV="1">
              <a:off x="5561901" y="5058563"/>
              <a:ext cx="1" cy="68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Arrow Term Spread">
              <a:extLst>
                <a:ext uri="{FF2B5EF4-FFF2-40B4-BE49-F238E27FC236}">
                  <a16:creationId xmlns:a16="http://schemas.microsoft.com/office/drawing/2014/main" id="{8E01C26D-6BCC-43A7-922D-7E90DD288C09}"/>
                </a:ext>
              </a:extLst>
            </p:cNvPr>
            <p:cNvCxnSpPr>
              <a:cxnSpLocks/>
            </p:cNvCxnSpPr>
            <p:nvPr/>
          </p:nvCxnSpPr>
          <p:spPr>
            <a:xfrm flipV="1">
              <a:off x="6679591" y="5058563"/>
              <a:ext cx="0" cy="68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Inflation">
              <a:extLst>
                <a:ext uri="{FF2B5EF4-FFF2-40B4-BE49-F238E27FC236}">
                  <a16:creationId xmlns:a16="http://schemas.microsoft.com/office/drawing/2014/main" id="{25CAC16C-9139-43E8-B9EF-593D0F31AB3D}"/>
                </a:ext>
              </a:extLst>
            </p:cNvPr>
            <p:cNvSpPr txBox="1"/>
            <p:nvPr/>
          </p:nvSpPr>
          <p:spPr>
            <a:xfrm>
              <a:off x="3718449" y="5830348"/>
              <a:ext cx="1260111" cy="276999"/>
            </a:xfrm>
            <a:prstGeom prst="rect">
              <a:avLst/>
            </a:prstGeom>
            <a:noFill/>
          </p:spPr>
          <p:txBody>
            <a:bodyPr wrap="square" rtlCol="0">
              <a:spAutoFit/>
            </a:bodyPr>
            <a:lstStyle/>
            <a:p>
              <a:r>
                <a:rPr lang="en-US" altLang="zh-CN" sz="1200" dirty="0"/>
                <a:t>T-bill Yield</a:t>
              </a:r>
              <a:endParaRPr lang="en-US" sz="1200" dirty="0"/>
            </a:p>
          </p:txBody>
        </p:sp>
        <p:sp>
          <p:nvSpPr>
            <p:cNvPr id="15" name="Market Return">
              <a:extLst>
                <a:ext uri="{FF2B5EF4-FFF2-40B4-BE49-F238E27FC236}">
                  <a16:creationId xmlns:a16="http://schemas.microsoft.com/office/drawing/2014/main" id="{C69E5D5F-AA1E-4E27-9F5C-0B58EE3C8552}"/>
                </a:ext>
              </a:extLst>
            </p:cNvPr>
            <p:cNvSpPr txBox="1"/>
            <p:nvPr/>
          </p:nvSpPr>
          <p:spPr>
            <a:xfrm>
              <a:off x="4978560" y="5830348"/>
              <a:ext cx="1330931" cy="276999"/>
            </a:xfrm>
            <a:prstGeom prst="rect">
              <a:avLst/>
            </a:prstGeom>
            <a:noFill/>
          </p:spPr>
          <p:txBody>
            <a:bodyPr wrap="square" rtlCol="0">
              <a:spAutoFit/>
            </a:bodyPr>
            <a:lstStyle/>
            <a:p>
              <a:r>
                <a:rPr lang="en-US" sz="1200" dirty="0"/>
                <a:t>Market Return</a:t>
              </a:r>
            </a:p>
          </p:txBody>
        </p:sp>
        <p:sp>
          <p:nvSpPr>
            <p:cNvPr id="17" name="Term Spread">
              <a:extLst>
                <a:ext uri="{FF2B5EF4-FFF2-40B4-BE49-F238E27FC236}">
                  <a16:creationId xmlns:a16="http://schemas.microsoft.com/office/drawing/2014/main" id="{7A623951-D25F-41D7-B68B-E17ED20D24A5}"/>
                </a:ext>
              </a:extLst>
            </p:cNvPr>
            <p:cNvSpPr txBox="1"/>
            <p:nvPr/>
          </p:nvSpPr>
          <p:spPr>
            <a:xfrm>
              <a:off x="6344901" y="5830348"/>
              <a:ext cx="1260111" cy="276999"/>
            </a:xfrm>
            <a:prstGeom prst="rect">
              <a:avLst/>
            </a:prstGeom>
            <a:noFill/>
          </p:spPr>
          <p:txBody>
            <a:bodyPr wrap="square" rtlCol="0">
              <a:spAutoFit/>
            </a:bodyPr>
            <a:lstStyle/>
            <a:p>
              <a:r>
                <a:rPr lang="en-US" sz="1200" dirty="0"/>
                <a:t>Term Spread</a:t>
              </a:r>
            </a:p>
          </p:txBody>
        </p:sp>
      </p:grpSp>
    </p:spTree>
    <p:extLst>
      <p:ext uri="{BB962C8B-B14F-4D97-AF65-F5344CB8AC3E}">
        <p14:creationId xmlns:p14="http://schemas.microsoft.com/office/powerpoint/2010/main" val="1986601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0 1.11022E-16 L 0 -0.32292 " pathEditMode="relative" rAng="0" ptsTypes="AA">
                                      <p:cBhvr>
                                        <p:cTn id="10" dur="1100" fill="hold"/>
                                        <p:tgtEl>
                                          <p:spTgt spid="2"/>
                                        </p:tgtEl>
                                        <p:attrNameLst>
                                          <p:attrName>ppt_x</p:attrName>
                                          <p:attrName>ppt_y</p:attrName>
                                        </p:attrNameLst>
                                      </p:cBhvr>
                                      <p:rCtr x="0" y="-161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E52F71-ED46-4114-8C3F-3B3C554D94F8}"/>
              </a:ext>
            </a:extLst>
          </p:cNvPr>
          <p:cNvSpPr>
            <a:spLocks noGrp="1"/>
          </p:cNvSpPr>
          <p:nvPr>
            <p:ph type="title"/>
          </p:nvPr>
        </p:nvSpPr>
        <p:spPr/>
        <p:txBody>
          <a:bodyPr/>
          <a:lstStyle/>
          <a:p>
            <a:r>
              <a:rPr lang="en-US" dirty="0"/>
              <a:t>Machine Can!</a:t>
            </a:r>
          </a:p>
        </p:txBody>
      </p:sp>
      <p:grpSp>
        <p:nvGrpSpPr>
          <p:cNvPr id="12" name="Attention Group">
            <a:extLst>
              <a:ext uri="{FF2B5EF4-FFF2-40B4-BE49-F238E27FC236}">
                <a16:creationId xmlns:a16="http://schemas.microsoft.com/office/drawing/2014/main" id="{3FBB28CA-5D77-40FE-9E04-7F7C8FC378B6}"/>
              </a:ext>
            </a:extLst>
          </p:cNvPr>
          <p:cNvGrpSpPr/>
          <p:nvPr/>
        </p:nvGrpSpPr>
        <p:grpSpPr>
          <a:xfrm>
            <a:off x="390371" y="956344"/>
            <a:ext cx="8363258" cy="2869197"/>
            <a:chOff x="390371" y="3238150"/>
            <a:chExt cx="8363258" cy="2869197"/>
          </a:xfrm>
        </p:grpSpPr>
        <p:graphicFrame>
          <p:nvGraphicFramePr>
            <p:cNvPr id="13" name="Attention">
              <a:extLst>
                <a:ext uri="{FF2B5EF4-FFF2-40B4-BE49-F238E27FC236}">
                  <a16:creationId xmlns:a16="http://schemas.microsoft.com/office/drawing/2014/main" id="{CAE4BBE6-F68C-4422-8541-284027B4C480}"/>
                </a:ext>
              </a:extLst>
            </p:cNvPr>
            <p:cNvGraphicFramePr>
              <a:graphicFrameLocks/>
            </p:cNvGraphicFramePr>
            <p:nvPr>
              <p:extLst>
                <p:ext uri="{D42A27DB-BD31-4B8C-83A1-F6EECF244321}">
                  <p14:modId xmlns:p14="http://schemas.microsoft.com/office/powerpoint/2010/main" val="1451914361"/>
                </p:ext>
              </p:extLst>
            </p:nvPr>
          </p:nvGraphicFramePr>
          <p:xfrm>
            <a:off x="390371" y="3238150"/>
            <a:ext cx="8363258" cy="1979324"/>
          </p:xfrm>
          <a:graphic>
            <a:graphicData uri="http://schemas.openxmlformats.org/drawingml/2006/chart">
              <c:chart xmlns:c="http://schemas.openxmlformats.org/drawingml/2006/chart" xmlns:r="http://schemas.openxmlformats.org/officeDocument/2006/relationships" r:id="rId2"/>
            </a:graphicData>
          </a:graphic>
        </p:graphicFrame>
        <p:cxnSp>
          <p:nvCxnSpPr>
            <p:cNvPr id="14" name="Arrow Inflation">
              <a:extLst>
                <a:ext uri="{FF2B5EF4-FFF2-40B4-BE49-F238E27FC236}">
                  <a16:creationId xmlns:a16="http://schemas.microsoft.com/office/drawing/2014/main" id="{4ECD21C6-FA6C-4803-82CF-351010308C81}"/>
                </a:ext>
              </a:extLst>
            </p:cNvPr>
            <p:cNvCxnSpPr>
              <a:cxnSpLocks/>
            </p:cNvCxnSpPr>
            <p:nvPr/>
          </p:nvCxnSpPr>
          <p:spPr>
            <a:xfrm flipV="1">
              <a:off x="4219663" y="5058565"/>
              <a:ext cx="0" cy="684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Arrow Market Return">
              <a:extLst>
                <a:ext uri="{FF2B5EF4-FFF2-40B4-BE49-F238E27FC236}">
                  <a16:creationId xmlns:a16="http://schemas.microsoft.com/office/drawing/2014/main" id="{E8AC7394-EEAE-4209-B3ED-11FBC54255AB}"/>
                </a:ext>
              </a:extLst>
            </p:cNvPr>
            <p:cNvCxnSpPr>
              <a:cxnSpLocks/>
            </p:cNvCxnSpPr>
            <p:nvPr/>
          </p:nvCxnSpPr>
          <p:spPr>
            <a:xfrm flipV="1">
              <a:off x="5561901" y="5058563"/>
              <a:ext cx="1" cy="68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Arrow Term Spread">
              <a:extLst>
                <a:ext uri="{FF2B5EF4-FFF2-40B4-BE49-F238E27FC236}">
                  <a16:creationId xmlns:a16="http://schemas.microsoft.com/office/drawing/2014/main" id="{D886EECD-35F4-46FA-897D-7546DABFA2A9}"/>
                </a:ext>
              </a:extLst>
            </p:cNvPr>
            <p:cNvCxnSpPr>
              <a:cxnSpLocks/>
            </p:cNvCxnSpPr>
            <p:nvPr/>
          </p:nvCxnSpPr>
          <p:spPr>
            <a:xfrm flipV="1">
              <a:off x="6679591" y="5058563"/>
              <a:ext cx="0" cy="6849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Inflation">
              <a:extLst>
                <a:ext uri="{FF2B5EF4-FFF2-40B4-BE49-F238E27FC236}">
                  <a16:creationId xmlns:a16="http://schemas.microsoft.com/office/drawing/2014/main" id="{DF9EF674-1575-4FE0-ADC4-BA4A6F91DE58}"/>
                </a:ext>
              </a:extLst>
            </p:cNvPr>
            <p:cNvSpPr txBox="1"/>
            <p:nvPr/>
          </p:nvSpPr>
          <p:spPr>
            <a:xfrm>
              <a:off x="3718449" y="5830348"/>
              <a:ext cx="1260111" cy="276999"/>
            </a:xfrm>
            <a:prstGeom prst="rect">
              <a:avLst/>
            </a:prstGeom>
            <a:noFill/>
          </p:spPr>
          <p:txBody>
            <a:bodyPr wrap="square" rtlCol="0">
              <a:spAutoFit/>
            </a:bodyPr>
            <a:lstStyle/>
            <a:p>
              <a:r>
                <a:rPr lang="en-US" sz="1200" dirty="0"/>
                <a:t>T-bill Yield</a:t>
              </a:r>
            </a:p>
          </p:txBody>
        </p:sp>
        <p:sp>
          <p:nvSpPr>
            <p:cNvPr id="18" name="Market Return">
              <a:extLst>
                <a:ext uri="{FF2B5EF4-FFF2-40B4-BE49-F238E27FC236}">
                  <a16:creationId xmlns:a16="http://schemas.microsoft.com/office/drawing/2014/main" id="{DD9BC603-2FC9-4B81-8A7D-5065AD8A7DC1}"/>
                </a:ext>
              </a:extLst>
            </p:cNvPr>
            <p:cNvSpPr txBox="1"/>
            <p:nvPr/>
          </p:nvSpPr>
          <p:spPr>
            <a:xfrm>
              <a:off x="4978560" y="5830348"/>
              <a:ext cx="1330931" cy="276999"/>
            </a:xfrm>
            <a:prstGeom prst="rect">
              <a:avLst/>
            </a:prstGeom>
            <a:noFill/>
          </p:spPr>
          <p:txBody>
            <a:bodyPr wrap="square" rtlCol="0">
              <a:spAutoFit/>
            </a:bodyPr>
            <a:lstStyle/>
            <a:p>
              <a:r>
                <a:rPr lang="en-US" sz="1200" dirty="0"/>
                <a:t>Market Return</a:t>
              </a:r>
            </a:p>
          </p:txBody>
        </p:sp>
        <p:sp>
          <p:nvSpPr>
            <p:cNvPr id="19" name="Term Spread">
              <a:extLst>
                <a:ext uri="{FF2B5EF4-FFF2-40B4-BE49-F238E27FC236}">
                  <a16:creationId xmlns:a16="http://schemas.microsoft.com/office/drawing/2014/main" id="{4CFBFC51-84E8-48A6-B581-D3E35C6527C7}"/>
                </a:ext>
              </a:extLst>
            </p:cNvPr>
            <p:cNvSpPr txBox="1"/>
            <p:nvPr/>
          </p:nvSpPr>
          <p:spPr>
            <a:xfrm>
              <a:off x="6344901" y="5830348"/>
              <a:ext cx="1260111" cy="276999"/>
            </a:xfrm>
            <a:prstGeom prst="rect">
              <a:avLst/>
            </a:prstGeom>
            <a:noFill/>
          </p:spPr>
          <p:txBody>
            <a:bodyPr wrap="square" rtlCol="0">
              <a:spAutoFit/>
            </a:bodyPr>
            <a:lstStyle/>
            <a:p>
              <a:r>
                <a:rPr lang="en-US" sz="1200" dirty="0"/>
                <a:t>Term Spread</a:t>
              </a:r>
            </a:p>
          </p:txBody>
        </p:sp>
      </p:grpSp>
      <p:sp>
        <p:nvSpPr>
          <p:cNvPr id="25" name="2010 Text">
            <a:extLst>
              <a:ext uri="{FF2B5EF4-FFF2-40B4-BE49-F238E27FC236}">
                <a16:creationId xmlns:a16="http://schemas.microsoft.com/office/drawing/2014/main" id="{B6224205-8EDF-412A-862C-A6E63B6C7D66}"/>
              </a:ext>
            </a:extLst>
          </p:cNvPr>
          <p:cNvSpPr txBox="1"/>
          <p:nvPr/>
        </p:nvSpPr>
        <p:spPr>
          <a:xfrm>
            <a:off x="473273" y="4262657"/>
            <a:ext cx="7860485" cy="1477328"/>
          </a:xfrm>
          <a:prstGeom prst="rect">
            <a:avLst/>
          </a:prstGeom>
          <a:noFill/>
        </p:spPr>
        <p:txBody>
          <a:bodyPr wrap="square" rtlCol="0">
            <a:spAutoFit/>
          </a:bodyPr>
          <a:lstStyle/>
          <a:p>
            <a:r>
              <a:rPr lang="en-US" i="1" dirty="0">
                <a:solidFill>
                  <a:srgbClr val="000000"/>
                </a:solidFill>
                <a:latin typeface="+mn-lt"/>
              </a:rPr>
              <a:t>“</a:t>
            </a:r>
            <a:r>
              <a:rPr lang="en-US" b="0" i="1" dirty="0">
                <a:solidFill>
                  <a:srgbClr val="000000"/>
                </a:solidFill>
                <a:effectLst/>
                <a:latin typeface="+mn-lt"/>
              </a:rPr>
              <a:t>The Federal Reserve held benchmark interest rates to a low target range of 0% to 0.25% and pursued other initiatives designed to inject liquidity into the financial system.” </a:t>
            </a:r>
          </a:p>
          <a:p>
            <a:endParaRPr lang="en-US" i="1" dirty="0">
              <a:solidFill>
                <a:srgbClr val="000000"/>
              </a:solidFill>
              <a:latin typeface="+mn-lt"/>
            </a:endParaRPr>
          </a:p>
          <a:p>
            <a:r>
              <a:rPr lang="en-US" b="0" dirty="0">
                <a:solidFill>
                  <a:srgbClr val="000000"/>
                </a:solidFill>
                <a:effectLst/>
                <a:latin typeface="+mn-lt"/>
              </a:rPr>
              <a:t>- Shareholder Letter 2010</a:t>
            </a:r>
            <a:endParaRPr lang="en-US" dirty="0">
              <a:latin typeface="+mn-lt"/>
            </a:endParaRPr>
          </a:p>
        </p:txBody>
      </p:sp>
      <p:sp>
        <p:nvSpPr>
          <p:cNvPr id="29" name="2011 Test">
            <a:extLst>
              <a:ext uri="{FF2B5EF4-FFF2-40B4-BE49-F238E27FC236}">
                <a16:creationId xmlns:a16="http://schemas.microsoft.com/office/drawing/2014/main" id="{29605B08-96FF-4E02-986A-DE0370324DAD}"/>
              </a:ext>
            </a:extLst>
          </p:cNvPr>
          <p:cNvSpPr txBox="1"/>
          <p:nvPr/>
        </p:nvSpPr>
        <p:spPr>
          <a:xfrm>
            <a:off x="473273" y="4258100"/>
            <a:ext cx="7509558" cy="1477328"/>
          </a:xfrm>
          <a:prstGeom prst="rect">
            <a:avLst/>
          </a:prstGeom>
          <a:noFill/>
        </p:spPr>
        <p:txBody>
          <a:bodyPr wrap="square" rtlCol="0">
            <a:spAutoFit/>
          </a:bodyPr>
          <a:lstStyle/>
          <a:p>
            <a:r>
              <a:rPr lang="en-US" b="0" i="1" dirty="0">
                <a:solidFill>
                  <a:srgbClr val="000000"/>
                </a:solidFill>
                <a:effectLst/>
                <a:latin typeface="+mn-lt"/>
              </a:rPr>
              <a:t>“…over a longer period of time, there is no question that things are improving. The recession officially came to an end, driven by what has now been six consecutive quarters of growth.” </a:t>
            </a:r>
          </a:p>
          <a:p>
            <a:endParaRPr lang="en-US" b="0" i="1" dirty="0">
              <a:solidFill>
                <a:srgbClr val="000000"/>
              </a:solidFill>
              <a:effectLst/>
              <a:latin typeface="+mn-lt"/>
            </a:endParaRPr>
          </a:p>
          <a:p>
            <a:r>
              <a:rPr lang="en-US" i="1" dirty="0">
                <a:solidFill>
                  <a:srgbClr val="000000"/>
                </a:solidFill>
                <a:latin typeface="+mn-lt"/>
              </a:rPr>
              <a:t>- </a:t>
            </a:r>
            <a:r>
              <a:rPr lang="en-US" dirty="0">
                <a:solidFill>
                  <a:srgbClr val="000000"/>
                </a:solidFill>
                <a:latin typeface="+mn-lt"/>
              </a:rPr>
              <a:t>Shareholder Letter 2011</a:t>
            </a:r>
            <a:endParaRPr lang="en-US" dirty="0">
              <a:latin typeface="+mn-lt"/>
            </a:endParaRPr>
          </a:p>
        </p:txBody>
      </p:sp>
      <p:sp>
        <p:nvSpPr>
          <p:cNvPr id="38" name="2012 Test">
            <a:extLst>
              <a:ext uri="{FF2B5EF4-FFF2-40B4-BE49-F238E27FC236}">
                <a16:creationId xmlns:a16="http://schemas.microsoft.com/office/drawing/2014/main" id="{CE8FA84C-C19B-4342-8344-10DCE5F59F70}"/>
              </a:ext>
            </a:extLst>
          </p:cNvPr>
          <p:cNvSpPr txBox="1"/>
          <p:nvPr/>
        </p:nvSpPr>
        <p:spPr>
          <a:xfrm>
            <a:off x="473979" y="4536452"/>
            <a:ext cx="7327782" cy="1200329"/>
          </a:xfrm>
          <a:prstGeom prst="rect">
            <a:avLst/>
          </a:prstGeom>
          <a:noFill/>
        </p:spPr>
        <p:txBody>
          <a:bodyPr wrap="square">
            <a:spAutoFit/>
          </a:bodyPr>
          <a:lstStyle/>
          <a:p>
            <a:r>
              <a:rPr lang="en-US" b="0" i="1" dirty="0">
                <a:solidFill>
                  <a:srgbClr val="000000"/>
                </a:solidFill>
                <a:effectLst/>
                <a:latin typeface="+mn-lt"/>
              </a:rPr>
              <a:t>“The Fed stated that its objective is to lower longer-term bond yields while maintaining short-term rates at their current and historically low levels.” </a:t>
            </a:r>
          </a:p>
          <a:p>
            <a:endParaRPr lang="en-US" b="0" i="1" dirty="0">
              <a:solidFill>
                <a:srgbClr val="000000"/>
              </a:solidFill>
              <a:effectLst/>
              <a:latin typeface="+mn-lt"/>
            </a:endParaRPr>
          </a:p>
          <a:p>
            <a:r>
              <a:rPr lang="en-US" dirty="0">
                <a:solidFill>
                  <a:srgbClr val="000000"/>
                </a:solidFill>
                <a:latin typeface="+mn-lt"/>
              </a:rPr>
              <a:t>- Shareholder Letter 2012</a:t>
            </a:r>
            <a:endParaRPr lang="en-US" dirty="0">
              <a:latin typeface="+mn-lt"/>
            </a:endParaRPr>
          </a:p>
        </p:txBody>
      </p:sp>
    </p:spTree>
    <p:extLst>
      <p:ext uri="{BB962C8B-B14F-4D97-AF65-F5344CB8AC3E}">
        <p14:creationId xmlns:p14="http://schemas.microsoft.com/office/powerpoint/2010/main" val="1970463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29"/>
                                        </p:tgtEl>
                                      </p:cBhvr>
                                    </p:animEffect>
                                    <p:set>
                                      <p:cBhvr>
                                        <p:cTn id="20" dur="1" fill="hold">
                                          <p:stCondLst>
                                            <p:cond delay="499"/>
                                          </p:stCondLst>
                                        </p:cTn>
                                        <p:tgtEl>
                                          <p:spTgt spid="29"/>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9" grpId="0"/>
      <p:bldP spid="29" grpId="1"/>
      <p:bldP spid="38" grpId="0"/>
    </p:bldLst>
  </p:timing>
</p:sld>
</file>

<file path=ppt/theme/theme1.xml><?xml version="1.0" encoding="utf-8"?>
<a:theme xmlns:a="http://schemas.openxmlformats.org/drawingml/2006/main" name="2_Beamer_Presentation_templa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 id="{6D944FCC-C71C-4D8F-9F22-1F7ABA70E455}" vid="{279ED11D-C7AD-457E-A2BF-972CA9DF38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6813</TotalTime>
  <Words>1629</Words>
  <Application>Microsoft Office PowerPoint</Application>
  <PresentationFormat>On-screen Show (4:3)</PresentationFormat>
  <Paragraphs>271</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LMRoman12-Regular</vt:lpstr>
      <vt:lpstr>Arial</vt:lpstr>
      <vt:lpstr>Calibri</vt:lpstr>
      <vt:lpstr>Cambria Math</vt:lpstr>
      <vt:lpstr>Wingdings</vt:lpstr>
      <vt:lpstr>2_Beamer_Presentation_template</vt:lpstr>
      <vt:lpstr>Decoding Mutual Fund Performance:  Dynamic Return Patterns via Deep Learning </vt:lpstr>
      <vt:lpstr>Motivation</vt:lpstr>
      <vt:lpstr>Motivation</vt:lpstr>
      <vt:lpstr>Performance of NBA Player</vt:lpstr>
      <vt:lpstr>Performance of Mutual Fund Manager</vt:lpstr>
      <vt:lpstr>Performance of Mutual Fund Manager</vt:lpstr>
      <vt:lpstr>Can We Eyeball to Find Any Pattern?</vt:lpstr>
      <vt:lpstr>Machine Can!</vt:lpstr>
      <vt:lpstr>Machine Can!</vt:lpstr>
      <vt:lpstr>Research Questions</vt:lpstr>
      <vt:lpstr>Main Results</vt:lpstr>
      <vt:lpstr>Contributions</vt:lpstr>
      <vt:lpstr>Contributions</vt:lpstr>
      <vt:lpstr>Data and Features</vt:lpstr>
      <vt:lpstr>Summary Statistics</vt:lpstr>
      <vt:lpstr>Temporal Fusion Transformers (TFT) Model</vt:lpstr>
      <vt:lpstr>Structure of TFT Model </vt:lpstr>
      <vt:lpstr>Structure of TFT Model </vt:lpstr>
      <vt:lpstr>Structure of TFT Model </vt:lpstr>
      <vt:lpstr>Structure of TFT Model </vt:lpstr>
      <vt:lpstr>Predicting Mutual Fund Performance</vt:lpstr>
      <vt:lpstr>Comparison of Machine Learning Models</vt:lpstr>
      <vt:lpstr>Predicting Power Analysis</vt:lpstr>
      <vt:lpstr>Predicting Power Analysis</vt:lpstr>
      <vt:lpstr>Portfolio Return and Persistence</vt:lpstr>
      <vt:lpstr>Sources of Predicting Power</vt:lpstr>
      <vt:lpstr>Sources of Predicting Power</vt:lpstr>
      <vt:lpstr>Understanding and Interpreting the Model</vt:lpstr>
      <vt:lpstr>Variable Importance</vt:lpstr>
      <vt:lpstr>Time Series of Attention in the Model</vt:lpstr>
      <vt:lpstr>Alpha Importance and Earning Announcements</vt:lpstr>
      <vt:lpstr>Model Prediction</vt:lpstr>
      <vt:lpstr>Model Prediction</vt:lpstr>
      <vt:lpstr>Conditional Return Persistence</vt:lpstr>
      <vt:lpstr>Conditional Return Persistence</vt:lpstr>
      <vt:lpstr>Robustness Tests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Decoding Mutual Fund Performance: Dynamic Return Patterns Via Deep Learning</dc:title>
  <dc:creator>Mengjia Chen</dc:creator>
  <cp:lastModifiedBy>Xuxi Guo</cp:lastModifiedBy>
  <cp:revision>81</cp:revision>
  <dcterms:created xsi:type="dcterms:W3CDTF">2021-10-26T01:58:52Z</dcterms:created>
  <dcterms:modified xsi:type="dcterms:W3CDTF">2022-03-10T20:25:27Z</dcterms:modified>
</cp:coreProperties>
</file>