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308" r:id="rId2"/>
    <p:sldId id="257" r:id="rId3"/>
    <p:sldId id="274" r:id="rId4"/>
    <p:sldId id="310" r:id="rId5"/>
    <p:sldId id="258" r:id="rId6"/>
    <p:sldId id="309" r:id="rId7"/>
    <p:sldId id="260" r:id="rId8"/>
    <p:sldId id="311" r:id="rId9"/>
    <p:sldId id="315" r:id="rId10"/>
    <p:sldId id="313" r:id="rId11"/>
    <p:sldId id="314" r:id="rId12"/>
  </p:sldIdLst>
  <p:sldSz cx="10801350" cy="7200900"/>
  <p:notesSz cx="6858000" cy="9144000"/>
  <p:embeddedFontLst>
    <p:embeddedFont>
      <p:font typeface="Impact" panose="020B0806030902050204" pitchFamily="3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  <p:bold r:id="rId20"/>
    </p:embeddedFont>
  </p:embeddedFontLst>
  <p:defaultTextStyle>
    <a:defPPr>
      <a:defRPr lang="zh-CN"/>
    </a:defPPr>
    <a:lvl1pPr algn="l" defTabSz="102870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514350" indent="-57150" algn="l" defTabSz="102870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028700" indent="-114300" algn="l" defTabSz="102870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543050" indent="-171450" algn="l" defTabSz="102870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057400" indent="-228600" algn="l" defTabSz="102870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D0D0D"/>
    <a:srgbClr val="BFBFBF"/>
    <a:srgbClr val="F2F2F2"/>
    <a:srgbClr val="FF669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4" autoAdjust="0"/>
    <p:restoredTop sz="94161" autoAdjust="0"/>
  </p:normalViewPr>
  <p:slideViewPr>
    <p:cSldViewPr>
      <p:cViewPr varScale="1">
        <p:scale>
          <a:sx n="72" d="100"/>
          <a:sy n="72" d="100"/>
        </p:scale>
        <p:origin x="60" y="810"/>
      </p:cViewPr>
      <p:guideLst>
        <p:guide orient="horz" pos="2268"/>
        <p:guide pos="3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2166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324C083-3218-4C8D-B586-7C1EC0399168}" type="datetimeFigureOut">
              <a:rPr lang="zh-CN" altLang="en-US"/>
              <a:pPr>
                <a:defRPr/>
              </a:pPr>
              <a:t>2018-07-31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4EF6F87-FBE5-4057-8A0F-E14E9FCBF5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683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02870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39408AF-377F-4F54-922D-FF2A98196521}" type="slidenum">
              <a:rPr lang="zh-CN" altLang="en-US" sz="1200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29024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0101" y="2236947"/>
            <a:ext cx="9181148" cy="15435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0203" y="4080510"/>
            <a:ext cx="7560945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53E2A-17AE-49E4-86A1-9D7E9F22589F}" type="datetimeFigureOut">
              <a:rPr lang="zh-CN" altLang="en-US"/>
              <a:pPr>
                <a:defRPr/>
              </a:pPr>
              <a:t>2018-07-31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16EF7-DF03-46F8-AF7E-E8D83DE783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2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B63B6-E7AF-4720-AA1F-C7519BD04BFD}" type="datetimeFigureOut">
              <a:rPr lang="zh-CN" altLang="en-US"/>
              <a:pPr>
                <a:defRPr/>
              </a:pPr>
              <a:t>2018-07-31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A13F7-C804-41B2-B986-BA8CBA997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64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0979" y="288371"/>
            <a:ext cx="2430304" cy="61441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0067" y="288371"/>
            <a:ext cx="7110889" cy="61441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23785-225D-4BC5-A5F8-73A5A97AA613}" type="datetimeFigureOut">
              <a:rPr lang="zh-CN" altLang="en-US"/>
              <a:pPr>
                <a:defRPr/>
              </a:pPr>
              <a:t>2018-07-31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DC835-BED5-45FE-A921-A8F859FE43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58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DB1BA-368D-40A0-8A4F-7C9CB1C49A6A}" type="datetimeFigureOut">
              <a:rPr lang="zh-CN" altLang="en-US"/>
              <a:pPr>
                <a:defRPr/>
              </a:pPr>
              <a:t>2018-07-31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481D1-FBB7-47A6-9DA0-B2DC666E37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11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2" y="4627245"/>
            <a:ext cx="9181148" cy="1430179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2" y="3052049"/>
            <a:ext cx="9181148" cy="1575196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E69EB-232E-493A-B2C1-BCA744E44C2A}" type="datetimeFigureOut">
              <a:rPr lang="zh-CN" altLang="en-US"/>
              <a:pPr>
                <a:defRPr/>
              </a:pPr>
              <a:t>2018-07-31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C7048-4233-4A8B-91D8-1C8E8933F6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3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0068" y="1680211"/>
            <a:ext cx="4770596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90686" y="1680211"/>
            <a:ext cx="4770596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5C5A8-8101-4449-A649-EC374198AA0B}" type="datetimeFigureOut">
              <a:rPr lang="zh-CN" altLang="en-US"/>
              <a:pPr>
                <a:defRPr/>
              </a:pPr>
              <a:t>2018-07-31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C13C1-C66E-41D6-B9D3-F593EF9892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73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611869"/>
            <a:ext cx="4772472" cy="67175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283619"/>
            <a:ext cx="4772472" cy="414885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6" y="1611869"/>
            <a:ext cx="4774347" cy="67175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6" y="2283619"/>
            <a:ext cx="4774347" cy="414885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97D92-DFCD-4B2F-A8B3-3B0D17949452}" type="datetimeFigureOut">
              <a:rPr lang="zh-CN" altLang="en-US"/>
              <a:pPr>
                <a:defRPr/>
              </a:pPr>
              <a:t>2018-07-31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EEE86-97B8-402B-9EF3-A87D6B245C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00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9AF76-EEEA-4AFA-9840-DCA2523DFABB}" type="datetimeFigureOut">
              <a:rPr lang="zh-CN" altLang="en-US"/>
              <a:pPr>
                <a:defRPr/>
              </a:pPr>
              <a:t>2018-07-31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99A47-00F7-44E5-A0C7-05504ACC6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71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B3ED2-1CA3-4E9F-8D30-4667E01CB311}" type="datetimeFigureOut">
              <a:rPr lang="zh-CN" altLang="en-US"/>
              <a:pPr>
                <a:defRPr/>
              </a:pPr>
              <a:t>2018-07-31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DEA0E-23A9-456B-9717-115344457D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41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86702"/>
            <a:ext cx="3553570" cy="122015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8" y="286703"/>
            <a:ext cx="6038255" cy="6145769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506856"/>
            <a:ext cx="3553570" cy="4925616"/>
          </a:xfrm>
        </p:spPr>
        <p:txBody>
          <a:bodyPr/>
          <a:lstStyle>
            <a:lvl1pPr marL="0" indent="0">
              <a:buNone/>
              <a:defRPr sz="16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B1F90-4C88-422A-A61D-FC90A88E9876}" type="datetimeFigureOut">
              <a:rPr lang="zh-CN" altLang="en-US"/>
              <a:pPr>
                <a:defRPr/>
              </a:pPr>
              <a:t>2018-07-31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B52DF-36E1-408F-929F-3191F1B6DD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13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0" y="5040630"/>
            <a:ext cx="6480810" cy="59507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0" y="643414"/>
            <a:ext cx="6480810" cy="4320540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14350" indent="0">
              <a:buNone/>
              <a:defRPr sz="3200"/>
            </a:lvl2pPr>
            <a:lvl3pPr marL="1028700" indent="0">
              <a:buNone/>
              <a:defRPr sz="2700"/>
            </a:lvl3pPr>
            <a:lvl4pPr marL="1543050" indent="0">
              <a:buNone/>
              <a:defRPr sz="2300"/>
            </a:lvl4pPr>
            <a:lvl5pPr marL="2057400" indent="0">
              <a:buNone/>
              <a:defRPr sz="2300"/>
            </a:lvl5pPr>
            <a:lvl6pPr marL="2571750" indent="0">
              <a:buNone/>
              <a:defRPr sz="2300"/>
            </a:lvl6pPr>
            <a:lvl7pPr marL="3086100" indent="0">
              <a:buNone/>
              <a:defRPr sz="2300"/>
            </a:lvl7pPr>
            <a:lvl8pPr marL="3600450" indent="0">
              <a:buNone/>
              <a:defRPr sz="2300"/>
            </a:lvl8pPr>
            <a:lvl9pPr marL="4114800" indent="0">
              <a:buNone/>
              <a:defRPr sz="23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0" y="5635705"/>
            <a:ext cx="6480810" cy="845105"/>
          </a:xfrm>
        </p:spPr>
        <p:txBody>
          <a:bodyPr/>
          <a:lstStyle>
            <a:lvl1pPr marL="0" indent="0">
              <a:buNone/>
              <a:defRPr sz="16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DDFE4-C900-41BD-A0B6-EFD3392DCDFA}" type="datetimeFigureOut">
              <a:rPr lang="zh-CN" altLang="en-US"/>
              <a:pPr>
                <a:defRPr/>
              </a:pPr>
              <a:t>2018-07-31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EB65B-B4A0-4069-8C78-ECEED58101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73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95300" y="450850"/>
            <a:ext cx="97202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95300" y="1373188"/>
            <a:ext cx="9720263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8D8A9BF-A47C-4E66-B8FA-D141E0AA60AE}" type="datetimeFigureOut">
              <a:rPr lang="zh-CN" altLang="en-US"/>
              <a:pPr>
                <a:defRPr/>
              </a:pPr>
              <a:t>2018-07-31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A82CA37-9F09-4F24-9B2A-880D511BA3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840538"/>
            <a:ext cx="10801350" cy="952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32" name="TextBox 7"/>
          <p:cNvSpPr txBox="1">
            <a:spLocks noChangeArrowheads="1"/>
          </p:cNvSpPr>
          <p:nvPr userDrawn="1"/>
        </p:nvSpPr>
        <p:spPr bwMode="auto">
          <a:xfrm>
            <a:off x="8696325" y="6624638"/>
            <a:ext cx="747713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2700" smtClean="0">
                <a:solidFill>
                  <a:srgbClr val="00B0F0"/>
                </a:solidFill>
                <a:latin typeface="Impact" pitchFamily="34" charset="0"/>
              </a:rPr>
              <a:t>IMC</a:t>
            </a:r>
            <a:endParaRPr lang="zh-CN" altLang="en-US" sz="2700" smtClean="0">
              <a:solidFill>
                <a:srgbClr val="00B0F0"/>
              </a:solidFill>
              <a:latin typeface="Impac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1028700" rtl="0" eaLnBrk="0" fontAlgn="base" hangingPunct="0">
        <a:spcBef>
          <a:spcPct val="0"/>
        </a:spcBef>
        <a:spcAft>
          <a:spcPct val="0"/>
        </a:spcAft>
        <a:defRPr sz="2700" b="1" kern="1200">
          <a:solidFill>
            <a:srgbClr val="00B0F0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defTabSz="1028700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2pPr>
      <a:lvl3pPr algn="l" defTabSz="1028700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3pPr>
      <a:lvl4pPr algn="l" defTabSz="1028700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4pPr>
      <a:lvl5pPr algn="l" defTabSz="1028700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5pPr>
      <a:lvl6pPr marL="457200" algn="l" defTabSz="1028700" rtl="0" fontAlgn="base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6pPr>
      <a:lvl7pPr marL="914400" algn="l" defTabSz="1028700" rtl="0" fontAlgn="base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7pPr>
      <a:lvl8pPr marL="1371600" algn="l" defTabSz="1028700" rtl="0" fontAlgn="base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8pPr>
      <a:lvl9pPr marL="1828800" algn="l" defTabSz="1028700" rtl="0" fontAlgn="base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85763" indent="-385763" algn="l" defTabSz="10287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025" indent="-320675" algn="l" defTabSz="10287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30073" y="3511550"/>
            <a:ext cx="433965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门诊管理系统</a:t>
            </a:r>
            <a:endParaRPr lang="zh-CN" altLang="en-US" sz="5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1" name="TextBox 42"/>
          <p:cNvSpPr txBox="1">
            <a:spLocks noChangeArrowheads="1"/>
          </p:cNvSpPr>
          <p:nvPr/>
        </p:nvSpPr>
        <p:spPr bwMode="auto">
          <a:xfrm>
            <a:off x="7380895" y="2009775"/>
            <a:ext cx="2801409" cy="1458091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8800" dirty="0" smtClean="0">
                <a:solidFill>
                  <a:schemeClr val="bg1"/>
                </a:solidFill>
                <a:latin typeface="Impact" pitchFamily="34" charset="0"/>
              </a:rPr>
              <a:t>OSMS</a:t>
            </a:r>
            <a:endParaRPr lang="zh-CN" altLang="en-US" sz="88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7591" y="4444940"/>
            <a:ext cx="4358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Outpatient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Service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Management System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53" name="TextBox 7"/>
          <p:cNvSpPr txBox="1">
            <a:spLocks noChangeArrowheads="1"/>
          </p:cNvSpPr>
          <p:nvPr/>
        </p:nvSpPr>
        <p:spPr bwMode="auto">
          <a:xfrm>
            <a:off x="7998996" y="4911738"/>
            <a:ext cx="1980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rgbClr val="00B0F0"/>
                </a:solidFill>
              </a:rPr>
              <a:t>设计：徐鑫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51" grpId="0" animBg="1"/>
      <p:bldP spid="7" grpId="0"/>
      <p:bldP spid="205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61950" y="1169988"/>
            <a:ext cx="8820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JTable</a:t>
            </a:r>
            <a:r>
              <a:rPr lang="zh-CN" altLang="en-US" sz="32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JTree</a:t>
            </a:r>
            <a:r>
              <a:rPr lang="zh-CN" altLang="en-US" sz="32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自定义包装类</a:t>
            </a:r>
          </a:p>
        </p:txBody>
      </p:sp>
      <p:grpSp>
        <p:nvGrpSpPr>
          <p:cNvPr id="24579" name="组合 11"/>
          <p:cNvGrpSpPr>
            <a:grpSpLocks/>
          </p:cNvGrpSpPr>
          <p:nvPr/>
        </p:nvGrpSpPr>
        <p:grpSpPr bwMode="auto">
          <a:xfrm>
            <a:off x="0" y="6667500"/>
            <a:ext cx="10801350" cy="400050"/>
            <a:chOff x="495300" y="4684713"/>
            <a:chExt cx="9239250" cy="451909"/>
          </a:xfrm>
        </p:grpSpPr>
        <p:sp>
          <p:nvSpPr>
            <p:cNvPr id="13" name="矩形 1"/>
            <p:cNvSpPr>
              <a:spLocks noChangeArrowheads="1"/>
            </p:cNvSpPr>
            <p:nvPr/>
          </p:nvSpPr>
          <p:spPr bwMode="auto">
            <a:xfrm>
              <a:off x="495300" y="4684713"/>
              <a:ext cx="2209327" cy="451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项目测试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689690" y="4684713"/>
              <a:ext cx="2449678" cy="451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主要练手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知识</a:t>
              </a:r>
            </a:p>
          </p:txBody>
        </p:sp>
        <p:sp>
          <p:nvSpPr>
            <p:cNvPr id="24586" name="矩形 3"/>
            <p:cNvSpPr>
              <a:spLocks noChangeArrowheads="1"/>
            </p:cNvSpPr>
            <p:nvPr/>
          </p:nvSpPr>
          <p:spPr bwMode="auto">
            <a:xfrm>
              <a:off x="5133975" y="4684713"/>
              <a:ext cx="2247900" cy="4519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源代码节选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7356842" y="4684713"/>
              <a:ext cx="2377708" cy="451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答辩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4580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4427538"/>
            <a:ext cx="80581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2025650"/>
            <a:ext cx="81343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文本框 14"/>
          <p:cNvSpPr txBox="1">
            <a:spLocks noChangeArrowheads="1"/>
          </p:cNvSpPr>
          <p:nvPr/>
        </p:nvSpPr>
        <p:spPr bwMode="auto">
          <a:xfrm>
            <a:off x="687388" y="3475038"/>
            <a:ext cx="9471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病人表格从创建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jtable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，创建相应的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tablemodel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，加载到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jscrollpane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jscrollpane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设置尺寸再加载到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jpanel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上，调用相应的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获取二维数组，设置到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tablemodel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上，刷新表格，给表格添加鼠标监听的全过程。</a:t>
            </a:r>
          </a:p>
        </p:txBody>
      </p:sp>
      <p:sp>
        <p:nvSpPr>
          <p:cNvPr id="24583" name="文本框 15"/>
          <p:cNvSpPr txBox="1">
            <a:spLocks noChangeArrowheads="1"/>
          </p:cNvSpPr>
          <p:nvPr/>
        </p:nvSpPr>
        <p:spPr bwMode="auto">
          <a:xfrm>
            <a:off x="687388" y="5578475"/>
            <a:ext cx="9471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药品表格从创建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jtable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，创建相应的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tablemodel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，加载到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jscrollpane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jscrollpane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再加载到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jpanel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上，调用相应的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获取二维数组，设置到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tablemodel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上，刷新表格的全过程。</a:t>
            </a:r>
          </a:p>
        </p:txBody>
      </p:sp>
    </p:spTree>
    <p:extLst>
      <p:ext uri="{BB962C8B-B14F-4D97-AF65-F5344CB8AC3E}">
        <p14:creationId xmlns:p14="http://schemas.microsoft.com/office/powerpoint/2010/main" val="377135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61950" y="1169988"/>
            <a:ext cx="8820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继承，反射实现</a:t>
            </a:r>
            <a:r>
              <a:rPr lang="en-US" altLang="zh-CN" sz="3200" b="1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baseDao</a:t>
            </a:r>
            <a:r>
              <a:rPr lang="zh-CN" altLang="en-US" sz="3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grpSp>
        <p:nvGrpSpPr>
          <p:cNvPr id="25603" name="组合 11"/>
          <p:cNvGrpSpPr>
            <a:grpSpLocks/>
          </p:cNvGrpSpPr>
          <p:nvPr/>
        </p:nvGrpSpPr>
        <p:grpSpPr bwMode="auto">
          <a:xfrm>
            <a:off x="0" y="6667500"/>
            <a:ext cx="10801350" cy="400050"/>
            <a:chOff x="495300" y="4684713"/>
            <a:chExt cx="9239250" cy="451909"/>
          </a:xfrm>
        </p:grpSpPr>
        <p:sp>
          <p:nvSpPr>
            <p:cNvPr id="13" name="矩形 1"/>
            <p:cNvSpPr>
              <a:spLocks noChangeArrowheads="1"/>
            </p:cNvSpPr>
            <p:nvPr/>
          </p:nvSpPr>
          <p:spPr bwMode="auto">
            <a:xfrm>
              <a:off x="495300" y="4684713"/>
              <a:ext cx="2209327" cy="451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项目测试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689690" y="4684713"/>
              <a:ext cx="2449678" cy="451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主要练手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知识</a:t>
              </a:r>
            </a:p>
          </p:txBody>
        </p:sp>
        <p:sp>
          <p:nvSpPr>
            <p:cNvPr id="25607" name="矩形 3"/>
            <p:cNvSpPr>
              <a:spLocks noChangeArrowheads="1"/>
            </p:cNvSpPr>
            <p:nvPr/>
          </p:nvSpPr>
          <p:spPr bwMode="auto">
            <a:xfrm>
              <a:off x="5133975" y="4684713"/>
              <a:ext cx="2247900" cy="4519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源代码节选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7356842" y="4684713"/>
              <a:ext cx="2377708" cy="451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答辩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604" name="矩形 16"/>
          <p:cNvSpPr>
            <a:spLocks noChangeArrowheads="1"/>
          </p:cNvSpPr>
          <p:nvPr/>
        </p:nvSpPr>
        <p:spPr bwMode="auto">
          <a:xfrm>
            <a:off x="382588" y="1935163"/>
            <a:ext cx="9788525" cy="38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本项目共有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类，操作对象不同，各种方法具有一定的区别性，但大体内容却是重复的。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类存在大量的操作对象的属性，设置到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参数中，或从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对象中获取各类数据，设置到不同的对象属性中。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对象属性最高可以有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个属性，一一设置显得代码臃肿。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baseDao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类实现所有的方法，利用反射兼容不同类型的对象，循环遍历的方式设置参数或组成新的对象。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7036176" y="4464050"/>
            <a:ext cx="3289675" cy="692150"/>
            <a:chOff x="7036176" y="4464050"/>
            <a:chExt cx="3289675" cy="692150"/>
          </a:xfrm>
        </p:grpSpPr>
        <p:grpSp>
          <p:nvGrpSpPr>
            <p:cNvPr id="13" name="组合 33"/>
            <p:cNvGrpSpPr/>
            <p:nvPr/>
          </p:nvGrpSpPr>
          <p:grpSpPr>
            <a:xfrm>
              <a:off x="7036176" y="4464050"/>
              <a:ext cx="693737" cy="692150"/>
              <a:chOff x="9621838" y="5435600"/>
              <a:chExt cx="693737" cy="692150"/>
            </a:xfrm>
          </p:grpSpPr>
          <p:sp>
            <p:nvSpPr>
              <p:cNvPr id="20" name="椭圆 7"/>
              <p:cNvSpPr/>
              <p:nvPr/>
            </p:nvSpPr>
            <p:spPr>
              <a:xfrm>
                <a:off x="9621838" y="5435600"/>
                <a:ext cx="693737" cy="69215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Impact" pitchFamily="34" charset="0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9698038" y="5511800"/>
                <a:ext cx="539750" cy="539750"/>
              </a:xfrm>
              <a:prstGeom prst="ellipse">
                <a:avLst/>
              </a:prstGeom>
              <a:solidFill>
                <a:srgbClr val="00B0F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latin typeface="Impact" pitchFamily="34" charset="0"/>
                  </a:rPr>
                  <a:t>4</a:t>
                </a:r>
                <a:endParaRPr lang="zh-CN" altLang="en-US" dirty="0">
                  <a:latin typeface="Impact" pitchFamily="34" charset="0"/>
                </a:endParaRPr>
              </a:p>
            </p:txBody>
          </p:sp>
        </p:grpSp>
        <p:grpSp>
          <p:nvGrpSpPr>
            <p:cNvPr id="14" name="组合 45"/>
            <p:cNvGrpSpPr/>
            <p:nvPr/>
          </p:nvGrpSpPr>
          <p:grpSpPr>
            <a:xfrm>
              <a:off x="7818813" y="4593170"/>
              <a:ext cx="2507038" cy="429680"/>
              <a:chOff x="7934325" y="2089150"/>
              <a:chExt cx="2507038" cy="429680"/>
            </a:xfrm>
          </p:grpSpPr>
          <p:grpSp>
            <p:nvGrpSpPr>
              <p:cNvPr id="15" name="组合 35"/>
              <p:cNvGrpSpPr/>
              <p:nvPr/>
            </p:nvGrpSpPr>
            <p:grpSpPr>
              <a:xfrm>
                <a:off x="7934325" y="2089150"/>
                <a:ext cx="2507038" cy="429680"/>
                <a:chOff x="4288792" y="4913215"/>
                <a:chExt cx="1863725" cy="287338"/>
              </a:xfrm>
              <a:solidFill>
                <a:srgbClr val="00B0F0"/>
              </a:solidFill>
            </p:grpSpPr>
            <p:sp>
              <p:nvSpPr>
                <p:cNvPr id="17" name="AutoShape 19"/>
                <p:cNvSpPr>
                  <a:spLocks noChangeArrowheads="1"/>
                </p:cNvSpPr>
                <p:nvPr/>
              </p:nvSpPr>
              <p:spPr bwMode="gray">
                <a:xfrm>
                  <a:off x="4288792" y="4913215"/>
                  <a:ext cx="1863725" cy="287338"/>
                </a:xfrm>
                <a:prstGeom prst="roundRect">
                  <a:avLst>
                    <a:gd name="adj" fmla="val 34483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8" name="AutoShape 20"/>
                <p:cNvSpPr>
                  <a:spLocks noChangeArrowheads="1"/>
                </p:cNvSpPr>
                <p:nvPr/>
              </p:nvSpPr>
              <p:spPr bwMode="auto">
                <a:xfrm flipH="1">
                  <a:off x="5973130" y="4984653"/>
                  <a:ext cx="71438" cy="144463"/>
                </a:xfrm>
                <a:prstGeom prst="octagon">
                  <a:avLst>
                    <a:gd name="adj" fmla="val 29287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9" name="AutoShape 21"/>
                <p:cNvSpPr>
                  <a:spLocks noChangeArrowheads="1"/>
                </p:cNvSpPr>
                <p:nvPr/>
              </p:nvSpPr>
              <p:spPr bwMode="auto">
                <a:xfrm flipH="1">
                  <a:off x="4390392" y="4984653"/>
                  <a:ext cx="73025" cy="144463"/>
                </a:xfrm>
                <a:prstGeom prst="octagon">
                  <a:avLst>
                    <a:gd name="adj" fmla="val 29287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16" name="矩形 25"/>
              <p:cNvSpPr>
                <a:spLocks noChangeArrowheads="1"/>
              </p:cNvSpPr>
              <p:nvPr/>
            </p:nvSpPr>
            <p:spPr bwMode="auto">
              <a:xfrm>
                <a:off x="8473263" y="2135099"/>
                <a:ext cx="69762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zh-CN" altLang="en-US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答辩</a:t>
                </a:r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7037763" y="1974850"/>
            <a:ext cx="3288088" cy="692150"/>
            <a:chOff x="7037763" y="1974850"/>
            <a:chExt cx="3288088" cy="692150"/>
          </a:xfrm>
        </p:grpSpPr>
        <p:grpSp>
          <p:nvGrpSpPr>
            <p:cNvPr id="43" name="组合 31"/>
            <p:cNvGrpSpPr/>
            <p:nvPr/>
          </p:nvGrpSpPr>
          <p:grpSpPr>
            <a:xfrm>
              <a:off x="7037763" y="1974850"/>
              <a:ext cx="692150" cy="692150"/>
              <a:chOff x="8280400" y="2413000"/>
              <a:chExt cx="692150" cy="692150"/>
            </a:xfrm>
          </p:grpSpPr>
          <p:sp>
            <p:nvSpPr>
              <p:cNvPr id="49" name="椭圆 5"/>
              <p:cNvSpPr/>
              <p:nvPr/>
            </p:nvSpPr>
            <p:spPr>
              <a:xfrm>
                <a:off x="8280400" y="2413000"/>
                <a:ext cx="692150" cy="69215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Impact" pitchFamily="34" charset="0"/>
                </a:endParaRPr>
              </a:p>
            </p:txBody>
          </p:sp>
          <p:sp>
            <p:nvSpPr>
              <p:cNvPr id="50" name="椭圆 9"/>
              <p:cNvSpPr/>
              <p:nvPr/>
            </p:nvSpPr>
            <p:spPr>
              <a:xfrm>
                <a:off x="8356600" y="2489200"/>
                <a:ext cx="539750" cy="539750"/>
              </a:xfrm>
              <a:prstGeom prst="ellipse">
                <a:avLst/>
              </a:prstGeom>
              <a:solidFill>
                <a:srgbClr val="00B0F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latin typeface="Impact" pitchFamily="34" charset="0"/>
                  </a:rPr>
                  <a:t>2</a:t>
                </a:r>
                <a:endParaRPr lang="zh-CN" altLang="en-US" dirty="0">
                  <a:latin typeface="Impact" pitchFamily="34" charset="0"/>
                </a:endParaRPr>
              </a:p>
            </p:txBody>
          </p:sp>
        </p:grpSp>
        <p:grpSp>
          <p:nvGrpSpPr>
            <p:cNvPr id="44" name="组合 35"/>
            <p:cNvGrpSpPr/>
            <p:nvPr/>
          </p:nvGrpSpPr>
          <p:grpSpPr>
            <a:xfrm>
              <a:off x="7818813" y="2089150"/>
              <a:ext cx="2507038" cy="429680"/>
              <a:chOff x="4288792" y="4913215"/>
              <a:chExt cx="1863725" cy="287338"/>
            </a:xfrm>
            <a:solidFill>
              <a:srgbClr val="00B0F0"/>
            </a:solidFill>
          </p:grpSpPr>
          <p:sp>
            <p:nvSpPr>
              <p:cNvPr id="46" name="AutoShape 19"/>
              <p:cNvSpPr>
                <a:spLocks noChangeArrowheads="1"/>
              </p:cNvSpPr>
              <p:nvPr/>
            </p:nvSpPr>
            <p:spPr bwMode="gray">
              <a:xfrm>
                <a:off x="4288792" y="4913215"/>
                <a:ext cx="1863725" cy="287338"/>
              </a:xfrm>
              <a:prstGeom prst="roundRect">
                <a:avLst>
                  <a:gd name="adj" fmla="val 34483"/>
                </a:avLst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47" name="AutoShape 20"/>
              <p:cNvSpPr>
                <a:spLocks noChangeArrowheads="1"/>
              </p:cNvSpPr>
              <p:nvPr/>
            </p:nvSpPr>
            <p:spPr bwMode="auto">
              <a:xfrm flipH="1">
                <a:off x="5973130" y="4984653"/>
                <a:ext cx="71438" cy="144463"/>
              </a:xfrm>
              <a:prstGeom prst="octagon">
                <a:avLst>
                  <a:gd name="adj" fmla="val 29287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AutoShape 21"/>
              <p:cNvSpPr>
                <a:spLocks noChangeArrowheads="1"/>
              </p:cNvSpPr>
              <p:nvPr/>
            </p:nvSpPr>
            <p:spPr bwMode="auto">
              <a:xfrm flipH="1">
                <a:off x="4390392" y="4984653"/>
                <a:ext cx="73025" cy="144463"/>
              </a:xfrm>
              <a:prstGeom prst="octagon">
                <a:avLst>
                  <a:gd name="adj" fmla="val 29287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45" name="矩形 25"/>
            <p:cNvSpPr>
              <a:spLocks noChangeArrowheads="1"/>
            </p:cNvSpPr>
            <p:nvPr/>
          </p:nvSpPr>
          <p:spPr bwMode="auto">
            <a:xfrm>
              <a:off x="8368387" y="2150646"/>
              <a:ext cx="17235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主要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练手知识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075" name="图片 2" descr="iblrak00648723.jpg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4"/>
          <a:stretch>
            <a:fillRect/>
          </a:stretch>
        </p:blipFill>
        <p:spPr bwMode="auto">
          <a:xfrm>
            <a:off x="0" y="2079625"/>
            <a:ext cx="5241925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755775" y="2684463"/>
            <a:ext cx="2970213" cy="1597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5400" dirty="0" smtClean="0"/>
              <a:t>目录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 </a:t>
            </a:r>
            <a:r>
              <a:rPr lang="en-US" altLang="zh-CN" b="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</a:rPr>
              <a:t>CONTENTS</a:t>
            </a:r>
            <a:endParaRPr lang="zh-CN" altLang="en-US" b="0" dirty="0">
              <a:solidFill>
                <a:schemeClr val="bg1">
                  <a:lumMod val="50000"/>
                </a:schemeClr>
              </a:solidFill>
              <a:latin typeface="Impact" pitchFamily="34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3862763" y="2311400"/>
            <a:ext cx="3155950" cy="2489200"/>
            <a:chOff x="3862763" y="2311400"/>
            <a:chExt cx="3155950" cy="2489200"/>
          </a:xfrm>
        </p:grpSpPr>
        <p:sp>
          <p:nvSpPr>
            <p:cNvPr id="6" name="任意多边形 5"/>
            <p:cNvSpPr/>
            <p:nvPr/>
          </p:nvSpPr>
          <p:spPr>
            <a:xfrm flipV="1">
              <a:off x="3862763" y="2311400"/>
              <a:ext cx="1022350" cy="450850"/>
            </a:xfrm>
            <a:custGeom>
              <a:avLst/>
              <a:gdLst>
                <a:gd name="connsiteX0" fmla="*/ 740229 w 740229"/>
                <a:gd name="connsiteY0" fmla="*/ 0 h 406400"/>
                <a:gd name="connsiteX1" fmla="*/ 580572 w 740229"/>
                <a:gd name="connsiteY1" fmla="*/ 406400 h 406400"/>
                <a:gd name="connsiteX2" fmla="*/ 0 w 740229"/>
                <a:gd name="connsiteY2" fmla="*/ 406400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0229" h="406400">
                  <a:moveTo>
                    <a:pt x="740229" y="0"/>
                  </a:moveTo>
                  <a:lnTo>
                    <a:pt x="580572" y="406400"/>
                  </a:lnTo>
                  <a:lnTo>
                    <a:pt x="0" y="40640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862763" y="4349750"/>
              <a:ext cx="1022350" cy="450850"/>
            </a:xfrm>
            <a:custGeom>
              <a:avLst/>
              <a:gdLst>
                <a:gd name="connsiteX0" fmla="*/ 740229 w 740229"/>
                <a:gd name="connsiteY0" fmla="*/ 0 h 406400"/>
                <a:gd name="connsiteX1" fmla="*/ 580572 w 740229"/>
                <a:gd name="connsiteY1" fmla="*/ 406400 h 406400"/>
                <a:gd name="connsiteX2" fmla="*/ 0 w 740229"/>
                <a:gd name="connsiteY2" fmla="*/ 406400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0229" h="406400">
                  <a:moveTo>
                    <a:pt x="740229" y="0"/>
                  </a:moveTo>
                  <a:lnTo>
                    <a:pt x="580572" y="406400"/>
                  </a:lnTo>
                  <a:lnTo>
                    <a:pt x="0" y="40640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 flipH="1" flipV="1">
              <a:off x="5996363" y="2311400"/>
              <a:ext cx="1022350" cy="450850"/>
            </a:xfrm>
            <a:custGeom>
              <a:avLst/>
              <a:gdLst>
                <a:gd name="connsiteX0" fmla="*/ 740229 w 740229"/>
                <a:gd name="connsiteY0" fmla="*/ 0 h 406400"/>
                <a:gd name="connsiteX1" fmla="*/ 580572 w 740229"/>
                <a:gd name="connsiteY1" fmla="*/ 406400 h 406400"/>
                <a:gd name="connsiteX2" fmla="*/ 0 w 740229"/>
                <a:gd name="connsiteY2" fmla="*/ 406400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0229" h="406400">
                  <a:moveTo>
                    <a:pt x="740229" y="0"/>
                  </a:moveTo>
                  <a:lnTo>
                    <a:pt x="580572" y="406400"/>
                  </a:lnTo>
                  <a:lnTo>
                    <a:pt x="0" y="40640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 flipH="1">
              <a:off x="5996363" y="4349750"/>
              <a:ext cx="1022350" cy="450850"/>
            </a:xfrm>
            <a:custGeom>
              <a:avLst/>
              <a:gdLst>
                <a:gd name="connsiteX0" fmla="*/ 740229 w 740229"/>
                <a:gd name="connsiteY0" fmla="*/ 0 h 406400"/>
                <a:gd name="connsiteX1" fmla="*/ 580572 w 740229"/>
                <a:gd name="connsiteY1" fmla="*/ 406400 h 406400"/>
                <a:gd name="connsiteX2" fmla="*/ 0 w 740229"/>
                <a:gd name="connsiteY2" fmla="*/ 406400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0229" h="406400">
                  <a:moveTo>
                    <a:pt x="740229" y="0"/>
                  </a:moveTo>
                  <a:lnTo>
                    <a:pt x="580572" y="406400"/>
                  </a:lnTo>
                  <a:lnTo>
                    <a:pt x="0" y="40640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11175" y="2000250"/>
            <a:ext cx="3332538" cy="692150"/>
            <a:chOff x="511175" y="2000250"/>
            <a:chExt cx="3332538" cy="692150"/>
          </a:xfrm>
        </p:grpSpPr>
        <p:grpSp>
          <p:nvGrpSpPr>
            <p:cNvPr id="23" name="组合 30"/>
            <p:cNvGrpSpPr/>
            <p:nvPr/>
          </p:nvGrpSpPr>
          <p:grpSpPr>
            <a:xfrm>
              <a:off x="3151563" y="2000250"/>
              <a:ext cx="692150" cy="692150"/>
              <a:chOff x="9690100" y="1108075"/>
              <a:chExt cx="692150" cy="692150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9690100" y="1108075"/>
                <a:ext cx="692150" cy="69215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Impact" pitchFamily="34" charset="0"/>
                </a:endParaRPr>
              </a:p>
            </p:txBody>
          </p:sp>
          <p:sp>
            <p:nvSpPr>
              <p:cNvPr id="31" name="椭圆 8"/>
              <p:cNvSpPr/>
              <p:nvPr/>
            </p:nvSpPr>
            <p:spPr>
              <a:xfrm>
                <a:off x="9766300" y="1184275"/>
                <a:ext cx="539750" cy="539750"/>
              </a:xfrm>
              <a:prstGeom prst="ellipse">
                <a:avLst/>
              </a:prstGeom>
              <a:solidFill>
                <a:srgbClr val="00B0F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latin typeface="Impact" pitchFamily="34" charset="0"/>
                  </a:rPr>
                  <a:t>1</a:t>
                </a:r>
                <a:endParaRPr lang="zh-CN" altLang="en-US" dirty="0">
                  <a:latin typeface="Impact" pitchFamily="34" charset="0"/>
                </a:endParaRPr>
              </a:p>
            </p:txBody>
          </p:sp>
        </p:grpSp>
        <p:grpSp>
          <p:nvGrpSpPr>
            <p:cNvPr id="24" name="组合 51"/>
            <p:cNvGrpSpPr/>
            <p:nvPr/>
          </p:nvGrpSpPr>
          <p:grpSpPr>
            <a:xfrm>
              <a:off x="511175" y="2089150"/>
              <a:ext cx="2507038" cy="429680"/>
              <a:chOff x="7934325" y="2089150"/>
              <a:chExt cx="2507038" cy="429680"/>
            </a:xfrm>
          </p:grpSpPr>
          <p:grpSp>
            <p:nvGrpSpPr>
              <p:cNvPr id="25" name="组合 35"/>
              <p:cNvGrpSpPr/>
              <p:nvPr/>
            </p:nvGrpSpPr>
            <p:grpSpPr>
              <a:xfrm>
                <a:off x="7934325" y="2089150"/>
                <a:ext cx="2507038" cy="429680"/>
                <a:chOff x="4288792" y="4913215"/>
                <a:chExt cx="1863725" cy="287338"/>
              </a:xfrm>
              <a:solidFill>
                <a:srgbClr val="00B0F0"/>
              </a:solidFill>
            </p:grpSpPr>
            <p:sp>
              <p:nvSpPr>
                <p:cNvPr id="27" name="AutoShape 19"/>
                <p:cNvSpPr>
                  <a:spLocks noChangeArrowheads="1"/>
                </p:cNvSpPr>
                <p:nvPr/>
              </p:nvSpPr>
              <p:spPr bwMode="gray">
                <a:xfrm>
                  <a:off x="4288792" y="4913215"/>
                  <a:ext cx="1863725" cy="287338"/>
                </a:xfrm>
                <a:prstGeom prst="roundRect">
                  <a:avLst>
                    <a:gd name="adj" fmla="val 34483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28" name="AutoShape 20"/>
                <p:cNvSpPr>
                  <a:spLocks noChangeArrowheads="1"/>
                </p:cNvSpPr>
                <p:nvPr/>
              </p:nvSpPr>
              <p:spPr bwMode="auto">
                <a:xfrm flipH="1">
                  <a:off x="5973130" y="4984653"/>
                  <a:ext cx="71438" cy="144463"/>
                </a:xfrm>
                <a:prstGeom prst="octagon">
                  <a:avLst>
                    <a:gd name="adj" fmla="val 29287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29" name="AutoShape 21"/>
                <p:cNvSpPr>
                  <a:spLocks noChangeArrowheads="1"/>
                </p:cNvSpPr>
                <p:nvPr/>
              </p:nvSpPr>
              <p:spPr bwMode="auto">
                <a:xfrm flipH="1">
                  <a:off x="4390392" y="4984653"/>
                  <a:ext cx="73025" cy="144463"/>
                </a:xfrm>
                <a:prstGeom prst="octagon">
                  <a:avLst>
                    <a:gd name="adj" fmla="val 29287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26" name="矩形 25"/>
              <p:cNvSpPr>
                <a:spLocks noChangeArrowheads="1"/>
              </p:cNvSpPr>
              <p:nvPr/>
            </p:nvSpPr>
            <p:spPr bwMode="auto">
              <a:xfrm>
                <a:off x="8473263" y="2135099"/>
                <a:ext cx="121058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项目测试</a:t>
                </a:r>
                <a:endPara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511175" y="4464050"/>
            <a:ext cx="3332538" cy="692150"/>
            <a:chOff x="511175" y="4464050"/>
            <a:chExt cx="3332538" cy="692150"/>
          </a:xfrm>
        </p:grpSpPr>
        <p:grpSp>
          <p:nvGrpSpPr>
            <p:cNvPr id="33" name="组合 32"/>
            <p:cNvGrpSpPr/>
            <p:nvPr/>
          </p:nvGrpSpPr>
          <p:grpSpPr>
            <a:xfrm>
              <a:off x="3151563" y="4464050"/>
              <a:ext cx="692150" cy="692150"/>
              <a:chOff x="8496300" y="4459288"/>
              <a:chExt cx="692150" cy="692150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8496300" y="4459288"/>
                <a:ext cx="692150" cy="69215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Impact" pitchFamily="34" charset="0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8569325" y="4535488"/>
                <a:ext cx="539750" cy="539750"/>
              </a:xfrm>
              <a:prstGeom prst="ellipse">
                <a:avLst/>
              </a:prstGeom>
              <a:solidFill>
                <a:srgbClr val="00B0F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latin typeface="Impact" pitchFamily="34" charset="0"/>
                  </a:rPr>
                  <a:t>3</a:t>
                </a:r>
                <a:endParaRPr lang="zh-CN" altLang="en-US" dirty="0">
                  <a:latin typeface="Impact" pitchFamily="34" charset="0"/>
                </a:endParaRPr>
              </a:p>
            </p:txBody>
          </p:sp>
        </p:grpSp>
        <p:grpSp>
          <p:nvGrpSpPr>
            <p:cNvPr id="34" name="组合 63"/>
            <p:cNvGrpSpPr/>
            <p:nvPr/>
          </p:nvGrpSpPr>
          <p:grpSpPr>
            <a:xfrm>
              <a:off x="511175" y="4593170"/>
              <a:ext cx="2507038" cy="429680"/>
              <a:chOff x="7934325" y="2089150"/>
              <a:chExt cx="2507038" cy="429680"/>
            </a:xfrm>
          </p:grpSpPr>
          <p:grpSp>
            <p:nvGrpSpPr>
              <p:cNvPr id="35" name="组合 35"/>
              <p:cNvGrpSpPr/>
              <p:nvPr/>
            </p:nvGrpSpPr>
            <p:grpSpPr>
              <a:xfrm>
                <a:off x="7934325" y="2089150"/>
                <a:ext cx="2507038" cy="429680"/>
                <a:chOff x="4288792" y="4913215"/>
                <a:chExt cx="1863725" cy="287338"/>
              </a:xfrm>
              <a:solidFill>
                <a:srgbClr val="00B0F0"/>
              </a:solidFill>
            </p:grpSpPr>
            <p:sp>
              <p:nvSpPr>
                <p:cNvPr id="37" name="AutoShape 19"/>
                <p:cNvSpPr>
                  <a:spLocks noChangeArrowheads="1"/>
                </p:cNvSpPr>
                <p:nvPr/>
              </p:nvSpPr>
              <p:spPr bwMode="gray">
                <a:xfrm>
                  <a:off x="4288792" y="4913215"/>
                  <a:ext cx="1863725" cy="287338"/>
                </a:xfrm>
                <a:prstGeom prst="roundRect">
                  <a:avLst>
                    <a:gd name="adj" fmla="val 34483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38" name="AutoShape 20"/>
                <p:cNvSpPr>
                  <a:spLocks noChangeArrowheads="1"/>
                </p:cNvSpPr>
                <p:nvPr/>
              </p:nvSpPr>
              <p:spPr bwMode="auto">
                <a:xfrm flipH="1">
                  <a:off x="5973130" y="4984653"/>
                  <a:ext cx="71438" cy="144463"/>
                </a:xfrm>
                <a:prstGeom prst="octagon">
                  <a:avLst>
                    <a:gd name="adj" fmla="val 29287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9" name="AutoShape 21"/>
                <p:cNvSpPr>
                  <a:spLocks noChangeArrowheads="1"/>
                </p:cNvSpPr>
                <p:nvPr/>
              </p:nvSpPr>
              <p:spPr bwMode="auto">
                <a:xfrm flipH="1">
                  <a:off x="4390392" y="4984653"/>
                  <a:ext cx="73025" cy="144463"/>
                </a:xfrm>
                <a:prstGeom prst="octagon">
                  <a:avLst>
                    <a:gd name="adj" fmla="val 29287"/>
                  </a:avLst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36" name="矩形 25"/>
              <p:cNvSpPr>
                <a:spLocks noChangeArrowheads="1"/>
              </p:cNvSpPr>
              <p:nvPr/>
            </p:nvSpPr>
            <p:spPr bwMode="auto">
              <a:xfrm>
                <a:off x="8473263" y="2135099"/>
                <a:ext cx="146706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源代码节选</a:t>
                </a:r>
                <a:endPara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4422775" y="2533650"/>
            <a:ext cx="2044700" cy="2044700"/>
            <a:chOff x="4422775" y="2533650"/>
            <a:chExt cx="2044700" cy="2044700"/>
          </a:xfrm>
        </p:grpSpPr>
        <p:sp>
          <p:nvSpPr>
            <p:cNvPr id="10" name="矩形 25"/>
            <p:cNvSpPr>
              <a:spLocks noChangeArrowheads="1"/>
            </p:cNvSpPr>
            <p:nvPr/>
          </p:nvSpPr>
          <p:spPr bwMode="auto">
            <a:xfrm>
              <a:off x="4635590" y="3333750"/>
              <a:ext cx="1592103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600" b="1" dirty="0" smtClean="0">
                  <a:latin typeface="微软雅黑" pitchFamily="34" charset="-122"/>
                  <a:ea typeface="微软雅黑" pitchFamily="34" charset="-122"/>
                </a:rPr>
                <a:t>OSMS</a:t>
              </a:r>
              <a:endParaRPr lang="zh-CN" altLang="en-US" sz="3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同心圆 50"/>
            <p:cNvSpPr/>
            <p:nvPr/>
          </p:nvSpPr>
          <p:spPr>
            <a:xfrm>
              <a:off x="4422775" y="2533650"/>
              <a:ext cx="2044700" cy="2044700"/>
            </a:xfrm>
            <a:prstGeom prst="donut">
              <a:avLst>
                <a:gd name="adj" fmla="val 4949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同心圆 51"/>
          <p:cNvSpPr/>
          <p:nvPr/>
        </p:nvSpPr>
        <p:spPr>
          <a:xfrm>
            <a:off x="4600575" y="2711450"/>
            <a:ext cx="1689100" cy="1689100"/>
          </a:xfrm>
          <a:prstGeom prst="donut">
            <a:avLst>
              <a:gd name="adj" fmla="val 48745"/>
            </a:avLst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椭圆 46"/>
          <p:cNvSpPr/>
          <p:nvPr/>
        </p:nvSpPr>
        <p:spPr>
          <a:xfrm>
            <a:off x="8797925" y="4419600"/>
            <a:ext cx="692150" cy="69215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Impact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797925" y="4419600"/>
            <a:ext cx="692150" cy="69215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Impact" pitchFamily="34" charset="0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642225" y="4445000"/>
            <a:ext cx="692150" cy="69215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Impact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642225" y="4445000"/>
            <a:ext cx="692150" cy="69215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Impact" pitchFamily="34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423025" y="4419600"/>
            <a:ext cx="692150" cy="69215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Impact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423025" y="4419600"/>
            <a:ext cx="692150" cy="69215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Impact" pitchFamily="34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267075" y="2578100"/>
            <a:ext cx="692150" cy="69215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Impact" pitchFamily="3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267075" y="2578100"/>
            <a:ext cx="692150" cy="69215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Impact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022475" y="2578100"/>
            <a:ext cx="692150" cy="69215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Impact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022475" y="2578100"/>
            <a:ext cx="692150" cy="69215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Impact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33425" y="2578100"/>
            <a:ext cx="692150" cy="69215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Impact" pitchFamily="34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733425" y="2578100"/>
            <a:ext cx="692150" cy="69215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Impact" pitchFamily="34" charset="0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0" y="2922588"/>
            <a:ext cx="10783888" cy="1828800"/>
          </a:xfrm>
          <a:custGeom>
            <a:avLst/>
            <a:gdLst>
              <a:gd name="connsiteX0" fmla="*/ 0 w 10087428"/>
              <a:gd name="connsiteY0" fmla="*/ 0 h 1828800"/>
              <a:gd name="connsiteX1" fmla="*/ 4296228 w 10087428"/>
              <a:gd name="connsiteY1" fmla="*/ 0 h 1828800"/>
              <a:gd name="connsiteX2" fmla="*/ 4978400 w 10087428"/>
              <a:gd name="connsiteY2" fmla="*/ 1828800 h 1828800"/>
              <a:gd name="connsiteX3" fmla="*/ 10087428 w 10087428"/>
              <a:gd name="connsiteY3" fmla="*/ 1828800 h 1828800"/>
              <a:gd name="connsiteX0" fmla="*/ 0 w 10087428"/>
              <a:gd name="connsiteY0" fmla="*/ 0 h 1828800"/>
              <a:gd name="connsiteX1" fmla="*/ 4486301 w 10087428"/>
              <a:gd name="connsiteY1" fmla="*/ 0 h 1828800"/>
              <a:gd name="connsiteX2" fmla="*/ 4978400 w 10087428"/>
              <a:gd name="connsiteY2" fmla="*/ 1828800 h 1828800"/>
              <a:gd name="connsiteX3" fmla="*/ 10087428 w 10087428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7428" h="1828800">
                <a:moveTo>
                  <a:pt x="0" y="0"/>
                </a:moveTo>
                <a:lnTo>
                  <a:pt x="4486301" y="0"/>
                </a:lnTo>
                <a:lnTo>
                  <a:pt x="4978400" y="1828800"/>
                </a:lnTo>
                <a:lnTo>
                  <a:pt x="10087428" y="1828800"/>
                </a:ln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09625" y="2667000"/>
            <a:ext cx="539750" cy="539750"/>
          </a:xfrm>
          <a:prstGeom prst="ellipse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Impact" pitchFamily="34" charset="0"/>
              </a:rPr>
              <a:t>1</a:t>
            </a:r>
            <a:endParaRPr lang="zh-CN" altLang="en-US" dirty="0">
              <a:latin typeface="Impact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098675" y="2654300"/>
            <a:ext cx="539750" cy="539750"/>
          </a:xfrm>
          <a:prstGeom prst="ellipse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Impact" pitchFamily="34" charset="0"/>
              </a:rPr>
              <a:t>2</a:t>
            </a:r>
            <a:endParaRPr lang="zh-CN" altLang="en-US" dirty="0">
              <a:latin typeface="Impact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497637" y="4503738"/>
            <a:ext cx="539750" cy="539750"/>
          </a:xfrm>
          <a:prstGeom prst="ellipse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latin typeface="Impact" pitchFamily="34" charset="0"/>
              </a:rPr>
              <a:t>4</a:t>
            </a:r>
            <a:endParaRPr lang="zh-CN" altLang="en-US" dirty="0">
              <a:latin typeface="Impact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870950" y="4503738"/>
            <a:ext cx="541338" cy="539750"/>
          </a:xfrm>
          <a:prstGeom prst="ellipse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latin typeface="Impact" pitchFamily="34" charset="0"/>
              </a:rPr>
              <a:t>6</a:t>
            </a:r>
            <a:endParaRPr lang="zh-CN" altLang="en-US" dirty="0">
              <a:latin typeface="Impact" pitchFamily="34" charset="0"/>
            </a:endParaRPr>
          </a:p>
        </p:txBody>
      </p:sp>
      <p:sp>
        <p:nvSpPr>
          <p:cNvPr id="19468" name="TextBox 17"/>
          <p:cNvSpPr txBox="1">
            <a:spLocks noChangeArrowheads="1"/>
          </p:cNvSpPr>
          <p:nvPr/>
        </p:nvSpPr>
        <p:spPr bwMode="auto">
          <a:xfrm>
            <a:off x="9586140" y="4513263"/>
            <a:ext cx="1004442" cy="5193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700" dirty="0" smtClean="0">
                <a:solidFill>
                  <a:srgbClr val="00B0F0"/>
                </a:solidFill>
                <a:latin typeface="Impact" pitchFamily="34" charset="0"/>
              </a:rPr>
              <a:t>OSMS</a:t>
            </a:r>
            <a:endParaRPr lang="zh-CN" altLang="en-US" sz="2700" dirty="0">
              <a:solidFill>
                <a:srgbClr val="00B0F0"/>
              </a:solidFill>
              <a:latin typeface="Impact" pitchFamily="34" charset="0"/>
            </a:endParaRPr>
          </a:p>
        </p:txBody>
      </p:sp>
      <p:sp>
        <p:nvSpPr>
          <p:cNvPr id="19469" name="Text Box 2"/>
          <p:cNvSpPr txBox="1">
            <a:spLocks noChangeArrowheads="1"/>
          </p:cNvSpPr>
          <p:nvPr/>
        </p:nvSpPr>
        <p:spPr bwMode="auto">
          <a:xfrm>
            <a:off x="4365625" y="3228975"/>
            <a:ext cx="1704975" cy="1200329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项目日记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70" name="矩形 15"/>
          <p:cNvSpPr>
            <a:spLocks noChangeArrowheads="1"/>
          </p:cNvSpPr>
          <p:nvPr/>
        </p:nvSpPr>
        <p:spPr bwMode="auto">
          <a:xfrm>
            <a:off x="225100" y="3781326"/>
            <a:ext cx="1727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着手开始项目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71" name="矩形 16"/>
          <p:cNvSpPr>
            <a:spLocks noChangeArrowheads="1"/>
          </p:cNvSpPr>
          <p:nvPr/>
        </p:nvSpPr>
        <p:spPr bwMode="auto">
          <a:xfrm>
            <a:off x="810165" y="1035165"/>
            <a:ext cx="31328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eaLnBrk="1" hangingPunct="1"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登录业务完成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病人咨询建立档案业务完成。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rot="5400000">
            <a:off x="792956" y="3571081"/>
            <a:ext cx="59213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343275" y="2654300"/>
            <a:ext cx="539750" cy="539750"/>
          </a:xfrm>
          <a:prstGeom prst="ellipse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latin typeface="Impact" pitchFamily="34" charset="0"/>
              </a:rPr>
              <a:t>3</a:t>
            </a:r>
            <a:endParaRPr lang="zh-CN" altLang="en-US" dirty="0">
              <a:latin typeface="Impact" pitchFamily="34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716837" y="4521200"/>
            <a:ext cx="539750" cy="539750"/>
          </a:xfrm>
          <a:prstGeom prst="ellipse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latin typeface="Impact" pitchFamily="34" charset="0"/>
              </a:rPr>
              <a:t>5</a:t>
            </a:r>
            <a:endParaRPr lang="zh-CN" altLang="en-US" dirty="0">
              <a:latin typeface="Impact" pitchFamily="34" charset="0"/>
            </a:endParaRPr>
          </a:p>
        </p:txBody>
      </p:sp>
      <p:sp>
        <p:nvSpPr>
          <p:cNvPr id="30" name="矩形 15"/>
          <p:cNvSpPr>
            <a:spLocks noChangeArrowheads="1"/>
          </p:cNvSpPr>
          <p:nvPr/>
        </p:nvSpPr>
        <p:spPr bwMode="auto">
          <a:xfrm>
            <a:off x="2374912" y="3781326"/>
            <a:ext cx="1904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病历业务完成。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递归完成药品树。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2162075" y="2362100"/>
            <a:ext cx="4320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5400000">
            <a:off x="3326606" y="3571081"/>
            <a:ext cx="59213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15"/>
          <p:cNvSpPr>
            <a:spLocks noChangeArrowheads="1"/>
          </p:cNvSpPr>
          <p:nvPr/>
        </p:nvSpPr>
        <p:spPr bwMode="auto">
          <a:xfrm>
            <a:off x="5748985" y="2070280"/>
            <a:ext cx="266702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26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药品管理业务完成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Table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tree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抽成包装类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rot="5400000">
            <a:off x="6482557" y="4118769"/>
            <a:ext cx="59213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15"/>
          <p:cNvSpPr>
            <a:spLocks noChangeArrowheads="1"/>
          </p:cNvSpPr>
          <p:nvPr/>
        </p:nvSpPr>
        <p:spPr bwMode="auto">
          <a:xfrm>
            <a:off x="8461015" y="1670750"/>
            <a:ext cx="178411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打印处方业务完成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修复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bug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rot="5400000">
            <a:off x="8838407" y="4118769"/>
            <a:ext cx="59213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16"/>
          <p:cNvSpPr>
            <a:spLocks noChangeArrowheads="1"/>
          </p:cNvSpPr>
          <p:nvPr/>
        </p:nvSpPr>
        <p:spPr bwMode="auto">
          <a:xfrm>
            <a:off x="7067320" y="5502283"/>
            <a:ext cx="34639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处方业务完成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baseDao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类完成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rot="5400000">
            <a:off x="7762775" y="5384700"/>
            <a:ext cx="4320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0" y="6667500"/>
            <a:ext cx="10801350" cy="400110"/>
            <a:chOff x="495300" y="4684713"/>
            <a:chExt cx="9239250" cy="451909"/>
          </a:xfrm>
        </p:grpSpPr>
        <p:sp>
          <p:nvSpPr>
            <p:cNvPr id="49" name="矩形 1"/>
            <p:cNvSpPr>
              <a:spLocks noChangeArrowheads="1"/>
            </p:cNvSpPr>
            <p:nvPr/>
          </p:nvSpPr>
          <p:spPr bwMode="auto">
            <a:xfrm>
              <a:off x="495300" y="4684713"/>
              <a:ext cx="2209800" cy="4519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项目测试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689225" y="4684713"/>
              <a:ext cx="2449512" cy="451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主要练手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知识</a:t>
              </a:r>
            </a:p>
          </p:txBody>
        </p:sp>
        <p:sp>
          <p:nvSpPr>
            <p:cNvPr id="51" name="矩形 3"/>
            <p:cNvSpPr>
              <a:spLocks noChangeArrowheads="1"/>
            </p:cNvSpPr>
            <p:nvPr/>
          </p:nvSpPr>
          <p:spPr bwMode="auto">
            <a:xfrm>
              <a:off x="5133975" y="4684713"/>
              <a:ext cx="2247900" cy="451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源代码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节选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7356475" y="4684713"/>
              <a:ext cx="2378075" cy="451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答辩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864398"/>
            <a:ext cx="9720263" cy="4751387"/>
          </a:xfrm>
        </p:spPr>
        <p:txBody>
          <a:bodyPr/>
          <a:lstStyle/>
          <a:p>
            <a:r>
              <a:rPr lang="zh-CN" altLang="en-US" sz="2000" dirty="0" smtClean="0"/>
              <a:t>本项目开发环境如下：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开发工具：</a:t>
            </a:r>
            <a:r>
              <a:rPr lang="en-US" altLang="zh-CN" sz="2000" dirty="0"/>
              <a:t>Eclipse </a:t>
            </a:r>
            <a:r>
              <a:rPr lang="en-US" altLang="zh-CN" sz="2000" dirty="0" smtClean="0"/>
              <a:t>4.6.2</a:t>
            </a:r>
          </a:p>
          <a:p>
            <a:r>
              <a:rPr lang="en-US" altLang="zh-CN" sz="2000" dirty="0" smtClean="0"/>
              <a:t>JDK1.7</a:t>
            </a:r>
          </a:p>
          <a:p>
            <a:r>
              <a:rPr lang="zh-CN" altLang="en-US" sz="2000" dirty="0" smtClean="0"/>
              <a:t>开发数据库类型：</a:t>
            </a:r>
            <a:r>
              <a:rPr lang="en-US" altLang="zh-CN" sz="2000" dirty="0" err="1"/>
              <a:t>Mysql</a:t>
            </a:r>
            <a:r>
              <a:rPr lang="zh-CN" altLang="en-US" sz="2000" dirty="0"/>
              <a:t>、</a:t>
            </a:r>
            <a:r>
              <a:rPr lang="en-US" altLang="zh-CN" sz="2000" dirty="0"/>
              <a:t>Oracle</a:t>
            </a:r>
            <a:endParaRPr lang="zh-CN" altLang="en-US" sz="2000" dirty="0"/>
          </a:p>
          <a:p>
            <a:r>
              <a:rPr lang="zh-CN" altLang="en-US" sz="2000" dirty="0" smtClean="0"/>
              <a:t>测试数据库：</a:t>
            </a:r>
            <a:r>
              <a:rPr lang="en-US" altLang="zh-CN" sz="2000" dirty="0" err="1" smtClean="0"/>
              <a:t>Mysql</a:t>
            </a:r>
            <a:endParaRPr lang="en-US" altLang="zh-CN" sz="2000" dirty="0" smtClean="0"/>
          </a:p>
          <a:p>
            <a:r>
              <a:rPr lang="zh-CN" altLang="en-US" sz="2000" dirty="0" smtClean="0"/>
              <a:t>数据库连接方式：</a:t>
            </a:r>
            <a:r>
              <a:rPr lang="en-US" altLang="zh-CN" sz="2000" dirty="0" smtClean="0"/>
              <a:t>Druid</a:t>
            </a:r>
            <a:r>
              <a:rPr lang="zh-CN" altLang="en-US" sz="2000" dirty="0" smtClean="0"/>
              <a:t>连接池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0" y="6667500"/>
            <a:ext cx="10801350" cy="400110"/>
            <a:chOff x="495300" y="4684713"/>
            <a:chExt cx="9239250" cy="451909"/>
          </a:xfrm>
        </p:grpSpPr>
        <p:sp>
          <p:nvSpPr>
            <p:cNvPr id="5" name="矩形 1"/>
            <p:cNvSpPr>
              <a:spLocks noChangeArrowheads="1"/>
            </p:cNvSpPr>
            <p:nvPr/>
          </p:nvSpPr>
          <p:spPr bwMode="auto">
            <a:xfrm>
              <a:off x="495300" y="4684713"/>
              <a:ext cx="2209800" cy="4519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项目测试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689225" y="4684713"/>
              <a:ext cx="2449512" cy="451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主要练手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知识</a:t>
              </a:r>
            </a:p>
          </p:txBody>
        </p:sp>
        <p:sp>
          <p:nvSpPr>
            <p:cNvPr id="7" name="矩形 3"/>
            <p:cNvSpPr>
              <a:spLocks noChangeArrowheads="1"/>
            </p:cNvSpPr>
            <p:nvPr/>
          </p:nvSpPr>
          <p:spPr bwMode="auto">
            <a:xfrm>
              <a:off x="5133975" y="4684713"/>
              <a:ext cx="2247900" cy="451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源代码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节选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7356475" y="4684713"/>
              <a:ext cx="2378075" cy="451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答辩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46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12"/>
          <p:cNvGrpSpPr>
            <a:grpSpLocks/>
          </p:cNvGrpSpPr>
          <p:nvPr/>
        </p:nvGrpSpPr>
        <p:grpSpPr bwMode="auto">
          <a:xfrm>
            <a:off x="8126413" y="2463800"/>
            <a:ext cx="2295525" cy="4019550"/>
            <a:chOff x="416496" y="2204864"/>
            <a:chExt cx="2295525" cy="4020273"/>
          </a:xfrm>
        </p:grpSpPr>
        <p:sp>
          <p:nvSpPr>
            <p:cNvPr id="4128" name="AutoShape 18"/>
            <p:cNvSpPr>
              <a:spLocks noChangeArrowheads="1"/>
            </p:cNvSpPr>
            <p:nvPr/>
          </p:nvSpPr>
          <p:spPr bwMode="auto">
            <a:xfrm>
              <a:off x="416496" y="2373137"/>
              <a:ext cx="2295525" cy="3852000"/>
            </a:xfrm>
            <a:prstGeom prst="roundRect">
              <a:avLst>
                <a:gd name="adj" fmla="val 4690"/>
              </a:avLst>
            </a:prstGeom>
            <a:noFill/>
            <a:ln w="3492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AutoShape 19"/>
            <p:cNvSpPr>
              <a:spLocks noChangeArrowheads="1"/>
            </p:cNvSpPr>
            <p:nvPr/>
          </p:nvSpPr>
          <p:spPr bwMode="gray">
            <a:xfrm>
              <a:off x="632396" y="2230269"/>
              <a:ext cx="1863725" cy="2873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130" name="AutoShape 20"/>
            <p:cNvSpPr>
              <a:spLocks noChangeArrowheads="1"/>
            </p:cNvSpPr>
            <p:nvPr/>
          </p:nvSpPr>
          <p:spPr bwMode="auto">
            <a:xfrm flipH="1">
              <a:off x="2316734" y="2301702"/>
              <a:ext cx="71438" cy="144463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AutoShape 21"/>
            <p:cNvSpPr>
              <a:spLocks noChangeArrowheads="1"/>
            </p:cNvSpPr>
            <p:nvPr/>
          </p:nvSpPr>
          <p:spPr bwMode="auto">
            <a:xfrm flipH="1">
              <a:off x="733996" y="2301702"/>
              <a:ext cx="73025" cy="144463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Text Box 22"/>
            <p:cNvSpPr txBox="1">
              <a:spLocks noChangeArrowheads="1"/>
            </p:cNvSpPr>
            <p:nvPr/>
          </p:nvSpPr>
          <p:spPr bwMode="gray">
            <a:xfrm>
              <a:off x="1406991" y="2204864"/>
              <a:ext cx="295274" cy="307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588" y="1093139"/>
            <a:ext cx="9720263" cy="5699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覆盖主要知识点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00" name="Text Box 9">
            <a:hlinkClick r:id="rId2" action="ppaction://hlinksldjump"/>
          </p:cNvPr>
          <p:cNvSpPr txBox="1">
            <a:spLocks noChangeArrowheads="1"/>
          </p:cNvSpPr>
          <p:nvPr/>
        </p:nvSpPr>
        <p:spPr bwMode="gray">
          <a:xfrm>
            <a:off x="540135" y="1915150"/>
            <a:ext cx="19446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异常处理</a:t>
            </a:r>
            <a:endParaRPr lang="zh-CN" altLang="en-US" sz="28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450887" y="3015385"/>
            <a:ext cx="224948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分离业务逻辑与异常处理逻辑。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使用明显体验：减少大量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if~else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判断，编码不用过多考虑堵漏问题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2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gray">
          <a:xfrm>
            <a:off x="3256516" y="1934200"/>
            <a:ext cx="17287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多态</a:t>
            </a:r>
          </a:p>
        </p:txBody>
      </p:sp>
      <p:sp>
        <p:nvSpPr>
          <p:cNvPr id="4103" name="Text Box 11">
            <a:hlinkClick r:id="rId4" action="ppaction://hlinksldjump"/>
          </p:cNvPr>
          <p:cNvSpPr txBox="1">
            <a:spLocks noChangeArrowheads="1"/>
          </p:cNvSpPr>
          <p:nvPr/>
        </p:nvSpPr>
        <p:spPr bwMode="gray">
          <a:xfrm>
            <a:off x="5277405" y="1953250"/>
            <a:ext cx="27438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自定义包装类</a:t>
            </a:r>
            <a:endParaRPr lang="zh-CN" altLang="en-US" sz="28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4" name="Text Box 12">
            <a:hlinkClick r:id="rId5" action="ppaction://hlinksldjump"/>
          </p:cNvPr>
          <p:cNvSpPr txBox="1">
            <a:spLocks noChangeArrowheads="1"/>
          </p:cNvSpPr>
          <p:nvPr/>
        </p:nvSpPr>
        <p:spPr bwMode="gray">
          <a:xfrm>
            <a:off x="8236336" y="1910387"/>
            <a:ext cx="21856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继承，反射</a:t>
            </a:r>
            <a:endParaRPr lang="zh-CN" altLang="en-US" sz="28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5" name="Text Box 19"/>
          <p:cNvSpPr txBox="1">
            <a:spLocks noChangeArrowheads="1"/>
          </p:cNvSpPr>
          <p:nvPr/>
        </p:nvSpPr>
        <p:spPr bwMode="auto">
          <a:xfrm>
            <a:off x="3005523" y="3015385"/>
            <a:ext cx="215528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同样的代码，不同情况下产生不同效果。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使用明显体验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：减少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大量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对类的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if~else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判断，减少重复代码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6" name="Text Box 20"/>
          <p:cNvSpPr txBox="1">
            <a:spLocks noChangeArrowheads="1"/>
          </p:cNvSpPr>
          <p:nvPr/>
        </p:nvSpPr>
        <p:spPr bwMode="auto">
          <a:xfrm>
            <a:off x="5535998" y="3015385"/>
            <a:ext cx="2103438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界面重复使用的控件抽成包装类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使用明显体验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：减少重复代码，调用包装类时不用考虑细节，几行代码即可实现效果。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7" name="Text Box 21"/>
          <p:cNvSpPr txBox="1">
            <a:spLocks noChangeArrowheads="1"/>
          </p:cNvSpPr>
          <p:nvPr/>
        </p:nvSpPr>
        <p:spPr bwMode="auto">
          <a:xfrm>
            <a:off x="8165622" y="3015385"/>
            <a:ext cx="218560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反射可以方便操作任意类型，适合做为通用方法。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继承同样可以看做是不同的类保存通用方法和属性的方式。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 flipV="1">
            <a:off x="404813" y="1649413"/>
            <a:ext cx="10063162" cy="460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09" name="TextBox 42"/>
          <p:cNvSpPr txBox="1">
            <a:spLocks noChangeArrowheads="1"/>
          </p:cNvSpPr>
          <p:nvPr/>
        </p:nvSpPr>
        <p:spPr bwMode="auto">
          <a:xfrm>
            <a:off x="8044968" y="1387475"/>
            <a:ext cx="1271142" cy="5193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2870" tIns="51435" rIns="102870" bIns="5143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700" dirty="0" smtClean="0">
                <a:solidFill>
                  <a:srgbClr val="00B0F0"/>
                </a:solidFill>
                <a:latin typeface="Impact" pitchFamily="34" charset="0"/>
              </a:rPr>
              <a:t>   OSMS</a:t>
            </a:r>
            <a:endParaRPr lang="zh-CN" altLang="en-US" sz="2700" dirty="0">
              <a:solidFill>
                <a:srgbClr val="00B0F0"/>
              </a:solidFill>
              <a:latin typeface="Impact" pitchFamily="34" charset="0"/>
            </a:endParaRPr>
          </a:p>
        </p:txBody>
      </p:sp>
      <p:grpSp>
        <p:nvGrpSpPr>
          <p:cNvPr id="4110" name="组合 12"/>
          <p:cNvGrpSpPr>
            <a:grpSpLocks/>
          </p:cNvGrpSpPr>
          <p:nvPr/>
        </p:nvGrpSpPr>
        <p:grpSpPr bwMode="auto">
          <a:xfrm>
            <a:off x="360363" y="2463800"/>
            <a:ext cx="2295525" cy="4019550"/>
            <a:chOff x="416496" y="2204864"/>
            <a:chExt cx="2295525" cy="4020273"/>
          </a:xfrm>
        </p:grpSpPr>
        <p:sp>
          <p:nvSpPr>
            <p:cNvPr id="4123" name="AutoShape 18"/>
            <p:cNvSpPr>
              <a:spLocks noChangeArrowheads="1"/>
            </p:cNvSpPr>
            <p:nvPr/>
          </p:nvSpPr>
          <p:spPr bwMode="auto">
            <a:xfrm>
              <a:off x="416496" y="2373137"/>
              <a:ext cx="2295525" cy="3852000"/>
            </a:xfrm>
            <a:prstGeom prst="roundRect">
              <a:avLst>
                <a:gd name="adj" fmla="val 4690"/>
              </a:avLst>
            </a:prstGeom>
            <a:noFill/>
            <a:ln w="3492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AutoShape 19"/>
            <p:cNvSpPr>
              <a:spLocks noChangeArrowheads="1"/>
            </p:cNvSpPr>
            <p:nvPr/>
          </p:nvSpPr>
          <p:spPr bwMode="gray">
            <a:xfrm>
              <a:off x="632396" y="2230269"/>
              <a:ext cx="1863725" cy="2873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125" name="AutoShape 20"/>
            <p:cNvSpPr>
              <a:spLocks noChangeArrowheads="1"/>
            </p:cNvSpPr>
            <p:nvPr/>
          </p:nvSpPr>
          <p:spPr bwMode="auto">
            <a:xfrm flipH="1">
              <a:off x="2316734" y="2301702"/>
              <a:ext cx="71438" cy="144463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AutoShape 21"/>
            <p:cNvSpPr>
              <a:spLocks noChangeArrowheads="1"/>
            </p:cNvSpPr>
            <p:nvPr/>
          </p:nvSpPr>
          <p:spPr bwMode="auto">
            <a:xfrm flipH="1">
              <a:off x="733996" y="2301702"/>
              <a:ext cx="73025" cy="144463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Text Box 22"/>
            <p:cNvSpPr txBox="1">
              <a:spLocks noChangeArrowheads="1"/>
            </p:cNvSpPr>
            <p:nvPr/>
          </p:nvSpPr>
          <p:spPr bwMode="gray">
            <a:xfrm>
              <a:off x="1406991" y="2204864"/>
              <a:ext cx="295273" cy="307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11" name="组合 12"/>
          <p:cNvGrpSpPr>
            <a:grpSpLocks/>
          </p:cNvGrpSpPr>
          <p:nvPr/>
        </p:nvGrpSpPr>
        <p:grpSpPr bwMode="auto">
          <a:xfrm>
            <a:off x="5538788" y="2463800"/>
            <a:ext cx="2295525" cy="4019550"/>
            <a:chOff x="416496" y="2204864"/>
            <a:chExt cx="2295525" cy="4020273"/>
          </a:xfrm>
        </p:grpSpPr>
        <p:sp>
          <p:nvSpPr>
            <p:cNvPr id="4118" name="AutoShape 18"/>
            <p:cNvSpPr>
              <a:spLocks noChangeArrowheads="1"/>
            </p:cNvSpPr>
            <p:nvPr/>
          </p:nvSpPr>
          <p:spPr bwMode="auto">
            <a:xfrm>
              <a:off x="416496" y="2373137"/>
              <a:ext cx="2295525" cy="3852000"/>
            </a:xfrm>
            <a:prstGeom prst="roundRect">
              <a:avLst>
                <a:gd name="adj" fmla="val 4690"/>
              </a:avLst>
            </a:prstGeom>
            <a:noFill/>
            <a:ln w="3492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AutoShape 19"/>
            <p:cNvSpPr>
              <a:spLocks noChangeArrowheads="1"/>
            </p:cNvSpPr>
            <p:nvPr/>
          </p:nvSpPr>
          <p:spPr bwMode="gray">
            <a:xfrm>
              <a:off x="632396" y="2230269"/>
              <a:ext cx="1863725" cy="2873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120" name="AutoShape 20"/>
            <p:cNvSpPr>
              <a:spLocks noChangeArrowheads="1"/>
            </p:cNvSpPr>
            <p:nvPr/>
          </p:nvSpPr>
          <p:spPr bwMode="auto">
            <a:xfrm flipH="1">
              <a:off x="2316734" y="2301702"/>
              <a:ext cx="71438" cy="144463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AutoShape 21"/>
            <p:cNvSpPr>
              <a:spLocks noChangeArrowheads="1"/>
            </p:cNvSpPr>
            <p:nvPr/>
          </p:nvSpPr>
          <p:spPr bwMode="auto">
            <a:xfrm flipH="1">
              <a:off x="733996" y="2301702"/>
              <a:ext cx="73025" cy="144463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Text Box 22"/>
            <p:cNvSpPr txBox="1">
              <a:spLocks noChangeArrowheads="1"/>
            </p:cNvSpPr>
            <p:nvPr/>
          </p:nvSpPr>
          <p:spPr bwMode="gray">
            <a:xfrm>
              <a:off x="1406993" y="2204864"/>
              <a:ext cx="295273" cy="307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12" name="组合 12"/>
          <p:cNvGrpSpPr>
            <a:grpSpLocks/>
          </p:cNvGrpSpPr>
          <p:nvPr/>
        </p:nvGrpSpPr>
        <p:grpSpPr bwMode="auto">
          <a:xfrm>
            <a:off x="2949575" y="2463800"/>
            <a:ext cx="2295525" cy="4019550"/>
            <a:chOff x="416496" y="2204864"/>
            <a:chExt cx="2295525" cy="4020273"/>
          </a:xfrm>
        </p:grpSpPr>
        <p:sp>
          <p:nvSpPr>
            <p:cNvPr id="4113" name="AutoShape 18"/>
            <p:cNvSpPr>
              <a:spLocks noChangeArrowheads="1"/>
            </p:cNvSpPr>
            <p:nvPr/>
          </p:nvSpPr>
          <p:spPr bwMode="auto">
            <a:xfrm>
              <a:off x="416496" y="2373137"/>
              <a:ext cx="2295525" cy="3852000"/>
            </a:xfrm>
            <a:prstGeom prst="roundRect">
              <a:avLst>
                <a:gd name="adj" fmla="val 4690"/>
              </a:avLst>
            </a:prstGeom>
            <a:noFill/>
            <a:ln w="3492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AutoShape 19"/>
            <p:cNvSpPr>
              <a:spLocks noChangeArrowheads="1"/>
            </p:cNvSpPr>
            <p:nvPr/>
          </p:nvSpPr>
          <p:spPr bwMode="gray">
            <a:xfrm>
              <a:off x="632396" y="2230269"/>
              <a:ext cx="1863725" cy="2873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115" name="AutoShape 20"/>
            <p:cNvSpPr>
              <a:spLocks noChangeArrowheads="1"/>
            </p:cNvSpPr>
            <p:nvPr/>
          </p:nvSpPr>
          <p:spPr bwMode="auto">
            <a:xfrm flipH="1">
              <a:off x="2316734" y="2301702"/>
              <a:ext cx="71438" cy="144463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AutoShape 21"/>
            <p:cNvSpPr>
              <a:spLocks noChangeArrowheads="1"/>
            </p:cNvSpPr>
            <p:nvPr/>
          </p:nvSpPr>
          <p:spPr bwMode="auto">
            <a:xfrm flipH="1">
              <a:off x="733996" y="2301702"/>
              <a:ext cx="73025" cy="144463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Text Box 22"/>
            <p:cNvSpPr txBox="1">
              <a:spLocks noChangeArrowheads="1"/>
            </p:cNvSpPr>
            <p:nvPr/>
          </p:nvSpPr>
          <p:spPr bwMode="gray">
            <a:xfrm>
              <a:off x="1406991" y="2204864"/>
              <a:ext cx="295273" cy="307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6667500"/>
            <a:ext cx="10801350" cy="400110"/>
            <a:chOff x="495300" y="4684713"/>
            <a:chExt cx="9239250" cy="451909"/>
          </a:xfrm>
        </p:grpSpPr>
        <p:sp>
          <p:nvSpPr>
            <p:cNvPr id="50" name="矩形 1"/>
            <p:cNvSpPr>
              <a:spLocks noChangeArrowheads="1"/>
            </p:cNvSpPr>
            <p:nvPr/>
          </p:nvSpPr>
          <p:spPr bwMode="auto">
            <a:xfrm>
              <a:off x="495300" y="4684713"/>
              <a:ext cx="2209800" cy="451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项目测试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689225" y="4684713"/>
              <a:ext cx="2449512" cy="451909"/>
            </a:xfrm>
            <a:prstGeom prst="rect">
              <a:avLst/>
            </a:prstGeom>
            <a:solidFill>
              <a:srgbClr val="00B0F0"/>
            </a:solidFill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主要练手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知识</a:t>
              </a:r>
            </a:p>
          </p:txBody>
        </p:sp>
        <p:sp>
          <p:nvSpPr>
            <p:cNvPr id="52" name="矩形 3"/>
            <p:cNvSpPr>
              <a:spLocks noChangeArrowheads="1"/>
            </p:cNvSpPr>
            <p:nvPr/>
          </p:nvSpPr>
          <p:spPr bwMode="auto">
            <a:xfrm>
              <a:off x="5133975" y="4684713"/>
              <a:ext cx="2247900" cy="451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源代码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节选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7356475" y="4684713"/>
              <a:ext cx="2378075" cy="451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答辩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4101" grpId="0"/>
      <p:bldP spid="4102" grpId="0"/>
      <p:bldP spid="4103" grpId="0"/>
      <p:bldP spid="4104" grpId="0"/>
      <p:bldP spid="4105" grpId="0"/>
      <p:bldP spid="4106" grpId="0"/>
      <p:bldP spid="410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Box 3"/>
          <p:cNvSpPr txBox="1">
            <a:spLocks noChangeArrowheads="1"/>
          </p:cNvSpPr>
          <p:nvPr/>
        </p:nvSpPr>
        <p:spPr bwMode="auto">
          <a:xfrm>
            <a:off x="3947493" y="2762405"/>
            <a:ext cx="29400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6600" b="1" dirty="0">
                <a:solidFill>
                  <a:srgbClr val="00B0F0"/>
                </a:solidFill>
                <a:cs typeface="Calibri" pitchFamily="34" charset="0"/>
              </a:rPr>
              <a:t>Thanks!</a:t>
            </a:r>
            <a:endParaRPr lang="zh-CN" altLang="en-US" sz="6600" b="1" dirty="0">
              <a:solidFill>
                <a:srgbClr val="00B0F0"/>
              </a:solidFill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22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5222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1"/>
      <p:bldP spid="52226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95300" y="1170180"/>
            <a:ext cx="88201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异常处理</a:t>
            </a:r>
          </a:p>
        </p:txBody>
      </p:sp>
      <p:sp>
        <p:nvSpPr>
          <p:cNvPr id="8" name="矩形 7"/>
          <p:cNvSpPr/>
          <p:nvPr/>
        </p:nvSpPr>
        <p:spPr>
          <a:xfrm>
            <a:off x="5610929" y="4781633"/>
            <a:ext cx="4365625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本项目大量采用异常、自定义异常等方式处理各类误操作，并自动分类，用弹窗的方式进行友好的提示。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4" y="4279104"/>
            <a:ext cx="5248985" cy="23438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4" y="1935265"/>
            <a:ext cx="9928616" cy="2408174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0" y="6667500"/>
            <a:ext cx="10801350" cy="400110"/>
            <a:chOff x="495300" y="4684713"/>
            <a:chExt cx="9239250" cy="451909"/>
          </a:xfrm>
        </p:grpSpPr>
        <p:sp>
          <p:nvSpPr>
            <p:cNvPr id="13" name="矩形 1"/>
            <p:cNvSpPr>
              <a:spLocks noChangeArrowheads="1"/>
            </p:cNvSpPr>
            <p:nvPr/>
          </p:nvSpPr>
          <p:spPr bwMode="auto">
            <a:xfrm>
              <a:off x="495300" y="4684713"/>
              <a:ext cx="2209800" cy="451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项目测试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689225" y="4684713"/>
              <a:ext cx="2449512" cy="451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主要练手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知识</a:t>
              </a:r>
            </a:p>
          </p:txBody>
        </p:sp>
        <p:sp>
          <p:nvSpPr>
            <p:cNvPr id="20" name="矩形 3"/>
            <p:cNvSpPr>
              <a:spLocks noChangeArrowheads="1"/>
            </p:cNvSpPr>
            <p:nvPr/>
          </p:nvSpPr>
          <p:spPr bwMode="auto">
            <a:xfrm>
              <a:off x="5133975" y="4684713"/>
              <a:ext cx="2247900" cy="4519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源代码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节选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7356475" y="4684713"/>
              <a:ext cx="2378075" cy="451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答辩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95300" y="1170180"/>
            <a:ext cx="88201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多态、反射、</a:t>
            </a:r>
            <a:r>
              <a:rPr lang="en-US" altLang="zh-CN" sz="3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32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zh-CN" altLang="en-US" sz="3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多业务功能</a:t>
            </a:r>
            <a:endParaRPr lang="zh-CN" altLang="en-US" sz="32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1" y="3291835"/>
            <a:ext cx="9928616" cy="2408174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0" y="6667500"/>
            <a:ext cx="10801350" cy="400110"/>
            <a:chOff x="495300" y="4684713"/>
            <a:chExt cx="9239250" cy="451909"/>
          </a:xfrm>
        </p:grpSpPr>
        <p:sp>
          <p:nvSpPr>
            <p:cNvPr id="13" name="矩形 1"/>
            <p:cNvSpPr>
              <a:spLocks noChangeArrowheads="1"/>
            </p:cNvSpPr>
            <p:nvPr/>
          </p:nvSpPr>
          <p:spPr bwMode="auto">
            <a:xfrm>
              <a:off x="495300" y="4684713"/>
              <a:ext cx="2209800" cy="451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项目测试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689225" y="4684713"/>
              <a:ext cx="2449512" cy="451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主要练手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知识</a:t>
              </a:r>
            </a:p>
          </p:txBody>
        </p:sp>
        <p:sp>
          <p:nvSpPr>
            <p:cNvPr id="20" name="矩形 3"/>
            <p:cNvSpPr>
              <a:spLocks noChangeArrowheads="1"/>
            </p:cNvSpPr>
            <p:nvPr/>
          </p:nvSpPr>
          <p:spPr bwMode="auto">
            <a:xfrm>
              <a:off x="5133975" y="4684713"/>
              <a:ext cx="2247900" cy="4519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源代码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节选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7356475" y="4684713"/>
              <a:ext cx="2378075" cy="451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答辩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05" y="2104887"/>
            <a:ext cx="6971428" cy="8095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921" y="3264342"/>
            <a:ext cx="10072957" cy="21813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476" y="2073378"/>
            <a:ext cx="6143139" cy="86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4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61950" y="1169988"/>
            <a:ext cx="8820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JTable</a:t>
            </a:r>
            <a:r>
              <a:rPr lang="zh-CN" altLang="en-US" sz="32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JTree</a:t>
            </a:r>
            <a:r>
              <a:rPr lang="zh-CN" altLang="en-US" sz="32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自定义包装类</a:t>
            </a:r>
          </a:p>
        </p:txBody>
      </p:sp>
      <p:sp>
        <p:nvSpPr>
          <p:cNvPr id="23555" name="矩形 7"/>
          <p:cNvSpPr>
            <a:spLocks noChangeArrowheads="1"/>
          </p:cNvSpPr>
          <p:nvPr/>
        </p:nvSpPr>
        <p:spPr bwMode="auto">
          <a:xfrm>
            <a:off x="382588" y="1935163"/>
            <a:ext cx="9788525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对于大量重复的界面控件，本项目采用对控件抽成自定义包装类。例如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JTable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Jtree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必要时，使用反射实现不同对象调用同样的方法，实现不用效果。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556" name="组合 11"/>
          <p:cNvGrpSpPr>
            <a:grpSpLocks/>
          </p:cNvGrpSpPr>
          <p:nvPr/>
        </p:nvGrpSpPr>
        <p:grpSpPr bwMode="auto">
          <a:xfrm>
            <a:off x="0" y="6667500"/>
            <a:ext cx="10801350" cy="400050"/>
            <a:chOff x="495300" y="4684713"/>
            <a:chExt cx="9239250" cy="451909"/>
          </a:xfrm>
        </p:grpSpPr>
        <p:sp>
          <p:nvSpPr>
            <p:cNvPr id="13" name="矩形 1"/>
            <p:cNvSpPr>
              <a:spLocks noChangeArrowheads="1"/>
            </p:cNvSpPr>
            <p:nvPr/>
          </p:nvSpPr>
          <p:spPr bwMode="auto">
            <a:xfrm>
              <a:off x="495300" y="4684713"/>
              <a:ext cx="2209327" cy="451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项目测试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689690" y="4684713"/>
              <a:ext cx="2449678" cy="451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主要练手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知识</a:t>
              </a:r>
            </a:p>
          </p:txBody>
        </p:sp>
        <p:sp>
          <p:nvSpPr>
            <p:cNvPr id="23563" name="矩形 3"/>
            <p:cNvSpPr>
              <a:spLocks noChangeArrowheads="1"/>
            </p:cNvSpPr>
            <p:nvPr/>
          </p:nvSpPr>
          <p:spPr bwMode="auto">
            <a:xfrm>
              <a:off x="5133975" y="4684713"/>
              <a:ext cx="2247900" cy="4519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源代码节选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7356842" y="4684713"/>
              <a:ext cx="2377708" cy="451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答辩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3557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3527425"/>
            <a:ext cx="761047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5732463"/>
            <a:ext cx="56578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文本框 9"/>
          <p:cNvSpPr txBox="1">
            <a:spLocks noChangeArrowheads="1"/>
          </p:cNvSpPr>
          <p:nvPr/>
        </p:nvSpPr>
        <p:spPr bwMode="auto">
          <a:xfrm>
            <a:off x="630238" y="4940300"/>
            <a:ext cx="94726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病历表格从创建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jtable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，创建相应的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tablemodel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，加载到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jscrollpane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jscrollpane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设置尺寸再加载到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jpanel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上，调用相应的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获取二维数组，设置到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tablemodel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上，刷新表格，给表格添加鼠标监听的全过程。</a:t>
            </a: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630238" y="5978525"/>
            <a:ext cx="94726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病历表格调用相应的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获取二维数组，设置到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tablemodel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上，刷新表格的全过程。</a:t>
            </a:r>
          </a:p>
        </p:txBody>
      </p:sp>
    </p:spTree>
    <p:extLst>
      <p:ext uri="{BB962C8B-B14F-4D97-AF65-F5344CB8AC3E}">
        <p14:creationId xmlns:p14="http://schemas.microsoft.com/office/powerpoint/2010/main" val="105826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679</Words>
  <Application>Microsoft Office PowerPoint</Application>
  <PresentationFormat>自定义</PresentationFormat>
  <Paragraphs>120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Impact</vt:lpstr>
      <vt:lpstr>Calibri</vt:lpstr>
      <vt:lpstr>微软雅黑</vt:lpstr>
      <vt:lpstr>Arial</vt:lpstr>
      <vt:lpstr>宋体</vt:lpstr>
      <vt:lpstr>Office 主题​​</vt:lpstr>
      <vt:lpstr>PowerPoint 演示文稿</vt:lpstr>
      <vt:lpstr>目录  CONTENTS</vt:lpstr>
      <vt:lpstr>PowerPoint 演示文稿</vt:lpstr>
      <vt:lpstr>项目测试</vt:lpstr>
      <vt:lpstr>覆盖主要知识点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lixzva</dc:creator>
  <cp:lastModifiedBy>洪茜 田</cp:lastModifiedBy>
  <cp:revision>199</cp:revision>
  <dcterms:created xsi:type="dcterms:W3CDTF">2012-10-26T07:13:38Z</dcterms:created>
  <dcterms:modified xsi:type="dcterms:W3CDTF">2018-07-30T16:12:12Z</dcterms:modified>
</cp:coreProperties>
</file>