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9" autoAdjust="0"/>
    <p:restoredTop sz="76291"/>
  </p:normalViewPr>
  <p:slideViewPr>
    <p:cSldViewPr snapToGrid="0">
      <p:cViewPr>
        <p:scale>
          <a:sx n="90" d="100"/>
          <a:sy n="90" d="100"/>
        </p:scale>
        <p:origin x="336" y="-88"/>
      </p:cViewPr>
      <p:guideLst/>
    </p:cSldViewPr>
  </p:slideViewPr>
  <p:notesTextViewPr>
    <p:cViewPr>
      <p:scale>
        <a:sx n="1" d="1"/>
        <a:sy n="1" d="1"/>
      </p:scale>
      <p:origin x="0" y="-14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中间件（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9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、网关：</a:t>
            </a:r>
            <a:r>
              <a:rPr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nginx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服务泛化调用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XXL-RPC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缓存：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XXL-CACHE/ redis cluster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4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、队列：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XXL-MQ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5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、调度：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XXL-JOB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、配置：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XXL-CONF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7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、注册中心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、数据库访问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层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XXL-REGISTRYDAL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（读写分离、分库分</a:t>
            </a:r>
          </a:p>
          <a:p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表）：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Zebra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Sharding-jdbc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9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监控报警：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XXL-APM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Cat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基础服务（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、单点登录：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XXL-SSO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11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、搜索：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XXL-SEARCH/ES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CI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CD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（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CI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13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CD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---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存储</a:t>
            </a: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14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、数据库：主从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/mysql</a:t>
            </a:r>
            <a:endParaRPr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、文件系统</a:t>
            </a:r>
            <a:r>
              <a:rPr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/CDN</a:t>
            </a:r>
            <a:r>
              <a:rPr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：云服务</a:t>
            </a:r>
          </a:p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732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292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301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kumimoji="0" lang="zh-CN" altLang="en-US" dirty="0">
              <a:latin typeface="Arial" charset="0"/>
              <a:ea typeface="ＭＳ Ｐゴシック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0DF3984-D036-8146-80F3-60605DE931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98160" y="6188786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分布式基础架构图谱 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v1.1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200273" y="509585"/>
            <a:ext cx="7799232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网关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>
              <a:defRPr/>
            </a:pP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【Gateway】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2365479" y="2831610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治理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RPC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可选流程 68"/>
          <p:cNvSpPr/>
          <p:nvPr/>
        </p:nvSpPr>
        <p:spPr>
          <a:xfrm>
            <a:off x="3826284" y="2836526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缓存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Cache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2" name="可选流程 71"/>
          <p:cNvSpPr/>
          <p:nvPr/>
        </p:nvSpPr>
        <p:spPr>
          <a:xfrm>
            <a:off x="2365479" y="367830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配置中心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Conf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3" name="可选流程 72"/>
          <p:cNvSpPr/>
          <p:nvPr/>
        </p:nvSpPr>
        <p:spPr>
          <a:xfrm>
            <a:off x="6805046" y="367830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监控告警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【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APM</a:t>
            </a:r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可选流程 76"/>
          <p:cNvSpPr/>
          <p:nvPr/>
        </p:nvSpPr>
        <p:spPr>
          <a:xfrm>
            <a:off x="6405036" y="1485068"/>
            <a:ext cx="1302116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单点登录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SSO 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0273" y="1359196"/>
            <a:ext cx="3719669" cy="107861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>
                <a:latin typeface="Microsoft YaHei" charset="0"/>
                <a:ea typeface="Microsoft YaHei" charset="0"/>
                <a:cs typeface="Microsoft YaHei" charset="0"/>
              </a:rPr>
              <a:t>垂直业务领域</a:t>
            </a:r>
          </a:p>
        </p:txBody>
      </p:sp>
      <p:sp>
        <p:nvSpPr>
          <p:cNvPr id="23" name="可选流程 22"/>
          <p:cNvSpPr/>
          <p:nvPr/>
        </p:nvSpPr>
        <p:spPr>
          <a:xfrm>
            <a:off x="5315665" y="367830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数据访问层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DAL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5" name="可选流程 24"/>
          <p:cNvSpPr/>
          <p:nvPr/>
        </p:nvSpPr>
        <p:spPr>
          <a:xfrm>
            <a:off x="3826284" y="367830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注册中心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【Registry】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00273" y="4885818"/>
            <a:ext cx="7799232" cy="115779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smtClean="0">
                <a:latin typeface="Microsoft YaHei" charset="0"/>
                <a:ea typeface="Microsoft YaHei" charset="0"/>
                <a:cs typeface="Microsoft YaHei" charset="0"/>
              </a:rPr>
              <a:t>存储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42595" y="1359196"/>
            <a:ext cx="3756910" cy="107861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基础服务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可选流程 30"/>
          <p:cNvSpPr/>
          <p:nvPr/>
        </p:nvSpPr>
        <p:spPr>
          <a:xfrm>
            <a:off x="2574090" y="1483071"/>
            <a:ext cx="1272801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2" name="可选流程 31"/>
          <p:cNvSpPr/>
          <p:nvPr/>
        </p:nvSpPr>
        <p:spPr>
          <a:xfrm>
            <a:off x="8116380" y="1485068"/>
            <a:ext cx="1302116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搜索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【Search】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00274" y="2648345"/>
            <a:ext cx="6058985" cy="198277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kern="0" dirty="0" smtClean="0">
                <a:latin typeface="Microsoft YaHei" charset="0"/>
                <a:ea typeface="Microsoft YaHei" charset="0"/>
                <a:cs typeface="Microsoft YaHei" charset="0"/>
              </a:rPr>
              <a:t>中间件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可选流程 42"/>
          <p:cNvSpPr/>
          <p:nvPr/>
        </p:nvSpPr>
        <p:spPr>
          <a:xfrm>
            <a:off x="2451207" y="5031480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数据库</a:t>
            </a:r>
          </a:p>
          <a:p>
            <a:pPr lvl="0"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可选流程 38"/>
          <p:cNvSpPr/>
          <p:nvPr/>
        </p:nvSpPr>
        <p:spPr>
          <a:xfrm>
            <a:off x="5315665" y="2831610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消息队列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MQ 】</a:t>
            </a:r>
          </a:p>
        </p:txBody>
      </p:sp>
      <p:sp>
        <p:nvSpPr>
          <p:cNvPr id="42" name="可选流程 41"/>
          <p:cNvSpPr/>
          <p:nvPr/>
        </p:nvSpPr>
        <p:spPr>
          <a:xfrm>
            <a:off x="6805046" y="2831609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任务调度</a:t>
            </a:r>
          </a:p>
          <a:p>
            <a:pPr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【 Job 】</a:t>
            </a:r>
          </a:p>
        </p:txBody>
      </p:sp>
      <p:sp>
        <p:nvSpPr>
          <p:cNvPr id="30" name="矩形 29"/>
          <p:cNvSpPr/>
          <p:nvPr/>
        </p:nvSpPr>
        <p:spPr>
          <a:xfrm>
            <a:off x="8394983" y="2648344"/>
            <a:ext cx="1604522" cy="198277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Microsoft YaHei" charset="0"/>
                <a:ea typeface="Microsoft YaHei" charset="0"/>
                <a:cs typeface="Microsoft YaHei" charset="0"/>
              </a:rPr>
              <a:t>CI/CD</a:t>
            </a:r>
            <a:endParaRPr kumimoji="1" lang="zh-CN" altLang="en-US" sz="1400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8561526" y="2831608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构建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Jenkins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可选流程 35"/>
          <p:cNvSpPr/>
          <p:nvPr/>
        </p:nvSpPr>
        <p:spPr>
          <a:xfrm>
            <a:off x="8561525" y="3688725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Microsoft YaHei" charset="0"/>
                <a:ea typeface="Microsoft YaHei" charset="0"/>
                <a:cs typeface="Microsoft YaHei" charset="0"/>
              </a:rPr>
              <a:t>发布</a:t>
            </a:r>
          </a:p>
          <a:p>
            <a:pPr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Docker</a:t>
            </a:r>
            <a:endParaRPr kumimoji="1" lang="zh-CN" altLang="en-US" sz="14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可选流程 46"/>
          <p:cNvSpPr/>
          <p:nvPr/>
        </p:nvSpPr>
        <p:spPr>
          <a:xfrm>
            <a:off x="4318953" y="5030992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6185617" y="5031480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/>
            <a:r>
              <a:rPr kumimoji="1" lang="zh-CN" altLang="en-US" sz="1400" dirty="0">
                <a:latin typeface="Microsoft YaHei" charset="0"/>
                <a:ea typeface="Microsoft YaHei" charset="0"/>
                <a:cs typeface="Microsoft YaHei" charset="0"/>
              </a:rPr>
              <a:t>文件系统</a:t>
            </a:r>
            <a:r>
              <a:rPr kumimoji="1" lang="en-US" altLang="zh-CN" sz="1400" dirty="0">
                <a:latin typeface="Microsoft YaHei" charset="0"/>
                <a:ea typeface="Microsoft YaHei" charset="0"/>
                <a:cs typeface="Microsoft YaHei" charset="0"/>
              </a:rPr>
              <a:t>/CDN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8064000" y="5030991"/>
            <a:ext cx="1508746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lvl="0" algn="ctr"/>
            <a:r>
              <a:rPr kumimoji="1" lang="en-US" altLang="zh-CN" sz="1400" dirty="0" smtClea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0" name="可选流程 49"/>
          <p:cNvSpPr/>
          <p:nvPr/>
        </p:nvSpPr>
        <p:spPr>
          <a:xfrm>
            <a:off x="4194550" y="1483070"/>
            <a:ext cx="1272801" cy="611595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开发环境（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Mac</a:t>
            </a:r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49215" y="4506462"/>
            <a:ext cx="86282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ENV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1849215" y="3277992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Maven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0" name="可选流程 79"/>
          <p:cNvSpPr/>
          <p:nvPr/>
        </p:nvSpPr>
        <p:spPr>
          <a:xfrm>
            <a:off x="3566234" y="327799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Git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3" name="可选流程 82"/>
          <p:cNvSpPr/>
          <p:nvPr/>
        </p:nvSpPr>
        <p:spPr>
          <a:xfrm>
            <a:off x="5283253" y="327799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JDK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4" name="可选流程 83"/>
          <p:cNvSpPr/>
          <p:nvPr/>
        </p:nvSpPr>
        <p:spPr>
          <a:xfrm>
            <a:off x="7670441" y="1892876"/>
            <a:ext cx="2807060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Navicat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849214" y="1941585"/>
            <a:ext cx="5137374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Idea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315200" y="3277991"/>
            <a:ext cx="3162300" cy="611595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Docker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、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Mysql…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3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部署环境（</a:t>
            </a:r>
            <a:r>
              <a:rPr lang="en-US" altLang="zh-CN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CentOS</a:t>
            </a:r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49215" y="4506462"/>
            <a:ext cx="56564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Jdk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3" name="可选流程 82"/>
          <p:cNvSpPr/>
          <p:nvPr/>
        </p:nvSpPr>
        <p:spPr>
          <a:xfrm>
            <a:off x="2203289" y="324577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应用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/JAR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1849214" y="1941585"/>
            <a:ext cx="5656486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Nginx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8" name="可选流程 17"/>
          <p:cNvSpPr/>
          <p:nvPr/>
        </p:nvSpPr>
        <p:spPr>
          <a:xfrm>
            <a:off x="5289501" y="3245769"/>
            <a:ext cx="1784292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err="1" smtClean="0">
                <a:latin typeface="Heiti SC Light" charset="-122"/>
                <a:ea typeface="Heiti SC Light" charset="-122"/>
                <a:cs typeface="Heiti SC Light" charset="-122"/>
              </a:rPr>
              <a:t>Mysql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</a:t>
            </a:r>
            <a:r>
              <a:rPr kumimoji="1" lang="en-US" altLang="zh-CN" sz="1400" dirty="0" err="1" smtClean="0">
                <a:latin typeface="Heiti SC Light" charset="-122"/>
                <a:ea typeface="Heiti SC Light" charset="-122"/>
                <a:cs typeface="Heiti SC Light" charset="-122"/>
              </a:rPr>
              <a:t>Redis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/……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14668" y="1781268"/>
            <a:ext cx="5943432" cy="379403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可选流程 15"/>
          <p:cNvSpPr/>
          <p:nvPr/>
        </p:nvSpPr>
        <p:spPr>
          <a:xfrm>
            <a:off x="3746395" y="3245770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9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931089" y="7076091"/>
            <a:ext cx="2920811" cy="841124"/>
          </a:xfrm>
          <a:prstGeom prst="rect">
            <a:avLst/>
          </a:prstGeom>
          <a:solidFill>
            <a:srgbClr val="E8DDF4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注册中心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86" name="直线箭头连接符 85"/>
          <p:cNvCxnSpPr/>
          <p:nvPr/>
        </p:nvCxnSpPr>
        <p:spPr>
          <a:xfrm>
            <a:off x="11955553" y="7258143"/>
            <a:ext cx="9228" cy="41092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/>
          <p:nvPr/>
        </p:nvCxnSpPr>
        <p:spPr>
          <a:xfrm flipV="1">
            <a:off x="12192000" y="7245443"/>
            <a:ext cx="0" cy="41718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/>
          <p:cNvCxnSpPr/>
          <p:nvPr/>
        </p:nvCxnSpPr>
        <p:spPr>
          <a:xfrm>
            <a:off x="12476487" y="7419060"/>
            <a:ext cx="413345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/>
          <p:cNvCxnSpPr/>
          <p:nvPr/>
        </p:nvCxnSpPr>
        <p:spPr>
          <a:xfrm flipH="1">
            <a:off x="12434527" y="7662622"/>
            <a:ext cx="429217" cy="1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88541" y="6156980"/>
            <a:ext cx="4572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latin typeface="Heiti SC Light" charset="-122"/>
                <a:ea typeface="Heiti SC Light" charset="-122"/>
                <a:cs typeface="Heiti SC Light" charset="-122"/>
              </a:rPr>
              <a:t>发布环境</a:t>
            </a:r>
            <a:endParaRPr lang="en-US" altLang="zh-CN" sz="28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36515" y="3442091"/>
            <a:ext cx="8628285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ENV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4" name="可选流程 63"/>
          <p:cNvSpPr/>
          <p:nvPr/>
        </p:nvSpPr>
        <p:spPr>
          <a:xfrm>
            <a:off x="1840940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本机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local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可选流程 9"/>
          <p:cNvSpPr/>
          <p:nvPr/>
        </p:nvSpPr>
        <p:spPr>
          <a:xfrm>
            <a:off x="3689223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测试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test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1" name="可选流程 10"/>
          <p:cNvSpPr/>
          <p:nvPr/>
        </p:nvSpPr>
        <p:spPr>
          <a:xfrm>
            <a:off x="5537506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预发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ppe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" name="可选流程 11"/>
          <p:cNvSpPr/>
          <p:nvPr/>
        </p:nvSpPr>
        <p:spPr>
          <a:xfrm>
            <a:off x="9169129" y="2267078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生产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product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" name="可选流程 12"/>
          <p:cNvSpPr/>
          <p:nvPr/>
        </p:nvSpPr>
        <p:spPr>
          <a:xfrm>
            <a:off x="7385789" y="2264161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生产（灰度）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product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265</Words>
  <Application>Microsoft Macintosh PowerPoint</Application>
  <PresentationFormat>宽屏</PresentationFormat>
  <Paragraphs>92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Heiti SC Light</vt:lpstr>
      <vt:lpstr>Microsoft YaHei</vt:lpstr>
      <vt:lpstr>ＭＳ Ｐゴシック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482</cp:revision>
  <dcterms:created xsi:type="dcterms:W3CDTF">2015-05-05T08:02:00Z</dcterms:created>
  <dcterms:modified xsi:type="dcterms:W3CDTF">2019-03-05T06:17:06Z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