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7" r:id="rId2"/>
    <p:sldId id="340" r:id="rId3"/>
    <p:sldId id="347" r:id="rId4"/>
    <p:sldId id="345" r:id="rId5"/>
    <p:sldId id="343" r:id="rId6"/>
    <p:sldId id="346" r:id="rId7"/>
    <p:sldId id="279" r:id="rId8"/>
    <p:sldId id="280" r:id="rId9"/>
    <p:sldId id="281" r:id="rId10"/>
    <p:sldId id="282" r:id="rId11"/>
    <p:sldId id="286" r:id="rId12"/>
    <p:sldId id="287" r:id="rId13"/>
    <p:sldId id="288" r:id="rId14"/>
    <p:sldId id="289" r:id="rId15"/>
    <p:sldId id="325" r:id="rId16"/>
    <p:sldId id="317" r:id="rId17"/>
    <p:sldId id="344" r:id="rId18"/>
    <p:sldId id="291" r:id="rId19"/>
    <p:sldId id="296" r:id="rId20"/>
    <p:sldId id="297" r:id="rId21"/>
    <p:sldId id="305" r:id="rId22"/>
    <p:sldId id="298" r:id="rId23"/>
    <p:sldId id="348" r:id="rId24"/>
    <p:sldId id="349" r:id="rId25"/>
    <p:sldId id="350" r:id="rId26"/>
    <p:sldId id="300" r:id="rId27"/>
    <p:sldId id="299" r:id="rId28"/>
    <p:sldId id="341" r:id="rId29"/>
    <p:sldId id="351" r:id="rId30"/>
    <p:sldId id="32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935" autoAdjust="0"/>
  </p:normalViewPr>
  <p:slideViewPr>
    <p:cSldViewPr>
      <p:cViewPr varScale="1">
        <p:scale>
          <a:sx n="43" d="100"/>
          <a:sy n="43" d="100"/>
        </p:scale>
        <p:origin x="2166" y="78"/>
      </p:cViewPr>
      <p:guideLst>
        <p:guide orient="horz" pos="2172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E7E6D-5E58-45AA-84F7-41285F631051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CD18-57C7-4620-BAE0-9DEE3B35A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732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049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305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41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38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274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52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6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5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4EFB-3239-476A-A201-5762642A0D4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64924-CF1C-420C-A025-CF02DB3AE407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579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45BC6-825E-4069-8823-D12AF5059DF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C84-97DF-4382-A2C1-DB1170D52E0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3944A-63D7-440B-87AF-A3A0F3C599E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D7C6D-B450-4B77-A710-4F1F08E6955F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397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397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75BCA-F1AD-4DFC-A153-44212D49BF4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66B47-993B-418A-B3E2-99BCA292328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822DD-4A7F-443F-9C29-DF278C31713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0" y="273055"/>
            <a:ext cx="51113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AFC6-2117-4382-8023-A5E245E086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AB2D-4263-41B3-981B-B5B9984CD81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1EE79-32FB-493F-BFF7-A66DAE4AC1B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56260" y="1940560"/>
            <a:ext cx="81172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rgbClr val="FFFFFF"/>
                </a:solidFill>
              </a:rPr>
              <a:t>大数据基础概述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098314" y="4681542"/>
            <a:ext cx="2612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主讲人：雷老师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080" y="1186180"/>
            <a:ext cx="8117205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大数据的结构类型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62" y="2195830"/>
            <a:ext cx="6949440" cy="40157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975360"/>
            <a:ext cx="8340090" cy="252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结构化数据类型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包括预定义的数据类型、格式和结构的数据，常见的比如关系型数据库中数据表里的数据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" y="3390265"/>
            <a:ext cx="7926705" cy="2830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763905"/>
            <a:ext cx="834009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半结构化数据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具有可识别的模式并可以解析的文本数据文件，比如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数据文件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" y="2440305"/>
            <a:ext cx="7833360" cy="423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1178560"/>
            <a:ext cx="83400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       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准结构化数据</a:t>
            </a:r>
          </a:p>
          <a:p>
            <a:pPr eaLnBrk="1" hangingPunct="1">
              <a:spcBef>
                <a:spcPct val="0"/>
              </a:spcBef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       具有不规则数据格式的文本数据，使用工具可以使之格式化，比如说包含不一样数据值和格式的网站点击数据。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https://www.sogou.com/sie?hdq=AQxRG-0000&amp;query=大讲台&amp;ie=utf8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341120"/>
            <a:ext cx="8340090" cy="252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非结构化数据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   没有固定结构的数据，通常保存为不同类型的文件，比如文本文档、图片、视频等。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715" y="1940560"/>
            <a:ext cx="811720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FFFFFF"/>
                </a:solidFill>
              </a:rPr>
              <a:t>       </a:t>
            </a:r>
            <a:r>
              <a:rPr lang="en-US" altLang="zh-CN" sz="3200" b="1" dirty="0">
                <a:solidFill>
                  <a:srgbClr val="FFFFFF"/>
                </a:solidFill>
              </a:rPr>
              <a:t>数据越来越快的变得越来越大：但是这个大，不单单指数据规模的变大，还包括数据的增长和流动（技术层面）速度、数据的种类（结构化、半结构化、准结构化、非结构化），而且非结构化的比例在不断增大。数据的真实和准确性，这是最根本的。否则毫无意义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1844824"/>
            <a:ext cx="834009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大数据该如何存储？</a:t>
            </a:r>
            <a:endParaRPr lang="en-US" altLang="zh-CN" sz="4800" b="1" dirty="0">
              <a:solidFill>
                <a:schemeClr val="bg1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4800" b="1" dirty="0">
              <a:solidFill>
                <a:schemeClr val="bg1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大数据该如何分析？</a:t>
            </a:r>
            <a:endParaRPr lang="en-US" altLang="zh-CN" sz="4800" b="1" dirty="0">
              <a:solidFill>
                <a:schemeClr val="bg1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	  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11560" y="1700808"/>
            <a:ext cx="792088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分布式系统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       分布式系统是将整体功能划分成多个子系统或模块，各自运行在不同的机器上，子系统或模块之间通过网络通信进行协作，实现最终的整体对外服务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1415415"/>
            <a:ext cx="834009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Hadoop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是什么？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 </a:t>
            </a: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Hadoop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是由一系列软件库组成的框架，这些软件库各自负责</a:t>
            </a: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Hadoop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的一部分功能。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31627" y="982176"/>
            <a:ext cx="815213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狭义的</a:t>
            </a: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Hadoop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MapReduce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：大数据分布式计算</a:t>
            </a:r>
            <a:endParaRPr lang="en-US" altLang="zh-CN" sz="36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YARN: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大数据集群资源管理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HDFS: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大数据分布式存储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Common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：为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Hadoop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各子项目提供各种工具（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Configuration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RPC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、序列化机制、日志操作等）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1560" y="1268760"/>
            <a:ext cx="8064896" cy="277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课程思路</a:t>
            </a:r>
          </a:p>
          <a:p>
            <a:endParaRPr lang="zh-CN" altLang="en-US" sz="4800" b="1" dirty="0">
              <a:solidFill>
                <a:schemeClr val="bg1"/>
              </a:solidFill>
            </a:endParaRPr>
          </a:p>
          <a:p>
            <a:r>
              <a:rPr lang="zh-CN" altLang="en-US" sz="4000" b="1" dirty="0">
                <a:solidFill>
                  <a:schemeClr val="bg1"/>
                </a:solidFill>
              </a:rPr>
              <a:t>大数据</a:t>
            </a:r>
            <a:r>
              <a:rPr lang="en-US" altLang="zh-CN" sz="4000" b="1" dirty="0">
                <a:solidFill>
                  <a:schemeClr val="bg1"/>
                </a:solidFill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</a:rPr>
              <a:t>大数据技术</a:t>
            </a:r>
            <a:r>
              <a:rPr lang="en-US" altLang="zh-CN" sz="4000" b="1" dirty="0">
                <a:solidFill>
                  <a:schemeClr val="bg1"/>
                </a:solidFill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</a:rPr>
              <a:t>大数据           开发及运行环境搭建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33375" y="1186815"/>
            <a:ext cx="834009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    Hadoop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生态圈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" y="2166620"/>
            <a:ext cx="8825230" cy="432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1920240"/>
            <a:ext cx="8340090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sz="4800" b="1" dirty="0">
                <a:solidFill>
                  <a:srgbClr val="FF0000"/>
                </a:solidFill>
                <a:sym typeface="+mn-ea"/>
              </a:rPr>
              <a:t>大数据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的产生刺激了</a:t>
            </a:r>
            <a:r>
              <a:rPr lang="zh-CN" altLang="en-US" sz="4800" b="1" dirty="0">
                <a:solidFill>
                  <a:srgbClr val="FF0000"/>
                </a:solidFill>
                <a:sym typeface="+mn-ea"/>
              </a:rPr>
              <a:t>大数据存储处理技术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的发展，同时，大数据处理技术的发展也加速了</a:t>
            </a:r>
            <a:r>
              <a:rPr lang="zh-CN" altLang="en-US" sz="4800" b="1" dirty="0">
                <a:solidFill>
                  <a:srgbClr val="FF0000"/>
                </a:solidFill>
                <a:sym typeface="+mn-ea"/>
              </a:rPr>
              <a:t>大数据应用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的落地。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11560" y="1432560"/>
            <a:ext cx="794760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 Hadoop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集群搭建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   所谓集群，就是一组通过网络互联的计算机，集群中的每一台计算机称作一个节点，Hadoop集群搭建就是在这个物理集群之上安装部署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Hadoop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相关的软件，然后对外提供大数据存储和分析等相关服务。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065610" y="1137325"/>
            <a:ext cx="739482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首先解决物理集群</a:t>
            </a:r>
            <a:endParaRPr lang="en-US" altLang="zh-CN" sz="4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sym typeface="+mn-ea"/>
              </a:rPr>
              <a:t>一个前提</a:t>
            </a:r>
            <a:r>
              <a:rPr lang="zh-CN" altLang="en-US" sz="3600" b="1" dirty="0">
                <a:solidFill>
                  <a:srgbClr val="FFFFFF"/>
                </a:solidFill>
                <a:sym typeface="+mn-ea"/>
              </a:rPr>
              <a:t>：</a:t>
            </a:r>
            <a:r>
              <a:rPr lang="en-US" altLang="zh-CN" sz="3600" b="1" dirty="0">
                <a:solidFill>
                  <a:srgbClr val="FFFFFF"/>
                </a:solidFill>
                <a:sym typeface="+mn-ea"/>
              </a:rPr>
              <a:t>Hadoop</a:t>
            </a:r>
            <a:r>
              <a:rPr lang="zh-CN" altLang="en-US" sz="3600" b="1" dirty="0">
                <a:solidFill>
                  <a:srgbClr val="FFFFFF"/>
                </a:solidFill>
                <a:sym typeface="+mn-ea"/>
              </a:rPr>
              <a:t>是为了在</a:t>
            </a:r>
            <a:r>
              <a:rPr lang="en-US" altLang="zh-CN" sz="3600" b="1" dirty="0">
                <a:solidFill>
                  <a:srgbClr val="FFFFFF"/>
                </a:solidFill>
                <a:sym typeface="+mn-ea"/>
              </a:rPr>
              <a:t>Linux</a:t>
            </a:r>
            <a:r>
              <a:rPr lang="zh-CN" altLang="en-US" sz="3600" b="1" dirty="0">
                <a:solidFill>
                  <a:srgbClr val="FFFFFF"/>
                </a:solidFill>
                <a:sym typeface="+mn-ea"/>
              </a:rPr>
              <a:t>平台上使用而开发的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一个现实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：我的电脑不是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Linux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系统</a:t>
            </a:r>
            <a:endParaRPr lang="en-US" altLang="zh-CN" sz="3600" b="1" dirty="0">
              <a:solidFill>
                <a:srgbClr val="FFFFFF"/>
              </a:solidFill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0000"/>
                </a:solidFill>
                <a:sym typeface="+mn-ea"/>
              </a:rPr>
              <a:t>如何解决</a:t>
            </a:r>
            <a:r>
              <a:rPr lang="zh-CN" altLang="en-US" sz="3600" b="1" dirty="0">
                <a:solidFill>
                  <a:srgbClr val="FFFFFF"/>
                </a:solidFill>
                <a:sym typeface="+mn-ea"/>
              </a:rPr>
              <a:t>：搭建虚拟机，在虚拟机上安装</a:t>
            </a:r>
            <a:r>
              <a:rPr lang="en-US" altLang="zh-CN" sz="3600" b="1" dirty="0">
                <a:solidFill>
                  <a:srgbClr val="FFFFFF"/>
                </a:solidFill>
                <a:sym typeface="+mn-ea"/>
              </a:rPr>
              <a:t>Linux</a:t>
            </a:r>
            <a:r>
              <a:rPr lang="zh-CN" altLang="en-US" sz="3600" b="1" dirty="0">
                <a:solidFill>
                  <a:srgbClr val="FFFFFF"/>
                </a:solidFill>
                <a:sym typeface="+mn-ea"/>
              </a:rPr>
              <a:t>操作系统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2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66687" y="1052736"/>
            <a:ext cx="8810626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虚拟机是什么？</a:t>
            </a:r>
            <a:endParaRPr lang="en-US" altLang="zh-CN" sz="4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FFFFFF"/>
                </a:solidFill>
                <a:sym typeface="+mn-ea"/>
              </a:rPr>
              <a:t>虚拟的计算机，功能和真实计算机几乎完全一样</a:t>
            </a:r>
            <a:endParaRPr lang="en-US" altLang="zh-CN" sz="2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       </a:t>
            </a:r>
            <a:endParaRPr lang="en-US" altLang="zh-CN" sz="4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FFFF"/>
                </a:solidFill>
                <a:sym typeface="+mn-ea"/>
              </a:rPr>
              <a:t>     </a:t>
            </a: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如何搭建虚拟机？</a:t>
            </a:r>
            <a:endParaRPr lang="en-US" altLang="zh-CN" sz="4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FFFFFF"/>
                </a:solidFill>
                <a:sym typeface="+mn-ea"/>
              </a:rPr>
              <a:t>在真实电脑上安装虚拟化软件来实现虚拟机的搭建</a:t>
            </a:r>
            <a:endParaRPr lang="en-US" altLang="zh-CN" sz="2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2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33374" y="1052736"/>
            <a:ext cx="881062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虚拟化软件有哪些？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  <a:sym typeface="+mn-ea"/>
              </a:rPr>
              <a:t>VMware workstation</a:t>
            </a:r>
            <a:r>
              <a:rPr lang="zh-CN" altLang="en-US" sz="2800" b="1" dirty="0">
                <a:solidFill>
                  <a:srgbClr val="FFFFFF"/>
                </a:solidFill>
                <a:sym typeface="+mn-ea"/>
              </a:rPr>
              <a:t>和</a:t>
            </a:r>
            <a:r>
              <a:rPr lang="en-US" altLang="zh-CN" sz="2800" b="1" dirty="0" err="1">
                <a:solidFill>
                  <a:srgbClr val="FFFFFF"/>
                </a:solidFill>
                <a:sym typeface="+mn-ea"/>
              </a:rPr>
              <a:t>Virtualbox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版本选择及注意事项</a:t>
            </a:r>
            <a:endParaRPr lang="en-US" altLang="zh-CN" sz="48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FFFFFF"/>
                </a:solidFill>
                <a:sym typeface="+mn-ea"/>
              </a:rPr>
              <a:t>9,10,11,12</a:t>
            </a:r>
            <a:r>
              <a:rPr lang="zh-CN" altLang="en-US" sz="2800" b="1" dirty="0">
                <a:solidFill>
                  <a:srgbClr val="FFFFFF"/>
                </a:solidFill>
                <a:sym typeface="+mn-ea"/>
              </a:rPr>
              <a:t>都可以，但是要注意输入对应版本的序列号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33375" y="1940560"/>
            <a:ext cx="8340090" cy="338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Linux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运行环境的部署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       搭建一个虚拟机，然后再在这个虚拟机上直接安转部署Linux操作系统来实现Linux运行环境。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25225" y="774511"/>
            <a:ext cx="834009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Hadoop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三种运行模式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单机模式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伪分布模式（单节点集群）</a:t>
            </a:r>
            <a:endParaRPr lang="en-US" altLang="zh-CN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（各个模块是在各个进程中分开运行，但是都运行在同一个操作系统上）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完全分布式模式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1407795"/>
            <a:ext cx="8340090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三种网络方式的选择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  NAT模式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  桥接模式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  仅主机模式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2539365"/>
            <a:ext cx="834009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别废话了！开干！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6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339752" y="1484784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49BC88-60E1-4445-A0D0-D7EA999BCD36}"/>
              </a:ext>
            </a:extLst>
          </p:cNvPr>
          <p:cNvSpPr/>
          <p:nvPr/>
        </p:nvSpPr>
        <p:spPr>
          <a:xfrm>
            <a:off x="755576" y="181839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06B6F1-2656-4782-B108-68E13E3A03D4}"/>
              </a:ext>
            </a:extLst>
          </p:cNvPr>
          <p:cNvSpPr/>
          <p:nvPr/>
        </p:nvSpPr>
        <p:spPr>
          <a:xfrm>
            <a:off x="967994" y="1818398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4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什么样的数据才算的上是大数据？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pPr algn="ctr"/>
            <a:endParaRPr lang="en-US" altLang="zh-CN" sz="4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为什么会产生大数据？</a:t>
            </a:r>
          </a:p>
        </p:txBody>
      </p:sp>
    </p:spTree>
    <p:extLst>
      <p:ext uri="{BB962C8B-B14F-4D97-AF65-F5344CB8AC3E}">
        <p14:creationId xmlns:p14="http://schemas.microsoft.com/office/powerpoint/2010/main" val="196865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2539365"/>
            <a:ext cx="834009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OVER</a:t>
            </a:r>
            <a:endParaRPr lang="zh-CN" altLang="en-US" sz="4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85646" y="763588"/>
            <a:ext cx="637270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一分钟你能干什么？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Facebook</a:t>
            </a:r>
            <a:r>
              <a:rPr lang="zh-CN" altLang="en-US" b="1" dirty="0">
                <a:solidFill>
                  <a:schemeClr val="bg1"/>
                </a:solidFill>
              </a:rPr>
              <a:t>共产生</a:t>
            </a:r>
            <a:r>
              <a:rPr lang="en-US" altLang="zh-CN" b="1" dirty="0">
                <a:solidFill>
                  <a:schemeClr val="bg1"/>
                </a:solidFill>
              </a:rPr>
              <a:t>701,389</a:t>
            </a:r>
            <a:r>
              <a:rPr lang="zh-CN" altLang="en-US" b="1" dirty="0">
                <a:solidFill>
                  <a:schemeClr val="bg1"/>
                </a:solidFill>
              </a:rPr>
              <a:t>账号登陆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Netflix</a:t>
            </a:r>
            <a:r>
              <a:rPr lang="zh-CN" altLang="en-US" b="1" dirty="0">
                <a:solidFill>
                  <a:schemeClr val="bg1"/>
                </a:solidFill>
              </a:rPr>
              <a:t>共有</a:t>
            </a:r>
            <a:r>
              <a:rPr lang="en-US" altLang="zh-CN" b="1" dirty="0">
                <a:solidFill>
                  <a:schemeClr val="bg1"/>
                </a:solidFill>
              </a:rPr>
              <a:t>69,444</a:t>
            </a:r>
            <a:r>
              <a:rPr lang="zh-CN" altLang="en-US" b="1" dirty="0">
                <a:solidFill>
                  <a:schemeClr val="bg1"/>
                </a:solidFill>
              </a:rPr>
              <a:t>小时长的视频被观看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亿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千万封电子邮件已发送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Uber</a:t>
            </a:r>
            <a:r>
              <a:rPr lang="zh-CN" altLang="en-US" b="1" dirty="0">
                <a:solidFill>
                  <a:schemeClr val="bg1"/>
                </a:solidFill>
              </a:rPr>
              <a:t>产生了</a:t>
            </a:r>
            <a:r>
              <a:rPr lang="en-US" altLang="zh-CN" b="1" dirty="0">
                <a:solidFill>
                  <a:schemeClr val="bg1"/>
                </a:solidFill>
              </a:rPr>
              <a:t>1,389</a:t>
            </a:r>
            <a:r>
              <a:rPr lang="zh-CN" altLang="en-US" b="1" dirty="0">
                <a:solidFill>
                  <a:schemeClr val="bg1"/>
                </a:solidFill>
              </a:rPr>
              <a:t>次驾驶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Snapchat</a:t>
            </a:r>
            <a:r>
              <a:rPr lang="zh-CN" altLang="en-US" b="1" dirty="0">
                <a:solidFill>
                  <a:schemeClr val="bg1"/>
                </a:solidFill>
              </a:rPr>
              <a:t>上分享了</a:t>
            </a:r>
            <a:r>
              <a:rPr lang="en-US" altLang="zh-CN" b="1" dirty="0">
                <a:solidFill>
                  <a:schemeClr val="bg1"/>
                </a:solidFill>
              </a:rPr>
              <a:t>527,760</a:t>
            </a:r>
            <a:r>
              <a:rPr lang="zh-CN" altLang="en-US" b="1" dirty="0">
                <a:solidFill>
                  <a:schemeClr val="bg1"/>
                </a:solidFill>
              </a:rPr>
              <a:t>张照片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Apple’s App Store</a:t>
            </a:r>
            <a:r>
              <a:rPr lang="zh-CN" altLang="en-US" b="1" dirty="0">
                <a:solidFill>
                  <a:schemeClr val="bg1"/>
                </a:solidFill>
              </a:rPr>
              <a:t>上已有</a:t>
            </a:r>
            <a:r>
              <a:rPr lang="en-US" altLang="zh-CN" b="1" dirty="0">
                <a:solidFill>
                  <a:schemeClr val="bg1"/>
                </a:solidFill>
              </a:rPr>
              <a:t>51,000</a:t>
            </a:r>
            <a:r>
              <a:rPr lang="zh-CN" altLang="en-US" b="1" dirty="0">
                <a:solidFill>
                  <a:schemeClr val="bg1"/>
                </a:solidFill>
              </a:rPr>
              <a:t>个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en-US" b="1" dirty="0">
                <a:solidFill>
                  <a:schemeClr val="bg1"/>
                </a:solidFill>
              </a:rPr>
              <a:t>被下载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Amazon</a:t>
            </a:r>
            <a:r>
              <a:rPr lang="zh-CN" altLang="en-US" b="1" dirty="0">
                <a:solidFill>
                  <a:schemeClr val="bg1"/>
                </a:solidFill>
              </a:rPr>
              <a:t>产生了</a:t>
            </a:r>
            <a:r>
              <a:rPr lang="en-US" altLang="zh-CN" b="1" dirty="0">
                <a:solidFill>
                  <a:schemeClr val="bg1"/>
                </a:solidFill>
              </a:rPr>
              <a:t>$203,596</a:t>
            </a:r>
            <a:r>
              <a:rPr lang="zh-CN" altLang="en-US" b="1" dirty="0">
                <a:solidFill>
                  <a:schemeClr val="bg1"/>
                </a:solidFill>
              </a:rPr>
              <a:t>的销售额</a:t>
            </a: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Linkedin</a:t>
            </a:r>
            <a:r>
              <a:rPr lang="zh-CN" altLang="en-US" b="1" dirty="0">
                <a:solidFill>
                  <a:schemeClr val="bg1"/>
                </a:solidFill>
              </a:rPr>
              <a:t>创建了</a:t>
            </a:r>
            <a:r>
              <a:rPr lang="en-US" altLang="zh-CN" b="1" dirty="0">
                <a:solidFill>
                  <a:schemeClr val="bg1"/>
                </a:solidFill>
              </a:rPr>
              <a:t>120</a:t>
            </a:r>
            <a:r>
              <a:rPr lang="zh-CN" altLang="en-US" b="1" dirty="0">
                <a:solidFill>
                  <a:schemeClr val="bg1"/>
                </a:solidFill>
              </a:rPr>
              <a:t>多个新账号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Twitter</a:t>
            </a:r>
            <a:r>
              <a:rPr lang="zh-CN" altLang="en-US" b="1" dirty="0">
                <a:solidFill>
                  <a:schemeClr val="bg1"/>
                </a:solidFill>
              </a:rPr>
              <a:t>上发布了</a:t>
            </a:r>
            <a:r>
              <a:rPr lang="en-US" altLang="zh-CN" b="1" dirty="0">
                <a:solidFill>
                  <a:schemeClr val="bg1"/>
                </a:solidFill>
              </a:rPr>
              <a:t>347,222</a:t>
            </a:r>
            <a:r>
              <a:rPr lang="zh-CN" altLang="en-US" b="1" dirty="0">
                <a:solidFill>
                  <a:schemeClr val="bg1"/>
                </a:solidFill>
              </a:rPr>
              <a:t>条新推文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Instagram</a:t>
            </a:r>
            <a:r>
              <a:rPr lang="zh-CN" altLang="en-US" b="1" dirty="0">
                <a:solidFill>
                  <a:schemeClr val="bg1"/>
                </a:solidFill>
              </a:rPr>
              <a:t>上发布了</a:t>
            </a:r>
            <a:r>
              <a:rPr lang="en-US" altLang="zh-CN" b="1" dirty="0">
                <a:solidFill>
                  <a:schemeClr val="bg1"/>
                </a:solidFill>
              </a:rPr>
              <a:t>28,194</a:t>
            </a:r>
            <a:r>
              <a:rPr lang="zh-CN" altLang="en-US" b="1" dirty="0">
                <a:solidFill>
                  <a:schemeClr val="bg1"/>
                </a:solidFill>
              </a:rPr>
              <a:t>张新照片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Spotify</a:t>
            </a:r>
            <a:r>
              <a:rPr lang="zh-CN" altLang="en-US" b="1" dirty="0">
                <a:solidFill>
                  <a:schemeClr val="bg1"/>
                </a:solidFill>
              </a:rPr>
              <a:t>上的音乐播放时长已达</a:t>
            </a:r>
            <a:r>
              <a:rPr lang="en-US" altLang="zh-CN" b="1" dirty="0">
                <a:solidFill>
                  <a:schemeClr val="bg1"/>
                </a:solidFill>
              </a:rPr>
              <a:t>38,052</a:t>
            </a:r>
            <a:r>
              <a:rPr lang="zh-CN" altLang="en-US" b="1" dirty="0">
                <a:solidFill>
                  <a:schemeClr val="bg1"/>
                </a:solidFill>
              </a:rPr>
              <a:t>小时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Vine</a:t>
            </a:r>
            <a:r>
              <a:rPr lang="zh-CN" altLang="en-US" b="1" dirty="0">
                <a:solidFill>
                  <a:schemeClr val="bg1"/>
                </a:solidFill>
              </a:rPr>
              <a:t>上的小视频播放了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en-US" b="1" dirty="0">
                <a:solidFill>
                  <a:schemeClr val="bg1"/>
                </a:solidFill>
              </a:rPr>
              <a:t>万次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Google</a:t>
            </a:r>
            <a:r>
              <a:rPr lang="zh-CN" altLang="en-US" b="1" dirty="0">
                <a:solidFill>
                  <a:schemeClr val="bg1"/>
                </a:solidFill>
              </a:rPr>
              <a:t>上产品</a:t>
            </a:r>
            <a:r>
              <a:rPr lang="en-US" altLang="zh-CN" b="1" dirty="0">
                <a:solidFill>
                  <a:schemeClr val="bg1"/>
                </a:solidFill>
              </a:rPr>
              <a:t>240</a:t>
            </a:r>
            <a:r>
              <a:rPr lang="zh-CN" altLang="en-US" b="1" dirty="0">
                <a:solidFill>
                  <a:schemeClr val="bg1"/>
                </a:solidFill>
              </a:rPr>
              <a:t>万的新搜索请求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Tinder</a:t>
            </a:r>
            <a:r>
              <a:rPr lang="zh-CN" altLang="en-US" b="1" dirty="0">
                <a:solidFill>
                  <a:schemeClr val="bg1"/>
                </a:solidFill>
              </a:rPr>
              <a:t>上又有</a:t>
            </a:r>
            <a:r>
              <a:rPr lang="en-US" altLang="zh-CN" b="1" dirty="0">
                <a:solidFill>
                  <a:schemeClr val="bg1"/>
                </a:solidFill>
              </a:rPr>
              <a:t>972,222</a:t>
            </a:r>
            <a:r>
              <a:rPr lang="zh-CN" altLang="en-US" b="1" dirty="0">
                <a:solidFill>
                  <a:schemeClr val="bg1"/>
                </a:solidFill>
              </a:rPr>
              <a:t>的新配对</a:t>
            </a: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Youtube</a:t>
            </a:r>
            <a:r>
              <a:rPr lang="zh-CN" altLang="en-US" b="1" dirty="0">
                <a:solidFill>
                  <a:schemeClr val="bg1"/>
                </a:solidFill>
              </a:rPr>
              <a:t>上已有</a:t>
            </a:r>
            <a:r>
              <a:rPr lang="en-US" altLang="zh-CN" b="1" dirty="0">
                <a:solidFill>
                  <a:schemeClr val="bg1"/>
                </a:solidFill>
              </a:rPr>
              <a:t>278</a:t>
            </a:r>
            <a:r>
              <a:rPr lang="zh-CN" altLang="en-US" b="1" dirty="0">
                <a:solidFill>
                  <a:schemeClr val="bg1"/>
                </a:solidFill>
              </a:rPr>
              <a:t>万的视频被观看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WhatsApp</a:t>
            </a:r>
            <a:r>
              <a:rPr lang="zh-CN" altLang="en-US" b="1" dirty="0">
                <a:solidFill>
                  <a:schemeClr val="bg1"/>
                </a:solidFill>
              </a:rPr>
              <a:t>上发送了</a:t>
            </a:r>
            <a:r>
              <a:rPr lang="en-US" altLang="zh-CN" b="1" dirty="0">
                <a:solidFill>
                  <a:schemeClr val="bg1"/>
                </a:solidFill>
              </a:rPr>
              <a:t>2000</a:t>
            </a:r>
            <a:r>
              <a:rPr lang="zh-CN" altLang="en-US" b="1" dirty="0">
                <a:solidFill>
                  <a:schemeClr val="bg1"/>
                </a:solidFill>
              </a:rPr>
              <a:t>万条新信息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A886C7-6FE0-46DD-9D73-BCE5E8628C09}"/>
              </a:ext>
            </a:extLst>
          </p:cNvPr>
          <p:cNvSpPr/>
          <p:nvPr/>
        </p:nvSpPr>
        <p:spPr>
          <a:xfrm>
            <a:off x="1065610" y="2705725"/>
            <a:ext cx="72007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数据永不休眠</a:t>
            </a:r>
          </a:p>
        </p:txBody>
      </p:sp>
    </p:spTree>
    <p:extLst>
      <p:ext uri="{BB962C8B-B14F-4D97-AF65-F5344CB8AC3E}">
        <p14:creationId xmlns:p14="http://schemas.microsoft.com/office/powerpoint/2010/main" val="19295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95736" y="1033568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b="1" dirty="0">
              <a:solidFill>
                <a:srgbClr val="FF0000"/>
              </a:solidFill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49BC88-60E1-4445-A0D0-D7EA999BCD36}"/>
              </a:ext>
            </a:extLst>
          </p:cNvPr>
          <p:cNvSpPr/>
          <p:nvPr/>
        </p:nvSpPr>
        <p:spPr>
          <a:xfrm>
            <a:off x="722632" y="1038682"/>
            <a:ext cx="756084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大数据摩尔定律：根据</a:t>
            </a: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IDC</a:t>
            </a:r>
            <a:r>
              <a:rPr lang="zh-CN" altLang="en-US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作出的估测，数据一直都在以每年</a:t>
            </a: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的速度增长，也就是说每两年就增长一倍</a:t>
            </a:r>
            <a:endParaRPr lang="en-US" altLang="zh-CN" sz="2000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人类在最近两年产生的数据量相当于之前产生的全部数据量</a:t>
            </a:r>
            <a:endParaRPr lang="en-US" altLang="zh-CN" sz="2000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预计到</a:t>
            </a: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年，全球将总共拥有</a:t>
            </a: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35ZB</a:t>
            </a:r>
            <a:r>
              <a:rPr lang="zh-CN" altLang="en-US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的数据量，相较于</a:t>
            </a: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zh-CN" altLang="en-US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年，数据量将增长近</a:t>
            </a: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倍</a:t>
            </a:r>
          </a:p>
          <a:p>
            <a:endParaRPr lang="en-US" altLang="zh-CN" sz="3600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总之，</a:t>
            </a:r>
            <a:r>
              <a:rPr lang="zh-CN" altLang="zh-CN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随着互联网，尤其是移动互联网和智能移动设备的高速发展和大面积普及，数据产生的速度以及数据累积的规模已经超过了以往任何时候</a:t>
            </a:r>
            <a:r>
              <a:rPr lang="zh-CN" altLang="en-US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，所以我们正在或者已经步入了大数据时代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1B4AF334-407D-4E10-8A06-E3FE6DFCB915}"/>
              </a:ext>
            </a:extLst>
          </p:cNvPr>
          <p:cNvSpPr/>
          <p:nvPr/>
        </p:nvSpPr>
        <p:spPr>
          <a:xfrm>
            <a:off x="327096" y="1033568"/>
            <a:ext cx="395536" cy="26998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75F7D835-0A98-40B2-9CBB-738C1B638CC5}"/>
              </a:ext>
            </a:extLst>
          </p:cNvPr>
          <p:cNvSpPr/>
          <p:nvPr/>
        </p:nvSpPr>
        <p:spPr>
          <a:xfrm>
            <a:off x="327096" y="1973896"/>
            <a:ext cx="395536" cy="26998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3D9F6F77-2B15-4EC1-9FEB-E144A7114C01}"/>
              </a:ext>
            </a:extLst>
          </p:cNvPr>
          <p:cNvSpPr/>
          <p:nvPr/>
        </p:nvSpPr>
        <p:spPr>
          <a:xfrm>
            <a:off x="327096" y="2644244"/>
            <a:ext cx="395536" cy="26998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70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339752" y="1484784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49BC88-60E1-4445-A0D0-D7EA999BCD36}"/>
              </a:ext>
            </a:extLst>
          </p:cNvPr>
          <p:cNvSpPr/>
          <p:nvPr/>
        </p:nvSpPr>
        <p:spPr>
          <a:xfrm>
            <a:off x="755576" y="181839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D2D32D-D562-47A2-8AFA-0678C7DEDE57}"/>
              </a:ext>
            </a:extLst>
          </p:cNvPr>
          <p:cNvSpPr/>
          <p:nvPr/>
        </p:nvSpPr>
        <p:spPr>
          <a:xfrm>
            <a:off x="755576" y="2023392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不管是个人数据还是企业数据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数据的确在快速增长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数据累积的规模的确越来越大</a:t>
            </a:r>
          </a:p>
        </p:txBody>
      </p:sp>
    </p:spTree>
    <p:extLst>
      <p:ext uri="{BB962C8B-B14F-4D97-AF65-F5344CB8AC3E}">
        <p14:creationId xmlns:p14="http://schemas.microsoft.com/office/powerpoint/2010/main" val="40522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715" y="1498600"/>
            <a:ext cx="8117205" cy="277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什么是数据？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   所有能够输入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计算机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并被计算机程序所处理的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符号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的总称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290320"/>
            <a:ext cx="8886825" cy="423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什么样的数据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   才算的上大数据？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   大数据指所涉及的数据集规模已经超过了传统数据库软件获取、存储、管理和分析的能力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                                                     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— —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麦肯锡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1166842"/>
            <a:ext cx="83400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大数据不仅仅是</a:t>
            </a:r>
            <a:r>
              <a:rPr lang="zh-CN" altLang="en-US" sz="4800" b="1" dirty="0">
                <a:solidFill>
                  <a:srgbClr val="FF0000"/>
                </a:solidFill>
                <a:sym typeface="+mn-ea"/>
              </a:rPr>
              <a:t>数据规模大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，还包括</a:t>
            </a:r>
            <a:endParaRPr lang="en-US" altLang="zh-CN" sz="4800" b="1" dirty="0">
              <a:solidFill>
                <a:schemeClr val="bg1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4800" b="1" dirty="0">
              <a:solidFill>
                <a:schemeClr val="bg1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0000"/>
                </a:solidFill>
                <a:sym typeface="+mn-ea"/>
              </a:rPr>
              <a:t>数据的种类多样性</a:t>
            </a:r>
            <a:endParaRPr lang="en-US" altLang="zh-CN" sz="4800" b="1" dirty="0">
              <a:solidFill>
                <a:srgbClr val="FF0000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0000"/>
                </a:solidFill>
                <a:sym typeface="+mn-ea"/>
              </a:rPr>
              <a:t>数据的增长、流动速度</a:t>
            </a:r>
            <a:endParaRPr lang="en-US" altLang="zh-CN" sz="4800" b="1" dirty="0">
              <a:solidFill>
                <a:srgbClr val="FF0000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0000"/>
                </a:solidFill>
                <a:sym typeface="+mn-ea"/>
              </a:rPr>
              <a:t>数据的真实和准确性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1015</Words>
  <Application>Microsoft Office PowerPoint</Application>
  <PresentationFormat>全屏显示(4:3)</PresentationFormat>
  <Paragraphs>160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</dc:creator>
  <cp:lastModifiedBy>雷先森</cp:lastModifiedBy>
  <cp:revision>129</cp:revision>
  <dcterms:created xsi:type="dcterms:W3CDTF">2016-06-21T06:39:00Z</dcterms:created>
  <dcterms:modified xsi:type="dcterms:W3CDTF">2018-01-16T10:35:39Z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