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9" r:id="rId2"/>
    <p:sldId id="280" r:id="rId3"/>
    <p:sldId id="281" r:id="rId4"/>
    <p:sldId id="282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056" autoAdjust="0"/>
  </p:normalViewPr>
  <p:slideViewPr>
    <p:cSldViewPr snapToGrid="0">
      <p:cViewPr varScale="1">
        <p:scale>
          <a:sx n="59" d="100"/>
          <a:sy n="59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35065" units="1/cm"/>
          <inkml:channelProperty channel="Y" name="resolution" value="44.65116" units="1/cm"/>
          <inkml:channelProperty channel="T" name="resolution" value="1" units="1/dev"/>
        </inkml:channelProperties>
      </inkml:inkSource>
      <inkml:timestamp xml:id="ts0" timeString="2017-12-02T09:01:29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5755 10840 0,'50'0'31,"49"0"-15,199 198-1,-199-148 1,149 74 0,-99-50-1,-125-49-15,26-25 78,24 0-62,26 0-16,73-124 16,1-25-1,-100 75 1,50-26 0,25 1-1,-99 25 1,49-1-1,0 26 1,25-50 0,25-50-1,-74 74 1,-51 1 0,26 0-1,-25-51 1,0 1-1,-25 75 1,0-26 47,-149 51-48,0-51-15,25 50 16,-223-24-1,74-1 1,49 50 0,76 0-1,-1 50 1,-50 24 0,-24 1-1,-25 49 1,50-25-1,49 0 1,25 25 0,0-49-1,99-26-15,25 1 94,0 74-78,0-25-16,0 0 15,0 25 1,50-49-16</inkml:trace>
  <inkml:trace contextRef="#ctx0" brushRef="#br0" timeOffset="911.9254">6450 10740 0,'0'25'62,"0"124"-62,-25-25 16,25 0 0,-50 99-1,1-123 1,49-26-1</inkml:trace>
  <inkml:trace contextRef="#ctx0" brushRef="#br0" timeOffset="1613.3772">6077 11385 0,'0'25'63,"50"74"-48,25 1-15,-75-51 16,99 50 0,-25 25-1,-49-99 1,0-25 93,49-25-109,-24 1 16,99-1 0,-50 0-16,25-25 15,-50 26-15,-24-1 16,-1 0 15,-24 0-31</inkml:trace>
  <inkml:trace contextRef="#ctx0" brushRef="#br0" timeOffset="5014.5853">5656 12278 0,'-25'0'172,"199"0"-156,49 0-16,25 0 15,0 0-15,-124 0 16,-25 0-1,-24 0 126,123 0-125,25 0-16,-24 0 15,148 0 17,-273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6D77-D267-4F61-A18A-157CD5551F9B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475F0-19DA-4462-BD01-57FD59CE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34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32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62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46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aseline="0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先分析思路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237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94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700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739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66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478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778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13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1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79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19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Wordcount</a:t>
            </a:r>
            <a:r>
              <a:rPr lang="zh-CN" altLang="en-US" dirty="0"/>
              <a:t>代码详解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662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代码实战</a:t>
            </a:r>
            <a:endParaRPr lang="en-US" altLang="zh-CN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518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08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20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30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08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56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740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144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9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4EFB-3239-476A-A201-5762642A0D4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64924-CF1C-420C-A025-CF02DB3AE407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45BC6-825E-4069-8823-D12AF5059DF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8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C84-97DF-4382-A2C1-DB1170D52E0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6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3944A-63D7-440B-87AF-A3A0F3C599E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4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D7C6D-B450-4B77-A710-4F1F08E6955F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75BCA-F1AD-4DFC-A153-44212D49BF4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4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66B47-993B-418A-B3E2-99BCA292328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822DD-4A7F-443F-9C29-DF278C31713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9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6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AFC6-2117-4382-8023-A5E245E086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0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AB2D-4263-41B3-981B-B5B9984CD81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1EE79-32FB-493F-BFF7-A66DAE4AC1B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7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136141" y="1915795"/>
            <a:ext cx="8117205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rgbClr val="FFFFFF"/>
                </a:solidFill>
              </a:rPr>
              <a:t>   </a:t>
            </a:r>
            <a:r>
              <a:rPr lang="zh-CN" altLang="en-US" sz="4800" b="1" dirty="0">
                <a:solidFill>
                  <a:srgbClr val="FFFFFF"/>
                </a:solidFill>
              </a:rPr>
              <a:t>快速入门</a:t>
            </a:r>
            <a:r>
              <a:rPr lang="en-US" altLang="zh-CN" sz="4800" b="1" dirty="0">
                <a:solidFill>
                  <a:srgbClr val="FFFFFF"/>
                </a:solidFill>
              </a:rPr>
              <a:t>MapReduce</a:t>
            </a:r>
            <a:endParaRPr lang="zh-CN" altLang="en-US" sz="4800" b="1" dirty="0">
              <a:solidFill>
                <a:srgbClr val="FFFFFF"/>
              </a:solidFill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888380" y="4588198"/>
            <a:ext cx="2612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主讲人：雷老师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36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155627" y="763588"/>
            <a:ext cx="8208912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  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r>
              <a:rPr lang="en-US" altLang="zh-CN" sz="3200" dirty="0">
                <a:solidFill>
                  <a:srgbClr val="FFFFFF"/>
                </a:solidFill>
              </a:rPr>
              <a:t>       </a:t>
            </a:r>
            <a:r>
              <a:rPr lang="zh-CN" altLang="zh-CN" sz="3200" dirty="0">
                <a:solidFill>
                  <a:srgbClr val="FFFFFF"/>
                </a:solidFill>
              </a:rPr>
              <a:t>抽象成模型：把函数式编程思想构建成抽象模型—</a:t>
            </a:r>
            <a:r>
              <a:rPr lang="en-US" altLang="zh-CN" sz="3200" dirty="0">
                <a:solidFill>
                  <a:srgbClr val="FFFFFF"/>
                </a:solidFill>
              </a:rPr>
              <a:t>Map</a:t>
            </a:r>
            <a:r>
              <a:rPr lang="zh-CN" altLang="zh-CN" sz="3200" dirty="0">
                <a:solidFill>
                  <a:srgbClr val="FFFFFF"/>
                </a:solidFill>
              </a:rPr>
              <a:t>和</a:t>
            </a:r>
            <a:r>
              <a:rPr lang="en-US" altLang="zh-CN" sz="3200" dirty="0">
                <a:solidFill>
                  <a:srgbClr val="FFFFFF"/>
                </a:solidFill>
              </a:rPr>
              <a:t>Reduce</a:t>
            </a:r>
            <a:endParaRPr lang="zh-CN" altLang="zh-CN" sz="3200" dirty="0">
              <a:solidFill>
                <a:srgbClr val="FFFFFF"/>
              </a:solidFill>
            </a:endParaRPr>
          </a:p>
          <a:p>
            <a:pPr>
              <a:defRPr/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30FC35-97C5-40AF-B9D1-6B79FF6765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79576" y="2636913"/>
            <a:ext cx="770485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7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91545" y="763588"/>
            <a:ext cx="8372995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  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r>
              <a:rPr lang="en-US" altLang="zh-CN" sz="3200" b="1" dirty="0">
                <a:solidFill>
                  <a:srgbClr val="FFFFFF"/>
                </a:solidFill>
              </a:rPr>
              <a:t>       </a:t>
            </a:r>
            <a:r>
              <a:rPr lang="zh-CN" altLang="zh-CN" sz="3200" b="1" dirty="0">
                <a:solidFill>
                  <a:srgbClr val="FFFFFF"/>
                </a:solidFill>
              </a:rPr>
              <a:t>上升到构架：以统一构架为程序员隐藏系统底层细节</a:t>
            </a:r>
          </a:p>
          <a:p>
            <a:pPr>
              <a:defRPr/>
            </a:pPr>
            <a:endParaRPr lang="en-US" altLang="zh-CN" sz="3600" dirty="0">
              <a:solidFill>
                <a:srgbClr val="FFFFFF"/>
              </a:solidFill>
            </a:endParaRPr>
          </a:p>
          <a:p>
            <a:r>
              <a:rPr lang="zh-CN" altLang="en-US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1</a:t>
            </a:r>
            <a:r>
              <a:rPr lang="zh-CN" altLang="zh-CN" sz="2800" b="1" dirty="0">
                <a:solidFill>
                  <a:srgbClr val="FFFFFF"/>
                </a:solidFill>
              </a:rPr>
              <a:t>）计算任务的自动划分和调度。</a:t>
            </a:r>
          </a:p>
          <a:p>
            <a:r>
              <a:rPr lang="zh-CN" altLang="zh-CN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2</a:t>
            </a:r>
            <a:r>
              <a:rPr lang="zh-CN" altLang="zh-CN" sz="2800" b="1" dirty="0">
                <a:solidFill>
                  <a:srgbClr val="FFFFFF"/>
                </a:solidFill>
              </a:rPr>
              <a:t>）数据的自动化分布存储和划分。</a:t>
            </a:r>
          </a:p>
          <a:p>
            <a:r>
              <a:rPr lang="zh-CN" altLang="zh-CN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3</a:t>
            </a:r>
            <a:r>
              <a:rPr lang="zh-CN" altLang="zh-CN" sz="2800" b="1" dirty="0">
                <a:solidFill>
                  <a:srgbClr val="FFFFFF"/>
                </a:solidFill>
              </a:rPr>
              <a:t>）处理数据与计算任务的同步。</a:t>
            </a:r>
          </a:p>
          <a:p>
            <a:r>
              <a:rPr lang="zh-CN" altLang="zh-CN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4</a:t>
            </a:r>
            <a:r>
              <a:rPr lang="zh-CN" altLang="zh-CN" sz="2800" b="1" dirty="0">
                <a:solidFill>
                  <a:srgbClr val="FFFFFF"/>
                </a:solidFill>
              </a:rPr>
              <a:t>）结果数据的收集整理（</a:t>
            </a:r>
            <a:r>
              <a:rPr lang="en-US" altLang="zh-CN" sz="2800" b="1" dirty="0">
                <a:solidFill>
                  <a:srgbClr val="FFFFFF"/>
                </a:solidFill>
              </a:rPr>
              <a:t>sorting</a:t>
            </a:r>
            <a:r>
              <a:rPr lang="zh-CN" altLang="zh-CN" sz="2800" b="1" dirty="0">
                <a:solidFill>
                  <a:srgbClr val="FFFFFF"/>
                </a:solidFill>
              </a:rPr>
              <a:t>，</a:t>
            </a:r>
            <a:r>
              <a:rPr lang="en-US" altLang="zh-CN" sz="2800" b="1" dirty="0">
                <a:solidFill>
                  <a:srgbClr val="FFFFFF"/>
                </a:solidFill>
              </a:rPr>
              <a:t>combining</a:t>
            </a:r>
            <a:r>
              <a:rPr lang="zh-CN" altLang="zh-CN" sz="2800" b="1" dirty="0">
                <a:solidFill>
                  <a:srgbClr val="FFFFFF"/>
                </a:solidFill>
              </a:rPr>
              <a:t>，</a:t>
            </a:r>
            <a:r>
              <a:rPr lang="en-US" altLang="zh-CN" sz="2800" b="1" dirty="0">
                <a:solidFill>
                  <a:srgbClr val="FFFFFF"/>
                </a:solidFill>
              </a:rPr>
              <a:t>partitioning</a:t>
            </a:r>
            <a:r>
              <a:rPr lang="zh-CN" altLang="zh-CN" sz="2800" b="1" dirty="0">
                <a:solidFill>
                  <a:srgbClr val="FFFFFF"/>
                </a:solidFill>
              </a:rPr>
              <a:t>等）。</a:t>
            </a:r>
          </a:p>
          <a:p>
            <a:r>
              <a:rPr lang="zh-CN" altLang="zh-CN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5</a:t>
            </a:r>
            <a:r>
              <a:rPr lang="zh-CN" altLang="zh-CN" sz="2800" b="1" dirty="0">
                <a:solidFill>
                  <a:srgbClr val="FFFFFF"/>
                </a:solidFill>
              </a:rPr>
              <a:t>）系统通信、负载平衡、计算性能优化处理。</a:t>
            </a:r>
          </a:p>
          <a:p>
            <a:r>
              <a:rPr lang="zh-CN" altLang="zh-CN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6</a:t>
            </a:r>
            <a:r>
              <a:rPr lang="zh-CN" altLang="zh-CN" sz="2800" b="1" dirty="0">
                <a:solidFill>
                  <a:srgbClr val="FFFFFF"/>
                </a:solidFill>
              </a:rPr>
              <a:t>）处理系统节点出错检测和失效恢复。</a:t>
            </a:r>
          </a:p>
          <a:p>
            <a:pPr>
              <a:defRPr/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83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91545" y="763588"/>
            <a:ext cx="837299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  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        哦，如果这样设计的话，是有可能解决大数据的处理，还挺复杂呢？反正都是由模型、框架来解决的。先不管那么多，以</a:t>
            </a:r>
            <a:r>
              <a:rPr lang="en-US" altLang="zh-CN" sz="3600" b="1" dirty="0">
                <a:solidFill>
                  <a:srgbClr val="FFFFFF"/>
                </a:solidFill>
              </a:rPr>
              <a:t>Wordcount</a:t>
            </a:r>
            <a:r>
              <a:rPr lang="zh-CN" altLang="en-US" sz="3600" b="1" dirty="0">
                <a:solidFill>
                  <a:srgbClr val="FFFFFF"/>
                </a:solidFill>
              </a:rPr>
              <a:t>为例，我现在就想知道</a:t>
            </a:r>
            <a:r>
              <a:rPr lang="en-US" altLang="zh-CN" sz="3600" b="1" dirty="0">
                <a:solidFill>
                  <a:srgbClr val="FFFFFF"/>
                </a:solidFill>
              </a:rPr>
              <a:t>M</a:t>
            </a:r>
            <a:r>
              <a:rPr lang="en-US" altLang="zh-CN" sz="3600" b="1" dirty="0" err="1">
                <a:solidFill>
                  <a:srgbClr val="FFFFFF"/>
                </a:solidFill>
              </a:rPr>
              <a:t>apReduce</a:t>
            </a:r>
            <a:r>
              <a:rPr lang="zh-CN" altLang="en-US" sz="3600" b="1" dirty="0">
                <a:solidFill>
                  <a:srgbClr val="FFFFFF"/>
                </a:solidFill>
              </a:rPr>
              <a:t>到底是怎么统计出数据文件中每个单词出现的次数的？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21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343473" y="1223755"/>
            <a:ext cx="902906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      以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WordCount</a:t>
            </a: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为例深入剖析                        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MapReduce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240" y="3007360"/>
            <a:ext cx="7188200" cy="30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0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157095" y="763905"/>
            <a:ext cx="7825740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           WordCount实例分析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solidFill>
                <a:srgbClr val="FFFFFF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  <a:sym typeface="+mn-ea"/>
              </a:rPr>
              <a:t>业务场景：有大量的文件，每个文件里面存储的都是单词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  <a:sym typeface="+mn-ea"/>
              </a:rPr>
              <a:t>我们的任务：统计所有文件中每个单词出现的次数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  <a:sym typeface="+mn-ea"/>
              </a:rPr>
              <a:t>解决思路：先分别统计出每个文件中各个单词出现的次数；然后，再累加不同文件中同一个单词出现次数。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FFFFFF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  <a:sym typeface="+mn-ea"/>
              </a:rPr>
              <a:t>这是不是就是典型的mapreduce编程模型所适合解决的问题。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524001" y="1412777"/>
            <a:ext cx="902906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       深入剖析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MapReduce</a:t>
            </a: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编程模型</a:t>
            </a:r>
            <a:endParaRPr lang="en-US" altLang="zh-CN" sz="4000" b="1" dirty="0">
              <a:solidFill>
                <a:srgbClr val="FFFFFF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rgbClr val="FFFFFF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rgbClr val="FFFFFF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rgbClr val="FFFFFF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rgbClr val="FFFFFF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rgbClr val="FFFFFF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rgbClr val="FFFFFF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>
                <a:solidFill>
                  <a:srgbClr val="000000"/>
                </a:solidFill>
              </a:rPr>
              <a:t>                 </a:t>
            </a:r>
            <a:r>
              <a:rPr lang="en-US" altLang="zh-CN" sz="2800" b="1" dirty="0">
                <a:solidFill>
                  <a:srgbClr val="FFFFFF"/>
                </a:solidFill>
              </a:rPr>
              <a:t>MapReduce</a:t>
            </a:r>
            <a:r>
              <a:rPr lang="zh-CN" altLang="en-US" sz="2800" b="1" dirty="0">
                <a:solidFill>
                  <a:srgbClr val="FFFFFF"/>
                </a:solidFill>
              </a:rPr>
              <a:t>数据处理流程</a:t>
            </a:r>
            <a:endParaRPr lang="zh-CN" altLang="zh-CN" sz="28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rgbClr val="FFFFFF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C50FD5-F6EB-4107-A0D2-8D99FB8FF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916" y="2204865"/>
            <a:ext cx="740049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E31C7C-CC4B-4DF8-A254-11EB83992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908720"/>
            <a:ext cx="7560840" cy="5328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08E7760-38D2-45CC-AED8-021DC5D95DB2}"/>
                  </a:ext>
                </a:extLst>
              </p14:cNvPr>
              <p14:cNvContentPartPr/>
              <p14:nvPr/>
            </p14:nvContentPartPr>
            <p14:xfrm>
              <a:off x="3506520" y="3420000"/>
              <a:ext cx="1027440" cy="1000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08E7760-38D2-45CC-AED8-021DC5D95D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7160" y="3410640"/>
                <a:ext cx="104616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54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19536" y="1196752"/>
            <a:ext cx="842493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2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829435" y="1421130"/>
            <a:ext cx="836803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  <a:sym typeface="+mn-ea"/>
              </a:rPr>
              <a:t>Map</a:t>
            </a: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端</a:t>
            </a:r>
            <a:r>
              <a:rPr lang="en-US" altLang="zh-CN" sz="4800" b="1" dirty="0">
                <a:solidFill>
                  <a:srgbClr val="FFFFFF"/>
                </a:solidFill>
                <a:sym typeface="+mn-ea"/>
              </a:rPr>
              <a:t>shuffle</a:t>
            </a: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过程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7" y="2564905"/>
            <a:ext cx="7657465" cy="369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8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829435" y="1421130"/>
            <a:ext cx="836803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  <a:sym typeface="+mn-ea"/>
              </a:rPr>
              <a:t>Reduce</a:t>
            </a: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端的</a:t>
            </a:r>
            <a:r>
              <a:rPr lang="en-US" altLang="zh-CN" sz="4800" b="1" dirty="0">
                <a:solidFill>
                  <a:srgbClr val="FFFFFF"/>
                </a:solidFill>
                <a:sym typeface="+mn-ea"/>
              </a:rPr>
              <a:t>shuffle</a:t>
            </a: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过程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536" y="2482851"/>
            <a:ext cx="6933565" cy="41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155628" y="1412776"/>
            <a:ext cx="8117205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FFFF"/>
                </a:solidFill>
              </a:rPr>
              <a:t>本次课程目的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1</a:t>
            </a:r>
            <a:r>
              <a:rPr lang="zh-CN" altLang="en-US" sz="3600" b="1" dirty="0">
                <a:solidFill>
                  <a:srgbClr val="FFFFFF"/>
                </a:solidFill>
              </a:rPr>
              <a:t>、快速掌握</a:t>
            </a:r>
            <a:r>
              <a:rPr lang="en-US" altLang="zh-CN" sz="3600" b="1" dirty="0">
                <a:solidFill>
                  <a:srgbClr val="FFFFFF"/>
                </a:solidFill>
              </a:rPr>
              <a:t>MapReduce</a:t>
            </a:r>
            <a:r>
              <a:rPr lang="zh-CN" altLang="en-US" sz="3600" b="1" dirty="0">
                <a:solidFill>
                  <a:srgbClr val="FFFFFF"/>
                </a:solidFill>
              </a:rPr>
              <a:t>编程模型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2</a:t>
            </a:r>
            <a:r>
              <a:rPr lang="zh-CN" altLang="en-US" sz="3600" b="1" dirty="0">
                <a:solidFill>
                  <a:srgbClr val="FFFFFF"/>
                </a:solidFill>
              </a:rPr>
              <a:t>、能独立编写简单的</a:t>
            </a:r>
            <a:r>
              <a:rPr lang="en-US" altLang="zh-CN" sz="3600" b="1" dirty="0">
                <a:solidFill>
                  <a:srgbClr val="FFFFFF"/>
                </a:solidFill>
              </a:rPr>
              <a:t>MapReduce</a:t>
            </a:r>
            <a:r>
              <a:rPr lang="zh-CN" altLang="en-US" sz="3600" b="1" dirty="0">
                <a:solidFill>
                  <a:srgbClr val="FFFFFF"/>
                </a:solidFill>
              </a:rPr>
              <a:t>代码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    （</a:t>
            </a:r>
            <a:r>
              <a:rPr lang="en-US" altLang="zh-CN" sz="3600" b="1" dirty="0">
                <a:solidFill>
                  <a:srgbClr val="FFFFFF"/>
                </a:solidFill>
              </a:rPr>
              <a:t>1</a:t>
            </a:r>
            <a:r>
              <a:rPr lang="zh-CN" altLang="en-US" sz="3600" b="1" dirty="0">
                <a:solidFill>
                  <a:srgbClr val="FFFFFF"/>
                </a:solidFill>
              </a:rPr>
              <a:t>）</a:t>
            </a:r>
            <a:r>
              <a:rPr lang="en-US" altLang="zh-CN" sz="3600" b="1" dirty="0" err="1">
                <a:solidFill>
                  <a:srgbClr val="FFFFFF"/>
                </a:solidFill>
              </a:rPr>
              <a:t>WordCount</a:t>
            </a:r>
            <a:r>
              <a:rPr lang="zh-CN" altLang="en-US" sz="3600" b="1" dirty="0">
                <a:solidFill>
                  <a:srgbClr val="FFFFFF"/>
                </a:solidFill>
              </a:rPr>
              <a:t>代码详解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    （</a:t>
            </a:r>
            <a:r>
              <a:rPr lang="en-US" altLang="zh-CN" sz="3600" b="1" dirty="0">
                <a:solidFill>
                  <a:srgbClr val="FFFFFF"/>
                </a:solidFill>
              </a:rPr>
              <a:t>2</a:t>
            </a:r>
            <a:r>
              <a:rPr lang="zh-CN" altLang="en-US" sz="3600" b="1" dirty="0">
                <a:solidFill>
                  <a:srgbClr val="FFFFFF"/>
                </a:solidFill>
              </a:rPr>
              <a:t>）字谜作业讲解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77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06" y="2599056"/>
            <a:ext cx="7972425" cy="4145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1195" y="1102360"/>
            <a:ext cx="875665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Arial"/>
                <a:ea typeface="宋体"/>
                <a:sym typeface="+mn-ea"/>
              </a:rPr>
              <a:t>以</a:t>
            </a:r>
            <a:r>
              <a:rPr lang="en-US" altLang="zh-CN" sz="4000" b="1" dirty="0">
                <a:solidFill>
                  <a:srgbClr val="FFFFFF"/>
                </a:solidFill>
                <a:latin typeface="Arial"/>
                <a:ea typeface="宋体"/>
                <a:sym typeface="+mn-ea"/>
              </a:rPr>
              <a:t>WordCount</a:t>
            </a:r>
            <a:r>
              <a:rPr lang="zh-CN" altLang="en-US" sz="4000" b="1" dirty="0">
                <a:solidFill>
                  <a:srgbClr val="FFFFFF"/>
                </a:solidFill>
                <a:latin typeface="Arial"/>
                <a:ea typeface="宋体"/>
                <a:sym typeface="+mn-ea"/>
              </a:rPr>
              <a:t>为例深入剖析</a:t>
            </a:r>
            <a:r>
              <a:rPr lang="en-US" altLang="zh-CN" sz="4000" b="1" dirty="0">
                <a:solidFill>
                  <a:srgbClr val="FFFFFF"/>
                </a:solidFill>
                <a:latin typeface="Arial"/>
                <a:ea typeface="宋体"/>
                <a:sym typeface="+mn-ea"/>
              </a:rPr>
              <a:t>MapReduce</a:t>
            </a:r>
            <a:endParaRPr lang="zh-CN" altLang="en-US" sz="400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9892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581151" y="1168400"/>
            <a:ext cx="9029065" cy="131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以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WordCount</a:t>
            </a: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为例深入剖析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MapReduce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190" y="2479041"/>
            <a:ext cx="7626350" cy="35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5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581786" y="1260475"/>
            <a:ext cx="9029065" cy="131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以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WordCount</a:t>
            </a: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为例深入剖析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MapReduce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86" y="2571116"/>
            <a:ext cx="8606155" cy="41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581151" y="984250"/>
            <a:ext cx="9029065" cy="131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以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WordCount</a:t>
            </a: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为例深入剖析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MapReduce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65" y="2522221"/>
            <a:ext cx="8686800" cy="40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11985" y="2348880"/>
            <a:ext cx="836803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上代码</a:t>
            </a:r>
            <a:endParaRPr lang="en-US" altLang="zh-CN" sz="4800" b="1" dirty="0">
              <a:solidFill>
                <a:srgbClr val="FFFFFF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2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11985" y="2276872"/>
            <a:ext cx="836803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字谜作业</a:t>
            </a:r>
            <a:endParaRPr lang="en-US" altLang="zh-CN" sz="4800" b="1" dirty="0">
              <a:solidFill>
                <a:srgbClr val="FFFFFF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120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11985" y="3017520"/>
            <a:ext cx="836803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rgbClr val="FFFFFF"/>
                </a:solidFill>
                <a:sym typeface="+mn-ea"/>
              </a:rPr>
              <a:t>OVER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01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351585" y="2644170"/>
            <a:ext cx="81172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>
                <a:solidFill>
                  <a:srgbClr val="FFFFFF"/>
                </a:solidFill>
              </a:rPr>
              <a:t>回顾</a:t>
            </a:r>
            <a:r>
              <a:rPr lang="en-US" altLang="zh-CN" sz="4800" b="1" dirty="0">
                <a:solidFill>
                  <a:srgbClr val="FFFFFF"/>
                </a:solidFill>
              </a:rPr>
              <a:t>MapReduce</a:t>
            </a:r>
            <a:r>
              <a:rPr lang="zh-CN" altLang="en-US" sz="4800" b="1" dirty="0">
                <a:solidFill>
                  <a:srgbClr val="FFFFFF"/>
                </a:solidFill>
              </a:rPr>
              <a:t>是什么？</a:t>
            </a:r>
            <a:endParaRPr lang="en-US" altLang="zh-CN" sz="48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8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61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39418" y="1393496"/>
            <a:ext cx="8117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rgbClr val="FFFFFF"/>
                </a:solidFill>
              </a:rPr>
              <a:t>MapReduce</a:t>
            </a:r>
            <a:r>
              <a:rPr lang="zh-CN" altLang="en-US" sz="4800" b="1" dirty="0">
                <a:solidFill>
                  <a:srgbClr val="FFFFFF"/>
                </a:solidFill>
              </a:rPr>
              <a:t>产生的背景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BB43AD-1D3A-4E30-8E38-52CC8045E6A2}"/>
              </a:ext>
            </a:extLst>
          </p:cNvPr>
          <p:cNvSpPr txBox="1"/>
          <p:nvPr/>
        </p:nvSpPr>
        <p:spPr>
          <a:xfrm>
            <a:off x="2263637" y="2924944"/>
            <a:ext cx="7468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Arial"/>
                <a:ea typeface="宋体"/>
              </a:rPr>
              <a:t>           Hadoop</a:t>
            </a:r>
            <a:r>
              <a:rPr lang="zh-CN" altLang="en-US" sz="3200" b="1" dirty="0">
                <a:solidFill>
                  <a:srgbClr val="FFFFFF"/>
                </a:solidFill>
                <a:latin typeface="Arial"/>
                <a:ea typeface="宋体"/>
              </a:rPr>
              <a:t>中的</a:t>
            </a:r>
            <a:r>
              <a:rPr lang="en-US" altLang="zh-CN" sz="3200" b="1" dirty="0">
                <a:solidFill>
                  <a:srgbClr val="FFFFFF"/>
                </a:solidFill>
                <a:latin typeface="Arial"/>
                <a:ea typeface="宋体"/>
              </a:rPr>
              <a:t>MapReduce</a:t>
            </a:r>
            <a:r>
              <a:rPr lang="zh-CN" altLang="en-US" sz="3200" b="1" dirty="0">
                <a:solidFill>
                  <a:srgbClr val="FFFFFF"/>
                </a:solidFill>
                <a:latin typeface="Arial"/>
                <a:ea typeface="宋体"/>
              </a:rPr>
              <a:t>最早来源于</a:t>
            </a:r>
            <a:r>
              <a:rPr lang="en-US" altLang="zh-CN" sz="3200" b="1" dirty="0">
                <a:solidFill>
                  <a:srgbClr val="FFFFFF"/>
                </a:solidFill>
                <a:latin typeface="Arial"/>
                <a:ea typeface="宋体"/>
              </a:rPr>
              <a:t>2004</a:t>
            </a:r>
            <a:r>
              <a:rPr lang="zh-CN" altLang="zh-CN" sz="3200" b="1" dirty="0">
                <a:solidFill>
                  <a:srgbClr val="FFFFFF"/>
                </a:solidFill>
                <a:latin typeface="Arial"/>
                <a:ea typeface="宋体"/>
              </a:rPr>
              <a:t>年</a:t>
            </a:r>
            <a:r>
              <a:rPr lang="en-US" altLang="zh-CN" sz="3200" b="1" dirty="0">
                <a:solidFill>
                  <a:srgbClr val="FFFFFF"/>
                </a:solidFill>
                <a:latin typeface="Arial"/>
                <a:ea typeface="宋体"/>
              </a:rPr>
              <a:t>Google</a:t>
            </a:r>
            <a:r>
              <a:rPr lang="zh-CN" altLang="zh-CN" sz="3200" b="1" dirty="0">
                <a:solidFill>
                  <a:srgbClr val="FFFFFF"/>
                </a:solidFill>
                <a:latin typeface="Arial"/>
                <a:ea typeface="宋体"/>
              </a:rPr>
              <a:t>发表</a:t>
            </a:r>
            <a:r>
              <a:rPr lang="zh-CN" altLang="en-US" sz="3200" b="1" dirty="0">
                <a:solidFill>
                  <a:srgbClr val="FFFFFF"/>
                </a:solidFill>
                <a:latin typeface="Arial"/>
                <a:ea typeface="宋体"/>
              </a:rPr>
              <a:t>的</a:t>
            </a:r>
            <a:r>
              <a:rPr lang="zh-CN" altLang="zh-CN" sz="3200" b="1" dirty="0">
                <a:solidFill>
                  <a:srgbClr val="FFFFFF"/>
                </a:solidFill>
                <a:latin typeface="Arial"/>
                <a:ea typeface="宋体"/>
              </a:rPr>
              <a:t>一篇关于分布式计算框架</a:t>
            </a:r>
            <a:r>
              <a:rPr lang="en-US" altLang="zh-CN" sz="3200" b="1" dirty="0">
                <a:solidFill>
                  <a:srgbClr val="FFFFFF"/>
                </a:solidFill>
                <a:latin typeface="Arial"/>
                <a:ea typeface="宋体"/>
              </a:rPr>
              <a:t>MapReduce</a:t>
            </a:r>
            <a:r>
              <a:rPr lang="zh-CN" altLang="zh-CN" sz="3200" b="1" dirty="0">
                <a:solidFill>
                  <a:srgbClr val="FFFFFF"/>
                </a:solidFill>
                <a:latin typeface="Arial"/>
                <a:ea typeface="宋体"/>
              </a:rPr>
              <a:t>的论文</a:t>
            </a:r>
            <a:endParaRPr lang="zh-CN" altLang="en-US" sz="3200" b="1" dirty="0">
              <a:solidFill>
                <a:srgbClr val="FFFFFF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220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063552" y="1052736"/>
            <a:ext cx="820891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</a:rPr>
              <a:t>MapReduce</a:t>
            </a:r>
            <a:r>
              <a:rPr lang="zh-CN" altLang="en-US" sz="4800" b="1" dirty="0">
                <a:solidFill>
                  <a:srgbClr val="FFFFFF"/>
                </a:solidFill>
              </a:rPr>
              <a:t>到底是什么？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</a:rPr>
              <a:t>        总的来说：</a:t>
            </a:r>
            <a:r>
              <a:rPr lang="en-US" altLang="zh-CN" sz="3200" b="1" dirty="0">
                <a:solidFill>
                  <a:srgbClr val="FFFFFF"/>
                </a:solidFill>
              </a:rPr>
              <a:t>MapReduce</a:t>
            </a:r>
            <a:r>
              <a:rPr lang="zh-CN" altLang="zh-CN" sz="3200" b="1" dirty="0">
                <a:solidFill>
                  <a:srgbClr val="FFFFFF"/>
                </a:solidFill>
              </a:rPr>
              <a:t>是面向大</a:t>
            </a:r>
            <a:r>
              <a:rPr lang="zh-CN" altLang="en-US" sz="3200" b="1" dirty="0">
                <a:solidFill>
                  <a:srgbClr val="FFFFFF"/>
                </a:solidFill>
              </a:rPr>
              <a:t>规模</a:t>
            </a:r>
            <a:r>
              <a:rPr lang="zh-CN" altLang="zh-CN" sz="3200" b="1" dirty="0">
                <a:solidFill>
                  <a:srgbClr val="FFFFFF"/>
                </a:solidFill>
              </a:rPr>
              <a:t>数据并行处理的计算模型、框架和平台</a:t>
            </a:r>
            <a:r>
              <a:rPr lang="zh-CN" altLang="en-US" sz="3200" b="1" dirty="0">
                <a:solidFill>
                  <a:srgbClr val="FFFFFF"/>
                </a:solidFill>
              </a:rPr>
              <a:t>。具体包含如下</a:t>
            </a:r>
            <a:r>
              <a:rPr lang="en-US" altLang="zh-CN" sz="3200" b="1" dirty="0">
                <a:solidFill>
                  <a:srgbClr val="FFFFFF"/>
                </a:solidFill>
              </a:rPr>
              <a:t>3</a:t>
            </a:r>
            <a:r>
              <a:rPr lang="zh-CN" altLang="en-US" sz="3200" b="1" dirty="0">
                <a:solidFill>
                  <a:srgbClr val="FFFFFF"/>
                </a:solidFill>
              </a:rPr>
              <a:t>个层面的含义：</a:t>
            </a:r>
            <a:endParaRPr lang="en-US" altLang="zh-CN" sz="32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1.MapReduce</a:t>
            </a:r>
            <a:r>
              <a:rPr lang="zh-CN" altLang="zh-CN" sz="2800" b="1" dirty="0">
                <a:solidFill>
                  <a:srgbClr val="FFFFFF"/>
                </a:solidFill>
              </a:rPr>
              <a:t>是一个并行程序</a:t>
            </a:r>
            <a:r>
              <a:rPr lang="zh-CN" altLang="en-US" sz="2800" b="1" dirty="0">
                <a:solidFill>
                  <a:srgbClr val="FFFFFF"/>
                </a:solidFill>
              </a:rPr>
              <a:t>的设计</a:t>
            </a:r>
            <a:r>
              <a:rPr lang="zh-CN" altLang="zh-CN" sz="2800" b="1" dirty="0">
                <a:solidFill>
                  <a:srgbClr val="FFFFFF"/>
                </a:solidFill>
              </a:rPr>
              <a:t>模型与方法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2.MapReduce</a:t>
            </a:r>
            <a:r>
              <a:rPr lang="zh-CN" altLang="zh-CN" sz="2800" b="1" dirty="0">
                <a:solidFill>
                  <a:srgbClr val="FFFFFF"/>
                </a:solidFill>
              </a:rPr>
              <a:t>是一个并行程序运行的软件框架</a:t>
            </a:r>
            <a:endParaRPr lang="zh-CN" altLang="en-US" sz="28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3.MapReduce</a:t>
            </a:r>
            <a:r>
              <a:rPr lang="zh-CN" altLang="zh-CN" sz="2800" b="1" dirty="0">
                <a:solidFill>
                  <a:srgbClr val="FFFFFF"/>
                </a:solidFill>
              </a:rPr>
              <a:t>是一个基于集群的高性能并行计算平台</a:t>
            </a:r>
            <a:endParaRPr lang="zh-CN" altLang="en-US" sz="28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03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131908" y="1772816"/>
            <a:ext cx="82089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FFFFFF"/>
                </a:solidFill>
              </a:rPr>
              <a:t>       </a:t>
            </a:r>
            <a:r>
              <a:rPr lang="zh-CN" altLang="zh-CN" sz="3600" b="1" dirty="0">
                <a:solidFill>
                  <a:srgbClr val="FFFFFF"/>
                </a:solidFill>
              </a:rPr>
              <a:t>总之，</a:t>
            </a:r>
            <a:r>
              <a:rPr lang="en-US" altLang="zh-CN" sz="3600" b="1" dirty="0">
                <a:solidFill>
                  <a:srgbClr val="FFFFFF"/>
                </a:solidFill>
              </a:rPr>
              <a:t>Hadoop </a:t>
            </a:r>
            <a:r>
              <a:rPr lang="zh-CN" altLang="zh-CN" sz="3600" b="1" dirty="0">
                <a:solidFill>
                  <a:srgbClr val="FFFFFF"/>
                </a:solidFill>
              </a:rPr>
              <a:t>中的</a:t>
            </a:r>
            <a:r>
              <a:rPr lang="en-US" altLang="zh-CN" sz="3600" b="1" dirty="0">
                <a:solidFill>
                  <a:srgbClr val="FFFFFF"/>
                </a:solidFill>
              </a:rPr>
              <a:t> MapReduce </a:t>
            </a:r>
            <a:r>
              <a:rPr lang="zh-CN" altLang="zh-CN" sz="3600" b="1" dirty="0">
                <a:solidFill>
                  <a:srgbClr val="FFFFFF"/>
                </a:solidFill>
              </a:rPr>
              <a:t>就是一个使用简单的软件框架，基于它写出来的应用程序能够运行在由</a:t>
            </a:r>
            <a:r>
              <a:rPr lang="zh-CN" altLang="en-US" sz="3600" b="1" dirty="0">
                <a:solidFill>
                  <a:srgbClr val="FFFFFF"/>
                </a:solidFill>
              </a:rPr>
              <a:t>成百</a:t>
            </a:r>
            <a:r>
              <a:rPr lang="zh-CN" altLang="zh-CN" sz="3600" b="1" dirty="0">
                <a:solidFill>
                  <a:srgbClr val="FFFFFF"/>
                </a:solidFill>
              </a:rPr>
              <a:t>上千个商用机器组成的大型集群上，并以一种可靠容错</a:t>
            </a:r>
            <a:r>
              <a:rPr lang="zh-CN" altLang="en-US" sz="3600" b="1" dirty="0">
                <a:solidFill>
                  <a:srgbClr val="FFFFFF"/>
                </a:solidFill>
              </a:rPr>
              <a:t>的方</a:t>
            </a:r>
            <a:r>
              <a:rPr lang="zh-CN" altLang="zh-CN" sz="3600" b="1" dirty="0">
                <a:solidFill>
                  <a:srgbClr val="FFFFFF"/>
                </a:solidFill>
              </a:rPr>
              <a:t>式并行处理</a:t>
            </a:r>
            <a:r>
              <a:rPr lang="en-US" altLang="zh-CN" sz="3600" b="1" dirty="0">
                <a:solidFill>
                  <a:srgbClr val="FFFFFF"/>
                </a:solidFill>
              </a:rPr>
              <a:t>TB</a:t>
            </a:r>
            <a:r>
              <a:rPr lang="zh-CN" altLang="zh-CN" sz="3600" b="1" dirty="0">
                <a:solidFill>
                  <a:srgbClr val="FFFFFF"/>
                </a:solidFill>
              </a:rPr>
              <a:t>或</a:t>
            </a:r>
            <a:r>
              <a:rPr lang="en-US" altLang="zh-CN" sz="3600" b="1" dirty="0">
                <a:solidFill>
                  <a:srgbClr val="FFFFFF"/>
                </a:solidFill>
              </a:rPr>
              <a:t>PB</a:t>
            </a:r>
            <a:r>
              <a:rPr lang="zh-CN" altLang="zh-CN" sz="3600" b="1" dirty="0">
                <a:solidFill>
                  <a:srgbClr val="FFFFFF"/>
                </a:solidFill>
              </a:rPr>
              <a:t>级别的数据集。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6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132840" y="2492897"/>
            <a:ext cx="82089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你咋这么牛逼！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老实说，你是怎么做到的！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53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155627" y="1268760"/>
            <a:ext cx="820891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       MapReduce </a:t>
            </a:r>
            <a:r>
              <a:rPr lang="zh-CN" altLang="zh-CN" sz="3600" b="1" dirty="0">
                <a:solidFill>
                  <a:srgbClr val="FFFFFF"/>
                </a:solidFill>
              </a:rPr>
              <a:t>的基本设计思想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FFFFFF"/>
              </a:solidFill>
            </a:endParaRPr>
          </a:p>
          <a:p>
            <a:r>
              <a:rPr lang="en-US" altLang="zh-CN" sz="2800" b="1" dirty="0">
                <a:solidFill>
                  <a:srgbClr val="FFFFFF"/>
                </a:solidFill>
              </a:rPr>
              <a:t>       </a:t>
            </a:r>
            <a:r>
              <a:rPr lang="zh-CN" altLang="zh-CN" sz="2800" b="1" dirty="0">
                <a:solidFill>
                  <a:srgbClr val="FFFFFF"/>
                </a:solidFill>
              </a:rPr>
              <a:t>面向大规模数据处理，</a:t>
            </a:r>
            <a:r>
              <a:rPr lang="en-US" altLang="zh-CN" sz="2800" b="1" dirty="0">
                <a:solidFill>
                  <a:srgbClr val="FFFFFF"/>
                </a:solidFill>
              </a:rPr>
              <a:t>MapReduce</a:t>
            </a:r>
            <a:r>
              <a:rPr lang="zh-CN" altLang="zh-CN" sz="2800" b="1" dirty="0">
                <a:solidFill>
                  <a:srgbClr val="FFFFFF"/>
                </a:solidFill>
              </a:rPr>
              <a:t>有以下三个层面上的基本设计思想。</a:t>
            </a:r>
          </a:p>
          <a:p>
            <a:endParaRPr lang="en-US" altLang="zh-CN" sz="2800" b="1" dirty="0">
              <a:solidFill>
                <a:srgbClr val="FFFFFF"/>
              </a:solidFill>
            </a:endParaRPr>
          </a:p>
          <a:p>
            <a:r>
              <a:rPr lang="en-US" altLang="zh-CN" sz="2800" b="1" dirty="0">
                <a:solidFill>
                  <a:srgbClr val="FFFFFF"/>
                </a:solidFill>
              </a:rPr>
              <a:t>1.</a:t>
            </a:r>
            <a:r>
              <a:rPr lang="zh-CN" altLang="zh-CN" sz="2800" b="1" dirty="0">
                <a:solidFill>
                  <a:srgbClr val="FFFFFF"/>
                </a:solidFill>
              </a:rPr>
              <a:t>分而治之：对付大数据并行处理采用“分而治之”的设计思想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2.</a:t>
            </a:r>
            <a:r>
              <a:rPr lang="zh-CN" altLang="zh-CN" sz="2800" b="1" dirty="0">
                <a:solidFill>
                  <a:srgbClr val="FFFFFF"/>
                </a:solidFill>
              </a:rPr>
              <a:t>抽象成模型：把函数式编程思想构建成抽象模型—</a:t>
            </a:r>
            <a:r>
              <a:rPr lang="en-US" altLang="zh-CN" sz="2800" b="1" dirty="0">
                <a:solidFill>
                  <a:srgbClr val="FFFFFF"/>
                </a:solidFill>
              </a:rPr>
              <a:t>Map</a:t>
            </a:r>
            <a:r>
              <a:rPr lang="zh-CN" altLang="zh-CN" sz="2800" b="1" dirty="0">
                <a:solidFill>
                  <a:srgbClr val="FFFFFF"/>
                </a:solidFill>
              </a:rPr>
              <a:t>和</a:t>
            </a:r>
            <a:r>
              <a:rPr lang="en-US" altLang="zh-CN" sz="2800" b="1" dirty="0">
                <a:solidFill>
                  <a:srgbClr val="FFFFFF"/>
                </a:solidFill>
              </a:rPr>
              <a:t>Reduce</a:t>
            </a:r>
            <a:endParaRPr lang="zh-CN" altLang="zh-CN" sz="28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3.</a:t>
            </a:r>
            <a:r>
              <a:rPr lang="zh-CN" altLang="zh-CN" sz="2800" b="1" dirty="0">
                <a:solidFill>
                  <a:srgbClr val="FFFFFF"/>
                </a:solidFill>
              </a:rPr>
              <a:t>上升到构架：以统一构架为程序员隐藏系统底层细节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78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155627" y="763589"/>
            <a:ext cx="820891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  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FFFF"/>
                </a:solidFill>
              </a:rPr>
              <a:t>       </a:t>
            </a:r>
            <a:r>
              <a:rPr lang="zh-CN" altLang="zh-CN" sz="2800" b="1" dirty="0">
                <a:solidFill>
                  <a:srgbClr val="FFFFFF"/>
                </a:solidFill>
              </a:rPr>
              <a:t>分而治之：对付大数据并行处理采用“分而治之”的设计思想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S@A}OGW5`{_34]]%JT[5LYT">
            <a:extLst>
              <a:ext uri="{FF2B5EF4-FFF2-40B4-BE49-F238E27FC236}">
                <a16:creationId xmlns:a16="http://schemas.microsoft.com/office/drawing/2014/main" id="{127AA267-D3CC-404D-87C1-410697405B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51584" y="2636912"/>
            <a:ext cx="770485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2929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577</Words>
  <Application>Microsoft Office PowerPoint</Application>
  <PresentationFormat>宽屏</PresentationFormat>
  <Paragraphs>98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雷先森</dc:creator>
  <cp:lastModifiedBy>雷先森</cp:lastModifiedBy>
  <cp:revision>1</cp:revision>
  <dcterms:created xsi:type="dcterms:W3CDTF">2018-01-05T14:38:11Z</dcterms:created>
  <dcterms:modified xsi:type="dcterms:W3CDTF">2018-01-05T14:41:18Z</dcterms:modified>
</cp:coreProperties>
</file>