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338" r:id="rId3"/>
    <p:sldId id="339" r:id="rId4"/>
    <p:sldId id="295" r:id="rId5"/>
    <p:sldId id="386" r:id="rId6"/>
    <p:sldId id="385" r:id="rId7"/>
    <p:sldId id="387" r:id="rId8"/>
    <p:sldId id="388" r:id="rId9"/>
    <p:sldId id="390" r:id="rId10"/>
    <p:sldId id="389" r:id="rId11"/>
    <p:sldId id="312" r:id="rId12"/>
    <p:sldId id="340" r:id="rId13"/>
    <p:sldId id="314" r:id="rId14"/>
    <p:sldId id="315" r:id="rId15"/>
    <p:sldId id="319" r:id="rId16"/>
    <p:sldId id="341" r:id="rId17"/>
    <p:sldId id="362" r:id="rId18"/>
    <p:sldId id="363" r:id="rId19"/>
    <p:sldId id="296" r:id="rId20"/>
    <p:sldId id="384" r:id="rId21"/>
    <p:sldId id="298" r:id="rId22"/>
    <p:sldId id="299" r:id="rId23"/>
    <p:sldId id="365" r:id="rId24"/>
    <p:sldId id="376" r:id="rId25"/>
    <p:sldId id="320" r:id="rId26"/>
    <p:sldId id="36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505" autoAdjust="0"/>
  </p:normalViewPr>
  <p:slideViewPr>
    <p:cSldViewPr>
      <p:cViewPr varScale="1">
        <p:scale>
          <a:sx n="49" d="100"/>
          <a:sy n="49" d="100"/>
        </p:scale>
        <p:origin x="1986" y="42"/>
      </p:cViewPr>
      <p:guideLst>
        <p:guide orient="horz" pos="2172"/>
        <p:guide pos="28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7E6D-5E58-45AA-84F7-41285F631051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CD18-57C7-4620-BAE0-9DEE3B35A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58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0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34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899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47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50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4EFB-3239-476A-A201-5762642A0D4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64924-CF1C-420C-A025-CF02DB3AE40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579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45BC6-825E-4069-8823-D12AF5059DF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C84-97DF-4382-A2C1-DB1170D52E0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3944A-63D7-440B-87AF-A3A0F3C599E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D7C6D-B450-4B77-A710-4F1F08E6955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397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75BCA-F1AD-4DFC-A153-44212D49BF4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6B47-993B-418A-B3E2-99BCA292328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822DD-4A7F-443F-9C29-DF278C31713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73055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AFC6-2117-4382-8023-A5E245E086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AB2D-4263-41B3-981B-B5B9984CD8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1EE79-32FB-493F-BFF7-A66DAE4AC1B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12140" y="1915795"/>
            <a:ext cx="811720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HDFS</a:t>
            </a:r>
            <a:r>
              <a:rPr lang="zh-CN" altLang="en-US" sz="4800" b="1" dirty="0">
                <a:solidFill>
                  <a:srgbClr val="FFFFFF"/>
                </a:solidFill>
              </a:rPr>
              <a:t>深入剖析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364379" y="4637092"/>
            <a:ext cx="2612877" cy="48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主讲人：雷老师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31627" y="908720"/>
            <a:ext cx="811720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        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</a:rPr>
              <a:t>恰好，</a:t>
            </a:r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HDFS</a:t>
            </a:r>
            <a:r>
              <a:rPr lang="zh-CN" altLang="zh-CN" sz="3600" b="1" dirty="0">
                <a:solidFill>
                  <a:schemeClr val="bg1">
                    <a:lumMod val="95000"/>
                  </a:schemeClr>
                </a:solidFill>
              </a:rPr>
              <a:t>就是这么一种专门用来解决大数据存储的、且具有高可用性、高可靠性、高容错性、高可扩展性等特点的分布式文件系统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1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47395" y="1798320"/>
            <a:ext cx="7649845" cy="326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HDFS</a:t>
            </a:r>
            <a:r>
              <a:rPr lang="zh-CN" altLang="en-US" sz="4800" b="1" dirty="0">
                <a:solidFill>
                  <a:srgbClr val="FFFFFF"/>
                </a:solidFill>
              </a:rPr>
              <a:t>从何而来？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</a:rPr>
              <a:t>      </a:t>
            </a:r>
            <a:r>
              <a:rPr lang="zh-CN" altLang="en-US" sz="3200" b="1" dirty="0">
                <a:solidFill>
                  <a:srgbClr val="FFFFFF"/>
                </a:solidFill>
              </a:rPr>
              <a:t>HDFS 源于 Google 在2003年10月份发表的GFS（Google File System）论文。 它其实就是 GFS 的一个克隆版本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50545" y="763905"/>
            <a:ext cx="837755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HDFS</a:t>
            </a:r>
            <a:r>
              <a:rPr lang="zh-CN" altLang="en-US" sz="4800" b="1" dirty="0">
                <a:solidFill>
                  <a:srgbClr val="FFFFFF"/>
                </a:solidFill>
              </a:rPr>
              <a:t>的设计理念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</a:rPr>
              <a:t>1</a:t>
            </a:r>
            <a:r>
              <a:rPr lang="zh-CN" altLang="en-US" sz="3200" b="1" dirty="0">
                <a:solidFill>
                  <a:srgbClr val="FFFFFF"/>
                </a:solidFill>
              </a:rPr>
              <a:t>）分布式存储解决大规模数据存储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</a:rPr>
              <a:t>2</a:t>
            </a:r>
            <a:r>
              <a:rPr lang="zh-CN" altLang="en-US" sz="3200" b="1" dirty="0">
                <a:solidFill>
                  <a:srgbClr val="FFFFFF"/>
                </a:solidFill>
              </a:rPr>
              <a:t>）硬件故障是常态而不是异常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</a:rPr>
              <a:t>3</a:t>
            </a:r>
            <a:r>
              <a:rPr lang="zh-CN" altLang="en-US" sz="3200" b="1" dirty="0">
                <a:solidFill>
                  <a:srgbClr val="FFFFFF"/>
                </a:solidFill>
              </a:rPr>
              <a:t>）最高效的数据访问模式：一次写入，多次读取（数据的简单一致性）</a:t>
            </a:r>
            <a:endParaRPr lang="en-US" altLang="zh-CN" sz="32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</a:rPr>
              <a:t>4</a:t>
            </a:r>
            <a:r>
              <a:rPr lang="zh-CN" altLang="en-US" sz="3200" b="1" dirty="0">
                <a:solidFill>
                  <a:srgbClr val="FFFFFF"/>
                </a:solidFill>
              </a:rPr>
              <a:t>）流式数据访问（高吞吐量而不是低延时）</a:t>
            </a:r>
            <a:endParaRPr lang="zh-CN" altLang="en-US" sz="4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</a:rPr>
              <a:t>5</a:t>
            </a:r>
            <a:r>
              <a:rPr lang="zh-CN" altLang="en-US" sz="3200" b="1" dirty="0">
                <a:solidFill>
                  <a:srgbClr val="FFFFFF"/>
                </a:solidFill>
              </a:rPr>
              <a:t>）可移植性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715" y="1154430"/>
            <a:ext cx="8460740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  <a:sym typeface="+mn-ea"/>
              </a:rPr>
              <a:t>HDFS</a:t>
            </a:r>
            <a:r>
              <a:rPr lang="zh-CN" altLang="en-US" sz="4800" b="1" dirty="0">
                <a:solidFill>
                  <a:srgbClr val="FFFFFF"/>
                </a:solidFill>
                <a:sym typeface="+mn-ea"/>
              </a:rPr>
              <a:t>的缺点</a:t>
            </a:r>
            <a:endParaRPr lang="zh-CN" altLang="en-US" sz="48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不适合的场景：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）不适合低延时数据访问（侧重高吞吐率）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）不适合大量小文件存储（占</a:t>
            </a:r>
            <a:r>
              <a:rPr lang="en-US" altLang="zh-CN" sz="3200" b="1" dirty="0">
                <a:solidFill>
                  <a:srgbClr val="FFFFFF"/>
                </a:solidFill>
                <a:sym typeface="+mn-ea"/>
              </a:rPr>
              <a:t>namenode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内存、寻道时间可能会超过数据读取时间）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）不适合并发写入、文件随机修改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56260" y="1940560"/>
            <a:ext cx="811720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 HDFS</a:t>
            </a:r>
            <a:r>
              <a:rPr lang="zh-CN" altLang="en-US" sz="4800" b="1" dirty="0">
                <a:solidFill>
                  <a:srgbClr val="FFFFFF"/>
                </a:solidFill>
              </a:rPr>
              <a:t>如何存储数据？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数据文件切分成数据块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数据块存在</a:t>
            </a:r>
            <a:r>
              <a:rPr lang="en-US" altLang="zh-CN" sz="3600" b="1" dirty="0">
                <a:solidFill>
                  <a:srgbClr val="FFFFFF"/>
                </a:solidFill>
              </a:rPr>
              <a:t>DataNode</a:t>
            </a:r>
            <a:r>
              <a:rPr lang="zh-CN" altLang="en-US" sz="3600" b="1" dirty="0">
                <a:solidFill>
                  <a:srgbClr val="FFFFFF"/>
                </a:solidFill>
              </a:rPr>
              <a:t>上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</a:rPr>
              <a:t>NameNode</a:t>
            </a:r>
            <a:r>
              <a:rPr lang="zh-CN" altLang="en-US" sz="3600" b="1" dirty="0">
                <a:solidFill>
                  <a:srgbClr val="FFFFFF"/>
                </a:solidFill>
              </a:rPr>
              <a:t>协调多个</a:t>
            </a:r>
            <a:r>
              <a:rPr lang="en-US" altLang="zh-CN" sz="3600" b="1" dirty="0">
                <a:solidFill>
                  <a:srgbClr val="FFFFFF"/>
                </a:solidFill>
              </a:rPr>
              <a:t>DataNode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080" y="981710"/>
            <a:ext cx="8117205" cy="478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数据块：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文件系统读写数据的最小单元。磁盘块大小为512字节 ，文件所占的大小一般是磁盘块大小的整数倍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FF"/>
                </a:solidFill>
              </a:rPr>
              <a:t>HDFS</a:t>
            </a:r>
            <a:r>
              <a:rPr lang="zh-CN" altLang="en-US" sz="2800" b="1" dirty="0">
                <a:solidFill>
                  <a:srgbClr val="FFFFFF"/>
                </a:solidFill>
              </a:rPr>
              <a:t>将数据文件切分成数据块存储的好处有哪些？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1</a:t>
            </a:r>
            <a:r>
              <a:rPr lang="zh-CN" altLang="en-US" sz="2800" b="1" dirty="0">
                <a:solidFill>
                  <a:srgbClr val="FFFFFF"/>
                </a:solidFill>
              </a:rPr>
              <a:t>） HDFS可以保存比存储节点单一磁盘大的文件。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2</a:t>
            </a:r>
            <a:r>
              <a:rPr lang="zh-CN" altLang="en-US" sz="2800" b="1" dirty="0">
                <a:solidFill>
                  <a:srgbClr val="FFFFFF"/>
                </a:solidFill>
              </a:rPr>
              <a:t>）简化了存储子系统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3</a:t>
            </a:r>
            <a:r>
              <a:rPr lang="zh-CN" altLang="en-US" sz="2800" b="1" dirty="0">
                <a:solidFill>
                  <a:srgbClr val="FFFFFF"/>
                </a:solidFill>
              </a:rPr>
              <a:t>）可靠性：方便容错，有利干数据复制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</a:rPr>
              <a:t>（</a:t>
            </a:r>
            <a:r>
              <a:rPr lang="en-US" altLang="zh-CN" sz="2800" b="1" dirty="0">
                <a:solidFill>
                  <a:srgbClr val="FFFFFF"/>
                </a:solidFill>
              </a:rPr>
              <a:t>4</a:t>
            </a:r>
            <a:r>
              <a:rPr lang="zh-CN" altLang="en-US" sz="2800" b="1" dirty="0">
                <a:solidFill>
                  <a:srgbClr val="FFFFFF"/>
                </a:solidFill>
              </a:rPr>
              <a:t>）可用性：数据本地化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911860" y="1301750"/>
            <a:ext cx="7693025" cy="393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为什么在HDFS中要使用这么大的数据块呢?过大过小有什么优缺点？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600" b="1" dirty="0">
              <a:solidFill>
                <a:srgbClr val="FFFF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（</a:t>
            </a:r>
            <a:r>
              <a:rPr lang="en-US" altLang="zh-CN" sz="3600" b="1" dirty="0">
                <a:solidFill>
                  <a:srgbClr val="FFFFFF"/>
                </a:solidFill>
              </a:rPr>
              <a:t>1</a:t>
            </a:r>
            <a:r>
              <a:rPr lang="zh-CN" altLang="en-US" sz="3600" b="1" dirty="0">
                <a:solidFill>
                  <a:srgbClr val="FFFFFF"/>
                </a:solidFill>
              </a:rPr>
              <a:t>）最小化寻址开销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（</a:t>
            </a:r>
            <a:r>
              <a:rPr lang="en-US" altLang="zh-CN" sz="3600" b="1" dirty="0">
                <a:solidFill>
                  <a:srgbClr val="FFFFFF"/>
                </a:solidFill>
              </a:rPr>
              <a:t>2</a:t>
            </a:r>
            <a:r>
              <a:rPr lang="zh-CN" altLang="en-US" sz="3600" b="1" dirty="0">
                <a:solidFill>
                  <a:srgbClr val="FFFFFF"/>
                </a:solidFill>
              </a:rPr>
              <a:t>）减少</a:t>
            </a:r>
            <a:r>
              <a:rPr lang="en-US" altLang="zh-CN" sz="3600" b="1" dirty="0">
                <a:solidFill>
                  <a:srgbClr val="FFFFFF"/>
                </a:solidFill>
              </a:rPr>
              <a:t>mapreduce</a:t>
            </a:r>
            <a:r>
              <a:rPr lang="zh-CN" altLang="en-US" sz="3600" b="1" dirty="0">
                <a:solidFill>
                  <a:srgbClr val="FFFFFF"/>
                </a:solidFill>
              </a:rPr>
              <a:t>处理时间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871855" y="1049655"/>
            <a:ext cx="769302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HDFS</a:t>
            </a:r>
            <a:r>
              <a:rPr lang="zh-CN" altLang="en-US" sz="4800" b="1" dirty="0">
                <a:solidFill>
                  <a:srgbClr val="FFFFFF"/>
                </a:solidFill>
              </a:rPr>
              <a:t>的副本策略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15" y="2158365"/>
            <a:ext cx="3769360" cy="4045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6945" y="2272030"/>
            <a:ext cx="379793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800" b="1">
                <a:solidFill>
                  <a:schemeClr val="bg1"/>
                </a:solidFill>
              </a:rPr>
              <a:t>第一个副本：存储在同 Client 相同节点上。</a:t>
            </a:r>
          </a:p>
          <a:p>
            <a:pPr algn="l"/>
            <a:r>
              <a:rPr lang="zh-CN" altLang="en-US" sz="2800" b="1">
                <a:solidFill>
                  <a:schemeClr val="bg1"/>
                </a:solidFill>
              </a:rPr>
              <a:t>第二个副本：存储在不同机架的节点上。</a:t>
            </a:r>
          </a:p>
          <a:p>
            <a:pPr algn="l"/>
            <a:r>
              <a:rPr lang="zh-CN" altLang="en-US" sz="2800" b="1">
                <a:solidFill>
                  <a:schemeClr val="bg1"/>
                </a:solidFill>
              </a:rPr>
              <a:t>第三个副本：存储在第二个副本机架中的另外一个节点上。</a:t>
            </a:r>
          </a:p>
          <a:p>
            <a:pPr algn="l"/>
            <a:r>
              <a:rPr lang="zh-CN" altLang="en-US" sz="2800" b="1">
                <a:solidFill>
                  <a:schemeClr val="bg1"/>
                </a:solidFill>
              </a:rPr>
              <a:t>其它副本：选择随机存储。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851535" y="1763395"/>
            <a:ext cx="7693025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</a:rPr>
              <a:t>数据块的复制原理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把要存储数据块副本的</a:t>
            </a:r>
            <a:r>
              <a:rPr lang="en-US" altLang="zh-CN" sz="3600" b="1" dirty="0">
                <a:solidFill>
                  <a:srgbClr val="FFFFFF"/>
                </a:solidFill>
              </a:rPr>
              <a:t>datanode</a:t>
            </a:r>
            <a:r>
              <a:rPr lang="zh-CN" altLang="en-US" sz="3600" b="1" dirty="0">
                <a:solidFill>
                  <a:srgbClr val="FFFFFF"/>
                </a:solidFill>
              </a:rPr>
              <a:t>形成一个管道，然后依次写入数据。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" y="1742440"/>
            <a:ext cx="7924800" cy="4438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9205" y="763905"/>
            <a:ext cx="53009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HDFS</a:t>
            </a:r>
            <a:r>
              <a:rPr lang="zh-CN" altLang="en-US" sz="4800" b="1">
                <a:solidFill>
                  <a:schemeClr val="bg1"/>
                </a:solidFill>
              </a:rPr>
              <a:t>架构图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-122555" y="1301750"/>
            <a:ext cx="904621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</a:rPr>
              <a:t>学习重点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（1）</a:t>
            </a:r>
            <a:r>
              <a:rPr lang="en-US" altLang="zh-CN" sz="3600" b="1" dirty="0">
                <a:solidFill>
                  <a:srgbClr val="FFFFFF"/>
                </a:solidFill>
              </a:rPr>
              <a:t>HDFS</a:t>
            </a:r>
            <a:r>
              <a:rPr lang="zh-CN" altLang="en-US" sz="3600" b="1" dirty="0">
                <a:solidFill>
                  <a:srgbClr val="FFFFFF"/>
                </a:solidFill>
              </a:rPr>
              <a:t>存储大规模数据的架构原理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（2）对</a:t>
            </a:r>
            <a:r>
              <a:rPr lang="en-US" altLang="zh-CN" sz="3600" b="1" dirty="0">
                <a:solidFill>
                  <a:srgbClr val="FFFFFF"/>
                </a:solidFill>
              </a:rPr>
              <a:t>HDFS</a:t>
            </a:r>
            <a:r>
              <a:rPr lang="zh-CN" altLang="en-US" sz="3600" b="1" dirty="0">
                <a:solidFill>
                  <a:srgbClr val="FFFFFF"/>
                </a:solidFill>
              </a:rPr>
              <a:t>上的数据进行读写的大概流程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FFFF"/>
                </a:solidFill>
              </a:rPr>
              <a:t>（</a:t>
            </a:r>
            <a:r>
              <a:rPr lang="en-US" altLang="zh-CN" sz="3600" b="1" dirty="0">
                <a:solidFill>
                  <a:srgbClr val="FFFFFF"/>
                </a:solidFill>
              </a:rPr>
              <a:t>3</a:t>
            </a:r>
            <a:r>
              <a:rPr lang="zh-CN" altLang="en-US" sz="3600" b="1" dirty="0">
                <a:solidFill>
                  <a:srgbClr val="FFFFFF"/>
                </a:solidFill>
              </a:rPr>
              <a:t>）我该如何操作</a:t>
            </a:r>
            <a:r>
              <a:rPr lang="en-US" altLang="zh-CN" sz="3600" b="1" dirty="0">
                <a:solidFill>
                  <a:srgbClr val="FFFFFF"/>
                </a:solidFill>
              </a:rPr>
              <a:t>HDFS</a:t>
            </a:r>
            <a:r>
              <a:rPr lang="zh-CN" altLang="en-US" sz="3600" b="1" dirty="0">
                <a:solidFill>
                  <a:srgbClr val="FFFFFF"/>
                </a:solidFill>
              </a:rPr>
              <a:t>分布式文件系统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5" y="997585"/>
            <a:ext cx="8275955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11505" y="1059815"/>
            <a:ext cx="834009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HDFS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写数据流程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" y="1914525"/>
            <a:ext cx="726440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203325"/>
            <a:ext cx="8340090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HDFS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读数据的流程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2297430"/>
            <a:ext cx="7456170" cy="42659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1955" y="1310640"/>
            <a:ext cx="8340090" cy="423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                 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机架感知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机架感知是什么？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告诉hadoop集群中哪台机器属于哪个机架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通过什么方式能够告知hadoop namenode哪些slaves机器属于哪个rack？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详见参考资料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35305" y="1301750"/>
            <a:ext cx="7825740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为什么要Namenode HA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（NameNode High Availability）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 Namenode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存在单点故障，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挂掉会导致存储停止服务，无法进行数据的读写，基于此NameNode的计算（MR，Hive等）也无法完成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29205" y="763905"/>
            <a:ext cx="53009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HDFS</a:t>
            </a:r>
            <a:r>
              <a:rPr lang="zh-CN" altLang="en-US" sz="4800" b="1">
                <a:solidFill>
                  <a:schemeClr val="bg1"/>
                </a:solidFill>
              </a:rPr>
              <a:t>的高可用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" y="1712595"/>
            <a:ext cx="8028305" cy="4599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7485" y="6312535"/>
            <a:ext cx="90563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67180" y="763905"/>
            <a:ext cx="62630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</a:rPr>
              <a:t>HDFS</a:t>
            </a:r>
            <a:r>
              <a:rPr lang="zh-CN" altLang="en-US" sz="4800" b="1">
                <a:solidFill>
                  <a:schemeClr val="bg1"/>
                </a:solidFill>
              </a:rPr>
              <a:t>的</a:t>
            </a:r>
            <a:r>
              <a:rPr lang="en-US" altLang="zh-CN" sz="4800" b="1">
                <a:solidFill>
                  <a:schemeClr val="bg1"/>
                </a:solidFill>
              </a:rPr>
              <a:t>Federation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30" y="2028825"/>
            <a:ext cx="7094855" cy="4022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-14527" y="1628800"/>
            <a:ext cx="914399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rgbClr val="FFFFFF"/>
                </a:solidFill>
              </a:rPr>
              <a:t>HDFS</a:t>
            </a:r>
            <a:r>
              <a:rPr lang="zh-CN" altLang="en-US" sz="4800" b="1" dirty="0">
                <a:solidFill>
                  <a:srgbClr val="FFFFFF"/>
                </a:solidFill>
              </a:rPr>
              <a:t>是什么？</a:t>
            </a:r>
            <a:endParaRPr lang="en-US" altLang="zh-CN" sz="48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48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</a:rPr>
              <a:t>HDFS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bg1"/>
                </a:solidFill>
              </a:rPr>
              <a:t>Hadoop Distributed File System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0000"/>
                </a:solidFill>
              </a:rPr>
              <a:t>Hadoop</a:t>
            </a:r>
            <a:r>
              <a:rPr lang="zh-CN" altLang="en-US" sz="3600" b="1" dirty="0">
                <a:solidFill>
                  <a:srgbClr val="FFC000"/>
                </a:solidFill>
              </a:rPr>
              <a:t>分布式</a:t>
            </a:r>
            <a:r>
              <a:rPr lang="zh-CN" altLang="en-US" sz="3600" b="1" dirty="0">
                <a:solidFill>
                  <a:srgbClr val="002060"/>
                </a:solidFill>
              </a:rPr>
              <a:t>文件系统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13385" y="763905"/>
            <a:ext cx="882205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Hadoop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文件系统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62940" y="4200525"/>
            <a:ext cx="79870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</a:rPr>
              <a:t>      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" y="1586865"/>
            <a:ext cx="7343140" cy="1538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" y="3125470"/>
            <a:ext cx="7343775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60457" y="1556792"/>
            <a:ext cx="782308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什么是文件系统？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800" b="1" dirty="0">
              <a:solidFill>
                <a:srgbClr val="FFFFFF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</a:rPr>
              <a:t>          </a:t>
            </a:r>
            <a:r>
              <a:rPr lang="zh-CN" altLang="zh-CN" sz="3200" b="1" dirty="0">
                <a:solidFill>
                  <a:schemeClr val="bg1"/>
                </a:solidFill>
              </a:rPr>
              <a:t>文件系统是操作系统提供的用于解决“如何在磁盘上组织文件”的一系列方法和数据结构。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3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37347" y="1052736"/>
            <a:ext cx="811720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FFFF"/>
                </a:solidFill>
              </a:rPr>
              <a:t>什么是分布式文件系统？</a:t>
            </a:r>
            <a:endParaRPr lang="en-US" altLang="zh-CN" sz="48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solidFill>
                <a:srgbClr val="FFC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C000"/>
                </a:solidFill>
              </a:rPr>
              <a:t>问题思考：</a:t>
            </a:r>
            <a:endParaRPr lang="en-US" altLang="zh-CN" sz="3200" b="1" dirty="0">
              <a:solidFill>
                <a:srgbClr val="FFC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</a:rPr>
              <a:t>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</a:rPr>
              <a:t>       </a:t>
            </a:r>
            <a:r>
              <a:rPr lang="zh-CN" altLang="zh-CN" sz="2800" b="1" dirty="0">
                <a:solidFill>
                  <a:schemeClr val="bg1"/>
                </a:solidFill>
              </a:rPr>
              <a:t>当文件比较大，即文件中数据存储所需空间大于本机磁盘空间时，该如何处理呢？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bg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dirty="0">
              <a:solidFill>
                <a:schemeClr val="bg1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4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13397" y="1905506"/>
            <a:ext cx="811720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一是增加本机的磁盘空间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二是增加机器数量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8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31627" y="908720"/>
            <a:ext cx="811720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多机器存储可能存在的问题？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单机负载可能极高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数据不安全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文件整理困难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89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37347" y="1052736"/>
            <a:ext cx="8117205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什么是分布式文件系统？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FFFF"/>
                </a:solidFill>
              </a:rPr>
              <a:t>       </a:t>
            </a:r>
            <a:endParaRPr lang="en-US" altLang="zh-CN" sz="4000" b="1" dirty="0">
              <a:solidFill>
                <a:srgbClr val="FFFFFF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FFFF"/>
                </a:solidFill>
              </a:rPr>
              <a:t>       </a:t>
            </a:r>
            <a:r>
              <a:rPr lang="zh-CN" altLang="en-US" sz="4000" b="1" dirty="0">
                <a:solidFill>
                  <a:srgbClr val="FFFFFF"/>
                </a:solidFill>
              </a:rPr>
              <a:t>管理和维护存储在多台机器上的数据的一套系统（或软件）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64001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691</Words>
  <Application>Microsoft Office PowerPoint</Application>
  <PresentationFormat>全屏显示(4:3)</PresentationFormat>
  <Paragraphs>128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</dc:creator>
  <cp:lastModifiedBy>雷先森</cp:lastModifiedBy>
  <cp:revision>119</cp:revision>
  <dcterms:created xsi:type="dcterms:W3CDTF">2016-06-21T06:39:00Z</dcterms:created>
  <dcterms:modified xsi:type="dcterms:W3CDTF">2018-02-09T14:43:34Z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