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7" r:id="rId2"/>
    <p:sldId id="316" r:id="rId3"/>
    <p:sldId id="278" r:id="rId4"/>
    <p:sldId id="279" r:id="rId5"/>
    <p:sldId id="280" r:id="rId6"/>
    <p:sldId id="281" r:id="rId7"/>
    <p:sldId id="286" r:id="rId8"/>
    <p:sldId id="282" r:id="rId9"/>
    <p:sldId id="287" r:id="rId10"/>
    <p:sldId id="288" r:id="rId11"/>
    <p:sldId id="298" r:id="rId12"/>
    <p:sldId id="304" r:id="rId13"/>
    <p:sldId id="299" r:id="rId14"/>
    <p:sldId id="300" r:id="rId15"/>
    <p:sldId id="318" r:id="rId16"/>
    <p:sldId id="317" r:id="rId17"/>
    <p:sldId id="301" r:id="rId18"/>
    <p:sldId id="302" r:id="rId19"/>
    <p:sldId id="291" r:id="rId20"/>
    <p:sldId id="293" r:id="rId21"/>
    <p:sldId id="305" r:id="rId22"/>
    <p:sldId id="307" r:id="rId23"/>
    <p:sldId id="366" r:id="rId24"/>
    <p:sldId id="367" r:id="rId25"/>
    <p:sldId id="369" r:id="rId26"/>
    <p:sldId id="370" r:id="rId27"/>
    <p:sldId id="372" r:id="rId28"/>
    <p:sldId id="371" r:id="rId29"/>
    <p:sldId id="368" r:id="rId30"/>
    <p:sldId id="308" r:id="rId31"/>
    <p:sldId id="306" r:id="rId32"/>
    <p:sldId id="342" r:id="rId33"/>
    <p:sldId id="309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74" r:id="rId52"/>
    <p:sldId id="360" r:id="rId53"/>
    <p:sldId id="361" r:id="rId54"/>
    <p:sldId id="363" r:id="rId55"/>
    <p:sldId id="362" r:id="rId56"/>
    <p:sldId id="364" r:id="rId57"/>
    <p:sldId id="373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36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42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E7E6D-5E58-45AA-84F7-41285F631051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9CD18-57C7-4620-BAE0-9DEE3B35A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aseline="0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119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958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932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686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244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253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39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48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49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243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53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54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55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56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F39741-7B45-4774-BCAF-44603619478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96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aseline="0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F39741-7B45-4774-BCAF-44603619478F}" type="slidenum">
              <a:rPr lang="zh-CN" altLang="en-US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64EFB-3239-476A-A201-5762642A0D4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64924-CF1C-420C-A025-CF02DB3AE407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579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45BC6-825E-4069-8823-D12AF5059DFE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6C84-97DF-4382-A2C1-DB1170D52E0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3944A-63D7-440B-87AF-A3A0F3C599E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576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5"/>
            <a:ext cx="40576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D7C6D-B450-4B77-A710-4F1F08E6955F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397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397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75BCA-F1AD-4DFC-A153-44212D49BF4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66B47-993B-418A-B3E2-99BCA2923289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822DD-4A7F-443F-9C29-DF278C31713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50" y="273055"/>
            <a:ext cx="511135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4AFC6-2117-4382-8023-A5E245E086F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BAB2D-4263-41B3-981B-B5B9984CD81D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11EE79-32FB-493F-BFF7-A66DAE4AC1B1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56260" y="1940560"/>
            <a:ext cx="8117205" cy="822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solidFill>
                  <a:srgbClr val="FFFFFF"/>
                </a:solidFill>
              </a:rPr>
              <a:t>Hive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364379" y="4637092"/>
            <a:ext cx="26128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主讲人：雷老师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1930400"/>
            <a:ext cx="86995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思考：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Hive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设计的目的是什么？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让熟悉或精通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但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java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编程技能相对薄弱的人能够轻松的分析存储在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HDFS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上的海量数据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1930400"/>
            <a:ext cx="86995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思考：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Hive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Hadoop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到底有什么样的关系呢？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	  Hive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HQL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作为查询接口层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	  Hive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MapReduce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作为执行层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	  Hive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使用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HDFS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作为底层存储层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	  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1428115"/>
            <a:ext cx="86995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什么是数据仓库？存放数据的库。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0" y="2495550"/>
            <a:ext cx="4079240" cy="35598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905" y="2494915"/>
            <a:ext cx="4196080" cy="35604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22250" y="1137285"/>
            <a:ext cx="8699500" cy="204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先来简单看一下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Hive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架构原理图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	  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70" y="1897380"/>
            <a:ext cx="7502525" cy="45650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1066800"/>
            <a:ext cx="8699500" cy="569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                         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思考总结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为什么使用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Hive?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（提高效率，降低成本）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使用成本：编写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mapreduce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很繁琐，效率低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人员成本：会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SQL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的肯定比会编程的人多，人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			 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多就相对便宜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数据规模：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GB-&gt;TB-&gt;PB,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传统数据仓库处理手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		 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段不堪重负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数据结构：除了适合结构化数据，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Hive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也        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		 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比较适合半结构化数据或非结构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			 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化数据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863330" cy="313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补充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数据结构类型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未来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80%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以上的数据都不是结构化数据类型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t="-3247" r="-3897" b="3391"/>
          <a:stretch>
            <a:fillRect/>
          </a:stretch>
        </p:blipFill>
        <p:spPr>
          <a:xfrm>
            <a:off x="1475740" y="3333750"/>
            <a:ext cx="644906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1099820"/>
            <a:ext cx="907669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                         Hive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有哪些不足呢？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Hive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只支持离线计算，延迟高、调优困难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HQL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的表达能力依然有限：由于本身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SQL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的不足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					  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不支持迭代计算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22250" y="900430"/>
            <a:ext cx="8699500" cy="179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065530" y="1036320"/>
            <a:ext cx="6724015" cy="478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数据仓库是什么？主要是用来干什么的？</a:t>
            </a: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  <a:sym typeface="+mn-ea"/>
              </a:rPr>
              <a:t>传统数据仓库有哪些？（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X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那数据库又是什么？</a:t>
            </a: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数据库和数据仓库有何联系和区别？</a:t>
            </a:r>
          </a:p>
          <a:p>
            <a:endParaRPr lang="zh-CN" altLang="en-US" sz="2800" b="1">
              <a:solidFill>
                <a:schemeClr val="bg1"/>
              </a:solidFill>
            </a:endParaRPr>
          </a:p>
          <a:p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22250" y="1249680"/>
            <a:ext cx="8699500" cy="44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FF00"/>
                </a:solidFill>
                <a:sym typeface="+mn-ea"/>
              </a:rPr>
              <a:t>                                 </a:t>
            </a:r>
            <a:r>
              <a:rPr lang="zh-CN" altLang="en-US" sz="3600" b="1" dirty="0">
                <a:solidFill>
                  <a:srgbClr val="FFFF00"/>
                </a:solidFill>
                <a:sym typeface="+mn-ea"/>
              </a:rPr>
              <a:t>基本概念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rgbClr val="FFFF00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00"/>
                </a:solidFill>
                <a:sym typeface="+mn-ea"/>
              </a:rPr>
              <a:t>数据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：所有能够输入计算机，并能被计算机程序所处理的符号介质的总称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00"/>
                </a:solidFill>
                <a:sym typeface="+mn-ea"/>
              </a:rPr>
              <a:t>数据库技术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：研究如何科学组织和存储数据，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如何高效的检索和处理数据的一种技术，是信息系统的基础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00"/>
                </a:solidFill>
                <a:sym typeface="+mn-ea"/>
              </a:rPr>
              <a:t>数据库管理系统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：一种操作和管理数据库的大型软件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	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00"/>
                </a:solidFill>
                <a:sym typeface="+mn-ea"/>
              </a:rPr>
              <a:t>数据仓库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：集成的、面向主题的数据库集合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  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00"/>
                </a:solidFill>
                <a:sym typeface="+mn-ea"/>
              </a:rPr>
              <a:t>数据仓库系统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：为联机分析应用（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OLAP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）和决策支持系统提供数据分析和决策工具的结构化数据环境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951230" y="1421765"/>
            <a:ext cx="764603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数据库：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面向事务的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OLTP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、一般存储在线交易数据、为捕获数据而设计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数据仓库：面向主题的、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OLAP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、一般存储历史数据、为分析数据而设计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874395" y="1087755"/>
            <a:ext cx="7756525" cy="423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rgbClr val="FFFFFF"/>
                </a:solidFill>
              </a:rPr>
              <a:t>学习模块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rgbClr val="FFFFFF"/>
              </a:solidFill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FF"/>
                </a:solidFill>
              </a:rPr>
              <a:t>Hive</a:t>
            </a:r>
            <a:r>
              <a:rPr lang="zh-CN" altLang="en-US" sz="3200" b="1" dirty="0">
                <a:solidFill>
                  <a:srgbClr val="FFFFFF"/>
                </a:solidFill>
              </a:rPr>
              <a:t>基本理论概述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FF"/>
                </a:solidFill>
              </a:rPr>
              <a:t>Hive</a:t>
            </a:r>
            <a:r>
              <a:rPr lang="zh-CN" altLang="en-US" sz="3200" b="1" dirty="0">
                <a:solidFill>
                  <a:srgbClr val="FFFFFF"/>
                </a:solidFill>
              </a:rPr>
              <a:t>安装部署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FF"/>
                </a:solidFill>
              </a:rPr>
              <a:t>Hive</a:t>
            </a:r>
            <a:r>
              <a:rPr lang="zh-CN" altLang="en-US" sz="3200" b="1" dirty="0">
                <a:solidFill>
                  <a:srgbClr val="FFFFFF"/>
                </a:solidFill>
              </a:rPr>
              <a:t>常见操作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FF"/>
                </a:solidFill>
              </a:rPr>
              <a:t>Hive</a:t>
            </a:r>
            <a:r>
              <a:rPr lang="zh-CN" altLang="en-US" sz="3200" b="1" dirty="0">
                <a:solidFill>
                  <a:srgbClr val="FFFFFF"/>
                </a:solidFill>
              </a:rPr>
              <a:t>深入剖析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FF"/>
                </a:solidFill>
              </a:rPr>
              <a:t>Hive</a:t>
            </a:r>
            <a:r>
              <a:rPr lang="zh-CN" altLang="en-US" sz="3200" b="1" dirty="0">
                <a:solidFill>
                  <a:srgbClr val="FFFFFF"/>
                </a:solidFill>
              </a:rPr>
              <a:t>性能调优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FF"/>
                </a:solidFill>
              </a:rPr>
              <a:t>Hive</a:t>
            </a:r>
            <a:r>
              <a:rPr lang="zh-CN" altLang="en-US" sz="3200" b="1" dirty="0">
                <a:solidFill>
                  <a:srgbClr val="FFFFFF"/>
                </a:solidFill>
              </a:rPr>
              <a:t>和其他组件的结合使用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15570" y="2178685"/>
            <a:ext cx="8699500" cy="70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我该如何安装部署并使用</a:t>
            </a:r>
            <a:r>
              <a:rPr lang="en-US" altLang="zh-CN" sz="4000" b="1" dirty="0">
                <a:solidFill>
                  <a:schemeClr val="bg1"/>
                </a:solidFill>
                <a:sym typeface="+mn-ea"/>
              </a:rPr>
              <a:t>Hive</a:t>
            </a:r>
            <a:r>
              <a:rPr lang="zh-CN" altLang="en-US" sz="4000" b="1" dirty="0">
                <a:solidFill>
                  <a:schemeClr val="bg1"/>
                </a:solidFill>
                <a:sym typeface="+mn-ea"/>
              </a:rPr>
              <a:t>呢？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005" y="2491740"/>
            <a:ext cx="8699500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    </a:t>
            </a:r>
            <a:endParaRPr lang="zh-CN" altLang="en-US" sz="4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24585" y="1165225"/>
            <a:ext cx="7047230" cy="30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要安装什么？</a:t>
            </a:r>
          </a:p>
          <a:p>
            <a:endParaRPr lang="zh-CN" altLang="en-US"/>
          </a:p>
          <a:p>
            <a:r>
              <a:rPr lang="en-US" altLang="zh-CN" sz="2800" b="1">
                <a:solidFill>
                  <a:schemeClr val="bg1"/>
                </a:solidFill>
              </a:rPr>
              <a:t>Hive</a:t>
            </a: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Hadoop</a:t>
            </a:r>
          </a:p>
          <a:p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Mysql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005" y="2491740"/>
            <a:ext cx="86995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怎么安装？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       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0005" y="2491740"/>
            <a:ext cx="86995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   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483768" y="58586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再来看下</a:t>
            </a:r>
            <a:r>
              <a:rPr lang="en-US" altLang="zh-CN" sz="3600" b="1" dirty="0">
                <a:solidFill>
                  <a:schemeClr val="bg1"/>
                </a:solidFill>
              </a:rPr>
              <a:t>hive</a:t>
            </a:r>
            <a:r>
              <a:rPr lang="zh-CN" altLang="en-US" sz="3600" b="1" dirty="0">
                <a:solidFill>
                  <a:schemeClr val="bg1"/>
                </a:solidFill>
              </a:rPr>
              <a:t>架构图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335274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7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9207" y="749590"/>
            <a:ext cx="86995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</a:t>
            </a:r>
            <a:r>
              <a:rPr lang="en-US" altLang="zh-CN" sz="3200" b="1" dirty="0" err="1">
                <a:solidFill>
                  <a:srgbClr val="FFFFFF"/>
                </a:solidFill>
                <a:sym typeface="+mn-ea"/>
              </a:rPr>
              <a:t>M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etastore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种安装方式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   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09750"/>
            <a:ext cx="7488832" cy="45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71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051720" y="763588"/>
            <a:ext cx="86995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Hive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和关系型数据库的区别       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628800"/>
            <a:ext cx="7829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9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07704" y="763588"/>
            <a:ext cx="884351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  Hive</a:t>
            </a:r>
            <a:r>
              <a:rPr lang="zh-CN" altLang="en-US" sz="3200" b="1" noProof="0" dirty="0">
                <a:solidFill>
                  <a:srgbClr val="FFFFFF"/>
                </a:solidFill>
                <a:sym typeface="+mn-ea"/>
              </a:rPr>
              <a:t>基本数据类型</a:t>
            </a:r>
            <a:endParaRPr lang="en-US" altLang="zh-CN" sz="3200" b="1" dirty="0">
              <a:solidFill>
                <a:srgbClr val="FFFFFF"/>
              </a:solidFill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dirty="0">
              <a:solidFill>
                <a:srgbClr val="FFFFFF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7979387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95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051720" y="763588"/>
            <a:ext cx="86995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  Hive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复杂数据类型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628800"/>
            <a:ext cx="841057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12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83568" y="763588"/>
            <a:ext cx="813690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                  Hive</a:t>
            </a:r>
            <a:r>
              <a:rPr lang="zh-CN" altLang="en-US" sz="3200" b="1" dirty="0">
                <a:solidFill>
                  <a:srgbClr val="FFFFFF"/>
                </a:solidFill>
                <a:sym typeface="+mn-ea"/>
              </a:rPr>
              <a:t>数据类型转换</a:t>
            </a:r>
            <a:endParaRPr lang="en-US" altLang="zh-CN" sz="3200" b="1" dirty="0">
              <a:solidFill>
                <a:srgbClr val="FFFFFF"/>
              </a:solidFill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sym typeface="+mn-ea"/>
              </a:rPr>
              <a:t>隐式转换</a:t>
            </a:r>
            <a:endParaRPr lang="en-US" altLang="zh-CN" sz="3200" b="1" dirty="0">
              <a:solidFill>
                <a:srgbClr val="FFFFFF"/>
              </a:solidFill>
              <a:sym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FFFFFF"/>
                </a:solidFill>
                <a:sym typeface="+mn-ea"/>
              </a:rPr>
              <a:t>（</a:t>
            </a:r>
            <a:r>
              <a:rPr lang="en-US" altLang="zh-CN" sz="2000" b="1" dirty="0">
                <a:solidFill>
                  <a:srgbClr val="FFFFFF"/>
                </a:solidFill>
                <a:sym typeface="+mn-ea"/>
              </a:rPr>
              <a:t>1</a:t>
            </a:r>
            <a:r>
              <a:rPr lang="zh-CN" altLang="en-US" sz="2000" b="1" dirty="0">
                <a:solidFill>
                  <a:srgbClr val="FFFFFF"/>
                </a:solidFill>
                <a:sym typeface="+mn-ea"/>
              </a:rPr>
              <a:t>）所有整数类型和</a:t>
            </a:r>
            <a:r>
              <a:rPr lang="en-US" altLang="zh-CN" sz="2000" b="1" dirty="0">
                <a:solidFill>
                  <a:srgbClr val="FFFFFF"/>
                </a:solidFill>
                <a:sym typeface="+mn-ea"/>
              </a:rPr>
              <a:t>FLOAT</a:t>
            </a:r>
            <a:r>
              <a:rPr lang="zh-CN" altLang="en-US" sz="2000" b="1" dirty="0">
                <a:solidFill>
                  <a:srgbClr val="FFFFFF"/>
                </a:solidFill>
                <a:sym typeface="+mn-ea"/>
              </a:rPr>
              <a:t>、</a:t>
            </a:r>
            <a:r>
              <a:rPr lang="en-US" altLang="zh-CN" sz="2000" b="1" dirty="0">
                <a:solidFill>
                  <a:srgbClr val="FFFFFF"/>
                </a:solidFill>
                <a:sym typeface="+mn-ea"/>
              </a:rPr>
              <a:t>STRING</a:t>
            </a:r>
            <a:r>
              <a:rPr lang="zh-CN" altLang="en-US" sz="2000" b="1" dirty="0">
                <a:solidFill>
                  <a:srgbClr val="FFFFFF"/>
                </a:solidFill>
                <a:sym typeface="+mn-ea"/>
              </a:rPr>
              <a:t>都能隐式转换为</a:t>
            </a:r>
            <a:r>
              <a:rPr lang="en-US" altLang="zh-CN" sz="2000" b="1" dirty="0">
                <a:solidFill>
                  <a:srgbClr val="FFFFFF"/>
                </a:solidFill>
                <a:sym typeface="+mn-ea"/>
              </a:rPr>
              <a:t>DOUBLE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FFFFFF"/>
                </a:solidFill>
                <a:sym typeface="+mn-ea"/>
              </a:rPr>
              <a:t>（</a:t>
            </a:r>
            <a:r>
              <a:rPr lang="en-US" altLang="zh-CN" sz="2000" b="1" dirty="0">
                <a:solidFill>
                  <a:srgbClr val="FFFFFF"/>
                </a:solidFill>
                <a:sym typeface="+mn-ea"/>
              </a:rPr>
              <a:t>2</a:t>
            </a:r>
            <a:r>
              <a:rPr lang="zh-CN" altLang="en-US" sz="2000" b="1" dirty="0">
                <a:solidFill>
                  <a:srgbClr val="FFFFFF"/>
                </a:solidFill>
                <a:sym typeface="+mn-ea"/>
              </a:rPr>
              <a:t>）</a:t>
            </a:r>
            <a:r>
              <a:rPr lang="en-US" altLang="zh-CN" sz="2000" b="1" dirty="0">
                <a:solidFill>
                  <a:srgbClr val="FFFFFF"/>
                </a:solidFill>
                <a:sym typeface="+mn-ea"/>
              </a:rPr>
              <a:t>TINYINT</a:t>
            </a:r>
            <a:r>
              <a:rPr lang="zh-CN" altLang="en-US" sz="2000" b="1" dirty="0">
                <a:solidFill>
                  <a:srgbClr val="FFFFFF"/>
                </a:solidFill>
                <a:sym typeface="+mn-ea"/>
              </a:rPr>
              <a:t>、</a:t>
            </a:r>
            <a:r>
              <a:rPr lang="en-US" altLang="zh-CN" sz="2000" b="1" dirty="0">
                <a:solidFill>
                  <a:srgbClr val="FFFFFF"/>
                </a:solidFill>
                <a:sym typeface="+mn-ea"/>
              </a:rPr>
              <a:t>SMALLINT</a:t>
            </a:r>
            <a:r>
              <a:rPr lang="zh-CN" altLang="en-US" sz="2000" b="1" dirty="0">
                <a:solidFill>
                  <a:srgbClr val="FFFFFF"/>
                </a:solidFill>
                <a:sym typeface="+mn-ea"/>
              </a:rPr>
              <a:t>和</a:t>
            </a:r>
            <a:r>
              <a:rPr lang="en-US" altLang="zh-CN" sz="2000" b="1" dirty="0">
                <a:solidFill>
                  <a:srgbClr val="FFFFFF"/>
                </a:solidFill>
                <a:sym typeface="+mn-ea"/>
              </a:rPr>
              <a:t>INT</a:t>
            </a:r>
            <a:r>
              <a:rPr lang="zh-CN" altLang="en-US" sz="2000" b="1" dirty="0">
                <a:solidFill>
                  <a:srgbClr val="FFFFFF"/>
                </a:solidFill>
                <a:sym typeface="+mn-ea"/>
              </a:rPr>
              <a:t>都可以转化为</a:t>
            </a:r>
            <a:r>
              <a:rPr lang="en-US" altLang="zh-CN" sz="2000" b="1" dirty="0">
                <a:solidFill>
                  <a:srgbClr val="FFFFFF"/>
                </a:solidFill>
                <a:sym typeface="+mn-ea"/>
              </a:rPr>
              <a:t>FLOAT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FFFFFF"/>
                </a:solidFill>
                <a:sym typeface="+mn-ea"/>
              </a:rPr>
              <a:t>（</a:t>
            </a:r>
            <a:r>
              <a:rPr lang="en-US" altLang="zh-CN" sz="2000" b="1" dirty="0">
                <a:solidFill>
                  <a:srgbClr val="FFFFFF"/>
                </a:solidFill>
                <a:sym typeface="+mn-ea"/>
              </a:rPr>
              <a:t>3</a:t>
            </a:r>
            <a:r>
              <a:rPr lang="zh-CN" altLang="en-US" sz="2000" b="1" dirty="0">
                <a:solidFill>
                  <a:srgbClr val="FFFFFF"/>
                </a:solidFill>
                <a:sym typeface="+mn-ea"/>
              </a:rPr>
              <a:t>）</a:t>
            </a:r>
            <a:r>
              <a:rPr lang="en-US" altLang="zh-CN" sz="2000" b="1" dirty="0">
                <a:solidFill>
                  <a:srgbClr val="FFFFFF"/>
                </a:solidFill>
                <a:sym typeface="+mn-ea"/>
              </a:rPr>
              <a:t>TIMESTAMP</a:t>
            </a:r>
            <a:r>
              <a:rPr lang="zh-CN" altLang="en-US" sz="2000" b="1" dirty="0">
                <a:solidFill>
                  <a:srgbClr val="FFFFFF"/>
                </a:solidFill>
                <a:sym typeface="+mn-ea"/>
              </a:rPr>
              <a:t>可以转换为</a:t>
            </a:r>
            <a:r>
              <a:rPr lang="en-US" altLang="zh-CN" sz="2000" b="1" dirty="0">
                <a:solidFill>
                  <a:srgbClr val="FFFFFF"/>
                </a:solidFill>
                <a:sym typeface="+mn-ea"/>
              </a:rPr>
              <a:t>STRING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FFFFFF"/>
                </a:solidFill>
                <a:sym typeface="+mn-ea"/>
              </a:rPr>
              <a:t>（</a:t>
            </a:r>
            <a:r>
              <a:rPr lang="en-US" altLang="zh-CN" sz="2000" b="1" dirty="0">
                <a:solidFill>
                  <a:srgbClr val="FFFFFF"/>
                </a:solidFill>
                <a:sym typeface="+mn-ea"/>
              </a:rPr>
              <a:t>4</a:t>
            </a:r>
            <a:r>
              <a:rPr lang="zh-CN" altLang="en-US" sz="2000" b="1" dirty="0">
                <a:solidFill>
                  <a:srgbClr val="FFFFFF"/>
                </a:solidFill>
                <a:sym typeface="+mn-ea"/>
              </a:rPr>
              <a:t>）</a:t>
            </a:r>
            <a:r>
              <a:rPr lang="en-US" altLang="zh-CN" sz="2000" b="1" dirty="0">
                <a:solidFill>
                  <a:srgbClr val="FFFFFF"/>
                </a:solidFill>
                <a:sym typeface="+mn-ea"/>
              </a:rPr>
              <a:t>BOOLEAN</a:t>
            </a:r>
            <a:r>
              <a:rPr lang="zh-CN" altLang="en-US" sz="2000" b="1" dirty="0">
                <a:solidFill>
                  <a:srgbClr val="FFFFFF"/>
                </a:solidFill>
                <a:sym typeface="+mn-ea"/>
              </a:rPr>
              <a:t>不能隐式转化为其他任何数据类型</a:t>
            </a:r>
            <a:endParaRPr lang="en-US" altLang="zh-CN" sz="2000" b="1" dirty="0">
              <a:solidFill>
                <a:srgbClr val="FFFFFF"/>
              </a:solidFill>
              <a:sym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200" b="1" dirty="0">
              <a:solidFill>
                <a:srgbClr val="FFFFFF"/>
              </a:solidFill>
              <a:sym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FFFFFF"/>
                </a:solidFill>
                <a:sym typeface="+mn-ea"/>
              </a:rPr>
              <a:t>显式转换</a:t>
            </a:r>
            <a:endParaRPr lang="en-US" altLang="zh-CN" sz="3200" b="1" dirty="0">
              <a:solidFill>
                <a:srgbClr val="FFFFFF"/>
              </a:solidFill>
              <a:sym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sym typeface="+mn-ea"/>
              </a:rPr>
              <a:t>CAST </a:t>
            </a:r>
            <a:r>
              <a:rPr lang="zh-CN" altLang="en-US" sz="2400" b="1" dirty="0">
                <a:solidFill>
                  <a:srgbClr val="FFFFFF"/>
                </a:solidFill>
                <a:sym typeface="+mn-ea"/>
              </a:rPr>
              <a:t>（‘</a:t>
            </a:r>
            <a:r>
              <a:rPr lang="en-US" altLang="zh-CN" sz="2400" b="1" dirty="0">
                <a:solidFill>
                  <a:srgbClr val="FFFFFF"/>
                </a:solidFill>
                <a:sym typeface="+mn-ea"/>
              </a:rPr>
              <a:t>1</a:t>
            </a:r>
            <a:r>
              <a:rPr lang="zh-CN" altLang="en-US" sz="2400" b="1" dirty="0">
                <a:solidFill>
                  <a:srgbClr val="FFFFFF"/>
                </a:solidFill>
                <a:sym typeface="+mn-ea"/>
              </a:rPr>
              <a:t>’</a:t>
            </a:r>
            <a:r>
              <a:rPr lang="en-US" altLang="zh-CN" sz="2400" b="1" dirty="0">
                <a:solidFill>
                  <a:srgbClr val="FFFFFF"/>
                </a:solidFill>
                <a:sym typeface="+mn-ea"/>
              </a:rPr>
              <a:t>AS INT</a:t>
            </a:r>
            <a:r>
              <a:rPr lang="zh-CN" altLang="en-US" sz="2400" b="1" dirty="0">
                <a:solidFill>
                  <a:srgbClr val="FFFFFF"/>
                </a:solidFill>
                <a:sym typeface="+mn-ea"/>
              </a:rPr>
              <a:t>）</a:t>
            </a:r>
            <a:endParaRPr lang="en-US" altLang="zh-CN" sz="2400" b="1" dirty="0">
              <a:solidFill>
                <a:srgbClr val="FFFFFF"/>
              </a:solidFill>
              <a:sym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   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278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83568" y="763588"/>
            <a:ext cx="806489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                     Hive</a:t>
            </a:r>
            <a:r>
              <a:rPr lang="zh-CN" altLang="en-US" sz="3200" b="1" dirty="0">
                <a:solidFill>
                  <a:srgbClr val="FFFFFF"/>
                </a:solidFill>
                <a:sym typeface="+mn-ea"/>
              </a:rPr>
              <a:t>操作</a:t>
            </a:r>
            <a:endParaRPr lang="en-US" altLang="zh-CN" sz="3200" b="1" dirty="0">
              <a:solidFill>
                <a:srgbClr val="FFFFFF"/>
              </a:solidFill>
              <a:sym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dirty="0">
              <a:solidFill>
                <a:srgbClr val="FFFFFF"/>
              </a:solidFill>
              <a:sym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dirty="0">
                <a:solidFill>
                  <a:srgbClr val="FFFFFF"/>
                </a:solidFill>
                <a:sym typeface="+mn-ea"/>
              </a:rPr>
              <a:t>（</a:t>
            </a:r>
            <a:r>
              <a:rPr lang="en-US" altLang="zh-CN" sz="3200" b="1" dirty="0">
                <a:solidFill>
                  <a:srgbClr val="FFFFFF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rgbClr val="FFFFFF"/>
                </a:solidFill>
                <a:sym typeface="+mn-ea"/>
              </a:rPr>
              <a:t>）交互模式</a:t>
            </a:r>
            <a:endParaRPr lang="en-US" altLang="zh-CN" sz="3200" b="1" dirty="0">
              <a:solidFill>
                <a:srgbClr val="FFFFFF"/>
              </a:solidFill>
              <a:sym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）非交互模式     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lvl="2" indent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sym typeface="+mn-ea"/>
              </a:rPr>
              <a:t>1</a:t>
            </a:r>
            <a:r>
              <a:rPr lang="zh-CN" altLang="en-US" sz="2400" b="1" dirty="0">
                <a:solidFill>
                  <a:srgbClr val="FFFFFF"/>
                </a:solidFill>
                <a:sym typeface="+mn-ea"/>
              </a:rPr>
              <a:t>）</a:t>
            </a:r>
            <a:r>
              <a:rPr lang="en-US" altLang="zh-CN" sz="2400" b="1" dirty="0">
                <a:solidFill>
                  <a:srgbClr val="FFFFFF"/>
                </a:solidFill>
                <a:sym typeface="+mn-ea"/>
              </a:rPr>
              <a:t>hive  -f  </a:t>
            </a:r>
            <a:r>
              <a:rPr lang="en-US" altLang="zh-CN" sz="2400" b="1" dirty="0" err="1">
                <a:solidFill>
                  <a:srgbClr val="FFFFFF"/>
                </a:solidFill>
                <a:sym typeface="+mn-ea"/>
              </a:rPr>
              <a:t>script.q</a:t>
            </a:r>
            <a:endParaRPr lang="en-US" altLang="zh-CN" sz="2400" b="1" dirty="0">
              <a:solidFill>
                <a:srgbClr val="FFFFFF"/>
              </a:solidFill>
              <a:sym typeface="+mn-ea"/>
            </a:endParaRPr>
          </a:p>
          <a:p>
            <a:pPr lvl="2" indent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sym typeface="+mn-ea"/>
              </a:rPr>
              <a:t>2</a:t>
            </a:r>
            <a:r>
              <a:rPr lang="zh-CN" altLang="en-US" sz="2400" b="1" dirty="0">
                <a:solidFill>
                  <a:srgbClr val="FFFFFF"/>
                </a:solidFill>
                <a:sym typeface="+mn-ea"/>
              </a:rPr>
              <a:t>）</a:t>
            </a:r>
            <a:r>
              <a:rPr lang="en-US" altLang="zh-CN" sz="2400" b="1" dirty="0">
                <a:solidFill>
                  <a:srgbClr val="FFFFFF"/>
                </a:solidFill>
                <a:sym typeface="+mn-ea"/>
              </a:rPr>
              <a:t>h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ive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-e  ‘SELECT  *  FROM  table’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sym typeface="+mn-ea"/>
              </a:rPr>
              <a:t>   3</a:t>
            </a:r>
            <a:r>
              <a:rPr lang="zh-CN" altLang="en-US" sz="2400" b="1" dirty="0">
                <a:solidFill>
                  <a:srgbClr val="FFFFFF"/>
                </a:solidFill>
                <a:sym typeface="+mn-ea"/>
              </a:rPr>
              <a:t>）</a:t>
            </a:r>
            <a:r>
              <a:rPr lang="en-US" altLang="zh-CN" sz="2400" b="1" dirty="0">
                <a:solidFill>
                  <a:srgbClr val="FFFFFF"/>
                </a:solidFill>
                <a:sym typeface="+mn-ea"/>
              </a:rPr>
              <a:t>hive  -S  -e  ‘SELECT  *  FROM  table’</a:t>
            </a:r>
          </a:p>
          <a:p>
            <a:pPr lvl="2" indent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  //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-S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参数强制不显示一些运行信息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FF"/>
                </a:solidFill>
                <a:sym typeface="+mn-ea"/>
              </a:rPr>
              <a:t>   4</a:t>
            </a:r>
            <a:r>
              <a:rPr lang="zh-CN" altLang="en-US" sz="2400" b="1" dirty="0">
                <a:solidFill>
                  <a:srgbClr val="FFFFFF"/>
                </a:solidFill>
                <a:sym typeface="+mn-ea"/>
              </a:rPr>
              <a:t>）在</a:t>
            </a:r>
            <a:r>
              <a:rPr lang="en-US" altLang="zh-CN" sz="2400" b="1" dirty="0">
                <a:solidFill>
                  <a:srgbClr val="FFFFFF"/>
                </a:solidFill>
                <a:sym typeface="+mn-ea"/>
              </a:rPr>
              <a:t>hive</a:t>
            </a:r>
            <a:r>
              <a:rPr lang="zh-CN" altLang="en-US" sz="2400" b="1" dirty="0">
                <a:solidFill>
                  <a:srgbClr val="FFFFFF"/>
                </a:solidFill>
                <a:sym typeface="+mn-ea"/>
              </a:rPr>
              <a:t>会话中使用！前缀（比如！</a:t>
            </a:r>
            <a:r>
              <a:rPr lang="en-US" altLang="zh-CN" sz="2400" b="1" dirty="0" err="1">
                <a:solidFill>
                  <a:srgbClr val="FFFFFF"/>
                </a:solidFill>
                <a:sym typeface="+mn-ea"/>
              </a:rPr>
              <a:t>pwd</a:t>
            </a:r>
            <a:r>
              <a:rPr lang="zh-CN" altLang="en-US" sz="2400" b="1" dirty="0">
                <a:solidFill>
                  <a:srgbClr val="FFFFFF"/>
                </a:solidFill>
                <a:sym typeface="+mn-ea"/>
              </a:rPr>
              <a:t>）可运                 行</a:t>
            </a:r>
            <a:r>
              <a:rPr lang="en-US" altLang="zh-CN" sz="2400" b="1" dirty="0" err="1">
                <a:solidFill>
                  <a:srgbClr val="FFFFFF"/>
                </a:solidFill>
                <a:sym typeface="+mn-ea"/>
              </a:rPr>
              <a:t>linux</a:t>
            </a:r>
            <a:r>
              <a:rPr lang="zh-CN" altLang="en-US" sz="2400" b="1" dirty="0">
                <a:solidFill>
                  <a:srgbClr val="FFFFFF"/>
                </a:solidFill>
                <a:sym typeface="+mn-ea"/>
              </a:rPr>
              <a:t>操作系统的命令</a:t>
            </a:r>
            <a:endParaRPr lang="en-US" altLang="zh-CN" sz="2400" b="1" dirty="0">
              <a:solidFill>
                <a:srgbClr val="FFFFFF"/>
              </a:solidFill>
              <a:sym typeface="+mn-ea"/>
            </a:endParaRPr>
          </a:p>
          <a:p>
            <a:pPr lvl="2" indent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）在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hive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会话中使用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dfs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命令访问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Hadoop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文件系统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28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95275" y="1912620"/>
            <a:ext cx="882205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Hive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是什么？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sym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一句话：Hive是构建在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adoop之上的数据仓库平台。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584200"/>
            <a:ext cx="8699500" cy="643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     Hive DDL 数据定义语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言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（一）数据库相关操作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、创建数据库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create database if not exists dealer_db;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、查看数据库定义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describe database dealer_db;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、查看数据库列表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show databases;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4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、删除数据库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drop database if exists testdb cascade;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、切换当前数据库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use dealer_db;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22250" y="911860"/>
            <a:ext cx="8699500" cy="637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（二）数据表相关操作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、创建普通表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create table if not exists 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dajiangtai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(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djt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id int,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djt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name string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)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row format delimited fields terminated by '\t'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stored as textfile; 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、创建表的其他方法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）create table as select 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...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）create table like tablename1；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22250" y="792480"/>
            <a:ext cx="8699500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、创建分区表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       create table dealer_action_log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(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companyId INT comment '公司 ID',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userid INT comment '销售 ID',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absolutepath STRING comment '绝对路径',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timestamp STRING comment '访问时间戳'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)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partitioned by (dt string)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row format delimited fields terminated by ','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stored as textfile;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545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4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、创建桶表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create table dealer_leads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(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leads_id string,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dealer_id string,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create_time string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)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clustered by (dealer_id) sorted by(leads_id) into 10 buckets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row format delimited fields terminated by '\t'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stored as textfile;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60045" y="763905"/>
            <a:ext cx="8699500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分桶表读写过程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80" y="1922780"/>
            <a:ext cx="6511290" cy="43713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44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5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、查看有哪些表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show tables;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show tables '*info'; --可以用正则表达式筛选要列出的表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、查看表定义信息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describe dealerinfo;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、查看表详细信息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describe formatted dealerinfo;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60325" y="763905"/>
            <a:ext cx="8699500" cy="399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8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、修改表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） 修改表名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alter table dealerinfo rename to dealer_info;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）添加字段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alter table dealer_info add columns (provinceid int );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9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、删除表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drop table if exists dealer_info;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58775" y="763905"/>
            <a:ext cx="8300720" cy="545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     Hive DML 数据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操控语言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1、 向 Hive 中加载数据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）加载数据到普通表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load data local inpath '/home/hadoop/dealerinfodata.txt' overwrite into table dealer_info;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）加载到分区表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load data local inpath '/home/hadoop/actionlog.txt' overwrite into table dealer_action_log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PARTITION (dt='201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-0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-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01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');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）加载到桶表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set hive.enforce.bucketing = true;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insert overwrite table dealer_leads select * from dealer_leads_tmp;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、导出数据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insert overwrite local directory '/home/hadoop/dealer_info.bak2016-08-22 '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* from dealer_info;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、插入数据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）插入到普通表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insert overwrite table dealer_leads select * from dealer_leads_tmp;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8120" y="763905"/>
            <a:ext cx="849884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）插入到分区表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insert overwrite table dealer_leads PARTITION (dt='2016-08-31') select * from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dealer_leads_tmp;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）一次遍历多次插入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from dealer_action_log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insert overwrite table log1 select companyid,originalstring where companyid='100006'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insert overwrite table log2 select companyid,originalstring where companyid='10002'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95536" y="1090930"/>
            <a:ext cx="85689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、为什么说</a:t>
            </a:r>
            <a:r>
              <a:rPr lang="en-US" altLang="zh-CN" sz="2800" b="1" dirty="0">
                <a:solidFill>
                  <a:schemeClr val="bg1"/>
                </a:solidFill>
              </a:rPr>
              <a:t>H</a:t>
            </a:r>
            <a:r>
              <a:rPr lang="zh-CN" altLang="en-US" sz="2800" b="1" dirty="0">
                <a:solidFill>
                  <a:schemeClr val="bg1"/>
                </a:solidFill>
              </a:rPr>
              <a:t>ive是构建在</a:t>
            </a:r>
            <a:r>
              <a:rPr lang="en-US" altLang="zh-CN" sz="2800" b="1" dirty="0">
                <a:solidFill>
                  <a:schemeClr val="bg1"/>
                </a:solidFill>
              </a:rPr>
              <a:t>H</a:t>
            </a:r>
            <a:r>
              <a:rPr lang="zh-CN" altLang="en-US" sz="2800" b="1" dirty="0">
                <a:solidFill>
                  <a:schemeClr val="bg1"/>
                </a:solidFill>
              </a:rPr>
              <a:t>adoop之上的？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</a:rPr>
              <a:t>H</a:t>
            </a:r>
            <a:r>
              <a:rPr lang="zh-CN" altLang="en-US" sz="2800" b="1" dirty="0">
                <a:solidFill>
                  <a:schemeClr val="bg1"/>
                </a:solidFill>
              </a:rPr>
              <a:t>ive和</a:t>
            </a:r>
            <a:r>
              <a:rPr lang="en-US" altLang="zh-CN" sz="2800" b="1" dirty="0">
                <a:solidFill>
                  <a:schemeClr val="bg1"/>
                </a:solidFill>
              </a:rPr>
              <a:t>H</a:t>
            </a:r>
            <a:r>
              <a:rPr lang="zh-CN" altLang="en-US" sz="2800" b="1" dirty="0">
                <a:solidFill>
                  <a:schemeClr val="bg1"/>
                </a:solidFill>
              </a:rPr>
              <a:t>adoop到底有何联系？</a:t>
            </a:r>
          </a:p>
          <a:p>
            <a:endParaRPr lang="en-US" altLang="zh-CN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</a:rPr>
              <a:t>、数据仓库是什么？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</a:rPr>
              <a:t>、为什么说是平台？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这个平台主要是做什么的？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  <a:p>
            <a:endParaRPr lang="en-US" altLang="zh-CN" sz="2800" b="1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、为什么会有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Hive?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它解决了什么样的问题？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44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4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、复制表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create table dealer_leads_bak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row format delimited fields terminated by '\t'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stored as textfile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as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leads_id,dealer_id,'201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-0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-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01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' as bakdate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from dealer_leads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where create_time&lt;'201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-0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-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01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';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496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5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、克隆表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create table dealer_leads_like like dealer_leads;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、备份表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export table dealer_action_log partition (dt='2016-08-19')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to '/user/hive/action_log.export'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、还原表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import table dealer_action_log_like from '/user/hive/action_log.export';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545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（三）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Hive  QL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数据查询语言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select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查询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* from dealer_leads;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leads_id,dealer_id,create_time from dealer_leads;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e.leads_id from dealer_leads e;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、函数列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companyid,upper(host),UUID(32) from dealer_action_log;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545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、算数运算列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companyid,userid, (companyid + userid) as sumint from dealer_action_log;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、限制返回条数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* from dealer_action_log limit 100;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、Case When Then 语句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case companyid when 0 then '未登录' else companyid end from dealer_action_log;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case when companyid=0 then '未登录' else companyid end from dealer_action_log;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399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where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语句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group by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语句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、子查询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* from (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dealerid,dealername from dealer_info i where i.dealerid='10595'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) a;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496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（四）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Hive  Join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、等值连接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lead.* from dealer_leads lead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left join dealer_info info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on lead.dealer_id=info.dealerid;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、连接谓词中支持 or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lead.* from dealer_leads lead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left join dealer_info info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on lead.dealer_id=info.dealerid 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or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 lead.leads_id=0;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44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、Inner join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、Left join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、Right join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、Full join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、Left Semi-Join ( exists 语句)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i.* from DealerInfo i left semi-join DealerScopeRelation s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on i.DealerInfoId=s.DealerInfoId and i.CompanyID=s.CompanyID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（五）排序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、Order By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* from dealer_leads order by dealer_id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、Sort By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* from dealer_leads sort by dealer_id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、Distribute By 和 Sort By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* from dealer_leads where dealer_id!='0' Distribute By cast(dealer_id as int) Sort by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cast(dealer_id as int);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545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、Cluster By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* from dealer_leads where dealer_id!='0' Cluster By cast(dealer_id as int) 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、常见全局排序需求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(1) 最终结果是有序的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* from (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dealer_id,count(leads_id) cnt from dealer_leads where dealer_id!='0' group by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dealer_id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) a order by a.cnt;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399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(2) 取前 N 条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a.leads_id,a.user_name from (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select leads_id,user_name from dealer_leads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distribute by length(user_name) sort by length(user_name) desc limit 10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) a order by length(a.user_name) desc limit 10;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82015" y="1564005"/>
            <a:ext cx="75063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Hive</a:t>
            </a:r>
            <a:r>
              <a:rPr lang="zh-CN" altLang="en-US" sz="2800" b="1">
                <a:solidFill>
                  <a:schemeClr val="bg1"/>
                </a:solidFill>
              </a:rPr>
              <a:t>产生的背景？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1380" y="2414270"/>
            <a:ext cx="780986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Facebook为应对每天产生的海量社交数据的管理、分</a:t>
            </a: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析、机器学习的需求而产生和发展的。</a:t>
            </a: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后来开源给了Apache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1123950"/>
            <a:ext cx="8699500" cy="1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Hive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内置函数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官网、网上有很多资料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61707" y="1043731"/>
            <a:ext cx="86995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		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如何查看函数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1" dirty="0">
              <a:solidFill>
                <a:srgbClr val="FFFFFF"/>
              </a:solidFill>
              <a:sym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查看所有函数：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show functions;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sym typeface="+mn-ea"/>
              </a:rPr>
              <a:t>使用正则表达式查看部分函数：</a:t>
            </a:r>
            <a:r>
              <a:rPr lang="en-US" altLang="zh-CN" sz="2400" b="1" dirty="0">
                <a:solidFill>
                  <a:srgbClr val="FFFFFF"/>
                </a:solidFill>
                <a:sym typeface="+mn-ea"/>
              </a:rPr>
              <a:t>show functions like ‘</a:t>
            </a:r>
            <a:r>
              <a:rPr lang="en-US" altLang="zh-CN" sz="2400" b="1" dirty="0" err="1">
                <a:solidFill>
                  <a:srgbClr val="FFFFFF"/>
                </a:solidFill>
                <a:sym typeface="+mn-ea"/>
              </a:rPr>
              <a:t>sp</a:t>
            </a:r>
            <a:r>
              <a:rPr lang="en-US" altLang="zh-CN" sz="2400" b="1" dirty="0">
                <a:solidFill>
                  <a:srgbClr val="FFFFFF"/>
                </a:solidFill>
                <a:sym typeface="+mn-ea"/>
              </a:rPr>
              <a:t>*’;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sym typeface="+mn-ea"/>
              </a:rPr>
              <a:t> //  ‘*path*’</a:t>
            </a:r>
            <a:r>
              <a:rPr lang="zh-CN" altLang="en-US" sz="2400" b="1" dirty="0">
                <a:solidFill>
                  <a:srgbClr val="FFFFFF"/>
                </a:solidFill>
                <a:sym typeface="+mn-ea"/>
              </a:rPr>
              <a:t>也行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查看某个函数的用法：</a:t>
            </a:r>
            <a:r>
              <a:rPr lang="en-US" altLang="zh-CN" sz="2400" b="1" dirty="0" err="1">
                <a:solidFill>
                  <a:srgbClr val="FFFFFF"/>
                </a:solidFill>
                <a:sym typeface="+mn-ea"/>
              </a:rPr>
              <a:t>desc</a:t>
            </a:r>
            <a:r>
              <a:rPr lang="en-US" altLang="zh-CN" sz="2400" b="1" dirty="0">
                <a:solidFill>
                  <a:srgbClr val="FFFFFF"/>
                </a:solidFill>
                <a:sym typeface="+mn-ea"/>
              </a:rPr>
              <a:t> function extended split;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srgbClr val="FFFFFF"/>
              </a:solidFill>
              <a:sym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76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545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Hive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自定义函数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）编写一个 Hive 的自定义函数， 需要新建一个 Java 类来继承 UDF 类并实现 evaluate()函数。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）编写完成后将 Java 程序打成 Jar 包。（若有依赖也要一并打包）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）在hive 中添加 jar 包，比如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add jar lib/common.jar;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）生成函数，比如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create temporary function ParseUserAgent as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'com.autohome.ics.bigdata.common.String.ParseUserAgentUDTF';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）查询，比如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bg1"/>
                </a:solidFill>
                <a:sym typeface="+mn-ea"/>
              </a:rPr>
              <a:t>select ParseUserAgent(agent) from dealer_action_log_like;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sym typeface="+mn-ea"/>
              </a:rPr>
              <a:t>Hive</a:t>
            </a:r>
            <a:r>
              <a:rPr lang="zh-CN" altLang="en-US" sz="4800" b="1" dirty="0">
                <a:solidFill>
                  <a:schemeClr val="bg1"/>
                </a:solidFill>
                <a:sym typeface="+mn-ea"/>
              </a:rPr>
              <a:t>优化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（一）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HQL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层面优化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（二）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Hive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架构层面优化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（三）底层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MapReduce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优化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39551" y="763905"/>
            <a:ext cx="8357433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（一）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Hive  QL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数据查询语言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lvl="0"/>
            <a:r>
              <a:rPr lang="en-US" altLang="zh-CN" sz="2800" dirty="0">
                <a:solidFill>
                  <a:schemeClr val="bg1"/>
                </a:solidFill>
              </a:rPr>
              <a:t>1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zh-CN" altLang="zh-CN" sz="2800" dirty="0">
                <a:solidFill>
                  <a:schemeClr val="bg1"/>
                </a:solidFill>
              </a:rPr>
              <a:t>利用分区表优化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/>
            <a:r>
              <a:rPr lang="en-US" altLang="zh-CN" sz="2800" dirty="0">
                <a:solidFill>
                  <a:schemeClr val="bg1"/>
                </a:solidFill>
              </a:rPr>
              <a:t>2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zh-CN" altLang="zh-CN" sz="2800" dirty="0">
                <a:solidFill>
                  <a:schemeClr val="bg1"/>
                </a:solidFill>
              </a:rPr>
              <a:t>利用桶表优化</a:t>
            </a:r>
          </a:p>
          <a:p>
            <a:pPr lvl="0"/>
            <a:r>
              <a:rPr lang="en-US" altLang="zh-CN" sz="2800" dirty="0">
                <a:solidFill>
                  <a:schemeClr val="bg1"/>
                </a:solidFill>
              </a:rPr>
              <a:t>3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join </a:t>
            </a:r>
            <a:r>
              <a:rPr lang="zh-CN" altLang="zh-CN" sz="2800" dirty="0">
                <a:solidFill>
                  <a:schemeClr val="bg1"/>
                </a:solidFill>
              </a:rPr>
              <a:t>优化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/>
            <a:r>
              <a:rPr lang="en-US" altLang="zh-CN" sz="2800" dirty="0">
                <a:solidFill>
                  <a:schemeClr val="bg1"/>
                </a:solidFill>
              </a:rPr>
              <a:t>4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Group By </a:t>
            </a:r>
            <a:r>
              <a:rPr lang="zh-CN" altLang="zh-CN" sz="2800" dirty="0">
                <a:solidFill>
                  <a:schemeClr val="bg1"/>
                </a:solidFill>
              </a:rPr>
              <a:t>数据倾斜优化</a:t>
            </a:r>
          </a:p>
          <a:p>
            <a:r>
              <a:rPr lang="zh-CN" altLang="zh-CN" sz="2800" dirty="0">
                <a:solidFill>
                  <a:schemeClr val="bg1"/>
                </a:solidFill>
              </a:rPr>
              <a:t>解决这个问题的方法是配置一个参数：</a:t>
            </a:r>
            <a:r>
              <a:rPr lang="en-US" altLang="zh-CN" sz="2800" dirty="0">
                <a:solidFill>
                  <a:schemeClr val="bg1"/>
                </a:solidFill>
              </a:rPr>
              <a:t> set </a:t>
            </a:r>
            <a:r>
              <a:rPr lang="en-US" altLang="zh-CN" sz="2800" dirty="0" err="1">
                <a:solidFill>
                  <a:schemeClr val="bg1"/>
                </a:solidFill>
              </a:rPr>
              <a:t>hive.groupby.skewindata</a:t>
            </a:r>
            <a:r>
              <a:rPr lang="en-US" altLang="zh-CN" sz="2800" dirty="0">
                <a:solidFill>
                  <a:schemeClr val="bg1"/>
                </a:solidFill>
              </a:rPr>
              <a:t>=true</a:t>
            </a:r>
            <a:r>
              <a:rPr lang="zh-CN" altLang="zh-CN" sz="2800" dirty="0">
                <a:solidFill>
                  <a:schemeClr val="bg1"/>
                </a:solidFill>
              </a:rPr>
              <a:t>。</a:t>
            </a:r>
          </a:p>
          <a:p>
            <a:pPr lvl="0"/>
            <a:r>
              <a:rPr lang="en-US" altLang="zh-CN" sz="2800" dirty="0">
                <a:solidFill>
                  <a:schemeClr val="bg1"/>
                </a:solidFill>
              </a:rPr>
              <a:t>5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</a:rPr>
              <a:t>Order By </a:t>
            </a:r>
            <a:r>
              <a:rPr lang="zh-CN" altLang="zh-CN" sz="2800" dirty="0">
                <a:solidFill>
                  <a:schemeClr val="bg1"/>
                </a:solidFill>
              </a:rPr>
              <a:t>优化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0"/>
            <a:r>
              <a:rPr lang="en-US" altLang="zh-CN" sz="2800" dirty="0">
                <a:solidFill>
                  <a:schemeClr val="bg1"/>
                </a:solidFill>
              </a:rPr>
              <a:t>6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zh-CN" altLang="zh-CN" sz="2800" dirty="0">
                <a:solidFill>
                  <a:schemeClr val="bg1"/>
                </a:solidFill>
              </a:rPr>
              <a:t>一次读取多次插入</a:t>
            </a:r>
          </a:p>
          <a:p>
            <a:pPr lvl="0"/>
            <a:r>
              <a:rPr lang="en-US" altLang="zh-CN" sz="2800" dirty="0">
                <a:solidFill>
                  <a:schemeClr val="bg1"/>
                </a:solidFill>
              </a:rPr>
              <a:t>7</a:t>
            </a:r>
            <a:r>
              <a:rPr lang="zh-CN" altLang="en-US" sz="2800" dirty="0">
                <a:solidFill>
                  <a:schemeClr val="bg1"/>
                </a:solidFill>
              </a:rPr>
              <a:t>、</a:t>
            </a:r>
            <a:r>
              <a:rPr lang="zh-CN" altLang="zh-CN" sz="2800" dirty="0">
                <a:solidFill>
                  <a:schemeClr val="bg1"/>
                </a:solidFill>
              </a:rPr>
              <a:t>字段显示类型转换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（二）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Hive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架构层面优化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、不执行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MapReduce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err="1">
                <a:solidFill>
                  <a:schemeClr val="bg1"/>
                </a:solidFill>
                <a:sym typeface="+mn-ea"/>
              </a:rPr>
              <a:t>hive.fetch.task.conversion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、本地模式执行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MapReduce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JVM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重用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err="1">
                <a:solidFill>
                  <a:schemeClr val="bg1"/>
                </a:solidFill>
                <a:sym typeface="+mn-ea"/>
              </a:rPr>
              <a:t>mapreduce.job.jvm.numtasks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//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默认值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、并行化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set </a:t>
            </a:r>
            <a:r>
              <a:rPr lang="en-US" altLang="zh-CN" sz="3200" b="1" dirty="0" err="1">
                <a:solidFill>
                  <a:schemeClr val="bg1"/>
                </a:solidFill>
                <a:sym typeface="+mn-ea"/>
              </a:rPr>
              <a:t>hive.exec.parallel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=true;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8D236D5-923B-447A-8437-309B2BC36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15" y="3355837"/>
            <a:ext cx="8028384" cy="94553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763905"/>
            <a:ext cx="86995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（三）底层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MapReduce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优化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、合理设置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map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任务数</a:t>
            </a:r>
            <a:endParaRPr lang="en-US" altLang="zh-CN" sz="3200" b="1" dirty="0">
              <a:solidFill>
                <a:schemeClr val="bg1"/>
              </a:solidFill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、合理设置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Reduce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任务数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22679" y="2348880"/>
            <a:ext cx="86995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如何用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Hive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实现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WordCount</a:t>
            </a:r>
            <a:r>
              <a:rPr lang="zh-CN" altLang="en-US" sz="3200" b="1" dirty="0">
                <a:solidFill>
                  <a:srgbClr val="FFFFFF"/>
                </a:solidFill>
                <a:sym typeface="+mn-ea"/>
              </a:rPr>
              <a:t>需求</a:t>
            </a:r>
            <a:endParaRPr lang="en-US" altLang="zh-CN" sz="3200" b="1" dirty="0">
              <a:solidFill>
                <a:srgbClr val="FFFFFF"/>
              </a:solidFill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3200" b="1" dirty="0">
              <a:solidFill>
                <a:srgbClr val="FFFFFF"/>
              </a:solidFill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73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1863090"/>
            <a:ext cx="8911590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海量数据该如何存储和分析呢？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056130" y="3495675"/>
            <a:ext cx="4800600" cy="124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</a:rPr>
              <a:t>Hadoop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</a:rPr>
              <a:t>（</a:t>
            </a:r>
            <a:r>
              <a:rPr lang="en-US" altLang="zh-CN" sz="2800" b="1">
                <a:solidFill>
                  <a:schemeClr val="bg1"/>
                </a:solidFill>
              </a:rPr>
              <a:t>HDFS</a:t>
            </a:r>
            <a:r>
              <a:rPr lang="zh-CN" altLang="en-US" sz="2800" b="1">
                <a:solidFill>
                  <a:schemeClr val="bg1"/>
                </a:solidFill>
              </a:rPr>
              <a:t>、</a:t>
            </a:r>
            <a:r>
              <a:rPr lang="en-US" altLang="zh-CN" sz="2800" b="1">
                <a:solidFill>
                  <a:schemeClr val="bg1"/>
                </a:solidFill>
              </a:rPr>
              <a:t>MapReduce</a:t>
            </a:r>
            <a:r>
              <a:rPr lang="zh-CN" altLang="en-US" sz="2800" b="1">
                <a:solidFill>
                  <a:schemeClr val="bg1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97485" y="1930400"/>
            <a:ext cx="8699500" cy="1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    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每次分析数据的时候都要写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mapreduce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来处理肯定很麻烦，那么我们能不能在他上面做一层封装，然后自动地再转换成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mapreduce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870200" y="1868805"/>
            <a:ext cx="8117205" cy="155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b="1">
                <a:solidFill>
                  <a:schemeClr val="bg1"/>
                </a:solidFill>
                <a:sym typeface="+mn-ea"/>
              </a:rPr>
              <a:t>Mapreduce          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8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弧形箭头 4"/>
          <p:cNvSpPr/>
          <p:nvPr/>
        </p:nvSpPr>
        <p:spPr>
          <a:xfrm flipV="1">
            <a:off x="6242050" y="1725930"/>
            <a:ext cx="2781935" cy="28695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左弧形箭头 5"/>
          <p:cNvSpPr/>
          <p:nvPr/>
        </p:nvSpPr>
        <p:spPr>
          <a:xfrm>
            <a:off x="278130" y="2081530"/>
            <a:ext cx="2592070" cy="26955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70300" y="3859530"/>
            <a:ext cx="2392045" cy="11887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72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?</a:t>
            </a:r>
            <a:endParaRPr lang="zh-CN" altLang="en-US" sz="72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63B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737870" y="1930400"/>
            <a:ext cx="8159115" cy="301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      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用什么来封装既简单又好学？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                           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	      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      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lang="zh-CN" altLang="en-US" sz="3200" b="1" dirty="0">
              <a:solidFill>
                <a:schemeClr val="bg1"/>
              </a:solidFill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      背后又是怎么转换的呢？（后面再剖析）</a:t>
            </a:r>
          </a:p>
        </p:txBody>
      </p:sp>
      <p:pic>
        <p:nvPicPr>
          <p:cNvPr id="2052" name="Picture 20" descr="C:\Users\cccc\Desktop\ppt\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4" y="260350"/>
            <a:ext cx="86796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718560" y="2834640"/>
            <a:ext cx="170688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7200" b="1" dirty="0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sym typeface="+mn-ea"/>
              </a:rPr>
              <a:t>      </a:t>
            </a:r>
          </a:p>
        </p:txBody>
      </p:sp>
      <p:sp>
        <p:nvSpPr>
          <p:cNvPr id="5" name="矩形 4"/>
          <p:cNvSpPr/>
          <p:nvPr/>
        </p:nvSpPr>
        <p:spPr>
          <a:xfrm>
            <a:off x="4558348" y="2834640"/>
            <a:ext cx="3620135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 dirty="0">
                <a:ln w="25400" cmpd="sng">
                  <a:solidFill>
                    <a:srgbClr val="FAFCB7">
                      <a:alpha val="98000"/>
                    </a:srgbClr>
                  </a:solidFill>
                  <a:prstDash val="solid"/>
                </a:ln>
                <a:blipFill>
                  <a:blip r:embed="rId4">
                    <a:alphaModFix amt="63000"/>
                  </a:blip>
                  <a:tile ty="-38100" sx="7000" flip="xy" algn="tl"/>
                </a:blipFill>
                <a:effectLst>
                  <a:innerShdw dist="38100" dir="18900000">
                    <a:srgbClr val="F89D26">
                      <a:alpha val="100000"/>
                    </a:srgbClr>
                  </a:innerShdw>
                  <a:reflection blurRad="6350" stA="50000" endA="300" endPos="50000" dist="12700" dir="5400000" sy="-100000" algn="bl" rotWithShape="0"/>
                </a:effectLst>
                <a:sym typeface="+mn-ea"/>
              </a:rPr>
              <a:t>    HQL  </a:t>
            </a:r>
          </a:p>
        </p:txBody>
      </p:sp>
      <p:sp>
        <p:nvSpPr>
          <p:cNvPr id="6" name="矩形 5"/>
          <p:cNvSpPr/>
          <p:nvPr/>
        </p:nvSpPr>
        <p:spPr>
          <a:xfrm>
            <a:off x="1656080" y="2844800"/>
            <a:ext cx="2062480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25400" cmpd="sng">
                  <a:solidFill>
                    <a:srgbClr val="FAFCB7">
                      <a:alpha val="98000"/>
                    </a:srgbClr>
                  </a:solidFill>
                  <a:prstDash val="solid"/>
                </a:ln>
                <a:blipFill>
                  <a:blip r:embed="rId4">
                    <a:alphaModFix amt="63000"/>
                  </a:blip>
                  <a:tile ty="-38100" sx="7000" flip="xy" algn="tl"/>
                </a:blipFill>
                <a:effectLst>
                  <a:innerShdw dist="38100" dir="18900000">
                    <a:srgbClr val="F89D26">
                      <a:alpha val="100000"/>
                    </a:srgbClr>
                  </a:innerShdw>
                  <a:reflection blurRad="6350" stA="50000" endA="300" endPos="50000" dist="12700" dir="5400000" sy="-100000" algn="bl" rotWithShape="0"/>
                </a:effectLst>
              </a:rPr>
              <a:t>SQL</a:t>
            </a:r>
          </a:p>
        </p:txBody>
      </p:sp>
      <p:sp>
        <p:nvSpPr>
          <p:cNvPr id="7" name="右箭头 6"/>
          <p:cNvSpPr/>
          <p:nvPr/>
        </p:nvSpPr>
        <p:spPr>
          <a:xfrm>
            <a:off x="3841115" y="3223260"/>
            <a:ext cx="158432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2274</Words>
  <Application>Microsoft Office PowerPoint</Application>
  <PresentationFormat>全屏显示(4:3)</PresentationFormat>
  <Paragraphs>416</Paragraphs>
  <Slides>57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2" baseType="lpstr">
      <vt:lpstr>宋体</vt:lpstr>
      <vt:lpstr>微软雅黑</vt:lpstr>
      <vt:lpstr>Arial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zzz</dc:creator>
  <cp:lastModifiedBy>雷 先森</cp:lastModifiedBy>
  <cp:revision>114</cp:revision>
  <dcterms:created xsi:type="dcterms:W3CDTF">2016-06-21T06:39:00Z</dcterms:created>
  <dcterms:modified xsi:type="dcterms:W3CDTF">2018-05-04T03:02:17Z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