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4"/>
  </p:notesMasterIdLst>
  <p:sldIdLst>
    <p:sldId id="258" r:id="rId3"/>
    <p:sldId id="268" r:id="rId4"/>
    <p:sldId id="275" r:id="rId5"/>
    <p:sldId id="259" r:id="rId6"/>
    <p:sldId id="260" r:id="rId7"/>
    <p:sldId id="261" r:id="rId8"/>
    <p:sldId id="262" r:id="rId9"/>
    <p:sldId id="269" r:id="rId10"/>
    <p:sldId id="273" r:id="rId11"/>
    <p:sldId id="274" r:id="rId12"/>
    <p:sldId id="270"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t>1</a:t>
            </a:fld>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692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54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2614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3662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t>4</a:t>
            </a:fld>
            <a:endParaRPr lang="zh-CN"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t>5</a:t>
            </a:fld>
            <a:endParaRPr lang="zh-CN"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t>6</a:t>
            </a:fld>
            <a:endParaRPr lang="zh-CN"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t>7</a:t>
            </a:fld>
            <a:endParaRPr lang="zh-CN"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273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6349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63E46F43-96F1-48F4-B571-F219E9DC6A1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21" name="Text Box 13"/>
          <p:cNvSpPr txBox="1"/>
          <p:nvPr/>
        </p:nvSpPr>
        <p:spPr>
          <a:xfrm>
            <a:off x="2157730" y="2026920"/>
            <a:ext cx="7876540" cy="8229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800" dirty="0">
                <a:solidFill>
                  <a:schemeClr val="bg1"/>
                </a:solidFill>
                <a:latin typeface="黑体" panose="02010609060101010101" pitchFamily="49" charset="-122"/>
                <a:ea typeface="黑体" panose="02010609060101010101" pitchFamily="49" charset="-122"/>
              </a:rPr>
              <a:t>Hadoop</a:t>
            </a:r>
            <a:r>
              <a:rPr lang="zh-CN" altLang="en-US" sz="4800" dirty="0">
                <a:solidFill>
                  <a:schemeClr val="bg1"/>
                </a:solidFill>
                <a:latin typeface="黑体" panose="02010609060101010101" pitchFamily="49" charset="-122"/>
                <a:ea typeface="黑体" panose="02010609060101010101" pitchFamily="49" charset="-122"/>
              </a:rPr>
              <a:t>分布式集群搭建</a:t>
            </a:r>
          </a:p>
        </p:txBody>
      </p:sp>
      <p:sp>
        <p:nvSpPr>
          <p:cNvPr id="30" name="Text Box 13"/>
          <p:cNvSpPr txBox="1"/>
          <p:nvPr/>
        </p:nvSpPr>
        <p:spPr>
          <a:xfrm>
            <a:off x="4956810" y="4152900"/>
            <a:ext cx="2016125" cy="3657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solidFill>
                  <a:schemeClr val="bg1"/>
                </a:solidFill>
                <a:latin typeface="黑体" panose="02010609060101010101" pitchFamily="49" charset="-122"/>
                <a:ea typeface="黑体" panose="02010609060101010101" pitchFamily="49" charset="-122"/>
              </a:rPr>
              <a:t>主讲人：雷老师</a:t>
            </a: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849879" y="1077587"/>
            <a:ext cx="102306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Arial"/>
                <a:ea typeface="宋体"/>
                <a:cs typeface="+mn-cs"/>
              </a:rPr>
              <a:t>Hadoop</a:t>
            </a:r>
            <a:r>
              <a:rPr kumimoji="0" lang="zh-CN" altLang="en-US" sz="4000" b="1" i="0" u="none" strike="noStrike" kern="1200" cap="none" spc="0" normalizeH="0" baseline="0" noProof="0" dirty="0">
                <a:ln>
                  <a:noFill/>
                </a:ln>
                <a:solidFill>
                  <a:srgbClr val="FFFFFF"/>
                </a:solidFill>
                <a:effectLst/>
                <a:uLnTx/>
                <a:uFillTx/>
                <a:latin typeface="Arial"/>
                <a:ea typeface="宋体"/>
                <a:cs typeface="+mn-cs"/>
              </a:rPr>
              <a:t>集群动态增加新节点</a:t>
            </a: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
        <p:nvSpPr>
          <p:cNvPr id="2" name="文本框 1"/>
          <p:cNvSpPr txBox="1"/>
          <p:nvPr/>
        </p:nvSpPr>
        <p:spPr>
          <a:xfrm>
            <a:off x="1139252" y="2278505"/>
            <a:ext cx="10163332"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FF"/>
                </a:solidFill>
                <a:latin typeface="Arial"/>
                <a:ea typeface="宋体"/>
              </a:rPr>
              <a:t>五、集群负载均衡</a:t>
            </a:r>
            <a:endParaRPr lang="en-US" altLang="zh-CN" sz="2800" b="1" dirty="0">
              <a:solidFill>
                <a:srgbClr val="FFFFFF"/>
              </a:solidFill>
              <a:latin typeface="Arial"/>
              <a:ea typeface="宋体"/>
            </a:endParaRPr>
          </a:p>
          <a:p>
            <a:pPr lvl="0"/>
            <a:r>
              <a:rPr lang="zh-CN" altLang="en-US" sz="2800" b="1" dirty="0">
                <a:solidFill>
                  <a:srgbClr val="FFFFFF"/>
                </a:solidFill>
              </a:rPr>
              <a:t>       运行</a:t>
            </a:r>
            <a:r>
              <a:rPr lang="en-US" altLang="zh-CN" sz="2800" b="1" dirty="0">
                <a:solidFill>
                  <a:srgbClr val="FFFFFF"/>
                </a:solidFill>
              </a:rPr>
              <a:t>start-balancer.sh</a:t>
            </a:r>
            <a:r>
              <a:rPr lang="zh-CN" altLang="en-US" sz="2800" b="1" dirty="0">
                <a:solidFill>
                  <a:srgbClr val="FFFFFF"/>
                </a:solidFill>
              </a:rPr>
              <a:t>进行数据负载均衡。（如果不进行</a:t>
            </a:r>
            <a:r>
              <a:rPr lang="en-US" altLang="zh-CN" sz="2800" b="1" dirty="0">
                <a:solidFill>
                  <a:srgbClr val="FFFFFF"/>
                </a:solidFill>
              </a:rPr>
              <a:t>balance,</a:t>
            </a:r>
            <a:r>
              <a:rPr lang="zh-CN" altLang="en-US" sz="2800" b="1" dirty="0">
                <a:solidFill>
                  <a:srgbClr val="FFFFFF"/>
                </a:solidFill>
              </a:rPr>
              <a:t>新数据一般会被插入到新节点中</a:t>
            </a:r>
            <a:r>
              <a:rPr lang="en-US" altLang="zh-CN" sz="2800" b="1" dirty="0">
                <a:solidFill>
                  <a:srgbClr val="FFFFFF"/>
                </a:solidFill>
              </a:rPr>
              <a:t>)</a:t>
            </a:r>
            <a:endParaRPr kumimoji="0" lang="en-US" altLang="zh-CN" sz="2800" b="1"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68885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834889" y="1287449"/>
            <a:ext cx="102306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b="1" dirty="0">
                <a:solidFill>
                  <a:srgbClr val="FFFFFF"/>
                </a:solidFill>
                <a:latin typeface="Arial"/>
                <a:ea typeface="宋体"/>
              </a:rPr>
              <a:t>Hadoop</a:t>
            </a:r>
            <a:r>
              <a:rPr lang="zh-CN" altLang="en-US" sz="4000" b="1" dirty="0">
                <a:solidFill>
                  <a:srgbClr val="FFFFFF"/>
                </a:solidFill>
                <a:latin typeface="Arial"/>
                <a:ea typeface="宋体"/>
              </a:rPr>
              <a:t>集群动态删除节点</a:t>
            </a: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
        <p:nvSpPr>
          <p:cNvPr id="2" name="文本框 1"/>
          <p:cNvSpPr txBox="1"/>
          <p:nvPr/>
        </p:nvSpPr>
        <p:spPr>
          <a:xfrm>
            <a:off x="965994" y="2863121"/>
            <a:ext cx="10205136" cy="1754326"/>
          </a:xfrm>
          <a:prstGeom prst="rect">
            <a:avLst/>
          </a:prstGeom>
          <a:noFill/>
        </p:spPr>
        <p:txBody>
          <a:bodyPr wrap="square" rtlCol="0">
            <a:spAutoFit/>
          </a:bodyPr>
          <a:lstStyle/>
          <a:p>
            <a:pPr algn="ctr"/>
            <a:r>
              <a:rPr lang="zh-CN" altLang="en-US" sz="3600" dirty="0">
                <a:solidFill>
                  <a:schemeClr val="bg1"/>
                </a:solidFill>
              </a:rPr>
              <a:t>注意提前做好删除节点数据的备份</a:t>
            </a:r>
            <a:endParaRPr lang="en-US" altLang="zh-CN" sz="3600" dirty="0">
              <a:solidFill>
                <a:schemeClr val="bg1"/>
              </a:solidFill>
            </a:endParaRPr>
          </a:p>
          <a:p>
            <a:pPr algn="ctr"/>
            <a:endParaRPr lang="en-US" altLang="zh-CN" sz="3600" dirty="0">
              <a:solidFill>
                <a:schemeClr val="bg1"/>
              </a:solidFill>
            </a:endParaRPr>
          </a:p>
          <a:p>
            <a:pPr algn="ctr"/>
            <a:r>
              <a:rPr lang="en-US" altLang="zh-CN" sz="3600" dirty="0">
                <a:solidFill>
                  <a:schemeClr val="bg1"/>
                </a:solidFill>
              </a:rPr>
              <a:t>http://www.aboutyun.com/thread-7532-1-1.html</a:t>
            </a:r>
            <a:endParaRPr lang="zh-CN" altLang="en-US" sz="3600" dirty="0">
              <a:solidFill>
                <a:schemeClr val="bg1"/>
              </a:solidFill>
            </a:endParaRPr>
          </a:p>
        </p:txBody>
      </p:sp>
    </p:spTree>
    <p:extLst>
      <p:ext uri="{BB962C8B-B14F-4D97-AF65-F5344CB8AC3E}">
        <p14:creationId xmlns:p14="http://schemas.microsoft.com/office/powerpoint/2010/main" val="374166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834889" y="1287449"/>
            <a:ext cx="10230676" cy="273921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4000" b="1" dirty="0">
                <a:solidFill>
                  <a:schemeClr val="bg1"/>
                </a:solidFill>
              </a:rPr>
              <a:t>什么叫构建</a:t>
            </a:r>
            <a:r>
              <a:rPr lang="en-US" altLang="zh-CN" sz="4000" b="1" dirty="0">
                <a:solidFill>
                  <a:schemeClr val="bg1"/>
                </a:solidFill>
              </a:rPr>
              <a:t>Hadoop</a:t>
            </a:r>
            <a:r>
              <a:rPr lang="zh-CN" altLang="en-US" sz="4000" b="1" dirty="0">
                <a:solidFill>
                  <a:schemeClr val="bg1"/>
                </a:solidFill>
              </a:rPr>
              <a:t>分布式</a:t>
            </a:r>
            <a:r>
              <a:rPr lang="zh-CN" altLang="zh-CN" sz="4000" b="1" dirty="0">
                <a:solidFill>
                  <a:schemeClr val="bg1"/>
                </a:solidFill>
              </a:rPr>
              <a:t>集群？</a:t>
            </a:r>
            <a:endParaRPr lang="en-US" altLang="zh-CN" sz="4000" b="1" dirty="0">
              <a:solidFill>
                <a:schemeClr val="bg1"/>
              </a:solidFill>
            </a:endParaRPr>
          </a:p>
          <a:p>
            <a:pPr marL="0" lvl="0" indent="0" algn="ctr" eaLnBrk="1" hangingPunct="1">
              <a:spcBef>
                <a:spcPct val="0"/>
              </a:spcBef>
              <a:buNone/>
            </a:pPr>
            <a:endParaRPr kumimoji="0" lang="en-US" altLang="zh-CN"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lvl="0" indent="0" algn="ctr" eaLnBrk="1" hangingPunct="1">
              <a:spcBef>
                <a:spcPct val="0"/>
              </a:spcBef>
              <a:buNone/>
            </a:pPr>
            <a:endParaRPr lang="en-US" altLang="zh-CN" sz="1800" b="1" dirty="0">
              <a:solidFill>
                <a:schemeClr val="bg1"/>
              </a:solidFill>
              <a:latin typeface="黑体" panose="02010609060101010101" pitchFamily="49" charset="-122"/>
              <a:ea typeface="黑体" panose="02010609060101010101" pitchFamily="49" charset="-122"/>
            </a:endParaRPr>
          </a:p>
          <a:p>
            <a:pPr marL="0" lvl="0" indent="0" eaLnBrk="1" hangingPunct="1">
              <a:spcBef>
                <a:spcPct val="0"/>
              </a:spcBef>
              <a:buNone/>
            </a:pPr>
            <a:endParaRPr lang="en-US" altLang="zh-CN" dirty="0">
              <a:solidFill>
                <a:schemeClr val="bg1"/>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dirty="0">
                <a:solidFill>
                  <a:schemeClr val="bg1"/>
                </a:solidFill>
                <a:latin typeface="黑体" panose="02010609060101010101" pitchFamily="49" charset="-122"/>
                <a:ea typeface="黑体" panose="02010609060101010101" pitchFamily="49" charset="-122"/>
              </a:rPr>
              <a:t>    </a:t>
            </a:r>
            <a:r>
              <a:rPr lang="en-US" altLang="zh-CN" dirty="0" err="1">
                <a:solidFill>
                  <a:schemeClr val="bg1"/>
                </a:solidFill>
                <a:latin typeface="黑体" panose="02010609060101010101" pitchFamily="49" charset="-122"/>
                <a:ea typeface="黑体" panose="02010609060101010101" pitchFamily="49" charset="-122"/>
              </a:rPr>
              <a:t>构建Hadoop分布式集群实际上就是在一组通过网络连接的物理计算机组成的集群上部署Hadoop相关的软件</a:t>
            </a:r>
            <a:endParaRPr kumimoji="0" lang="zh-CN" altLang="en-US"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extLst>
      <p:ext uri="{BB962C8B-B14F-4D97-AF65-F5344CB8AC3E}">
        <p14:creationId xmlns:p14="http://schemas.microsoft.com/office/powerpoint/2010/main" val="210769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965994" y="691101"/>
            <a:ext cx="10629658" cy="627864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a:p>
            <a:pPr marL="0" lvl="0" indent="0" eaLnBrk="1" hangingPunct="1">
              <a:spcBef>
                <a:spcPct val="0"/>
              </a:spcBef>
              <a:buNone/>
            </a:pPr>
            <a:r>
              <a:rPr lang="en-US" altLang="zh-CN" sz="1800" b="1" dirty="0">
                <a:solidFill>
                  <a:srgbClr val="FFFFFF"/>
                </a:solidFill>
                <a:latin typeface="黑体" panose="02010609060101010101" pitchFamily="49" charset="-122"/>
                <a:ea typeface="黑体" panose="02010609060101010101" pitchFamily="49" charset="-122"/>
              </a:rPr>
              <a:t>        </a:t>
            </a:r>
            <a:r>
              <a:rPr lang="en-US" altLang="zh-CN" dirty="0">
                <a:solidFill>
                  <a:srgbClr val="FFFFFF"/>
                </a:solidFill>
                <a:latin typeface="黑体" panose="02010609060101010101" pitchFamily="49" charset="-122"/>
                <a:ea typeface="黑体" panose="02010609060101010101" pitchFamily="49" charset="-122"/>
              </a:rPr>
              <a:t>Hadoop</a:t>
            </a:r>
            <a:r>
              <a:rPr lang="zh-CN" altLang="en-US" dirty="0">
                <a:solidFill>
                  <a:srgbClr val="FFFFFF"/>
                </a:solidFill>
                <a:latin typeface="黑体" panose="02010609060101010101" pitchFamily="49" charset="-122"/>
                <a:ea typeface="黑体" panose="02010609060101010101" pitchFamily="49" charset="-122"/>
              </a:rPr>
              <a:t>集群具体包含两个集群：</a:t>
            </a:r>
            <a:r>
              <a:rPr lang="en-US" altLang="zh-CN" dirty="0">
                <a:solidFill>
                  <a:srgbClr val="FFFFFF"/>
                </a:solidFill>
                <a:latin typeface="黑体" panose="02010609060101010101" pitchFamily="49" charset="-122"/>
                <a:ea typeface="黑体" panose="02010609060101010101" pitchFamily="49" charset="-122"/>
              </a:rPr>
              <a:t>HDFS</a:t>
            </a:r>
            <a:r>
              <a:rPr lang="zh-CN" altLang="en-US" dirty="0">
                <a:solidFill>
                  <a:srgbClr val="FFFFFF"/>
                </a:solidFill>
                <a:latin typeface="黑体" panose="02010609060101010101" pitchFamily="49" charset="-122"/>
                <a:ea typeface="黑体" panose="02010609060101010101" pitchFamily="49" charset="-122"/>
              </a:rPr>
              <a:t>集群和</a:t>
            </a:r>
            <a:r>
              <a:rPr lang="en-US" altLang="zh-CN" dirty="0">
                <a:solidFill>
                  <a:srgbClr val="FFFFFF"/>
                </a:solidFill>
                <a:latin typeface="黑体" panose="02010609060101010101" pitchFamily="49" charset="-122"/>
                <a:ea typeface="黑体" panose="02010609060101010101" pitchFamily="49" charset="-122"/>
              </a:rPr>
              <a:t>YARN</a:t>
            </a:r>
            <a:r>
              <a:rPr lang="zh-CN" altLang="en-US" dirty="0">
                <a:solidFill>
                  <a:srgbClr val="FFFFFF"/>
                </a:solidFill>
                <a:latin typeface="黑体" panose="02010609060101010101" pitchFamily="49" charset="-122"/>
                <a:ea typeface="黑体" panose="02010609060101010101" pitchFamily="49" charset="-122"/>
              </a:rPr>
              <a:t>集群，两者逻辑上分离，但物理上常在一起</a:t>
            </a:r>
          </a:p>
          <a:p>
            <a:pPr marL="0" lvl="0" indent="0" eaLnBrk="1" hangingPunct="1">
              <a:spcBef>
                <a:spcPct val="0"/>
              </a:spcBef>
              <a:buNone/>
            </a:pPr>
            <a:endParaRPr lang="en-US" altLang="zh-CN" dirty="0">
              <a:solidFill>
                <a:srgbClr val="FFFFFF"/>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dirty="0">
                <a:solidFill>
                  <a:srgbClr val="FFFFFF"/>
                </a:solidFill>
                <a:latin typeface="黑体" panose="02010609060101010101" pitchFamily="49" charset="-122"/>
                <a:ea typeface="黑体" panose="02010609060101010101" pitchFamily="49" charset="-122"/>
              </a:rPr>
              <a:t>HDFS</a:t>
            </a:r>
            <a:r>
              <a:rPr lang="zh-CN" altLang="en-US" dirty="0">
                <a:solidFill>
                  <a:srgbClr val="FFFFFF"/>
                </a:solidFill>
                <a:latin typeface="黑体" panose="02010609060101010101" pitchFamily="49" charset="-122"/>
                <a:ea typeface="黑体" panose="02010609060101010101" pitchFamily="49" charset="-122"/>
              </a:rPr>
              <a:t>集群：</a:t>
            </a:r>
          </a:p>
          <a:p>
            <a:pPr marL="0" lvl="0" indent="0" eaLnBrk="1" hangingPunct="1">
              <a:spcBef>
                <a:spcPct val="0"/>
              </a:spcBef>
              <a:buNone/>
            </a:pPr>
            <a:r>
              <a:rPr lang="zh-CN" altLang="en-US" dirty="0">
                <a:solidFill>
                  <a:srgbClr val="FFFFFF"/>
                </a:solidFill>
                <a:latin typeface="黑体" panose="02010609060101010101" pitchFamily="49" charset="-122"/>
                <a:ea typeface="黑体" panose="02010609060101010101" pitchFamily="49" charset="-122"/>
              </a:rPr>
              <a:t>    负责海量数据的存储，集群中的角色主要有 </a:t>
            </a:r>
            <a:r>
              <a:rPr lang="en-US" altLang="zh-CN" dirty="0" err="1">
                <a:solidFill>
                  <a:srgbClr val="FFFFFF"/>
                </a:solidFill>
                <a:latin typeface="黑体" panose="02010609060101010101" pitchFamily="49" charset="-122"/>
                <a:ea typeface="黑体" panose="02010609060101010101" pitchFamily="49" charset="-122"/>
              </a:rPr>
              <a:t>NameNode</a:t>
            </a:r>
            <a:r>
              <a:rPr lang="en-US" altLang="zh-CN" dirty="0">
                <a:solidFill>
                  <a:srgbClr val="FFFFFF"/>
                </a:solidFill>
                <a:latin typeface="黑体" panose="02010609060101010101" pitchFamily="49" charset="-122"/>
                <a:ea typeface="黑体" panose="02010609060101010101" pitchFamily="49" charset="-122"/>
              </a:rPr>
              <a:t> </a:t>
            </a:r>
            <a:r>
              <a:rPr lang="zh-CN" altLang="en-US" dirty="0">
                <a:solidFill>
                  <a:srgbClr val="FFFFFF"/>
                </a:solidFill>
                <a:latin typeface="黑体" panose="02010609060101010101" pitchFamily="49" charset="-122"/>
                <a:ea typeface="黑体" panose="02010609060101010101" pitchFamily="49" charset="-122"/>
              </a:rPr>
              <a:t>和</a:t>
            </a:r>
            <a:r>
              <a:rPr lang="en-US" altLang="zh-CN" dirty="0" err="1">
                <a:solidFill>
                  <a:srgbClr val="FFFFFF"/>
                </a:solidFill>
                <a:latin typeface="黑体" panose="02010609060101010101" pitchFamily="49" charset="-122"/>
                <a:ea typeface="黑体" panose="02010609060101010101" pitchFamily="49" charset="-122"/>
              </a:rPr>
              <a:t>DataNode</a:t>
            </a:r>
            <a:endParaRPr lang="en-US" altLang="zh-CN" dirty="0">
              <a:solidFill>
                <a:srgbClr val="FFFFFF"/>
              </a:solidFill>
              <a:latin typeface="黑体" panose="02010609060101010101" pitchFamily="49" charset="-122"/>
              <a:ea typeface="黑体" panose="02010609060101010101" pitchFamily="49" charset="-122"/>
            </a:endParaRPr>
          </a:p>
          <a:p>
            <a:pPr marL="0" lvl="0" indent="0" eaLnBrk="1" hangingPunct="1">
              <a:spcBef>
                <a:spcPct val="0"/>
              </a:spcBef>
              <a:buNone/>
            </a:pPr>
            <a:endParaRPr lang="en-US" altLang="zh-CN" dirty="0">
              <a:solidFill>
                <a:srgbClr val="FFFFFF"/>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dirty="0">
                <a:solidFill>
                  <a:srgbClr val="FFFFFF"/>
                </a:solidFill>
                <a:latin typeface="黑体" panose="02010609060101010101" pitchFamily="49" charset="-122"/>
                <a:ea typeface="黑体" panose="02010609060101010101" pitchFamily="49" charset="-122"/>
              </a:rPr>
              <a:t>YARN</a:t>
            </a:r>
            <a:r>
              <a:rPr lang="zh-CN" altLang="en-US" dirty="0">
                <a:solidFill>
                  <a:srgbClr val="FFFFFF"/>
                </a:solidFill>
                <a:latin typeface="黑体" panose="02010609060101010101" pitchFamily="49" charset="-122"/>
                <a:ea typeface="黑体" panose="02010609060101010101" pitchFamily="49" charset="-122"/>
              </a:rPr>
              <a:t>集群：</a:t>
            </a:r>
          </a:p>
          <a:p>
            <a:pPr marL="0" lvl="0" indent="0" eaLnBrk="1" hangingPunct="1">
              <a:spcBef>
                <a:spcPct val="0"/>
              </a:spcBef>
              <a:buNone/>
            </a:pPr>
            <a:r>
              <a:rPr lang="zh-CN" altLang="en-US" dirty="0">
                <a:solidFill>
                  <a:srgbClr val="FFFFFF"/>
                </a:solidFill>
                <a:latin typeface="黑体" panose="02010609060101010101" pitchFamily="49" charset="-122"/>
                <a:ea typeface="黑体" panose="02010609060101010101" pitchFamily="49" charset="-122"/>
              </a:rPr>
              <a:t>    负责海量数据运算时的资源调度，集群中的角色主要有 </a:t>
            </a:r>
            <a:r>
              <a:rPr lang="en-US" altLang="zh-CN" dirty="0" err="1">
                <a:solidFill>
                  <a:srgbClr val="FFFFFF"/>
                </a:solidFill>
                <a:latin typeface="黑体" panose="02010609060101010101" pitchFamily="49" charset="-122"/>
                <a:ea typeface="黑体" panose="02010609060101010101" pitchFamily="49" charset="-122"/>
              </a:rPr>
              <a:t>ResourceManager</a:t>
            </a:r>
            <a:r>
              <a:rPr lang="zh-CN" altLang="en-US" dirty="0">
                <a:solidFill>
                  <a:srgbClr val="FFFFFF"/>
                </a:solidFill>
                <a:latin typeface="黑体" panose="02010609060101010101" pitchFamily="49" charset="-122"/>
                <a:ea typeface="黑体" panose="02010609060101010101" pitchFamily="49" charset="-122"/>
              </a:rPr>
              <a:t>和</a:t>
            </a:r>
            <a:r>
              <a:rPr lang="en-US" altLang="zh-CN" dirty="0" err="1">
                <a:solidFill>
                  <a:srgbClr val="FFFFFF"/>
                </a:solidFill>
                <a:latin typeface="黑体" panose="02010609060101010101" pitchFamily="49" charset="-122"/>
                <a:ea typeface="黑体" panose="02010609060101010101" pitchFamily="49" charset="-122"/>
              </a:rPr>
              <a:t>NodeManager</a:t>
            </a:r>
            <a:endParaRPr lang="en-US" altLang="zh-CN" dirty="0">
              <a:solidFill>
                <a:srgbClr val="FFFFFF"/>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dirty="0">
                <a:solidFill>
                  <a:srgbClr val="FFFFFF"/>
                </a:solidFill>
                <a:latin typeface="黑体" panose="02010609060101010101" pitchFamily="49" charset="-122"/>
                <a:ea typeface="黑体" panose="02010609060101010101" pitchFamily="49" charset="-122"/>
              </a:rPr>
              <a:t>(</a:t>
            </a:r>
            <a:r>
              <a:rPr lang="zh-CN" altLang="en-US" dirty="0">
                <a:solidFill>
                  <a:srgbClr val="FFFFFF"/>
                </a:solidFill>
                <a:latin typeface="黑体" panose="02010609060101010101" pitchFamily="49" charset="-122"/>
                <a:ea typeface="黑体" panose="02010609060101010101" pitchFamily="49" charset="-122"/>
              </a:rPr>
              <a:t>那</a:t>
            </a:r>
            <a:r>
              <a:rPr lang="en-US" altLang="zh-CN" dirty="0" err="1">
                <a:solidFill>
                  <a:srgbClr val="FFFFFF"/>
                </a:solidFill>
                <a:latin typeface="黑体" panose="02010609060101010101" pitchFamily="49" charset="-122"/>
                <a:ea typeface="黑体" panose="02010609060101010101" pitchFamily="49" charset="-122"/>
              </a:rPr>
              <a:t>mapreduce</a:t>
            </a:r>
            <a:r>
              <a:rPr lang="zh-CN" altLang="en-US" dirty="0">
                <a:solidFill>
                  <a:srgbClr val="FFFFFF"/>
                </a:solidFill>
                <a:latin typeface="黑体" panose="02010609060101010101" pitchFamily="49" charset="-122"/>
                <a:ea typeface="黑体" panose="02010609060101010101" pitchFamily="49" charset="-122"/>
              </a:rPr>
              <a:t>是什么呢？它其实是一个应用程序开发包</a:t>
            </a:r>
            <a:r>
              <a:rPr lang="en-US" altLang="zh-CN" dirty="0">
                <a:solidFill>
                  <a:srgbClr val="FFFFFF"/>
                </a:solidFill>
                <a:latin typeface="黑体" panose="02010609060101010101" pitchFamily="49" charset="-122"/>
                <a:ea typeface="黑体" panose="02010609060101010101"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extLst>
      <p:ext uri="{BB962C8B-B14F-4D97-AF65-F5344CB8AC3E}">
        <p14:creationId xmlns:p14="http://schemas.microsoft.com/office/powerpoint/2010/main" val="351977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21" name="Text Box 13"/>
          <p:cNvSpPr txBox="1"/>
          <p:nvPr/>
        </p:nvSpPr>
        <p:spPr>
          <a:xfrm>
            <a:off x="749935" y="833755"/>
            <a:ext cx="1069213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chemeClr val="bg1"/>
                </a:solidFill>
                <a:latin typeface="黑体" panose="02010609060101010101" pitchFamily="49" charset="-122"/>
                <a:ea typeface="黑体" panose="02010609060101010101" pitchFamily="49" charset="-122"/>
              </a:rPr>
              <a:t>    </a:t>
            </a:r>
          </a:p>
        </p:txBody>
      </p:sp>
      <p:pic>
        <p:nvPicPr>
          <p:cNvPr id="5123"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pic>
        <p:nvPicPr>
          <p:cNvPr id="2" name="图片 1"/>
          <p:cNvPicPr>
            <a:picLocks noChangeAspect="1"/>
          </p:cNvPicPr>
          <p:nvPr/>
        </p:nvPicPr>
        <p:blipFill>
          <a:blip r:embed="rId4"/>
          <a:stretch>
            <a:fillRect/>
          </a:stretch>
        </p:blipFill>
        <p:spPr>
          <a:xfrm>
            <a:off x="741045" y="1152940"/>
            <a:ext cx="10530205" cy="5205316"/>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21" name="Text Box 13"/>
          <p:cNvSpPr txBox="1"/>
          <p:nvPr/>
        </p:nvSpPr>
        <p:spPr>
          <a:xfrm>
            <a:off x="436245" y="1075055"/>
            <a:ext cx="11319510" cy="3505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chemeClr val="bg1"/>
                </a:solidFill>
                <a:latin typeface="黑体" panose="02010609060101010101" pitchFamily="49" charset="-122"/>
                <a:ea typeface="黑体" panose="02010609060101010101" pitchFamily="49" charset="-122"/>
              </a:rPr>
              <a:t>1</a:t>
            </a:r>
            <a:r>
              <a:rPr lang="zh-CN" altLang="en-US" b="1" dirty="0">
                <a:solidFill>
                  <a:schemeClr val="bg1"/>
                </a:solidFill>
                <a:latin typeface="黑体" panose="02010609060101010101" pitchFamily="49" charset="-122"/>
                <a:ea typeface="黑体" panose="02010609060101010101" pitchFamily="49" charset="-122"/>
              </a:rPr>
              <a:t>、机器选型</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1</a:t>
            </a:r>
            <a:r>
              <a:rPr lang="zh-CN" altLang="en-US" b="1" dirty="0">
                <a:solidFill>
                  <a:schemeClr val="bg1"/>
                </a:solidFill>
                <a:latin typeface="黑体" panose="02010609060101010101" pitchFamily="49" charset="-122"/>
                <a:ea typeface="黑体" panose="02010609060101010101" pitchFamily="49" charset="-122"/>
              </a:rPr>
              <a:t>）小型机：百万级别以上，成本太高，违背了hadoop的初衷，hadoop就是要运行在廉价的机器之上。所以不推荐使用。</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）PCserver：综合考虑价格和性能是第一选择。</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3</a:t>
            </a:r>
            <a:r>
              <a:rPr lang="zh-CN" altLang="en-US" b="1" dirty="0">
                <a:solidFill>
                  <a:schemeClr val="bg1"/>
                </a:solidFill>
                <a:latin typeface="黑体" panose="02010609060101010101" pitchFamily="49" charset="-122"/>
                <a:ea typeface="黑体" panose="02010609060101010101" pitchFamily="49" charset="-122"/>
              </a:rPr>
              <a:t>）云主机（比如阿里云、腾讯云）：一般创业型的互联网公司会选用，资金不足，数据量逐步增大。</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4</a:t>
            </a:r>
            <a:r>
              <a:rPr lang="zh-CN" altLang="en-US" b="1" dirty="0">
                <a:solidFill>
                  <a:schemeClr val="bg1"/>
                </a:solidFill>
                <a:latin typeface="黑体" panose="02010609060101010101" pitchFamily="49" charset="-122"/>
                <a:ea typeface="黑体" panose="02010609060101010101" pitchFamily="49" charset="-122"/>
              </a:rPr>
              <a:t>）普通PC：稳定性不好，可用于</a:t>
            </a:r>
            <a:r>
              <a:rPr lang="zh-CN" altLang="en-US" b="1" dirty="0">
                <a:solidFill>
                  <a:schemeClr val="bg1"/>
                </a:solidFill>
                <a:latin typeface="黑体" panose="02010609060101010101" pitchFamily="49" charset="-122"/>
                <a:ea typeface="黑体" panose="02010609060101010101" pitchFamily="49" charset="-122"/>
                <a:sym typeface="+mn-ea"/>
              </a:rPr>
              <a:t>实验环境。</a:t>
            </a:r>
            <a:endParaRPr lang="zh-CN" altLang="en-US" b="1" dirty="0">
              <a:solidFill>
                <a:schemeClr val="bg1"/>
              </a:solidFill>
              <a:latin typeface="黑体" panose="02010609060101010101" pitchFamily="49" charset="-122"/>
              <a:ea typeface="黑体" panose="02010609060101010101" pitchFamily="49" charset="-122"/>
            </a:endParaRPr>
          </a:p>
        </p:txBody>
      </p:sp>
      <p:pic>
        <p:nvPicPr>
          <p:cNvPr id="5123"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21" name="Text Box 13"/>
          <p:cNvSpPr txBox="1"/>
          <p:nvPr/>
        </p:nvSpPr>
        <p:spPr>
          <a:xfrm>
            <a:off x="489585" y="1136015"/>
            <a:ext cx="11212195" cy="3505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、软件选型</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1</a:t>
            </a:r>
            <a:r>
              <a:rPr lang="zh-CN" altLang="en-US" b="1" dirty="0">
                <a:solidFill>
                  <a:schemeClr val="bg1"/>
                </a:solidFill>
                <a:latin typeface="黑体" panose="02010609060101010101" pitchFamily="49" charset="-122"/>
                <a:ea typeface="黑体" panose="02010609060101010101" pitchFamily="49" charset="-122"/>
              </a:rPr>
              <a:t>）JDK：一般选择比较新一点的，1.7或1.8</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）Hadoop：</a:t>
            </a:r>
            <a:r>
              <a:rPr lang="en-US" altLang="zh-CN" b="1" dirty="0">
                <a:solidFill>
                  <a:schemeClr val="bg1"/>
                </a:solidFill>
                <a:latin typeface="黑体" panose="02010609060101010101" pitchFamily="49" charset="-122"/>
                <a:ea typeface="黑体" panose="02010609060101010101" pitchFamily="49" charset="-122"/>
              </a:rPr>
              <a:t>Apache</a:t>
            </a: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CM+CDH</a:t>
            </a: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Ambari+HDP</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3</a:t>
            </a:r>
            <a:r>
              <a:rPr lang="zh-CN" altLang="en-US" b="1" dirty="0">
                <a:solidFill>
                  <a:schemeClr val="bg1"/>
                </a:solidFill>
                <a:latin typeface="黑体" panose="02010609060101010101" pitchFamily="49" charset="-122"/>
                <a:ea typeface="黑体" panose="02010609060101010101" pitchFamily="49" charset="-122"/>
              </a:rPr>
              <a:t>）OS选型（操作系统选型）：</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     如果用作服务器端的话建议用centos(6.5或7)或redhat</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4</a:t>
            </a:r>
            <a:r>
              <a:rPr lang="zh-CN" altLang="en-US" b="1" dirty="0">
                <a:solidFill>
                  <a:schemeClr val="bg1"/>
                </a:solidFill>
                <a:latin typeface="黑体" panose="02010609060101010101" pitchFamily="49" charset="-122"/>
                <a:ea typeface="黑体" panose="02010609060101010101" pitchFamily="49" charset="-122"/>
              </a:rPr>
              <a:t>）网络设备选型（交换机的选型）：一般的交换机都是千兆或者万兆的。</a:t>
            </a:r>
          </a:p>
        </p:txBody>
      </p:sp>
      <p:pic>
        <p:nvPicPr>
          <p:cNvPr id="5123"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21" name="Text Box 13"/>
          <p:cNvSpPr txBox="1"/>
          <p:nvPr/>
        </p:nvSpPr>
        <p:spPr>
          <a:xfrm>
            <a:off x="574040" y="1103547"/>
            <a:ext cx="11043920" cy="44805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chemeClr val="bg1"/>
                </a:solidFill>
                <a:latin typeface="黑体" panose="02010609060101010101" pitchFamily="49" charset="-122"/>
                <a:ea typeface="黑体" panose="02010609060101010101" pitchFamily="49" charset="-122"/>
              </a:rPr>
              <a:t>3</a:t>
            </a:r>
            <a:r>
              <a:rPr lang="zh-CN" altLang="en-US" b="1" dirty="0">
                <a:solidFill>
                  <a:schemeClr val="bg1"/>
                </a:solidFill>
                <a:latin typeface="黑体" panose="02010609060101010101" pitchFamily="49" charset="-122"/>
                <a:ea typeface="黑体" panose="02010609060101010101" pitchFamily="49" charset="-122"/>
              </a:rPr>
              <a:t>、目录规划</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1</a:t>
            </a:r>
            <a:r>
              <a:rPr lang="zh-CN" altLang="en-US" b="1" dirty="0">
                <a:solidFill>
                  <a:schemeClr val="bg1"/>
                </a:solidFill>
                <a:latin typeface="黑体" panose="02010609060101010101" pitchFamily="49" charset="-122"/>
                <a:ea typeface="黑体" panose="02010609060101010101" pitchFamily="49" charset="-122"/>
              </a:rPr>
              <a:t>）软件安装目录   /home/hadoop/app/</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）数据存放目录   </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3</a:t>
            </a:r>
            <a:r>
              <a:rPr lang="zh-CN" altLang="en-US" b="1" dirty="0">
                <a:solidFill>
                  <a:schemeClr val="bg1"/>
                </a:solidFill>
                <a:latin typeface="黑体" panose="02010609060101010101" pitchFamily="49" charset="-122"/>
                <a:ea typeface="黑体" panose="02010609060101010101" pitchFamily="49" charset="-122"/>
              </a:rPr>
              <a:t>）中间结果存放目录</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4</a:t>
            </a:r>
            <a:r>
              <a:rPr lang="zh-CN" altLang="en-US" b="1" dirty="0">
                <a:solidFill>
                  <a:schemeClr val="bg1"/>
                </a:solidFill>
                <a:latin typeface="黑体" panose="02010609060101010101" pitchFamily="49" charset="-122"/>
                <a:ea typeface="黑体" panose="02010609060101010101" pitchFamily="49" charset="-122"/>
              </a:rPr>
              <a:t>）Pid目录</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5</a:t>
            </a:r>
            <a:r>
              <a:rPr lang="zh-CN" altLang="en-US" b="1" dirty="0">
                <a:solidFill>
                  <a:schemeClr val="bg1"/>
                </a:solidFill>
                <a:latin typeface="黑体" panose="02010609060101010101" pitchFamily="49" charset="-122"/>
                <a:ea typeface="黑体" panose="02010609060101010101" pitchFamily="49" charset="-122"/>
              </a:rPr>
              <a:t>）用户规划</a:t>
            </a: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6</a:t>
            </a:r>
            <a:r>
              <a:rPr lang="zh-CN" altLang="en-US" b="1" dirty="0">
                <a:solidFill>
                  <a:schemeClr val="bg1"/>
                </a:solidFill>
                <a:latin typeface="黑体" panose="02010609060101010101" pitchFamily="49" charset="-122"/>
                <a:ea typeface="黑体" panose="02010609060101010101" pitchFamily="49" charset="-122"/>
              </a:rPr>
              <a:t>）其他目录</a:t>
            </a:r>
          </a:p>
          <a:p>
            <a:pPr marL="0" lvl="0" indent="0" eaLnBrk="1" hangingPunct="1">
              <a:spcBef>
                <a:spcPct val="0"/>
              </a:spcBef>
              <a:buNone/>
            </a:pPr>
            <a:endParaRPr lang="zh-CN" altLang="en-US" b="1" dirty="0">
              <a:solidFill>
                <a:schemeClr val="bg1"/>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b="1" dirty="0">
                <a:solidFill>
                  <a:schemeClr val="bg1"/>
                </a:solidFill>
                <a:latin typeface="黑体" panose="02010609060101010101" pitchFamily="49" charset="-122"/>
                <a:ea typeface="黑体" panose="02010609060101010101" pitchFamily="49" charset="-122"/>
              </a:rPr>
              <a:t>注意：目录提前创建、和配置文件一致、权限</a:t>
            </a:r>
          </a:p>
        </p:txBody>
      </p:sp>
      <p:pic>
        <p:nvPicPr>
          <p:cNvPr id="5123"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834889" y="1287449"/>
            <a:ext cx="102306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b="1" dirty="0">
                <a:solidFill>
                  <a:srgbClr val="FFFFFF"/>
                </a:solidFill>
                <a:latin typeface="Arial"/>
                <a:ea typeface="宋体"/>
              </a:rPr>
              <a:t>Hadoop</a:t>
            </a:r>
            <a:r>
              <a:rPr lang="zh-CN" altLang="en-US" sz="4000" b="1" dirty="0">
                <a:solidFill>
                  <a:srgbClr val="FFFFFF"/>
                </a:solidFill>
                <a:latin typeface="Arial"/>
                <a:ea typeface="宋体"/>
              </a:rPr>
              <a:t>集群动态增加新节点</a:t>
            </a: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
        <p:nvSpPr>
          <p:cNvPr id="2" name="文本框 1"/>
          <p:cNvSpPr txBox="1"/>
          <p:nvPr/>
        </p:nvSpPr>
        <p:spPr>
          <a:xfrm>
            <a:off x="1139252" y="2278505"/>
            <a:ext cx="10163332" cy="4093428"/>
          </a:xfrm>
          <a:prstGeom prst="rect">
            <a:avLst/>
          </a:prstGeom>
          <a:noFill/>
        </p:spPr>
        <p:txBody>
          <a:bodyPr wrap="square" rtlCol="0">
            <a:spAutoFit/>
          </a:bodyPr>
          <a:lstStyle/>
          <a:p>
            <a:r>
              <a:rPr lang="zh-CN" altLang="en-US" sz="2800" b="1" dirty="0">
                <a:solidFill>
                  <a:schemeClr val="bg1"/>
                </a:solidFill>
              </a:rPr>
              <a:t>一、在新增节点配置运行环境</a:t>
            </a:r>
            <a:endParaRPr lang="en-US" altLang="zh-CN" sz="2800" b="1" dirty="0">
              <a:solidFill>
                <a:schemeClr val="bg1"/>
              </a:solidFill>
            </a:endParaRPr>
          </a:p>
          <a:p>
            <a:r>
              <a:rPr lang="en-US" altLang="zh-CN" sz="2800" b="1" dirty="0">
                <a:solidFill>
                  <a:schemeClr val="bg1"/>
                </a:solidFill>
              </a:rPr>
              <a:t>1</a:t>
            </a:r>
            <a:r>
              <a:rPr lang="zh-CN" altLang="en-US" sz="2800" b="1" dirty="0">
                <a:solidFill>
                  <a:schemeClr val="bg1"/>
                </a:solidFill>
              </a:rPr>
              <a:t>、安装和其他节点相同的</a:t>
            </a:r>
            <a:r>
              <a:rPr lang="en-US" altLang="zh-CN" sz="2800" b="1" dirty="0">
                <a:solidFill>
                  <a:schemeClr val="bg1"/>
                </a:solidFill>
              </a:rPr>
              <a:t>java</a:t>
            </a:r>
            <a:r>
              <a:rPr lang="zh-CN" altLang="en-US" sz="2800" b="1" dirty="0">
                <a:solidFill>
                  <a:schemeClr val="bg1"/>
                </a:solidFill>
              </a:rPr>
              <a:t>环境，</a:t>
            </a:r>
            <a:r>
              <a:rPr lang="en-US" altLang="zh-CN" sz="2800" b="1" dirty="0" err="1">
                <a:solidFill>
                  <a:schemeClr val="bg1"/>
                </a:solidFill>
              </a:rPr>
              <a:t>jdk</a:t>
            </a:r>
            <a:r>
              <a:rPr lang="zh-CN" altLang="en-US" sz="2800" b="1" dirty="0">
                <a:solidFill>
                  <a:schemeClr val="bg1"/>
                </a:solidFill>
              </a:rPr>
              <a:t>版本要相同</a:t>
            </a:r>
            <a:endParaRPr lang="en-US" altLang="zh-CN" sz="2800" b="1" dirty="0">
              <a:solidFill>
                <a:schemeClr val="bg1"/>
              </a:solidFill>
            </a:endParaRPr>
          </a:p>
          <a:p>
            <a:r>
              <a:rPr lang="en-US" altLang="zh-CN" sz="2800" b="1" dirty="0">
                <a:solidFill>
                  <a:schemeClr val="bg1"/>
                </a:solidFill>
              </a:rPr>
              <a:t>2</a:t>
            </a:r>
            <a:r>
              <a:rPr lang="zh-CN" altLang="en-US" sz="2800" b="1" dirty="0">
                <a:solidFill>
                  <a:schemeClr val="bg1"/>
                </a:solidFill>
              </a:rPr>
              <a:t>、</a:t>
            </a:r>
            <a:r>
              <a:rPr lang="zh-CN" altLang="nb-NO" sz="2800" b="1" dirty="0">
                <a:solidFill>
                  <a:schemeClr val="bg1"/>
                </a:solidFill>
              </a:rPr>
              <a:t>修改</a:t>
            </a:r>
            <a:r>
              <a:rPr lang="nb-NO" altLang="zh-CN" sz="2800" b="1" dirty="0">
                <a:solidFill>
                  <a:schemeClr val="bg1"/>
                </a:solidFill>
              </a:rPr>
              <a:t>/etc/hosts</a:t>
            </a:r>
            <a:r>
              <a:rPr lang="zh-CN" altLang="nb-NO" sz="2800" b="1" dirty="0">
                <a:solidFill>
                  <a:schemeClr val="bg1"/>
                </a:solidFill>
              </a:rPr>
              <a:t>配置文件</a:t>
            </a:r>
            <a:r>
              <a:rPr lang="zh-CN" altLang="en-US" sz="2800" b="1" dirty="0">
                <a:solidFill>
                  <a:schemeClr val="bg1"/>
                </a:solidFill>
              </a:rPr>
              <a:t>，添加</a:t>
            </a:r>
            <a:r>
              <a:rPr lang="en-US" altLang="zh-CN" sz="2800" b="1" dirty="0" err="1">
                <a:solidFill>
                  <a:schemeClr val="bg1"/>
                </a:solidFill>
              </a:rPr>
              <a:t>ip</a:t>
            </a:r>
            <a:r>
              <a:rPr lang="zh-CN" altLang="en-US" sz="2800" b="1" dirty="0">
                <a:solidFill>
                  <a:schemeClr val="bg1"/>
                </a:solidFill>
              </a:rPr>
              <a:t>与</a:t>
            </a:r>
            <a:r>
              <a:rPr lang="en-US" altLang="zh-CN" sz="2800" b="1" dirty="0">
                <a:solidFill>
                  <a:schemeClr val="bg1"/>
                </a:solidFill>
              </a:rPr>
              <a:t>hostname</a:t>
            </a:r>
            <a:r>
              <a:rPr lang="zh-CN" altLang="en-US" sz="2800" b="1" dirty="0">
                <a:solidFill>
                  <a:schemeClr val="bg1"/>
                </a:solidFill>
              </a:rPr>
              <a:t>的对应关系并分发到集群各个节点</a:t>
            </a:r>
            <a:endParaRPr lang="en-US" altLang="zh-CN" sz="2800" b="1" dirty="0">
              <a:solidFill>
                <a:schemeClr val="bg1"/>
              </a:solidFill>
            </a:endParaRPr>
          </a:p>
          <a:p>
            <a:r>
              <a:rPr lang="en-US" altLang="zh-CN" sz="2800" b="1" dirty="0">
                <a:solidFill>
                  <a:schemeClr val="bg1"/>
                </a:solidFill>
              </a:rPr>
              <a:t>3</a:t>
            </a:r>
            <a:r>
              <a:rPr lang="zh-CN" altLang="en-US" sz="2800" b="1" dirty="0">
                <a:solidFill>
                  <a:schemeClr val="bg1"/>
                </a:solidFill>
              </a:rPr>
              <a:t>、关闭防火墙、相关软件工具的安装等</a:t>
            </a:r>
            <a:endParaRPr lang="en-US" altLang="zh-CN" sz="2800" b="1" dirty="0">
              <a:solidFill>
                <a:schemeClr val="bg1"/>
              </a:solidFill>
            </a:endParaRPr>
          </a:p>
          <a:p>
            <a:r>
              <a:rPr lang="en-US" altLang="zh-CN" sz="2800" b="1" dirty="0">
                <a:solidFill>
                  <a:schemeClr val="bg1"/>
                </a:solidFill>
              </a:rPr>
              <a:t>4</a:t>
            </a:r>
            <a:r>
              <a:rPr lang="zh-CN" altLang="en-US" sz="2800" b="1" dirty="0">
                <a:solidFill>
                  <a:schemeClr val="bg1"/>
                </a:solidFill>
              </a:rPr>
              <a:t>、配置</a:t>
            </a:r>
            <a:r>
              <a:rPr lang="en-US" altLang="zh-CN" sz="2800" b="1" dirty="0" err="1">
                <a:solidFill>
                  <a:schemeClr val="bg1"/>
                </a:solidFill>
              </a:rPr>
              <a:t>ssh</a:t>
            </a:r>
            <a:r>
              <a:rPr lang="zh-CN" altLang="en-US" sz="2800" b="1" dirty="0">
                <a:solidFill>
                  <a:schemeClr val="bg1"/>
                </a:solidFill>
              </a:rPr>
              <a:t>免密码登录，使新增节点和集群其他节点能实现免密码登录</a:t>
            </a:r>
            <a:endParaRPr lang="en-US" altLang="zh-CN" sz="2800" b="1" dirty="0">
              <a:solidFill>
                <a:schemeClr val="bg1"/>
              </a:solidFill>
            </a:endParaRPr>
          </a:p>
          <a:p>
            <a:r>
              <a:rPr lang="en-US" altLang="zh-CN" sz="2800" b="1" dirty="0">
                <a:solidFill>
                  <a:schemeClr val="bg1"/>
                </a:solidFill>
              </a:rPr>
              <a:t>5</a:t>
            </a:r>
            <a:r>
              <a:rPr lang="zh-CN" altLang="en-US" sz="2800" b="1" dirty="0">
                <a:solidFill>
                  <a:schemeClr val="bg1"/>
                </a:solidFill>
              </a:rPr>
              <a:t>、修改</a:t>
            </a:r>
            <a:r>
              <a:rPr lang="en-US" altLang="zh-CN" sz="2800" b="1" dirty="0">
                <a:solidFill>
                  <a:schemeClr val="bg1"/>
                </a:solidFill>
              </a:rPr>
              <a:t>slaves</a:t>
            </a:r>
            <a:r>
              <a:rPr lang="zh-CN" altLang="en-US" sz="2800" b="1" dirty="0">
                <a:solidFill>
                  <a:schemeClr val="bg1"/>
                </a:solidFill>
              </a:rPr>
              <a:t>文件并分发到集群各个节点</a:t>
            </a:r>
          </a:p>
          <a:p>
            <a:endParaRPr lang="zh-CN" altLang="en-US" b="1" dirty="0"/>
          </a:p>
          <a:p>
            <a:endParaRPr lang="zh-CN" altLang="en-US" dirty="0"/>
          </a:p>
        </p:txBody>
      </p:sp>
    </p:spTree>
    <p:extLst>
      <p:ext uri="{BB962C8B-B14F-4D97-AF65-F5344CB8AC3E}">
        <p14:creationId xmlns:p14="http://schemas.microsoft.com/office/powerpoint/2010/main" val="2000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3BA38"/>
        </a:solidFill>
        <a:effectLst/>
      </p:bgPr>
    </p:bg>
    <p:spTree>
      <p:nvGrpSpPr>
        <p:cNvPr id="1" name=""/>
        <p:cNvGrpSpPr/>
        <p:nvPr/>
      </p:nvGrpSpPr>
      <p:grpSpPr>
        <a:xfrm>
          <a:off x="0" y="0"/>
          <a:ext cx="0" cy="0"/>
          <a:chOff x="0" y="0"/>
          <a:chExt cx="0" cy="0"/>
        </a:xfrm>
      </p:grpSpPr>
      <p:sp>
        <p:nvSpPr>
          <p:cNvPr id="30" name="Text Box 13"/>
          <p:cNvSpPr txBox="1"/>
          <p:nvPr/>
        </p:nvSpPr>
        <p:spPr>
          <a:xfrm>
            <a:off x="849879" y="1077587"/>
            <a:ext cx="102306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Arial"/>
                <a:ea typeface="宋体"/>
                <a:cs typeface="+mn-cs"/>
              </a:rPr>
              <a:t>Hadoop</a:t>
            </a:r>
            <a:r>
              <a:rPr kumimoji="0" lang="zh-CN" altLang="en-US" sz="4000" b="1" i="0" u="none" strike="noStrike" kern="1200" cap="none" spc="0" normalizeH="0" baseline="0" noProof="0" dirty="0">
                <a:ln>
                  <a:noFill/>
                </a:ln>
                <a:solidFill>
                  <a:srgbClr val="FFFFFF"/>
                </a:solidFill>
                <a:effectLst/>
                <a:uLnTx/>
                <a:uFillTx/>
                <a:latin typeface="Arial"/>
                <a:ea typeface="宋体"/>
                <a:cs typeface="+mn-cs"/>
              </a:rPr>
              <a:t>集群动态增加新节点</a:t>
            </a: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76" name="Picture 5" descr="C:\Users\cccc\Desktop\logo修改\logo2.png"/>
          <p:cNvPicPr>
            <a:picLocks noChangeAspect="1"/>
          </p:cNvPicPr>
          <p:nvPr/>
        </p:nvPicPr>
        <p:blipFill>
          <a:blip r:embed="rId3"/>
          <a:stretch>
            <a:fillRect/>
          </a:stretch>
        </p:blipFill>
        <p:spPr>
          <a:xfrm>
            <a:off x="334963" y="260350"/>
            <a:ext cx="1262062" cy="573088"/>
          </a:xfrm>
          <a:prstGeom prst="rect">
            <a:avLst/>
          </a:prstGeom>
          <a:noFill/>
          <a:ln w="9525">
            <a:noFill/>
          </a:ln>
        </p:spPr>
      </p:pic>
      <p:sp>
        <p:nvSpPr>
          <p:cNvPr id="2" name="文本框 1"/>
          <p:cNvSpPr txBox="1"/>
          <p:nvPr/>
        </p:nvSpPr>
        <p:spPr>
          <a:xfrm>
            <a:off x="1139252" y="2278505"/>
            <a:ext cx="10163332"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FFFFFF"/>
                </a:solidFill>
                <a:latin typeface="Arial"/>
                <a:ea typeface="宋体"/>
              </a:rPr>
              <a:t>二、在新增节点上部署</a:t>
            </a:r>
            <a:r>
              <a:rPr lang="en-US" altLang="zh-CN" sz="2800" b="1" dirty="0">
                <a:solidFill>
                  <a:srgbClr val="FFFFFF"/>
                </a:solidFill>
                <a:latin typeface="Arial"/>
                <a:ea typeface="宋体"/>
              </a:rPr>
              <a:t>Hadoop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宋体"/>
                <a:cs typeface="+mn-cs"/>
              </a:rPr>
              <a:t>       </a:t>
            </a:r>
            <a:r>
              <a:rPr kumimoji="0" lang="zh-CN" altLang="en-US" sz="2800" b="1" i="0" u="none" strike="noStrike" kern="1200" cap="none" spc="0" normalizeH="0" baseline="0" noProof="0" dirty="0">
                <a:ln>
                  <a:noFill/>
                </a:ln>
                <a:solidFill>
                  <a:srgbClr val="FFFFFF"/>
                </a:solidFill>
                <a:effectLst/>
                <a:uLnTx/>
                <a:uFillTx/>
                <a:latin typeface="Arial"/>
                <a:ea typeface="宋体"/>
                <a:cs typeface="+mn-cs"/>
              </a:rPr>
              <a:t>把集群的</a:t>
            </a:r>
            <a:r>
              <a:rPr lang="en-US" altLang="zh-CN" sz="2800" b="1" dirty="0">
                <a:solidFill>
                  <a:srgbClr val="FFFFFF"/>
                </a:solidFill>
                <a:latin typeface="Arial"/>
                <a:ea typeface="宋体"/>
              </a:rPr>
              <a:t>H</a:t>
            </a:r>
            <a:r>
              <a:rPr kumimoji="0" lang="en-US" altLang="zh-CN" sz="2800" b="1" i="0" u="none" strike="noStrike" kern="1200" cap="none" spc="0" normalizeH="0" baseline="0" noProof="0" dirty="0" err="1">
                <a:ln>
                  <a:noFill/>
                </a:ln>
                <a:solidFill>
                  <a:srgbClr val="FFFFFF"/>
                </a:solidFill>
                <a:effectLst/>
                <a:uLnTx/>
                <a:uFillTx/>
                <a:latin typeface="Arial"/>
                <a:ea typeface="宋体"/>
                <a:cs typeface="+mn-cs"/>
              </a:rPr>
              <a:t>adoop</a:t>
            </a:r>
            <a:r>
              <a:rPr kumimoji="0" lang="zh-CN" altLang="en-US" sz="2800" b="1" i="0" u="none" strike="noStrike" kern="1200" cap="none" spc="0" normalizeH="0" baseline="0" noProof="0" dirty="0">
                <a:ln>
                  <a:noFill/>
                </a:ln>
                <a:solidFill>
                  <a:srgbClr val="FFFFFF"/>
                </a:solidFill>
                <a:effectLst/>
                <a:uLnTx/>
                <a:uFillTx/>
                <a:latin typeface="Arial"/>
                <a:ea typeface="宋体"/>
                <a:cs typeface="+mn-cs"/>
              </a:rPr>
              <a:t>安装包</a:t>
            </a:r>
            <a:r>
              <a:rPr kumimoji="0" lang="en-US" altLang="zh-CN" sz="2800" b="1" i="0" u="none" strike="noStrike" kern="1200" cap="none" spc="0" normalizeH="0" baseline="0" noProof="0" dirty="0">
                <a:ln>
                  <a:noFill/>
                </a:ln>
                <a:solidFill>
                  <a:srgbClr val="FFFFFF"/>
                </a:solidFill>
                <a:effectLst/>
                <a:uLnTx/>
                <a:uFillTx/>
                <a:latin typeface="Arial"/>
                <a:ea typeface="宋体"/>
                <a:cs typeface="+mn-cs"/>
              </a:rPr>
              <a:t>copy</a:t>
            </a:r>
            <a:r>
              <a:rPr kumimoji="0" lang="zh-CN" altLang="en-US" sz="2800" b="1" i="0" u="none" strike="noStrike" kern="1200" cap="none" spc="0" normalizeH="0" baseline="0" noProof="0" dirty="0">
                <a:ln>
                  <a:noFill/>
                </a:ln>
                <a:solidFill>
                  <a:srgbClr val="FFFFFF"/>
                </a:solidFill>
                <a:effectLst/>
                <a:uLnTx/>
                <a:uFillTx/>
                <a:latin typeface="Arial"/>
                <a:ea typeface="宋体"/>
                <a:cs typeface="+mn-cs"/>
              </a:rPr>
              <a:t>到新增节点，安装目录最好一致，便于管理</a:t>
            </a:r>
            <a:endParaRPr lang="en-US" altLang="zh-CN" sz="2800" b="1" dirty="0">
              <a:solidFill>
                <a:srgbClr val="FFFFFF"/>
              </a:solidFill>
              <a:latin typeface="Arial"/>
              <a:ea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Arial"/>
                <a:ea typeface="宋体"/>
                <a:cs typeface="+mn-cs"/>
              </a:rPr>
              <a:t>三、单独启动新增节点</a:t>
            </a:r>
            <a:endParaRPr kumimoji="0" lang="en-US" altLang="zh-CN" sz="2800" b="1" i="0" u="none" strike="noStrike" kern="1200" cap="none" spc="0" normalizeH="0" baseline="0" noProof="0" dirty="0">
              <a:ln>
                <a:noFill/>
              </a:ln>
              <a:solidFill>
                <a:srgbClr val="FFFFFF"/>
              </a:solidFill>
              <a:effectLst/>
              <a:uLnTx/>
              <a:uFillTx/>
              <a:latin typeface="Arial"/>
              <a:ea typeface="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rial"/>
                <a:ea typeface="宋体"/>
              </a:rPr>
              <a:t>       </a:t>
            </a:r>
            <a:r>
              <a:rPr lang="zh-CN" altLang="en-US" sz="2800" b="1" dirty="0">
                <a:solidFill>
                  <a:srgbClr val="FFFFFF"/>
                </a:solidFill>
                <a:latin typeface="Arial"/>
                <a:ea typeface="宋体"/>
              </a:rPr>
              <a:t>无需关闭集群再重启</a:t>
            </a:r>
            <a:endParaRPr lang="en-US" altLang="zh-CN" sz="2800" b="1" dirty="0">
              <a:solidFill>
                <a:srgbClr val="FFFFFF"/>
              </a:solidFill>
              <a:latin typeface="Arial"/>
              <a:ea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Arial"/>
                <a:ea typeface="宋体"/>
                <a:cs typeface="+mn-cs"/>
              </a:rPr>
              <a:t>四、验证是否启动成功</a:t>
            </a:r>
            <a:endParaRPr lang="en-US" altLang="zh-CN" b="1" dirty="0">
              <a:solidFill>
                <a:srgbClr val="000000"/>
              </a:solidFill>
              <a:latin typeface="Arial"/>
              <a:ea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000"/>
                </a:solidFill>
                <a:latin typeface="Arial"/>
                <a:ea typeface="宋体"/>
              </a:rPr>
              <a:t>       </a:t>
            </a:r>
            <a:r>
              <a:rPr lang="en-US" altLang="zh-CN" sz="2800" b="1" dirty="0">
                <a:solidFill>
                  <a:schemeClr val="bg1"/>
                </a:solidFill>
                <a:latin typeface="Arial"/>
                <a:ea typeface="宋体"/>
              </a:rPr>
              <a:t>(1)</a:t>
            </a:r>
            <a:r>
              <a:rPr lang="zh-CN" altLang="en-US" sz="2800" b="1" dirty="0">
                <a:solidFill>
                  <a:schemeClr val="bg1"/>
                </a:solidFill>
                <a:latin typeface="Arial"/>
                <a:ea typeface="宋体"/>
              </a:rPr>
              <a:t>通过</a:t>
            </a:r>
            <a:r>
              <a:rPr lang="en-US" altLang="zh-CN" sz="2800" b="1" dirty="0">
                <a:solidFill>
                  <a:schemeClr val="bg1"/>
                </a:solidFill>
                <a:latin typeface="Arial"/>
                <a:ea typeface="宋体"/>
              </a:rPr>
              <a:t>WEB</a:t>
            </a:r>
            <a:r>
              <a:rPr lang="zh-CN" altLang="en-US" sz="2800" b="1" dirty="0">
                <a:solidFill>
                  <a:schemeClr val="bg1"/>
                </a:solidFill>
                <a:latin typeface="Arial"/>
                <a:ea typeface="宋体"/>
              </a:rPr>
              <a:t>界面查看</a:t>
            </a:r>
            <a:r>
              <a:rPr lang="en-US" altLang="zh-CN" sz="2800" b="1" dirty="0">
                <a:solidFill>
                  <a:schemeClr val="bg1"/>
                </a:solidFill>
                <a:latin typeface="Arial"/>
                <a:ea typeface="宋体"/>
              </a:rPr>
              <a:t>Live Node</a:t>
            </a:r>
          </a:p>
          <a:p>
            <a:pPr lvl="0"/>
            <a:r>
              <a:rPr kumimoji="0" lang="en-US" altLang="zh-CN" sz="2800" b="1" i="0" u="none" strike="noStrike" kern="1200" cap="none" spc="0" normalizeH="0" baseline="0" noProof="0" dirty="0">
                <a:ln>
                  <a:noFill/>
                </a:ln>
                <a:solidFill>
                  <a:schemeClr val="bg1"/>
                </a:solidFill>
                <a:effectLst/>
                <a:uLnTx/>
                <a:uFillTx/>
                <a:latin typeface="Arial"/>
                <a:ea typeface="宋体"/>
              </a:rPr>
              <a:t>       </a:t>
            </a:r>
            <a:r>
              <a:rPr lang="en-US" altLang="zh-CN" sz="2800" b="1" dirty="0">
                <a:solidFill>
                  <a:schemeClr val="bg1"/>
                </a:solidFill>
                <a:latin typeface="Arial"/>
                <a:ea typeface="宋体"/>
              </a:rPr>
              <a:t>(2)</a:t>
            </a:r>
            <a:r>
              <a:rPr lang="zh-CN" altLang="en-US" sz="2800" b="1" dirty="0">
                <a:solidFill>
                  <a:schemeClr val="bg1"/>
                </a:solidFill>
                <a:latin typeface="Arial"/>
                <a:ea typeface="宋体"/>
              </a:rPr>
              <a:t>通过命令查看：</a:t>
            </a:r>
            <a:r>
              <a:rPr lang="en-US" altLang="zh-CN" sz="2800" b="1" dirty="0">
                <a:solidFill>
                  <a:schemeClr val="bg1"/>
                </a:solidFill>
              </a:rPr>
              <a:t> bin/</a:t>
            </a:r>
            <a:r>
              <a:rPr lang="en-US" altLang="zh-CN" sz="2800" b="1" dirty="0" err="1">
                <a:solidFill>
                  <a:schemeClr val="bg1"/>
                </a:solidFill>
              </a:rPr>
              <a:t>hadoop</a:t>
            </a:r>
            <a:r>
              <a:rPr lang="en-US" altLang="zh-CN" sz="2800" b="1" dirty="0">
                <a:solidFill>
                  <a:schemeClr val="bg1"/>
                </a:solidFill>
              </a:rPr>
              <a:t> </a:t>
            </a:r>
            <a:r>
              <a:rPr lang="en-US" altLang="zh-CN" sz="2800" b="1" dirty="0" err="1">
                <a:solidFill>
                  <a:schemeClr val="bg1"/>
                </a:solidFill>
              </a:rPr>
              <a:t>dfsadmin</a:t>
            </a:r>
            <a:r>
              <a:rPr lang="en-US" altLang="zh-CN" sz="2800" b="1" dirty="0">
                <a:solidFill>
                  <a:schemeClr val="bg1"/>
                </a:solidFill>
              </a:rPr>
              <a:t> -report </a:t>
            </a:r>
            <a:endParaRPr kumimoji="0" lang="en-US" altLang="zh-CN" sz="2800" b="1" i="0" u="none" strike="noStrike" kern="1200" cap="none" spc="0" normalizeH="0" baseline="0" noProof="0" dirty="0">
              <a:ln>
                <a:noFill/>
              </a:ln>
              <a:solidFill>
                <a:schemeClr val="bg1"/>
              </a:solidFill>
              <a:effectLst/>
              <a:uLnTx/>
              <a:uFillTx/>
              <a:latin typeface="Arial"/>
              <a:ea typeface="宋体"/>
            </a:endParaRPr>
          </a:p>
        </p:txBody>
      </p:sp>
    </p:spTree>
    <p:extLst>
      <p:ext uri="{BB962C8B-B14F-4D97-AF65-F5344CB8AC3E}">
        <p14:creationId xmlns:p14="http://schemas.microsoft.com/office/powerpoint/2010/main" val="4618433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584</Words>
  <Application>Microsoft Office PowerPoint</Application>
  <PresentationFormat>宽屏</PresentationFormat>
  <Paragraphs>70</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黑体</vt:lpstr>
      <vt:lpstr>宋体</vt:lpstr>
      <vt:lpstr>Arial</vt:lpstr>
      <vt:lpstr>Calibri</vt:lpstr>
      <vt:lpstr>Calibri Light</vt: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雷先森</cp:lastModifiedBy>
  <cp:revision>19</cp:revision>
  <dcterms:created xsi:type="dcterms:W3CDTF">2017-03-09T03:21:00Z</dcterms:created>
  <dcterms:modified xsi:type="dcterms:W3CDTF">2018-01-20T09:04:10Z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