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387" r:id="rId3"/>
    <p:sldId id="306" r:id="rId4"/>
    <p:sldId id="355" r:id="rId5"/>
    <p:sldId id="356" r:id="rId6"/>
    <p:sldId id="357" r:id="rId7"/>
    <p:sldId id="377" r:id="rId8"/>
    <p:sldId id="396" r:id="rId9"/>
    <p:sldId id="358" r:id="rId10"/>
    <p:sldId id="359" r:id="rId11"/>
    <p:sldId id="340" r:id="rId12"/>
    <p:sldId id="395" r:id="rId13"/>
    <p:sldId id="380" r:id="rId14"/>
    <p:sldId id="382" r:id="rId15"/>
    <p:sldId id="383" r:id="rId16"/>
    <p:sldId id="397" r:id="rId17"/>
    <p:sldId id="39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7" autoAdjust="0"/>
    <p:restoredTop sz="68505" autoAdjust="0"/>
  </p:normalViewPr>
  <p:slideViewPr>
    <p:cSldViewPr>
      <p:cViewPr varScale="1">
        <p:scale>
          <a:sx n="49" d="100"/>
          <a:sy n="49" d="100"/>
        </p:scale>
        <p:origin x="19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E7E6D-5E58-45AA-84F7-41285F631051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9CD18-57C7-4620-BAE0-9DEE3B35A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280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aseline="0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再来回顾一下数据流动的过程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744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578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182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313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0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简单的 复杂的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06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5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4EFB-3239-476A-A201-5762642A0D4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64924-CF1C-420C-A025-CF02DB3AE407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579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45BC6-825E-4069-8823-D12AF5059DF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6C84-97DF-4382-A2C1-DB1170D52E0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3944A-63D7-440B-87AF-A3A0F3C599E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57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5"/>
            <a:ext cx="4057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D7C6D-B450-4B77-A710-4F1F08E6955F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397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397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75BCA-F1AD-4DFC-A153-44212D49BF4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66B47-993B-418A-B3E2-99BCA292328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822DD-4A7F-443F-9C29-DF278C31713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50" y="273055"/>
            <a:ext cx="511135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AFC6-2117-4382-8023-A5E245E086F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AB2D-4263-41B3-981B-B5B9984CD81D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1EE79-32FB-493F-BFF7-A66DAE4AC1B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56260" y="1940560"/>
            <a:ext cx="8117205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srgbClr val="FFFFFF"/>
                </a:solidFill>
              </a:rPr>
              <a:t>Mapreduce</a:t>
            </a:r>
            <a:r>
              <a:rPr lang="zh-CN" altLang="en-US" sz="4800" dirty="0">
                <a:solidFill>
                  <a:srgbClr val="FFFFFF"/>
                </a:solidFill>
              </a:rPr>
              <a:t>深入剖析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364379" y="4637092"/>
            <a:ext cx="26128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主讲人：雷老师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13715" y="1459865"/>
            <a:ext cx="8490585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Partitioner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" y="2454275"/>
            <a:ext cx="7647305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29895" y="1203325"/>
            <a:ext cx="8284210" cy="94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OutputFormat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90" y="2338070"/>
            <a:ext cx="7610475" cy="3336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26707" y="2132856"/>
            <a:ext cx="849058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MapReduce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运行流程回顾及参数调优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24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5536" y="1196752"/>
            <a:ext cx="842493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2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05435" y="1421130"/>
            <a:ext cx="836803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Map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端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shuffle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过程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564904"/>
            <a:ext cx="7657465" cy="369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05435" y="1421130"/>
            <a:ext cx="836803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Reduce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端的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shuffle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过程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35" y="2482850"/>
            <a:ext cx="6933565" cy="41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26707" y="763588"/>
            <a:ext cx="8490585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MapReduce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Mapper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端常见</a:t>
            </a:r>
            <a:r>
              <a:rPr lang="zh-CN" altLang="en-US" sz="3200" b="1" dirty="0">
                <a:solidFill>
                  <a:srgbClr val="FFFFFF"/>
                </a:solidFill>
              </a:rPr>
              <a:t>参数调优</a:t>
            </a:r>
            <a:endParaRPr lang="en-US" altLang="zh-CN" sz="3200" b="1" dirty="0">
              <a:solidFill>
                <a:srgbClr val="FFFFFF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solidFill>
                <a:srgbClr val="FFFFFF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mapreduce.task.io.sort.mb</a:t>
            </a:r>
            <a:endParaRPr lang="zh-CN" altLang="zh-CN" sz="2800" dirty="0">
              <a:solidFill>
                <a:schemeClr val="bg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mapreduce.map.sort.spill.percent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mapreduce.task.io.sort.factor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mapreduce.map.output.compress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mapreduce.map.output.compress.codec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2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26707" y="763588"/>
            <a:ext cx="849058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MapReduce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之</a:t>
            </a:r>
            <a:r>
              <a:rPr lang="en-US" altLang="zh-CN" sz="3200" b="1" dirty="0">
                <a:solidFill>
                  <a:srgbClr val="FFFFFF"/>
                </a:solidFill>
              </a:rPr>
              <a:t>Reducer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端常见参数调优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mapreduce.reduce.shuffle.parallelcopies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mapreduce.reduce.shuffle.fetch.retry.timeout-ms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mapreduce.reduce.shuffle.input.buffer.percent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mapreduce.reduce.memory.mb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mapreduce.reduce.shuffle.merge.percent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chemeClr val="bg1"/>
                </a:solidFill>
              </a:rPr>
              <a:t>mapreduce.reduce.input.buffer.percent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10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13080" y="763905"/>
            <a:ext cx="811720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solidFill>
                <a:srgbClr val="FFFFFF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FFFF"/>
                </a:solidFill>
              </a:rPr>
              <a:t>MapReduce </a:t>
            </a:r>
            <a:r>
              <a:rPr lang="zh-CN" altLang="en-US" sz="4000" b="1" dirty="0">
                <a:solidFill>
                  <a:srgbClr val="FFFFFF"/>
                </a:solidFill>
              </a:rPr>
              <a:t>的两大组成部分</a:t>
            </a:r>
            <a:endParaRPr lang="en-US" altLang="zh-CN" sz="4000" b="1" dirty="0">
              <a:solidFill>
                <a:srgbClr val="FFFFFF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FFFFFF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MapReduce</a:t>
            </a:r>
            <a:r>
              <a:rPr lang="zh-CN" altLang="en-US" sz="2800" b="1" dirty="0">
                <a:solidFill>
                  <a:srgbClr val="FFFFFF"/>
                </a:solidFill>
              </a:rPr>
              <a:t>编程模型</a:t>
            </a:r>
            <a:endParaRPr lang="en-US" altLang="zh-CN" sz="2800" b="1" dirty="0">
              <a:solidFill>
                <a:srgbClr val="FFFFFF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</a:rPr>
              <a:t>解决分布式并行代码如何快速编写的问题</a:t>
            </a:r>
            <a:endParaRPr lang="en-US" altLang="zh-CN" sz="2800" b="1" dirty="0">
              <a:solidFill>
                <a:srgbClr val="FFFFFF"/>
              </a:solidFill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MapReduce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运行框架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</a:rPr>
              <a:t>解决代码如何高效可靠运行问题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61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17195" y="1102360"/>
            <a:ext cx="875665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MapReduce 编程接口体系结构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" y="2256790"/>
            <a:ext cx="7633335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851535"/>
            <a:ext cx="868489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</a:rPr>
              <a:t>Mapreduce</a:t>
            </a:r>
            <a:r>
              <a:rPr lang="zh-CN" altLang="en-US" sz="4800" b="1" dirty="0">
                <a:solidFill>
                  <a:srgbClr val="FFFFFF"/>
                </a:solidFill>
              </a:rPr>
              <a:t>编程模型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1</a:t>
            </a:r>
            <a:r>
              <a:rPr lang="zh-CN" altLang="en-US" sz="2800" b="1" dirty="0">
                <a:solidFill>
                  <a:srgbClr val="FFFFFF"/>
                </a:solidFill>
              </a:rPr>
              <a:t>、</a:t>
            </a:r>
            <a:r>
              <a:rPr lang="en-US" altLang="zh-CN" sz="2800" b="1" dirty="0">
                <a:solidFill>
                  <a:srgbClr val="FFFFFF"/>
                </a:solidFill>
                <a:sym typeface="+mn-ea"/>
              </a:rPr>
              <a:t>InputFormat:</a:t>
            </a:r>
            <a:r>
              <a:rPr lang="zh-CN" altLang="en-US" sz="2800" b="1" dirty="0">
                <a:solidFill>
                  <a:srgbClr val="FFFFFF"/>
                </a:solidFill>
              </a:rPr>
              <a:t>遍历输入数据， 并将之解析成 key/value 对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2</a:t>
            </a:r>
            <a:r>
              <a:rPr lang="zh-CN" altLang="en-US" sz="2800" b="1" dirty="0">
                <a:solidFill>
                  <a:srgbClr val="FFFFFF"/>
                </a:solidFill>
              </a:rPr>
              <a:t>、</a:t>
            </a:r>
            <a:r>
              <a:rPr lang="en-US" altLang="zh-CN" sz="2800" b="1" dirty="0">
                <a:solidFill>
                  <a:srgbClr val="FFFFFF"/>
                </a:solidFill>
                <a:sym typeface="+mn-ea"/>
              </a:rPr>
              <a:t>Mapper:</a:t>
            </a:r>
            <a:r>
              <a:rPr lang="zh-CN" altLang="en-US" sz="2800" b="1" dirty="0">
                <a:solidFill>
                  <a:srgbClr val="FFFFFF"/>
                </a:solidFill>
              </a:rPr>
              <a:t>将输入 key/value 对映射（map） 成另外一些 key/value 对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3</a:t>
            </a:r>
            <a:r>
              <a:rPr lang="zh-CN" altLang="en-US" sz="2800" b="1" dirty="0">
                <a:solidFill>
                  <a:srgbClr val="FFFFFF"/>
                </a:solidFill>
              </a:rPr>
              <a:t>、</a:t>
            </a:r>
            <a:r>
              <a:rPr lang="en-US" altLang="zh-CN" sz="2800" b="1" dirty="0">
                <a:solidFill>
                  <a:srgbClr val="FFFFFF"/>
                </a:solidFill>
              </a:rPr>
              <a:t>Partitioner:</a:t>
            </a:r>
            <a:r>
              <a:rPr lang="zh-CN" altLang="en-US" sz="2800" b="1" dirty="0">
                <a:solidFill>
                  <a:srgbClr val="FFFFFF"/>
                </a:solidFill>
              </a:rPr>
              <a:t>依据 key 对中间数据进行分区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4</a:t>
            </a:r>
            <a:r>
              <a:rPr lang="zh-CN" altLang="en-US" sz="2800" b="1" dirty="0">
                <a:solidFill>
                  <a:srgbClr val="FFFFFF"/>
                </a:solidFill>
              </a:rPr>
              <a:t>、</a:t>
            </a:r>
            <a:r>
              <a:rPr lang="en-US" altLang="zh-CN" sz="2800" b="1" dirty="0">
                <a:solidFill>
                  <a:srgbClr val="FFFFFF"/>
                </a:solidFill>
              </a:rPr>
              <a:t>Reducer:</a:t>
            </a:r>
            <a:r>
              <a:rPr lang="zh-CN" altLang="en-US" sz="2800" b="1" dirty="0">
                <a:solidFill>
                  <a:srgbClr val="FFFFFF"/>
                </a:solidFill>
              </a:rPr>
              <a:t>以组为单位对数据进行归约（reduce）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5</a:t>
            </a:r>
            <a:r>
              <a:rPr lang="zh-CN" altLang="en-US" sz="2800" b="1" dirty="0">
                <a:solidFill>
                  <a:srgbClr val="FFFFFF"/>
                </a:solidFill>
              </a:rPr>
              <a:t>、 </a:t>
            </a:r>
            <a:r>
              <a:rPr lang="en-US" altLang="zh-CN" sz="2800" b="1" dirty="0">
                <a:solidFill>
                  <a:srgbClr val="FFFFFF"/>
                </a:solidFill>
              </a:rPr>
              <a:t>OutputFormat:</a:t>
            </a:r>
            <a:r>
              <a:rPr lang="zh-CN" altLang="en-US" sz="2800" b="1" dirty="0">
                <a:solidFill>
                  <a:srgbClr val="FFFFFF"/>
                </a:solidFill>
              </a:rPr>
              <a:t>将最终产生的 key/value 对保存到输出文件中。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13715" y="1459865"/>
            <a:ext cx="8490585" cy="332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InputFormat 接口的设计与实现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</a:rPr>
              <a:t>两个主要功能：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1</a:t>
            </a:r>
            <a:r>
              <a:rPr lang="zh-CN" altLang="en-US" sz="2800" b="1" dirty="0">
                <a:solidFill>
                  <a:srgbClr val="FFFFFF"/>
                </a:solidFill>
              </a:rPr>
              <a:t>、数据切分：按照某个策略将输入数据切分成若干个 split， 以便确定 Map Task 个数以及对应的 split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2</a:t>
            </a:r>
            <a:r>
              <a:rPr lang="zh-CN" altLang="en-US" sz="2800" b="1" dirty="0">
                <a:solidFill>
                  <a:srgbClr val="FFFFFF"/>
                </a:solidFill>
              </a:rPr>
              <a:t>、为 Mapper 提供输入数据：对于给定的split， 能将其解析成一个个 key/value 对。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13715" y="1459865"/>
            <a:ext cx="8490585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public abstract class InputFormat&lt;K, V&gt; {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      public abstract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        List&lt;</a:t>
            </a:r>
            <a:r>
              <a:rPr lang="zh-CN" altLang="en-US" sz="2400" b="1" dirty="0">
                <a:solidFill>
                  <a:srgbClr val="FF0000"/>
                </a:solidFill>
              </a:rPr>
              <a:t>InputSplit</a:t>
            </a:r>
            <a:r>
              <a:rPr lang="zh-CN" altLang="en-US" sz="2400" b="1" dirty="0">
                <a:solidFill>
                  <a:srgbClr val="FFFFFF"/>
                </a:solidFill>
              </a:rPr>
              <a:t>&gt; </a:t>
            </a:r>
            <a:r>
              <a:rPr lang="zh-CN" altLang="en-US" sz="2400" b="1" dirty="0">
                <a:solidFill>
                  <a:srgbClr val="FF0000"/>
                </a:solidFill>
              </a:rPr>
              <a:t>getSplits</a:t>
            </a:r>
            <a:r>
              <a:rPr lang="zh-CN" altLang="en-US" sz="2400" b="1" dirty="0">
                <a:solidFill>
                  <a:srgbClr val="FFFFFF"/>
                </a:solidFill>
              </a:rPr>
              <a:t>(JobContext context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                                   ) throws IOException, InterruptedException;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      public abstract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</a:rPr>
              <a:t>RecordReader</a:t>
            </a:r>
            <a:r>
              <a:rPr lang="zh-CN" altLang="en-US" sz="2400" b="1" dirty="0">
                <a:solidFill>
                  <a:srgbClr val="FFFFFF"/>
                </a:solidFill>
              </a:rPr>
              <a:t>&lt;K,V&gt; </a:t>
            </a:r>
            <a:r>
              <a:rPr lang="zh-CN" altLang="en-US" sz="2400" b="1" dirty="0">
                <a:solidFill>
                  <a:srgbClr val="FF0000"/>
                </a:solidFill>
              </a:rPr>
              <a:t>createRecordReader</a:t>
            </a:r>
            <a:r>
              <a:rPr lang="zh-CN" altLang="en-US" sz="2400" b="1" dirty="0">
                <a:solidFill>
                  <a:srgbClr val="FFFFFF"/>
                </a:solidFill>
              </a:rPr>
              <a:t>(InputSplit split,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                                             TaskAttemptContext context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                                            ) throws IOException,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                                                     InterruptedException;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</a:rPr>
              <a:t>}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94092" y="1052736"/>
            <a:ext cx="88725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Split</a:t>
            </a:r>
            <a:r>
              <a:rPr lang="zh-CN" altLang="en-US" sz="4000" b="1" dirty="0">
                <a:solidFill>
                  <a:schemeClr val="bg1"/>
                </a:solidFill>
              </a:rPr>
              <a:t>个数的确定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pPr algn="ctr"/>
            <a:endParaRPr lang="en-US" altLang="zh-CN" sz="40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rgbClr val="FFFFFF"/>
                </a:solidFill>
              </a:rPr>
              <a:t>splitSize = max{minSize, min{maxSize, blockSize}}</a:t>
            </a: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）minSize：由配置参数</a:t>
            </a:r>
            <a:r>
              <a:rPr lang="en-US" altLang="zh-CN" sz="2800" b="1" dirty="0" err="1">
                <a:solidFill>
                  <a:schemeClr val="bg1"/>
                </a:solidFill>
              </a:rPr>
              <a:t>mapreduce.input.fileinputformat.split.minsize</a:t>
            </a:r>
            <a:r>
              <a:rPr lang="zh-CN" altLang="en-US" sz="2800" b="1" dirty="0">
                <a:solidFill>
                  <a:schemeClr val="bg1"/>
                </a:solidFill>
              </a:rPr>
              <a:t> 确定， 默认是 </a:t>
            </a:r>
            <a:r>
              <a:rPr lang="en-US" altLang="zh-CN" sz="2800" b="1" dirty="0">
                <a:solidFill>
                  <a:schemeClr val="bg1"/>
                </a:solidFill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</a:rPr>
              <a:t>。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  <a:r>
              <a:rPr lang="en-US" altLang="zh-CN" sz="2800" b="1" dirty="0" err="1">
                <a:solidFill>
                  <a:schemeClr val="bg1"/>
                </a:solidFill>
              </a:rPr>
              <a:t>maxSize</a:t>
            </a:r>
            <a:r>
              <a:rPr lang="en-US" altLang="zh-CN" sz="2800" b="1" dirty="0">
                <a:solidFill>
                  <a:schemeClr val="bg1"/>
                </a:solidFill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</a:rPr>
              <a:t>由配置参数</a:t>
            </a:r>
            <a:r>
              <a:rPr lang="en-US" altLang="zh-CN" sz="2800" b="1" dirty="0" err="1">
                <a:solidFill>
                  <a:schemeClr val="bg1"/>
                </a:solidFill>
              </a:rPr>
              <a:t>mapreduce.input.fileinputformat.split.maxsize</a:t>
            </a:r>
            <a:r>
              <a:rPr lang="zh-CN" altLang="en-US" sz="2800" b="1" dirty="0">
                <a:solidFill>
                  <a:srgbClr val="FFFFFF"/>
                </a:solidFill>
              </a:rPr>
              <a:t>确定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  <a:r>
              <a:rPr lang="zh-CN" altLang="en-US" sz="2800" b="1" dirty="0">
                <a:solidFill>
                  <a:srgbClr val="FFFFFF"/>
                </a:solidFill>
              </a:rPr>
              <a:t> blockSize：由配置参数</a:t>
            </a:r>
            <a:r>
              <a:rPr lang="en-US" altLang="zh-CN" sz="2800" b="1" dirty="0" err="1">
                <a:solidFill>
                  <a:srgbClr val="FFFFFF"/>
                </a:solidFill>
              </a:rPr>
              <a:t>dfs.blocksize</a:t>
            </a:r>
            <a:r>
              <a:rPr lang="zh-CN" altLang="en-US" sz="2800" b="1" dirty="0">
                <a:solidFill>
                  <a:srgbClr val="FFFFFF"/>
                </a:solidFill>
              </a:rPr>
              <a:t>确定，默认是</a:t>
            </a:r>
            <a:r>
              <a:rPr lang="en-US" altLang="zh-CN" sz="2800" b="1" dirty="0">
                <a:solidFill>
                  <a:srgbClr val="FFFFFF"/>
                </a:solidFill>
              </a:rPr>
              <a:t>128MB</a:t>
            </a:r>
            <a:r>
              <a:rPr lang="zh-CN" altLang="en-US" sz="2800" b="1" dirty="0">
                <a:solidFill>
                  <a:srgbClr val="FFFFFF"/>
                </a:solidFill>
              </a:rPr>
              <a:t>（</a:t>
            </a:r>
            <a:r>
              <a:rPr lang="en-US" altLang="zh-CN" sz="2800" b="1" dirty="0">
                <a:solidFill>
                  <a:srgbClr val="FFFFFF"/>
                </a:solidFill>
              </a:rPr>
              <a:t>134217728</a:t>
            </a:r>
            <a:r>
              <a:rPr lang="zh-CN" altLang="en-US" sz="2800" b="1" dirty="0">
                <a:solidFill>
                  <a:srgbClr val="FFFFFF"/>
                </a:solidFill>
              </a:rPr>
              <a:t>）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26707" y="2132856"/>
            <a:ext cx="84905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五大视频作业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88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0385" y="513715"/>
            <a:ext cx="8490585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srgbClr val="FFFFFF"/>
                </a:solidFill>
              </a:rPr>
              <a:t>Mapper/Reducer</a:t>
            </a:r>
            <a:r>
              <a:rPr lang="zh-CN" altLang="en-US" sz="4800" dirty="0">
                <a:solidFill>
                  <a:srgbClr val="FFFFFF"/>
                </a:solidFill>
              </a:rPr>
              <a:t>类图</a:t>
            </a:r>
            <a:endParaRPr lang="zh-CN" altLang="en-US" sz="4800" b="1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780" y="1599565"/>
            <a:ext cx="6314440" cy="4605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480</Words>
  <Application>Microsoft Office PowerPoint</Application>
  <PresentationFormat>全屏显示(4:3)</PresentationFormat>
  <Paragraphs>94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zzz</dc:creator>
  <cp:lastModifiedBy>雷 先森</cp:lastModifiedBy>
  <cp:revision>102</cp:revision>
  <dcterms:created xsi:type="dcterms:W3CDTF">2016-06-21T06:39:00Z</dcterms:created>
  <dcterms:modified xsi:type="dcterms:W3CDTF">2018-05-15T14:36:49Z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