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7.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charts/chart6.xml" ContentType="application/vnd.openxmlformats-officedocument.drawingml.chart+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77" r:id="rId4"/>
    <p:sldId id="278" r:id="rId5"/>
    <p:sldId id="279" r:id="rId6"/>
    <p:sldId id="280" r:id="rId7"/>
    <p:sldId id="294" r:id="rId8"/>
    <p:sldId id="281" r:id="rId9"/>
    <p:sldId id="282" r:id="rId10"/>
    <p:sldId id="283" r:id="rId11"/>
    <p:sldId id="284" r:id="rId12"/>
    <p:sldId id="285" r:id="rId13"/>
    <p:sldId id="287" r:id="rId14"/>
    <p:sldId id="288" r:id="rId15"/>
    <p:sldId id="289" r:id="rId16"/>
    <p:sldId id="290" r:id="rId17"/>
    <p:sldId id="293" r:id="rId18"/>
    <p:sldId id="292" r:id="rId19"/>
    <p:sldId id="291" r:id="rId20"/>
    <p:sldId id="295" r:id="rId21"/>
    <p:sldId id="296" r:id="rId22"/>
    <p:sldId id="300" r:id="rId23"/>
    <p:sldId id="301" r:id="rId24"/>
    <p:sldId id="302" r:id="rId25"/>
    <p:sldId id="303" r:id="rId26"/>
    <p:sldId id="304" r:id="rId27"/>
    <p:sldId id="297" r:id="rId28"/>
    <p:sldId id="29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515" autoAdjust="0"/>
  </p:normalViewPr>
  <p:slideViewPr>
    <p:cSldViewPr snapToGrid="0">
      <p:cViewPr varScale="1">
        <p:scale>
          <a:sx n="61" d="100"/>
          <a:sy n="61" d="100"/>
        </p:scale>
        <p:origin x="-103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___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___9.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en-US" dirty="0" smtClean="0"/>
              <a:t>stars</a:t>
            </a:r>
            <a:endParaRPr lang="en-US" altLang="en-US" dirty="0"/>
          </a:p>
        </c:rich>
      </c:tx>
      <c:layout/>
    </c:title>
    <c:plotArea>
      <c:layout/>
      <c:barChart>
        <c:barDir val="col"/>
        <c:grouping val="clustered"/>
        <c:ser>
          <c:idx val="0"/>
          <c:order val="0"/>
          <c:tx>
            <c:strRef>
              <c:f>Sheet1!$B$1</c:f>
              <c:strCache>
                <c:ptCount val="1"/>
                <c:pt idx="0">
                  <c:v>counts</c:v>
                </c:pt>
              </c:strCache>
            </c:strRef>
          </c:tx>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200</c:v>
                </c:pt>
                <c:pt idx="1">
                  <c:v>20</c:v>
                </c:pt>
                <c:pt idx="2">
                  <c:v>33</c:v>
                </c:pt>
                <c:pt idx="3">
                  <c:v>55</c:v>
                </c:pt>
                <c:pt idx="4">
                  <c:v>55</c:v>
                </c:pt>
              </c:numCache>
            </c:numRef>
          </c:val>
        </c:ser>
        <c:axId val="104665088"/>
        <c:axId val="104668544"/>
      </c:barChart>
      <c:catAx>
        <c:axId val="104665088"/>
        <c:scaling>
          <c:orientation val="minMax"/>
        </c:scaling>
        <c:axPos val="b"/>
        <c:numFmt formatCode="General" sourceLinked="1"/>
        <c:tickLblPos val="nextTo"/>
        <c:crossAx val="104668544"/>
        <c:crosses val="autoZero"/>
        <c:auto val="1"/>
        <c:lblAlgn val="ctr"/>
        <c:lblOffset val="100"/>
      </c:catAx>
      <c:valAx>
        <c:axId val="104668544"/>
        <c:scaling>
          <c:orientation val="minMax"/>
        </c:scaling>
        <c:axPos val="l"/>
        <c:majorGridlines/>
        <c:numFmt formatCode="General" sourceLinked="1"/>
        <c:tickLblPos val="nextTo"/>
        <c:crossAx val="104665088"/>
        <c:crosses val="autoZero"/>
        <c:crossBetween val="between"/>
      </c:valAx>
    </c:plotArea>
    <c:legend>
      <c:legendPos val="r"/>
      <c:layout/>
    </c:legend>
    <c:plotVisOnly val="1"/>
  </c:chart>
  <c:txPr>
    <a:bodyPr/>
    <a:lstStyle/>
    <a:p>
      <a:pPr>
        <a:defRPr sz="1800"/>
      </a:pPr>
      <a:endParaRPr lang="zh-CN"/>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sz="1800" b="1" i="0" baseline="0" dirty="0" smtClean="0"/>
              <a:t>Stars </a:t>
            </a:r>
            <a:r>
              <a:rPr lang="en-US" sz="1800" b="1" i="0" u="sng" baseline="0" dirty="0" smtClean="0"/>
              <a:t>distribution</a:t>
            </a:r>
            <a:r>
              <a:rPr lang="en-US" sz="1800" b="1" i="0" baseline="0" dirty="0" smtClean="0"/>
              <a:t> in 2</a:t>
            </a:r>
            <a:endParaRPr lang="zh-CN" sz="1800" b="1" i="0" baseline="0" dirty="0"/>
          </a:p>
        </c:rich>
      </c:tx>
      <c:layout/>
    </c:title>
    <c:plotArea>
      <c:layout/>
      <c:barChart>
        <c:barDir val="col"/>
        <c:grouping val="clustered"/>
        <c:ser>
          <c:idx val="0"/>
          <c:order val="0"/>
          <c:tx>
            <c:strRef>
              <c:f>Sheet1!$B$1</c:f>
              <c:strCache>
                <c:ptCount val="1"/>
                <c:pt idx="0">
                  <c:v>系列 3</c:v>
                </c:pt>
              </c:strCache>
            </c:strRef>
          </c:tx>
          <c:cat>
            <c:strRef>
              <c:f>Sheet1!$A$2:$A$6</c:f>
              <c:strCache>
                <c:ptCount val="5"/>
                <c:pt idx="0">
                  <c:v>term1</c:v>
                </c:pt>
                <c:pt idx="1">
                  <c:v>term2</c:v>
                </c:pt>
                <c:pt idx="2">
                  <c:v>term3</c:v>
                </c:pt>
                <c:pt idx="3">
                  <c:v>term4</c:v>
                </c:pt>
                <c:pt idx="4">
                  <c:v>term5</c:v>
                </c:pt>
              </c:strCache>
            </c:strRef>
          </c:cat>
          <c:val>
            <c:numRef>
              <c:f>Sheet1!$B$2:$B$6</c:f>
              <c:numCache>
                <c:formatCode>General</c:formatCode>
                <c:ptCount val="5"/>
                <c:pt idx="0">
                  <c:v>2</c:v>
                </c:pt>
                <c:pt idx="1">
                  <c:v>10</c:v>
                </c:pt>
                <c:pt idx="2">
                  <c:v>30</c:v>
                </c:pt>
                <c:pt idx="3">
                  <c:v>1</c:v>
                </c:pt>
                <c:pt idx="4">
                  <c:v>40</c:v>
                </c:pt>
              </c:numCache>
            </c:numRef>
          </c:val>
        </c:ser>
        <c:axId val="116754688"/>
        <c:axId val="116774400"/>
      </c:barChart>
      <c:catAx>
        <c:axId val="116754688"/>
        <c:scaling>
          <c:orientation val="minMax"/>
        </c:scaling>
        <c:axPos val="b"/>
        <c:tickLblPos val="nextTo"/>
        <c:crossAx val="116774400"/>
        <c:crosses val="autoZero"/>
        <c:auto val="1"/>
        <c:lblAlgn val="ctr"/>
        <c:lblOffset val="100"/>
      </c:catAx>
      <c:valAx>
        <c:axId val="116774400"/>
        <c:scaling>
          <c:orientation val="minMax"/>
        </c:scaling>
        <c:axPos val="l"/>
        <c:majorGridlines/>
        <c:numFmt formatCode="General" sourceLinked="1"/>
        <c:tickLblPos val="nextTo"/>
        <c:crossAx val="116754688"/>
        <c:crosses val="autoZero"/>
        <c:crossBetween val="between"/>
      </c:valAx>
    </c:plotArea>
    <c:plotVisOnly val="1"/>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dirty="0" smtClean="0"/>
              <a:t>Stars</a:t>
            </a:r>
            <a:r>
              <a:rPr lang="en-US" altLang="zh-CN" baseline="0" dirty="0" smtClean="0"/>
              <a:t> </a:t>
            </a:r>
            <a:r>
              <a:rPr lang="en-US" sz="2160" b="1" i="0" u="sng" strike="noStrike" baseline="0" dirty="0" smtClean="0"/>
              <a:t>distribution</a:t>
            </a:r>
            <a:r>
              <a:rPr lang="en-US" altLang="zh-CN" baseline="0" dirty="0" smtClean="0"/>
              <a:t> in 1 </a:t>
            </a:r>
            <a:endParaRPr lang="zh-CN" altLang="en-US" dirty="0"/>
          </a:p>
        </c:rich>
      </c:tx>
      <c:layout/>
    </c:title>
    <c:plotArea>
      <c:layout/>
      <c:barChart>
        <c:barDir val="col"/>
        <c:grouping val="clustered"/>
        <c:axId val="60654336"/>
        <c:axId val="60655872"/>
      </c:barChart>
      <c:catAx>
        <c:axId val="60654336"/>
        <c:scaling>
          <c:orientation val="minMax"/>
        </c:scaling>
        <c:axPos val="b"/>
        <c:tickLblPos val="nextTo"/>
        <c:crossAx val="60655872"/>
        <c:crosses val="autoZero"/>
        <c:auto val="1"/>
        <c:lblAlgn val="ctr"/>
        <c:lblOffset val="100"/>
      </c:catAx>
      <c:valAx>
        <c:axId val="60655872"/>
        <c:scaling>
          <c:orientation val="minMax"/>
        </c:scaling>
        <c:axPos val="l"/>
        <c:majorGridlines/>
        <c:numFmt formatCode="General" sourceLinked="1"/>
        <c:tickLblPos val="nextTo"/>
        <c:crossAx val="60654336"/>
        <c:crosses val="autoZero"/>
        <c:crossBetween val="between"/>
      </c:valAx>
    </c:plotArea>
    <c:plotVisOnly val="1"/>
  </c:chart>
  <c:txPr>
    <a:bodyPr/>
    <a:lstStyle/>
    <a:p>
      <a:pPr>
        <a:defRPr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dirty="0" smtClean="0"/>
              <a:t>Stars</a:t>
            </a:r>
            <a:r>
              <a:rPr lang="en-US" altLang="zh-CN" baseline="0" dirty="0" smtClean="0"/>
              <a:t> </a:t>
            </a:r>
            <a:r>
              <a:rPr lang="en-US" sz="2160" b="1" i="0" u="sng" strike="noStrike" baseline="0" dirty="0" smtClean="0"/>
              <a:t>distribution</a:t>
            </a:r>
            <a:r>
              <a:rPr lang="en-US" altLang="zh-CN" baseline="0" dirty="0" smtClean="0"/>
              <a:t> in 1 </a:t>
            </a:r>
            <a:endParaRPr lang="zh-CN" altLang="en-US" dirty="0"/>
          </a:p>
        </c:rich>
      </c:tx>
      <c:layout/>
    </c:title>
    <c:plotArea>
      <c:layout/>
      <c:barChart>
        <c:barDir val="col"/>
        <c:grouping val="clustered"/>
        <c:ser>
          <c:idx val="0"/>
          <c:order val="0"/>
          <c:tx>
            <c:strRef>
              <c:f>Sheet1!$B$1</c:f>
              <c:strCache>
                <c:ptCount val="1"/>
                <c:pt idx="0">
                  <c:v>系列 3</c:v>
                </c:pt>
              </c:strCache>
            </c:strRef>
          </c:tx>
          <c:cat>
            <c:strRef>
              <c:f>Sheet1!$A$2:$A$6</c:f>
              <c:strCache>
                <c:ptCount val="5"/>
                <c:pt idx="0">
                  <c:v>term1</c:v>
                </c:pt>
                <c:pt idx="1">
                  <c:v>term2</c:v>
                </c:pt>
                <c:pt idx="2">
                  <c:v>term3</c:v>
                </c:pt>
                <c:pt idx="3">
                  <c:v>term4</c:v>
                </c:pt>
                <c:pt idx="4">
                  <c:v>term5</c:v>
                </c:pt>
              </c:strCache>
            </c:strRef>
          </c:cat>
          <c:val>
            <c:numRef>
              <c:f>Sheet1!$B$2:$B$6</c:f>
              <c:numCache>
                <c:formatCode>General</c:formatCode>
                <c:ptCount val="5"/>
                <c:pt idx="0">
                  <c:v>100</c:v>
                </c:pt>
                <c:pt idx="1">
                  <c:v>20</c:v>
                </c:pt>
                <c:pt idx="2">
                  <c:v>30</c:v>
                </c:pt>
                <c:pt idx="3">
                  <c:v>10</c:v>
                </c:pt>
                <c:pt idx="4">
                  <c:v>40</c:v>
                </c:pt>
              </c:numCache>
            </c:numRef>
          </c:val>
        </c:ser>
        <c:axId val="117042560"/>
        <c:axId val="117339264"/>
      </c:barChart>
      <c:catAx>
        <c:axId val="117042560"/>
        <c:scaling>
          <c:orientation val="minMax"/>
        </c:scaling>
        <c:axPos val="b"/>
        <c:tickLblPos val="nextTo"/>
        <c:crossAx val="117339264"/>
        <c:crosses val="autoZero"/>
        <c:auto val="1"/>
        <c:lblAlgn val="ctr"/>
        <c:lblOffset val="100"/>
      </c:catAx>
      <c:valAx>
        <c:axId val="117339264"/>
        <c:scaling>
          <c:orientation val="minMax"/>
        </c:scaling>
        <c:axPos val="l"/>
        <c:majorGridlines/>
        <c:numFmt formatCode="General" sourceLinked="1"/>
        <c:tickLblPos val="nextTo"/>
        <c:crossAx val="117042560"/>
        <c:crosses val="autoZero"/>
        <c:crossBetween val="between"/>
      </c:valAx>
    </c:plotArea>
    <c:plotVisOnly val="1"/>
  </c:chart>
  <c:txPr>
    <a:bodyPr/>
    <a:lstStyle/>
    <a:p>
      <a:pPr>
        <a:defRPr sz="1800"/>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en-US" dirty="0" smtClean="0"/>
              <a:t>stars</a:t>
            </a:r>
            <a:endParaRPr lang="en-US" altLang="en-US" dirty="0"/>
          </a:p>
        </c:rich>
      </c:tx>
      <c:layout/>
    </c:title>
    <c:plotArea>
      <c:layout/>
      <c:barChart>
        <c:barDir val="col"/>
        <c:grouping val="clustered"/>
        <c:ser>
          <c:idx val="0"/>
          <c:order val="0"/>
          <c:tx>
            <c:strRef>
              <c:f>Sheet1!$B$1</c:f>
              <c:strCache>
                <c:ptCount val="1"/>
                <c:pt idx="0">
                  <c:v>counts</c:v>
                </c:pt>
              </c:strCache>
            </c:strRef>
          </c:tx>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200</c:v>
                </c:pt>
                <c:pt idx="1">
                  <c:v>20</c:v>
                </c:pt>
                <c:pt idx="2">
                  <c:v>33</c:v>
                </c:pt>
                <c:pt idx="3">
                  <c:v>55</c:v>
                </c:pt>
                <c:pt idx="4">
                  <c:v>55</c:v>
                </c:pt>
              </c:numCache>
            </c:numRef>
          </c:val>
        </c:ser>
        <c:axId val="108334080"/>
        <c:axId val="108487808"/>
      </c:barChart>
      <c:catAx>
        <c:axId val="108334080"/>
        <c:scaling>
          <c:orientation val="minMax"/>
        </c:scaling>
        <c:axPos val="b"/>
        <c:numFmt formatCode="General" sourceLinked="1"/>
        <c:tickLblPos val="nextTo"/>
        <c:crossAx val="108487808"/>
        <c:crosses val="autoZero"/>
        <c:auto val="1"/>
        <c:lblAlgn val="ctr"/>
        <c:lblOffset val="100"/>
      </c:catAx>
      <c:valAx>
        <c:axId val="108487808"/>
        <c:scaling>
          <c:orientation val="minMax"/>
        </c:scaling>
        <c:axPos val="l"/>
        <c:majorGridlines/>
        <c:numFmt formatCode="General" sourceLinked="1"/>
        <c:tickLblPos val="nextTo"/>
        <c:crossAx val="108334080"/>
        <c:crosses val="autoZero"/>
        <c:crossBetween val="between"/>
      </c:valAx>
    </c:plotArea>
    <c:legend>
      <c:legendPos val="r"/>
      <c:layout/>
    </c:legend>
    <c:plotVisOnly val="1"/>
  </c:chart>
  <c:txPr>
    <a:bodyPr/>
    <a:lstStyle/>
    <a:p>
      <a:pPr>
        <a:defRPr sz="1800"/>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en-US" dirty="0" smtClean="0"/>
              <a:t>stars</a:t>
            </a:r>
            <a:endParaRPr lang="en-US" altLang="en-US" dirty="0"/>
          </a:p>
        </c:rich>
      </c:tx>
      <c:layout/>
    </c:title>
    <c:plotArea>
      <c:layout/>
      <c:barChart>
        <c:barDir val="col"/>
        <c:grouping val="clustered"/>
        <c:ser>
          <c:idx val="0"/>
          <c:order val="0"/>
          <c:tx>
            <c:strRef>
              <c:f>Sheet1!$B$1</c:f>
              <c:strCache>
                <c:ptCount val="1"/>
                <c:pt idx="0">
                  <c:v>counts</c:v>
                </c:pt>
              </c:strCache>
            </c:strRef>
          </c:tx>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200</c:v>
                </c:pt>
                <c:pt idx="1">
                  <c:v>20</c:v>
                </c:pt>
                <c:pt idx="2">
                  <c:v>33</c:v>
                </c:pt>
                <c:pt idx="3">
                  <c:v>55</c:v>
                </c:pt>
                <c:pt idx="4">
                  <c:v>55</c:v>
                </c:pt>
              </c:numCache>
            </c:numRef>
          </c:val>
        </c:ser>
        <c:axId val="101624448"/>
        <c:axId val="102848384"/>
      </c:barChart>
      <c:catAx>
        <c:axId val="101624448"/>
        <c:scaling>
          <c:orientation val="minMax"/>
        </c:scaling>
        <c:axPos val="b"/>
        <c:numFmt formatCode="General" sourceLinked="1"/>
        <c:tickLblPos val="nextTo"/>
        <c:crossAx val="102848384"/>
        <c:crosses val="autoZero"/>
        <c:auto val="1"/>
        <c:lblAlgn val="ctr"/>
        <c:lblOffset val="100"/>
      </c:catAx>
      <c:valAx>
        <c:axId val="102848384"/>
        <c:scaling>
          <c:orientation val="minMax"/>
        </c:scaling>
        <c:axPos val="l"/>
        <c:majorGridlines/>
        <c:numFmt formatCode="General" sourceLinked="1"/>
        <c:tickLblPos val="nextTo"/>
        <c:crossAx val="101624448"/>
        <c:crosses val="autoZero"/>
        <c:crossBetween val="between"/>
      </c:valAx>
    </c:plotArea>
    <c:legend>
      <c:legendPos val="r"/>
      <c:layout/>
    </c:legend>
    <c:plotVisOnly val="1"/>
  </c:chart>
  <c:txPr>
    <a:bodyPr/>
    <a:lstStyle/>
    <a:p>
      <a:pPr>
        <a:defRPr sz="1800"/>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dirty="0" smtClean="0"/>
              <a:t>Stars</a:t>
            </a:r>
            <a:r>
              <a:rPr lang="en-US" altLang="zh-CN" baseline="0" dirty="0" smtClean="0"/>
              <a:t> </a:t>
            </a:r>
            <a:r>
              <a:rPr lang="en-US" sz="2160" b="1" i="0" u="sng" strike="noStrike" baseline="0" dirty="0" smtClean="0"/>
              <a:t>distribution</a:t>
            </a:r>
            <a:r>
              <a:rPr lang="en-US" altLang="zh-CN" baseline="0" dirty="0" smtClean="0"/>
              <a:t> in 1 </a:t>
            </a:r>
            <a:endParaRPr lang="zh-CN" altLang="en-US" dirty="0"/>
          </a:p>
        </c:rich>
      </c:tx>
      <c:layout/>
    </c:title>
    <c:plotArea>
      <c:layout/>
      <c:barChart>
        <c:barDir val="col"/>
        <c:grouping val="clustered"/>
        <c:ser>
          <c:idx val="0"/>
          <c:order val="0"/>
          <c:tx>
            <c:strRef>
              <c:f>Sheet1!$B$1</c:f>
              <c:strCache>
                <c:ptCount val="1"/>
                <c:pt idx="0">
                  <c:v>系列 3</c:v>
                </c:pt>
              </c:strCache>
            </c:strRef>
          </c:tx>
          <c:cat>
            <c:strRef>
              <c:f>Sheet1!$A$2:$A$6</c:f>
              <c:strCache>
                <c:ptCount val="5"/>
                <c:pt idx="0">
                  <c:v>term1</c:v>
                </c:pt>
                <c:pt idx="1">
                  <c:v>term2</c:v>
                </c:pt>
                <c:pt idx="2">
                  <c:v>term3</c:v>
                </c:pt>
                <c:pt idx="3">
                  <c:v>term4</c:v>
                </c:pt>
                <c:pt idx="4">
                  <c:v>term5</c:v>
                </c:pt>
              </c:strCache>
            </c:strRef>
          </c:cat>
          <c:val>
            <c:numRef>
              <c:f>Sheet1!$B$2:$B$6</c:f>
              <c:numCache>
                <c:formatCode>General</c:formatCode>
                <c:ptCount val="5"/>
                <c:pt idx="0">
                  <c:v>100</c:v>
                </c:pt>
                <c:pt idx="1">
                  <c:v>20</c:v>
                </c:pt>
                <c:pt idx="2">
                  <c:v>30</c:v>
                </c:pt>
                <c:pt idx="3">
                  <c:v>10</c:v>
                </c:pt>
                <c:pt idx="4">
                  <c:v>40</c:v>
                </c:pt>
              </c:numCache>
            </c:numRef>
          </c:val>
        </c:ser>
        <c:axId val="106751104"/>
        <c:axId val="106791296"/>
      </c:barChart>
      <c:catAx>
        <c:axId val="106751104"/>
        <c:scaling>
          <c:orientation val="minMax"/>
        </c:scaling>
        <c:axPos val="b"/>
        <c:tickLblPos val="nextTo"/>
        <c:crossAx val="106791296"/>
        <c:crosses val="autoZero"/>
        <c:auto val="1"/>
        <c:lblAlgn val="ctr"/>
        <c:lblOffset val="100"/>
      </c:catAx>
      <c:valAx>
        <c:axId val="106791296"/>
        <c:scaling>
          <c:orientation val="minMax"/>
        </c:scaling>
        <c:axPos val="l"/>
        <c:majorGridlines/>
        <c:numFmt formatCode="General" sourceLinked="1"/>
        <c:tickLblPos val="nextTo"/>
        <c:crossAx val="106751104"/>
        <c:crosses val="autoZero"/>
        <c:crossBetween val="between"/>
      </c:valAx>
    </c:plotArea>
    <c:plotVisOnly val="1"/>
  </c:chart>
  <c:txPr>
    <a:bodyPr/>
    <a:lstStyle/>
    <a:p>
      <a:pPr>
        <a:defRPr sz="1800"/>
      </a:pPr>
      <a:endParaRPr lang="zh-CN"/>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sz="1800" b="1" i="0" baseline="0" dirty="0" smtClean="0"/>
              <a:t>Stars </a:t>
            </a:r>
            <a:r>
              <a:rPr lang="en-US" sz="1800" b="1" i="0" u="sng" baseline="0" dirty="0" smtClean="0"/>
              <a:t>distribution</a:t>
            </a:r>
            <a:r>
              <a:rPr lang="en-US" sz="1800" b="1" i="0" baseline="0" dirty="0" smtClean="0"/>
              <a:t> in 2</a:t>
            </a:r>
            <a:endParaRPr lang="zh-CN" sz="1800" b="1" i="0" baseline="0" dirty="0"/>
          </a:p>
        </c:rich>
      </c:tx>
      <c:layout/>
    </c:title>
    <c:plotArea>
      <c:layout/>
      <c:barChart>
        <c:barDir val="col"/>
        <c:grouping val="clustered"/>
        <c:ser>
          <c:idx val="0"/>
          <c:order val="0"/>
          <c:tx>
            <c:strRef>
              <c:f>Sheet1!$B$1</c:f>
              <c:strCache>
                <c:ptCount val="1"/>
                <c:pt idx="0">
                  <c:v>系列 3</c:v>
                </c:pt>
              </c:strCache>
            </c:strRef>
          </c:tx>
          <c:cat>
            <c:strRef>
              <c:f>Sheet1!$A$2:$A$6</c:f>
              <c:strCache>
                <c:ptCount val="5"/>
                <c:pt idx="0">
                  <c:v>term1</c:v>
                </c:pt>
                <c:pt idx="1">
                  <c:v>term2</c:v>
                </c:pt>
                <c:pt idx="2">
                  <c:v>term3</c:v>
                </c:pt>
                <c:pt idx="3">
                  <c:v>term4</c:v>
                </c:pt>
                <c:pt idx="4">
                  <c:v>term5</c:v>
                </c:pt>
              </c:strCache>
            </c:strRef>
          </c:cat>
          <c:val>
            <c:numRef>
              <c:f>Sheet1!$B$2:$B$6</c:f>
              <c:numCache>
                <c:formatCode>General</c:formatCode>
                <c:ptCount val="5"/>
                <c:pt idx="0">
                  <c:v>2</c:v>
                </c:pt>
                <c:pt idx="1">
                  <c:v>10</c:v>
                </c:pt>
                <c:pt idx="2">
                  <c:v>30</c:v>
                </c:pt>
                <c:pt idx="3">
                  <c:v>1</c:v>
                </c:pt>
                <c:pt idx="4">
                  <c:v>40</c:v>
                </c:pt>
              </c:numCache>
            </c:numRef>
          </c:val>
        </c:ser>
        <c:axId val="110148224"/>
        <c:axId val="110151936"/>
      </c:barChart>
      <c:catAx>
        <c:axId val="110148224"/>
        <c:scaling>
          <c:orientation val="minMax"/>
        </c:scaling>
        <c:axPos val="b"/>
        <c:tickLblPos val="nextTo"/>
        <c:crossAx val="110151936"/>
        <c:crosses val="autoZero"/>
        <c:auto val="1"/>
        <c:lblAlgn val="ctr"/>
        <c:lblOffset val="100"/>
      </c:catAx>
      <c:valAx>
        <c:axId val="110151936"/>
        <c:scaling>
          <c:orientation val="minMax"/>
        </c:scaling>
        <c:axPos val="l"/>
        <c:majorGridlines/>
        <c:numFmt formatCode="General" sourceLinked="1"/>
        <c:tickLblPos val="nextTo"/>
        <c:crossAx val="110148224"/>
        <c:crosses val="autoZero"/>
        <c:crossBetween val="between"/>
      </c:valAx>
    </c:plotArea>
    <c:plotVisOnly val="1"/>
  </c:chart>
  <c:txPr>
    <a:bodyPr/>
    <a:lstStyle/>
    <a:p>
      <a:pPr>
        <a:defRPr sz="1800"/>
      </a:pPr>
      <a:endParaRPr lang="zh-CN"/>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en-US" dirty="0" smtClean="0"/>
              <a:t>stars</a:t>
            </a:r>
            <a:endParaRPr lang="en-US" altLang="en-US" dirty="0"/>
          </a:p>
        </c:rich>
      </c:tx>
      <c:layout/>
    </c:title>
    <c:plotArea>
      <c:layout/>
      <c:barChart>
        <c:barDir val="col"/>
        <c:grouping val="clustered"/>
        <c:ser>
          <c:idx val="0"/>
          <c:order val="0"/>
          <c:tx>
            <c:strRef>
              <c:f>Sheet1!$B$1</c:f>
              <c:strCache>
                <c:ptCount val="1"/>
                <c:pt idx="0">
                  <c:v>counts</c:v>
                </c:pt>
              </c:strCache>
            </c:strRef>
          </c:tx>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200</c:v>
                </c:pt>
                <c:pt idx="1">
                  <c:v>20</c:v>
                </c:pt>
                <c:pt idx="2">
                  <c:v>33</c:v>
                </c:pt>
                <c:pt idx="3">
                  <c:v>55</c:v>
                </c:pt>
                <c:pt idx="4">
                  <c:v>55</c:v>
                </c:pt>
              </c:numCache>
            </c:numRef>
          </c:val>
        </c:ser>
        <c:axId val="110641152"/>
        <c:axId val="110643456"/>
      </c:barChart>
      <c:catAx>
        <c:axId val="110641152"/>
        <c:scaling>
          <c:orientation val="minMax"/>
        </c:scaling>
        <c:axPos val="b"/>
        <c:numFmt formatCode="General" sourceLinked="1"/>
        <c:tickLblPos val="nextTo"/>
        <c:crossAx val="110643456"/>
        <c:crosses val="autoZero"/>
        <c:auto val="1"/>
        <c:lblAlgn val="ctr"/>
        <c:lblOffset val="100"/>
      </c:catAx>
      <c:valAx>
        <c:axId val="110643456"/>
        <c:scaling>
          <c:orientation val="minMax"/>
        </c:scaling>
        <c:axPos val="l"/>
        <c:majorGridlines/>
        <c:numFmt formatCode="General" sourceLinked="1"/>
        <c:tickLblPos val="nextTo"/>
        <c:crossAx val="110641152"/>
        <c:crosses val="autoZero"/>
        <c:crossBetween val="between"/>
      </c:valAx>
    </c:plotArea>
    <c:legend>
      <c:legendPos val="r"/>
      <c:layout/>
    </c:legend>
    <c:plotVisOnly val="1"/>
  </c:chart>
  <c:txPr>
    <a:bodyPr/>
    <a:lstStyle/>
    <a:p>
      <a:pPr>
        <a:defRPr sz="1800"/>
      </a:pPr>
      <a:endParaRPr lang="zh-CN"/>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ltLang="zh-CN" dirty="0" smtClean="0"/>
              <a:t>Stars</a:t>
            </a:r>
            <a:r>
              <a:rPr lang="en-US" altLang="zh-CN" baseline="0" dirty="0" smtClean="0"/>
              <a:t> </a:t>
            </a:r>
            <a:r>
              <a:rPr lang="en-US" sz="2160" b="1" i="0" u="sng" strike="noStrike" baseline="0" dirty="0" smtClean="0"/>
              <a:t>distribution</a:t>
            </a:r>
            <a:r>
              <a:rPr lang="en-US" altLang="zh-CN" baseline="0" dirty="0" smtClean="0"/>
              <a:t> in 1 </a:t>
            </a:r>
            <a:endParaRPr lang="zh-CN" altLang="en-US" dirty="0"/>
          </a:p>
        </c:rich>
      </c:tx>
      <c:layout/>
    </c:title>
    <c:plotArea>
      <c:layout/>
      <c:barChart>
        <c:barDir val="col"/>
        <c:grouping val="clustered"/>
        <c:ser>
          <c:idx val="0"/>
          <c:order val="0"/>
          <c:tx>
            <c:strRef>
              <c:f>Sheet1!$B$1</c:f>
              <c:strCache>
                <c:ptCount val="1"/>
                <c:pt idx="0">
                  <c:v>系列 3</c:v>
                </c:pt>
              </c:strCache>
            </c:strRef>
          </c:tx>
          <c:cat>
            <c:strRef>
              <c:f>Sheet1!$A$2:$A$6</c:f>
              <c:strCache>
                <c:ptCount val="5"/>
                <c:pt idx="0">
                  <c:v>term1</c:v>
                </c:pt>
                <c:pt idx="1">
                  <c:v>term2</c:v>
                </c:pt>
                <c:pt idx="2">
                  <c:v>term3</c:v>
                </c:pt>
                <c:pt idx="3">
                  <c:v>term4</c:v>
                </c:pt>
                <c:pt idx="4">
                  <c:v>term5</c:v>
                </c:pt>
              </c:strCache>
            </c:strRef>
          </c:cat>
          <c:val>
            <c:numRef>
              <c:f>Sheet1!$B$2:$B$6</c:f>
              <c:numCache>
                <c:formatCode>General</c:formatCode>
                <c:ptCount val="5"/>
                <c:pt idx="0">
                  <c:v>100</c:v>
                </c:pt>
                <c:pt idx="1">
                  <c:v>20</c:v>
                </c:pt>
                <c:pt idx="2">
                  <c:v>30</c:v>
                </c:pt>
                <c:pt idx="3">
                  <c:v>10</c:v>
                </c:pt>
                <c:pt idx="4">
                  <c:v>40</c:v>
                </c:pt>
              </c:numCache>
            </c:numRef>
          </c:val>
        </c:ser>
        <c:axId val="116619520"/>
        <c:axId val="116731904"/>
      </c:barChart>
      <c:catAx>
        <c:axId val="116619520"/>
        <c:scaling>
          <c:orientation val="minMax"/>
        </c:scaling>
        <c:axPos val="b"/>
        <c:tickLblPos val="nextTo"/>
        <c:crossAx val="116731904"/>
        <c:crosses val="autoZero"/>
        <c:auto val="1"/>
        <c:lblAlgn val="ctr"/>
        <c:lblOffset val="100"/>
      </c:catAx>
      <c:valAx>
        <c:axId val="116731904"/>
        <c:scaling>
          <c:orientation val="minMax"/>
        </c:scaling>
        <c:axPos val="l"/>
        <c:majorGridlines/>
        <c:numFmt formatCode="General" sourceLinked="1"/>
        <c:tickLblPos val="nextTo"/>
        <c:crossAx val="116619520"/>
        <c:crosses val="autoZero"/>
        <c:crossBetween val="between"/>
      </c:valAx>
    </c:plotArea>
    <c:plotVisOnly val="1"/>
  </c:chart>
  <c:txPr>
    <a:bodyPr/>
    <a:lstStyle/>
    <a:p>
      <a:pPr>
        <a:defRPr sz="1800"/>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B4668-D031-4AD2-912F-51EF126414FF}" type="doc">
      <dgm:prSet loTypeId="urn:microsoft.com/office/officeart/2005/8/layout/hProcess3" loCatId="process" qsTypeId="urn:microsoft.com/office/officeart/2005/8/quickstyle/simple1" qsCatId="simple" csTypeId="urn:microsoft.com/office/officeart/2005/8/colors/accent1_2" csCatId="accent1" phldr="1"/>
      <dgm:spPr/>
    </dgm:pt>
    <dgm:pt modelId="{8FC3FC23-DDD9-469B-BFF9-CC8456CB81FF}">
      <dgm:prSet phldrT="[文本]"/>
      <dgm:spPr/>
      <dgm:t>
        <a:bodyPr/>
        <a:lstStyle/>
        <a:p>
          <a:r>
            <a:rPr lang="en-US" b="1" i="0" dirty="0" smtClean="0"/>
            <a:t>INEFFICIENT</a:t>
          </a:r>
          <a:endParaRPr lang="zh-CN" altLang="en-US" dirty="0"/>
        </a:p>
      </dgm:t>
    </dgm:pt>
    <dgm:pt modelId="{4990BB03-4495-4212-9DEA-4AC48C5F727D}" type="parTrans" cxnId="{E419A2F7-86C1-41BD-AE54-290656F24F03}">
      <dgm:prSet/>
      <dgm:spPr/>
      <dgm:t>
        <a:bodyPr/>
        <a:lstStyle/>
        <a:p>
          <a:endParaRPr lang="zh-CN" altLang="en-US"/>
        </a:p>
      </dgm:t>
    </dgm:pt>
    <dgm:pt modelId="{94D20EC2-CEBD-4F0D-86C6-E8DE5F2AFD07}" type="sibTrans" cxnId="{E419A2F7-86C1-41BD-AE54-290656F24F03}">
      <dgm:prSet/>
      <dgm:spPr/>
      <dgm:t>
        <a:bodyPr/>
        <a:lstStyle/>
        <a:p>
          <a:endParaRPr lang="zh-CN" altLang="en-US"/>
        </a:p>
      </dgm:t>
    </dgm:pt>
    <dgm:pt modelId="{9FAED2CE-D215-487F-B286-A97982F258A9}">
      <dgm:prSet phldrT="[文本]"/>
      <dgm:spPr/>
      <dgm:t>
        <a:bodyPr/>
        <a:lstStyle/>
        <a:p>
          <a:r>
            <a:rPr lang="en-US" altLang="zh-CN" dirty="0" smtClean="0"/>
            <a:t>to</a:t>
          </a:r>
          <a:endParaRPr lang="zh-CN" altLang="en-US" dirty="0"/>
        </a:p>
      </dgm:t>
    </dgm:pt>
    <dgm:pt modelId="{BE5534D1-85A5-4C21-9EA1-94A61E0C3461}" type="parTrans" cxnId="{3CDF7F56-58DD-4854-94F8-3777F6BF3EE9}">
      <dgm:prSet/>
      <dgm:spPr/>
      <dgm:t>
        <a:bodyPr/>
        <a:lstStyle/>
        <a:p>
          <a:endParaRPr lang="zh-CN" altLang="en-US"/>
        </a:p>
      </dgm:t>
    </dgm:pt>
    <dgm:pt modelId="{064DEB0E-EB83-4E98-A169-0332F8EAB9F3}" type="sibTrans" cxnId="{3CDF7F56-58DD-4854-94F8-3777F6BF3EE9}">
      <dgm:prSet/>
      <dgm:spPr/>
      <dgm:t>
        <a:bodyPr/>
        <a:lstStyle/>
        <a:p>
          <a:endParaRPr lang="zh-CN" altLang="en-US"/>
        </a:p>
      </dgm:t>
    </dgm:pt>
    <dgm:pt modelId="{13A1FDD8-7F5B-47AA-9D43-7305B0DF4511}">
      <dgm:prSet phldrT="[文本]"/>
      <dgm:spPr/>
      <dgm:t>
        <a:bodyPr/>
        <a:lstStyle/>
        <a:p>
          <a:r>
            <a:rPr lang="en-US" b="1" i="0" dirty="0" smtClean="0"/>
            <a:t>EFFICIENT</a:t>
          </a:r>
          <a:endParaRPr lang="zh-CN" altLang="en-US" dirty="0"/>
        </a:p>
      </dgm:t>
    </dgm:pt>
    <dgm:pt modelId="{E541D39D-96CF-44B0-8420-27F2E5406C97}" type="parTrans" cxnId="{BC6ECA22-C7A9-4112-A838-DA8E73858C3C}">
      <dgm:prSet/>
      <dgm:spPr/>
      <dgm:t>
        <a:bodyPr/>
        <a:lstStyle/>
        <a:p>
          <a:endParaRPr lang="zh-CN" altLang="en-US"/>
        </a:p>
      </dgm:t>
    </dgm:pt>
    <dgm:pt modelId="{409E4EF1-46A7-4370-839E-0E3C9D1E7257}" type="sibTrans" cxnId="{BC6ECA22-C7A9-4112-A838-DA8E73858C3C}">
      <dgm:prSet/>
      <dgm:spPr/>
      <dgm:t>
        <a:bodyPr/>
        <a:lstStyle/>
        <a:p>
          <a:endParaRPr lang="zh-CN" altLang="en-US"/>
        </a:p>
      </dgm:t>
    </dgm:pt>
    <dgm:pt modelId="{9A6DAF0F-A138-4E31-93C8-1350D603CC57}" type="pres">
      <dgm:prSet presAssocID="{ABEB4668-D031-4AD2-912F-51EF126414FF}" presName="Name0" presStyleCnt="0">
        <dgm:presLayoutVars>
          <dgm:dir/>
          <dgm:animLvl val="lvl"/>
          <dgm:resizeHandles val="exact"/>
        </dgm:presLayoutVars>
      </dgm:prSet>
      <dgm:spPr/>
    </dgm:pt>
    <dgm:pt modelId="{982226A2-B5F6-4207-815C-AA8CA5998339}" type="pres">
      <dgm:prSet presAssocID="{ABEB4668-D031-4AD2-912F-51EF126414FF}" presName="dummy" presStyleCnt="0"/>
      <dgm:spPr/>
    </dgm:pt>
    <dgm:pt modelId="{028F77C1-A2C4-463F-ACE5-2417F651FA20}" type="pres">
      <dgm:prSet presAssocID="{ABEB4668-D031-4AD2-912F-51EF126414FF}" presName="linH" presStyleCnt="0"/>
      <dgm:spPr/>
    </dgm:pt>
    <dgm:pt modelId="{522FC394-6E59-48B0-B337-77A70991643F}" type="pres">
      <dgm:prSet presAssocID="{ABEB4668-D031-4AD2-912F-51EF126414FF}" presName="padding1" presStyleCnt="0"/>
      <dgm:spPr/>
    </dgm:pt>
    <dgm:pt modelId="{78081060-C278-4344-B062-E7F023654688}" type="pres">
      <dgm:prSet presAssocID="{8FC3FC23-DDD9-469B-BFF9-CC8456CB81FF}" presName="linV" presStyleCnt="0"/>
      <dgm:spPr/>
    </dgm:pt>
    <dgm:pt modelId="{1344E281-2A04-47BD-8560-CA01D24094B9}" type="pres">
      <dgm:prSet presAssocID="{8FC3FC23-DDD9-469B-BFF9-CC8456CB81FF}" presName="spVertical1" presStyleCnt="0"/>
      <dgm:spPr/>
    </dgm:pt>
    <dgm:pt modelId="{1603BA87-BC29-4D56-956A-997A55C6397B}" type="pres">
      <dgm:prSet presAssocID="{8FC3FC23-DDD9-469B-BFF9-CC8456CB81FF}" presName="parTx" presStyleLbl="revTx" presStyleIdx="0" presStyleCnt="3">
        <dgm:presLayoutVars>
          <dgm:chMax val="0"/>
          <dgm:chPref val="0"/>
          <dgm:bulletEnabled val="1"/>
        </dgm:presLayoutVars>
      </dgm:prSet>
      <dgm:spPr/>
      <dgm:t>
        <a:bodyPr/>
        <a:lstStyle/>
        <a:p>
          <a:endParaRPr lang="zh-CN" altLang="en-US"/>
        </a:p>
      </dgm:t>
    </dgm:pt>
    <dgm:pt modelId="{8D828921-4630-4018-99DF-31441AD80B27}" type="pres">
      <dgm:prSet presAssocID="{8FC3FC23-DDD9-469B-BFF9-CC8456CB81FF}" presName="spVertical2" presStyleCnt="0"/>
      <dgm:spPr/>
    </dgm:pt>
    <dgm:pt modelId="{4DBE4067-9458-4EEF-B444-19423F764902}" type="pres">
      <dgm:prSet presAssocID="{8FC3FC23-DDD9-469B-BFF9-CC8456CB81FF}" presName="spVertical3" presStyleCnt="0"/>
      <dgm:spPr/>
    </dgm:pt>
    <dgm:pt modelId="{35DB06C1-1C7F-40B1-848F-28C8CB402AD9}" type="pres">
      <dgm:prSet presAssocID="{94D20EC2-CEBD-4F0D-86C6-E8DE5F2AFD07}" presName="space" presStyleCnt="0"/>
      <dgm:spPr/>
    </dgm:pt>
    <dgm:pt modelId="{FE46FE1F-7299-4E86-A9F9-15B2BDE52424}" type="pres">
      <dgm:prSet presAssocID="{9FAED2CE-D215-487F-B286-A97982F258A9}" presName="linV" presStyleCnt="0"/>
      <dgm:spPr/>
    </dgm:pt>
    <dgm:pt modelId="{A97D6EC6-A527-4D1A-AC78-4997027839DE}" type="pres">
      <dgm:prSet presAssocID="{9FAED2CE-D215-487F-B286-A97982F258A9}" presName="spVertical1" presStyleCnt="0"/>
      <dgm:spPr/>
    </dgm:pt>
    <dgm:pt modelId="{270004F4-E677-49AF-BCD3-059D2190FD61}" type="pres">
      <dgm:prSet presAssocID="{9FAED2CE-D215-487F-B286-A97982F258A9}" presName="parTx" presStyleLbl="revTx" presStyleIdx="1" presStyleCnt="3" custScaleX="122415">
        <dgm:presLayoutVars>
          <dgm:chMax val="0"/>
          <dgm:chPref val="0"/>
          <dgm:bulletEnabled val="1"/>
        </dgm:presLayoutVars>
      </dgm:prSet>
      <dgm:spPr/>
      <dgm:t>
        <a:bodyPr/>
        <a:lstStyle/>
        <a:p>
          <a:endParaRPr lang="zh-CN" altLang="en-US"/>
        </a:p>
      </dgm:t>
    </dgm:pt>
    <dgm:pt modelId="{85525E95-A03B-4D3C-8859-5A3DA55941F1}" type="pres">
      <dgm:prSet presAssocID="{9FAED2CE-D215-487F-B286-A97982F258A9}" presName="spVertical2" presStyleCnt="0"/>
      <dgm:spPr/>
    </dgm:pt>
    <dgm:pt modelId="{DB4C79D5-B43E-418C-9868-F874087EC5B4}" type="pres">
      <dgm:prSet presAssocID="{9FAED2CE-D215-487F-B286-A97982F258A9}" presName="spVertical3" presStyleCnt="0"/>
      <dgm:spPr/>
    </dgm:pt>
    <dgm:pt modelId="{8430B515-434C-4546-B9F4-1A1E5AF52DC3}" type="pres">
      <dgm:prSet presAssocID="{064DEB0E-EB83-4E98-A169-0332F8EAB9F3}" presName="space" presStyleCnt="0"/>
      <dgm:spPr/>
    </dgm:pt>
    <dgm:pt modelId="{A719DA09-6AB1-443B-BD79-0D5B51FBB71B}" type="pres">
      <dgm:prSet presAssocID="{13A1FDD8-7F5B-47AA-9D43-7305B0DF4511}" presName="linV" presStyleCnt="0"/>
      <dgm:spPr/>
    </dgm:pt>
    <dgm:pt modelId="{83B983E6-B46B-4DE9-868C-20E7AABFE264}" type="pres">
      <dgm:prSet presAssocID="{13A1FDD8-7F5B-47AA-9D43-7305B0DF4511}" presName="spVertical1" presStyleCnt="0"/>
      <dgm:spPr/>
    </dgm:pt>
    <dgm:pt modelId="{1274906A-48FB-4650-9382-3F1B81D2C156}" type="pres">
      <dgm:prSet presAssocID="{13A1FDD8-7F5B-47AA-9D43-7305B0DF4511}" presName="parTx" presStyleLbl="revTx" presStyleIdx="2" presStyleCnt="3">
        <dgm:presLayoutVars>
          <dgm:chMax val="0"/>
          <dgm:chPref val="0"/>
          <dgm:bulletEnabled val="1"/>
        </dgm:presLayoutVars>
      </dgm:prSet>
      <dgm:spPr/>
      <dgm:t>
        <a:bodyPr/>
        <a:lstStyle/>
        <a:p>
          <a:endParaRPr lang="zh-CN" altLang="en-US"/>
        </a:p>
      </dgm:t>
    </dgm:pt>
    <dgm:pt modelId="{175A1653-05D0-46ED-93FA-A517803BB8F2}" type="pres">
      <dgm:prSet presAssocID="{13A1FDD8-7F5B-47AA-9D43-7305B0DF4511}" presName="spVertical2" presStyleCnt="0"/>
      <dgm:spPr/>
    </dgm:pt>
    <dgm:pt modelId="{D5D93A9A-A396-41D9-96AF-771B5EC96D38}" type="pres">
      <dgm:prSet presAssocID="{13A1FDD8-7F5B-47AA-9D43-7305B0DF4511}" presName="spVertical3" presStyleCnt="0"/>
      <dgm:spPr/>
    </dgm:pt>
    <dgm:pt modelId="{234B0D8F-8F89-4445-BA90-F97B6AA4D59F}" type="pres">
      <dgm:prSet presAssocID="{ABEB4668-D031-4AD2-912F-51EF126414FF}" presName="padding2" presStyleCnt="0"/>
      <dgm:spPr/>
    </dgm:pt>
    <dgm:pt modelId="{9579D1EA-63BD-457B-989C-457DB291FFAC}" type="pres">
      <dgm:prSet presAssocID="{ABEB4668-D031-4AD2-912F-51EF126414FF}" presName="negArrow" presStyleCnt="0"/>
      <dgm:spPr/>
    </dgm:pt>
    <dgm:pt modelId="{41A3ECC8-B083-49F9-B175-FD36346EFA42}" type="pres">
      <dgm:prSet presAssocID="{ABEB4668-D031-4AD2-912F-51EF126414FF}" presName="backgroundArrow" presStyleLbl="node1" presStyleIdx="0" presStyleCnt="1" custLinFactNeighborY="-15546"/>
      <dgm:spPr/>
    </dgm:pt>
  </dgm:ptLst>
  <dgm:cxnLst>
    <dgm:cxn modelId="{5EA92ECD-E67B-4A7B-986B-BB0D28D9379C}" type="presOf" srcId="{ABEB4668-D031-4AD2-912F-51EF126414FF}" destId="{9A6DAF0F-A138-4E31-93C8-1350D603CC57}" srcOrd="0" destOrd="0" presId="urn:microsoft.com/office/officeart/2005/8/layout/hProcess3"/>
    <dgm:cxn modelId="{3CDF7F56-58DD-4854-94F8-3777F6BF3EE9}" srcId="{ABEB4668-D031-4AD2-912F-51EF126414FF}" destId="{9FAED2CE-D215-487F-B286-A97982F258A9}" srcOrd="1" destOrd="0" parTransId="{BE5534D1-85A5-4C21-9EA1-94A61E0C3461}" sibTransId="{064DEB0E-EB83-4E98-A169-0332F8EAB9F3}"/>
    <dgm:cxn modelId="{1EF13390-8552-4C84-B131-44E4A8B0B85A}" type="presOf" srcId="{9FAED2CE-D215-487F-B286-A97982F258A9}" destId="{270004F4-E677-49AF-BCD3-059D2190FD61}" srcOrd="0" destOrd="0" presId="urn:microsoft.com/office/officeart/2005/8/layout/hProcess3"/>
    <dgm:cxn modelId="{E419A2F7-86C1-41BD-AE54-290656F24F03}" srcId="{ABEB4668-D031-4AD2-912F-51EF126414FF}" destId="{8FC3FC23-DDD9-469B-BFF9-CC8456CB81FF}" srcOrd="0" destOrd="0" parTransId="{4990BB03-4495-4212-9DEA-4AC48C5F727D}" sibTransId="{94D20EC2-CEBD-4F0D-86C6-E8DE5F2AFD07}"/>
    <dgm:cxn modelId="{BC6ECA22-C7A9-4112-A838-DA8E73858C3C}" srcId="{ABEB4668-D031-4AD2-912F-51EF126414FF}" destId="{13A1FDD8-7F5B-47AA-9D43-7305B0DF4511}" srcOrd="2" destOrd="0" parTransId="{E541D39D-96CF-44B0-8420-27F2E5406C97}" sibTransId="{409E4EF1-46A7-4370-839E-0E3C9D1E7257}"/>
    <dgm:cxn modelId="{53353508-21E9-46BA-A0CA-BFE0419E171B}" type="presOf" srcId="{13A1FDD8-7F5B-47AA-9D43-7305B0DF4511}" destId="{1274906A-48FB-4650-9382-3F1B81D2C156}" srcOrd="0" destOrd="0" presId="urn:microsoft.com/office/officeart/2005/8/layout/hProcess3"/>
    <dgm:cxn modelId="{D4B4A921-E45D-466D-8BCE-5E60292B1AA8}" type="presOf" srcId="{8FC3FC23-DDD9-469B-BFF9-CC8456CB81FF}" destId="{1603BA87-BC29-4D56-956A-997A55C6397B}" srcOrd="0" destOrd="0" presId="urn:microsoft.com/office/officeart/2005/8/layout/hProcess3"/>
    <dgm:cxn modelId="{6F398B69-4497-427D-A23A-EFBA50E914CF}" type="presParOf" srcId="{9A6DAF0F-A138-4E31-93C8-1350D603CC57}" destId="{982226A2-B5F6-4207-815C-AA8CA5998339}" srcOrd="0" destOrd="0" presId="urn:microsoft.com/office/officeart/2005/8/layout/hProcess3"/>
    <dgm:cxn modelId="{DA26EC7F-1A50-4A27-960D-F25C628086DB}" type="presParOf" srcId="{9A6DAF0F-A138-4E31-93C8-1350D603CC57}" destId="{028F77C1-A2C4-463F-ACE5-2417F651FA20}" srcOrd="1" destOrd="0" presId="urn:microsoft.com/office/officeart/2005/8/layout/hProcess3"/>
    <dgm:cxn modelId="{4F2AE675-9017-4B2D-BA73-832D32DA888B}" type="presParOf" srcId="{028F77C1-A2C4-463F-ACE5-2417F651FA20}" destId="{522FC394-6E59-48B0-B337-77A70991643F}" srcOrd="0" destOrd="0" presId="urn:microsoft.com/office/officeart/2005/8/layout/hProcess3"/>
    <dgm:cxn modelId="{6C70AA15-6BA3-49C5-8054-072AE767DFF9}" type="presParOf" srcId="{028F77C1-A2C4-463F-ACE5-2417F651FA20}" destId="{78081060-C278-4344-B062-E7F023654688}" srcOrd="1" destOrd="0" presId="urn:microsoft.com/office/officeart/2005/8/layout/hProcess3"/>
    <dgm:cxn modelId="{21B67B20-6091-4BFB-BE1E-E8F5C5070C17}" type="presParOf" srcId="{78081060-C278-4344-B062-E7F023654688}" destId="{1344E281-2A04-47BD-8560-CA01D24094B9}" srcOrd="0" destOrd="0" presId="urn:microsoft.com/office/officeart/2005/8/layout/hProcess3"/>
    <dgm:cxn modelId="{BB0866EC-B1FE-45B4-B93A-8299EB9689C9}" type="presParOf" srcId="{78081060-C278-4344-B062-E7F023654688}" destId="{1603BA87-BC29-4D56-956A-997A55C6397B}" srcOrd="1" destOrd="0" presId="urn:microsoft.com/office/officeart/2005/8/layout/hProcess3"/>
    <dgm:cxn modelId="{C6BA780E-0888-4553-9883-69B8A1B73856}" type="presParOf" srcId="{78081060-C278-4344-B062-E7F023654688}" destId="{8D828921-4630-4018-99DF-31441AD80B27}" srcOrd="2" destOrd="0" presId="urn:microsoft.com/office/officeart/2005/8/layout/hProcess3"/>
    <dgm:cxn modelId="{F94709CA-BDC9-4DCC-8AAC-FC9DB9B43857}" type="presParOf" srcId="{78081060-C278-4344-B062-E7F023654688}" destId="{4DBE4067-9458-4EEF-B444-19423F764902}" srcOrd="3" destOrd="0" presId="urn:microsoft.com/office/officeart/2005/8/layout/hProcess3"/>
    <dgm:cxn modelId="{C294B95E-108A-4BFE-B76D-5DD782DA70EA}" type="presParOf" srcId="{028F77C1-A2C4-463F-ACE5-2417F651FA20}" destId="{35DB06C1-1C7F-40B1-848F-28C8CB402AD9}" srcOrd="2" destOrd="0" presId="urn:microsoft.com/office/officeart/2005/8/layout/hProcess3"/>
    <dgm:cxn modelId="{BFEDE309-DB70-45EC-9340-709C82CF6987}" type="presParOf" srcId="{028F77C1-A2C4-463F-ACE5-2417F651FA20}" destId="{FE46FE1F-7299-4E86-A9F9-15B2BDE52424}" srcOrd="3" destOrd="0" presId="urn:microsoft.com/office/officeart/2005/8/layout/hProcess3"/>
    <dgm:cxn modelId="{EE5C50AF-D867-4124-82C7-D94535B3A4F7}" type="presParOf" srcId="{FE46FE1F-7299-4E86-A9F9-15B2BDE52424}" destId="{A97D6EC6-A527-4D1A-AC78-4997027839DE}" srcOrd="0" destOrd="0" presId="urn:microsoft.com/office/officeart/2005/8/layout/hProcess3"/>
    <dgm:cxn modelId="{2A783260-969F-434A-A465-48D72C886E5D}" type="presParOf" srcId="{FE46FE1F-7299-4E86-A9F9-15B2BDE52424}" destId="{270004F4-E677-49AF-BCD3-059D2190FD61}" srcOrd="1" destOrd="0" presId="urn:microsoft.com/office/officeart/2005/8/layout/hProcess3"/>
    <dgm:cxn modelId="{5B10F90F-2F63-4349-8E8C-D98C5D0A3916}" type="presParOf" srcId="{FE46FE1F-7299-4E86-A9F9-15B2BDE52424}" destId="{85525E95-A03B-4D3C-8859-5A3DA55941F1}" srcOrd="2" destOrd="0" presId="urn:microsoft.com/office/officeart/2005/8/layout/hProcess3"/>
    <dgm:cxn modelId="{671F169F-9420-437B-9599-1CCA51747310}" type="presParOf" srcId="{FE46FE1F-7299-4E86-A9F9-15B2BDE52424}" destId="{DB4C79D5-B43E-418C-9868-F874087EC5B4}" srcOrd="3" destOrd="0" presId="urn:microsoft.com/office/officeart/2005/8/layout/hProcess3"/>
    <dgm:cxn modelId="{78556DBC-F628-4C68-A294-EEFDCE58892C}" type="presParOf" srcId="{028F77C1-A2C4-463F-ACE5-2417F651FA20}" destId="{8430B515-434C-4546-B9F4-1A1E5AF52DC3}" srcOrd="4" destOrd="0" presId="urn:microsoft.com/office/officeart/2005/8/layout/hProcess3"/>
    <dgm:cxn modelId="{1C7837E7-358B-4E24-84BC-83427BB37C89}" type="presParOf" srcId="{028F77C1-A2C4-463F-ACE5-2417F651FA20}" destId="{A719DA09-6AB1-443B-BD79-0D5B51FBB71B}" srcOrd="5" destOrd="0" presId="urn:microsoft.com/office/officeart/2005/8/layout/hProcess3"/>
    <dgm:cxn modelId="{5082D093-30C0-4339-82A7-FFCD3FB09695}" type="presParOf" srcId="{A719DA09-6AB1-443B-BD79-0D5B51FBB71B}" destId="{83B983E6-B46B-4DE9-868C-20E7AABFE264}" srcOrd="0" destOrd="0" presId="urn:microsoft.com/office/officeart/2005/8/layout/hProcess3"/>
    <dgm:cxn modelId="{73368F45-8804-41C3-B37E-22D4C3DABC86}" type="presParOf" srcId="{A719DA09-6AB1-443B-BD79-0D5B51FBB71B}" destId="{1274906A-48FB-4650-9382-3F1B81D2C156}" srcOrd="1" destOrd="0" presId="urn:microsoft.com/office/officeart/2005/8/layout/hProcess3"/>
    <dgm:cxn modelId="{D1CAA531-0F5C-4F93-8D8F-90A01448100E}" type="presParOf" srcId="{A719DA09-6AB1-443B-BD79-0D5B51FBB71B}" destId="{175A1653-05D0-46ED-93FA-A517803BB8F2}" srcOrd="2" destOrd="0" presId="urn:microsoft.com/office/officeart/2005/8/layout/hProcess3"/>
    <dgm:cxn modelId="{AF801D39-5287-41ED-9D16-05F4D2C0FF21}" type="presParOf" srcId="{A719DA09-6AB1-443B-BD79-0D5B51FBB71B}" destId="{D5D93A9A-A396-41D9-96AF-771B5EC96D38}" srcOrd="3" destOrd="0" presId="urn:microsoft.com/office/officeart/2005/8/layout/hProcess3"/>
    <dgm:cxn modelId="{285CB9D3-4CF0-49B9-A47A-F9E07375440D}" type="presParOf" srcId="{028F77C1-A2C4-463F-ACE5-2417F651FA20}" destId="{234B0D8F-8F89-4445-BA90-F97B6AA4D59F}" srcOrd="6" destOrd="0" presId="urn:microsoft.com/office/officeart/2005/8/layout/hProcess3"/>
    <dgm:cxn modelId="{22BF1085-B661-4A72-AB10-D40AA41C1544}" type="presParOf" srcId="{028F77C1-A2C4-463F-ACE5-2417F651FA20}" destId="{9579D1EA-63BD-457B-989C-457DB291FFAC}" srcOrd="7" destOrd="0" presId="urn:microsoft.com/office/officeart/2005/8/layout/hProcess3"/>
    <dgm:cxn modelId="{8A3E890D-6A04-48B0-A37D-F15E10451FFB}" type="presParOf" srcId="{028F77C1-A2C4-463F-ACE5-2417F651FA20}" destId="{41A3ECC8-B083-49F9-B175-FD36346EFA42}" srcOrd="8" destOrd="0" presId="urn:microsoft.com/office/officeart/2005/8/layout/hProcess3"/>
  </dgm:cxnLst>
  <dgm:bg/>
  <dgm:whole/>
</dgm:dataModel>
</file>

<file path=ppt/diagrams/data2.xml><?xml version="1.0" encoding="utf-8"?>
<dgm:dataModel xmlns:dgm="http://schemas.openxmlformats.org/drawingml/2006/diagram" xmlns:a="http://schemas.openxmlformats.org/drawingml/2006/main">
  <dgm:ptLst>
    <dgm:pt modelId="{93E2F9B9-7C6C-47B7-B25D-9854C86345F4}" type="doc">
      <dgm:prSet loTypeId="urn:microsoft.com/office/officeart/2005/8/layout/hProcess3" loCatId="process" qsTypeId="urn:microsoft.com/office/officeart/2005/8/quickstyle/simple1" qsCatId="simple" csTypeId="urn:microsoft.com/office/officeart/2005/8/colors/accent1_2" csCatId="accent1" phldr="1"/>
      <dgm:spPr/>
    </dgm:pt>
    <dgm:pt modelId="{6A741BED-3978-4FDD-86CE-48BB54FC5259}">
      <dgm:prSet phldrT="[文本]"/>
      <dgm:spPr/>
      <dgm:t>
        <a:bodyPr/>
        <a:lstStyle/>
        <a:p>
          <a:pPr algn="ctr"/>
          <a:r>
            <a:rPr lang="en-US" altLang="zh-CN" dirty="0" smtClean="0"/>
            <a:t>Can Use</a:t>
          </a:r>
          <a:endParaRPr lang="zh-CN" altLang="en-US" dirty="0"/>
        </a:p>
      </dgm:t>
    </dgm:pt>
    <dgm:pt modelId="{5C2D05B9-1CF2-4C36-B145-DBCBC51FC21B}" type="parTrans" cxnId="{6CF811CC-D5AD-47A6-B338-03A7D6677B71}">
      <dgm:prSet/>
      <dgm:spPr/>
      <dgm:t>
        <a:bodyPr/>
        <a:lstStyle/>
        <a:p>
          <a:pPr algn="ctr"/>
          <a:endParaRPr lang="zh-CN" altLang="en-US"/>
        </a:p>
      </dgm:t>
    </dgm:pt>
    <dgm:pt modelId="{A7AD94C5-F7CA-45F8-A191-40B3EB0D1767}" type="sibTrans" cxnId="{6CF811CC-D5AD-47A6-B338-03A7D6677B71}">
      <dgm:prSet/>
      <dgm:spPr/>
      <dgm:t>
        <a:bodyPr/>
        <a:lstStyle/>
        <a:p>
          <a:pPr algn="ctr"/>
          <a:endParaRPr lang="zh-CN" altLang="en-US"/>
        </a:p>
      </dgm:t>
    </dgm:pt>
    <dgm:pt modelId="{1112EAD8-AC7E-4610-9516-F263709F9594}">
      <dgm:prSet phldrT="[文本]"/>
      <dgm:spPr/>
      <dgm:t>
        <a:bodyPr/>
        <a:lstStyle/>
        <a:p>
          <a:pPr algn="ctr"/>
          <a:r>
            <a:rPr lang="en-US" altLang="zh-CN" dirty="0" smtClean="0"/>
            <a:t>to</a:t>
          </a:r>
          <a:endParaRPr lang="zh-CN" altLang="en-US" dirty="0"/>
        </a:p>
      </dgm:t>
    </dgm:pt>
    <dgm:pt modelId="{C57CE51D-091F-4D66-AE58-1AC12121CB9F}" type="parTrans" cxnId="{B0B39368-D0D6-4FD8-B618-78EA90AC2DA5}">
      <dgm:prSet/>
      <dgm:spPr/>
      <dgm:t>
        <a:bodyPr/>
        <a:lstStyle/>
        <a:p>
          <a:pPr algn="ctr"/>
          <a:endParaRPr lang="zh-CN" altLang="en-US"/>
        </a:p>
      </dgm:t>
    </dgm:pt>
    <dgm:pt modelId="{17DB0BB1-6589-45A6-BAAF-3F549C93A4AF}" type="sibTrans" cxnId="{B0B39368-D0D6-4FD8-B618-78EA90AC2DA5}">
      <dgm:prSet/>
      <dgm:spPr/>
      <dgm:t>
        <a:bodyPr/>
        <a:lstStyle/>
        <a:p>
          <a:pPr algn="ctr"/>
          <a:endParaRPr lang="zh-CN" altLang="en-US"/>
        </a:p>
      </dgm:t>
    </dgm:pt>
    <dgm:pt modelId="{1D1BD7AF-BD4E-4F3D-A55B-BBE25D569A4D}">
      <dgm:prSet phldrT="[文本]"/>
      <dgm:spPr/>
      <dgm:t>
        <a:bodyPr/>
        <a:lstStyle/>
        <a:p>
          <a:pPr algn="ctr"/>
          <a:r>
            <a:rPr lang="en-US" altLang="zh-CN" dirty="0" smtClean="0"/>
            <a:t>Good Use</a:t>
          </a:r>
          <a:endParaRPr lang="zh-CN" altLang="en-US" dirty="0"/>
        </a:p>
      </dgm:t>
    </dgm:pt>
    <dgm:pt modelId="{52E6187D-11ED-4436-8337-D6281FC1A3AA}" type="parTrans" cxnId="{4DC307FA-CBB7-4E0B-8D25-CCD467E99BA1}">
      <dgm:prSet/>
      <dgm:spPr/>
      <dgm:t>
        <a:bodyPr/>
        <a:lstStyle/>
        <a:p>
          <a:pPr algn="ctr"/>
          <a:endParaRPr lang="zh-CN" altLang="en-US"/>
        </a:p>
      </dgm:t>
    </dgm:pt>
    <dgm:pt modelId="{AACF2176-A745-4F41-93F9-1E3EB4DC5E23}" type="sibTrans" cxnId="{4DC307FA-CBB7-4E0B-8D25-CCD467E99BA1}">
      <dgm:prSet/>
      <dgm:spPr/>
      <dgm:t>
        <a:bodyPr/>
        <a:lstStyle/>
        <a:p>
          <a:pPr algn="ctr"/>
          <a:endParaRPr lang="zh-CN" altLang="en-US"/>
        </a:p>
      </dgm:t>
    </dgm:pt>
    <dgm:pt modelId="{D5F868A9-F002-408A-AA20-0DBC26E5BD86}" type="pres">
      <dgm:prSet presAssocID="{93E2F9B9-7C6C-47B7-B25D-9854C86345F4}" presName="Name0" presStyleCnt="0">
        <dgm:presLayoutVars>
          <dgm:dir/>
          <dgm:animLvl val="lvl"/>
          <dgm:resizeHandles val="exact"/>
        </dgm:presLayoutVars>
      </dgm:prSet>
      <dgm:spPr/>
    </dgm:pt>
    <dgm:pt modelId="{1D472FE0-60C6-40BD-9A12-36012A8C9F4E}" type="pres">
      <dgm:prSet presAssocID="{93E2F9B9-7C6C-47B7-B25D-9854C86345F4}" presName="dummy" presStyleCnt="0"/>
      <dgm:spPr/>
    </dgm:pt>
    <dgm:pt modelId="{C5D9B887-AFF8-4362-9442-ED13D3098D8B}" type="pres">
      <dgm:prSet presAssocID="{93E2F9B9-7C6C-47B7-B25D-9854C86345F4}" presName="linH" presStyleCnt="0"/>
      <dgm:spPr/>
    </dgm:pt>
    <dgm:pt modelId="{4E6A9B23-899D-452D-8FFB-B81713CE90C9}" type="pres">
      <dgm:prSet presAssocID="{93E2F9B9-7C6C-47B7-B25D-9854C86345F4}" presName="padding1" presStyleCnt="0"/>
      <dgm:spPr/>
    </dgm:pt>
    <dgm:pt modelId="{FCE37B0D-DC80-474E-A8A7-0868BAE298F9}" type="pres">
      <dgm:prSet presAssocID="{6A741BED-3978-4FDD-86CE-48BB54FC5259}" presName="linV" presStyleCnt="0"/>
      <dgm:spPr/>
    </dgm:pt>
    <dgm:pt modelId="{7585DC2B-9F04-4B46-94B0-D5A54DEFAB29}" type="pres">
      <dgm:prSet presAssocID="{6A741BED-3978-4FDD-86CE-48BB54FC5259}" presName="spVertical1" presStyleCnt="0"/>
      <dgm:spPr/>
    </dgm:pt>
    <dgm:pt modelId="{368FD392-DB1E-4582-9811-56301407AB34}" type="pres">
      <dgm:prSet presAssocID="{6A741BED-3978-4FDD-86CE-48BB54FC5259}" presName="parTx" presStyleLbl="revTx" presStyleIdx="0" presStyleCnt="3">
        <dgm:presLayoutVars>
          <dgm:chMax val="0"/>
          <dgm:chPref val="0"/>
          <dgm:bulletEnabled val="1"/>
        </dgm:presLayoutVars>
      </dgm:prSet>
      <dgm:spPr/>
      <dgm:t>
        <a:bodyPr/>
        <a:lstStyle/>
        <a:p>
          <a:endParaRPr lang="zh-CN" altLang="en-US"/>
        </a:p>
      </dgm:t>
    </dgm:pt>
    <dgm:pt modelId="{15A6ABB8-7D3E-4B6B-9657-ECD198C229C1}" type="pres">
      <dgm:prSet presAssocID="{6A741BED-3978-4FDD-86CE-48BB54FC5259}" presName="spVertical2" presStyleCnt="0"/>
      <dgm:spPr/>
    </dgm:pt>
    <dgm:pt modelId="{25F5CDD0-6A3B-4130-85F5-95CDF5D30B8E}" type="pres">
      <dgm:prSet presAssocID="{6A741BED-3978-4FDD-86CE-48BB54FC5259}" presName="spVertical3" presStyleCnt="0"/>
      <dgm:spPr/>
    </dgm:pt>
    <dgm:pt modelId="{B8207B9F-0440-4995-A78B-31A549E3A6C8}" type="pres">
      <dgm:prSet presAssocID="{A7AD94C5-F7CA-45F8-A191-40B3EB0D1767}" presName="space" presStyleCnt="0"/>
      <dgm:spPr/>
    </dgm:pt>
    <dgm:pt modelId="{4FB67A5E-D027-49AF-B0D2-44980F8D534C}" type="pres">
      <dgm:prSet presAssocID="{1112EAD8-AC7E-4610-9516-F263709F9594}" presName="linV" presStyleCnt="0"/>
      <dgm:spPr/>
    </dgm:pt>
    <dgm:pt modelId="{4B5A9052-9F2D-4CE8-91A3-893C8B51F6E3}" type="pres">
      <dgm:prSet presAssocID="{1112EAD8-AC7E-4610-9516-F263709F9594}" presName="spVertical1" presStyleCnt="0"/>
      <dgm:spPr/>
    </dgm:pt>
    <dgm:pt modelId="{05C4A76E-0CFA-438C-AD63-E75034797A1B}" type="pres">
      <dgm:prSet presAssocID="{1112EAD8-AC7E-4610-9516-F263709F9594}" presName="parTx" presStyleLbl="revTx" presStyleIdx="1" presStyleCnt="3">
        <dgm:presLayoutVars>
          <dgm:chMax val="0"/>
          <dgm:chPref val="0"/>
          <dgm:bulletEnabled val="1"/>
        </dgm:presLayoutVars>
      </dgm:prSet>
      <dgm:spPr/>
      <dgm:t>
        <a:bodyPr/>
        <a:lstStyle/>
        <a:p>
          <a:endParaRPr lang="zh-CN" altLang="en-US"/>
        </a:p>
      </dgm:t>
    </dgm:pt>
    <dgm:pt modelId="{1A2A6C3C-8E8E-4139-BAA1-1FB3B44BB7C0}" type="pres">
      <dgm:prSet presAssocID="{1112EAD8-AC7E-4610-9516-F263709F9594}" presName="spVertical2" presStyleCnt="0"/>
      <dgm:spPr/>
    </dgm:pt>
    <dgm:pt modelId="{1191DED1-6CF7-4767-9731-24F5A0941858}" type="pres">
      <dgm:prSet presAssocID="{1112EAD8-AC7E-4610-9516-F263709F9594}" presName="spVertical3" presStyleCnt="0"/>
      <dgm:spPr/>
    </dgm:pt>
    <dgm:pt modelId="{6E251F73-68B2-4887-AEF9-9016BBD71298}" type="pres">
      <dgm:prSet presAssocID="{17DB0BB1-6589-45A6-BAAF-3F549C93A4AF}" presName="space" presStyleCnt="0"/>
      <dgm:spPr/>
    </dgm:pt>
    <dgm:pt modelId="{7688F6FF-2093-4577-9DB3-E6459915DEE6}" type="pres">
      <dgm:prSet presAssocID="{1D1BD7AF-BD4E-4F3D-A55B-BBE25D569A4D}" presName="linV" presStyleCnt="0"/>
      <dgm:spPr/>
    </dgm:pt>
    <dgm:pt modelId="{EA8D88FE-01B7-4919-962E-FEC54AD60E5B}" type="pres">
      <dgm:prSet presAssocID="{1D1BD7AF-BD4E-4F3D-A55B-BBE25D569A4D}" presName="spVertical1" presStyleCnt="0"/>
      <dgm:spPr/>
    </dgm:pt>
    <dgm:pt modelId="{56DF900C-E12D-4F6F-820E-8359B5CBCAE5}" type="pres">
      <dgm:prSet presAssocID="{1D1BD7AF-BD4E-4F3D-A55B-BBE25D569A4D}" presName="parTx" presStyleLbl="revTx" presStyleIdx="2" presStyleCnt="3">
        <dgm:presLayoutVars>
          <dgm:chMax val="0"/>
          <dgm:chPref val="0"/>
          <dgm:bulletEnabled val="1"/>
        </dgm:presLayoutVars>
      </dgm:prSet>
      <dgm:spPr/>
      <dgm:t>
        <a:bodyPr/>
        <a:lstStyle/>
        <a:p>
          <a:endParaRPr lang="zh-CN" altLang="en-US"/>
        </a:p>
      </dgm:t>
    </dgm:pt>
    <dgm:pt modelId="{BA483A27-00FB-4440-BAB7-FFC01DB00A0B}" type="pres">
      <dgm:prSet presAssocID="{1D1BD7AF-BD4E-4F3D-A55B-BBE25D569A4D}" presName="spVertical2" presStyleCnt="0"/>
      <dgm:spPr/>
    </dgm:pt>
    <dgm:pt modelId="{3DB8270B-330E-459F-B623-2CCA40AD2CB9}" type="pres">
      <dgm:prSet presAssocID="{1D1BD7AF-BD4E-4F3D-A55B-BBE25D569A4D}" presName="spVertical3" presStyleCnt="0"/>
      <dgm:spPr/>
    </dgm:pt>
    <dgm:pt modelId="{2B5787EB-A81C-43C8-B195-7865FFD05468}" type="pres">
      <dgm:prSet presAssocID="{93E2F9B9-7C6C-47B7-B25D-9854C86345F4}" presName="padding2" presStyleCnt="0"/>
      <dgm:spPr/>
    </dgm:pt>
    <dgm:pt modelId="{85023CFB-9E21-4957-BB5F-1E573EAF7126}" type="pres">
      <dgm:prSet presAssocID="{93E2F9B9-7C6C-47B7-B25D-9854C86345F4}" presName="negArrow" presStyleCnt="0"/>
      <dgm:spPr/>
    </dgm:pt>
    <dgm:pt modelId="{19F6F69F-DDF9-4395-B668-F04EB569069E}" type="pres">
      <dgm:prSet presAssocID="{93E2F9B9-7C6C-47B7-B25D-9854C86345F4}" presName="backgroundArrow" presStyleLbl="node1" presStyleIdx="0" presStyleCnt="1"/>
      <dgm:spPr/>
    </dgm:pt>
  </dgm:ptLst>
  <dgm:cxnLst>
    <dgm:cxn modelId="{6CF811CC-D5AD-47A6-B338-03A7D6677B71}" srcId="{93E2F9B9-7C6C-47B7-B25D-9854C86345F4}" destId="{6A741BED-3978-4FDD-86CE-48BB54FC5259}" srcOrd="0" destOrd="0" parTransId="{5C2D05B9-1CF2-4C36-B145-DBCBC51FC21B}" sibTransId="{A7AD94C5-F7CA-45F8-A191-40B3EB0D1767}"/>
    <dgm:cxn modelId="{4DC307FA-CBB7-4E0B-8D25-CCD467E99BA1}" srcId="{93E2F9B9-7C6C-47B7-B25D-9854C86345F4}" destId="{1D1BD7AF-BD4E-4F3D-A55B-BBE25D569A4D}" srcOrd="2" destOrd="0" parTransId="{52E6187D-11ED-4436-8337-D6281FC1A3AA}" sibTransId="{AACF2176-A745-4F41-93F9-1E3EB4DC5E23}"/>
    <dgm:cxn modelId="{AA27F18B-8D35-458F-82C1-5ECAAC930B7A}" type="presOf" srcId="{1D1BD7AF-BD4E-4F3D-A55B-BBE25D569A4D}" destId="{56DF900C-E12D-4F6F-820E-8359B5CBCAE5}" srcOrd="0" destOrd="0" presId="urn:microsoft.com/office/officeart/2005/8/layout/hProcess3"/>
    <dgm:cxn modelId="{B0B39368-D0D6-4FD8-B618-78EA90AC2DA5}" srcId="{93E2F9B9-7C6C-47B7-B25D-9854C86345F4}" destId="{1112EAD8-AC7E-4610-9516-F263709F9594}" srcOrd="1" destOrd="0" parTransId="{C57CE51D-091F-4D66-AE58-1AC12121CB9F}" sibTransId="{17DB0BB1-6589-45A6-BAAF-3F549C93A4AF}"/>
    <dgm:cxn modelId="{4ADD0E65-7AB1-4563-97BA-E8EAB98D987B}" type="presOf" srcId="{1112EAD8-AC7E-4610-9516-F263709F9594}" destId="{05C4A76E-0CFA-438C-AD63-E75034797A1B}" srcOrd="0" destOrd="0" presId="urn:microsoft.com/office/officeart/2005/8/layout/hProcess3"/>
    <dgm:cxn modelId="{3C1A1B39-0FCA-4F53-AF84-5337F40C4286}" type="presOf" srcId="{93E2F9B9-7C6C-47B7-B25D-9854C86345F4}" destId="{D5F868A9-F002-408A-AA20-0DBC26E5BD86}" srcOrd="0" destOrd="0" presId="urn:microsoft.com/office/officeart/2005/8/layout/hProcess3"/>
    <dgm:cxn modelId="{9F6006AA-5718-4A8A-8E06-BE66BEF14DFF}" type="presOf" srcId="{6A741BED-3978-4FDD-86CE-48BB54FC5259}" destId="{368FD392-DB1E-4582-9811-56301407AB34}" srcOrd="0" destOrd="0" presId="urn:microsoft.com/office/officeart/2005/8/layout/hProcess3"/>
    <dgm:cxn modelId="{551DF1F3-6D9F-490D-A003-86481E73E86B}" type="presParOf" srcId="{D5F868A9-F002-408A-AA20-0DBC26E5BD86}" destId="{1D472FE0-60C6-40BD-9A12-36012A8C9F4E}" srcOrd="0" destOrd="0" presId="urn:microsoft.com/office/officeart/2005/8/layout/hProcess3"/>
    <dgm:cxn modelId="{81B7A75A-3ED0-4698-9368-30DCCF44565D}" type="presParOf" srcId="{D5F868A9-F002-408A-AA20-0DBC26E5BD86}" destId="{C5D9B887-AFF8-4362-9442-ED13D3098D8B}" srcOrd="1" destOrd="0" presId="urn:microsoft.com/office/officeart/2005/8/layout/hProcess3"/>
    <dgm:cxn modelId="{496F9239-A61A-454F-BCE4-953534565569}" type="presParOf" srcId="{C5D9B887-AFF8-4362-9442-ED13D3098D8B}" destId="{4E6A9B23-899D-452D-8FFB-B81713CE90C9}" srcOrd="0" destOrd="0" presId="urn:microsoft.com/office/officeart/2005/8/layout/hProcess3"/>
    <dgm:cxn modelId="{DED925AE-E6FD-4417-84D9-51FBB8143EE3}" type="presParOf" srcId="{C5D9B887-AFF8-4362-9442-ED13D3098D8B}" destId="{FCE37B0D-DC80-474E-A8A7-0868BAE298F9}" srcOrd="1" destOrd="0" presId="urn:microsoft.com/office/officeart/2005/8/layout/hProcess3"/>
    <dgm:cxn modelId="{07087F55-D871-4EE0-83B1-B7ADF2EF7A89}" type="presParOf" srcId="{FCE37B0D-DC80-474E-A8A7-0868BAE298F9}" destId="{7585DC2B-9F04-4B46-94B0-D5A54DEFAB29}" srcOrd="0" destOrd="0" presId="urn:microsoft.com/office/officeart/2005/8/layout/hProcess3"/>
    <dgm:cxn modelId="{FB9A04A7-FA85-4304-B4E3-E8FD49639AB5}" type="presParOf" srcId="{FCE37B0D-DC80-474E-A8A7-0868BAE298F9}" destId="{368FD392-DB1E-4582-9811-56301407AB34}" srcOrd="1" destOrd="0" presId="urn:microsoft.com/office/officeart/2005/8/layout/hProcess3"/>
    <dgm:cxn modelId="{41C75590-DB4A-4410-B383-5BAB1694AD3E}" type="presParOf" srcId="{FCE37B0D-DC80-474E-A8A7-0868BAE298F9}" destId="{15A6ABB8-7D3E-4B6B-9657-ECD198C229C1}" srcOrd="2" destOrd="0" presId="urn:microsoft.com/office/officeart/2005/8/layout/hProcess3"/>
    <dgm:cxn modelId="{53B8BC84-FDA6-49DE-BB84-928E625DACF1}" type="presParOf" srcId="{FCE37B0D-DC80-474E-A8A7-0868BAE298F9}" destId="{25F5CDD0-6A3B-4130-85F5-95CDF5D30B8E}" srcOrd="3" destOrd="0" presId="urn:microsoft.com/office/officeart/2005/8/layout/hProcess3"/>
    <dgm:cxn modelId="{3D55C9AF-06BA-4D9E-8C49-9256EAD05E06}" type="presParOf" srcId="{C5D9B887-AFF8-4362-9442-ED13D3098D8B}" destId="{B8207B9F-0440-4995-A78B-31A549E3A6C8}" srcOrd="2" destOrd="0" presId="urn:microsoft.com/office/officeart/2005/8/layout/hProcess3"/>
    <dgm:cxn modelId="{8CC5B1EF-5E8D-48C7-AAEC-D25068A6EB50}" type="presParOf" srcId="{C5D9B887-AFF8-4362-9442-ED13D3098D8B}" destId="{4FB67A5E-D027-49AF-B0D2-44980F8D534C}" srcOrd="3" destOrd="0" presId="urn:microsoft.com/office/officeart/2005/8/layout/hProcess3"/>
    <dgm:cxn modelId="{7F51B84A-A204-41CC-8BDA-1A49203A3469}" type="presParOf" srcId="{4FB67A5E-D027-49AF-B0D2-44980F8D534C}" destId="{4B5A9052-9F2D-4CE8-91A3-893C8B51F6E3}" srcOrd="0" destOrd="0" presId="urn:microsoft.com/office/officeart/2005/8/layout/hProcess3"/>
    <dgm:cxn modelId="{93F6D20D-A959-4200-AF7C-7609F66ACAD8}" type="presParOf" srcId="{4FB67A5E-D027-49AF-B0D2-44980F8D534C}" destId="{05C4A76E-0CFA-438C-AD63-E75034797A1B}" srcOrd="1" destOrd="0" presId="urn:microsoft.com/office/officeart/2005/8/layout/hProcess3"/>
    <dgm:cxn modelId="{6E003C12-CAFB-4B7B-9594-02911015D947}" type="presParOf" srcId="{4FB67A5E-D027-49AF-B0D2-44980F8D534C}" destId="{1A2A6C3C-8E8E-4139-BAA1-1FB3B44BB7C0}" srcOrd="2" destOrd="0" presId="urn:microsoft.com/office/officeart/2005/8/layout/hProcess3"/>
    <dgm:cxn modelId="{EC8FDEE4-00AC-4FEB-A38A-DDD2FEF1F937}" type="presParOf" srcId="{4FB67A5E-D027-49AF-B0D2-44980F8D534C}" destId="{1191DED1-6CF7-4767-9731-24F5A0941858}" srcOrd="3" destOrd="0" presId="urn:microsoft.com/office/officeart/2005/8/layout/hProcess3"/>
    <dgm:cxn modelId="{22E688B2-D543-488A-BAE2-F8EF58B95835}" type="presParOf" srcId="{C5D9B887-AFF8-4362-9442-ED13D3098D8B}" destId="{6E251F73-68B2-4887-AEF9-9016BBD71298}" srcOrd="4" destOrd="0" presId="urn:microsoft.com/office/officeart/2005/8/layout/hProcess3"/>
    <dgm:cxn modelId="{B9BBEEF1-6639-474B-AE45-BF0183B37449}" type="presParOf" srcId="{C5D9B887-AFF8-4362-9442-ED13D3098D8B}" destId="{7688F6FF-2093-4577-9DB3-E6459915DEE6}" srcOrd="5" destOrd="0" presId="urn:microsoft.com/office/officeart/2005/8/layout/hProcess3"/>
    <dgm:cxn modelId="{DCE5E20F-9F70-4FF6-8425-385ACEE7E3F6}" type="presParOf" srcId="{7688F6FF-2093-4577-9DB3-E6459915DEE6}" destId="{EA8D88FE-01B7-4919-962E-FEC54AD60E5B}" srcOrd="0" destOrd="0" presId="urn:microsoft.com/office/officeart/2005/8/layout/hProcess3"/>
    <dgm:cxn modelId="{9A67578A-3291-46B0-8379-40E2224D4A50}" type="presParOf" srcId="{7688F6FF-2093-4577-9DB3-E6459915DEE6}" destId="{56DF900C-E12D-4F6F-820E-8359B5CBCAE5}" srcOrd="1" destOrd="0" presId="urn:microsoft.com/office/officeart/2005/8/layout/hProcess3"/>
    <dgm:cxn modelId="{3A99E00F-4EB1-48D9-A22E-13FDA25CCF19}" type="presParOf" srcId="{7688F6FF-2093-4577-9DB3-E6459915DEE6}" destId="{BA483A27-00FB-4440-BAB7-FFC01DB00A0B}" srcOrd="2" destOrd="0" presId="urn:microsoft.com/office/officeart/2005/8/layout/hProcess3"/>
    <dgm:cxn modelId="{577F6985-00B0-4FBA-A69F-18E6C7B15D25}" type="presParOf" srcId="{7688F6FF-2093-4577-9DB3-E6459915DEE6}" destId="{3DB8270B-330E-459F-B623-2CCA40AD2CB9}" srcOrd="3" destOrd="0" presId="urn:microsoft.com/office/officeart/2005/8/layout/hProcess3"/>
    <dgm:cxn modelId="{E5FEBBF7-293F-475B-903B-967914E8BB49}" type="presParOf" srcId="{C5D9B887-AFF8-4362-9442-ED13D3098D8B}" destId="{2B5787EB-A81C-43C8-B195-7865FFD05468}" srcOrd="6" destOrd="0" presId="urn:microsoft.com/office/officeart/2005/8/layout/hProcess3"/>
    <dgm:cxn modelId="{DF66BBD9-71FF-4ED9-987C-EB6F02F1730C}" type="presParOf" srcId="{C5D9B887-AFF8-4362-9442-ED13D3098D8B}" destId="{85023CFB-9E21-4957-BB5F-1E573EAF7126}" srcOrd="7" destOrd="0" presId="urn:microsoft.com/office/officeart/2005/8/layout/hProcess3"/>
    <dgm:cxn modelId="{7A66A800-5622-4860-BD6A-ED5206A7442C}" type="presParOf" srcId="{C5D9B887-AFF8-4362-9442-ED13D3098D8B}" destId="{19F6F69F-DDF9-4395-B668-F04EB569069E}" srcOrd="8" destOrd="0" presId="urn:microsoft.com/office/officeart/2005/8/layout/h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321FE-D031-40B6-A226-546EF96BA8B5}" type="datetimeFigureOut">
              <a:rPr lang="zh-CN" altLang="en-US" smtClean="0"/>
              <a:pPr/>
              <a:t>2015/12/16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F4541-3100-465D-A484-3A92260391E5}" type="slidenum">
              <a:rPr lang="zh-CN" altLang="en-US" smtClean="0"/>
              <a:pPr/>
              <a:t>‹#›</a:t>
            </a:fld>
            <a:endParaRPr lang="zh-CN" altLang="en-US"/>
          </a:p>
        </p:txBody>
      </p:sp>
    </p:spTree>
    <p:extLst>
      <p:ext uri="{BB962C8B-B14F-4D97-AF65-F5344CB8AC3E}">
        <p14:creationId xmlns:p14="http://schemas.microsoft.com/office/powerpoint/2010/main" xmlns="" val="356829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5F4541-3100-465D-A484-3A92260391E5}" type="slidenum">
              <a:rPr lang="zh-CN" altLang="en-US" smtClean="0"/>
              <a:pPr/>
              <a:t>14</a:t>
            </a:fld>
            <a:endParaRPr lang="zh-CN" altLang="en-US"/>
          </a:p>
        </p:txBody>
      </p:sp>
    </p:spTree>
    <p:extLst>
      <p:ext uri="{BB962C8B-B14F-4D97-AF65-F5344CB8AC3E}">
        <p14:creationId xmlns="" xmlns:p14="http://schemas.microsoft.com/office/powerpoint/2010/main" val="109743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5F4541-3100-465D-A484-3A92260391E5}" type="slidenum">
              <a:rPr lang="zh-CN" altLang="en-US" smtClean="0"/>
              <a:pPr/>
              <a:t>16</a:t>
            </a:fld>
            <a:endParaRPr lang="zh-CN" altLang="en-US"/>
          </a:p>
        </p:txBody>
      </p:sp>
    </p:spTree>
    <p:extLst>
      <p:ext uri="{BB962C8B-B14F-4D97-AF65-F5344CB8AC3E}">
        <p14:creationId xmlns="" xmlns:p14="http://schemas.microsoft.com/office/powerpoint/2010/main" val="3094087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A45BC31-D6D0-4B6A-9680-C413F93631FD}" type="datetimeFigureOut">
              <a:rPr lang="zh-CN" altLang="en-US" smtClean="0"/>
              <a:pPr/>
              <a:t>2015/12/16</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57683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22239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96589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376305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1936398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384715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375104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129138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241180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346091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150834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341153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89355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223612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104418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224778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45BC31-D6D0-4B6A-9680-C413F93631FD}" type="datetimeFigureOut">
              <a:rPr lang="zh-CN" altLang="en-US" smtClean="0"/>
              <a:pPr/>
              <a:t>2015/12/16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276542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45BC31-D6D0-4B6A-9680-C413F93631FD}" type="datetimeFigureOut">
              <a:rPr lang="zh-CN" altLang="en-US" smtClean="0"/>
              <a:pPr/>
              <a:t>2015/12/16</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D2A11E-D6FC-4F52-A800-BC035838D96F}" type="slidenum">
              <a:rPr lang="zh-CN" altLang="en-US" smtClean="0"/>
              <a:pPr/>
              <a:t>‹#›</a:t>
            </a:fld>
            <a:endParaRPr lang="zh-CN" altLang="en-US"/>
          </a:p>
        </p:txBody>
      </p:sp>
    </p:spTree>
    <p:extLst>
      <p:ext uri="{BB962C8B-B14F-4D97-AF65-F5344CB8AC3E}">
        <p14:creationId xmlns:p14="http://schemas.microsoft.com/office/powerpoint/2010/main" xmlns="" val="1137036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让触角延伸到每一条记录</a:t>
            </a:r>
            <a:r>
              <a:rPr lang="en-US" altLang="zh-CN" dirty="0" err="1" smtClean="0"/>
              <a:t>deCISION</a:t>
            </a:r>
            <a:r>
              <a:rPr lang="en-US" altLang="zh-CN" dirty="0" smtClean="0"/>
              <a:t> SUPPORT SYSTEM</a:t>
            </a:r>
            <a:endParaRPr lang="zh-CN" altLang="en-US" dirty="0"/>
          </a:p>
        </p:txBody>
      </p:sp>
      <p:sp>
        <p:nvSpPr>
          <p:cNvPr id="3" name="副标题 2"/>
          <p:cNvSpPr>
            <a:spLocks noGrp="1"/>
          </p:cNvSpPr>
          <p:nvPr>
            <p:ph type="subTitle" idx="1"/>
          </p:nvPr>
        </p:nvSpPr>
        <p:spPr/>
        <p:txBody>
          <a:bodyPr>
            <a:normAutofit/>
          </a:bodyPr>
          <a:lstStyle/>
          <a:p>
            <a:pPr algn="ctr"/>
            <a:r>
              <a:rPr lang="en-US" altLang="zh-CN" sz="1800" dirty="0" smtClean="0"/>
              <a:t>Powerful and easy-to-use</a:t>
            </a:r>
            <a:br>
              <a:rPr lang="en-US" altLang="zh-CN" sz="1800" dirty="0" smtClean="0"/>
            </a:br>
            <a:r>
              <a:rPr lang="en-US" altLang="zh-CN" sz="1800" dirty="0" smtClean="0"/>
              <a:t>The best assistant of hoteliers(</a:t>
            </a:r>
            <a:r>
              <a:rPr lang="zh-CN" altLang="en-US" sz="1800" dirty="0" smtClean="0"/>
              <a:t>酒店管理者</a:t>
            </a:r>
            <a:r>
              <a:rPr lang="en-US" altLang="zh-CN" sz="1800" dirty="0" smtClean="0"/>
              <a:t>)</a:t>
            </a:r>
            <a:endParaRPr lang="zh-CN" altLang="en-US" sz="1800" dirty="0"/>
          </a:p>
        </p:txBody>
      </p:sp>
    </p:spTree>
    <p:extLst>
      <p:ext uri="{BB962C8B-B14F-4D97-AF65-F5344CB8AC3E}">
        <p14:creationId xmlns:p14="http://schemas.microsoft.com/office/powerpoint/2010/main" xmlns="" val="2208557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Who can use it</a:t>
            </a:r>
            <a:endParaRPr lang="zh-CN" altLang="en-US" dirty="0"/>
          </a:p>
        </p:txBody>
      </p:sp>
      <p:sp>
        <p:nvSpPr>
          <p:cNvPr id="3" name="内容占位符 2"/>
          <p:cNvSpPr>
            <a:spLocks noGrp="1"/>
          </p:cNvSpPr>
          <p:nvPr>
            <p:ph idx="1"/>
          </p:nvPr>
        </p:nvSpPr>
        <p:spPr/>
        <p:txBody>
          <a:bodyPr/>
          <a:lstStyle/>
          <a:p>
            <a:r>
              <a:rPr lang="en-US" altLang="zh-CN" dirty="0" smtClean="0"/>
              <a:t>Hotel manager</a:t>
            </a:r>
          </a:p>
          <a:p>
            <a:r>
              <a:rPr lang="en-US" altLang="zh-CN" dirty="0" smtClean="0"/>
              <a:t>Any one who want to know your audience</a:t>
            </a:r>
          </a:p>
          <a:p>
            <a:r>
              <a:rPr lang="en-US" altLang="zh-CN" dirty="0" smtClean="0"/>
              <a:t>Any one who want to improve the service quality</a:t>
            </a:r>
          </a:p>
          <a:p>
            <a:r>
              <a:rPr lang="en-US" altLang="zh-CN" dirty="0" smtClean="0"/>
              <a:t>Any one who want to know the current operating state.</a:t>
            </a:r>
          </a:p>
          <a:p>
            <a:endParaRPr lang="en-US" altLang="zh-CN"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use</a:t>
            </a:r>
            <a:endParaRPr lang="zh-CN" altLang="en-US" dirty="0"/>
          </a:p>
        </p:txBody>
      </p:sp>
      <p:sp>
        <p:nvSpPr>
          <p:cNvPr id="3" name="内容占位符 2"/>
          <p:cNvSpPr>
            <a:spLocks noGrp="1"/>
          </p:cNvSpPr>
          <p:nvPr>
            <p:ph idx="1"/>
          </p:nvPr>
        </p:nvSpPr>
        <p:spPr/>
        <p:txBody>
          <a:bodyPr/>
          <a:lstStyle/>
          <a:p>
            <a:r>
              <a:rPr lang="en-US" altLang="zh-CN" dirty="0" smtClean="0"/>
              <a:t>Our system  provide hotel managers an efficient and user-friendly platform that can collect</a:t>
            </a:r>
            <a:r>
              <a:rPr lang="zh-CN" altLang="en-US" dirty="0" smtClean="0"/>
              <a:t> </a:t>
            </a:r>
            <a:r>
              <a:rPr lang="en-US" altLang="zh-CN" dirty="0" smtClean="0"/>
              <a:t>and analyze customers’ feedback data, this system will output different result based on the users’  input value and argument count.</a:t>
            </a:r>
          </a:p>
          <a:p>
            <a:pPr lvl="1"/>
            <a:r>
              <a:rPr lang="en-US" altLang="zh-CN" dirty="0" smtClean="0"/>
              <a:t>[Null] : When user input nothing, the system will return the basic analytical result. The default function can be set by the customers’ needs.</a:t>
            </a:r>
          </a:p>
          <a:p>
            <a:pPr lvl="1"/>
            <a:r>
              <a:rPr lang="en-US" altLang="zh-CN" dirty="0" smtClean="0"/>
              <a:t>[word</a:t>
            </a:r>
            <a:r>
              <a:rPr lang="en-US" altLang="zh-CN" dirty="0" smtClean="0"/>
              <a:t>] : when user input a </a:t>
            </a:r>
            <a:r>
              <a:rPr lang="en-US" altLang="zh-CN" dirty="0" smtClean="0"/>
              <a:t>word</a:t>
            </a:r>
            <a:r>
              <a:rPr lang="en-US" altLang="zh-CN" dirty="0" smtClean="0"/>
              <a:t>, the system will return the related analytical result.</a:t>
            </a:r>
          </a:p>
          <a:p>
            <a:pPr lvl="1"/>
            <a:r>
              <a:rPr lang="en-US" altLang="zh-CN" dirty="0" smtClean="0"/>
              <a:t>[word</a:t>
            </a:r>
            <a:r>
              <a:rPr lang="en-US" altLang="zh-CN" dirty="0" smtClean="0"/>
              <a:t>, begin time] : when user input a </a:t>
            </a:r>
            <a:r>
              <a:rPr lang="en-US" altLang="zh-CN" dirty="0" smtClean="0"/>
              <a:t>word </a:t>
            </a:r>
            <a:r>
              <a:rPr lang="en-US" altLang="zh-CN" dirty="0" smtClean="0"/>
              <a:t>and a begin time, the system will return the related analytical result from begin time until now.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use</a:t>
            </a:r>
            <a:endParaRPr lang="zh-CN" altLang="en-US" dirty="0"/>
          </a:p>
        </p:txBody>
      </p:sp>
      <p:sp>
        <p:nvSpPr>
          <p:cNvPr id="3" name="内容占位符 2"/>
          <p:cNvSpPr>
            <a:spLocks noGrp="1"/>
          </p:cNvSpPr>
          <p:nvPr>
            <p:ph idx="1"/>
          </p:nvPr>
        </p:nvSpPr>
        <p:spPr/>
        <p:txBody>
          <a:bodyPr/>
          <a:lstStyle/>
          <a:p>
            <a:pPr marL="228600" lvl="1">
              <a:spcBef>
                <a:spcPts val="1000"/>
              </a:spcBef>
            </a:pPr>
            <a:r>
              <a:rPr lang="en-US" altLang="zh-CN" dirty="0" smtClean="0"/>
              <a:t>[word</a:t>
            </a:r>
            <a:r>
              <a:rPr lang="en-US" altLang="zh-CN" dirty="0" smtClean="0"/>
              <a:t>, begin time, end time] : when user input a </a:t>
            </a:r>
            <a:r>
              <a:rPr lang="en-US" altLang="zh-CN" dirty="0" smtClean="0"/>
              <a:t>word</a:t>
            </a:r>
            <a:r>
              <a:rPr lang="en-US" altLang="zh-CN" dirty="0" smtClean="0"/>
              <a:t>, begin time and end time, the system will return the related analytical result from begin time to  end time.</a:t>
            </a:r>
          </a:p>
          <a:p>
            <a:pPr marL="228600" lvl="1">
              <a:spcBef>
                <a:spcPts val="1000"/>
              </a:spcBef>
            </a:pPr>
            <a:r>
              <a:rPr lang="en-US" altLang="zh-CN" dirty="0" smtClean="0"/>
              <a:t>[word</a:t>
            </a:r>
            <a:r>
              <a:rPr lang="en-US" altLang="zh-CN" dirty="0" smtClean="0"/>
              <a:t>, begin time, end time, rate] : when user input a </a:t>
            </a:r>
            <a:r>
              <a:rPr lang="en-US" altLang="zh-CN" dirty="0" smtClean="0"/>
              <a:t>word</a:t>
            </a:r>
            <a:r>
              <a:rPr lang="en-US" altLang="zh-CN" dirty="0" smtClean="0"/>
              <a:t>, begin time and end time, the system will return the related analytical result from begin time to  end time and all the records are related to the rate.</a:t>
            </a:r>
          </a:p>
          <a:p>
            <a:pPr marL="228600" lvl="1">
              <a:spcBef>
                <a:spcPts val="1000"/>
              </a:spcBef>
            </a:pPr>
            <a:endParaRPr lang="en-US" altLang="zh-CN" dirty="0" smtClean="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Customer Feedback analytic </a:t>
            </a:r>
            <a:r>
              <a:rPr lang="en-US" altLang="zh-CN" dirty="0" smtClean="0"/>
              <a:t>System</a:t>
            </a:r>
            <a:r>
              <a:rPr lang="zh-CN" altLang="en-US" dirty="0"/>
              <a:t>：</a:t>
            </a:r>
            <a:r>
              <a:rPr lang="en-US" altLang="zh-CN" dirty="0"/>
              <a:t/>
            </a:r>
            <a:br>
              <a:rPr lang="en-US" altLang="zh-CN" dirty="0"/>
            </a:br>
            <a:r>
              <a:rPr lang="en-US" altLang="zh-CN" dirty="0"/>
              <a:t>How to </a:t>
            </a:r>
            <a:r>
              <a:rPr lang="en-US" altLang="zh-CN" dirty="0" smtClean="0"/>
              <a:t>IMPLEMENT</a:t>
            </a:r>
            <a:endParaRPr lang="zh-CN" altLang="en-US" dirty="0"/>
          </a:p>
        </p:txBody>
      </p:sp>
      <p:sp>
        <p:nvSpPr>
          <p:cNvPr id="4" name="内容占位符 2"/>
          <p:cNvSpPr txBox="1">
            <a:spLocks/>
          </p:cNvSpPr>
          <p:nvPr/>
        </p:nvSpPr>
        <p:spPr>
          <a:xfrm>
            <a:off x="1141412" y="2097088"/>
            <a:ext cx="9905999" cy="40824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sz="3300" dirty="0" smtClean="0"/>
              <a:t>Background</a:t>
            </a:r>
          </a:p>
          <a:p>
            <a:r>
              <a:rPr lang="en-US" altLang="zh-CN" dirty="0" smtClean="0"/>
              <a:t>1</a:t>
            </a:r>
            <a:r>
              <a:rPr lang="en-US" altLang="zh-CN" dirty="0"/>
              <a:t>.</a:t>
            </a:r>
            <a:r>
              <a:rPr lang="en-US" altLang="zh-CN" dirty="0" smtClean="0"/>
              <a:t>Generally, people use </a:t>
            </a:r>
            <a:r>
              <a:rPr lang="en-US" altLang="zh-CN" dirty="0"/>
              <a:t>only </a:t>
            </a:r>
            <a:r>
              <a:rPr lang="en-US" altLang="zh-CN" dirty="0" smtClean="0"/>
              <a:t>about 3000 common words in their daily lives, which is no more </a:t>
            </a:r>
            <a:r>
              <a:rPr lang="en-US" altLang="zh-CN" dirty="0"/>
              <a:t>than </a:t>
            </a:r>
            <a:r>
              <a:rPr lang="en-US" altLang="zh-CN" dirty="0" smtClean="0"/>
              <a:t>the requirement of the National </a:t>
            </a:r>
            <a:r>
              <a:rPr lang="en-US" altLang="zh-CN" dirty="0"/>
              <a:t>College English </a:t>
            </a:r>
            <a:r>
              <a:rPr lang="en-US" altLang="zh-CN" dirty="0" smtClean="0"/>
              <a:t>Test </a:t>
            </a:r>
            <a:r>
              <a:rPr lang="en-US" altLang="zh-CN" dirty="0"/>
              <a:t>B</a:t>
            </a:r>
            <a:r>
              <a:rPr lang="en-US" altLang="zh-CN" dirty="0" smtClean="0"/>
              <a:t>and </a:t>
            </a:r>
            <a:r>
              <a:rPr lang="en-US" altLang="zh-CN" dirty="0" smtClean="0"/>
              <a:t>four.</a:t>
            </a:r>
          </a:p>
          <a:p>
            <a:r>
              <a:rPr lang="en-US" altLang="zh-CN" dirty="0" smtClean="0"/>
              <a:t>2</a:t>
            </a:r>
            <a:r>
              <a:rPr lang="en-US" altLang="zh-CN" dirty="0"/>
              <a:t>.</a:t>
            </a:r>
            <a:r>
              <a:rPr lang="en-US" altLang="zh-CN" dirty="0" smtClean="0"/>
              <a:t>On one hand, One word </a:t>
            </a:r>
            <a:r>
              <a:rPr lang="en-US" altLang="zh-CN" dirty="0"/>
              <a:t>can express multiple </a:t>
            </a:r>
            <a:r>
              <a:rPr lang="en-US" altLang="zh-CN" dirty="0" smtClean="0"/>
              <a:t>semantics and one word can contain another word based on their semantics. For example, “student” </a:t>
            </a:r>
            <a:r>
              <a:rPr lang="en-US" altLang="zh-CN" dirty="0"/>
              <a:t>includes “</a:t>
            </a:r>
            <a:r>
              <a:rPr lang="en-US" altLang="zh-CN" dirty="0" smtClean="0"/>
              <a:t>pupil”, ”middle school student”, “college student” and so on. </a:t>
            </a:r>
          </a:p>
        </p:txBody>
      </p:sp>
    </p:spTree>
    <p:extLst>
      <p:ext uri="{BB962C8B-B14F-4D97-AF65-F5344CB8AC3E}">
        <p14:creationId xmlns="" xmlns:p14="http://schemas.microsoft.com/office/powerpoint/2010/main" val="214279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923697" y="1008518"/>
            <a:ext cx="9905999" cy="49133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sz="3300" dirty="0" smtClean="0"/>
              <a:t>Background</a:t>
            </a:r>
          </a:p>
          <a:p>
            <a:r>
              <a:rPr lang="en-US" altLang="zh-CN" dirty="0" smtClean="0"/>
              <a:t>3. Multiple </a:t>
            </a:r>
            <a:r>
              <a:rPr lang="en-US" altLang="zh-CN" dirty="0" smtClean="0"/>
              <a:t>words can use to refer to one object. For example, when </a:t>
            </a:r>
            <a:r>
              <a:rPr lang="en-US" altLang="zh-CN" dirty="0"/>
              <a:t>people </a:t>
            </a:r>
            <a:r>
              <a:rPr lang="en-US" altLang="zh-CN" dirty="0" smtClean="0"/>
              <a:t>are talking about chairs </a:t>
            </a:r>
            <a:r>
              <a:rPr lang="en-US" altLang="zh-CN" dirty="0"/>
              <a:t>or </a:t>
            </a:r>
            <a:r>
              <a:rPr lang="en-US" altLang="zh-CN" dirty="0" smtClean="0"/>
              <a:t>stools, maybe they are saying the same things. That is to say, there are some words whose </a:t>
            </a:r>
            <a:r>
              <a:rPr lang="en-US" altLang="zh-CN" dirty="0"/>
              <a:t>semantics </a:t>
            </a:r>
            <a:r>
              <a:rPr lang="en-US" altLang="zh-CN" dirty="0" smtClean="0"/>
              <a:t>is similar to each other, and we do not divide </a:t>
            </a:r>
            <a:r>
              <a:rPr lang="en-US" altLang="zh-CN" dirty="0"/>
              <a:t>them </a:t>
            </a:r>
            <a:r>
              <a:rPr lang="en-US" altLang="zh-CN" dirty="0" smtClean="0"/>
              <a:t>into two different kinds when using them.</a:t>
            </a:r>
          </a:p>
          <a:p>
            <a:r>
              <a:rPr lang="en-US" altLang="zh-CN" dirty="0"/>
              <a:t>According to the above analysis, we can provide a more precise and easy to use product to users based on </a:t>
            </a:r>
            <a:r>
              <a:rPr lang="en-US" altLang="zh-CN" dirty="0">
                <a:solidFill>
                  <a:srgbClr val="FF0000"/>
                </a:solidFill>
              </a:rPr>
              <a:t>hierarchy </a:t>
            </a:r>
            <a:r>
              <a:rPr lang="en-US" altLang="zh-CN" dirty="0" smtClean="0">
                <a:solidFill>
                  <a:srgbClr val="FF0000"/>
                </a:solidFill>
              </a:rPr>
              <a:t>semantics</a:t>
            </a:r>
            <a:r>
              <a:rPr lang="en-US" altLang="zh-CN" dirty="0" smtClean="0"/>
              <a:t>(</a:t>
            </a:r>
            <a:r>
              <a:rPr lang="zh-CN" altLang="en-US" dirty="0" smtClean="0"/>
              <a:t>语义分层</a:t>
            </a:r>
            <a:r>
              <a:rPr lang="en-US" altLang="zh-CN" dirty="0" smtClean="0"/>
              <a:t>).</a:t>
            </a:r>
            <a:endParaRPr lang="en-US" altLang="zh-CN" dirty="0"/>
          </a:p>
          <a:p>
            <a:endParaRPr lang="en-US" altLang="zh-CN" dirty="0" smtClean="0"/>
          </a:p>
        </p:txBody>
      </p:sp>
    </p:spTree>
    <p:extLst>
      <p:ext uri="{BB962C8B-B14F-4D97-AF65-F5344CB8AC3E}">
        <p14:creationId xmlns="" xmlns:p14="http://schemas.microsoft.com/office/powerpoint/2010/main" val="176149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Customer Feedback analytic </a:t>
            </a:r>
            <a:r>
              <a:rPr lang="en-US" altLang="zh-CN" dirty="0" smtClean="0"/>
              <a:t>System</a:t>
            </a:r>
            <a:r>
              <a:rPr lang="zh-CN" altLang="en-US" dirty="0"/>
              <a:t>：</a:t>
            </a:r>
            <a:r>
              <a:rPr lang="en-US" altLang="zh-CN" dirty="0"/>
              <a:t/>
            </a:r>
            <a:br>
              <a:rPr lang="en-US" altLang="zh-CN" dirty="0"/>
            </a:br>
            <a:r>
              <a:rPr lang="en-US" altLang="zh-CN" dirty="0" smtClean="0"/>
              <a:t>WHAT </a:t>
            </a:r>
            <a:r>
              <a:rPr lang="en-US" altLang="zh-CN" dirty="0"/>
              <a:t>IS hierarchy semantics</a:t>
            </a:r>
            <a:endParaRPr lang="zh-CN" altLang="en-US" dirty="0"/>
          </a:p>
        </p:txBody>
      </p:sp>
      <p:pic>
        <p:nvPicPr>
          <p:cNvPr id="7" name="图片 6"/>
          <p:cNvPicPr>
            <a:picLocks noChangeAspect="1"/>
          </p:cNvPicPr>
          <p:nvPr/>
        </p:nvPicPr>
        <p:blipFill>
          <a:blip r:embed="rId2"/>
          <a:stretch>
            <a:fillRect/>
          </a:stretch>
        </p:blipFill>
        <p:spPr>
          <a:xfrm>
            <a:off x="1713690" y="2097088"/>
            <a:ext cx="7393020" cy="2108719"/>
          </a:xfrm>
          <a:prstGeom prst="rect">
            <a:avLst/>
          </a:prstGeom>
        </p:spPr>
      </p:pic>
      <p:pic>
        <p:nvPicPr>
          <p:cNvPr id="9" name="图片 8"/>
          <p:cNvPicPr>
            <a:picLocks noChangeAspect="1"/>
          </p:cNvPicPr>
          <p:nvPr/>
        </p:nvPicPr>
        <p:blipFill>
          <a:blip r:embed="rId3"/>
          <a:stretch>
            <a:fillRect/>
          </a:stretch>
        </p:blipFill>
        <p:spPr>
          <a:xfrm>
            <a:off x="1713690" y="4324070"/>
            <a:ext cx="7393020" cy="2273860"/>
          </a:xfrm>
          <a:prstGeom prst="rect">
            <a:avLst/>
          </a:prstGeom>
        </p:spPr>
      </p:pic>
    </p:spTree>
    <p:extLst>
      <p:ext uri="{BB962C8B-B14F-4D97-AF65-F5344CB8AC3E}">
        <p14:creationId xmlns="" xmlns:p14="http://schemas.microsoft.com/office/powerpoint/2010/main" val="2969243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Customer Feedback analytic </a:t>
            </a:r>
            <a:r>
              <a:rPr lang="en-US" altLang="zh-CN" dirty="0" smtClean="0"/>
              <a:t>System</a:t>
            </a:r>
            <a:r>
              <a:rPr lang="zh-CN" altLang="en-US" dirty="0"/>
              <a:t>：</a:t>
            </a:r>
            <a:r>
              <a:rPr lang="en-US" altLang="zh-CN" dirty="0"/>
              <a:t/>
            </a:r>
            <a:br>
              <a:rPr lang="en-US" altLang="zh-CN" dirty="0"/>
            </a:br>
            <a:r>
              <a:rPr lang="en-US" altLang="zh-CN" dirty="0" smtClean="0"/>
              <a:t>WHAT </a:t>
            </a:r>
            <a:r>
              <a:rPr lang="en-US" altLang="zh-CN" dirty="0"/>
              <a:t>IS hierarchy semantics</a:t>
            </a:r>
            <a:endParaRPr lang="zh-CN" altLang="en-US" dirty="0"/>
          </a:p>
        </p:txBody>
      </p:sp>
      <p:pic>
        <p:nvPicPr>
          <p:cNvPr id="7" name="图片 6"/>
          <p:cNvPicPr>
            <a:picLocks noChangeAspect="1"/>
          </p:cNvPicPr>
          <p:nvPr/>
        </p:nvPicPr>
        <p:blipFill>
          <a:blip r:embed="rId3"/>
          <a:stretch>
            <a:fillRect/>
          </a:stretch>
        </p:blipFill>
        <p:spPr>
          <a:xfrm>
            <a:off x="1713690" y="2097088"/>
            <a:ext cx="7393020" cy="2108719"/>
          </a:xfrm>
          <a:prstGeom prst="rect">
            <a:avLst/>
          </a:prstGeom>
        </p:spPr>
      </p:pic>
      <p:sp>
        <p:nvSpPr>
          <p:cNvPr id="5" name="内容占位符 2"/>
          <p:cNvSpPr txBox="1">
            <a:spLocks/>
          </p:cNvSpPr>
          <p:nvPr/>
        </p:nvSpPr>
        <p:spPr>
          <a:xfrm>
            <a:off x="1141412" y="4205807"/>
            <a:ext cx="9905999" cy="20826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dirty="0" smtClean="0"/>
              <a:t>So, when user inputs </a:t>
            </a:r>
            <a:r>
              <a:rPr lang="en-US" altLang="zh-CN" dirty="0" smtClean="0"/>
              <a:t>“decoration”  </a:t>
            </a:r>
            <a:r>
              <a:rPr lang="en-US" altLang="zh-CN" dirty="0" smtClean="0"/>
              <a:t>to see how much attention his costumers pay on it, the system can show the costumers’ </a:t>
            </a:r>
            <a:r>
              <a:rPr lang="en-US" altLang="zh-CN" dirty="0"/>
              <a:t>feedback </a:t>
            </a:r>
            <a:r>
              <a:rPr lang="en-US" altLang="zh-CN" dirty="0" smtClean="0"/>
              <a:t>containing </a:t>
            </a:r>
            <a:r>
              <a:rPr lang="en-US" altLang="zh-CN" dirty="0" smtClean="0">
                <a:solidFill>
                  <a:srgbClr val="FF0000"/>
                </a:solidFill>
              </a:rPr>
              <a:t>“all things” </a:t>
            </a:r>
            <a:r>
              <a:rPr lang="en-US" altLang="zh-CN" dirty="0" smtClean="0"/>
              <a:t>about </a:t>
            </a:r>
            <a:r>
              <a:rPr lang="en-US" altLang="zh-CN" dirty="0"/>
              <a:t>decoration </a:t>
            </a:r>
            <a:r>
              <a:rPr lang="en-US" altLang="zh-CN" dirty="0" smtClean="0"/>
              <a:t>based on semantics</a:t>
            </a:r>
            <a:r>
              <a:rPr lang="en-US" altLang="zh-CN" dirty="0" smtClean="0"/>
              <a:t>.</a:t>
            </a:r>
          </a:p>
          <a:p>
            <a:r>
              <a:rPr lang="en-US" altLang="zh-CN" dirty="0" smtClean="0">
                <a:solidFill>
                  <a:srgbClr val="FF0000"/>
                </a:solidFill>
              </a:rPr>
              <a:t>Our system is based on </a:t>
            </a:r>
            <a:r>
              <a:rPr lang="en-US" altLang="zh-CN" dirty="0" smtClean="0">
                <a:solidFill>
                  <a:srgbClr val="FF0000"/>
                </a:solidFill>
              </a:rPr>
              <a:t>hierarchy </a:t>
            </a:r>
            <a:r>
              <a:rPr lang="en-US" altLang="zh-CN" dirty="0" smtClean="0">
                <a:solidFill>
                  <a:srgbClr val="FF0000"/>
                </a:solidFill>
              </a:rPr>
              <a:t>semantics to design</a:t>
            </a:r>
            <a:r>
              <a:rPr lang="en-US" altLang="zh-CN" dirty="0" smtClean="0"/>
              <a:t>.</a:t>
            </a:r>
            <a:endParaRPr lang="en-US" altLang="zh-CN" dirty="0" smtClean="0"/>
          </a:p>
        </p:txBody>
      </p:sp>
    </p:spTree>
    <p:extLst>
      <p:ext uri="{BB962C8B-B14F-4D97-AF65-F5344CB8AC3E}">
        <p14:creationId xmlns="" xmlns:p14="http://schemas.microsoft.com/office/powerpoint/2010/main" val="3695780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Customization based on </a:t>
            </a:r>
            <a:r>
              <a:rPr lang="en-US" altLang="zh-CN" dirty="0" smtClean="0">
                <a:solidFill>
                  <a:srgbClr val="FF0000"/>
                </a:solidFill>
              </a:rPr>
              <a:t>hierarchy semantics</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If we have a specific hotel’s customer feedback database,  we can customize a feedback analytic system:</a:t>
            </a:r>
          </a:p>
          <a:p>
            <a:r>
              <a:rPr lang="en-US" altLang="zh-CN" dirty="0" smtClean="0"/>
              <a:t>Using semantics analyzing, we can customize a specific dictionary about customer feedback. For example, if the hotel only has one type of coffee table, we will establish a word “coffee-table” and all other similar words about coffee table(tea table and tea set) will be categorized as “coffee-table”. So when we analyze customers’ complaints about coffee table but using different words, we can understand what they complaint better and can provide a more precise solution. </a:t>
            </a:r>
            <a:endParaRPr lang="zh-CN" altLang="en-US"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Customization based on </a:t>
            </a:r>
            <a:r>
              <a:rPr lang="en-US" altLang="zh-CN" dirty="0" smtClean="0">
                <a:solidFill>
                  <a:srgbClr val="FF0000"/>
                </a:solidFill>
              </a:rPr>
              <a:t>hierarchy semantics</a:t>
            </a:r>
            <a:endParaRPr lang="zh-CN" altLang="en-US" dirty="0"/>
          </a:p>
        </p:txBody>
      </p:sp>
      <p:sp>
        <p:nvSpPr>
          <p:cNvPr id="3" name="内容占位符 2"/>
          <p:cNvSpPr>
            <a:spLocks noGrp="1"/>
          </p:cNvSpPr>
          <p:nvPr>
            <p:ph idx="1"/>
          </p:nvPr>
        </p:nvSpPr>
        <p:spPr/>
        <p:txBody>
          <a:bodyPr/>
          <a:lstStyle/>
          <a:p>
            <a:r>
              <a:rPr lang="en-US" altLang="zh-CN" dirty="0" smtClean="0"/>
              <a:t>as described above, customers' feedback analytical system based on our semantic framework will be more efficient and powerful when using this functionality. Besides, better designed semantic framework and user-friendly interface will enable hotel managers a more quickly </a:t>
            </a:r>
            <a:r>
              <a:rPr lang="zh-CN" altLang="en-US" dirty="0" smtClean="0"/>
              <a:t>，</a:t>
            </a:r>
            <a:r>
              <a:rPr lang="en-US" altLang="zh-CN" dirty="0" smtClean="0"/>
              <a:t>higher efficient and precise way to use and analyze.</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Customer Feedback analytic </a:t>
            </a:r>
            <a:r>
              <a:rPr lang="en-US" altLang="zh-CN" dirty="0" smtClean="0"/>
              <a:t>System</a:t>
            </a:r>
            <a:r>
              <a:rPr lang="zh-CN" altLang="en-US" dirty="0"/>
              <a:t>：</a:t>
            </a:r>
            <a:r>
              <a:rPr lang="en-US" altLang="zh-CN" dirty="0"/>
              <a:t/>
            </a:r>
            <a:br>
              <a:rPr lang="en-US" altLang="zh-CN" dirty="0"/>
            </a:br>
            <a:r>
              <a:rPr lang="en-US" altLang="zh-CN" dirty="0" smtClean="0"/>
              <a:t>statistics </a:t>
            </a:r>
            <a:r>
              <a:rPr lang="en-US" altLang="zh-CN" dirty="0"/>
              <a:t>module</a:t>
            </a:r>
            <a:endParaRPr lang="zh-CN" altLang="en-US" dirty="0"/>
          </a:p>
        </p:txBody>
      </p:sp>
      <p:sp>
        <p:nvSpPr>
          <p:cNvPr id="4" name="内容占位符 2"/>
          <p:cNvSpPr txBox="1">
            <a:spLocks/>
          </p:cNvSpPr>
          <p:nvPr/>
        </p:nvSpPr>
        <p:spPr>
          <a:xfrm>
            <a:off x="1141412" y="2097089"/>
            <a:ext cx="9905999" cy="36372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dirty="0"/>
              <a:t>1. statistical </a:t>
            </a:r>
            <a:r>
              <a:rPr lang="en-US" altLang="zh-CN" dirty="0" smtClean="0"/>
              <a:t>analysis </a:t>
            </a:r>
            <a:r>
              <a:rPr lang="en-US" altLang="zh-CN" dirty="0"/>
              <a:t>based on the </a:t>
            </a:r>
            <a:r>
              <a:rPr lang="en-US" altLang="zh-CN" dirty="0" smtClean="0"/>
              <a:t>distribution of data.</a:t>
            </a:r>
          </a:p>
          <a:p>
            <a:r>
              <a:rPr lang="en-US" altLang="zh-CN" dirty="0" smtClean="0"/>
              <a:t>2. statistical analysis based on the semantics of keywords.</a:t>
            </a:r>
          </a:p>
          <a:p>
            <a:r>
              <a:rPr lang="en-US" altLang="zh-CN" dirty="0" smtClean="0"/>
              <a:t>3.Subjecting to the complexity of language, the statistics function can only show where the drawbacks are,  we provide more function to show the detail result  about the feedback, this can help the users find the problem concrete issue.</a:t>
            </a:r>
          </a:p>
          <a:p>
            <a:endParaRPr lang="en-US" altLang="zh-CN" dirty="0" smtClean="0"/>
          </a:p>
          <a:p>
            <a:pPr marL="0" indent="0">
              <a:buNone/>
            </a:pPr>
            <a:endParaRPr lang="en-US" altLang="zh-CN" dirty="0" smtClean="0"/>
          </a:p>
          <a:p>
            <a:endParaRPr lang="en-US" altLang="zh-CN" dirty="0" smtClean="0"/>
          </a:p>
        </p:txBody>
      </p:sp>
    </p:spTree>
    <p:extLst>
      <p:ext uri="{BB962C8B-B14F-4D97-AF65-F5344CB8AC3E}">
        <p14:creationId xmlns="" xmlns:p14="http://schemas.microsoft.com/office/powerpoint/2010/main" val="2339759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Provide the basic module</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The Daily Management Module</a:t>
            </a:r>
          </a:p>
          <a:p>
            <a:r>
              <a:rPr lang="en-US" altLang="zh-CN" dirty="0" smtClean="0"/>
              <a:t>Customer Feedback Analytic Module</a:t>
            </a:r>
          </a:p>
          <a:p>
            <a:r>
              <a:rPr lang="en-US" altLang="zh-CN" dirty="0" smtClean="0"/>
              <a:t>*Customer Preferences Analytic Module </a:t>
            </a:r>
          </a:p>
          <a:p>
            <a:endParaRPr lang="en-US" altLang="zh-CN" dirty="0" smtClean="0"/>
          </a:p>
          <a:p>
            <a:endParaRPr lang="en-US" b="1" dirty="0" smtClean="0"/>
          </a:p>
          <a:p>
            <a:endParaRPr lang="en-US" b="1" dirty="0"/>
          </a:p>
        </p:txBody>
      </p:sp>
    </p:spTree>
    <p:extLst>
      <p:ext uri="{BB962C8B-B14F-4D97-AF65-F5344CB8AC3E}">
        <p14:creationId xmlns:p14="http://schemas.microsoft.com/office/powerpoint/2010/main" xmlns="" val="3099704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Operation Display</a:t>
            </a:r>
            <a:endParaRPr lang="zh-CN" altLang="en-US" dirty="0"/>
          </a:p>
        </p:txBody>
      </p:sp>
      <p:sp>
        <p:nvSpPr>
          <p:cNvPr id="3" name="内容占位符 2"/>
          <p:cNvSpPr>
            <a:spLocks noGrp="1"/>
          </p:cNvSpPr>
          <p:nvPr>
            <p:ph idx="1"/>
          </p:nvPr>
        </p:nvSpPr>
        <p:spPr/>
        <p:txBody>
          <a:bodyPr/>
          <a:lstStyle/>
          <a:p>
            <a:r>
              <a:rPr lang="en-US" altLang="zh-CN" dirty="0" smtClean="0"/>
              <a:t>NULL</a:t>
            </a:r>
          </a:p>
          <a:p>
            <a:r>
              <a:rPr lang="en-US" altLang="zh-CN" dirty="0" smtClean="0"/>
              <a:t>Bathroom/washroom [, '2015-11-12', '2015-12-15</a:t>
            </a:r>
            <a:r>
              <a:rPr lang="en-US" altLang="zh-CN" dirty="0" smtClean="0"/>
              <a:t>'] 3</a:t>
            </a:r>
          </a:p>
          <a:p>
            <a:r>
              <a:rPr lang="en-US" altLang="zh-CN" dirty="0" smtClean="0"/>
              <a:t>c</a:t>
            </a:r>
            <a:r>
              <a:rPr lang="en-US" altLang="zh-CN" dirty="0" smtClean="0"/>
              <a:t>lean/</a:t>
            </a:r>
            <a:r>
              <a:rPr lang="en-US" altLang="zh-CN" dirty="0" smtClean="0"/>
              <a:t>cleanliness [, </a:t>
            </a:r>
            <a:r>
              <a:rPr lang="en-US" altLang="zh-CN" dirty="0" smtClean="0"/>
              <a:t>'2015-11-12', '2015-12-15</a:t>
            </a:r>
            <a:r>
              <a:rPr lang="en-US" altLang="zh-CN" dirty="0" smtClean="0"/>
              <a:t>'] 2</a:t>
            </a:r>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continue to improve</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Customer Feedback analytic </a:t>
            </a:r>
            <a:r>
              <a:rPr lang="en-US" altLang="zh-CN" dirty="0" smtClean="0"/>
              <a:t>System</a:t>
            </a:r>
            <a:r>
              <a:rPr lang="zh-CN" altLang="en-US" dirty="0"/>
              <a:t>：</a:t>
            </a:r>
            <a:r>
              <a:rPr lang="en-US" altLang="zh-CN" dirty="0"/>
              <a:t/>
            </a:r>
            <a:br>
              <a:rPr lang="en-US" altLang="zh-CN" dirty="0"/>
            </a:br>
            <a:r>
              <a:rPr lang="en-US" altLang="zh-CN" dirty="0" smtClean="0"/>
              <a:t>continue </a:t>
            </a:r>
            <a:r>
              <a:rPr lang="en-US" altLang="zh-CN" dirty="0" smtClean="0"/>
              <a:t>to improve</a:t>
            </a:r>
            <a:endParaRPr lang="zh-CN" altLang="en-US" dirty="0"/>
          </a:p>
        </p:txBody>
      </p:sp>
      <p:sp>
        <p:nvSpPr>
          <p:cNvPr id="4" name="内容占位符 2"/>
          <p:cNvSpPr txBox="1">
            <a:spLocks/>
          </p:cNvSpPr>
          <p:nvPr/>
        </p:nvSpPr>
        <p:spPr>
          <a:xfrm>
            <a:off x="6281509" y="1951377"/>
            <a:ext cx="4804229" cy="3516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dirty="0" smtClean="0"/>
              <a:t>A big semantics contains several small ones. This is what we </a:t>
            </a:r>
            <a:r>
              <a:rPr lang="en-US" altLang="zh-CN" dirty="0"/>
              <a:t>called hierarchy </a:t>
            </a:r>
            <a:r>
              <a:rPr lang="en-US" altLang="zh-CN" dirty="0" smtClean="0"/>
              <a:t>semantics.</a:t>
            </a:r>
          </a:p>
          <a:p>
            <a:r>
              <a:rPr lang="en-US" altLang="zh-CN" dirty="0"/>
              <a:t>It can gather statistics layer by </a:t>
            </a:r>
            <a:r>
              <a:rPr lang="en-US" altLang="zh-CN" dirty="0" smtClean="0"/>
              <a:t>layer.</a:t>
            </a:r>
          </a:p>
        </p:txBody>
      </p:sp>
      <p:pic>
        <p:nvPicPr>
          <p:cNvPr id="5" name="图片 4"/>
          <p:cNvPicPr>
            <a:picLocks noChangeAspect="1"/>
          </p:cNvPicPr>
          <p:nvPr/>
        </p:nvPicPr>
        <p:blipFill>
          <a:blip r:embed="rId2"/>
          <a:stretch>
            <a:fillRect/>
          </a:stretch>
        </p:blipFill>
        <p:spPr>
          <a:xfrm>
            <a:off x="1141413" y="1951377"/>
            <a:ext cx="4191919" cy="3302813"/>
          </a:xfrm>
          <a:prstGeom prst="rect">
            <a:avLst/>
          </a:prstGeom>
        </p:spPr>
      </p:pic>
    </p:spTree>
    <p:extLst>
      <p:ext uri="{BB962C8B-B14F-4D97-AF65-F5344CB8AC3E}">
        <p14:creationId xmlns="" xmlns:p14="http://schemas.microsoft.com/office/powerpoint/2010/main" val="288757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nvPr>
        </p:nvGraphicFramePr>
        <p:xfrm>
          <a:off x="2789695" y="1890792"/>
          <a:ext cx="6710766" cy="3719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nvGraphicFramePr>
        <p:xfrm>
          <a:off x="4200039" y="263473"/>
          <a:ext cx="4076055" cy="30531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5" name="图表 4"/>
          <p:cNvGraphicFramePr/>
          <p:nvPr/>
        </p:nvGraphicFramePr>
        <p:xfrm>
          <a:off x="6834751" y="1286361"/>
          <a:ext cx="4076055" cy="3053164"/>
        </p:xfrm>
        <a:graphic>
          <a:graphicData uri="http://schemas.openxmlformats.org/drawingml/2006/chart">
            <c:chart xmlns:c="http://schemas.openxmlformats.org/drawingml/2006/chart" xmlns:r="http://schemas.openxmlformats.org/officeDocument/2006/relationships" r:id="rId2"/>
          </a:graphicData>
        </a:graphic>
      </p:graphicFrame>
      <p:sp>
        <p:nvSpPr>
          <p:cNvPr id="7" name="右箭头 6"/>
          <p:cNvSpPr/>
          <p:nvPr/>
        </p:nvSpPr>
        <p:spPr>
          <a:xfrm>
            <a:off x="4060556" y="2727702"/>
            <a:ext cx="2371241" cy="263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7"/>
          <p:cNvSpPr>
            <a:spLocks noGrp="1"/>
          </p:cNvSpPr>
          <p:nvPr>
            <p:ph idx="1"/>
          </p:nvPr>
        </p:nvSpPr>
        <p:spPr/>
        <p:txBody>
          <a:bodyPr/>
          <a:lstStyle/>
          <a:p>
            <a:endParaRPr lang="zh-CN" altLang="en-US" dirty="0"/>
          </a:p>
        </p:txBody>
      </p:sp>
      <p:graphicFrame>
        <p:nvGraphicFramePr>
          <p:cNvPr id="9" name="内容占位符 3"/>
          <p:cNvGraphicFramePr>
            <a:graphicFrameLocks/>
          </p:cNvGraphicFramePr>
          <p:nvPr/>
        </p:nvGraphicFramePr>
        <p:xfrm>
          <a:off x="0" y="1472338"/>
          <a:ext cx="6710766" cy="3719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nvPr>
        </p:nvGraphicFramePr>
        <p:xfrm>
          <a:off x="-1" y="0"/>
          <a:ext cx="3719594" cy="48354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nvGraphicFramePr>
        <p:xfrm>
          <a:off x="4200039" y="263473"/>
          <a:ext cx="4076055" cy="30531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6134743" y="3476786"/>
          <a:ext cx="3815167" cy="2435816"/>
        </p:xfrm>
        <a:graphic>
          <a:graphicData uri="http://schemas.openxmlformats.org/drawingml/2006/chart">
            <c:chart xmlns:c="http://schemas.openxmlformats.org/drawingml/2006/chart" xmlns:r="http://schemas.openxmlformats.org/officeDocument/2006/relationships" r:id="rId4"/>
          </a:graphicData>
        </a:graphic>
      </p:graphicFrame>
      <p:sp>
        <p:nvSpPr>
          <p:cNvPr id="9" name="右箭头 8"/>
          <p:cNvSpPr/>
          <p:nvPr/>
        </p:nvSpPr>
        <p:spPr>
          <a:xfrm>
            <a:off x="976393" y="2200759"/>
            <a:ext cx="3394129" cy="46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0" name="右箭头 9"/>
          <p:cNvSpPr/>
          <p:nvPr/>
        </p:nvSpPr>
        <p:spPr>
          <a:xfrm>
            <a:off x="1394848" y="4107052"/>
            <a:ext cx="4819972"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nvPr>
        </p:nvGraphicFramePr>
        <p:xfrm>
          <a:off x="-1" y="0"/>
          <a:ext cx="3719594" cy="48354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nvGraphicFramePr>
        <p:xfrm>
          <a:off x="9123334" y="0"/>
          <a:ext cx="3068666" cy="28516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9632193" y="3809999"/>
          <a:ext cx="2559807" cy="3048001"/>
        </p:xfrm>
        <a:graphic>
          <a:graphicData uri="http://schemas.openxmlformats.org/drawingml/2006/chart">
            <c:chart xmlns:c="http://schemas.openxmlformats.org/drawingml/2006/chart" xmlns:r="http://schemas.openxmlformats.org/officeDocument/2006/relationships" r:id="rId4"/>
          </a:graphicData>
        </a:graphic>
      </p:graphicFrame>
      <p:sp>
        <p:nvSpPr>
          <p:cNvPr id="9" name="右箭头 8"/>
          <p:cNvSpPr/>
          <p:nvPr/>
        </p:nvSpPr>
        <p:spPr>
          <a:xfrm flipV="1">
            <a:off x="976393" y="1921789"/>
            <a:ext cx="8431078" cy="185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0" name="右箭头 9"/>
          <p:cNvSpPr/>
          <p:nvPr/>
        </p:nvSpPr>
        <p:spPr>
          <a:xfrm>
            <a:off x="1394847" y="4107051"/>
            <a:ext cx="8384583" cy="201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10"/>
          <p:cNvGraphicFramePr>
            <a:graphicFrameLocks noGrp="1"/>
          </p:cNvGraphicFramePr>
          <p:nvPr/>
        </p:nvGraphicFramePr>
        <p:xfrm>
          <a:off x="1441342" y="0"/>
          <a:ext cx="5577668" cy="1109133"/>
        </p:xfrm>
        <a:graphic>
          <a:graphicData uri="http://schemas.openxmlformats.org/drawingml/2006/table">
            <a:tbl>
              <a:tblPr firstRow="1" bandRow="1">
                <a:tableStyleId>{5C22544A-7EE6-4342-B048-85BDC9FD1C3A}</a:tableStyleId>
              </a:tblPr>
              <a:tblGrid>
                <a:gridCol w="463227"/>
                <a:gridCol w="3177152"/>
                <a:gridCol w="697424"/>
                <a:gridCol w="1239865"/>
              </a:tblGrid>
              <a:tr h="369711">
                <a:tc>
                  <a:txBody>
                    <a:bodyPr/>
                    <a:lstStyle/>
                    <a:p>
                      <a:r>
                        <a:rPr lang="en-US" altLang="zh-CN" dirty="0" smtClean="0"/>
                        <a:t>Id</a:t>
                      </a:r>
                      <a:endParaRPr lang="zh-CN" altLang="en-US" dirty="0"/>
                    </a:p>
                  </a:txBody>
                  <a:tcPr/>
                </a:tc>
                <a:tc>
                  <a:txBody>
                    <a:bodyPr/>
                    <a:lstStyle/>
                    <a:p>
                      <a:pPr algn="ctr"/>
                      <a:r>
                        <a:rPr lang="en-US" altLang="zh-CN" dirty="0" smtClean="0"/>
                        <a:t>feedback</a:t>
                      </a:r>
                      <a:endParaRPr lang="zh-CN" altLang="en-US" dirty="0"/>
                    </a:p>
                  </a:txBody>
                  <a:tcPr/>
                </a:tc>
                <a:tc>
                  <a:txBody>
                    <a:bodyPr/>
                    <a:lstStyle/>
                    <a:p>
                      <a:pPr algn="ctr"/>
                      <a:r>
                        <a:rPr lang="en-US" altLang="zh-CN" dirty="0" smtClean="0"/>
                        <a:t>rates</a:t>
                      </a:r>
                      <a:endParaRPr lang="zh-CN" altLang="en-US" dirty="0"/>
                    </a:p>
                  </a:txBody>
                  <a:tcPr/>
                </a:tc>
                <a:tc>
                  <a:txBody>
                    <a:bodyPr/>
                    <a:lstStyle/>
                    <a:p>
                      <a:r>
                        <a:rPr lang="en-US" altLang="zh-CN" dirty="0" smtClean="0"/>
                        <a:t>timestamp</a:t>
                      </a:r>
                      <a:endParaRPr lang="zh-CN" altLang="en-US" dirty="0"/>
                    </a:p>
                  </a:txBody>
                  <a:tcPr/>
                </a:tc>
              </a:tr>
              <a:tr h="369711">
                <a:tc>
                  <a:txBody>
                    <a:bodyPr/>
                    <a:lstStyle/>
                    <a:p>
                      <a:r>
                        <a:rPr lang="en-US" altLang="zh-CN" dirty="0" smtClean="0"/>
                        <a:t>1</a:t>
                      </a:r>
                      <a:endParaRPr lang="zh-CN" altLang="en-US" dirty="0"/>
                    </a:p>
                  </a:txBody>
                  <a:tcPr/>
                </a:tc>
                <a:tc>
                  <a:txBody>
                    <a:bodyPr/>
                    <a:lstStyle/>
                    <a:p>
                      <a:r>
                        <a:rPr lang="en-US" altLang="zh-CN" dirty="0" smtClean="0"/>
                        <a:t>This</a:t>
                      </a:r>
                      <a:r>
                        <a:rPr lang="en-US" altLang="zh-CN" baseline="0" dirty="0" smtClean="0"/>
                        <a:t> is the detail information…</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12431341</a:t>
                      </a:r>
                      <a:endParaRPr lang="zh-CN" altLang="en-US" dirty="0"/>
                    </a:p>
                  </a:txBody>
                  <a:tcPr/>
                </a:tc>
              </a:tr>
              <a:tr h="369711">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graphicFrame>
        <p:nvGraphicFramePr>
          <p:cNvPr id="14" name="表格 13"/>
          <p:cNvGraphicFramePr>
            <a:graphicFrameLocks noGrp="1"/>
          </p:cNvGraphicFramePr>
          <p:nvPr/>
        </p:nvGraphicFramePr>
        <p:xfrm>
          <a:off x="2874845" y="5748867"/>
          <a:ext cx="5577668" cy="1109133"/>
        </p:xfrm>
        <a:graphic>
          <a:graphicData uri="http://schemas.openxmlformats.org/drawingml/2006/table">
            <a:tbl>
              <a:tblPr firstRow="1" bandRow="1">
                <a:tableStyleId>{5C22544A-7EE6-4342-B048-85BDC9FD1C3A}</a:tableStyleId>
              </a:tblPr>
              <a:tblGrid>
                <a:gridCol w="463227"/>
                <a:gridCol w="3177152"/>
                <a:gridCol w="697424"/>
                <a:gridCol w="1239865"/>
              </a:tblGrid>
              <a:tr h="369711">
                <a:tc>
                  <a:txBody>
                    <a:bodyPr/>
                    <a:lstStyle/>
                    <a:p>
                      <a:r>
                        <a:rPr lang="en-US" altLang="zh-CN" dirty="0" smtClean="0"/>
                        <a:t>Id</a:t>
                      </a:r>
                      <a:endParaRPr lang="zh-CN" altLang="en-US" dirty="0"/>
                    </a:p>
                  </a:txBody>
                  <a:tcPr/>
                </a:tc>
                <a:tc>
                  <a:txBody>
                    <a:bodyPr/>
                    <a:lstStyle/>
                    <a:p>
                      <a:pPr algn="ctr"/>
                      <a:r>
                        <a:rPr lang="en-US" altLang="zh-CN" dirty="0" smtClean="0"/>
                        <a:t>feedback</a:t>
                      </a:r>
                      <a:endParaRPr lang="zh-CN" altLang="en-US" dirty="0"/>
                    </a:p>
                  </a:txBody>
                  <a:tcPr/>
                </a:tc>
                <a:tc>
                  <a:txBody>
                    <a:bodyPr/>
                    <a:lstStyle/>
                    <a:p>
                      <a:pPr algn="ctr"/>
                      <a:r>
                        <a:rPr lang="en-US" altLang="zh-CN" dirty="0" smtClean="0"/>
                        <a:t>rates</a:t>
                      </a:r>
                      <a:endParaRPr lang="zh-CN" altLang="en-US" dirty="0"/>
                    </a:p>
                  </a:txBody>
                  <a:tcPr/>
                </a:tc>
                <a:tc>
                  <a:txBody>
                    <a:bodyPr/>
                    <a:lstStyle/>
                    <a:p>
                      <a:r>
                        <a:rPr lang="en-US" altLang="zh-CN" dirty="0" smtClean="0"/>
                        <a:t>Timestamp</a:t>
                      </a:r>
                      <a:endParaRPr lang="zh-CN" altLang="en-US" dirty="0"/>
                    </a:p>
                  </a:txBody>
                  <a:tcPr/>
                </a:tc>
              </a:tr>
              <a:tr h="369711">
                <a:tc>
                  <a:txBody>
                    <a:bodyPr/>
                    <a:lstStyle/>
                    <a:p>
                      <a:r>
                        <a:rPr lang="en-US" altLang="zh-CN" dirty="0" smtClean="0"/>
                        <a:t>1</a:t>
                      </a:r>
                      <a:endParaRPr lang="zh-CN" altLang="en-US" dirty="0"/>
                    </a:p>
                  </a:txBody>
                  <a:tcPr/>
                </a:tc>
                <a:tc>
                  <a:txBody>
                    <a:bodyPr/>
                    <a:lstStyle/>
                    <a:p>
                      <a:r>
                        <a:rPr lang="en-US" altLang="zh-CN" dirty="0" smtClean="0"/>
                        <a:t>This</a:t>
                      </a:r>
                      <a:r>
                        <a:rPr lang="en-US" altLang="zh-CN" baseline="0" dirty="0" smtClean="0"/>
                        <a:t> is the detail information…</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22431341</a:t>
                      </a:r>
                      <a:endParaRPr lang="zh-CN" altLang="en-US" dirty="0"/>
                    </a:p>
                  </a:txBody>
                  <a:tcPr/>
                </a:tc>
              </a:tr>
              <a:tr h="369711">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cxnSp>
        <p:nvCxnSpPr>
          <p:cNvPr id="18" name="直接箭头连接符 17"/>
          <p:cNvCxnSpPr/>
          <p:nvPr/>
        </p:nvCxnSpPr>
        <p:spPr>
          <a:xfrm>
            <a:off x="1332854" y="4649492"/>
            <a:ext cx="1332854" cy="1100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01180" y="5842861"/>
            <a:ext cx="244873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5400000" flipH="1" flipV="1">
            <a:off x="-240223" y="2440983"/>
            <a:ext cx="328564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7067227" y="697424"/>
            <a:ext cx="1921790" cy="15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Customer preference	</a:t>
            </a:r>
            <a:r>
              <a:rPr lang="zh-CN" altLang="en-US" dirty="0" smtClean="0"/>
              <a:t>：</a:t>
            </a:r>
            <a:r>
              <a:rPr lang="en-US" altLang="zh-CN" dirty="0" smtClean="0"/>
              <a:t/>
            </a:r>
            <a:br>
              <a:rPr lang="en-US" altLang="zh-CN" dirty="0" smtClean="0"/>
            </a:br>
            <a:r>
              <a:rPr lang="en-US" altLang="zh-CN" dirty="0" smtClean="0"/>
              <a:t>why Important</a:t>
            </a:r>
            <a:endParaRPr lang="zh-CN" altLang="en-US" dirty="0"/>
          </a:p>
        </p:txBody>
      </p:sp>
      <p:sp>
        <p:nvSpPr>
          <p:cNvPr id="3" name="内容占位符 2"/>
          <p:cNvSpPr>
            <a:spLocks noGrp="1"/>
          </p:cNvSpPr>
          <p:nvPr>
            <p:ph idx="1"/>
          </p:nvPr>
        </p:nvSpPr>
        <p:spPr>
          <a:xfrm>
            <a:off x="1141412" y="1937084"/>
            <a:ext cx="9905999" cy="3854117"/>
          </a:xfrm>
        </p:spPr>
        <p:txBody>
          <a:bodyPr>
            <a:normAutofit fontScale="32500" lnSpcReduction="20000"/>
          </a:bodyPr>
          <a:lstStyle/>
          <a:p>
            <a:pPr marL="0" indent="0">
              <a:buNone/>
            </a:pPr>
            <a:r>
              <a:rPr lang="en-US" altLang="zh-CN" sz="8000" dirty="0" smtClean="0"/>
              <a:t>In the </a:t>
            </a:r>
            <a:r>
              <a:rPr lang="en-US" altLang="zh-CN" sz="8000" dirty="0"/>
              <a:t>areas of e-commerce, the correlation between the </a:t>
            </a:r>
            <a:r>
              <a:rPr lang="en-US" altLang="zh-CN" sz="8000" dirty="0" smtClean="0"/>
              <a:t>customer </a:t>
            </a:r>
            <a:r>
              <a:rPr lang="en-US" altLang="zh-CN" sz="8000" dirty="0"/>
              <a:t>and the </a:t>
            </a:r>
            <a:r>
              <a:rPr lang="en-US" altLang="zh-CN" sz="8000" dirty="0" smtClean="0"/>
              <a:t>service	 </a:t>
            </a:r>
            <a:r>
              <a:rPr lang="en-US" altLang="zh-CN" sz="8000" dirty="0"/>
              <a:t>has </a:t>
            </a:r>
            <a:r>
              <a:rPr lang="en-US" altLang="zh-CN" sz="8000" dirty="0" smtClean="0"/>
              <a:t>great commercial </a:t>
            </a:r>
            <a:r>
              <a:rPr lang="en-US" altLang="zh-CN" sz="8000" dirty="0"/>
              <a:t>value. Recommendation system is a kind of filtration systems which </a:t>
            </a:r>
            <a:r>
              <a:rPr lang="en-US" altLang="zh-CN" sz="8000" dirty="0" smtClean="0"/>
              <a:t>is established </a:t>
            </a:r>
            <a:r>
              <a:rPr lang="en-US" altLang="zh-CN" sz="8000" dirty="0"/>
              <a:t>to find such correlation. However, the key of ensures accuracy </a:t>
            </a:r>
            <a:r>
              <a:rPr lang="en-US" altLang="zh-CN" sz="8000" dirty="0" smtClean="0"/>
              <a:t>of recommendation </a:t>
            </a:r>
            <a:r>
              <a:rPr lang="en-US" altLang="zh-CN" sz="8000" dirty="0"/>
              <a:t>is looking for similarities between </a:t>
            </a:r>
            <a:r>
              <a:rPr lang="en-US" altLang="zh-CN" sz="8000" dirty="0" smtClean="0"/>
              <a:t>customers </a:t>
            </a:r>
            <a:r>
              <a:rPr lang="en-US" altLang="zh-CN" sz="8000" dirty="0"/>
              <a:t>in the </a:t>
            </a:r>
            <a:r>
              <a:rPr lang="en-US" altLang="zh-CN" sz="8000" dirty="0" smtClean="0"/>
              <a:t>recommendation process</a:t>
            </a:r>
            <a:r>
              <a:rPr lang="en-US" altLang="zh-CN" sz="8000" dirty="0"/>
              <a:t>. So </a:t>
            </a:r>
            <a:r>
              <a:rPr lang="en-US" altLang="zh-CN" sz="8000" dirty="0">
                <a:solidFill>
                  <a:srgbClr val="FF0000"/>
                </a:solidFill>
              </a:rPr>
              <a:t>a </a:t>
            </a:r>
            <a:r>
              <a:rPr lang="en-US" altLang="zh-CN" sz="8000" dirty="0" smtClean="0">
                <a:solidFill>
                  <a:srgbClr val="FF0000"/>
                </a:solidFill>
              </a:rPr>
              <a:t>customer </a:t>
            </a:r>
            <a:r>
              <a:rPr lang="en-US" altLang="zh-CN" sz="8000" dirty="0">
                <a:solidFill>
                  <a:srgbClr val="FF0000"/>
                </a:solidFill>
              </a:rPr>
              <a:t>preference </a:t>
            </a:r>
            <a:r>
              <a:rPr lang="en-US" altLang="zh-CN" sz="8000" dirty="0"/>
              <a:t>modeling is particularly important. </a:t>
            </a:r>
            <a:endParaRPr lang="en-US" altLang="zh-CN" sz="8000" dirty="0" smtClean="0"/>
          </a:p>
          <a:p>
            <a:endParaRPr lang="zh-CN" altLang="en-US" dirty="0"/>
          </a:p>
        </p:txBody>
      </p:sp>
    </p:spTree>
    <p:extLst>
      <p:ext uri="{BB962C8B-B14F-4D97-AF65-F5344CB8AC3E}">
        <p14:creationId xmlns="" xmlns:p14="http://schemas.microsoft.com/office/powerpoint/2010/main" val="76564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Customer preference	</a:t>
            </a:r>
            <a:r>
              <a:rPr lang="zh-CN" altLang="en-US" dirty="0"/>
              <a:t>：</a:t>
            </a:r>
            <a:r>
              <a:rPr lang="en-US" altLang="zh-CN" dirty="0"/>
              <a:t/>
            </a:r>
            <a:br>
              <a:rPr lang="en-US" altLang="zh-CN" dirty="0"/>
            </a:br>
            <a:r>
              <a:rPr lang="en-US" altLang="zh-CN" dirty="0" smtClean="0"/>
              <a:t>Why we need it</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a:t>H</a:t>
            </a:r>
            <a:r>
              <a:rPr lang="en-US" altLang="zh-CN" dirty="0" smtClean="0"/>
              <a:t>otel managers can conduct a more reasonable </a:t>
            </a:r>
            <a:r>
              <a:rPr lang="en-US" altLang="zh-CN" dirty="0"/>
              <a:t>hotel </a:t>
            </a:r>
            <a:r>
              <a:rPr lang="en-US" altLang="zh-CN" dirty="0" smtClean="0"/>
              <a:t>marketing based on the analysis of customer preference.</a:t>
            </a:r>
          </a:p>
          <a:p>
            <a:r>
              <a:rPr lang="en-US" altLang="zh-CN" dirty="0" smtClean="0"/>
              <a:t>2</a:t>
            </a:r>
            <a:r>
              <a:rPr lang="zh-CN" altLang="en-US" dirty="0" smtClean="0"/>
              <a:t>、</a:t>
            </a:r>
            <a:r>
              <a:rPr lang="en-US" altLang="zh-CN" dirty="0" smtClean="0"/>
              <a:t>Hotel</a:t>
            </a:r>
            <a:r>
              <a:rPr lang="zh-CN" altLang="en-US" dirty="0" smtClean="0"/>
              <a:t> </a:t>
            </a:r>
            <a:r>
              <a:rPr lang="en-US" altLang="zh-CN" dirty="0" smtClean="0"/>
              <a:t>managers can make better advertising and promotional activities for their hotel.</a:t>
            </a:r>
          </a:p>
          <a:p>
            <a:r>
              <a:rPr lang="en-US" altLang="zh-CN" dirty="0" smtClean="0"/>
              <a:t>3</a:t>
            </a:r>
            <a:r>
              <a:rPr lang="zh-CN" altLang="en-US" dirty="0" smtClean="0"/>
              <a:t>、</a:t>
            </a:r>
            <a:r>
              <a:rPr lang="en-US" altLang="zh-CN" dirty="0" smtClean="0"/>
              <a:t>Based on customer preference</a:t>
            </a:r>
            <a:r>
              <a:rPr lang="zh-CN" altLang="en-US" dirty="0"/>
              <a:t> </a:t>
            </a:r>
            <a:r>
              <a:rPr lang="en-US" altLang="zh-CN" dirty="0" smtClean="0"/>
              <a:t>, hotel managers can </a:t>
            </a:r>
            <a:r>
              <a:rPr lang="en-US" altLang="zh-CN" dirty="0"/>
              <a:t>provide thorough </a:t>
            </a:r>
            <a:r>
              <a:rPr lang="en-US" altLang="zh-CN" dirty="0" smtClean="0"/>
              <a:t>and the careful service </a:t>
            </a:r>
            <a:r>
              <a:rPr lang="en-US" altLang="zh-CN" dirty="0"/>
              <a:t>anytime and anywhere </a:t>
            </a:r>
            <a:r>
              <a:rPr lang="en-US" altLang="zh-CN" dirty="0" smtClean="0"/>
              <a:t>to </a:t>
            </a:r>
            <a:r>
              <a:rPr lang="en-US" altLang="zh-CN" smtClean="0"/>
              <a:t>their customers.</a:t>
            </a:r>
            <a:endParaRPr lang="en-US" altLang="zh-CN" dirty="0" smtClean="0"/>
          </a:p>
        </p:txBody>
      </p:sp>
    </p:spTree>
    <p:extLst>
      <p:ext uri="{BB962C8B-B14F-4D97-AF65-F5344CB8AC3E}">
        <p14:creationId xmlns="" xmlns:p14="http://schemas.microsoft.com/office/powerpoint/2010/main" val="311512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The Daily Management Module</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smtClean="0"/>
              <a:t>Essential functions:</a:t>
            </a:r>
          </a:p>
          <a:p>
            <a:pPr>
              <a:buNone/>
            </a:pPr>
            <a:r>
              <a:rPr lang="en-US" altLang="zh-CN" dirty="0" smtClean="0"/>
              <a:t>	Reserve, Personal information management, Arrange of the booking, Room information management, Financial management, Employee information management, Duty information management, Cargo management, Sales analysis, etc. </a:t>
            </a:r>
          </a:p>
          <a:p>
            <a:pPr>
              <a:buNone/>
            </a:pPr>
            <a:r>
              <a:rPr lang="en-US" altLang="zh-CN" dirty="0" smtClean="0"/>
              <a:t>	This part provide the basic information management based on  the various operating position, like receptionist, HR manager, etc.</a:t>
            </a: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Customer Feedback analytic System(14)</a:t>
            </a:r>
            <a:endParaRPr lang="zh-CN" altLang="en-US" dirty="0"/>
          </a:p>
        </p:txBody>
      </p:sp>
      <p:sp>
        <p:nvSpPr>
          <p:cNvPr id="3" name="内容占位符 2"/>
          <p:cNvSpPr>
            <a:spLocks noGrp="1"/>
          </p:cNvSpPr>
          <p:nvPr>
            <p:ph idx="1"/>
          </p:nvPr>
        </p:nvSpPr>
        <p:spPr>
          <a:xfrm>
            <a:off x="1141412" y="2249487"/>
            <a:ext cx="9905999" cy="4275300"/>
          </a:xfrm>
        </p:spPr>
        <p:txBody>
          <a:bodyPr>
            <a:normAutofit/>
          </a:bodyPr>
          <a:lstStyle/>
          <a:p>
            <a:pPr algn="ctr"/>
            <a:r>
              <a:rPr lang="en-US" altLang="zh-CN" dirty="0" smtClean="0">
                <a:solidFill>
                  <a:srgbClr val="FF0000"/>
                </a:solidFill>
              </a:rPr>
              <a:t>Make full use of each valuable information.</a:t>
            </a:r>
          </a:p>
          <a:p>
            <a:r>
              <a:rPr lang="en-US" b="1" dirty="0" err="1" smtClean="0"/>
              <a:t>Dsnsource</a:t>
            </a:r>
            <a:r>
              <a:rPr lang="en-US" b="1" dirty="0" smtClean="0"/>
              <a:t> (</a:t>
            </a:r>
            <a:r>
              <a:rPr lang="zh-CN" altLang="en-US" b="1" dirty="0" smtClean="0"/>
              <a:t>设计来源</a:t>
            </a:r>
            <a:r>
              <a:rPr lang="en-US" b="1" dirty="0" smtClean="0"/>
              <a:t>) and P</a:t>
            </a:r>
            <a:r>
              <a:rPr lang="en-US" dirty="0" smtClean="0"/>
              <a:t>roduct Form (</a:t>
            </a:r>
            <a:r>
              <a:rPr lang="zh-CN" altLang="en-US" dirty="0" smtClean="0"/>
              <a:t>产品形态</a:t>
            </a:r>
            <a:r>
              <a:rPr lang="en-US" dirty="0" smtClean="0"/>
              <a:t>)</a:t>
            </a:r>
            <a:endParaRPr lang="en-US" altLang="zh-CN" dirty="0" smtClean="0">
              <a:solidFill>
                <a:srgbClr val="FF0000"/>
              </a:solidFill>
            </a:endParaRPr>
          </a:p>
          <a:p>
            <a:pPr lvl="1"/>
            <a:r>
              <a:rPr lang="en-US" altLang="zh-CN" dirty="0" smtClean="0"/>
              <a:t>Why Customer Feedback Analytic.</a:t>
            </a:r>
          </a:p>
          <a:p>
            <a:pPr lvl="1"/>
            <a:r>
              <a:rPr lang="en-US" altLang="zh-CN" dirty="0" smtClean="0"/>
              <a:t>What can we do based on Customer Feedback Analytic.</a:t>
            </a:r>
          </a:p>
          <a:p>
            <a:pPr lvl="1"/>
            <a:r>
              <a:rPr lang="en-US" altLang="zh-CN" dirty="0" smtClean="0"/>
              <a:t>Who can use it.</a:t>
            </a:r>
          </a:p>
          <a:p>
            <a:pPr lvl="1"/>
            <a:r>
              <a:rPr lang="en-US" altLang="zh-CN" dirty="0" smtClean="0"/>
              <a:t>How to use</a:t>
            </a:r>
            <a:r>
              <a:rPr lang="en-US" altLang="zh-CN" dirty="0" smtClean="0"/>
              <a:t>.</a:t>
            </a:r>
          </a:p>
          <a:p>
            <a:pPr lvl="1"/>
            <a:r>
              <a:rPr lang="en-US" altLang="zh-CN" dirty="0" smtClean="0"/>
              <a:t>How to implement</a:t>
            </a:r>
          </a:p>
          <a:p>
            <a:pPr lvl="1"/>
            <a:r>
              <a:rPr lang="en-US" altLang="zh-CN" dirty="0" smtClean="0"/>
              <a:t>The results </a:t>
            </a:r>
            <a:r>
              <a:rPr lang="en-US" altLang="zh-CN" dirty="0" smtClean="0"/>
              <a:t>show and </a:t>
            </a:r>
            <a:r>
              <a:rPr lang="en-US" altLang="zh-CN" dirty="0" smtClean="0"/>
              <a:t>Operation </a:t>
            </a:r>
            <a:r>
              <a:rPr lang="en-US" altLang="zh-CN" dirty="0" smtClean="0"/>
              <a:t>display</a:t>
            </a:r>
          </a:p>
          <a:p>
            <a:pPr lvl="1"/>
            <a:r>
              <a:rPr lang="en-US" altLang="zh-CN" dirty="0" smtClean="0"/>
              <a:t>Continue </a:t>
            </a:r>
            <a:r>
              <a:rPr lang="en-US" altLang="zh-CN" dirty="0" smtClean="0"/>
              <a:t>to improve</a:t>
            </a:r>
            <a:endParaRPr lang="en-US" altLang="zh-CN" dirty="0" smtClean="0"/>
          </a:p>
          <a:p>
            <a:pPr lvl="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Customer Feedback Analytic</a:t>
            </a:r>
            <a:endParaRPr lang="zh-CN" altLang="en-US" dirty="0"/>
          </a:p>
        </p:txBody>
      </p:sp>
      <p:sp>
        <p:nvSpPr>
          <p:cNvPr id="3" name="内容占位符 2"/>
          <p:cNvSpPr>
            <a:spLocks noGrp="1"/>
          </p:cNvSpPr>
          <p:nvPr>
            <p:ph idx="1"/>
          </p:nvPr>
        </p:nvSpPr>
        <p:spPr/>
        <p:txBody>
          <a:bodyPr/>
          <a:lstStyle/>
          <a:p>
            <a:r>
              <a:rPr lang="en-US" altLang="zh-CN" dirty="0" smtClean="0"/>
              <a:t>The competition of 21century is about service , basing on customer satisfactory , any enterprise can’t ignore attack of service wave. </a:t>
            </a:r>
            <a:r>
              <a:rPr lang="en-US" altLang="zh-CN" dirty="0" smtClean="0">
                <a:solidFill>
                  <a:srgbClr val="FF0000"/>
                </a:solidFill>
              </a:rPr>
              <a:t>The </a:t>
            </a:r>
            <a:r>
              <a:rPr lang="en-US" altLang="zh-CN" dirty="0" smtClean="0">
                <a:solidFill>
                  <a:srgbClr val="FF0000"/>
                </a:solidFill>
              </a:rPr>
              <a:t>people will gain forever who can catch on the customer‘s hope and master degree of customer satisfactory.</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Customer Feedback Analytic</a:t>
            </a:r>
            <a:endParaRPr lang="zh-CN" altLang="en-US" dirty="0"/>
          </a:p>
        </p:txBody>
      </p:sp>
      <p:sp>
        <p:nvSpPr>
          <p:cNvPr id="3" name="内容占位符 2"/>
          <p:cNvSpPr>
            <a:spLocks noGrp="1"/>
          </p:cNvSpPr>
          <p:nvPr>
            <p:ph idx="1"/>
          </p:nvPr>
        </p:nvSpPr>
        <p:spPr/>
        <p:txBody>
          <a:bodyPr/>
          <a:lstStyle/>
          <a:p>
            <a:r>
              <a:rPr lang="en-US" altLang="zh-CN" dirty="0" smtClean="0"/>
              <a:t>The Customer Feedback  information is the instant feedback about the current state of the hotel . </a:t>
            </a:r>
            <a:r>
              <a:rPr lang="en-US" altLang="zh-CN" dirty="0" smtClean="0">
                <a:solidFill>
                  <a:srgbClr val="FF0000"/>
                </a:solidFill>
              </a:rPr>
              <a:t>This is an important way to find out the management flaw and the customer requirements.</a:t>
            </a:r>
            <a:r>
              <a:rPr lang="en-US" altLang="zh-CN" dirty="0" smtClean="0"/>
              <a:t> We can use this information to improve user experience and the Quality of Service.</a:t>
            </a:r>
            <a:r>
              <a:rPr lang="en-US" altLang="zh-CN" dirty="0" smtClean="0">
                <a:solidFill>
                  <a:srgbClr val="FF0000"/>
                </a:solidFill>
              </a:rPr>
              <a:t> </a:t>
            </a:r>
            <a:r>
              <a:rPr lang="en-US" altLang="zh-CN" dirty="0" smtClean="0"/>
              <a:t>So providing an effective way to use and dig out the useful information in the customer feedback is very important. </a:t>
            </a:r>
            <a:r>
              <a:rPr lang="en-US" altLang="zh-CN" dirty="0" smtClean="0">
                <a:solidFill>
                  <a:srgbClr val="FF0000"/>
                </a:solidFill>
              </a:rPr>
              <a:t>Effective use of customer feedback information will lead to large gains.</a:t>
            </a:r>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Customer Feedback Analytic</a:t>
            </a:r>
            <a:endParaRPr lang="zh-CN" altLang="en-US" dirty="0"/>
          </a:p>
        </p:txBody>
      </p:sp>
      <p:sp>
        <p:nvSpPr>
          <p:cNvPr id="3" name="内容占位符 2"/>
          <p:cNvSpPr>
            <a:spLocks noGrp="1"/>
          </p:cNvSpPr>
          <p:nvPr>
            <p:ph idx="1"/>
          </p:nvPr>
        </p:nvSpPr>
        <p:spPr/>
        <p:txBody>
          <a:bodyPr/>
          <a:lstStyle/>
          <a:p>
            <a:r>
              <a:rPr lang="en-US" altLang="zh-CN" dirty="0" smtClean="0"/>
              <a:t>So understanding and tracking this information could help improve customer satisfaction and build customer trust and loyalty over time. As a result, there is a growing need to</a:t>
            </a:r>
            <a:r>
              <a:rPr lang="en-US" altLang="zh-CN" dirty="0" smtClean="0">
                <a:solidFill>
                  <a:srgbClr val="FF0000"/>
                </a:solidFill>
              </a:rPr>
              <a:t> extract and analyze</a:t>
            </a:r>
            <a:r>
              <a:rPr lang="en-US" altLang="zh-CN" dirty="0" smtClean="0"/>
              <a:t> customer opinions from large collections of online customer reviews.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can we do based on Customer Feedback Analytic</a:t>
            </a:r>
            <a:endParaRPr lang="zh-CN" altLang="en-US" dirty="0"/>
          </a:p>
        </p:txBody>
      </p:sp>
      <p:sp>
        <p:nvSpPr>
          <p:cNvPr id="3" name="内容占位符 2"/>
          <p:cNvSpPr>
            <a:spLocks noGrp="1"/>
          </p:cNvSpPr>
          <p:nvPr>
            <p:ph idx="1"/>
          </p:nvPr>
        </p:nvSpPr>
        <p:spPr/>
        <p:txBody>
          <a:bodyPr/>
          <a:lstStyle/>
          <a:p>
            <a:pPr algn="ctr"/>
            <a:r>
              <a:rPr lang="en-US" altLang="zh-CN" dirty="0" smtClean="0"/>
              <a:t> THE  Great Changes</a:t>
            </a:r>
          </a:p>
          <a:p>
            <a:pPr>
              <a:buNone/>
            </a:pPr>
            <a:endParaRPr lang="zh-CN" altLang="en-US" dirty="0"/>
          </a:p>
        </p:txBody>
      </p:sp>
      <p:graphicFrame>
        <p:nvGraphicFramePr>
          <p:cNvPr id="4" name="图示 3"/>
          <p:cNvGraphicFramePr/>
          <p:nvPr/>
        </p:nvGraphicFramePr>
        <p:xfrm>
          <a:off x="3905573" y="3208149"/>
          <a:ext cx="4928461" cy="1270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3146156" y="4091553"/>
          <a:ext cx="6819254" cy="20467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can we do based on Customer Feedback Analytic</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a:t>
            </a:r>
            <a:r>
              <a:rPr lang="en-US" altLang="zh-CN" dirty="0" smtClean="0"/>
              <a:t>Our system can give hotel managers precise feedback about hotel’s operating condition by analyzing customers’ reviews data;</a:t>
            </a:r>
          </a:p>
          <a:p>
            <a:r>
              <a:rPr lang="en-US" altLang="zh-CN" dirty="0" smtClean="0"/>
              <a:t>2</a:t>
            </a:r>
            <a:r>
              <a:rPr lang="zh-CN" altLang="en-US" dirty="0" smtClean="0"/>
              <a:t>、</a:t>
            </a:r>
            <a:r>
              <a:rPr lang="en-US" altLang="zh-CN" dirty="0" smtClean="0"/>
              <a:t>Our system can provide hotel managers a efficient and user-friendly platform that can collect</a:t>
            </a:r>
            <a:r>
              <a:rPr lang="zh-CN" altLang="en-US" dirty="0" smtClean="0"/>
              <a:t> </a:t>
            </a:r>
            <a:r>
              <a:rPr lang="en-US" altLang="zh-CN" dirty="0" smtClean="0"/>
              <a:t>and analyze customers’ feedback data;</a:t>
            </a:r>
          </a:p>
          <a:p>
            <a:r>
              <a:rPr lang="en-US" altLang="zh-CN" dirty="0" smtClean="0"/>
              <a:t>3</a:t>
            </a:r>
            <a:r>
              <a:rPr lang="zh-CN" altLang="en-US" dirty="0" smtClean="0"/>
              <a:t>、</a:t>
            </a:r>
            <a:r>
              <a:rPr lang="en-US" altLang="zh-CN" dirty="0" smtClean="0"/>
              <a:t>Our system can change the way that hotel managers analyze customers’ data, from classical statistical analyze  to </a:t>
            </a:r>
            <a:r>
              <a:rPr lang="en-US" altLang="zh-CN" dirty="0" smtClean="0">
                <a:solidFill>
                  <a:srgbClr val="FF0000"/>
                </a:solidFill>
              </a:rPr>
              <a:t>customized and semantics analyze</a:t>
            </a:r>
            <a:r>
              <a:rPr lang="en-US" altLang="zh-CN" dirty="0" smtClean="0"/>
              <a:t>;</a:t>
            </a:r>
          </a:p>
          <a:p>
            <a:r>
              <a:rPr lang="en-US" altLang="zh-CN" dirty="0" smtClean="0"/>
              <a:t>4</a:t>
            </a:r>
            <a:r>
              <a:rPr lang="zh-CN" altLang="en-US" dirty="0" smtClean="0"/>
              <a:t>、</a:t>
            </a:r>
            <a:r>
              <a:rPr lang="en-US" altLang="zh-CN" dirty="0" smtClean="0"/>
              <a:t>By using semantics analyze, our system can provide a more precise and efficient way to </a:t>
            </a:r>
            <a:r>
              <a:rPr lang="en-US" altLang="zh-CN" dirty="0" smtClean="0"/>
              <a:t>process </a:t>
            </a:r>
            <a:r>
              <a:rPr lang="en-US" altLang="zh-CN" dirty="0" smtClean="0"/>
              <a:t>the customers’ data.</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597</TotalTime>
  <Words>1006</Words>
  <Application>Microsoft Office PowerPoint</Application>
  <PresentationFormat>自定义</PresentationFormat>
  <Paragraphs>132</Paragraphs>
  <Slides>28</Slides>
  <Notes>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电路</vt:lpstr>
      <vt:lpstr>让触角延伸到每一条记录deCISION SUPPORT SYSTEM</vt:lpstr>
      <vt:lpstr>Provide the basic module</vt:lpstr>
      <vt:lpstr>PART I : The Daily Management Module </vt:lpstr>
      <vt:lpstr>PART II : Customer Feedback analytic System(14)</vt:lpstr>
      <vt:lpstr>Why Customer Feedback Analytic</vt:lpstr>
      <vt:lpstr>Why Customer Feedback Analytic</vt:lpstr>
      <vt:lpstr>Why Customer Feedback Analytic</vt:lpstr>
      <vt:lpstr>What can we do based on Customer Feedback Analytic</vt:lpstr>
      <vt:lpstr>What can we do based on Customer Feedback Analytic</vt:lpstr>
      <vt:lpstr>Who can use it</vt:lpstr>
      <vt:lpstr>How to use</vt:lpstr>
      <vt:lpstr>How to use</vt:lpstr>
      <vt:lpstr>Customer Feedback analytic System： How to IMPLEMENT</vt:lpstr>
      <vt:lpstr>幻灯片 14</vt:lpstr>
      <vt:lpstr>Customer Feedback analytic System： WHAT IS hierarchy semantics</vt:lpstr>
      <vt:lpstr>Customer Feedback analytic System： WHAT IS hierarchy semantics</vt:lpstr>
      <vt:lpstr>Customization based on hierarchy semantics</vt:lpstr>
      <vt:lpstr>Customization based on hierarchy semantics</vt:lpstr>
      <vt:lpstr>Customer Feedback analytic System： statistics module</vt:lpstr>
      <vt:lpstr>Operation Display</vt:lpstr>
      <vt:lpstr>continue to improve</vt:lpstr>
      <vt:lpstr>Customer Feedback analytic System： continue to improve</vt:lpstr>
      <vt:lpstr>幻灯片 23</vt:lpstr>
      <vt:lpstr>幻灯片 24</vt:lpstr>
      <vt:lpstr>幻灯片 25</vt:lpstr>
      <vt:lpstr>幻灯片 26</vt:lpstr>
      <vt:lpstr>Customer preference ： why Important</vt:lpstr>
      <vt:lpstr>Customer preference ： Why we need it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Hongyu Lee</dc:creator>
  <cp:lastModifiedBy>xu</cp:lastModifiedBy>
  <cp:revision>290</cp:revision>
  <dcterms:created xsi:type="dcterms:W3CDTF">2015-12-15T14:06:50Z</dcterms:created>
  <dcterms:modified xsi:type="dcterms:W3CDTF">2015-12-16T17:16:12Z</dcterms:modified>
</cp:coreProperties>
</file>