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  <p:sldId id="266" r:id="rId5"/>
    <p:sldId id="267" r:id="rId6"/>
    <p:sldId id="268" r:id="rId7"/>
    <p:sldId id="276" r:id="rId8"/>
    <p:sldId id="277" r:id="rId9"/>
    <p:sldId id="269" r:id="rId10"/>
    <p:sldId id="270" r:id="rId11"/>
    <p:sldId id="275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AC29-BDF3-49CC-9BCC-367BA92FDACD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B5B-8B6E-41BF-9374-200B04DDF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AC29-BDF3-49CC-9BCC-367BA92FDACD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B5B-8B6E-41BF-9374-200B04DDF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AC29-BDF3-49CC-9BCC-367BA92FDACD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B5B-8B6E-41BF-9374-200B04DDF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AC29-BDF3-49CC-9BCC-367BA92FDACD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B5B-8B6E-41BF-9374-200B04DDF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AC29-BDF3-49CC-9BCC-367BA92FDACD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B5B-8B6E-41BF-9374-200B04DDF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AC29-BDF3-49CC-9BCC-367BA92FDACD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B5B-8B6E-41BF-9374-200B04DDF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AC29-BDF3-49CC-9BCC-367BA92FDACD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B5B-8B6E-41BF-9374-200B04DDF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AC29-BDF3-49CC-9BCC-367BA92FDACD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B5B-8B6E-41BF-9374-200B04DDF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AC29-BDF3-49CC-9BCC-367BA92FDACD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B5B-8B6E-41BF-9374-200B04DDF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AC29-BDF3-49CC-9BCC-367BA92FDACD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B5B-8B6E-41BF-9374-200B04DDF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AC29-BDF3-49CC-9BCC-367BA92FDACD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B5B-8B6E-41BF-9374-200B04DDF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AC29-BDF3-49CC-9BCC-367BA92FDACD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0B5B-8B6E-41BF-9374-200B04DDF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RS</a:t>
            </a:r>
          </a:p>
          <a:p>
            <a:r>
              <a:rPr lang="en-US" dirty="0" smtClean="0"/>
              <a:t>Team Member: Yang </a:t>
            </a:r>
            <a:r>
              <a:rPr lang="en-US" dirty="0" err="1" smtClean="0"/>
              <a:t>Xu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Haven’t studied recommendation model previously. </a:t>
            </a:r>
          </a:p>
          <a:p>
            <a:r>
              <a:rPr lang="en-US" dirty="0" smtClean="0"/>
              <a:t>Initial design are too complicated to realize in a short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505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Good practice and good learning opportunity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is not suitable for iterative computing like matrix factorization (temporary result to disk). Spark is more suitable.</a:t>
            </a:r>
          </a:p>
          <a:p>
            <a:r>
              <a:rPr lang="en-US" dirty="0" smtClean="0"/>
              <a:t>In the future, try to realize the recommendation model by considering other information, e.g., text review information, friend information.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Amazon for AWS Grant Support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Koren</a:t>
            </a:r>
            <a:r>
              <a:rPr lang="en-US" dirty="0"/>
              <a:t>, </a:t>
            </a:r>
            <a:r>
              <a:rPr lang="en-US" dirty="0" err="1"/>
              <a:t>Yehuda</a:t>
            </a:r>
            <a:r>
              <a:rPr lang="en-US" dirty="0"/>
              <a:t>, Robert Bell, and Chris </a:t>
            </a:r>
            <a:r>
              <a:rPr lang="en-US" dirty="0" err="1"/>
              <a:t>Volinsky</a:t>
            </a:r>
            <a:r>
              <a:rPr lang="en-US" dirty="0"/>
              <a:t>. "Matrix factorization techniques for recommender systems.", in Computer 42.8 (2009): 30-37.</a:t>
            </a:r>
          </a:p>
          <a:p>
            <a:r>
              <a:rPr lang="en-US" dirty="0"/>
              <a:t>Yang, </a:t>
            </a:r>
            <a:r>
              <a:rPr lang="en-US" dirty="0" err="1"/>
              <a:t>Xiwang</a:t>
            </a:r>
            <a:r>
              <a:rPr lang="en-US" dirty="0"/>
              <a:t>, </a:t>
            </a:r>
            <a:r>
              <a:rPr lang="en-US" dirty="0" err="1"/>
              <a:t>Harald</a:t>
            </a:r>
            <a:r>
              <a:rPr lang="en-US" dirty="0"/>
              <a:t> </a:t>
            </a:r>
            <a:r>
              <a:rPr lang="en-US" dirty="0" err="1"/>
              <a:t>Steck</a:t>
            </a:r>
            <a:r>
              <a:rPr lang="en-US" dirty="0"/>
              <a:t>, and Yong Liu. "Circle-based recommendation in online social networks.", in ACM KDD, 2012. </a:t>
            </a:r>
          </a:p>
          <a:p>
            <a:r>
              <a:rPr lang="en-US" dirty="0"/>
              <a:t>Yang, </a:t>
            </a:r>
            <a:r>
              <a:rPr lang="en-US" dirty="0" err="1"/>
              <a:t>Xiwang</a:t>
            </a:r>
            <a:r>
              <a:rPr lang="en-US" dirty="0"/>
              <a:t>, et al. "On top-k recommendation using social networks.", in ACM </a:t>
            </a:r>
            <a:r>
              <a:rPr lang="en-US" dirty="0" err="1"/>
              <a:t>Recsys</a:t>
            </a:r>
            <a:r>
              <a:rPr lang="en-US" dirty="0"/>
              <a:t>, 2012. </a:t>
            </a:r>
          </a:p>
          <a:p>
            <a:r>
              <a:rPr lang="en-US" dirty="0" err="1"/>
              <a:t>McAuley</a:t>
            </a:r>
            <a:r>
              <a:rPr lang="en-US" dirty="0"/>
              <a:t>, Julian, and Jure </a:t>
            </a:r>
            <a:r>
              <a:rPr lang="en-US" dirty="0" err="1"/>
              <a:t>Leskovec</a:t>
            </a:r>
            <a:r>
              <a:rPr lang="en-US" dirty="0"/>
              <a:t>. "Hidden factors and hidden topics: understanding rating dimensions with review text.", in ACM </a:t>
            </a:r>
            <a:r>
              <a:rPr lang="en-US" dirty="0" err="1"/>
              <a:t>Recsys</a:t>
            </a:r>
            <a:r>
              <a:rPr lang="en-US" dirty="0"/>
              <a:t>, 2013. </a:t>
            </a:r>
          </a:p>
          <a:p>
            <a:r>
              <a:rPr lang="en-US" dirty="0" err="1"/>
              <a:t>Diao</a:t>
            </a:r>
            <a:r>
              <a:rPr lang="en-US" dirty="0"/>
              <a:t>, </a:t>
            </a:r>
            <a:r>
              <a:rPr lang="en-US" dirty="0" err="1"/>
              <a:t>Qiming</a:t>
            </a:r>
            <a:r>
              <a:rPr lang="en-US" dirty="0"/>
              <a:t>, et al. "Jointly modeling aspects, ratings and sentiments for movie recommendation (JMARS)." in ACM SIGKDD, 2014.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Through recommender system, items will be recommended to user that suit his/her personal taste. </a:t>
            </a:r>
            <a:endParaRPr lang="en-US" dirty="0" smtClean="0"/>
          </a:p>
          <a:p>
            <a:r>
              <a:rPr lang="en-US" dirty="0" smtClean="0"/>
              <a:t>Collaborative </a:t>
            </a:r>
            <a:r>
              <a:rPr lang="en-US" dirty="0"/>
              <a:t>filtering approach is widely used to predict user’s interests based on user rating history.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project, </a:t>
            </a:r>
            <a:r>
              <a:rPr lang="en-US" dirty="0" smtClean="0"/>
              <a:t>we implement some existing algorithms to do recommendation for one dataset.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companies do recommendation:</a:t>
            </a:r>
          </a:p>
          <a:p>
            <a:pPr lvl="1"/>
            <a:r>
              <a:rPr lang="en-US" dirty="0" smtClean="0"/>
              <a:t>E.g., Amazon, Netflix, </a:t>
            </a:r>
            <a:r>
              <a:rPr lang="en-US" dirty="0" err="1" smtClean="0"/>
              <a:t>Spotify</a:t>
            </a:r>
            <a:r>
              <a:rPr lang="en-US" dirty="0" smtClean="0"/>
              <a:t>, Pandora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Many companies set up dataset challenge to find better recommendation solution</a:t>
            </a:r>
          </a:p>
          <a:p>
            <a:endParaRPr lang="en-US" dirty="0" smtClean="0"/>
          </a:p>
        </p:txBody>
      </p:sp>
      <p:pic>
        <p:nvPicPr>
          <p:cNvPr id="1026" name="Picture 2" descr="C:\Users\xuyan_000\Downloads\netflix-recommendations-300x2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743200"/>
            <a:ext cx="2857500" cy="2000250"/>
          </a:xfrm>
          <a:prstGeom prst="rect">
            <a:avLst/>
          </a:prstGeom>
          <a:noFill/>
        </p:spPr>
      </p:pic>
      <p:pic>
        <p:nvPicPr>
          <p:cNvPr id="1027" name="Picture 3" descr="C:\Users\xuyan_000\Downloads\recommend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743200"/>
            <a:ext cx="3048000" cy="2126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recommender problem: Estimate a utility function that automatically predicts how a use will like an item.</a:t>
            </a:r>
          </a:p>
          <a:p>
            <a:r>
              <a:rPr lang="en-US" dirty="0" smtClean="0"/>
              <a:t>The age of recommendation is coming:</a:t>
            </a:r>
          </a:p>
          <a:p>
            <a:pPr lvl="1"/>
            <a:r>
              <a:rPr lang="en-US" dirty="0" smtClean="0"/>
              <a:t>Information overload</a:t>
            </a:r>
          </a:p>
          <a:p>
            <a:pPr lvl="1"/>
            <a:r>
              <a:rPr lang="en-US" dirty="0" smtClean="0"/>
              <a:t>Personalized feature</a:t>
            </a:r>
          </a:p>
          <a:p>
            <a:pPr lvl="1"/>
            <a:r>
              <a:rPr lang="en-US" dirty="0" smtClean="0"/>
              <a:t>“We are leaving the age of information and entering the age of recommendation” Chris Anderson in “The Long Tail”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00" dirty="0" smtClean="0"/>
              <a:t>Yelp Challenge Dataset: </a:t>
            </a:r>
          </a:p>
          <a:p>
            <a:pPr lvl="1" fontAlgn="base"/>
            <a:r>
              <a:rPr lang="en-US" altLang="zh-CN" sz="2900" dirty="0" smtClean="0"/>
              <a:t>D</a:t>
            </a:r>
            <a:r>
              <a:rPr lang="en-US" sz="2900" dirty="0" smtClean="0"/>
              <a:t>ata from</a:t>
            </a:r>
            <a:r>
              <a:rPr lang="en-US" sz="2900" dirty="0"/>
              <a:t> Phoenix, </a:t>
            </a:r>
            <a:r>
              <a:rPr lang="en-US" sz="2900" dirty="0" err="1" smtClean="0"/>
              <a:t>LasVegas</a:t>
            </a:r>
            <a:r>
              <a:rPr lang="en-US" sz="2900" dirty="0"/>
              <a:t>, Madison</a:t>
            </a:r>
            <a:r>
              <a:rPr lang="en-US" sz="2900" dirty="0" smtClean="0"/>
              <a:t>, Waterloo</a:t>
            </a:r>
            <a:r>
              <a:rPr lang="en-US" sz="2900" dirty="0"/>
              <a:t> and Edinburgh:</a:t>
            </a:r>
          </a:p>
          <a:p>
            <a:pPr marL="1200150" lvl="3" indent="-342900" fontAlgn="base">
              <a:buFont typeface="Wingdings" pitchFamily="2" charset="2"/>
              <a:buChar char="ü"/>
            </a:pPr>
            <a:r>
              <a:rPr lang="en-US" sz="2500" dirty="0"/>
              <a:t>42,153 businesses</a:t>
            </a:r>
          </a:p>
          <a:p>
            <a:pPr marL="1200150" lvl="3" indent="-342900" fontAlgn="base">
              <a:buFont typeface="Wingdings" pitchFamily="2" charset="2"/>
              <a:buChar char="ü"/>
            </a:pPr>
            <a:r>
              <a:rPr lang="en-US" sz="2500" dirty="0"/>
              <a:t>320,002 business attributes</a:t>
            </a:r>
          </a:p>
          <a:p>
            <a:pPr marL="1200150" lvl="3" indent="-342900" fontAlgn="base">
              <a:buFont typeface="Wingdings" pitchFamily="2" charset="2"/>
              <a:buChar char="ü"/>
            </a:pPr>
            <a:r>
              <a:rPr lang="en-US" sz="2500" dirty="0"/>
              <a:t>31,617 check-in sets</a:t>
            </a:r>
          </a:p>
          <a:p>
            <a:pPr marL="1200150" lvl="3" indent="-342900" fontAlgn="base">
              <a:buFont typeface="Wingdings" pitchFamily="2" charset="2"/>
              <a:buChar char="ü"/>
            </a:pPr>
            <a:r>
              <a:rPr lang="en-US" sz="2500" dirty="0"/>
              <a:t>252,898 users</a:t>
            </a:r>
          </a:p>
          <a:p>
            <a:pPr marL="1200150" lvl="3" indent="-342900" fontAlgn="base">
              <a:buFont typeface="Wingdings" pitchFamily="2" charset="2"/>
              <a:buChar char="ü"/>
            </a:pPr>
            <a:r>
              <a:rPr lang="en-US" sz="2500" dirty="0"/>
              <a:t>955,999 edge social graph</a:t>
            </a:r>
          </a:p>
          <a:p>
            <a:pPr marL="1200150" lvl="3" indent="-342900" fontAlgn="base">
              <a:buFont typeface="Wingdings" pitchFamily="2" charset="2"/>
              <a:buChar char="ü"/>
            </a:pPr>
            <a:r>
              <a:rPr lang="en-US" sz="2500" dirty="0"/>
              <a:t>403,210 tips</a:t>
            </a:r>
          </a:p>
          <a:p>
            <a:pPr marL="1200150" lvl="3" indent="-342900" fontAlgn="base">
              <a:buFont typeface="Wingdings" pitchFamily="2" charset="2"/>
              <a:buChar char="ü"/>
            </a:pPr>
            <a:r>
              <a:rPr lang="en-US" sz="2500" dirty="0"/>
              <a:t>1,125,458 reviews</a:t>
            </a:r>
          </a:p>
          <a:p>
            <a:pPr lvl="1"/>
            <a:r>
              <a:rPr lang="en-US" dirty="0" smtClean="0"/>
              <a:t>Only utilize rating information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990600" y="3048000"/>
            <a:ext cx="38100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14800" y="1371600"/>
            <a:ext cx="137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Data Input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191000" y="2362200"/>
            <a:ext cx="12192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Filtering &amp;&amp;Sampling</a:t>
            </a:r>
            <a:endParaRPr lang="en-US" sz="14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686301" y="2171699"/>
            <a:ext cx="228600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09800" y="2286000"/>
            <a:ext cx="137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Training Data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19800" y="2286000"/>
            <a:ext cx="137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Test Data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486400" y="25146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3657600" y="25146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2286001" y="3505199"/>
            <a:ext cx="1219200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57400" y="4191000"/>
            <a:ext cx="1676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Recommendation Model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67400" y="4191000"/>
            <a:ext cx="1676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Generate Recommendation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6134894" y="3467100"/>
            <a:ext cx="1142206" cy="7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10000" y="4495800"/>
            <a:ext cx="1905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867400" y="6019800"/>
            <a:ext cx="1676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Accuracy Assessment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6172201" y="5410199"/>
            <a:ext cx="1066800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5"/>
          <p:cNvSpPr txBox="1"/>
          <p:nvPr/>
        </p:nvSpPr>
        <p:spPr>
          <a:xfrm>
            <a:off x="3352800" y="350222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Run in </a:t>
            </a:r>
            <a:r>
              <a:rPr lang="en-US" sz="14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en-US" sz="1400" dirty="0" smtClean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6"/>
          <p:cNvSpPr txBox="1"/>
          <p:nvPr/>
        </p:nvSpPr>
        <p:spPr>
          <a:xfrm>
            <a:off x="762000" y="1447800"/>
            <a:ext cx="28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 Flow and Components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733800"/>
          </a:xfrm>
        </p:spPr>
        <p:txBody>
          <a:bodyPr/>
          <a:lstStyle/>
          <a:p>
            <a:r>
              <a:rPr lang="en-US" dirty="0" smtClean="0"/>
              <a:t>Solve this using alternating least squares (ALS)</a:t>
            </a:r>
          </a:p>
          <a:p>
            <a:pPr lvl="1"/>
            <a:r>
              <a:rPr lang="en-US" dirty="0" smtClean="0"/>
              <a:t>1. Initialize P by assigning random number</a:t>
            </a:r>
          </a:p>
          <a:p>
            <a:pPr lvl="1"/>
            <a:r>
              <a:rPr lang="en-US" dirty="0" smtClean="0"/>
              <a:t>2. Fix P, solve Q to minimize the objective function</a:t>
            </a:r>
          </a:p>
          <a:p>
            <a:pPr lvl="1"/>
            <a:r>
              <a:rPr lang="en-US" dirty="0" smtClean="0"/>
              <a:t>3. Fix U, solve P to minimize the objective function</a:t>
            </a:r>
          </a:p>
          <a:p>
            <a:pPr lvl="1"/>
            <a:r>
              <a:rPr lang="en-US" dirty="0" smtClean="0"/>
              <a:t>4. Repeat step 2 and step 3</a:t>
            </a:r>
          </a:p>
          <a:p>
            <a:r>
              <a:rPr lang="en-US" dirty="0" smtClean="0"/>
              <a:t>Step 2 and step 3 could be realized via parallel map/reduce jobs. </a:t>
            </a:r>
            <a:endParaRPr lang="en-US" dirty="0"/>
          </a:p>
        </p:txBody>
      </p:sp>
      <p:pic>
        <p:nvPicPr>
          <p:cNvPr id="2050" name="Picture 2" descr="C:\Users\xuyan_000\Pictures\Screenshots\Screenshotmatri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219200"/>
            <a:ext cx="3854397" cy="14829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Item-based model</a:t>
            </a:r>
          </a:p>
          <a:p>
            <a:pPr lvl="1"/>
            <a:r>
              <a:rPr lang="en-US" dirty="0" smtClean="0"/>
              <a:t>Compute similarity between items using the rating of users who have interacted with both items</a:t>
            </a:r>
          </a:p>
          <a:p>
            <a:pPr lvl="1"/>
            <a:r>
              <a:rPr lang="en-US" dirty="0" smtClean="0"/>
              <a:t>Predict rating of unrated item using user’s rating history and item similarity</a:t>
            </a:r>
          </a:p>
          <a:p>
            <a:r>
              <a:rPr lang="en-US" dirty="0" smtClean="0"/>
              <a:t>Popularity model</a:t>
            </a:r>
          </a:p>
          <a:p>
            <a:pPr lvl="1"/>
            <a:r>
              <a:rPr lang="en-US" dirty="0" smtClean="0"/>
              <a:t>Use item’s mean rating for the prediction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Measure root-mean-square deviation (RMSD):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smaller the better</a:t>
            </a:r>
          </a:p>
          <a:p>
            <a:r>
              <a:rPr lang="en-US" dirty="0" smtClean="0"/>
              <a:t>RMSD result: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1026" name="Picture 2" descr="C:\Users\xuyan_000\Pictures\Screenshots\Screenshotrms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981200"/>
            <a:ext cx="2828925" cy="704850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39268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Item-based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1.2389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Popularity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1.1927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Matrix factorization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1.1557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405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Recommender System</vt:lpstr>
      <vt:lpstr>Abstract</vt:lpstr>
      <vt:lpstr>Motivation</vt:lpstr>
      <vt:lpstr>Background</vt:lpstr>
      <vt:lpstr>Data Source</vt:lpstr>
      <vt:lpstr>Design Diagram</vt:lpstr>
      <vt:lpstr>Matrix Factorization Model</vt:lpstr>
      <vt:lpstr>Other Models</vt:lpstr>
      <vt:lpstr>Results</vt:lpstr>
      <vt:lpstr>Obstacles</vt:lpstr>
      <vt:lpstr>Conclusion &amp;&amp; Future work</vt:lpstr>
      <vt:lpstr>Acknowledgements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dc:creator>许杨</dc:creator>
  <cp:lastModifiedBy>许杨</cp:lastModifiedBy>
  <cp:revision>55</cp:revision>
  <dcterms:created xsi:type="dcterms:W3CDTF">2014-11-29T00:16:33Z</dcterms:created>
  <dcterms:modified xsi:type="dcterms:W3CDTF">2014-12-12T01:35:55Z</dcterms:modified>
</cp:coreProperties>
</file>