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97" r:id="rId3"/>
    <p:sldId id="298" r:id="rId4"/>
    <p:sldId id="257" r:id="rId5"/>
    <p:sldId id="291" r:id="rId6"/>
    <p:sldId id="280" r:id="rId7"/>
    <p:sldId id="299" r:id="rId8"/>
    <p:sldId id="301" r:id="rId9"/>
    <p:sldId id="300" r:id="rId10"/>
    <p:sldId id="359" r:id="rId11"/>
    <p:sldId id="364" r:id="rId12"/>
    <p:sldId id="363" r:id="rId13"/>
    <p:sldId id="362" r:id="rId14"/>
    <p:sldId id="302" r:id="rId15"/>
    <p:sldId id="303" r:id="rId16"/>
    <p:sldId id="304" r:id="rId17"/>
    <p:sldId id="306" r:id="rId18"/>
    <p:sldId id="367" r:id="rId19"/>
    <p:sldId id="314" r:id="rId20"/>
    <p:sldId id="368" r:id="rId21"/>
    <p:sldId id="369" r:id="rId22"/>
    <p:sldId id="370" r:id="rId23"/>
    <p:sldId id="371" r:id="rId24"/>
    <p:sldId id="372" r:id="rId25"/>
    <p:sldId id="317" r:id="rId26"/>
    <p:sldId id="373" r:id="rId27"/>
    <p:sldId id="316" r:id="rId28"/>
    <p:sldId id="319" r:id="rId29"/>
    <p:sldId id="318" r:id="rId30"/>
    <p:sldId id="374" r:id="rId31"/>
    <p:sldId id="393" r:id="rId32"/>
    <p:sldId id="307" r:id="rId33"/>
    <p:sldId id="311" r:id="rId34"/>
    <p:sldId id="327" r:id="rId35"/>
    <p:sldId id="329" r:id="rId36"/>
    <p:sldId id="375" r:id="rId37"/>
    <p:sldId id="378" r:id="rId38"/>
    <p:sldId id="379" r:id="rId39"/>
    <p:sldId id="330" r:id="rId40"/>
    <p:sldId id="308" r:id="rId41"/>
    <p:sldId id="335" r:id="rId42"/>
    <p:sldId id="334" r:id="rId43"/>
    <p:sldId id="333" r:id="rId44"/>
    <p:sldId id="381" r:id="rId45"/>
    <p:sldId id="382" r:id="rId46"/>
    <p:sldId id="388" r:id="rId47"/>
    <p:sldId id="384" r:id="rId48"/>
    <p:sldId id="389" r:id="rId49"/>
    <p:sldId id="390" r:id="rId50"/>
    <p:sldId id="391" r:id="rId51"/>
    <p:sldId id="392" r:id="rId52"/>
    <p:sldId id="380" r:id="rId53"/>
    <p:sldId id="394" r:id="rId54"/>
    <p:sldId id="395" r:id="rId55"/>
    <p:sldId id="309" r:id="rId56"/>
    <p:sldId id="336" r:id="rId57"/>
    <p:sldId id="337" r:id="rId58"/>
    <p:sldId id="339" r:id="rId59"/>
    <p:sldId id="338" r:id="rId60"/>
    <p:sldId id="340" r:id="rId61"/>
    <p:sldId id="310" r:id="rId62"/>
    <p:sldId id="323" r:id="rId63"/>
    <p:sldId id="341" r:id="rId64"/>
    <p:sldId id="342" r:id="rId65"/>
    <p:sldId id="320" r:id="rId66"/>
    <p:sldId id="324" r:id="rId67"/>
    <p:sldId id="343" r:id="rId68"/>
    <p:sldId id="347" r:id="rId69"/>
    <p:sldId id="346" r:id="rId70"/>
    <p:sldId id="345" r:id="rId71"/>
    <p:sldId id="348" r:id="rId72"/>
    <p:sldId id="344" r:id="rId73"/>
    <p:sldId id="349" r:id="rId74"/>
    <p:sldId id="350" r:id="rId75"/>
    <p:sldId id="352" r:id="rId76"/>
    <p:sldId id="321" r:id="rId77"/>
    <p:sldId id="325" r:id="rId78"/>
    <p:sldId id="356" r:id="rId79"/>
    <p:sldId id="355" r:id="rId80"/>
    <p:sldId id="354" r:id="rId81"/>
    <p:sldId id="353" r:id="rId82"/>
    <p:sldId id="357" r:id="rId83"/>
    <p:sldId id="322" r:id="rId84"/>
    <p:sldId id="326" r:id="rId85"/>
    <p:sldId id="358" r:id="rId8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69" autoAdjust="0"/>
    <p:restoredTop sz="94660"/>
  </p:normalViewPr>
  <p:slideViewPr>
    <p:cSldViewPr>
      <p:cViewPr varScale="1">
        <p:scale>
          <a:sx n="110" d="100"/>
          <a:sy n="110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צורה חופשית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צורה חופשית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19986E4-5F56-46A5-9AFA-B5F876807417}" type="datetimeFigureOut">
              <a:rPr lang="he-IL" smtClean="0"/>
              <a:t>כ"א/כסלו/תשע"ז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58DB01-2D0A-4969-9C8E-656EBA6897A7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Autofit/>
          </a:bodyPr>
          <a:lstStyle/>
          <a:p>
            <a:pPr algn="l" rtl="0"/>
            <a:r>
              <a:rPr lang="en-US" sz="4400" dirty="0" smtClean="0"/>
              <a:t>Video suggestion and discovery for youtube: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taking random walks through the view graph.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7016824" cy="1080120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Written by: Baluja et al. (2008)</a:t>
            </a:r>
          </a:p>
          <a:p>
            <a:pPr algn="l" rtl="0"/>
            <a:r>
              <a:rPr lang="en-US" sz="2800" dirty="0">
                <a:latin typeface="Arial" pitchFamily="34" charset="0"/>
                <a:cs typeface="Arial" pitchFamily="34" charset="0"/>
              </a:rPr>
              <a:t>Google.com &amp;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University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of Pittsburgh</a:t>
            </a:r>
            <a:endParaRPr lang="he-IL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691952" y="4589512"/>
            <a:ext cx="7016824" cy="108012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Presented by: Omer Bar-Ness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2015388" cy="110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כותרת משנה 2"/>
          <p:cNvSpPr txBox="1">
            <a:spLocks/>
          </p:cNvSpPr>
          <p:nvPr/>
        </p:nvSpPr>
        <p:spPr>
          <a:xfrm>
            <a:off x="6228184" y="5666171"/>
            <a:ext cx="3112368" cy="108012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 smtClean="0">
                <a:latin typeface="Arial" pitchFamily="34" charset="0"/>
                <a:cs typeface="Arial" pitchFamily="34" charset="0"/>
              </a:rPr>
              <a:t>Citation count: 352</a:t>
            </a: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Video-Video Co-View Graph</a:t>
            </a:r>
            <a:endParaRPr lang="he-IL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3247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540693" y="4509120"/>
            <a:ext cx="7467600" cy="16847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Our first video is about </a:t>
            </a:r>
            <a:r>
              <a:rPr lang="en-US" dirty="0" err="1" smtClean="0"/>
              <a:t>Sumi</a:t>
            </a:r>
            <a:r>
              <a:rPr lang="en-US" dirty="0" smtClean="0"/>
              <a:t> drawing</a:t>
            </a:r>
            <a:endParaRPr lang="he-IL" dirty="0"/>
          </a:p>
        </p:txBody>
      </p:sp>
      <p:cxnSp>
        <p:nvCxnSpPr>
          <p:cNvPr id="12" name="מחבר חץ ישר 11"/>
          <p:cNvCxnSpPr/>
          <p:nvPr/>
        </p:nvCxnSpPr>
        <p:spPr>
          <a:xfrm flipH="1" flipV="1">
            <a:off x="1475656" y="3284984"/>
            <a:ext cx="28803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Video-Video Co-View Graph</a:t>
            </a:r>
            <a:endParaRPr lang="he-IL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3247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40693" y="4509120"/>
            <a:ext cx="7467600" cy="16847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Next set of videos, are related to </a:t>
            </a:r>
            <a:r>
              <a:rPr lang="en-US" dirty="0" err="1" smtClean="0"/>
              <a:t>Sumi</a:t>
            </a:r>
            <a:r>
              <a:rPr lang="en-US" dirty="0" smtClean="0"/>
              <a:t> drawing.</a:t>
            </a:r>
            <a:endParaRPr lang="he-IL" dirty="0"/>
          </a:p>
        </p:txBody>
      </p:sp>
      <p:cxnSp>
        <p:nvCxnSpPr>
          <p:cNvPr id="5" name="מחבר חץ ישר 4"/>
          <p:cNvCxnSpPr/>
          <p:nvPr/>
        </p:nvCxnSpPr>
        <p:spPr>
          <a:xfrm flipV="1">
            <a:off x="1547664" y="3717032"/>
            <a:ext cx="648072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1547664" y="2996952"/>
            <a:ext cx="648072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flipV="1">
            <a:off x="1547664" y="2060848"/>
            <a:ext cx="648072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Video-Video Co-View Graph</a:t>
            </a:r>
            <a:endParaRPr lang="he-IL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3247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40693" y="4509120"/>
            <a:ext cx="7467600" cy="16847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Red leaf video, is connected with a video that relates to nature as well. </a:t>
            </a:r>
            <a:endParaRPr lang="he-IL" dirty="0"/>
          </a:p>
        </p:txBody>
      </p:sp>
      <p:cxnSp>
        <p:nvCxnSpPr>
          <p:cNvPr id="7" name="מחבר חץ ישר 6"/>
          <p:cNvCxnSpPr/>
          <p:nvPr/>
        </p:nvCxnSpPr>
        <p:spPr>
          <a:xfrm>
            <a:off x="3491880" y="2848372"/>
            <a:ext cx="3509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>
            <a:off x="1907704" y="284837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Video-Video Co-View Graph</a:t>
            </a:r>
            <a:endParaRPr lang="he-IL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3247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40693" y="4509120"/>
            <a:ext cx="7467600" cy="16847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That video, leads us to videos purely about motorcycles.</a:t>
            </a:r>
          </a:p>
        </p:txBody>
      </p:sp>
      <p:cxnSp>
        <p:nvCxnSpPr>
          <p:cNvPr id="5" name="מחבר חץ ישר 4"/>
          <p:cNvCxnSpPr/>
          <p:nvPr/>
        </p:nvCxnSpPr>
        <p:spPr>
          <a:xfrm>
            <a:off x="1907704" y="284837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מחבר חץ ישר 5"/>
          <p:cNvCxnSpPr/>
          <p:nvPr/>
        </p:nvCxnSpPr>
        <p:spPr>
          <a:xfrm>
            <a:off x="3419872" y="284837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4938700" y="284837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>
            <a:off x="6423796" y="284837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Co-view data - usage</a:t>
            </a:r>
            <a:endParaRPr lang="he-IL" b="1" dirty="0"/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454617" y="1484784"/>
            <a:ext cx="7467600" cy="2232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We’ve computed the co-view data.</a:t>
            </a:r>
          </a:p>
          <a:p>
            <a:pPr marL="36576" indent="0" algn="l" rtl="0">
              <a:buFont typeface="Wingdings 2"/>
              <a:buNone/>
            </a:pPr>
            <a:r>
              <a:rPr lang="en-US" dirty="0" smtClean="0"/>
              <a:t>How can we use the data to recommend videos?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25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אליפסה 59"/>
          <p:cNvSpPr/>
          <p:nvPr/>
        </p:nvSpPr>
        <p:spPr>
          <a:xfrm>
            <a:off x="2106319" y="5212991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אליפסה 58"/>
          <p:cNvSpPr/>
          <p:nvPr/>
        </p:nvSpPr>
        <p:spPr>
          <a:xfrm>
            <a:off x="3189086" y="4818560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אליפסה 60"/>
          <p:cNvSpPr/>
          <p:nvPr/>
        </p:nvSpPr>
        <p:spPr>
          <a:xfrm>
            <a:off x="2051720" y="4077885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אליפסה 57"/>
          <p:cNvSpPr/>
          <p:nvPr/>
        </p:nvSpPr>
        <p:spPr>
          <a:xfrm>
            <a:off x="3483527" y="4055368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אליפסה 56"/>
          <p:cNvSpPr/>
          <p:nvPr/>
        </p:nvSpPr>
        <p:spPr>
          <a:xfrm>
            <a:off x="3563888" y="3016068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אליפסה 54"/>
          <p:cNvSpPr/>
          <p:nvPr/>
        </p:nvSpPr>
        <p:spPr>
          <a:xfrm>
            <a:off x="3598040" y="1437200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אליפסה 55"/>
          <p:cNvSpPr/>
          <p:nvPr/>
        </p:nvSpPr>
        <p:spPr>
          <a:xfrm>
            <a:off x="2098975" y="2178288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2647387" y="692696"/>
            <a:ext cx="4320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8" y="2996951"/>
            <a:ext cx="572071" cy="94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מחבר חץ ישר 4"/>
          <p:cNvCxnSpPr/>
          <p:nvPr/>
        </p:nvCxnSpPr>
        <p:spPr>
          <a:xfrm flipV="1">
            <a:off x="751583" y="2416671"/>
            <a:ext cx="1368152" cy="86409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>
            <a:off x="751583" y="3280767"/>
            <a:ext cx="1300137" cy="101232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ציין מיקום תוכן 2"/>
          <p:cNvSpPr txBox="1">
            <a:spLocks/>
          </p:cNvSpPr>
          <p:nvPr/>
        </p:nvSpPr>
        <p:spPr>
          <a:xfrm>
            <a:off x="2051720" y="2181704"/>
            <a:ext cx="432048" cy="50405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J</a:t>
            </a:r>
            <a:endParaRPr lang="he-IL" dirty="0"/>
          </a:p>
        </p:txBody>
      </p:sp>
      <p:sp>
        <p:nvSpPr>
          <p:cNvPr id="13" name="מציין מיקום תוכן 2"/>
          <p:cNvSpPr txBox="1">
            <a:spLocks/>
          </p:cNvSpPr>
          <p:nvPr/>
        </p:nvSpPr>
        <p:spPr>
          <a:xfrm>
            <a:off x="2018918" y="4077072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/>
              <a:t>K</a:t>
            </a:r>
            <a:endParaRPr lang="he-IL" dirty="0"/>
          </a:p>
        </p:txBody>
      </p:sp>
      <p:sp>
        <p:nvSpPr>
          <p:cNvPr id="28" name="מציין מיקום תוכן 2"/>
          <p:cNvSpPr txBox="1">
            <a:spLocks/>
          </p:cNvSpPr>
          <p:nvPr/>
        </p:nvSpPr>
        <p:spPr>
          <a:xfrm>
            <a:off x="2647387" y="692696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L</a:t>
            </a:r>
            <a:endParaRPr lang="he-IL" dirty="0"/>
          </a:p>
        </p:txBody>
      </p:sp>
      <p:sp>
        <p:nvSpPr>
          <p:cNvPr id="29" name="מציין מיקום תוכן 2"/>
          <p:cNvSpPr txBox="1">
            <a:spLocks/>
          </p:cNvSpPr>
          <p:nvPr/>
        </p:nvSpPr>
        <p:spPr>
          <a:xfrm>
            <a:off x="3563888" y="1437200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M</a:t>
            </a:r>
            <a:endParaRPr lang="he-IL" dirty="0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3491880" y="3028739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N</a:t>
            </a:r>
            <a:endParaRPr lang="he-IL" dirty="0"/>
          </a:p>
        </p:txBody>
      </p: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3419872" y="4077072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O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3203848" y="4869160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P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2051720" y="5225662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Q</a:t>
            </a:r>
            <a:endParaRPr lang="he-IL" dirty="0"/>
          </a:p>
        </p:txBody>
      </p:sp>
      <p:sp>
        <p:nvSpPr>
          <p:cNvPr id="38" name="מציין מיקום תוכן 2"/>
          <p:cNvSpPr txBox="1">
            <a:spLocks/>
          </p:cNvSpPr>
          <p:nvPr/>
        </p:nvSpPr>
        <p:spPr>
          <a:xfrm>
            <a:off x="4633154" y="2060848"/>
            <a:ext cx="4259326" cy="1994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0" name="מציין מיקום תוכן 2"/>
          <p:cNvSpPr txBox="1">
            <a:spLocks/>
          </p:cNvSpPr>
          <p:nvPr/>
        </p:nvSpPr>
        <p:spPr>
          <a:xfrm>
            <a:off x="4788024" y="810052"/>
            <a:ext cx="4104456" cy="50672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Union{L,M,N,O,P,Q}</a:t>
            </a:r>
          </a:p>
          <a:p>
            <a:pPr algn="l" rtl="0"/>
            <a:r>
              <a:rPr lang="en-US" dirty="0"/>
              <a:t>Co-views</a:t>
            </a:r>
            <a:endParaRPr lang="he-IL" dirty="0"/>
          </a:p>
          <a:p>
            <a:pPr algn="l" rtl="0"/>
            <a:r>
              <a:rPr lang="en-US" dirty="0" smtClean="0"/>
              <a:t>Times </a:t>
            </a:r>
            <a:r>
              <a:rPr lang="en-US" dirty="0"/>
              <a:t>video </a:t>
            </a:r>
            <a:r>
              <a:rPr lang="en-US" dirty="0" smtClean="0"/>
              <a:t>suggested</a:t>
            </a:r>
          </a:p>
          <a:p>
            <a:pPr algn="l" rtl="0"/>
            <a:r>
              <a:rPr lang="en-US" dirty="0"/>
              <a:t>Total </a:t>
            </a:r>
            <a:r>
              <a:rPr lang="en-US" dirty="0" smtClean="0"/>
              <a:t>views</a:t>
            </a:r>
          </a:p>
          <a:p>
            <a:pPr algn="l" rtl="0"/>
            <a:r>
              <a:rPr lang="en-US" dirty="0"/>
              <a:t>Any combination of above heuristics</a:t>
            </a:r>
          </a:p>
          <a:p>
            <a:pPr algn="l" rtl="0"/>
            <a:endParaRPr lang="he-IL" dirty="0"/>
          </a:p>
          <a:p>
            <a:pPr marL="36576" indent="0" algn="l" rtl="0">
              <a:buNone/>
            </a:pPr>
            <a:endParaRPr lang="he-IL" dirty="0"/>
          </a:p>
          <a:p>
            <a:pPr marL="36576" indent="0" algn="l" rtl="0">
              <a:buNone/>
            </a:pPr>
            <a:endParaRPr lang="en-US" dirty="0"/>
          </a:p>
          <a:p>
            <a:pPr algn="l" rtl="0"/>
            <a:endParaRPr lang="he-IL" dirty="0"/>
          </a:p>
          <a:p>
            <a:pPr marL="36576" indent="0" algn="l" rtl="0">
              <a:buFont typeface="Wingdings 2"/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2" name="מציין מיקום תוכן 2"/>
          <p:cNvSpPr txBox="1">
            <a:spLocks/>
          </p:cNvSpPr>
          <p:nvPr/>
        </p:nvSpPr>
        <p:spPr>
          <a:xfrm>
            <a:off x="2291271" y="1435843"/>
            <a:ext cx="384992" cy="37077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None/>
            </a:pP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endParaRPr lang="he-IL" dirty="0"/>
          </a:p>
        </p:txBody>
      </p:sp>
      <p:sp>
        <p:nvSpPr>
          <p:cNvPr id="54" name="מציין מיקום תוכן 2"/>
          <p:cNvSpPr txBox="1">
            <a:spLocks/>
          </p:cNvSpPr>
          <p:nvPr/>
        </p:nvSpPr>
        <p:spPr>
          <a:xfrm>
            <a:off x="2782399" y="1755869"/>
            <a:ext cx="384992" cy="37077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None/>
            </a:pP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endParaRPr lang="he-IL" dirty="0"/>
          </a:p>
        </p:txBody>
      </p:sp>
      <p:sp>
        <p:nvSpPr>
          <p:cNvPr id="62" name="מציין מיקום תוכן 2"/>
          <p:cNvSpPr txBox="1">
            <a:spLocks/>
          </p:cNvSpPr>
          <p:nvPr/>
        </p:nvSpPr>
        <p:spPr>
          <a:xfrm>
            <a:off x="2843808" y="2626177"/>
            <a:ext cx="384992" cy="37077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None/>
            </a:pP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endParaRPr lang="he-IL" dirty="0"/>
          </a:p>
        </p:txBody>
      </p:sp>
      <p:sp>
        <p:nvSpPr>
          <p:cNvPr id="63" name="מציין מיקום תוכן 2"/>
          <p:cNvSpPr txBox="1">
            <a:spLocks/>
          </p:cNvSpPr>
          <p:nvPr/>
        </p:nvSpPr>
        <p:spPr>
          <a:xfrm>
            <a:off x="2782399" y="3377665"/>
            <a:ext cx="384992" cy="37077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None/>
            </a:pP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endParaRPr lang="he-IL" dirty="0"/>
          </a:p>
        </p:txBody>
      </p:sp>
      <p:sp>
        <p:nvSpPr>
          <p:cNvPr id="64" name="מציין מיקום תוכן 2"/>
          <p:cNvSpPr txBox="1">
            <a:spLocks/>
          </p:cNvSpPr>
          <p:nvPr/>
        </p:nvSpPr>
        <p:spPr>
          <a:xfrm>
            <a:off x="2886939" y="4053524"/>
            <a:ext cx="384992" cy="37077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None/>
            </a:pP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endParaRPr lang="he-IL" dirty="0"/>
          </a:p>
        </p:txBody>
      </p:sp>
      <p:sp>
        <p:nvSpPr>
          <p:cNvPr id="65" name="מציין מיקום תוכן 2"/>
          <p:cNvSpPr txBox="1">
            <a:spLocks/>
          </p:cNvSpPr>
          <p:nvPr/>
        </p:nvSpPr>
        <p:spPr>
          <a:xfrm>
            <a:off x="2695542" y="4581128"/>
            <a:ext cx="384992" cy="37077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None/>
            </a:pP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endParaRPr lang="he-IL" dirty="0"/>
          </a:p>
        </p:txBody>
      </p:sp>
      <p:sp>
        <p:nvSpPr>
          <p:cNvPr id="66" name="מציין מיקום תוכן 2"/>
          <p:cNvSpPr txBox="1">
            <a:spLocks/>
          </p:cNvSpPr>
          <p:nvPr/>
        </p:nvSpPr>
        <p:spPr>
          <a:xfrm>
            <a:off x="1944617" y="4797152"/>
            <a:ext cx="384992" cy="37077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None/>
            </a:pP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endParaRPr lang="he-IL" dirty="0"/>
          </a:p>
        </p:txBody>
      </p:sp>
      <p:cxnSp>
        <p:nvCxnSpPr>
          <p:cNvPr id="10" name="מחבר חץ ישר 9"/>
          <p:cNvCxnSpPr>
            <a:stCxn id="28" idx="2"/>
          </p:cNvCxnSpPr>
          <p:nvPr/>
        </p:nvCxnSpPr>
        <p:spPr>
          <a:xfrm flipH="1">
            <a:off x="2397145" y="1196752"/>
            <a:ext cx="466266" cy="9849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/>
          <p:cNvCxnSpPr/>
          <p:nvPr/>
        </p:nvCxnSpPr>
        <p:spPr>
          <a:xfrm flipH="1">
            <a:off x="2538367" y="1806617"/>
            <a:ext cx="1025522" cy="587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/>
          <p:cNvCxnSpPr>
            <a:stCxn id="58" idx="2"/>
            <a:endCxn id="61" idx="6"/>
          </p:cNvCxnSpPr>
          <p:nvPr/>
        </p:nvCxnSpPr>
        <p:spPr>
          <a:xfrm flipH="1">
            <a:off x="2483767" y="4271392"/>
            <a:ext cx="999760" cy="225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 flipH="1">
            <a:off x="2450967" y="3377665"/>
            <a:ext cx="1112922" cy="7002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חץ ישר 67"/>
          <p:cNvCxnSpPr>
            <a:stCxn id="61" idx="4"/>
          </p:cNvCxnSpPr>
          <p:nvPr/>
        </p:nvCxnSpPr>
        <p:spPr>
          <a:xfrm>
            <a:off x="2267744" y="4509933"/>
            <a:ext cx="61868" cy="6579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חץ ישר 68"/>
          <p:cNvCxnSpPr>
            <a:stCxn id="59" idx="2"/>
            <a:endCxn id="61" idx="5"/>
          </p:cNvCxnSpPr>
          <p:nvPr/>
        </p:nvCxnSpPr>
        <p:spPr>
          <a:xfrm flipH="1" flipV="1">
            <a:off x="2420495" y="4446661"/>
            <a:ext cx="768591" cy="5879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/>
          <p:cNvCxnSpPr>
            <a:stCxn id="30" idx="1"/>
          </p:cNvCxnSpPr>
          <p:nvPr/>
        </p:nvCxnSpPr>
        <p:spPr>
          <a:xfrm flipH="1" flipV="1">
            <a:off x="2483769" y="2610337"/>
            <a:ext cx="1008111" cy="670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Solution – “Adsorption” Algorithm</a:t>
            </a:r>
            <a:endParaRPr lang="en-US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Video Co-View Graph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 Adsorption Algorithm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Experimental Setup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Empirical results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Conclusions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ctr" rtl="0"/>
            <a:r>
              <a:rPr lang="en-US" sz="4800" b="1" dirty="0">
                <a:latin typeface="Arial" pitchFamily="34" charset="0"/>
                <a:cs typeface="Arial" pitchFamily="34" charset="0"/>
              </a:rPr>
              <a:t>The Adsorption Algorithm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averaging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random walks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linear systems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Injection and dummy probabilities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Label propagation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33242" y="2132856"/>
            <a:ext cx="7467600" cy="4536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This algorithm is used in order to propagate labels from some node in a graph to other nodes in the graph.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128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Label propagation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259632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259632" y="4653136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4355976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/>
          <p:cNvCxnSpPr>
            <a:stCxn id="9" idx="3"/>
            <a:endCxn id="11" idx="1"/>
          </p:cNvCxnSpPr>
          <p:nvPr/>
        </p:nvCxnSpPr>
        <p:spPr>
          <a:xfrm>
            <a:off x="2627784" y="306896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2195736" y="3564632"/>
            <a:ext cx="0" cy="108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ציין מיקום תוכן 2"/>
          <p:cNvSpPr txBox="1">
            <a:spLocks/>
          </p:cNvSpPr>
          <p:nvPr/>
        </p:nvSpPr>
        <p:spPr>
          <a:xfrm>
            <a:off x="395536" y="2564904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2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j</a:t>
            </a:r>
            <a:endParaRPr lang="he-IL" sz="1800" dirty="0"/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5796136" y="2556520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j+1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k</a:t>
            </a:r>
            <a:endParaRPr lang="he-IL" sz="1800" dirty="0"/>
          </a:p>
        </p:txBody>
      </p:sp>
      <p:sp>
        <p:nvSpPr>
          <p:cNvPr id="19" name="מציין מיקום תוכן 2"/>
          <p:cNvSpPr txBox="1">
            <a:spLocks/>
          </p:cNvSpPr>
          <p:nvPr/>
        </p:nvSpPr>
        <p:spPr>
          <a:xfrm>
            <a:off x="2648784" y="4653136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j+3</a:t>
            </a:r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k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m</a:t>
            </a:r>
            <a:endParaRPr lang="he-IL" sz="1800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1679908" y="2816932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824028" y="2808548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691680" y="4884016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56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7183" y="404664"/>
            <a:ext cx="7467600" cy="1143000"/>
          </a:xfrm>
        </p:spPr>
        <p:txBody>
          <a:bodyPr/>
          <a:lstStyle/>
          <a:p>
            <a:r>
              <a:rPr lang="en-US" b="1" dirty="0" smtClean="0"/>
              <a:t>Youtube Facts: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4537" y="2955796"/>
            <a:ext cx="8219256" cy="1108719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300 </a:t>
            </a:r>
            <a:r>
              <a:rPr lang="en-US" dirty="0"/>
              <a:t>hours of new videos were </a:t>
            </a:r>
            <a:r>
              <a:rPr lang="en-US" dirty="0" smtClean="0"/>
              <a:t>uploaded every minute (2014)</a:t>
            </a:r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33137" y="2492896"/>
            <a:ext cx="8219256" cy="11087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800 million unique users a month (2014)</a:t>
            </a:r>
            <a:endParaRPr lang="he-IL" dirty="0" smtClean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04537" y="3940064"/>
            <a:ext cx="8219256" cy="11087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YouTube consumed as much bandwidth in 2007 as the entire Internet in 2000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41466" y="1938536"/>
            <a:ext cx="8219256" cy="11087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Launched in 2005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3964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Label propagation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259632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259632" y="4653136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4355976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/>
          <p:cNvCxnSpPr>
            <a:stCxn id="9" idx="3"/>
            <a:endCxn id="11" idx="1"/>
          </p:cNvCxnSpPr>
          <p:nvPr/>
        </p:nvCxnSpPr>
        <p:spPr>
          <a:xfrm>
            <a:off x="2627784" y="306896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2195736" y="357301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ציין מיקום תוכן 2"/>
          <p:cNvSpPr txBox="1">
            <a:spLocks/>
          </p:cNvSpPr>
          <p:nvPr/>
        </p:nvSpPr>
        <p:spPr>
          <a:xfrm>
            <a:off x="395536" y="2564904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2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j</a:t>
            </a:r>
            <a:endParaRPr lang="he-IL" sz="1800" dirty="0"/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5796136" y="2556520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j+1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k</a:t>
            </a:r>
            <a:endParaRPr lang="he-IL" sz="1800" dirty="0"/>
          </a:p>
        </p:txBody>
      </p:sp>
      <p:sp>
        <p:nvSpPr>
          <p:cNvPr id="19" name="מציין מיקום תוכן 2"/>
          <p:cNvSpPr txBox="1">
            <a:spLocks/>
          </p:cNvSpPr>
          <p:nvPr/>
        </p:nvSpPr>
        <p:spPr>
          <a:xfrm>
            <a:off x="2648784" y="4653136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j+3</a:t>
            </a:r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k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m</a:t>
            </a:r>
            <a:endParaRPr lang="he-IL" sz="1800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1679908" y="2816932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824028" y="2808548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691680" y="4884016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16" name="מציין מיקום תוכן 2"/>
          <p:cNvSpPr txBox="1">
            <a:spLocks/>
          </p:cNvSpPr>
          <p:nvPr/>
        </p:nvSpPr>
        <p:spPr>
          <a:xfrm>
            <a:off x="3004672" y="2564904"/>
            <a:ext cx="724232" cy="27812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Label</a:t>
            </a:r>
            <a:r>
              <a:rPr lang="en-US" sz="1800" baseline="-25000" dirty="0" smtClean="0">
                <a:solidFill>
                  <a:srgbClr val="FFFF00"/>
                </a:solidFill>
              </a:rPr>
              <a:t>2</a:t>
            </a:r>
            <a:endParaRPr lang="en-US" sz="1800" dirty="0" smtClean="0">
              <a:solidFill>
                <a:srgbClr val="FFFF00"/>
              </a:solidFill>
            </a:endParaRPr>
          </a:p>
        </p:txBody>
      </p:sp>
      <p:cxnSp>
        <p:nvCxnSpPr>
          <p:cNvPr id="5" name="מחבר חץ ישר 4"/>
          <p:cNvCxnSpPr/>
          <p:nvPr/>
        </p:nvCxnSpPr>
        <p:spPr>
          <a:xfrm>
            <a:off x="3059832" y="2564904"/>
            <a:ext cx="669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/>
          <p:nvPr/>
        </p:nvCxnSpPr>
        <p:spPr>
          <a:xfrm>
            <a:off x="3059832" y="2816932"/>
            <a:ext cx="669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Label propagation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259632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259632" y="4653136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4355976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/>
          <p:cNvCxnSpPr>
            <a:stCxn id="9" idx="3"/>
            <a:endCxn id="11" idx="1"/>
          </p:cNvCxnSpPr>
          <p:nvPr/>
        </p:nvCxnSpPr>
        <p:spPr>
          <a:xfrm>
            <a:off x="2627784" y="306896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2195736" y="3573016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ציין מיקום תוכן 2"/>
          <p:cNvSpPr txBox="1">
            <a:spLocks/>
          </p:cNvSpPr>
          <p:nvPr/>
        </p:nvSpPr>
        <p:spPr>
          <a:xfrm>
            <a:off x="395536" y="2564904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2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j</a:t>
            </a:r>
            <a:endParaRPr lang="he-IL" sz="1800" dirty="0"/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5796136" y="2556520"/>
            <a:ext cx="1152128" cy="13045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j+1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k</a:t>
            </a:r>
            <a:endParaRPr lang="en-US" sz="1800" baseline="-25000" dirty="0" smtClean="0"/>
          </a:p>
          <a:p>
            <a:pPr marL="36576" indent="0" algn="l" rtl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Label</a:t>
            </a:r>
            <a:r>
              <a:rPr lang="en-US" sz="1800" baseline="-25000" dirty="0" smtClean="0">
                <a:solidFill>
                  <a:srgbClr val="FFFF00"/>
                </a:solidFill>
              </a:rPr>
              <a:t>2</a:t>
            </a:r>
            <a:endParaRPr lang="en-US" sz="1800" baseline="-25000" dirty="0">
              <a:solidFill>
                <a:srgbClr val="FFFF00"/>
              </a:solidFill>
            </a:endParaRPr>
          </a:p>
          <a:p>
            <a:pPr marL="36576" indent="0" algn="l" rtl="0">
              <a:buNone/>
            </a:pPr>
            <a:endParaRPr lang="en-US" sz="1800" baseline="-25000" dirty="0" smtClean="0"/>
          </a:p>
          <a:p>
            <a:pPr marL="36576" indent="0" algn="l" rtl="0">
              <a:buNone/>
            </a:pPr>
            <a:endParaRPr lang="he-IL" sz="1800" dirty="0"/>
          </a:p>
        </p:txBody>
      </p:sp>
      <p:sp>
        <p:nvSpPr>
          <p:cNvPr id="19" name="מציין מיקום תוכן 2"/>
          <p:cNvSpPr txBox="1">
            <a:spLocks/>
          </p:cNvSpPr>
          <p:nvPr/>
        </p:nvSpPr>
        <p:spPr>
          <a:xfrm>
            <a:off x="2648784" y="4653136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j+3</a:t>
            </a:r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k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m</a:t>
            </a:r>
            <a:endParaRPr lang="he-IL" sz="1800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1679908" y="2816932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824028" y="2808548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691680" y="4884016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05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Label propagation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370956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259632" y="4653136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4355976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/>
          <p:cNvCxnSpPr/>
          <p:nvPr/>
        </p:nvCxnSpPr>
        <p:spPr>
          <a:xfrm>
            <a:off x="2699792" y="306896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2195736" y="36450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ציין מיקום תוכן 2"/>
          <p:cNvSpPr txBox="1">
            <a:spLocks/>
          </p:cNvSpPr>
          <p:nvPr/>
        </p:nvSpPr>
        <p:spPr>
          <a:xfrm>
            <a:off x="509640" y="2564904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2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j</a:t>
            </a:r>
            <a:endParaRPr lang="he-IL" sz="1800" dirty="0"/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5796136" y="2556520"/>
            <a:ext cx="1152128" cy="13045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j+1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k</a:t>
            </a:r>
            <a:endParaRPr lang="en-US" sz="1800" baseline="-25000" dirty="0" smtClean="0"/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  <a:p>
            <a:pPr marL="36576" indent="0" algn="l" rtl="0">
              <a:buNone/>
            </a:pPr>
            <a:endParaRPr lang="en-US" sz="1800" baseline="-25000" dirty="0" smtClean="0"/>
          </a:p>
          <a:p>
            <a:pPr marL="36576" indent="0" algn="l" rtl="0">
              <a:buNone/>
            </a:pPr>
            <a:endParaRPr lang="he-IL" sz="1800" dirty="0"/>
          </a:p>
        </p:txBody>
      </p:sp>
      <p:sp>
        <p:nvSpPr>
          <p:cNvPr id="19" name="מציין מיקום תוכן 2"/>
          <p:cNvSpPr txBox="1">
            <a:spLocks/>
          </p:cNvSpPr>
          <p:nvPr/>
        </p:nvSpPr>
        <p:spPr>
          <a:xfrm>
            <a:off x="2648784" y="4653136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j+3</a:t>
            </a:r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k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m</a:t>
            </a:r>
            <a:endParaRPr lang="he-IL" sz="1800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1763688" y="2806080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824028" y="2808548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691680" y="4884016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16" name="מציין מיקום תוכן 2"/>
          <p:cNvSpPr txBox="1">
            <a:spLocks/>
          </p:cNvSpPr>
          <p:nvPr/>
        </p:nvSpPr>
        <p:spPr>
          <a:xfrm>
            <a:off x="6660232" y="2576344"/>
            <a:ext cx="792088" cy="1304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0.25</a:t>
            </a:r>
            <a:endParaRPr lang="en-US" sz="1800" baseline="-25000" dirty="0" smtClean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r>
              <a:rPr lang="en-US" sz="1800" dirty="0">
                <a:solidFill>
                  <a:srgbClr val="92D050"/>
                </a:solidFill>
              </a:rPr>
              <a:t>0.25</a:t>
            </a:r>
            <a:endParaRPr lang="en-US" sz="1800" baseline="-25000" dirty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r>
              <a:rPr lang="en-US" sz="1800" dirty="0">
                <a:solidFill>
                  <a:srgbClr val="92D050"/>
                </a:solidFill>
              </a:rPr>
              <a:t>0.25</a:t>
            </a:r>
            <a:endParaRPr lang="en-US" sz="1800" baseline="-25000" dirty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r>
              <a:rPr lang="en-US" sz="1800" dirty="0">
                <a:solidFill>
                  <a:srgbClr val="92D050"/>
                </a:solidFill>
              </a:rPr>
              <a:t>0.25</a:t>
            </a:r>
            <a:endParaRPr lang="en-US" sz="1800" baseline="-25000" dirty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en-US" sz="1800" baseline="-25000" dirty="0" smtClean="0"/>
          </a:p>
          <a:p>
            <a:pPr marL="36576" indent="0" algn="l" rtl="0">
              <a:buNone/>
            </a:pPr>
            <a:endParaRPr lang="he-IL" sz="1800" dirty="0"/>
          </a:p>
        </p:txBody>
      </p:sp>
      <p:sp>
        <p:nvSpPr>
          <p:cNvPr id="23" name="מציין מיקום תוכן 2"/>
          <p:cNvSpPr txBox="1">
            <a:spLocks/>
          </p:cNvSpPr>
          <p:nvPr/>
        </p:nvSpPr>
        <p:spPr>
          <a:xfrm>
            <a:off x="3523124" y="4581128"/>
            <a:ext cx="1080120" cy="1304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endParaRPr lang="en-US" sz="2800" baseline="-25000" dirty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en-US" sz="2800" baseline="-25000" dirty="0" smtClean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24" name="מציין מיקום תוכן 2"/>
          <p:cNvSpPr txBox="1">
            <a:spLocks/>
          </p:cNvSpPr>
          <p:nvPr/>
        </p:nvSpPr>
        <p:spPr>
          <a:xfrm>
            <a:off x="-30420" y="2448332"/>
            <a:ext cx="1080120" cy="1304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endParaRPr lang="en-US" sz="2800" baseline="-25000" dirty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en-US" sz="2800" baseline="-25000" dirty="0" smtClean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3161008" y="2667020"/>
            <a:ext cx="724232" cy="27812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Label</a:t>
            </a:r>
            <a:r>
              <a:rPr lang="en-US" sz="1800" baseline="-25000" dirty="0">
                <a:solidFill>
                  <a:srgbClr val="FFFF00"/>
                </a:solidFill>
              </a:rPr>
              <a:t>1</a:t>
            </a:r>
            <a:endParaRPr lang="en-US" sz="1800" dirty="0" smtClean="0">
              <a:solidFill>
                <a:srgbClr val="FFFF00"/>
              </a:solidFill>
            </a:endParaRPr>
          </a:p>
        </p:txBody>
      </p:sp>
      <p:cxnSp>
        <p:nvCxnSpPr>
          <p:cNvPr id="26" name="מחבר חץ ישר 25"/>
          <p:cNvCxnSpPr/>
          <p:nvPr/>
        </p:nvCxnSpPr>
        <p:spPr>
          <a:xfrm>
            <a:off x="3161008" y="2667020"/>
            <a:ext cx="669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/>
          <p:nvPr/>
        </p:nvCxnSpPr>
        <p:spPr>
          <a:xfrm>
            <a:off x="3157344" y="2945140"/>
            <a:ext cx="6690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Label propagation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370956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259632" y="4653136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4355976" y="256490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/>
          <p:cNvCxnSpPr/>
          <p:nvPr/>
        </p:nvCxnSpPr>
        <p:spPr>
          <a:xfrm>
            <a:off x="2699792" y="306896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2195736" y="36450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ציין מיקום תוכן 2"/>
          <p:cNvSpPr txBox="1">
            <a:spLocks/>
          </p:cNvSpPr>
          <p:nvPr/>
        </p:nvSpPr>
        <p:spPr>
          <a:xfrm>
            <a:off x="509640" y="2564904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2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j</a:t>
            </a:r>
            <a:endParaRPr lang="he-IL" sz="1800" dirty="0"/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5796136" y="2556520"/>
            <a:ext cx="1152128" cy="13045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j+1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 smtClean="0"/>
              <a:t>k</a:t>
            </a:r>
            <a:endParaRPr lang="en-US" sz="1800" baseline="-25000" dirty="0" smtClean="0"/>
          </a:p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  <a:p>
            <a:pPr marL="36576" indent="0" algn="l" rtl="0">
              <a:buNone/>
            </a:pPr>
            <a:endParaRPr lang="en-US" sz="1800" baseline="-25000" dirty="0" smtClean="0"/>
          </a:p>
          <a:p>
            <a:pPr marL="36576" indent="0" algn="l" rtl="0">
              <a:buNone/>
            </a:pPr>
            <a:endParaRPr lang="he-IL" sz="1800" dirty="0"/>
          </a:p>
        </p:txBody>
      </p:sp>
      <p:sp>
        <p:nvSpPr>
          <p:cNvPr id="19" name="מציין מיקום תוכן 2"/>
          <p:cNvSpPr txBox="1">
            <a:spLocks/>
          </p:cNvSpPr>
          <p:nvPr/>
        </p:nvSpPr>
        <p:spPr>
          <a:xfrm>
            <a:off x="2648784" y="4653136"/>
            <a:ext cx="1080120" cy="1008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/>
              <a:t>Label</a:t>
            </a:r>
            <a:r>
              <a:rPr lang="en-US" sz="1800" baseline="-25000" dirty="0" smtClean="0"/>
              <a:t>j+3</a:t>
            </a:r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k</a:t>
            </a:r>
            <a:endParaRPr lang="en-US" sz="1800" dirty="0" smtClean="0"/>
          </a:p>
          <a:p>
            <a:pPr marL="36576" indent="0" algn="l" rtl="0">
              <a:buNone/>
            </a:pPr>
            <a:r>
              <a:rPr lang="en-US" sz="1800" dirty="0" err="1" smtClean="0"/>
              <a:t>Label</a:t>
            </a:r>
            <a:r>
              <a:rPr lang="en-US" sz="1800" baseline="-25000" dirty="0" err="1"/>
              <a:t>m</a:t>
            </a:r>
            <a:endParaRPr lang="he-IL" sz="1800" dirty="0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1763688" y="2806080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824028" y="2808548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691680" y="4884016"/>
            <a:ext cx="432048" cy="50405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16" name="מציין מיקום תוכן 2"/>
          <p:cNvSpPr txBox="1">
            <a:spLocks/>
          </p:cNvSpPr>
          <p:nvPr/>
        </p:nvSpPr>
        <p:spPr>
          <a:xfrm>
            <a:off x="6660232" y="2576344"/>
            <a:ext cx="792088" cy="13045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0.4</a:t>
            </a:r>
            <a:endParaRPr lang="en-US" sz="1800" baseline="-25000" dirty="0" smtClean="0">
              <a:solidFill>
                <a:srgbClr val="FF0000"/>
              </a:solidFill>
            </a:endParaRPr>
          </a:p>
          <a:p>
            <a:pPr marL="36576" indent="0" algn="l" rt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0.2</a:t>
            </a:r>
          </a:p>
          <a:p>
            <a:pPr marL="36576" indent="0" algn="l" rt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0.2</a:t>
            </a:r>
          </a:p>
          <a:p>
            <a:pPr marL="36576" indent="0" algn="l" rtl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0.2</a:t>
            </a:r>
            <a:endParaRPr lang="en-US" sz="1800" baseline="-25000" dirty="0">
              <a:solidFill>
                <a:srgbClr val="FF0000"/>
              </a:solidFill>
            </a:endParaRPr>
          </a:p>
          <a:p>
            <a:pPr marL="36576" indent="0" algn="l" rtl="0">
              <a:buNone/>
            </a:pPr>
            <a:endParaRPr lang="en-US" sz="1800" baseline="-25000" dirty="0" smtClean="0"/>
          </a:p>
          <a:p>
            <a:pPr marL="36576" indent="0" algn="l" rtl="0">
              <a:buNone/>
            </a:pPr>
            <a:endParaRPr lang="he-IL" sz="1800" dirty="0"/>
          </a:p>
        </p:txBody>
      </p:sp>
      <p:sp>
        <p:nvSpPr>
          <p:cNvPr id="23" name="מציין מיקום תוכן 2"/>
          <p:cNvSpPr txBox="1">
            <a:spLocks/>
          </p:cNvSpPr>
          <p:nvPr/>
        </p:nvSpPr>
        <p:spPr>
          <a:xfrm>
            <a:off x="3523124" y="4581128"/>
            <a:ext cx="1080120" cy="1304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endParaRPr lang="en-US" sz="2800" baseline="-25000" dirty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en-US" sz="2800" baseline="-25000" dirty="0" smtClean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24" name="מציין מיקום תוכן 2"/>
          <p:cNvSpPr txBox="1">
            <a:spLocks/>
          </p:cNvSpPr>
          <p:nvPr/>
        </p:nvSpPr>
        <p:spPr>
          <a:xfrm>
            <a:off x="-30420" y="2448332"/>
            <a:ext cx="1080120" cy="1304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r>
              <a:rPr lang="en-US" sz="2800" baseline="-25000" dirty="0" smtClean="0">
                <a:solidFill>
                  <a:srgbClr val="92D050"/>
                </a:solidFill>
              </a:rPr>
              <a:t>0.33</a:t>
            </a:r>
          </a:p>
          <a:p>
            <a:pPr marL="36576" indent="0" algn="l" rtl="0">
              <a:buNone/>
            </a:pPr>
            <a:endParaRPr lang="en-US" sz="2800" baseline="-25000" dirty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en-US" sz="2800" baseline="-25000" dirty="0" smtClean="0">
              <a:solidFill>
                <a:srgbClr val="92D050"/>
              </a:solidFill>
            </a:endParaRPr>
          </a:p>
          <a:p>
            <a:pPr marL="36576" indent="0" algn="l" rtl="0">
              <a:buNone/>
            </a:pPr>
            <a:endParaRPr lang="he-IL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Several ways to propagate labels: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61185" y="2204864"/>
            <a:ext cx="74676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Shortest distance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61185" y="2968352"/>
            <a:ext cx="74676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Commute time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33242" y="3645024"/>
            <a:ext cx="74676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Electrical resistance</a:t>
            </a:r>
            <a:endParaRPr lang="he-IL" dirty="0"/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461185" y="5085184"/>
            <a:ext cx="74676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>
                <a:solidFill>
                  <a:srgbClr val="FF0000"/>
                </a:solidFill>
              </a:rPr>
              <a:t>Very expensive to compute!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461185" y="5661248"/>
            <a:ext cx="74676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>
                <a:solidFill>
                  <a:srgbClr val="FF0000"/>
                </a:solidFill>
              </a:rPr>
              <a:t>Do not admit to incremental updates.</a:t>
            </a:r>
          </a:p>
          <a:p>
            <a:pPr marL="36576" indent="0" algn="l" rtl="0">
              <a:buFont typeface="Wingdings 2"/>
              <a:buNone/>
            </a:pP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9856" y="1556792"/>
            <a:ext cx="7467600" cy="532655"/>
          </a:xfrm>
        </p:spPr>
        <p:txBody>
          <a:bodyPr>
            <a:normAutofit lnSpcReduction="10000"/>
          </a:bodyPr>
          <a:lstStyle/>
          <a:p>
            <a:pPr marL="36576" indent="0" algn="l" rtl="0">
              <a:buNone/>
            </a:pPr>
            <a:r>
              <a:rPr lang="en-US" dirty="0" smtClean="0"/>
              <a:t>Assume user a user has watched video v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39552" y="2276872"/>
            <a:ext cx="7467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i="1" dirty="0" smtClean="0"/>
              <a:t>What relations between videos v and u will imply a high correlation between the two?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413452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9856" y="1556792"/>
            <a:ext cx="7467600" cy="532655"/>
          </a:xfrm>
        </p:spPr>
        <p:txBody>
          <a:bodyPr>
            <a:normAutofit lnSpcReduction="10000"/>
          </a:bodyPr>
          <a:lstStyle/>
          <a:p>
            <a:pPr marL="36576" indent="0" algn="l" rtl="0">
              <a:buNone/>
            </a:pPr>
            <a:r>
              <a:rPr lang="en-US" dirty="0" smtClean="0">
                <a:solidFill>
                  <a:srgbClr val="FFFF00"/>
                </a:solidFill>
              </a:rPr>
              <a:t>Short path 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39552" y="2276872"/>
            <a:ext cx="7467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Clr>
                <a:srgbClr val="6EA0B0"/>
              </a:buClr>
              <a:buFont typeface="Wingdings 2"/>
              <a:buNone/>
            </a:pPr>
            <a:r>
              <a:rPr lang="en-US" dirty="0" smtClean="0">
                <a:solidFill>
                  <a:prstClr val="white"/>
                </a:solidFill>
              </a:rPr>
              <a:t>Can point on some correlation between two nodes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491880" y="4494207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6300192" y="4509120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84840" y="4545124"/>
            <a:ext cx="20882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cxnSp>
        <p:nvCxnSpPr>
          <p:cNvPr id="12" name="מחבר ישר 11"/>
          <p:cNvCxnSpPr/>
          <p:nvPr/>
        </p:nvCxnSpPr>
        <p:spPr>
          <a:xfrm flipH="1">
            <a:off x="5580112" y="501317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>
            <a:stCxn id="8" idx="1"/>
            <a:endCxn id="10" idx="3"/>
          </p:cNvCxnSpPr>
          <p:nvPr/>
        </p:nvCxnSpPr>
        <p:spPr>
          <a:xfrm flipH="1">
            <a:off x="2673072" y="5142279"/>
            <a:ext cx="818808" cy="1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ציין מיקום תוכן 2"/>
          <p:cNvSpPr txBox="1">
            <a:spLocks/>
          </p:cNvSpPr>
          <p:nvPr/>
        </p:nvSpPr>
        <p:spPr>
          <a:xfrm>
            <a:off x="3599892" y="4846553"/>
            <a:ext cx="1872207" cy="532655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Clr>
                <a:srgbClr val="6EA0B0"/>
              </a:buClr>
              <a:buFont typeface="Wingdings 2"/>
              <a:buNone/>
            </a:pPr>
            <a:r>
              <a:rPr lang="en-US" dirty="0" err="1" smtClean="0">
                <a:solidFill>
                  <a:prstClr val="white"/>
                </a:solidFill>
              </a:rPr>
              <a:t>Gangnam</a:t>
            </a:r>
            <a:r>
              <a:rPr lang="en-US" dirty="0" smtClean="0">
                <a:solidFill>
                  <a:prstClr val="white"/>
                </a:solidFill>
              </a:rPr>
              <a:t> style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6372200" y="4833038"/>
            <a:ext cx="1872207" cy="532655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Clr>
                <a:srgbClr val="6EA0B0"/>
              </a:buClr>
              <a:buFont typeface="Wingdings 2"/>
              <a:buNone/>
            </a:pPr>
            <a:r>
              <a:rPr lang="en-US" dirty="0" smtClean="0">
                <a:solidFill>
                  <a:prstClr val="white"/>
                </a:solidFill>
              </a:rPr>
              <a:t>Korean music awards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9" name="מציין מיקום תוכן 2"/>
          <p:cNvSpPr txBox="1">
            <a:spLocks/>
          </p:cNvSpPr>
          <p:nvPr/>
        </p:nvSpPr>
        <p:spPr>
          <a:xfrm>
            <a:off x="647564" y="4833037"/>
            <a:ext cx="1872207" cy="532655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 rtl="0">
              <a:buClr>
                <a:srgbClr val="6EA0B0"/>
              </a:buClr>
              <a:buFont typeface="Wingdings 2"/>
              <a:buNone/>
            </a:pPr>
            <a:r>
              <a:rPr lang="he-IL" dirty="0" smtClean="0">
                <a:solidFill>
                  <a:prstClr val="white"/>
                </a:solidFill>
                <a:latin typeface="Arial Rounded MT Bold" pitchFamily="34" charset="0"/>
              </a:rPr>
              <a:t>דוד </a:t>
            </a:r>
            <a:r>
              <a:rPr lang="he-IL" dirty="0" err="1" smtClean="0">
                <a:solidFill>
                  <a:prstClr val="white"/>
                </a:solidFill>
                <a:latin typeface="Arial Rounded MT Bold" pitchFamily="34" charset="0"/>
              </a:rPr>
              <a:t>צילג</a:t>
            </a:r>
            <a:r>
              <a:rPr lang="he-IL" dirty="0" smtClean="0">
                <a:solidFill>
                  <a:prstClr val="white"/>
                </a:solidFill>
                <a:latin typeface="Arial Rounded MT Bold" pitchFamily="34" charset="0"/>
              </a:rPr>
              <a:t> – אלגברה לינארית 1 הרצאה 47</a:t>
            </a:r>
            <a:endParaRPr lang="he-IL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6" name="מציין מיקום תוכן 2"/>
          <p:cNvSpPr txBox="1">
            <a:spLocks/>
          </p:cNvSpPr>
          <p:nvPr/>
        </p:nvSpPr>
        <p:spPr>
          <a:xfrm>
            <a:off x="580691" y="3673432"/>
            <a:ext cx="7467600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Clr>
                <a:srgbClr val="6EA0B0"/>
              </a:buClr>
              <a:buFont typeface="Wingdings 2"/>
              <a:buNone/>
            </a:pPr>
            <a:r>
              <a:rPr lang="en-US" dirty="0" smtClean="0">
                <a:solidFill>
                  <a:srgbClr val="C00000"/>
                </a:solidFill>
              </a:rPr>
              <a:t>Any drawbacks?</a:t>
            </a:r>
            <a:endParaRPr lang="he-I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5" grpId="0"/>
      <p:bldP spid="18" grpId="0"/>
      <p:bldP spid="19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b="1" dirty="0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599856" y="1556792"/>
            <a:ext cx="7467600" cy="532655"/>
          </a:xfrm>
        </p:spPr>
        <p:txBody>
          <a:bodyPr>
            <a:normAutofit lnSpcReduction="10000"/>
          </a:bodyPr>
          <a:lstStyle/>
          <a:p>
            <a:pPr marL="36576" indent="0" algn="l" rtl="0">
              <a:buNone/>
            </a:pPr>
            <a:r>
              <a:rPr lang="en-US" dirty="0" smtClean="0">
                <a:solidFill>
                  <a:srgbClr val="FFFF00"/>
                </a:solidFill>
              </a:rPr>
              <a:t>Several paths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63267" y="2060848"/>
            <a:ext cx="7467600" cy="13814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Can indicate a stronger correlation between two nodes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580691" y="3175993"/>
            <a:ext cx="7467600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>
                <a:solidFill>
                  <a:srgbClr val="C00000"/>
                </a:solidFill>
              </a:rPr>
              <a:t>Any drawbacks?</a:t>
            </a:r>
            <a:endParaRPr lang="he-I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47864" y="2432822"/>
            <a:ext cx="2304256" cy="164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5652120" y="507269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7171363" y="368942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7846872" y="2420887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7836960" y="12687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6228184" y="76272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1148276" y="407707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702426" y="3236285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171443" y="242088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187624" y="155679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ציין מיקום תוכן 2"/>
          <p:cNvSpPr>
            <a:spLocks noGrp="1"/>
          </p:cNvSpPr>
          <p:nvPr>
            <p:ph idx="1"/>
          </p:nvPr>
        </p:nvSpPr>
        <p:spPr>
          <a:xfrm>
            <a:off x="3937138" y="2970486"/>
            <a:ext cx="1125708" cy="532655"/>
          </a:xfrm>
        </p:spPr>
        <p:txBody>
          <a:bodyPr>
            <a:normAutofit fontScale="92500"/>
          </a:bodyPr>
          <a:lstStyle/>
          <a:p>
            <a:pPr marL="36576" indent="0" algn="l" rtl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758M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5" name="מציין מיקום תוכן 2"/>
          <p:cNvSpPr txBox="1">
            <a:spLocks/>
          </p:cNvSpPr>
          <p:nvPr/>
        </p:nvSpPr>
        <p:spPr>
          <a:xfrm>
            <a:off x="1303726" y="1700808"/>
            <a:ext cx="775907" cy="53265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10k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6" name="מציין מיקום תוכן 2"/>
          <p:cNvSpPr txBox="1">
            <a:spLocks/>
          </p:cNvSpPr>
          <p:nvPr/>
        </p:nvSpPr>
        <p:spPr>
          <a:xfrm>
            <a:off x="1283216" y="2447159"/>
            <a:ext cx="775907" cy="532655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110k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7" name="מציין מיקום תוכן 2"/>
          <p:cNvSpPr txBox="1">
            <a:spLocks/>
          </p:cNvSpPr>
          <p:nvPr/>
        </p:nvSpPr>
        <p:spPr>
          <a:xfrm>
            <a:off x="1835696" y="3300783"/>
            <a:ext cx="775907" cy="53265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14k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1264378" y="4120481"/>
            <a:ext cx="775907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1k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9" name="מציין מיקום תוכן 2"/>
          <p:cNvSpPr txBox="1">
            <a:spLocks/>
          </p:cNvSpPr>
          <p:nvPr/>
        </p:nvSpPr>
        <p:spPr>
          <a:xfrm>
            <a:off x="6395456" y="811079"/>
            <a:ext cx="775907" cy="53265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20k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7856454" y="1290464"/>
            <a:ext cx="775907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5k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7895040" y="2447159"/>
            <a:ext cx="775907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8k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7252477" y="3754588"/>
            <a:ext cx="775907" cy="532655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412k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3" name="מציין מיקום תוכן 2"/>
          <p:cNvSpPr txBox="1">
            <a:spLocks/>
          </p:cNvSpPr>
          <p:nvPr/>
        </p:nvSpPr>
        <p:spPr>
          <a:xfrm>
            <a:off x="5804226" y="5137894"/>
            <a:ext cx="775907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b="1" dirty="0" smtClean="0">
                <a:solidFill>
                  <a:schemeClr val="bg1"/>
                </a:solidFill>
              </a:rPr>
              <a:t>0.5k</a:t>
            </a:r>
            <a:endParaRPr lang="he-IL" b="1" dirty="0">
              <a:solidFill>
                <a:schemeClr val="bg1"/>
              </a:solidFill>
            </a:endParaRPr>
          </a:p>
        </p:txBody>
      </p:sp>
      <p:cxnSp>
        <p:nvCxnSpPr>
          <p:cNvPr id="25" name="מחבר ישר 24"/>
          <p:cNvCxnSpPr>
            <a:stCxn id="9" idx="2"/>
          </p:cNvCxnSpPr>
          <p:nvPr/>
        </p:nvCxnSpPr>
        <p:spPr>
          <a:xfrm flipH="1">
            <a:off x="5652120" y="1338792"/>
            <a:ext cx="1080120" cy="138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 flipH="1">
            <a:off x="5652120" y="1844824"/>
            <a:ext cx="2376264" cy="128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/>
          <p:nvPr/>
        </p:nvCxnSpPr>
        <p:spPr>
          <a:xfrm flipV="1">
            <a:off x="5652120" y="2720854"/>
            <a:ext cx="2376264" cy="70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/>
          <p:cNvCxnSpPr>
            <a:endCxn id="12" idx="1"/>
          </p:cNvCxnSpPr>
          <p:nvPr/>
        </p:nvCxnSpPr>
        <p:spPr>
          <a:xfrm>
            <a:off x="5652120" y="3689422"/>
            <a:ext cx="151924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>
            <a:stCxn id="4" idx="2"/>
            <a:endCxn id="13" idx="1"/>
          </p:cNvCxnSpPr>
          <p:nvPr/>
        </p:nvCxnSpPr>
        <p:spPr>
          <a:xfrm>
            <a:off x="4499992" y="4077072"/>
            <a:ext cx="1152128" cy="128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2195736" y="1967135"/>
            <a:ext cx="1152128" cy="5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6" idx="3"/>
          </p:cNvCxnSpPr>
          <p:nvPr/>
        </p:nvCxnSpPr>
        <p:spPr>
          <a:xfrm>
            <a:off x="2179555" y="2708920"/>
            <a:ext cx="1168309" cy="26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>
            <a:stCxn id="7" idx="3"/>
          </p:cNvCxnSpPr>
          <p:nvPr/>
        </p:nvCxnSpPr>
        <p:spPr>
          <a:xfrm flipV="1">
            <a:off x="2710538" y="3429000"/>
            <a:ext cx="637326" cy="9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/>
          <p:cNvCxnSpPr>
            <a:stCxn id="8" idx="3"/>
          </p:cNvCxnSpPr>
          <p:nvPr/>
        </p:nvCxnSpPr>
        <p:spPr>
          <a:xfrm flipV="1">
            <a:off x="2156388" y="3977454"/>
            <a:ext cx="1191476" cy="38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/>
          <p:cNvCxnSpPr/>
          <p:nvPr/>
        </p:nvCxnSpPr>
        <p:spPr>
          <a:xfrm>
            <a:off x="8244408" y="1844824"/>
            <a:ext cx="0" cy="57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/>
          <p:cNvCxnSpPr/>
          <p:nvPr/>
        </p:nvCxnSpPr>
        <p:spPr>
          <a:xfrm flipV="1">
            <a:off x="8028384" y="2975247"/>
            <a:ext cx="216024" cy="83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/>
          <p:cNvCxnSpPr>
            <a:stCxn id="12" idx="2"/>
            <a:endCxn id="13" idx="0"/>
          </p:cNvCxnSpPr>
          <p:nvPr/>
        </p:nvCxnSpPr>
        <p:spPr>
          <a:xfrm flipH="1">
            <a:off x="6156176" y="4265486"/>
            <a:ext cx="1519243" cy="80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2040285" y="2144790"/>
            <a:ext cx="0" cy="27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>
            <a:endCxn id="7" idx="0"/>
          </p:cNvCxnSpPr>
          <p:nvPr/>
        </p:nvCxnSpPr>
        <p:spPr>
          <a:xfrm>
            <a:off x="2040285" y="2996952"/>
            <a:ext cx="166197" cy="2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/>
          <p:nvPr/>
        </p:nvCxnSpPr>
        <p:spPr>
          <a:xfrm>
            <a:off x="1835696" y="3833438"/>
            <a:ext cx="0" cy="21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/>
          <p:cNvCxnSpPr>
            <a:stCxn id="9" idx="2"/>
          </p:cNvCxnSpPr>
          <p:nvPr/>
        </p:nvCxnSpPr>
        <p:spPr>
          <a:xfrm>
            <a:off x="6732240" y="1338792"/>
            <a:ext cx="720080" cy="249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H="1">
            <a:off x="5940152" y="1844824"/>
            <a:ext cx="1954888" cy="329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/>
          <p:cNvCxnSpPr/>
          <p:nvPr/>
        </p:nvCxnSpPr>
        <p:spPr>
          <a:xfrm>
            <a:off x="1171443" y="2996952"/>
            <a:ext cx="132283" cy="112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/>
          <p:cNvCxnSpPr/>
          <p:nvPr/>
        </p:nvCxnSpPr>
        <p:spPr>
          <a:xfrm flipH="1" flipV="1">
            <a:off x="2156388" y="2132855"/>
            <a:ext cx="471396" cy="110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מציין מיקום תוכן 2"/>
          <p:cNvSpPr txBox="1">
            <a:spLocks/>
          </p:cNvSpPr>
          <p:nvPr/>
        </p:nvSpPr>
        <p:spPr>
          <a:xfrm>
            <a:off x="851025" y="5877272"/>
            <a:ext cx="7467600" cy="5326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What is the problem?</a:t>
            </a:r>
            <a:endParaRPr lang="he-I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dirty="0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663267" y="1528193"/>
            <a:ext cx="7467600" cy="532655"/>
          </a:xfrm>
        </p:spPr>
        <p:txBody>
          <a:bodyPr>
            <a:normAutofit lnSpcReduction="10000"/>
          </a:bodyPr>
          <a:lstStyle/>
          <a:p>
            <a:pPr marL="36576" indent="0" algn="l" rtl="0">
              <a:buNone/>
            </a:pPr>
            <a:r>
              <a:rPr lang="en-US" dirty="0" smtClean="0">
                <a:solidFill>
                  <a:srgbClr val="C00000"/>
                </a:solidFill>
              </a:rPr>
              <a:t>Avoid high-degree nodes!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63267" y="2276872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By avoiding high degree nodes – we eliminate multiple unwanted paths between unrelated nodes.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38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395536" y="1650350"/>
            <a:ext cx="7467600" cy="453650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i="1" dirty="0" smtClean="0"/>
              <a:t>What should we demand from such an algorithm?</a:t>
            </a:r>
          </a:p>
          <a:p>
            <a:pPr marL="742950" indent="-742950" rtl="0">
              <a:buFont typeface="+mj-lt"/>
              <a:buAutoNum type="arabicPeriod"/>
            </a:pPr>
            <a:r>
              <a:rPr lang="en-US" sz="4000" dirty="0" smtClean="0"/>
              <a:t>Incremental computation</a:t>
            </a:r>
          </a:p>
          <a:p>
            <a:pPr marL="742950" indent="-742950" rtl="0">
              <a:buFont typeface="+mj-lt"/>
              <a:buAutoNum type="arabicPeriod"/>
            </a:pPr>
            <a:r>
              <a:rPr lang="en-US" sz="4000" dirty="0" smtClean="0"/>
              <a:t>Random</a:t>
            </a:r>
          </a:p>
          <a:p>
            <a:pPr marL="742950" indent="-742950" rtl="0">
              <a:buFont typeface="+mj-lt"/>
              <a:buAutoNum type="arabicPeriod"/>
            </a:pPr>
            <a:r>
              <a:rPr lang="en-US" sz="4000" dirty="0" smtClean="0"/>
              <a:t>Scalability</a:t>
            </a:r>
          </a:p>
          <a:p>
            <a:pPr marL="742950" indent="-742950" rtl="0">
              <a:buFont typeface="+mj-lt"/>
              <a:buAutoNum type="arabicPeriod"/>
            </a:pPr>
            <a:r>
              <a:rPr lang="en-US" sz="4000" dirty="0" smtClean="0"/>
              <a:t>Fast</a:t>
            </a:r>
            <a:endParaRPr lang="he-IL" sz="4000" dirty="0"/>
          </a:p>
          <a:p>
            <a:endParaRPr lang="he-IL" sz="4000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467544" y="692696"/>
            <a:ext cx="7467600" cy="1143000"/>
          </a:xfrm>
        </p:spPr>
        <p:txBody>
          <a:bodyPr>
            <a:noAutofit/>
          </a:bodyPr>
          <a:lstStyle/>
          <a:p>
            <a:r>
              <a:rPr lang="en-US" sz="4800" b="1" dirty="0"/>
              <a:t>Video suggestion </a:t>
            </a:r>
            <a:r>
              <a:rPr lang="en-US" sz="4800" b="1" dirty="0" smtClean="0"/>
              <a:t>algorithm</a:t>
            </a:r>
            <a:r>
              <a:rPr lang="he-IL" sz="4800" b="1" dirty="0"/>
              <a:t/>
            </a:r>
            <a:br>
              <a:rPr lang="he-IL" sz="4800" b="1" dirty="0"/>
            </a:br>
            <a:endParaRPr lang="he-IL" sz="4800" b="1" dirty="0"/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943776" y="3347103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dirty="0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663267" y="1528193"/>
            <a:ext cx="7467600" cy="820687"/>
          </a:xfrm>
        </p:spPr>
        <p:txBody>
          <a:bodyPr>
            <a:normAutofit fontScale="92500" lnSpcReduction="20000"/>
          </a:bodyPr>
          <a:lstStyle/>
          <a:p>
            <a:pPr marL="36576" indent="0" algn="l" rtl="0">
              <a:buNone/>
            </a:pPr>
            <a:r>
              <a:rPr lang="en-US" dirty="0" smtClean="0"/>
              <a:t>Those three </a:t>
            </a:r>
            <a:r>
              <a:rPr lang="en-US" dirty="0"/>
              <a:t>heuristics </a:t>
            </a:r>
            <a:r>
              <a:rPr lang="en-US" dirty="0" smtClean="0"/>
              <a:t>will guide us in the creation of the algorithm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63267" y="2276872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663267" y="2492896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rgbClr val="FFFF00"/>
                </a:solidFill>
              </a:rPr>
              <a:t>Short path </a:t>
            </a:r>
            <a:r>
              <a:rPr lang="en-US" dirty="0" smtClean="0"/>
              <a:t>between any videos</a:t>
            </a:r>
            <a:endParaRPr lang="en-US" dirty="0" smtClean="0">
              <a:solidFill>
                <a:srgbClr val="FFFF00"/>
              </a:solidFill>
            </a:endParaRPr>
          </a:p>
          <a:p>
            <a:pPr algn="l" rtl="0"/>
            <a:r>
              <a:rPr lang="en-US" dirty="0" smtClean="0">
                <a:solidFill>
                  <a:srgbClr val="FFFF00"/>
                </a:solidFill>
              </a:rPr>
              <a:t>Several paths </a:t>
            </a:r>
            <a:r>
              <a:rPr lang="en-US" dirty="0"/>
              <a:t>between any </a:t>
            </a:r>
            <a:r>
              <a:rPr lang="en-US" dirty="0" smtClean="0"/>
              <a:t>videos</a:t>
            </a:r>
            <a:endParaRPr lang="en-US" dirty="0" smtClean="0">
              <a:solidFill>
                <a:srgbClr val="FFFF00"/>
              </a:solidFill>
            </a:endParaRPr>
          </a:p>
          <a:p>
            <a:pPr algn="l" rtl="0"/>
            <a:r>
              <a:rPr lang="en-US" dirty="0" smtClean="0">
                <a:solidFill>
                  <a:srgbClr val="FFFF00"/>
                </a:solidFill>
              </a:rPr>
              <a:t>Avoid High-degree nodes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cs typeface="Arial" pitchFamily="34" charset="0"/>
              </a:rPr>
              <a:t>Adsorption - introduction</a:t>
            </a:r>
            <a:endParaRPr lang="he-IL" dirty="0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663267" y="1528193"/>
            <a:ext cx="7467600" cy="4277071"/>
          </a:xfrm>
        </p:spPr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dirty="0" smtClean="0"/>
              <a:t>This algorithm focuses solely on the propagation of labels.</a:t>
            </a:r>
          </a:p>
          <a:p>
            <a:pPr marL="36576" indent="0" algn="l" rtl="0">
              <a:buNone/>
            </a:pPr>
            <a:r>
              <a:rPr lang="en-US" dirty="0" smtClean="0"/>
              <a:t>Given a Label distribution on each node in the graph, we already have a video suggesting algorithm.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63267" y="2276872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09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ctr" rtl="0"/>
            <a:r>
              <a:rPr lang="en-US" sz="4800" b="1" dirty="0">
                <a:latin typeface="Arial" pitchFamily="34" charset="0"/>
                <a:cs typeface="Arial" pitchFamily="34" charset="0"/>
              </a:rPr>
              <a:t>The Adsorption Algorithm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Adsorption via averaging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random walks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linear systems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Injection and dummy probabilities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via averaging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892695"/>
          </a:xfrm>
        </p:spPr>
        <p:txBody>
          <a:bodyPr>
            <a:normAutofit fontScale="92500" lnSpcReduction="10000"/>
          </a:bodyPr>
          <a:lstStyle/>
          <a:p>
            <a:pPr marL="36576" indent="0" algn="l" rtl="0">
              <a:buNone/>
            </a:pPr>
            <a:r>
              <a:rPr lang="en-US" dirty="0" smtClean="0"/>
              <a:t>In the beginning of the algorithm some nodes carry labels. 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11538" y="2420888"/>
            <a:ext cx="7467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Each node has </a:t>
            </a:r>
            <a:r>
              <a:rPr lang="en-US" dirty="0"/>
              <a:t>two responsibilities, </a:t>
            </a:r>
            <a:r>
              <a:rPr lang="en-US" dirty="0" smtClean="0">
                <a:solidFill>
                  <a:srgbClr val="00B050"/>
                </a:solidFill>
              </a:rPr>
              <a:t>forwarding</a:t>
            </a:r>
            <a:r>
              <a:rPr lang="en-US" dirty="0" smtClean="0"/>
              <a:t> labels and </a:t>
            </a:r>
            <a:r>
              <a:rPr lang="en-US" dirty="0" smtClean="0">
                <a:solidFill>
                  <a:srgbClr val="00B050"/>
                </a:solidFill>
              </a:rPr>
              <a:t>collecting</a:t>
            </a:r>
            <a:r>
              <a:rPr lang="en-US" dirty="0" smtClean="0"/>
              <a:t> labels.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21210" y="3573016"/>
            <a:ext cx="7467600" cy="86409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Each node will keep full information of labels it received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50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892695"/>
          </a:xfrm>
        </p:spPr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dirty="0" smtClean="0"/>
              <a:t>Graph </a:t>
            </a:r>
            <a:r>
              <a:rPr lang="en-US" dirty="0" smtClean="0">
                <a:solidFill>
                  <a:srgbClr val="00B0F0"/>
                </a:solidFill>
              </a:rPr>
              <a:t>G</a:t>
            </a:r>
            <a:r>
              <a:rPr lang="en-US" dirty="0" smtClean="0"/>
              <a:t>=(</a:t>
            </a:r>
            <a:r>
              <a:rPr lang="en-US" dirty="0" err="1" smtClean="0"/>
              <a:t>V,E,w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67544" y="2198946"/>
            <a:ext cx="7467600" cy="8926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>
                <a:solidFill>
                  <a:srgbClr val="00B0F0"/>
                </a:solidFill>
              </a:rPr>
              <a:t>L</a:t>
            </a:r>
            <a:r>
              <a:rPr lang="en-US" dirty="0" smtClean="0"/>
              <a:t> – a set of labels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67544" y="2924944"/>
            <a:ext cx="7467600" cy="8926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>
                <a:solidFill>
                  <a:srgbClr val="00B0F0"/>
                </a:solidFill>
              </a:rPr>
              <a:t>V</a:t>
            </a:r>
            <a:r>
              <a:rPr lang="en-US" baseline="-25000" dirty="0" smtClean="0">
                <a:solidFill>
                  <a:srgbClr val="00B0F0"/>
                </a:solidFill>
              </a:rPr>
              <a:t>L</a:t>
            </a:r>
            <a:r>
              <a:rPr lang="en-US" dirty="0" smtClean="0"/>
              <a:t> – a set of labeled nodes </a:t>
            </a:r>
            <a:endParaRPr lang="he-IL" dirty="0"/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467544" y="3523691"/>
            <a:ext cx="7467600" cy="9854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>
                <a:solidFill>
                  <a:srgbClr val="00B0F0"/>
                </a:solidFill>
              </a:rPr>
              <a:t>L</a:t>
            </a:r>
            <a:r>
              <a:rPr lang="en-US" baseline="-25000" dirty="0" smtClean="0">
                <a:solidFill>
                  <a:srgbClr val="00B0F0"/>
                </a:solidFill>
              </a:rPr>
              <a:t>V</a:t>
            </a:r>
            <a:r>
              <a:rPr lang="en-US" dirty="0" smtClean="0"/>
              <a:t> – the probability distribution v has on 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1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20688"/>
          </a:xfrm>
        </p:spPr>
        <p:txBody>
          <a:bodyPr>
            <a:normAutofit fontScale="92500" lnSpcReduction="20000"/>
          </a:bodyPr>
          <a:lstStyle/>
          <a:p>
            <a:pPr marL="36576" indent="0" algn="l" rtl="0">
              <a:buNone/>
            </a:pPr>
            <a:r>
              <a:rPr lang="en-US" dirty="0" smtClean="0"/>
              <a:t>Pre processing – for each vertex v, we create a “shadow” vertex ṽ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00342" y="2492896"/>
            <a:ext cx="7467600" cy="820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ṽ will only have one out - neighbor - v</a:t>
            </a:r>
            <a:endParaRPr lang="he-IL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95536" y="3140968"/>
            <a:ext cx="7467600" cy="820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w(</a:t>
            </a:r>
            <a:r>
              <a:rPr lang="en-US" dirty="0" err="1" smtClean="0"/>
              <a:t>ṽ,v</a:t>
            </a:r>
            <a:r>
              <a:rPr lang="en-US" dirty="0" smtClean="0"/>
              <a:t>) = 1</a:t>
            </a:r>
            <a:endParaRPr lang="he-IL" dirty="0"/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395536" y="3741435"/>
            <a:ext cx="7467600" cy="82068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We now move the label distribution L</a:t>
            </a:r>
            <a:r>
              <a:rPr lang="en-US" baseline="-25000" dirty="0" smtClean="0"/>
              <a:t>V</a:t>
            </a:r>
            <a:r>
              <a:rPr lang="en-US" dirty="0" smtClean="0"/>
              <a:t> from v to ṽ. </a:t>
            </a:r>
            <a:endParaRPr lang="he-IL" dirty="0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383474" y="4560026"/>
            <a:ext cx="7467600" cy="82068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We leave the label distribution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v</a:t>
            </a:r>
            <a:r>
              <a:rPr lang="en-US" dirty="0" smtClean="0"/>
              <a:t> for each v</a:t>
            </a:r>
            <a:r>
              <a:rPr lang="en-US" baseline="-25000" dirty="0" smtClean="0"/>
              <a:t> </a:t>
            </a:r>
            <a:r>
              <a:rPr lang="en-US" dirty="0" smtClean="0"/>
              <a:t>empty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85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614237" y="479715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1199246" y="4763524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3923928" y="477313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40" y="475905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7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68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614237" y="479715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1199246" y="4763524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3923928" y="477313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40" y="475905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9140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13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713387"/>
          </a:xfrm>
        </p:spPr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dirty="0"/>
              <a:t>Input: G = (V, E, w), L, </a:t>
            </a:r>
            <a:r>
              <a:rPr lang="en-US" dirty="0" smtClean="0"/>
              <a:t>V</a:t>
            </a:r>
            <a:r>
              <a:rPr lang="en-US" baseline="-25000" dirty="0"/>
              <a:t>L</a:t>
            </a:r>
            <a:r>
              <a:rPr lang="en-US" dirty="0" smtClean="0"/>
              <a:t>. </a:t>
            </a:r>
          </a:p>
          <a:p>
            <a:pPr marL="36576" indent="0" algn="l" rtl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</a:t>
            </a:r>
          </a:p>
          <a:p>
            <a:pPr marL="36576" indent="0" algn="l" rtl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each v ∈ V ∪ Ṽ</a:t>
            </a:r>
            <a:r>
              <a:rPr lang="en-US" dirty="0" smtClean="0"/>
              <a:t> </a:t>
            </a:r>
          </a:p>
          <a:p>
            <a:pPr marL="36576" indent="0" algn="l" rtl="0">
              <a:buNone/>
            </a:pPr>
            <a:r>
              <a:rPr lang="en-US" dirty="0"/>
              <a:t>	 </a:t>
            </a:r>
            <a:r>
              <a:rPr lang="en-US" dirty="0" smtClean="0"/>
              <a:t>  Let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∑</a:t>
            </a:r>
            <a:r>
              <a:rPr lang="en-US" baseline="-25000" dirty="0"/>
              <a:t>U</a:t>
            </a:r>
            <a:r>
              <a:rPr lang="en-US" dirty="0" smtClean="0"/>
              <a:t> w(u</a:t>
            </a:r>
            <a:r>
              <a:rPr lang="en-US" dirty="0"/>
              <a:t>, v)L</a:t>
            </a:r>
            <a:r>
              <a:rPr lang="en-US" baseline="-25000" dirty="0"/>
              <a:t>u</a:t>
            </a:r>
            <a:r>
              <a:rPr lang="en-US" dirty="0"/>
              <a:t>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end-for</a:t>
            </a:r>
            <a:r>
              <a:rPr lang="en-US" dirty="0" smtClean="0"/>
              <a:t> </a:t>
            </a:r>
          </a:p>
          <a:p>
            <a:pPr marL="36576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  Normalize </a:t>
            </a:r>
            <a:r>
              <a:rPr lang="en-US" dirty="0" err="1"/>
              <a:t>L</a:t>
            </a:r>
            <a:r>
              <a:rPr lang="en-US" baseline="-25000" dirty="0" err="1"/>
              <a:t>v</a:t>
            </a:r>
            <a:r>
              <a:rPr lang="en-US" dirty="0"/>
              <a:t> to have unit L</a:t>
            </a:r>
            <a:r>
              <a:rPr lang="en-US" baseline="-25000" dirty="0"/>
              <a:t>1</a:t>
            </a:r>
            <a:r>
              <a:rPr lang="en-US" dirty="0"/>
              <a:t> norm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until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convergence 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 algn="l" rtl="0">
              <a:buNone/>
            </a:pPr>
            <a:r>
              <a:rPr lang="en-US" dirty="0" smtClean="0"/>
              <a:t>Output</a:t>
            </a:r>
            <a:r>
              <a:rPr lang="en-US" dirty="0"/>
              <a:t>: Distributions {</a:t>
            </a:r>
            <a:r>
              <a:rPr lang="en-US" dirty="0" err="1" smtClean="0"/>
              <a:t>L</a:t>
            </a:r>
            <a:r>
              <a:rPr lang="en-US" baseline="-25000" dirty="0" err="1" smtClean="0"/>
              <a:t>v</a:t>
            </a:r>
            <a:r>
              <a:rPr lang="en-US" dirty="0" smtClean="0"/>
              <a:t> </a:t>
            </a:r>
            <a:r>
              <a:rPr lang="en-US" dirty="0"/>
              <a:t>| v ∈ V 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10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683568" y="188640"/>
            <a:ext cx="7772400" cy="1872208"/>
          </a:xfrm>
          <a:prstGeom prst="rect">
            <a:avLst/>
          </a:prstGeom>
        </p:spPr>
        <p:txBody>
          <a:bodyPr vert="horz" lIns="45720" rIns="45720" anchor="ctr">
            <a:normAutofit fontScale="975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Why should we recommend videos?</a:t>
            </a:r>
            <a:endParaRPr lang="he-IL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75788" y="2725066"/>
            <a:ext cx="8516692" cy="1069579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 rtl="0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 rtl="0"/>
            <a:r>
              <a:rPr lang="en-US" sz="2800" dirty="0" smtClean="0">
                <a:latin typeface="Arial" pitchFamily="34" charset="0"/>
                <a:cs typeface="Arial" pitchFamily="34" charset="0"/>
              </a:rPr>
              <a:t>~7 hours of video uploaded every minute</a:t>
            </a: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84967" y="2348880"/>
            <a:ext cx="8060432" cy="10695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/>
            <a:r>
              <a:rPr lang="en-US" sz="2800" dirty="0" smtClean="0">
                <a:latin typeface="Arial" pitchFamily="34" charset="0"/>
                <a:cs typeface="Arial" pitchFamily="34" charset="0"/>
              </a:rPr>
              <a:t>Vast video repository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~45 million (2008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 rtl="0"/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375789" y="3501008"/>
            <a:ext cx="8060432" cy="1069579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 rtl="0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 rtl="0"/>
            <a:r>
              <a:rPr lang="en-US" sz="2800" dirty="0" smtClean="0">
                <a:latin typeface="Arial" pitchFamily="34" charset="0"/>
                <a:cs typeface="Arial" pitchFamily="34" charset="0"/>
              </a:rPr>
              <a:t>Difficult to find new videos</a:t>
            </a: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5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ctr" rtl="0"/>
            <a:r>
              <a:rPr lang="en-US" sz="4800" b="1" dirty="0">
                <a:latin typeface="Arial" pitchFamily="34" charset="0"/>
                <a:cs typeface="Arial" pitchFamily="34" charset="0"/>
              </a:rPr>
              <a:t>The Adsorption Algorithm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averaging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Adsorption via random walks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linear systems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Injection and dummy probabilities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random walks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6374" y="1628800"/>
            <a:ext cx="7467600" cy="1036711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N</a:t>
            </a:r>
            <a:r>
              <a:rPr lang="en-US" baseline="-25000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(u) </a:t>
            </a:r>
            <a:r>
              <a:rPr lang="en-US" dirty="0" smtClean="0"/>
              <a:t>= w(</a:t>
            </a:r>
            <a:r>
              <a:rPr lang="en-US" dirty="0" err="1" smtClean="0"/>
              <a:t>u,v</a:t>
            </a:r>
            <a:r>
              <a:rPr lang="en-US" dirty="0" smtClean="0"/>
              <a:t>) / </a:t>
            </a:r>
            <a:r>
              <a:rPr lang="en-US" dirty="0"/>
              <a:t>∑</a:t>
            </a:r>
            <a:r>
              <a:rPr lang="en-US" baseline="-25000" dirty="0"/>
              <a:t>U</a:t>
            </a:r>
            <a:r>
              <a:rPr lang="en-US" dirty="0"/>
              <a:t> w(u, v</a:t>
            </a:r>
            <a:r>
              <a:rPr lang="en-US" dirty="0" smtClean="0"/>
              <a:t>)</a:t>
            </a: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395536" y="2420888"/>
            <a:ext cx="7467600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Let us pick a random neighbor u of v, according to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v</a:t>
            </a:r>
            <a:r>
              <a:rPr lang="en-US" baseline="-25000" dirty="0"/>
              <a:t> </a:t>
            </a:r>
            <a:r>
              <a:rPr lang="en-US" dirty="0" smtClean="0"/>
              <a:t>, and sample a label l according to L</a:t>
            </a:r>
            <a:r>
              <a:rPr lang="en-US" baseline="-25000" dirty="0" smtClean="0"/>
              <a:t>u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95536" y="4077072"/>
            <a:ext cx="7467600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Note that:</a:t>
            </a:r>
          </a:p>
          <a:p>
            <a:pPr marL="36576" indent="0" algn="l" rtl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L</a:t>
            </a:r>
            <a:r>
              <a:rPr lang="en-US" baseline="-25000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= ∑</a:t>
            </a:r>
            <a:r>
              <a:rPr lang="en-US" baseline="-25000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 </a:t>
            </a:r>
            <a:r>
              <a:rPr lang="en-US" dirty="0"/>
              <a:t>(</a:t>
            </a:r>
            <a:r>
              <a:rPr lang="en-US" dirty="0" smtClean="0"/>
              <a:t>u) L</a:t>
            </a:r>
            <a:r>
              <a:rPr lang="en-US" baseline="-25000" dirty="0"/>
              <a:t>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random walks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24743"/>
          </a:xfrm>
        </p:spPr>
        <p:txBody>
          <a:bodyPr>
            <a:normAutofit fontScale="92500" lnSpcReduction="10000"/>
          </a:bodyPr>
          <a:lstStyle/>
          <a:p>
            <a:pPr marL="36576" indent="0" algn="l" rtl="0">
              <a:buNone/>
            </a:pPr>
            <a:r>
              <a:rPr lang="en-US" dirty="0" smtClean="0"/>
              <a:t>Given a vertex v, we take random backwards walks from v. until we reach an absorbing state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39552" y="2924944"/>
            <a:ext cx="7467600" cy="132474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If our random walk reached a shadow vertex ṽ the walk stops, since ṽ has no in -neighbors.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3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random walks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 algn="l" rtl="0">
              <a:buNone/>
            </a:pPr>
            <a:r>
              <a:rPr lang="en-US" dirty="0" smtClean="0"/>
              <a:t>Input</a:t>
            </a:r>
            <a:r>
              <a:rPr lang="en-US" dirty="0"/>
              <a:t>: G = (V, E, w), L, </a:t>
            </a:r>
            <a:r>
              <a:rPr lang="en-US" dirty="0" smtClean="0"/>
              <a:t>V</a:t>
            </a:r>
            <a:r>
              <a:rPr lang="en-US" baseline="-25000" dirty="0"/>
              <a:t>L</a:t>
            </a:r>
            <a:r>
              <a:rPr lang="en-US" dirty="0" smtClean="0"/>
              <a:t>, </a:t>
            </a:r>
            <a:r>
              <a:rPr lang="en-US" dirty="0" smtClean="0"/>
              <a:t>vertex </a:t>
            </a:r>
            <a:r>
              <a:rPr lang="en-US" dirty="0">
                <a:solidFill>
                  <a:srgbClr val="FFC000"/>
                </a:solidFill>
              </a:rPr>
              <a:t>v</a:t>
            </a:r>
            <a:r>
              <a:rPr lang="en-US" dirty="0"/>
              <a:t>.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>
                <a:solidFill>
                  <a:srgbClr val="92D050"/>
                </a:solidFill>
              </a:rPr>
              <a:t>done</a:t>
            </a:r>
            <a:r>
              <a:rPr lang="en-US" dirty="0" smtClean="0"/>
              <a:t> </a:t>
            </a:r>
            <a:r>
              <a:rPr lang="en-US" dirty="0"/>
              <a:t>:= false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vertex </a:t>
            </a:r>
            <a:r>
              <a:rPr lang="en-US" dirty="0"/>
              <a:t>:= v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(not </a:t>
            </a:r>
            <a:r>
              <a:rPr lang="en-US" dirty="0">
                <a:solidFill>
                  <a:srgbClr val="92D050"/>
                </a:solidFill>
              </a:rPr>
              <a:t>done</a:t>
            </a:r>
            <a:r>
              <a:rPr lang="en-US" dirty="0"/>
              <a:t>)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vertex </a:t>
            </a:r>
            <a:r>
              <a:rPr lang="en-US" dirty="0"/>
              <a:t>:= pick-neighbor(v, E, w</a:t>
            </a:r>
            <a:r>
              <a:rPr lang="en-US" dirty="0" smtClean="0"/>
              <a:t>)</a:t>
            </a:r>
          </a:p>
          <a:p>
            <a:pPr marL="36576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(neighbor ∈ </a:t>
            </a:r>
            <a:r>
              <a:rPr lang="en-US" sz="3500" dirty="0"/>
              <a:t>ṽ</a:t>
            </a:r>
            <a:r>
              <a:rPr lang="en-US" dirty="0"/>
              <a:t>)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92D050"/>
                </a:solidFill>
              </a:rPr>
              <a:t>done</a:t>
            </a:r>
            <a:r>
              <a:rPr lang="en-US" dirty="0" smtClean="0"/>
              <a:t> </a:t>
            </a:r>
            <a:r>
              <a:rPr lang="en-US" dirty="0"/>
              <a:t>:= true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end-while</a:t>
            </a:r>
          </a:p>
          <a:p>
            <a:pPr marL="36576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u := vertex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Output </a:t>
            </a:r>
            <a:r>
              <a:rPr lang="en-US" dirty="0"/>
              <a:t>label according to </a:t>
            </a:r>
            <a:r>
              <a:rPr lang="en-US" dirty="0" smtClean="0"/>
              <a:t>L</a:t>
            </a:r>
            <a:r>
              <a:rPr lang="en-US" baseline="-25000" dirty="0" smtClean="0"/>
              <a:t>u</a:t>
            </a:r>
            <a:r>
              <a:rPr lang="en-US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28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33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3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ציין מיקום תוכן 2"/>
          <p:cNvSpPr txBox="1">
            <a:spLocks/>
          </p:cNvSpPr>
          <p:nvPr/>
        </p:nvSpPr>
        <p:spPr>
          <a:xfrm>
            <a:off x="3259935" y="5589240"/>
            <a:ext cx="318427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>
                <a:solidFill>
                  <a:srgbClr val="FF0000"/>
                </a:solidFill>
              </a:rPr>
              <a:t>Absorbing state!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ציין מיקום תוכן 2"/>
          <p:cNvSpPr txBox="1">
            <a:spLocks/>
          </p:cNvSpPr>
          <p:nvPr/>
        </p:nvSpPr>
        <p:spPr>
          <a:xfrm>
            <a:off x="1219498" y="4728197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>
                <a:solidFill>
                  <a:srgbClr val="7030A0"/>
                </a:solidFill>
              </a:rPr>
              <a:t>Label</a:t>
            </a:r>
            <a:r>
              <a:rPr lang="en-US" sz="1200" baseline="-25000" dirty="0">
                <a:solidFill>
                  <a:srgbClr val="7030A0"/>
                </a:solidFill>
              </a:rPr>
              <a:t>3</a:t>
            </a:r>
            <a:endParaRPr lang="en-US" sz="1200" baseline="-25000" dirty="0" smtClean="0">
              <a:solidFill>
                <a:srgbClr val="7030A0"/>
              </a:solidFill>
            </a:endParaRPr>
          </a:p>
          <a:p>
            <a:pPr marL="36576" indent="0" algn="l" rtl="0">
              <a:buNone/>
            </a:pPr>
            <a:r>
              <a:rPr lang="en-US" sz="1200" dirty="0" smtClean="0">
                <a:solidFill>
                  <a:srgbClr val="7030A0"/>
                </a:solidFill>
              </a:rPr>
              <a:t>Label</a:t>
            </a:r>
            <a:r>
              <a:rPr lang="en-US" sz="1200" baseline="-25000" dirty="0" smtClean="0">
                <a:solidFill>
                  <a:srgbClr val="7030A0"/>
                </a:solidFill>
              </a:rPr>
              <a:t>4</a:t>
            </a:r>
            <a:endParaRPr lang="he-IL" sz="1200" dirty="0">
              <a:solidFill>
                <a:srgbClr val="7030A0"/>
              </a:solidFill>
            </a:endParaRPr>
          </a:p>
          <a:p>
            <a:pPr marL="36576" indent="0" algn="l" rtl="0">
              <a:buFont typeface="Wingdings 2"/>
              <a:buNone/>
            </a:pPr>
            <a:endParaRPr lang="he-IL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ציין מיקום תוכן 2"/>
          <p:cNvSpPr txBox="1">
            <a:spLocks/>
          </p:cNvSpPr>
          <p:nvPr/>
        </p:nvSpPr>
        <p:spPr>
          <a:xfrm>
            <a:off x="1219498" y="4728197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382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ציין מיקום תוכן 2"/>
          <p:cNvSpPr txBox="1">
            <a:spLocks/>
          </p:cNvSpPr>
          <p:nvPr/>
        </p:nvSpPr>
        <p:spPr>
          <a:xfrm>
            <a:off x="1219498" y="4728197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4780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משנה 2"/>
          <p:cNvSpPr txBox="1">
            <a:spLocks/>
          </p:cNvSpPr>
          <p:nvPr/>
        </p:nvSpPr>
        <p:spPr>
          <a:xfrm>
            <a:off x="395536" y="555705"/>
            <a:ext cx="8136904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lvl="1" indent="0" algn="ctr" rtl="0">
              <a:buNone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What should we suggest?</a:t>
            </a:r>
            <a:endParaRPr lang="he-IL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88908"/>
            <a:ext cx="2664296" cy="29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5982"/>
            <a:ext cx="3978798" cy="128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חץ ימינה 1"/>
          <p:cNvSpPr/>
          <p:nvPr/>
        </p:nvSpPr>
        <p:spPr>
          <a:xfrm>
            <a:off x="4355976" y="2924944"/>
            <a:ext cx="136815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3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090640" y="4757926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ציין מיקום תוכן 2"/>
          <p:cNvSpPr txBox="1">
            <a:spLocks/>
          </p:cNvSpPr>
          <p:nvPr/>
        </p:nvSpPr>
        <p:spPr>
          <a:xfrm>
            <a:off x="1219498" y="4728197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42" name="מציין מיקום תוכן 2"/>
          <p:cNvSpPr txBox="1">
            <a:spLocks/>
          </p:cNvSpPr>
          <p:nvPr/>
        </p:nvSpPr>
        <p:spPr>
          <a:xfrm>
            <a:off x="3076251" y="5589240"/>
            <a:ext cx="318427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>
                <a:solidFill>
                  <a:srgbClr val="FF0000"/>
                </a:solidFill>
              </a:rPr>
              <a:t>Absorbing state!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1188023" y="2144930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811870" y="1876481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6344207" y="2147007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Adsorption via averaging</a:t>
            </a:r>
            <a:endParaRPr lang="he-IL" b="1" dirty="0"/>
          </a:p>
        </p:txBody>
      </p:sp>
      <p:sp>
        <p:nvSpPr>
          <p:cNvPr id="6" name="אליפסה 5"/>
          <p:cNvSpPr/>
          <p:nvPr/>
        </p:nvSpPr>
        <p:spPr>
          <a:xfrm>
            <a:off x="6361579" y="368340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771850" y="3717032"/>
            <a:ext cx="1080120" cy="10801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99246" y="366142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1501234" y="3957136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</a:t>
            </a:r>
            <a:endParaRPr lang="he-IL" dirty="0"/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4081900" y="3962960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</a:t>
            </a:r>
            <a:endParaRPr lang="he-IL" dirty="0"/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6646679" y="3990764"/>
            <a:ext cx="476143" cy="53265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endParaRPr lang="he-IL" dirty="0"/>
          </a:p>
        </p:txBody>
      </p:sp>
      <p:cxnSp>
        <p:nvCxnSpPr>
          <p:cNvPr id="13" name="מחבר ישר 12"/>
          <p:cNvCxnSpPr>
            <a:stCxn id="7" idx="6"/>
            <a:endCxn id="6" idx="2"/>
          </p:cNvCxnSpPr>
          <p:nvPr/>
        </p:nvCxnSpPr>
        <p:spPr>
          <a:xfrm flipV="1">
            <a:off x="4851970" y="4223464"/>
            <a:ext cx="1509609" cy="3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>
            <a:stCxn id="8" idx="6"/>
            <a:endCxn id="7" idx="2"/>
          </p:cNvCxnSpPr>
          <p:nvPr/>
        </p:nvCxnSpPr>
        <p:spPr>
          <a:xfrm>
            <a:off x="2279366" y="4201484"/>
            <a:ext cx="1492484" cy="5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637219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ציין מיקום תוכן 2"/>
          <p:cNvSpPr txBox="1">
            <a:spLocks/>
          </p:cNvSpPr>
          <p:nvPr/>
        </p:nvSpPr>
        <p:spPr>
          <a:xfrm>
            <a:off x="6391999" y="212696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5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6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26" name="מלבן 25"/>
          <p:cNvSpPr/>
          <p:nvPr/>
        </p:nvSpPr>
        <p:spPr>
          <a:xfrm>
            <a:off x="3744439" y="4797152"/>
            <a:ext cx="1080120" cy="44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ציין מיקום תוכן 2"/>
          <p:cNvSpPr txBox="1">
            <a:spLocks/>
          </p:cNvSpPr>
          <p:nvPr/>
        </p:nvSpPr>
        <p:spPr>
          <a:xfrm>
            <a:off x="4049458" y="1862369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31" name="מציין מיקום תוכן 2"/>
          <p:cNvSpPr txBox="1">
            <a:spLocks/>
          </p:cNvSpPr>
          <p:nvPr/>
        </p:nvSpPr>
        <p:spPr>
          <a:xfrm>
            <a:off x="1331639" y="2126922"/>
            <a:ext cx="1017169" cy="504055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1</a:t>
            </a:r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2</a:t>
            </a: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  <p:sp>
        <p:nvSpPr>
          <p:cNvPr id="17" name="אליפסה 16"/>
          <p:cNvSpPr/>
          <p:nvPr/>
        </p:nvSpPr>
        <p:spPr>
          <a:xfrm>
            <a:off x="6614237" y="263691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4081900" y="2337967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469276" y="2589995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ציין מיקום תוכן 2"/>
          <p:cNvSpPr txBox="1">
            <a:spLocks/>
          </p:cNvSpPr>
          <p:nvPr/>
        </p:nvSpPr>
        <p:spPr>
          <a:xfrm>
            <a:off x="6614237" y="2643858"/>
            <a:ext cx="577846" cy="62103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</a:t>
            </a:r>
            <a:r>
              <a:rPr lang="he-IL" dirty="0" smtClean="0"/>
              <a:t>'</a:t>
            </a:r>
            <a:endParaRPr lang="he-IL" dirty="0"/>
          </a:p>
        </p:txBody>
      </p:sp>
      <p:sp>
        <p:nvSpPr>
          <p:cNvPr id="21" name="מציין מיקום תוכן 2"/>
          <p:cNvSpPr txBox="1">
            <a:spLocks/>
          </p:cNvSpPr>
          <p:nvPr/>
        </p:nvSpPr>
        <p:spPr>
          <a:xfrm>
            <a:off x="4081900" y="2411926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U’</a:t>
            </a:r>
            <a:endParaRPr lang="he-IL" dirty="0"/>
          </a:p>
        </p:txBody>
      </p:sp>
      <p:sp>
        <p:nvSpPr>
          <p:cNvPr id="22" name="מציין מיקום תוכן 2"/>
          <p:cNvSpPr txBox="1">
            <a:spLocks/>
          </p:cNvSpPr>
          <p:nvPr/>
        </p:nvSpPr>
        <p:spPr>
          <a:xfrm>
            <a:off x="1501718" y="2651334"/>
            <a:ext cx="507618" cy="5040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V’</a:t>
            </a:r>
            <a:endParaRPr lang="he-IL" dirty="0"/>
          </a:p>
        </p:txBody>
      </p:sp>
      <p:cxnSp>
        <p:nvCxnSpPr>
          <p:cNvPr id="4" name="מחבר ישר 3"/>
          <p:cNvCxnSpPr>
            <a:stCxn id="17" idx="4"/>
            <a:endCxn id="6" idx="0"/>
          </p:cNvCxnSpPr>
          <p:nvPr/>
        </p:nvCxnSpPr>
        <p:spPr>
          <a:xfrm>
            <a:off x="6884267" y="3140968"/>
            <a:ext cx="17372" cy="54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>
            <a:stCxn id="18" idx="4"/>
            <a:endCxn id="7" idx="0"/>
          </p:cNvCxnSpPr>
          <p:nvPr/>
        </p:nvCxnSpPr>
        <p:spPr>
          <a:xfrm flipH="1">
            <a:off x="4311910" y="2842023"/>
            <a:ext cx="40020" cy="8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>
            <a:stCxn id="19" idx="4"/>
            <a:endCxn id="8" idx="0"/>
          </p:cNvCxnSpPr>
          <p:nvPr/>
        </p:nvCxnSpPr>
        <p:spPr>
          <a:xfrm>
            <a:off x="1739306" y="3094051"/>
            <a:ext cx="0" cy="5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תוכן 2"/>
          <p:cNvSpPr txBox="1">
            <a:spLocks/>
          </p:cNvSpPr>
          <p:nvPr/>
        </p:nvSpPr>
        <p:spPr>
          <a:xfrm>
            <a:off x="5258383" y="3935156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120</a:t>
            </a:r>
            <a:endParaRPr lang="he-IL" dirty="0"/>
          </a:p>
        </p:txBody>
      </p:sp>
      <p:sp>
        <p:nvSpPr>
          <p:cNvPr id="33" name="מציין מיקום תוכן 2"/>
          <p:cNvSpPr txBox="1">
            <a:spLocks/>
          </p:cNvSpPr>
          <p:nvPr/>
        </p:nvSpPr>
        <p:spPr>
          <a:xfrm>
            <a:off x="2677217" y="3905729"/>
            <a:ext cx="696781" cy="53265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150</a:t>
            </a:r>
            <a:endParaRPr lang="he-IL" dirty="0"/>
          </a:p>
        </p:txBody>
      </p:sp>
      <p:sp>
        <p:nvSpPr>
          <p:cNvPr id="34" name="מציין מיקום תוכן 2"/>
          <p:cNvSpPr txBox="1">
            <a:spLocks/>
          </p:cNvSpPr>
          <p:nvPr/>
        </p:nvSpPr>
        <p:spPr>
          <a:xfrm>
            <a:off x="1630700" y="3190171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5" name="מציין מיקום תוכן 2"/>
          <p:cNvSpPr txBox="1">
            <a:spLocks/>
          </p:cNvSpPr>
          <p:nvPr/>
        </p:nvSpPr>
        <p:spPr>
          <a:xfrm>
            <a:off x="4249340" y="3076243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36" name="מציין מיקום תוכן 2"/>
          <p:cNvSpPr txBox="1">
            <a:spLocks/>
          </p:cNvSpPr>
          <p:nvPr/>
        </p:nvSpPr>
        <p:spPr>
          <a:xfrm>
            <a:off x="6779314" y="3207787"/>
            <a:ext cx="419048" cy="532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2000" dirty="0" smtClean="0"/>
              <a:t>1</a:t>
            </a:r>
            <a:endParaRPr lang="he-IL" sz="2000" dirty="0"/>
          </a:p>
        </p:txBody>
      </p:sp>
      <p:sp>
        <p:nvSpPr>
          <p:cNvPr id="41" name="מלבן 40"/>
          <p:cNvSpPr/>
          <p:nvPr/>
        </p:nvSpPr>
        <p:spPr>
          <a:xfrm>
            <a:off x="1173568" y="4762847"/>
            <a:ext cx="1080120" cy="104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ציין מיקום תוכן 2"/>
          <p:cNvSpPr txBox="1">
            <a:spLocks/>
          </p:cNvSpPr>
          <p:nvPr/>
        </p:nvSpPr>
        <p:spPr>
          <a:xfrm>
            <a:off x="1219498" y="4728197"/>
            <a:ext cx="1017169" cy="1005059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1200" dirty="0" smtClean="0"/>
              <a:t>Label</a:t>
            </a:r>
            <a:r>
              <a:rPr lang="en-US" sz="1200" baseline="-25000" dirty="0"/>
              <a:t>3</a:t>
            </a:r>
            <a:endParaRPr lang="en-US" sz="1200" baseline="-25000" dirty="0" smtClean="0"/>
          </a:p>
          <a:p>
            <a:pPr marL="36576" indent="0" algn="l" rtl="0">
              <a:buNone/>
            </a:pPr>
            <a:r>
              <a:rPr lang="en-US" sz="1200" dirty="0" smtClean="0"/>
              <a:t>Label</a:t>
            </a:r>
            <a:r>
              <a:rPr lang="en-US" sz="1200" baseline="-25000" dirty="0" smtClean="0"/>
              <a:t>4</a:t>
            </a:r>
          </a:p>
          <a:p>
            <a:pPr marL="36576" indent="0" algn="l" rtl="0">
              <a:buNone/>
            </a:pPr>
            <a:r>
              <a:rPr lang="en-US" sz="1200" dirty="0" smtClean="0">
                <a:solidFill>
                  <a:srgbClr val="7030A0"/>
                </a:solidFill>
              </a:rPr>
              <a:t>Label</a:t>
            </a:r>
            <a:r>
              <a:rPr lang="en-US" sz="1200" baseline="-25000" dirty="0" smtClean="0">
                <a:solidFill>
                  <a:srgbClr val="7030A0"/>
                </a:solidFill>
              </a:rPr>
              <a:t>5</a:t>
            </a:r>
            <a:endParaRPr lang="en-US" sz="1200" baseline="-25000" dirty="0">
              <a:solidFill>
                <a:srgbClr val="7030A0"/>
              </a:solidFill>
            </a:endParaRPr>
          </a:p>
          <a:p>
            <a:pPr marL="36576" indent="0" algn="l" rtl="0">
              <a:buNone/>
            </a:pPr>
            <a:r>
              <a:rPr lang="en-US" sz="1200" dirty="0" smtClean="0">
                <a:solidFill>
                  <a:srgbClr val="7030A0"/>
                </a:solidFill>
              </a:rPr>
              <a:t>Label</a:t>
            </a:r>
            <a:r>
              <a:rPr lang="en-US" sz="1200" baseline="-25000" dirty="0">
                <a:solidFill>
                  <a:srgbClr val="7030A0"/>
                </a:solidFill>
              </a:rPr>
              <a:t>6</a:t>
            </a:r>
          </a:p>
          <a:p>
            <a:pPr marL="36576" indent="0" algn="l" rtl="0">
              <a:buNone/>
            </a:pPr>
            <a:endParaRPr lang="he-IL" sz="1200" dirty="0"/>
          </a:p>
          <a:p>
            <a:pPr marL="36576" indent="0" algn="l" rtl="0">
              <a:buNone/>
            </a:pPr>
            <a:endParaRPr lang="he-IL" sz="1200" dirty="0"/>
          </a:p>
          <a:p>
            <a:pPr marL="36576" indent="0" algn="l" rtl="0">
              <a:buNone/>
            </a:pPr>
            <a:endParaRPr lang="en-US" sz="1200" baseline="-25000" dirty="0" smtClean="0"/>
          </a:p>
          <a:p>
            <a:pPr marL="36576" indent="0" algn="l" rtl="0">
              <a:buNone/>
            </a:pPr>
            <a:endParaRPr lang="he-IL" sz="1200" dirty="0"/>
          </a:p>
          <a:p>
            <a:pPr marL="36576" indent="0" algn="l" rtl="0">
              <a:buFont typeface="Wingdings 2"/>
              <a:buNone/>
            </a:pP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939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random walks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12776"/>
          </a:xfrm>
        </p:spPr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dirty="0" smtClean="0"/>
              <a:t>This algorithm needs to be repeated several </a:t>
            </a:r>
            <a:r>
              <a:rPr lang="en-US" dirty="0" smtClean="0"/>
              <a:t>times </a:t>
            </a:r>
            <a:r>
              <a:rPr lang="en-US" dirty="0" smtClean="0"/>
              <a:t>for each vertex v.</a:t>
            </a:r>
          </a:p>
          <a:p>
            <a:pPr marL="36576" indent="0" algn="l" rtl="0">
              <a:buNone/>
            </a:pPr>
            <a:r>
              <a:rPr lang="en-US" dirty="0" smtClean="0"/>
              <a:t>Therefore, it is very expensive to compute.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39552" y="3429000"/>
            <a:ext cx="7467600" cy="161277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The algorithm is equivalent to the algorithm in section 2.1 (adsorption via averaging), which has a very efficient implementation.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8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random walks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853136"/>
          </a:xfrm>
        </p:spPr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Typical random walk</a:t>
            </a:r>
          </a:p>
          <a:p>
            <a:pPr marL="36576" indent="0" algn="l" rtl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probability that the walk visits </a:t>
            </a:r>
            <a:r>
              <a:rPr lang="en-US" sz="3200" dirty="0" smtClean="0"/>
              <a:t>some node, Is fixed. And does not depend on the node we began our walk from.</a:t>
            </a:r>
          </a:p>
        </p:txBody>
      </p:sp>
    </p:spTree>
    <p:extLst>
      <p:ext uri="{BB962C8B-B14F-4D97-AF65-F5344CB8AC3E}">
        <p14:creationId xmlns:p14="http://schemas.microsoft.com/office/powerpoint/2010/main" val="38105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random walks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853136"/>
          </a:xfrm>
        </p:spPr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Adsorption</a:t>
            </a:r>
            <a:r>
              <a:rPr lang="en-US" sz="3600" dirty="0" smtClean="0">
                <a:solidFill>
                  <a:srgbClr val="FFFF00"/>
                </a:solidFill>
              </a:rPr>
              <a:t> random walk</a:t>
            </a:r>
          </a:p>
          <a:p>
            <a:pPr marL="36576" indent="0" algn="l" rtl="0">
              <a:buNone/>
            </a:pPr>
            <a:r>
              <a:rPr lang="en-US" sz="3200" dirty="0" smtClean="0"/>
              <a:t>The node we begin the walk from, is crucial in determine the probability of reaching a specific node. This is allowed thanks to the presence of “absorbing” nodes.</a:t>
            </a:r>
          </a:p>
          <a:p>
            <a:pPr marL="36576" indent="0" algn="l" rtl="0">
              <a:buNone/>
            </a:pPr>
            <a:r>
              <a:rPr lang="en-US" sz="3200" dirty="0"/>
              <a:t>Any change we make on those “absorbing” nodes, will have an impact on our walk.</a:t>
            </a:r>
            <a:endParaRPr lang="he-IL" sz="3200" dirty="0"/>
          </a:p>
          <a:p>
            <a:pPr marL="36576" indent="0" algn="l" rtl="0">
              <a:buNone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63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ctr" rtl="0"/>
            <a:r>
              <a:rPr lang="en-US" sz="4800" b="1" dirty="0">
                <a:latin typeface="Arial" pitchFamily="34" charset="0"/>
                <a:cs typeface="Arial" pitchFamily="34" charset="0"/>
              </a:rPr>
              <a:t>The Adsorption Algorithm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averaging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random walks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Adsorption via linear systems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Injection and dummy probabilities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linear systems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252736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Each distribution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v</a:t>
            </a:r>
            <a:r>
              <a:rPr lang="en-US" dirty="0" smtClean="0"/>
              <a:t> is a combination of L</a:t>
            </a:r>
            <a:r>
              <a:rPr lang="en-US" baseline="-25000" dirty="0" smtClean="0"/>
              <a:t>u</a:t>
            </a:r>
            <a:r>
              <a:rPr lang="en-US" dirty="0" smtClean="0"/>
              <a:t>’s for some vertexes u</a:t>
            </a:r>
            <a:r>
              <a:rPr lang="en-US" baseline="-25000" dirty="0" smtClean="0"/>
              <a:t>1</a:t>
            </a:r>
            <a:r>
              <a:rPr lang="en-US" dirty="0" smtClean="0"/>
              <a:t> u</a:t>
            </a:r>
            <a:r>
              <a:rPr lang="en-US" baseline="-25000" dirty="0" smtClean="0"/>
              <a:t>2</a:t>
            </a:r>
            <a:r>
              <a:rPr lang="en-US" dirty="0" smtClean="0"/>
              <a:t> … u</a:t>
            </a:r>
            <a:r>
              <a:rPr lang="en-US" baseline="-25000" dirty="0" smtClean="0"/>
              <a:t>n</a:t>
            </a:r>
            <a:r>
              <a:rPr lang="en-US" dirty="0" smtClean="0"/>
              <a:t> .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67544" y="2708920"/>
            <a:ext cx="7467600" cy="125273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Each node in the graph can be represented as a combination of the other nodes.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67544" y="3789040"/>
            <a:ext cx="7467600" cy="12527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This can provide us an embedding of all vertexes into L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linear systems</a:t>
            </a:r>
            <a:endParaRPr lang="he-IL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323528" y="1484784"/>
            <a:ext cx="7467600" cy="12527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We can now solve our problem, by solving a Linear system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23528" y="2502651"/>
            <a:ext cx="7467600" cy="12527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It is proved that the LS has a solution, if and only if the graph is connected.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84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linear systems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53136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Input</a:t>
            </a:r>
            <a:r>
              <a:rPr lang="en-US" dirty="0"/>
              <a:t>: G = (V, E, w)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Let </a:t>
            </a:r>
            <a:r>
              <a:rPr lang="en-US" dirty="0"/>
              <a:t>n := |</a:t>
            </a:r>
            <a:r>
              <a:rPr lang="en-US" dirty="0" smtClean="0"/>
              <a:t>V|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Define </a:t>
            </a:r>
            <a:r>
              <a:rPr lang="en-US" dirty="0"/>
              <a:t>the linear system of equations in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variables:</a:t>
            </a:r>
          </a:p>
          <a:p>
            <a:pPr marL="36576" indent="0" algn="l" rtl="0">
              <a:buNone/>
            </a:pPr>
            <a:r>
              <a:rPr lang="en-US" dirty="0" err="1" smtClean="0"/>
              <a:t>X</a:t>
            </a:r>
            <a:r>
              <a:rPr lang="en-US" baseline="-25000" dirty="0" err="1" smtClean="0"/>
              <a:t>uv</a:t>
            </a:r>
            <a:r>
              <a:rPr lang="en-US" dirty="0" smtClean="0"/>
              <a:t>, </a:t>
            </a:r>
            <a:r>
              <a:rPr lang="en-US" dirty="0"/>
              <a:t>for u, v ∈ V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∑</a:t>
            </a:r>
            <a:r>
              <a:rPr lang="en-US" baseline="-25000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uv</a:t>
            </a:r>
            <a:r>
              <a:rPr lang="en-US" dirty="0" smtClean="0"/>
              <a:t> = 1 , </a:t>
            </a:r>
            <a:r>
              <a:rPr lang="en-US" dirty="0" err="1" smtClean="0"/>
              <a:t>f.e</a:t>
            </a:r>
            <a:r>
              <a:rPr lang="en-US" dirty="0" smtClean="0"/>
              <a:t> u</a:t>
            </a:r>
            <a:r>
              <a:rPr lang="en-US" dirty="0"/>
              <a:t> ∈ </a:t>
            </a:r>
            <a:r>
              <a:rPr lang="en-US" dirty="0" smtClean="0"/>
              <a:t>V</a:t>
            </a:r>
          </a:p>
          <a:p>
            <a:pPr marL="36576" indent="0" algn="l" rtl="0">
              <a:buNone/>
            </a:pPr>
            <a:r>
              <a:rPr lang="en-US" dirty="0" smtClean="0"/>
              <a:t>∑</a:t>
            </a:r>
            <a:r>
              <a:rPr lang="en-US" baseline="-25000" dirty="0" smtClean="0"/>
              <a:t>z:</a:t>
            </a:r>
            <a:r>
              <a:rPr lang="en-US" baseline="-25000" dirty="0" smtClean="0">
                <a:sym typeface="Wingdings" pitchFamily="2" charset="2"/>
              </a:rPr>
              <a:t>(</a:t>
            </a:r>
            <a:r>
              <a:rPr lang="en-US" baseline="-25000" dirty="0" err="1" smtClean="0">
                <a:sym typeface="Wingdings" pitchFamily="2" charset="2"/>
              </a:rPr>
              <a:t>z,u</a:t>
            </a:r>
            <a:r>
              <a:rPr lang="en-US" baseline="-25000" dirty="0" smtClean="0">
                <a:sym typeface="Wingdings" pitchFamily="2" charset="2"/>
              </a:rPr>
              <a:t>) </a:t>
            </a:r>
            <a:r>
              <a:rPr lang="en-US" baseline="-25000" dirty="0"/>
              <a:t>∈ </a:t>
            </a:r>
            <a:r>
              <a:rPr lang="en-US" baseline="-25000" dirty="0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w(</a:t>
            </a:r>
            <a:r>
              <a:rPr lang="en-US" dirty="0" err="1" smtClean="0"/>
              <a:t>z,u</a:t>
            </a:r>
            <a:r>
              <a:rPr lang="en-US" dirty="0" smtClean="0"/>
              <a:t>)</a:t>
            </a:r>
            <a:r>
              <a:rPr lang="en-US" dirty="0" err="1" smtClean="0"/>
              <a:t>X</a:t>
            </a:r>
            <a:r>
              <a:rPr lang="en-US" baseline="-25000" dirty="0" err="1" smtClean="0"/>
              <a:t>zv</a:t>
            </a:r>
            <a:r>
              <a:rPr lang="en-US" baseline="-25000" dirty="0" smtClean="0"/>
              <a:t> 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uv</a:t>
            </a:r>
            <a:r>
              <a:rPr lang="en-US" dirty="0" smtClean="0"/>
              <a:t> </a:t>
            </a:r>
            <a:r>
              <a:rPr lang="en-US" dirty="0" err="1" smtClean="0"/>
              <a:t>f.e</a:t>
            </a:r>
            <a:r>
              <a:rPr lang="en-US" dirty="0" smtClean="0"/>
              <a:t> </a:t>
            </a:r>
            <a:r>
              <a:rPr lang="en-US" dirty="0" err="1" smtClean="0"/>
              <a:t>u,v</a:t>
            </a:r>
            <a:r>
              <a:rPr lang="en-US" dirty="0" smtClean="0"/>
              <a:t> </a:t>
            </a:r>
            <a:r>
              <a:rPr lang="en-US" dirty="0"/>
              <a:t>∈ V</a:t>
            </a:r>
          </a:p>
          <a:p>
            <a:pPr marL="36576" indent="0" algn="l" rtl="0">
              <a:buNone/>
            </a:pP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434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Adsorption via linear systems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756791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We can set a parameter t, which determines the maximum distance between any two vertices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67544" y="3284984"/>
            <a:ext cx="7467600" cy="194421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For each vertices u , v </a:t>
            </a:r>
          </a:p>
          <a:p>
            <a:pPr marL="36576" indent="0" algn="l" rtl="0">
              <a:buFont typeface="Wingdings 2"/>
              <a:buNone/>
            </a:pPr>
            <a:r>
              <a:rPr lang="en-US" dirty="0" smtClean="0"/>
              <a:t>if distance(</a:t>
            </a:r>
            <a:r>
              <a:rPr lang="en-US" dirty="0" err="1" smtClean="0"/>
              <a:t>u,v</a:t>
            </a:r>
            <a:r>
              <a:rPr lang="en-US" dirty="0" smtClean="0"/>
              <a:t>)&gt;t</a:t>
            </a:r>
          </a:p>
          <a:p>
            <a:pPr marL="36576" indent="0" algn="l" rtl="0">
              <a:buFont typeface="Wingdings 2"/>
              <a:buNone/>
            </a:pPr>
            <a:r>
              <a:rPr lang="en-US" dirty="0" smtClean="0"/>
              <a:t>Than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uv</a:t>
            </a:r>
            <a:r>
              <a:rPr lang="en-US" baseline="-25000" dirty="0" smtClean="0"/>
              <a:t> </a:t>
            </a:r>
            <a:r>
              <a:rPr lang="en-US" dirty="0" smtClean="0"/>
              <a:t> = 0. </a:t>
            </a:r>
          </a:p>
          <a:p>
            <a:pPr marL="36576" indent="0" algn="l" rtl="0">
              <a:buFont typeface="Wingdings 2"/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85635" y="5085184"/>
            <a:ext cx="7467600" cy="136815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This will reduce the number of equations, and will allow a faster solution of the linear system.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97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 – “Adsorption” Algorithm</a:t>
            </a:r>
            <a:endParaRPr lang="en-US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 Video Co-View Graph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Adsorption Algorithm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Experimental Setup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Empirical results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Conclusions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 pitchFamily="34" charset="0"/>
                <a:cs typeface="Arial" pitchFamily="34" charset="0"/>
              </a:rPr>
              <a:t>The Adsorption Algorithm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188840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Main Theorem – All three adsorption algorithms are equivalent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63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ctr" rtl="0"/>
            <a:r>
              <a:rPr lang="en-US" sz="4800" b="1" dirty="0">
                <a:latin typeface="Arial" pitchFamily="34" charset="0"/>
                <a:cs typeface="Arial" pitchFamily="34" charset="0"/>
              </a:rPr>
              <a:t>The Adsorption Algorithm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averaging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random walks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Adsorption via linear systems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Injection and dummy probabilities</a:t>
            </a:r>
            <a:endParaRPr lang="en-US" sz="40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Injection and dummy probabilities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756792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We saw on section 2.2 (adsorption – RW) that each vertex ṽ is an absorbing vertex.</a:t>
            </a:r>
          </a:p>
          <a:p>
            <a:pPr marL="36576" indent="0" algn="l" rtl="0">
              <a:buNone/>
            </a:pPr>
            <a:r>
              <a:rPr lang="en-US" dirty="0" smtClean="0"/>
              <a:t>Thus, it brings our random walk to an end.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67544" y="3284984"/>
            <a:ext cx="7467600" cy="22322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None/>
            </a:pPr>
            <a:r>
              <a:rPr lang="en-US" dirty="0" smtClean="0"/>
              <a:t>In the pre processing step, we have set     w(v,</a:t>
            </a:r>
            <a:r>
              <a:rPr lang="en-US" dirty="0"/>
              <a:t> </a:t>
            </a:r>
            <a:r>
              <a:rPr lang="en-US" dirty="0" smtClean="0"/>
              <a:t>ṽ) = 1.</a:t>
            </a:r>
          </a:p>
          <a:p>
            <a:pPr marL="36576" indent="0" algn="l" rtl="0">
              <a:buNone/>
            </a:pPr>
            <a:r>
              <a:rPr lang="en-US" dirty="0" smtClean="0"/>
              <a:t>By changing the weight on that edge, we can have a very strong influence regarding when our walk would end.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20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Injection and dummy probabilities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108719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We relate to the computation of </a:t>
            </a:r>
            <a:r>
              <a:rPr lang="en-US" dirty="0"/>
              <a:t>w(v, ṽ</a:t>
            </a:r>
            <a:r>
              <a:rPr lang="en-US" dirty="0" smtClean="0"/>
              <a:t>) as an injection to the algorithm 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67544" y="2780928"/>
            <a:ext cx="7467600" cy="144016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Different injections, can produce very different results. We should use those injections in order to maximize our results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Injection and dummy probabilities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dirty="0" smtClean="0"/>
              <a:t>In addition, we can add dummy labels to some of the videos. </a:t>
            </a:r>
          </a:p>
          <a:p>
            <a:pPr marL="36576" indent="0" algn="l" rtl="0">
              <a:buNone/>
            </a:pPr>
            <a:r>
              <a:rPr lang="en-US" dirty="0" smtClean="0"/>
              <a:t>Those dummy labels, with very high probability, will bring our walk to an end.</a:t>
            </a:r>
          </a:p>
          <a:p>
            <a:pPr marL="36576" indent="0" algn="l" rtl="0">
              <a:buNone/>
            </a:pPr>
            <a:r>
              <a:rPr lang="en-US" dirty="0" smtClean="0"/>
              <a:t>If a one of the nodes, represents a very popular video, we would want our walk to stop, Since the probability of the algorithm offering a non related video, arises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489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Solution – “Adsorption” Algorithm</a:t>
            </a:r>
            <a:endParaRPr lang="en-US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Video Co-View Graph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Adsorption Algorithm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Experimental Setup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Empirical results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Conclusions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Experimental setup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We now have an algorithm </a:t>
            </a:r>
            <a:r>
              <a:rPr lang="en-US" dirty="0" smtClean="0"/>
              <a:t>that </a:t>
            </a:r>
            <a:r>
              <a:rPr lang="en-US" dirty="0" smtClean="0"/>
              <a:t>allegedly recommends users with videos they would like to watch.</a:t>
            </a:r>
          </a:p>
          <a:p>
            <a:pPr marL="36576" indent="0" algn="l" rtl="0">
              <a:buNone/>
            </a:pPr>
            <a:r>
              <a:rPr lang="en-US" dirty="0" smtClean="0"/>
              <a:t>One of the main challenges of video recommendation algorithms, is measuring they’re success.</a:t>
            </a:r>
          </a:p>
          <a:p>
            <a:pPr marL="36576" indent="0" algn="l" rtl="0">
              <a:buNone/>
            </a:pPr>
            <a:r>
              <a:rPr lang="en-US" dirty="0" smtClean="0"/>
              <a:t>A good experimental setup for measuring the algorithm, is not trivial.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97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setup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404864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One good solution may be testing the algorithm lively. </a:t>
            </a:r>
          </a:p>
          <a:p>
            <a:pPr marL="36576" indent="0" algn="l" rtl="0">
              <a:buNone/>
            </a:pPr>
            <a:r>
              <a:rPr lang="en-US" dirty="0" smtClean="0"/>
              <a:t>If the algorithm isn’t good , this can have a very bad impact on the website.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42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setup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81127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Data collected through 92 days.</a:t>
            </a:r>
          </a:p>
          <a:p>
            <a:pPr marL="36576" indent="0" algn="l" rtl="0">
              <a:buNone/>
            </a:pPr>
            <a:r>
              <a:rPr lang="en-US" dirty="0" smtClean="0"/>
              <a:t>5.4 million users, from a specific geographical area.</a:t>
            </a:r>
          </a:p>
          <a:p>
            <a:pPr marL="36576" indent="0" algn="l" rtl="0">
              <a:buNone/>
            </a:pPr>
            <a:r>
              <a:rPr lang="en-US" dirty="0" smtClean="0"/>
              <a:t>A video was only collected, if user viewed 33% of its content.</a:t>
            </a:r>
          </a:p>
          <a:p>
            <a:pPr marL="36576" indent="0" algn="l" rtl="0">
              <a:buNone/>
            </a:pPr>
            <a:r>
              <a:rPr lang="en-US" dirty="0" smtClean="0"/>
              <a:t>Result – total of 29 million views, spread over 4.2 million videos.</a:t>
            </a:r>
          </a:p>
          <a:p>
            <a:pPr marL="36576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986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setup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628800"/>
            <a:ext cx="7467600" cy="4824536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Data was partitioned into two sets</a:t>
            </a:r>
          </a:p>
          <a:p>
            <a:pPr marL="550926" indent="-514350" algn="l" rtl="0">
              <a:buAutoNum type="arabicPeriod"/>
            </a:pPr>
            <a:r>
              <a:rPr lang="en-US" dirty="0" smtClean="0"/>
              <a:t>Training set (days 1-46)</a:t>
            </a:r>
          </a:p>
          <a:p>
            <a:pPr marL="550926" indent="-514350" algn="l" rtl="0">
              <a:buAutoNum type="arabicPeriod"/>
            </a:pPr>
            <a:r>
              <a:rPr lang="en-US" dirty="0" smtClean="0"/>
              <a:t>Test set – (days 47-92)</a:t>
            </a:r>
          </a:p>
          <a:p>
            <a:pPr marL="36576" indent="0" algn="l" rtl="0">
              <a:buNone/>
            </a:pPr>
            <a:r>
              <a:rPr lang="en-US" dirty="0" smtClean="0"/>
              <a:t>The training set was used In order to let the algorithm collect data and analyze it.</a:t>
            </a:r>
          </a:p>
          <a:p>
            <a:pPr marL="36576" indent="0" algn="l" rtl="0">
              <a:buNone/>
            </a:pPr>
            <a:r>
              <a:rPr lang="en-US" dirty="0" smtClean="0"/>
              <a:t>The test set was used in order to recommend videos to users using our algorithm, and evaluate success rate</a:t>
            </a:r>
            <a:endParaRPr lang="en-US" dirty="0"/>
          </a:p>
          <a:p>
            <a:pPr marL="36576" indent="0" algn="l" rtl="0">
              <a:buNone/>
            </a:pPr>
            <a:endParaRPr lang="en-US" dirty="0" smtClean="0"/>
          </a:p>
          <a:p>
            <a:pPr marL="36576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99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rial" pitchFamily="34" charset="0"/>
                <a:cs typeface="Arial" pitchFamily="34" charset="0"/>
              </a:rPr>
              <a:t>The Video Co-View Graph</a:t>
            </a:r>
            <a:br>
              <a:rPr lang="en-US" sz="4800" dirty="0">
                <a:latin typeface="Arial" pitchFamily="34" charset="0"/>
                <a:cs typeface="Arial" pitchFamily="34" charset="0"/>
              </a:rPr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84784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>
                <a:solidFill>
                  <a:srgbClr val="FFFF00"/>
                </a:solidFill>
              </a:rPr>
              <a:t>Co-view Numbers</a:t>
            </a:r>
            <a:r>
              <a:rPr lang="en-US" dirty="0" smtClean="0"/>
              <a:t>:</a:t>
            </a:r>
          </a:p>
          <a:p>
            <a:pPr marL="36576" indent="0" algn="l" rtl="0">
              <a:buNone/>
            </a:pPr>
            <a:r>
              <a:rPr lang="en-US" dirty="0" smtClean="0"/>
              <a:t>For any pair of videos, the number of people who viewed both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67544" y="4581128"/>
            <a:ext cx="7467600" cy="16847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How should we encode this data into a useful graph?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46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setup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A recommendation of video v to a user, was counted successful, if user hasn’t watched video v during the training period, but watched after it’s been offered on the test period.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5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setup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188839"/>
          </a:xfrm>
        </p:spPr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Users which only had views in one of the sets –were discarded.</a:t>
            </a:r>
          </a:p>
          <a:p>
            <a:pPr marL="36576" indent="0" algn="l" rtl="0">
              <a:buNone/>
            </a:pPr>
            <a:r>
              <a:rPr lang="en-US" dirty="0" smtClean="0"/>
              <a:t>Videos who only appeared in one of the sets were also discarded. </a:t>
            </a:r>
            <a:endParaRPr lang="en-US" dirty="0"/>
          </a:p>
          <a:p>
            <a:pPr marL="36576" indent="0" algn="l" rtl="0">
              <a:buNone/>
            </a:pP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67544" y="3717032"/>
            <a:ext cx="7467600" cy="3052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Result:</a:t>
            </a:r>
          </a:p>
          <a:p>
            <a:pPr marL="36576" indent="0" algn="l" rtl="0">
              <a:buFont typeface="Wingdings 2"/>
              <a:buNone/>
            </a:pPr>
            <a:r>
              <a:rPr lang="en-US" dirty="0" smtClean="0"/>
              <a:t>1.1 million users  (5.4)</a:t>
            </a:r>
          </a:p>
          <a:p>
            <a:pPr marL="36576" indent="0" algn="l" rtl="0">
              <a:buFont typeface="Wingdings 2"/>
              <a:buNone/>
            </a:pPr>
            <a:r>
              <a:rPr lang="en-US" dirty="0" smtClean="0"/>
              <a:t>1.3 million videos (4.2)</a:t>
            </a:r>
          </a:p>
          <a:p>
            <a:pPr marL="36576" indent="0" algn="l" rtl="0">
              <a:buFont typeface="Wingdings 2"/>
              <a:buNone/>
            </a:pPr>
            <a:r>
              <a:rPr lang="en-US" dirty="0" smtClean="0"/>
              <a:t>12.5 million watches (29)</a:t>
            </a:r>
          </a:p>
          <a:p>
            <a:pPr marL="36576" indent="0" algn="l" rtl="0">
              <a:buFont typeface="Wingdings 2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06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setup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36576" indent="0" algn="l" rtl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W</a:t>
            </a:r>
            <a:r>
              <a:rPr lang="en-US" sz="2800" baseline="-25000" dirty="0" smtClean="0">
                <a:solidFill>
                  <a:srgbClr val="FFFF00"/>
                </a:solidFill>
              </a:rPr>
              <a:t>1</a:t>
            </a:r>
            <a:r>
              <a:rPr lang="en-US" sz="2800" dirty="0" smtClean="0"/>
              <a:t> – videos watched by user during training period</a:t>
            </a:r>
          </a:p>
          <a:p>
            <a:pPr marL="36576" indent="0" algn="l" rtl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W</a:t>
            </a:r>
            <a:r>
              <a:rPr lang="en-US" sz="2800" dirty="0" smtClean="0"/>
              <a:t> –   videos watched by user during test period</a:t>
            </a:r>
          </a:p>
          <a:p>
            <a:pPr marL="36576" indent="0" algn="l" rtl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R</a:t>
            </a:r>
            <a:r>
              <a:rPr lang="en-US" sz="2800" dirty="0" smtClean="0"/>
              <a:t> –    ranked list of recommended videos per user</a:t>
            </a:r>
          </a:p>
          <a:p>
            <a:pPr marL="36576" indent="0" algn="l" rtl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R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–    top t </a:t>
            </a:r>
            <a:r>
              <a:rPr lang="en-US" sz="2800" dirty="0"/>
              <a:t>∈ </a:t>
            </a:r>
            <a:r>
              <a:rPr lang="en-US" sz="2800" dirty="0" smtClean="0"/>
              <a:t>N, videos recommended per user</a:t>
            </a:r>
          </a:p>
          <a:p>
            <a:pPr marL="36576" indent="0" algn="l" rtl="0">
              <a:buNone/>
            </a:pPr>
            <a:endParaRPr lang="en-US" sz="2800" dirty="0"/>
          </a:p>
          <a:p>
            <a:pPr marL="36576" indent="0" algn="l" rtl="0">
              <a:buNone/>
            </a:pPr>
            <a:r>
              <a:rPr lang="en-US" sz="2800" dirty="0" smtClean="0"/>
              <a:t>Measures:</a:t>
            </a:r>
            <a:r>
              <a:rPr lang="en-US" sz="2800" dirty="0"/>
              <a:t> </a:t>
            </a:r>
            <a:endParaRPr lang="en-US" sz="2800" dirty="0" smtClean="0"/>
          </a:p>
          <a:p>
            <a:pPr marL="36576" indent="0" algn="l" rtl="0">
              <a:buNone/>
            </a:pPr>
            <a:r>
              <a:rPr lang="en-US" sz="2800" i="1" dirty="0" err="1" smtClean="0">
                <a:solidFill>
                  <a:srgbClr val="FFFF00"/>
                </a:solidFill>
              </a:rPr>
              <a:t>Precision</a:t>
            </a:r>
            <a:r>
              <a:rPr lang="en-US" sz="2800" i="1" baseline="-25000" dirty="0" err="1" smtClean="0"/>
              <a:t>t</a:t>
            </a:r>
            <a:r>
              <a:rPr lang="en-US" sz="2800" i="1" dirty="0" smtClean="0"/>
              <a:t> </a:t>
            </a:r>
            <a:r>
              <a:rPr lang="en-US" sz="2800" dirty="0" smtClean="0"/>
              <a:t>(W,R) = |W </a:t>
            </a:r>
            <a:r>
              <a:rPr lang="hy-AM" sz="2800" dirty="0" smtClean="0"/>
              <a:t>Ո</a:t>
            </a:r>
            <a:r>
              <a:rPr lang="en-US" sz="2800" dirty="0" smtClean="0"/>
              <a:t>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| / |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t</a:t>
            </a:r>
            <a:r>
              <a:rPr lang="en-US" sz="2800" baseline="-25000" dirty="0"/>
              <a:t> </a:t>
            </a:r>
            <a:r>
              <a:rPr lang="en-US" sz="2800" dirty="0" smtClean="0"/>
              <a:t>|</a:t>
            </a:r>
          </a:p>
          <a:p>
            <a:pPr marL="36576" indent="0" algn="l" rtl="0">
              <a:buNone/>
            </a:pPr>
            <a:r>
              <a:rPr lang="en-US" sz="2800" i="1" dirty="0" err="1" smtClean="0">
                <a:solidFill>
                  <a:srgbClr val="FFFF00"/>
                </a:solidFill>
              </a:rPr>
              <a:t>Recall</a:t>
            </a:r>
            <a:r>
              <a:rPr lang="en-US" sz="2800" i="1" baseline="-25000" dirty="0" err="1" smtClean="0"/>
              <a:t>t</a:t>
            </a:r>
            <a:r>
              <a:rPr lang="en-US" sz="2800" i="1" dirty="0" smtClean="0"/>
              <a:t> </a:t>
            </a:r>
            <a:r>
              <a:rPr lang="en-US" sz="2800" dirty="0"/>
              <a:t>(W,R) = |W </a:t>
            </a:r>
            <a:r>
              <a:rPr lang="hy-AM" sz="2800" dirty="0"/>
              <a:t>Ո</a:t>
            </a:r>
            <a:r>
              <a:rPr lang="en-US" sz="2800" dirty="0"/>
              <a:t> </a:t>
            </a:r>
            <a:r>
              <a:rPr lang="en-US" sz="2800" dirty="0" err="1"/>
              <a:t>R</a:t>
            </a:r>
            <a:r>
              <a:rPr lang="en-US" sz="2800" baseline="-25000" dirty="0" err="1"/>
              <a:t>t</a:t>
            </a:r>
            <a:r>
              <a:rPr lang="en-US" sz="2800" dirty="0"/>
              <a:t>| / </a:t>
            </a:r>
            <a:r>
              <a:rPr lang="en-US" sz="2800" dirty="0" smtClean="0"/>
              <a:t>|W</a:t>
            </a:r>
            <a:r>
              <a:rPr lang="en-US" sz="2800" baseline="-25000" dirty="0" smtClean="0"/>
              <a:t> </a:t>
            </a:r>
            <a:r>
              <a:rPr lang="en-US" sz="2800" dirty="0"/>
              <a:t>|</a:t>
            </a:r>
            <a:endParaRPr lang="en-US" sz="2800" i="1" dirty="0"/>
          </a:p>
          <a:p>
            <a:pPr marL="36576" indent="0" algn="l" rtl="0">
              <a:buNone/>
            </a:pPr>
            <a:endParaRPr lang="en-US" sz="2800" i="1" dirty="0" smtClean="0"/>
          </a:p>
          <a:p>
            <a:pPr marL="36576" indent="0" algn="l" rtl="0">
              <a:buNone/>
            </a:pPr>
            <a:endParaRPr lang="en-US" sz="2800" dirty="0" smtClean="0"/>
          </a:p>
          <a:p>
            <a:pPr marL="36576" indent="0" algn="l" rtl="0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356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 Experimental setup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l" rtl="0">
              <a:buNone/>
            </a:pPr>
            <a:r>
              <a:rPr lang="en-US" sz="3600" dirty="0" smtClean="0"/>
              <a:t>Algorithms tested:</a:t>
            </a:r>
          </a:p>
          <a:p>
            <a:pPr marL="36576" indent="0" algn="l" rtl="0">
              <a:buNone/>
            </a:pPr>
            <a:r>
              <a:rPr lang="en-US" dirty="0" smtClean="0">
                <a:solidFill>
                  <a:srgbClr val="FFFF00"/>
                </a:solidFill>
              </a:rPr>
              <a:t>GP</a:t>
            </a:r>
            <a:r>
              <a:rPr lang="en-US" dirty="0" smtClean="0"/>
              <a:t> – General Popularity. Recommends videos only by their popularity</a:t>
            </a:r>
          </a:p>
        </p:txBody>
      </p:sp>
    </p:spTree>
    <p:extLst>
      <p:ext uri="{BB962C8B-B14F-4D97-AF65-F5344CB8AC3E}">
        <p14:creationId xmlns:p14="http://schemas.microsoft.com/office/powerpoint/2010/main" val="38630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 Experimental setup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l" rtl="0">
              <a:buNone/>
            </a:pPr>
            <a:r>
              <a:rPr lang="en-US" sz="3600" dirty="0" smtClean="0"/>
              <a:t>Algorithms tested:</a:t>
            </a:r>
          </a:p>
          <a:p>
            <a:pPr marL="36576" indent="0" algn="l" rtl="0">
              <a:buNone/>
            </a:pPr>
            <a:r>
              <a:rPr lang="en-US" dirty="0" smtClean="0">
                <a:solidFill>
                  <a:srgbClr val="FFFF00"/>
                </a:solidFill>
              </a:rPr>
              <a:t>LP</a:t>
            </a:r>
            <a:r>
              <a:rPr lang="en-US" dirty="0" smtClean="0"/>
              <a:t>  – Local Popularity – a variation of GP, that takes co-views into account.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3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 Experimental setup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l" rtl="0">
              <a:buNone/>
            </a:pPr>
            <a:r>
              <a:rPr lang="en-US" sz="3600" dirty="0" smtClean="0"/>
              <a:t>Algorithms tested:</a:t>
            </a:r>
          </a:p>
          <a:p>
            <a:pPr marL="36576" indent="0" algn="l" rtl="0">
              <a:buNone/>
            </a:pPr>
            <a:r>
              <a:rPr lang="en-US" dirty="0" smtClean="0">
                <a:solidFill>
                  <a:srgbClr val="FFFF00"/>
                </a:solidFill>
              </a:rPr>
              <a:t>Adsorption-N</a:t>
            </a:r>
            <a:r>
              <a:rPr lang="en-US" dirty="0" smtClean="0"/>
              <a:t> – does not allow dummy nodes.</a:t>
            </a:r>
            <a:endParaRPr lang="en-US" dirty="0"/>
          </a:p>
          <a:p>
            <a:pPr marL="36576" indent="0" algn="l" rtl="0">
              <a:buNone/>
            </a:pPr>
            <a:r>
              <a:rPr lang="en-US" dirty="0" smtClean="0">
                <a:solidFill>
                  <a:srgbClr val="FFFF00"/>
                </a:solidFill>
              </a:rPr>
              <a:t>Adsorption-D</a:t>
            </a:r>
            <a:r>
              <a:rPr lang="en-US" dirty="0" smtClean="0"/>
              <a:t> –allows </a:t>
            </a:r>
            <a:r>
              <a:rPr lang="en-US" dirty="0"/>
              <a:t>dummy nodes</a:t>
            </a:r>
            <a:r>
              <a:rPr lang="en-US" dirty="0" smtClean="0"/>
              <a:t>.</a:t>
            </a:r>
          </a:p>
          <a:p>
            <a:pPr marL="36576" indent="0" algn="l" rtl="0">
              <a:buNone/>
            </a:pPr>
            <a:r>
              <a:rPr lang="en-US" dirty="0" smtClean="0"/>
              <a:t>Both were implemented using the averaging version of adsorption. Until set of recommendations has </a:t>
            </a:r>
            <a:r>
              <a:rPr lang="en-US" dirty="0" err="1" smtClean="0"/>
              <a:t>largley</a:t>
            </a:r>
            <a:r>
              <a:rPr lang="en-US" dirty="0" smtClean="0"/>
              <a:t> converged. </a:t>
            </a:r>
          </a:p>
          <a:p>
            <a:pPr marL="36576" indent="0" algn="l" rtl="0">
              <a:buNone/>
            </a:pPr>
            <a:endParaRPr lang="he-IL" dirty="0"/>
          </a:p>
          <a:p>
            <a:pPr marL="36576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78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Solution – “Adsorption” Algorithm</a:t>
            </a:r>
            <a:endParaRPr lang="en-US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Video Co-View Graph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Adsorption Algorithm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Experimental Setup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Empirical results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Conclusions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Empirical results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All four algorithms were ran on the training set, and recommended a list of 100 recommendations. R</a:t>
            </a:r>
            <a:r>
              <a:rPr lang="en-US" baseline="-25000" dirty="0" smtClean="0"/>
              <a:t>100</a:t>
            </a:r>
            <a:r>
              <a:rPr lang="en-US" dirty="0"/>
              <a:t> </a:t>
            </a: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Algorithms were only allowed to recommend a user with a video he hasn’t watched during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383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Empirical results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l" rtl="0">
              <a:buNone/>
            </a:pPr>
            <a:r>
              <a:rPr lang="en-US" dirty="0" smtClean="0"/>
              <a:t>Reminder:</a:t>
            </a:r>
          </a:p>
          <a:p>
            <a:pPr marL="36576" indent="0" algn="l" rtl="0">
              <a:buNone/>
            </a:pPr>
            <a:r>
              <a:rPr lang="en-US" sz="3200" i="1" dirty="0" err="1" smtClean="0">
                <a:solidFill>
                  <a:srgbClr val="FFFF00"/>
                </a:solidFill>
              </a:rPr>
              <a:t>Precision</a:t>
            </a:r>
            <a:r>
              <a:rPr lang="en-US" sz="3200" i="1" baseline="-25000" dirty="0" err="1" smtClean="0"/>
              <a:t>t</a:t>
            </a:r>
            <a:r>
              <a:rPr lang="en-US" sz="3200" i="1" dirty="0" smtClean="0"/>
              <a:t> </a:t>
            </a:r>
            <a:r>
              <a:rPr lang="en-US" sz="3200" dirty="0"/>
              <a:t>(W,R) = |W </a:t>
            </a:r>
            <a:r>
              <a:rPr lang="hy-AM" sz="3200" dirty="0"/>
              <a:t>Ո</a:t>
            </a:r>
            <a:r>
              <a:rPr lang="en-US" sz="3200" dirty="0"/>
              <a:t> </a:t>
            </a:r>
            <a:r>
              <a:rPr lang="en-US" sz="3200" dirty="0" err="1"/>
              <a:t>R</a:t>
            </a:r>
            <a:r>
              <a:rPr lang="en-US" sz="3200" baseline="-25000" dirty="0" err="1"/>
              <a:t>t</a:t>
            </a:r>
            <a:r>
              <a:rPr lang="en-US" sz="3200" dirty="0"/>
              <a:t>| / |</a:t>
            </a:r>
            <a:r>
              <a:rPr lang="en-US" sz="3200" dirty="0" err="1"/>
              <a:t>R</a:t>
            </a:r>
            <a:r>
              <a:rPr lang="en-US" sz="3200" baseline="-25000" dirty="0" err="1"/>
              <a:t>t</a:t>
            </a:r>
            <a:r>
              <a:rPr lang="en-US" sz="3200" baseline="-25000" dirty="0"/>
              <a:t> </a:t>
            </a:r>
            <a:r>
              <a:rPr lang="en-US" sz="3200" dirty="0"/>
              <a:t>|</a:t>
            </a:r>
          </a:p>
          <a:p>
            <a:pPr marL="36576" indent="0" algn="l" rtl="0">
              <a:buNone/>
            </a:pPr>
            <a:r>
              <a:rPr lang="en-US" sz="3200" i="1" dirty="0" err="1">
                <a:solidFill>
                  <a:srgbClr val="FFFF00"/>
                </a:solidFill>
              </a:rPr>
              <a:t>Recall</a:t>
            </a:r>
            <a:r>
              <a:rPr lang="en-US" sz="3200" i="1" baseline="-25000" dirty="0" err="1"/>
              <a:t>t</a:t>
            </a:r>
            <a:r>
              <a:rPr lang="en-US" sz="3200" i="1" dirty="0"/>
              <a:t> </a:t>
            </a:r>
            <a:r>
              <a:rPr lang="en-US" sz="3200" dirty="0"/>
              <a:t>(W,R) = |W </a:t>
            </a:r>
            <a:r>
              <a:rPr lang="hy-AM" sz="3200" dirty="0"/>
              <a:t>Ո</a:t>
            </a:r>
            <a:r>
              <a:rPr lang="en-US" sz="3200" dirty="0"/>
              <a:t> </a:t>
            </a:r>
            <a:r>
              <a:rPr lang="en-US" sz="3200" dirty="0" err="1"/>
              <a:t>R</a:t>
            </a:r>
            <a:r>
              <a:rPr lang="en-US" sz="3200" baseline="-25000" dirty="0" err="1"/>
              <a:t>t</a:t>
            </a:r>
            <a:r>
              <a:rPr lang="en-US" sz="3200" dirty="0"/>
              <a:t>| / |W</a:t>
            </a:r>
            <a:r>
              <a:rPr lang="en-US" sz="3200" baseline="-25000" dirty="0"/>
              <a:t> </a:t>
            </a:r>
            <a:r>
              <a:rPr lang="en-US" sz="3200" dirty="0"/>
              <a:t>|</a:t>
            </a:r>
            <a:endParaRPr lang="en-US" sz="3200" i="1" dirty="0"/>
          </a:p>
          <a:p>
            <a:pPr marL="36576" indent="0" algn="l" rtl="0">
              <a:buNone/>
            </a:pPr>
            <a:endParaRPr lang="en-US" dirty="0" smtClean="0"/>
          </a:p>
          <a:p>
            <a:pPr marL="36576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85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/>
              <a:t>Empirical results</a:t>
            </a:r>
            <a:endParaRPr lang="he-IL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6673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User-Video Graph</a:t>
            </a:r>
            <a:endParaRPr lang="he-IL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508713" y="5301208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Each Path of length two from Video i to video j, adds one to the co-view number.</a:t>
            </a:r>
          </a:p>
          <a:p>
            <a:pPr algn="l" rtl="0"/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70" y="1427512"/>
            <a:ext cx="20955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531820" y="4123087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dirty="0" smtClean="0"/>
              <a:t>Helps us compute the </a:t>
            </a:r>
            <a:r>
              <a:rPr lang="en-US" dirty="0" smtClean="0">
                <a:solidFill>
                  <a:srgbClr val="FFFF00"/>
                </a:solidFill>
              </a:rPr>
              <a:t>co-view number </a:t>
            </a:r>
            <a:r>
              <a:rPr lang="en-US" dirty="0" smtClean="0"/>
              <a:t>for each pair of videos.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02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Empirical results</a:t>
            </a:r>
            <a:endParaRPr lang="he-I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95400"/>
            <a:ext cx="5562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6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Empirical results</a:t>
            </a:r>
            <a:endParaRPr lang="he-IL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3488"/>
            <a:ext cx="6636394" cy="530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7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Empirical results</a:t>
            </a:r>
            <a:endParaRPr lang="he-IL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5"/>
            <a:ext cx="55054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2699792" y="1340767"/>
            <a:ext cx="3888432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3600" dirty="0" smtClean="0"/>
              <a:t>Adsorption - 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1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Solution – “Adsorption” Algorithm</a:t>
            </a:r>
            <a:endParaRPr lang="en-US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323528" y="1556792"/>
            <a:ext cx="8060432" cy="4896544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Video Co-View Graph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Adsorption Algorithm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Experimental Setup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Empirical results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Conclusions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Conclusions</a:t>
            </a:r>
            <a:endParaRPr lang="he-IL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09600" y="1412776"/>
            <a:ext cx="7467600" cy="50405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67544" y="1340766"/>
            <a:ext cx="7992888" cy="49685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r>
              <a:rPr lang="en-US" sz="3200" dirty="0" smtClean="0"/>
              <a:t>Adsorption has proved to be effective in video recommendations.</a:t>
            </a:r>
          </a:p>
          <a:p>
            <a:pPr marL="36576" indent="0" algn="l" rtl="0">
              <a:buFont typeface="Wingdings 2"/>
              <a:buNone/>
            </a:pPr>
            <a:r>
              <a:rPr lang="en-US" sz="3200" dirty="0" smtClean="0"/>
              <a:t>This method should also prove itself useful for Advertiser targeting, product recommendations, labeling web-imaged, etc.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8841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09600" y="1412776"/>
            <a:ext cx="7467600" cy="50405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67544" y="1340766"/>
            <a:ext cx="7992888" cy="49685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r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r" rtl="1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l" rtl="0">
              <a:buFont typeface="Wingdings 2"/>
              <a:buNone/>
            </a:pP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609600" y="21328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9797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Video-Video Co-View Graph</a:t>
            </a:r>
            <a:endParaRPr lang="he-I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307391" cy="12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2"/>
              <p:cNvSpPr txBox="1">
                <a:spLocks/>
              </p:cNvSpPr>
              <p:nvPr/>
            </p:nvSpPr>
            <p:spPr>
              <a:xfrm>
                <a:off x="465931" y="3356992"/>
                <a:ext cx="7467600" cy="168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420624" indent="-384048" algn="r" rtl="1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2376" indent="-274320" algn="r" rtl="1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56032" algn="r" rtl="1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Arial"/>
                  <a:buChar char="○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37744" algn="r" rtl="1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90472" indent="-182880" algn="r" rtl="1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Arial"/>
                  <a:buChar char="-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00784" indent="-182880" algn="r" rtl="1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/>
                  <a:buChar char="-"/>
                  <a:defRPr kumimoji="0"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r" rtl="1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Arial"/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39696" indent="-182880" algn="r" rtl="1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▪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31720" indent="-182880" algn="r" rtl="1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Arial"/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Each video is a vertex in the graph. </a:t>
                </a:r>
              </a:p>
              <a:p>
                <a:pPr algn="l" rtl="0"/>
                <a:r>
                  <a:rPr lang="en-US" dirty="0" smtClean="0"/>
                  <a:t>Edge (U,V) exists ↔ co-view number for matching videos is larger than 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N.</a:t>
                </a:r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6" name="מציין מיקום תוכן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1" y="3356992"/>
                <a:ext cx="7467600" cy="1684784"/>
              </a:xfrm>
              <a:prstGeom prst="rect">
                <a:avLst/>
              </a:prstGeom>
              <a:blipFill rotWithShape="1">
                <a:blip r:embed="rId3"/>
                <a:stretch>
                  <a:fillRect l="-408" t="-4710" r="-2449" b="-36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1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טכני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טכני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כ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7766</TotalTime>
  <Words>2398</Words>
  <Application>Microsoft Office PowerPoint</Application>
  <PresentationFormat>‫הצגה על המסך (4:3)</PresentationFormat>
  <Paragraphs>635</Paragraphs>
  <Slides>85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85</vt:i4>
      </vt:variant>
    </vt:vector>
  </HeadingPairs>
  <TitlesOfParts>
    <vt:vector size="86" baseType="lpstr">
      <vt:lpstr>טכני</vt:lpstr>
      <vt:lpstr>Video suggestion and discovery for youtube: taking random walks through the view graph.  </vt:lpstr>
      <vt:lpstr>Youtube Facts:</vt:lpstr>
      <vt:lpstr>Video suggestion algorithm </vt:lpstr>
      <vt:lpstr>מצגת של PowerPoint</vt:lpstr>
      <vt:lpstr>מצגת של PowerPoint</vt:lpstr>
      <vt:lpstr>Solution – “Adsorption” Algorithm</vt:lpstr>
      <vt:lpstr>The Video Co-View Graph </vt:lpstr>
      <vt:lpstr>User-Video Graph</vt:lpstr>
      <vt:lpstr>Video-Video Co-View Graph</vt:lpstr>
      <vt:lpstr>Video-Video Co-View Graph</vt:lpstr>
      <vt:lpstr>Video-Video Co-View Graph</vt:lpstr>
      <vt:lpstr>Video-Video Co-View Graph</vt:lpstr>
      <vt:lpstr>Video-Video Co-View Graph</vt:lpstr>
      <vt:lpstr>Co-view data - usage</vt:lpstr>
      <vt:lpstr>מצגת של PowerPoint</vt:lpstr>
      <vt:lpstr>Solution – “Adsorption” Algorithm</vt:lpstr>
      <vt:lpstr>The Adsorption Algorithm</vt:lpstr>
      <vt:lpstr>Adsorption - introduction</vt:lpstr>
      <vt:lpstr>Adsorption - introduction</vt:lpstr>
      <vt:lpstr>Adsorption - introduction</vt:lpstr>
      <vt:lpstr>Adsorption - introduction</vt:lpstr>
      <vt:lpstr>Adsorption - introduction</vt:lpstr>
      <vt:lpstr>Adsorption - introduction</vt:lpstr>
      <vt:lpstr>Adsorption - introduction</vt:lpstr>
      <vt:lpstr>Adsorption - introduction</vt:lpstr>
      <vt:lpstr>Adsorption - introduction</vt:lpstr>
      <vt:lpstr>Adsorption - introduction</vt:lpstr>
      <vt:lpstr>מצגת של PowerPoint</vt:lpstr>
      <vt:lpstr>Adsorption - introduction</vt:lpstr>
      <vt:lpstr>Adsorption - introduction</vt:lpstr>
      <vt:lpstr>Adsorption - introduction</vt:lpstr>
      <vt:lpstr>The Adsorption Algorithm</vt:lpstr>
      <vt:lpstr>Adsorption via averaging</vt:lpstr>
      <vt:lpstr>Adsorption via averaging</vt:lpstr>
      <vt:lpstr>Adsorption via averaging</vt:lpstr>
      <vt:lpstr>Adsorption via averaging</vt:lpstr>
      <vt:lpstr>Adsorption via averaging</vt:lpstr>
      <vt:lpstr>Adsorption via averaging</vt:lpstr>
      <vt:lpstr>Adsorption via averaging</vt:lpstr>
      <vt:lpstr>The Adsorption Algorithm</vt:lpstr>
      <vt:lpstr>Adsorption via random walks</vt:lpstr>
      <vt:lpstr>Adsorption via random walks</vt:lpstr>
      <vt:lpstr>Adsorption via random walks</vt:lpstr>
      <vt:lpstr>Adsorption via averaging</vt:lpstr>
      <vt:lpstr>Adsorption via averaging</vt:lpstr>
      <vt:lpstr>Adsorption via averaging</vt:lpstr>
      <vt:lpstr>Adsorption via averaging</vt:lpstr>
      <vt:lpstr>Adsorption via averaging</vt:lpstr>
      <vt:lpstr>Adsorption via averaging</vt:lpstr>
      <vt:lpstr>Adsorption via averaging</vt:lpstr>
      <vt:lpstr>Adsorption via averaging</vt:lpstr>
      <vt:lpstr>Adsorption via random walks</vt:lpstr>
      <vt:lpstr>Adsorption via random walks</vt:lpstr>
      <vt:lpstr>Adsorption via random walks</vt:lpstr>
      <vt:lpstr>The Adsorption Algorithm</vt:lpstr>
      <vt:lpstr>Adsorption via linear systems</vt:lpstr>
      <vt:lpstr>Adsorption via linear systems</vt:lpstr>
      <vt:lpstr>Adsorption via linear systems</vt:lpstr>
      <vt:lpstr>Adsorption via linear systems</vt:lpstr>
      <vt:lpstr>The Adsorption Algorithm</vt:lpstr>
      <vt:lpstr>The Adsorption Algorithm</vt:lpstr>
      <vt:lpstr>Injection and dummy probabilities</vt:lpstr>
      <vt:lpstr>Injection and dummy probabilities</vt:lpstr>
      <vt:lpstr>Injection and dummy probabilities</vt:lpstr>
      <vt:lpstr>Solution – “Adsorption” Algorithm</vt:lpstr>
      <vt:lpstr>Experimental setup</vt:lpstr>
      <vt:lpstr>Experimental setup</vt:lpstr>
      <vt:lpstr>Experimental setup</vt:lpstr>
      <vt:lpstr>Experimental setup</vt:lpstr>
      <vt:lpstr>Experimental setup</vt:lpstr>
      <vt:lpstr>Experimental setup</vt:lpstr>
      <vt:lpstr>Experimental setup</vt:lpstr>
      <vt:lpstr>  Experimental setup</vt:lpstr>
      <vt:lpstr>  Experimental setup</vt:lpstr>
      <vt:lpstr>  Experimental setup</vt:lpstr>
      <vt:lpstr>Solution – “Adsorption” Algorithm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Solution – “Adsorption” Algorithm</vt:lpstr>
      <vt:lpstr>Conclusions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Censored Exploration and the Dark Pool Problem</dc:title>
  <dc:creator>Win7</dc:creator>
  <cp:keywords>CTPClassification=CTP_NWR:VisualMarkings=</cp:keywords>
  <cp:lastModifiedBy>Win7</cp:lastModifiedBy>
  <cp:revision>167</cp:revision>
  <dcterms:created xsi:type="dcterms:W3CDTF">2016-06-19T17:29:43Z</dcterms:created>
  <dcterms:modified xsi:type="dcterms:W3CDTF">2016-12-22T06:41:44Z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2a14cd9e-d035-4c09-83b0-6110e04150d9</vt:lpwstr>
  </property>
  <property fmtid="{D5CDD505-2E9C-101B-9397-08002B2CF9AE}" pid="3" name="CTP_TimeStamp">
    <vt:lpwstr>2016-06-25 05:23:47Z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