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8" r:id="rId2"/>
    <p:sldId id="279" r:id="rId3"/>
    <p:sldId id="280" r:id="rId4"/>
    <p:sldId id="299" r:id="rId5"/>
    <p:sldId id="297" r:id="rId6"/>
    <p:sldId id="296" r:id="rId7"/>
    <p:sldId id="298" r:id="rId8"/>
    <p:sldId id="302" r:id="rId9"/>
    <p:sldId id="305" r:id="rId10"/>
    <p:sldId id="303" r:id="rId11"/>
    <p:sldId id="30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7FF"/>
    <a:srgbClr val="1E00EB"/>
    <a:srgbClr val="BC002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7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86A48-191B-7E47-95BA-B842D68A684E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335DB-B098-2D4E-B535-9E13B5DA6F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50595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B64C6-7506-1243-A009-A601B6FF7888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D7FFD-7A0A-E74E-B7EA-9591704ED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3128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D7FFD-7A0A-E74E-B7EA-9591704EDF5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D73-E73A-4BBC-9FC5-A0A71BE2667C}" type="datetime1">
              <a:rPr lang="en-US" altLang="zh-CN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3EFD-68B4-F74D-8D9C-A1ED753C6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185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CCB0-1852-4840-960E-4CAC5FB28C3E}" type="datetime1">
              <a:rPr lang="en-US" altLang="zh-CN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3EFD-68B4-F74D-8D9C-A1ED753C6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130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5E0F-A1F5-40BD-8480-30F1B3A1C9FD}" type="datetime1">
              <a:rPr lang="en-US" altLang="zh-CN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3EFD-68B4-F74D-8D9C-A1ED753C6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384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80CD0-E389-4910-ABCF-4FC69D90F7B7}" type="datetime1">
              <a:rPr lang="en-US" altLang="zh-CN" smtClean="0"/>
              <a:pPr/>
              <a:t>5/6/2014</a:t>
            </a:fld>
            <a:endParaRPr 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6DA13-5DBC-1F4D-B60F-104B9103172E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21526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B47-6203-4164-8BA4-F1F649EF258E}" type="datetime1">
              <a:rPr lang="en-US" altLang="zh-CN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3EFD-68B4-F74D-8D9C-A1ED753C6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52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BAA0-EB62-4B9A-8904-46E7252F0701}" type="datetime1">
              <a:rPr lang="en-US" altLang="zh-CN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3EFD-68B4-F74D-8D9C-A1ED753C6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241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2183-9F81-4FD6-BA9C-23B47DBB3ECA}" type="datetime1">
              <a:rPr lang="en-US" altLang="zh-CN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3EFD-68B4-F74D-8D9C-A1ED753C6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907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89E0-9C14-4FEC-8EAD-9767E1D71C7A}" type="datetime1">
              <a:rPr lang="en-US" altLang="zh-CN" smtClean="0"/>
              <a:pPr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3EFD-68B4-F74D-8D9C-A1ED753C6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118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5D33-DAE0-4496-BF86-4230B3D538DC}" type="datetime1">
              <a:rPr lang="en-US" altLang="zh-CN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3EFD-68B4-F74D-8D9C-A1ED753C6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23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E485-D9AE-4764-BA17-235176723838}" type="datetime1">
              <a:rPr lang="en-US" altLang="zh-CN" smtClean="0"/>
              <a:pPr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3EFD-68B4-F74D-8D9C-A1ED753C6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656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7B68-4B5D-4E30-BBE7-1F75DF0D1C55}" type="datetime1">
              <a:rPr lang="en-US" altLang="zh-CN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3EFD-68B4-F74D-8D9C-A1ED753C6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449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7DBD-22E1-49A1-9219-91E69A88523E}" type="datetime1">
              <a:rPr lang="en-US" altLang="zh-CN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3EFD-68B4-F74D-8D9C-A1ED753C6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275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E95B-9090-4D60-97A8-B97E3CE1CC0E}" type="datetime1">
              <a:rPr lang="en-US" altLang="zh-CN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3EFD-68B4-F74D-8D9C-A1ED753C6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997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1E00E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C002C"/>
        </a:buClr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BC002C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BC002C"/>
        </a:buClr>
        <a:buFont typeface="Courier New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BC002C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BC002C"/>
        </a:buClr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rgbClr val="9B0A35"/>
                </a:solidFill>
                <a:ea typeface="宋体" charset="0"/>
              </a:rPr>
              <a:t>Algorithm Design for Multi-resolution Overlay Measurement</a:t>
            </a:r>
            <a:br>
              <a:rPr lang="en-US" altLang="zh-CN" sz="4000" dirty="0" smtClean="0">
                <a:solidFill>
                  <a:srgbClr val="9B0A35"/>
                </a:solidFill>
                <a:ea typeface="宋体" charset="0"/>
              </a:rPr>
            </a:br>
            <a:r>
              <a:rPr lang="en-US" altLang="zh-CN" sz="3600" dirty="0" smtClean="0">
                <a:solidFill>
                  <a:srgbClr val="9B0A35"/>
                </a:solidFill>
                <a:ea typeface="宋体" charset="0"/>
              </a:rPr>
              <a:t> Initial Simulation Result</a:t>
            </a:r>
            <a:endParaRPr lang="zh-CN" altLang="en-US" sz="4000" dirty="0">
              <a:solidFill>
                <a:srgbClr val="9B0A35"/>
              </a:solidFill>
              <a:ea typeface="宋体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84713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9B0A35"/>
                </a:solidFill>
                <a:latin typeface="+mj-lt"/>
                <a:ea typeface="宋体" charset="0"/>
              </a:rPr>
              <a:t> </a:t>
            </a:r>
            <a:r>
              <a:rPr lang="en-US" altLang="zh-CN" smtClean="0">
                <a:solidFill>
                  <a:srgbClr val="9B0A35"/>
                </a:solidFill>
                <a:latin typeface="+mj-lt"/>
                <a:ea typeface="宋体" charset="0"/>
              </a:rPr>
              <a:t>05/06/2014</a:t>
            </a:r>
            <a:endParaRPr lang="zh-CN" altLang="en-US" dirty="0">
              <a:solidFill>
                <a:srgbClr val="9B0A35"/>
              </a:solidFill>
              <a:latin typeface="+mj-lt"/>
              <a:ea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3EFD-68B4-F74D-8D9C-A1ED753C61D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74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8836" y="1417638"/>
            <a:ext cx="8686800" cy="506916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endParaRPr lang="en-US" altLang="zh-CN" sz="51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None/>
            </a:pPr>
            <a:endParaRPr lang="en-US" altLang="zh-CN" sz="51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DA13-5DBC-1F4D-B60F-104B9103172E}" type="slidenum">
              <a:rPr lang="en-US" altLang="zh-CN" smtClean="0"/>
              <a:pPr/>
              <a:t>10</a:t>
            </a:fld>
            <a:endParaRPr 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4829957"/>
              </p:ext>
            </p:extLst>
          </p:nvPr>
        </p:nvGraphicFramePr>
        <p:xfrm>
          <a:off x="238835" y="1100237"/>
          <a:ext cx="8686802" cy="59075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9454"/>
                <a:gridCol w="1129558"/>
                <a:gridCol w="1129558"/>
                <a:gridCol w="1129558"/>
                <a:gridCol w="1129558"/>
                <a:gridCol w="1129558"/>
                <a:gridCol w="1129558"/>
              </a:tblGrid>
              <a:tr h="6124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Maximum Likelihood Estimation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Bayesian</a:t>
                      </a:r>
                      <a:r>
                        <a:rPr lang="en-US" baseline="0" dirty="0" smtClean="0"/>
                        <a:t> Inference Model </a:t>
                      </a:r>
                    </a:p>
                    <a:p>
                      <a:pPr algn="ctr"/>
                      <a:r>
                        <a:rPr lang="en-US" baseline="0" dirty="0" smtClean="0"/>
                        <a:t>(ɳ = 0.02)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394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latin typeface="+mj-lt"/>
                        </a:rPr>
                        <a:t>Number of  Original Underlay Links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400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394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Number</a:t>
                      </a:r>
                      <a:r>
                        <a:rPr lang="en-US" sz="1600" b="1" baseline="0" dirty="0" smtClean="0">
                          <a:latin typeface="+mj-lt"/>
                        </a:rPr>
                        <a:t> </a:t>
                      </a:r>
                      <a:r>
                        <a:rPr lang="en-US" sz="1600" b="1" dirty="0" smtClean="0">
                          <a:latin typeface="+mj-lt"/>
                        </a:rPr>
                        <a:t>of Underlay Link</a:t>
                      </a:r>
                      <a:r>
                        <a:rPr lang="en-US" sz="1600" b="1" baseline="0" dirty="0" smtClean="0">
                          <a:latin typeface="+mj-lt"/>
                        </a:rPr>
                        <a:t> Covered by Overlay Probing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197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57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latin typeface="+mj-lt"/>
                        </a:rPr>
                        <a:t> Number of </a:t>
                      </a:r>
                      <a:r>
                        <a:rPr lang="en-US" sz="1600" b="1" dirty="0" smtClean="0">
                          <a:latin typeface="+mj-lt"/>
                        </a:rPr>
                        <a:t>Chosen Overlay Node</a:t>
                      </a:r>
                      <a:r>
                        <a:rPr lang="en-US" sz="1600" b="1" baseline="0" dirty="0" smtClean="0">
                          <a:latin typeface="+mj-lt"/>
                        </a:rPr>
                        <a:t> Pairs 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133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133</a:t>
                      </a:r>
                    </a:p>
                  </a:txBody>
                  <a:tcPr/>
                </a:tc>
              </a:tr>
              <a:tr h="78745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Underlay Link Failure Probability</a:t>
                      </a:r>
                      <a:r>
                        <a:rPr lang="en-US" sz="1600" b="1" baseline="0" dirty="0" smtClean="0">
                          <a:latin typeface="+mj-lt"/>
                        </a:rPr>
                        <a:t> 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Random Distribution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Normal Distribution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Three-Classes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Random Distribution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Normal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Three-Classes</a:t>
                      </a:r>
                    </a:p>
                  </a:txBody>
                  <a:tcPr/>
                </a:tc>
              </a:tr>
              <a:tr h="75166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Correct </a:t>
                      </a:r>
                      <a:r>
                        <a:rPr lang="en-US" sz="1600" b="1" baseline="0" dirty="0" smtClean="0">
                          <a:latin typeface="+mj-lt"/>
                        </a:rPr>
                        <a:t>Probability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0.9855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0.9627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0.9991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0.9486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0.9026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0.9886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75166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False Positive Probability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0.0057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0.0098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0.0001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0.0514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0.0955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0.0105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75166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False</a:t>
                      </a:r>
                      <a:r>
                        <a:rPr lang="en-US" sz="1600" b="1" baseline="0" dirty="0" smtClean="0">
                          <a:latin typeface="+mj-lt"/>
                        </a:rPr>
                        <a:t> Negative Probability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0.0088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0.0275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0.0008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0.0019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0.0009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654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00EB"/>
                </a:solidFill>
                <a:effectLst/>
                <a:uLnTx/>
                <a:uFillTx/>
                <a:latin typeface="Arial" charset="0"/>
                <a:ea typeface="宋体" charset="0"/>
                <a:cs typeface="+mj-cs"/>
              </a:rPr>
              <a:t>Simulation Results (IV)</a:t>
            </a:r>
            <a:b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00EB"/>
                </a:solidFill>
                <a:effectLst/>
                <a:uLnTx/>
                <a:uFillTx/>
                <a:latin typeface="Arial" charset="0"/>
                <a:ea typeface="宋体" charset="0"/>
                <a:cs typeface="+mj-cs"/>
              </a:rPr>
            </a:b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00EB"/>
                </a:solidFill>
                <a:effectLst/>
                <a:uLnTx/>
                <a:uFillTx/>
                <a:latin typeface="Arial" charset="0"/>
                <a:ea typeface="宋体" charset="0"/>
                <a:cs typeface="+mj-cs"/>
              </a:rPr>
              <a:t>Comparison of Two Methods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E00EB"/>
              </a:solidFill>
              <a:effectLst/>
              <a:uLnTx/>
              <a:uFillTx/>
              <a:latin typeface="Arial" charset="0"/>
              <a:ea typeface="宋体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9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DA13-5DBC-1F4D-B60F-104B9103172E}" type="slidenum">
              <a:rPr lang="en-US" altLang="zh-CN" smtClean="0"/>
              <a:pPr/>
              <a:t>11</a:t>
            </a:fld>
            <a:endParaRPr lang="zh-CN"/>
          </a:p>
        </p:txBody>
      </p:sp>
      <p:pic>
        <p:nvPicPr>
          <p:cNvPr id="1026" name="Picture 2" descr="D:\Research\MultiOverlay\100node_infe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50232"/>
            <a:ext cx="4030542" cy="2490861"/>
          </a:xfrm>
          <a:prstGeom prst="rect">
            <a:avLst/>
          </a:prstGeom>
          <a:noFill/>
        </p:spPr>
      </p:pic>
      <p:pic>
        <p:nvPicPr>
          <p:cNvPr id="1027" name="Picture 3" descr="D:\Research\MultiOverlay\100node_inf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9967" y="1184736"/>
            <a:ext cx="3919965" cy="2422525"/>
          </a:xfrm>
          <a:prstGeom prst="rect">
            <a:avLst/>
          </a:prstGeom>
          <a:noFill/>
        </p:spPr>
      </p:pic>
      <p:pic>
        <p:nvPicPr>
          <p:cNvPr id="1028" name="Picture 4" descr="D:\Research\MultiOverlay\100node_infer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1322" y="4037992"/>
            <a:ext cx="4077027" cy="2519589"/>
          </a:xfrm>
          <a:prstGeom prst="rect">
            <a:avLst/>
          </a:prstGeom>
          <a:noFill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Bayesian Inference Model </a:t>
            </a:r>
            <a:br>
              <a:rPr lang="en-US" sz="3600" dirty="0" smtClean="0"/>
            </a:br>
            <a:r>
              <a:rPr lang="en-US" sz="3600" dirty="0" smtClean="0"/>
              <a:t> -- varying K Number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86366" y="3611367"/>
            <a:ext cx="2185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rgbClr val="0647FF"/>
                </a:solidFill>
                <a:ea typeface="Arial Unicode MS" pitchFamily="34" charset="-122"/>
                <a:cs typeface="Arial Unicode MS" pitchFamily="34" charset="-122"/>
              </a:rPr>
              <a:t>Random Distribution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4587" y="3622292"/>
            <a:ext cx="2046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rgbClr val="0647FF"/>
                </a:solidFill>
                <a:ea typeface="Arial Unicode MS" pitchFamily="34" charset="-122"/>
                <a:cs typeface="Arial Unicode MS" pitchFamily="34" charset="-122"/>
              </a:rPr>
              <a:t>Normal Distribution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63709" y="6471321"/>
            <a:ext cx="1468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rgbClr val="0647FF"/>
                </a:solidFill>
              </a:rPr>
              <a:t>Three-Classes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</a:rPr>
              <a:t>Outline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Arial" charset="0"/>
                <a:ea typeface="宋体" charset="0"/>
              </a:rPr>
              <a:t> Simulation </a:t>
            </a:r>
            <a:r>
              <a:rPr lang="en-US" altLang="zh-CN" sz="2800" dirty="0">
                <a:latin typeface="Arial" charset="0"/>
                <a:ea typeface="宋体" charset="0"/>
              </a:rPr>
              <a:t>Set-</a:t>
            </a:r>
            <a:r>
              <a:rPr lang="en-US" altLang="zh-CN" sz="2800" dirty="0" smtClean="0">
                <a:latin typeface="Arial" charset="0"/>
                <a:ea typeface="宋体" charset="0"/>
              </a:rPr>
              <a:t>Up</a:t>
            </a:r>
            <a:br>
              <a:rPr lang="en-US" altLang="zh-CN" sz="2800" dirty="0" smtClean="0">
                <a:latin typeface="Arial" charset="0"/>
                <a:ea typeface="宋体" charset="0"/>
              </a:rPr>
            </a:br>
            <a:endParaRPr lang="en-US" altLang="zh-CN" sz="2800" dirty="0">
              <a:latin typeface="Arial" charset="0"/>
              <a:ea typeface="宋体" charset="0"/>
            </a:endParaRPr>
          </a:p>
          <a:p>
            <a:r>
              <a:rPr lang="en-US" altLang="zh-CN" sz="2800" dirty="0" smtClean="0">
                <a:latin typeface="Arial" charset="0"/>
                <a:ea typeface="宋体" charset="0"/>
              </a:rPr>
              <a:t> Simulation Results</a:t>
            </a:r>
            <a:br>
              <a:rPr lang="en-US" altLang="zh-CN" sz="2800" dirty="0" smtClean="0">
                <a:latin typeface="Arial" charset="0"/>
                <a:ea typeface="宋体" charset="0"/>
              </a:rPr>
            </a:br>
            <a:endParaRPr lang="en-US" altLang="zh-CN" sz="2800" dirty="0" smtClean="0">
              <a:latin typeface="Arial" charset="0"/>
              <a:ea typeface="宋体" charset="0"/>
            </a:endParaRPr>
          </a:p>
          <a:p>
            <a:pPr eaLnBrk="1" hangingPunct="1"/>
            <a:r>
              <a:rPr lang="en-US" altLang="zh-CN" sz="2800" dirty="0" smtClean="0">
                <a:latin typeface="Arial" charset="0"/>
                <a:ea typeface="宋体" charset="0"/>
              </a:rPr>
              <a:t> Next Steps</a:t>
            </a:r>
            <a:endParaRPr lang="en-US" altLang="zh-CN" sz="2800" dirty="0">
              <a:latin typeface="Arial" charset="0"/>
              <a:ea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DA13-5DBC-1F4D-B60F-104B9103172E}" type="slidenum">
              <a:rPr lang="en-US" altLang="zh-CN" smtClean="0"/>
              <a:p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2670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  <a:ea typeface="宋体" charset="0"/>
              </a:rPr>
              <a:t>Simulation Set-Up (I)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51034"/>
            <a:ext cx="8229600" cy="500531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 </a:t>
            </a:r>
            <a:r>
              <a:rPr lang="en-US" altLang="zh-CN" sz="2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Matlab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to implement the proposed algorithm</a:t>
            </a:r>
            <a:b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/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Synthetic Underlay Network</a:t>
            </a:r>
          </a:p>
          <a:p>
            <a:pPr lvl="1"/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random graph generated by using GT-ITM (10 nodes, 100 nodes graph)</a:t>
            </a:r>
            <a:b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/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Randomly select a subset of underlay nodes as overlay nodes </a:t>
            </a:r>
            <a:b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/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Underlay path between each overlay node pair: shortest path algorithm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 eaLnBrk="1" hangingPunct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xclude underlay links that are not traversed by any overlay pair (they cannot be covered by overlay probing) </a:t>
            </a:r>
          </a:p>
          <a:p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DA13-5DBC-1F4D-B60F-104B9103172E}" type="slidenum">
              <a:rPr lang="en-US" altLang="zh-CN" smtClean="0"/>
              <a:pPr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171161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 (II)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 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Each underlay link e fails or becomes congested according to a fixed probability α</a:t>
            </a:r>
            <a:r>
              <a:rPr lang="en-US" altLang="zh-CN" sz="2600" baseline="-25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e, 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different links have different probabilities, following one of  the three </a:t>
            </a:r>
            <a:r>
              <a:rPr lang="en-US" altLang="zh-CN" sz="2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distributions:</a:t>
            </a:r>
            <a:endParaRPr lang="en-US" altLang="zh-CN" sz="2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α</a:t>
            </a:r>
            <a:r>
              <a:rPr lang="en-US" altLang="zh-CN" sz="2400" baseline="-25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 randomly chosen between 0 and 0.3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α</a:t>
            </a:r>
            <a:r>
              <a:rPr lang="en-US" altLang="zh-CN" sz="2400" baseline="-25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follows a Normal Distribution with mean 0.05 and standard deviation of 0.1 - N(0.05, 0.1</a:t>
            </a:r>
            <a:r>
              <a:rPr lang="en-US" altLang="zh-CN" sz="2400" baseline="30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α</a:t>
            </a:r>
            <a:r>
              <a:rPr lang="en-US" altLang="zh-CN" sz="2400" baseline="-25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takes one of the three values: 70% links have probability of 0.01, 20% links have probability of 0.05, 10% links have probability of 0.20</a:t>
            </a:r>
          </a:p>
          <a:p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Target underlay link coverage number n</a:t>
            </a:r>
            <a:r>
              <a:rPr lang="en-US" altLang="zh-CN" sz="2600" baseline="-25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is determined by its failure probability:</a:t>
            </a: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if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prob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∈ (0, 0.1), 2 if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prob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∈ (0.1, 0.2), 3 if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prob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∈ (0.2, 1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Use Greedy Algorithm 3 to find </a:t>
            </a:r>
            <a:r>
              <a:rPr lang="en-US" altLang="zh-CN" sz="2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subset of overlay node pairs to conduct probing </a:t>
            </a:r>
            <a:endParaRPr lang="en-US" altLang="zh-CN" sz="2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DA13-5DBC-1F4D-B60F-104B9103172E}" type="slidenum">
              <a:rPr lang="en-US" altLang="zh-CN" smtClean="0"/>
              <a:pPr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34667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  <a:ea typeface="宋体" charset="0"/>
              </a:rPr>
              <a:t>Simulation Set-Up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(III)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51034"/>
            <a:ext cx="8229600" cy="50053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Generate 1000 underlay network failure/congestion scenarios using 1000 simulations</a:t>
            </a:r>
          </a:p>
          <a:p>
            <a:pPr lvl="1"/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 each simulation,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enerate random failure/congestion on each underlay link according to the underlay link’s failure/congestion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probability  α</a:t>
            </a:r>
            <a:r>
              <a:rPr lang="en-US" altLang="zh-CN" sz="2000" baseline="-25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 </a:t>
            </a:r>
            <a:endParaRPr lang="en-US" altLang="zh-CN" sz="2000" baseline="-25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alculate the corresponding overlay link statuses between the chosen overlay node pairs.    </a:t>
            </a:r>
          </a:p>
          <a:p>
            <a:pPr lvl="1"/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Base on overlay link statuses,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 Maximum Likelihood Estimation or Bayesian Inference Model to infer underlay link statuses</a:t>
            </a:r>
          </a:p>
          <a:p>
            <a:r>
              <a:rPr lang="en-US" altLang="zh-CN" sz="2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Compare the inferred status with the actual status for each underlay link:    </a:t>
            </a:r>
          </a:p>
          <a:p>
            <a:pPr lvl="1"/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Correct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Prob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the link inference is correct</a:t>
            </a:r>
          </a:p>
          <a:p>
            <a:pPr lvl="1"/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False Positive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Prob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When the actual link status is on/normal, the inferred status is off/abnormal</a:t>
            </a:r>
          </a:p>
          <a:p>
            <a:pPr lvl="1"/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False Negative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Prob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When the actual link status is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off/abnormal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the inferred status is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on/normal</a:t>
            </a:r>
          </a:p>
          <a:p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DA13-5DBC-1F4D-B60F-104B9103172E}" type="slidenum">
              <a:rPr lang="en-US" altLang="zh-CN" smtClean="0"/>
              <a:pPr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171161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Arial" charset="0"/>
                <a:ea typeface="宋体" charset="0"/>
              </a:rPr>
              <a:t>Simulation Results (I)</a:t>
            </a:r>
            <a:br>
              <a:rPr lang="en-US" altLang="zh-CN" dirty="0" smtClean="0">
                <a:latin typeface="Arial" charset="0"/>
                <a:ea typeface="宋体" charset="0"/>
              </a:rPr>
            </a:b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r>
              <a:rPr lang="en-US" sz="3600" b="1" dirty="0" smtClean="0"/>
              <a:t>Maximum Likelihood Estimation</a:t>
            </a: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8836" y="1417638"/>
            <a:ext cx="8686800" cy="506916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endParaRPr lang="en-US" altLang="zh-CN" sz="51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None/>
            </a:pPr>
            <a:endParaRPr lang="en-US" altLang="zh-CN" sz="51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DA13-5DBC-1F4D-B60F-104B9103172E}" type="slidenum">
              <a:rPr lang="en-US" altLang="zh-CN" smtClean="0"/>
              <a:pPr/>
              <a:t>6</a:t>
            </a:fld>
            <a:endParaRPr 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6082576"/>
              </p:ext>
            </p:extLst>
          </p:nvPr>
        </p:nvGraphicFramePr>
        <p:xfrm>
          <a:off x="238835" y="1100237"/>
          <a:ext cx="8686802" cy="59075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9454"/>
                <a:gridCol w="1129558"/>
                <a:gridCol w="1129558"/>
                <a:gridCol w="1129558"/>
                <a:gridCol w="1129558"/>
                <a:gridCol w="1129558"/>
                <a:gridCol w="1129558"/>
              </a:tblGrid>
              <a:tr h="6124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Nodes Graph </a:t>
                      </a:r>
                    </a:p>
                    <a:p>
                      <a:pPr algn="ctr"/>
                      <a:r>
                        <a:rPr lang="en-US" dirty="0" smtClean="0"/>
                        <a:t>(Overlay Node 40)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Nodes Graph</a:t>
                      </a:r>
                    </a:p>
                    <a:p>
                      <a:pPr algn="ctr"/>
                      <a:r>
                        <a:rPr lang="en-US" dirty="0" smtClean="0"/>
                        <a:t> (Overlay Node 6)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394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latin typeface="+mj-lt"/>
                        </a:rPr>
                        <a:t>Number of  Original Underlay Links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174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12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394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Number</a:t>
                      </a:r>
                      <a:r>
                        <a:rPr lang="en-US" sz="1600" b="1" baseline="0" dirty="0" smtClean="0">
                          <a:latin typeface="+mj-lt"/>
                        </a:rPr>
                        <a:t> </a:t>
                      </a:r>
                      <a:r>
                        <a:rPr lang="en-US" sz="1600" b="1" dirty="0" smtClean="0">
                          <a:latin typeface="+mj-lt"/>
                        </a:rPr>
                        <a:t>of Underlay Link</a:t>
                      </a:r>
                      <a:r>
                        <a:rPr lang="en-US" sz="1600" b="1" baseline="0" dirty="0" smtClean="0">
                          <a:latin typeface="+mj-lt"/>
                        </a:rPr>
                        <a:t> Covered by Overlay Probing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138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12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57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latin typeface="+mj-lt"/>
                        </a:rPr>
                        <a:t> Number of </a:t>
                      </a:r>
                      <a:r>
                        <a:rPr lang="en-US" sz="1600" b="1" dirty="0" smtClean="0">
                          <a:latin typeface="+mj-lt"/>
                        </a:rPr>
                        <a:t>Chosen Overlay Node</a:t>
                      </a:r>
                      <a:r>
                        <a:rPr lang="en-US" sz="1600" b="1" baseline="0" dirty="0" smtClean="0">
                          <a:latin typeface="+mj-lt"/>
                        </a:rPr>
                        <a:t> Pairs 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89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9</a:t>
                      </a:r>
                    </a:p>
                  </a:txBody>
                  <a:tcPr/>
                </a:tc>
              </a:tr>
              <a:tr h="78745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Underlay Link Failure Probability</a:t>
                      </a:r>
                      <a:r>
                        <a:rPr lang="en-US" sz="1600" b="1" baseline="0" dirty="0" smtClean="0">
                          <a:latin typeface="+mj-lt"/>
                        </a:rPr>
                        <a:t> 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Random Distribution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Normal Distribution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Three-Classes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Random Distribution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Normal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Three-Classes</a:t>
                      </a:r>
                    </a:p>
                  </a:txBody>
                  <a:tcPr/>
                </a:tc>
              </a:tr>
              <a:tr h="75166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Correct </a:t>
                      </a:r>
                      <a:r>
                        <a:rPr lang="en-US" sz="1600" b="1" baseline="0" dirty="0" smtClean="0">
                          <a:latin typeface="+mj-lt"/>
                        </a:rPr>
                        <a:t>Probability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0.9819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0.9586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0.9998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0.9836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0.9207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0.9958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75166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False Positive Probability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0.0076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0.0110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&lt;0.0001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0.0074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0.0380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0.0001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75166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False</a:t>
                      </a:r>
                      <a:r>
                        <a:rPr lang="en-US" sz="1600" b="1" baseline="0" dirty="0" smtClean="0">
                          <a:latin typeface="+mj-lt"/>
                        </a:rPr>
                        <a:t> Negative Probability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0.0105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0.0304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0.0001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0.0090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0.0413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0.0036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959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Arial" charset="0"/>
                <a:ea typeface="宋体" charset="0"/>
              </a:rPr>
              <a:t>Simulation Results (II)</a:t>
            </a:r>
            <a:br>
              <a:rPr lang="en-US" altLang="zh-CN" dirty="0" smtClean="0">
                <a:latin typeface="Arial" charset="0"/>
                <a:ea typeface="宋体" charset="0"/>
              </a:rPr>
            </a:b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r>
              <a:rPr lang="en-US" sz="3600" b="1" dirty="0" smtClean="0"/>
              <a:t>Maximum Likelihood Estimation</a:t>
            </a: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8836" y="1417638"/>
            <a:ext cx="8686800" cy="506916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endParaRPr lang="en-US" altLang="zh-CN" sz="51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None/>
            </a:pPr>
            <a:endParaRPr lang="en-US" altLang="zh-CN" sz="51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DA13-5DBC-1F4D-B60F-104B9103172E}" type="slidenum">
              <a:rPr lang="en-US" altLang="zh-CN" smtClean="0"/>
              <a:pPr/>
              <a:t>7</a:t>
            </a:fld>
            <a:endParaRPr 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4829957"/>
              </p:ext>
            </p:extLst>
          </p:nvPr>
        </p:nvGraphicFramePr>
        <p:xfrm>
          <a:off x="238835" y="1100237"/>
          <a:ext cx="8686802" cy="59075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9454"/>
                <a:gridCol w="1129558"/>
                <a:gridCol w="1129558"/>
                <a:gridCol w="1129558"/>
                <a:gridCol w="1129558"/>
                <a:gridCol w="1129558"/>
                <a:gridCol w="1129558"/>
              </a:tblGrid>
              <a:tr h="6124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Nodes Graph </a:t>
                      </a:r>
                    </a:p>
                    <a:p>
                      <a:pPr algn="ctr"/>
                      <a:r>
                        <a:rPr lang="en-US" dirty="0" smtClean="0"/>
                        <a:t>(Overlay Node 40)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Nodes Graph</a:t>
                      </a:r>
                    </a:p>
                    <a:p>
                      <a:pPr algn="ctr"/>
                      <a:r>
                        <a:rPr lang="en-US" dirty="0" smtClean="0"/>
                        <a:t> (Overlay Node 7)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394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latin typeface="+mj-lt"/>
                        </a:rPr>
                        <a:t>Number of  Original Underlay Links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400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40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394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Number</a:t>
                      </a:r>
                      <a:r>
                        <a:rPr lang="en-US" sz="1600" b="1" baseline="0" dirty="0" smtClean="0">
                          <a:latin typeface="+mj-lt"/>
                        </a:rPr>
                        <a:t> </a:t>
                      </a:r>
                      <a:r>
                        <a:rPr lang="en-US" sz="1600" b="1" dirty="0" smtClean="0">
                          <a:latin typeface="+mj-lt"/>
                        </a:rPr>
                        <a:t>of Underlay Link</a:t>
                      </a:r>
                      <a:r>
                        <a:rPr lang="en-US" sz="1600" b="1" baseline="0" dirty="0" smtClean="0">
                          <a:latin typeface="+mj-lt"/>
                        </a:rPr>
                        <a:t> Covered by Overlay Probing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202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16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57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latin typeface="+mj-lt"/>
                        </a:rPr>
                        <a:t> Number of </a:t>
                      </a:r>
                      <a:r>
                        <a:rPr lang="en-US" sz="1600" b="1" dirty="0" smtClean="0">
                          <a:latin typeface="+mj-lt"/>
                        </a:rPr>
                        <a:t>Chosen Overlay Node</a:t>
                      </a:r>
                      <a:r>
                        <a:rPr lang="en-US" sz="1600" b="1" baseline="0" dirty="0" smtClean="0">
                          <a:latin typeface="+mj-lt"/>
                        </a:rPr>
                        <a:t> Pairs 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130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15</a:t>
                      </a:r>
                    </a:p>
                  </a:txBody>
                  <a:tcPr/>
                </a:tc>
              </a:tr>
              <a:tr h="78745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Underlay Link Failure Probability</a:t>
                      </a:r>
                      <a:r>
                        <a:rPr lang="en-US" sz="1600" b="1" baseline="0" dirty="0" smtClean="0">
                          <a:latin typeface="+mj-lt"/>
                        </a:rPr>
                        <a:t> 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Random Distribution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Normal Distribution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Three-Classes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Random Distribution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Normal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Three-Classes</a:t>
                      </a:r>
                    </a:p>
                  </a:txBody>
                  <a:tcPr/>
                </a:tc>
              </a:tr>
              <a:tr h="75166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Correct </a:t>
                      </a:r>
                      <a:r>
                        <a:rPr lang="en-US" sz="1600" b="1" baseline="0" dirty="0" smtClean="0">
                          <a:latin typeface="+mj-lt"/>
                        </a:rPr>
                        <a:t>Probability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0.9775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0.9710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0.9996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0.9960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0.9794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75166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False Positive Probability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0.0097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0.0080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&lt;0.0001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0.0019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0.0079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75166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False</a:t>
                      </a:r>
                      <a:r>
                        <a:rPr lang="en-US" sz="1600" b="1" baseline="0" dirty="0" smtClean="0">
                          <a:latin typeface="+mj-lt"/>
                        </a:rPr>
                        <a:t> Negative Probability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0.0127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0.0210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0.0004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0.0021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0.0127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959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latin typeface="Arial" charset="0"/>
                <a:ea typeface="宋体" charset="0"/>
              </a:rPr>
              <a:t>Simulation Results (III)</a:t>
            </a:r>
            <a:br>
              <a:rPr lang="en-US" altLang="zh-CN" dirty="0" smtClean="0">
                <a:latin typeface="Arial" charset="0"/>
                <a:ea typeface="宋体" charset="0"/>
              </a:rPr>
            </a:br>
            <a:r>
              <a:rPr lang="en-US" altLang="zh-CN" sz="3600" dirty="0" smtClean="0">
                <a:latin typeface="Arial" charset="0"/>
                <a:ea typeface="宋体" charset="0"/>
              </a:rPr>
              <a:t>Comparison of Two Methods</a:t>
            </a:r>
            <a:endParaRPr lang="zh-CN" altLang="en-US" sz="3600" dirty="0">
              <a:latin typeface="Arial" charset="0"/>
              <a:ea typeface="宋体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8836" y="1417638"/>
            <a:ext cx="8686800" cy="506916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endParaRPr lang="en-US" altLang="zh-CN" sz="51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None/>
            </a:pPr>
            <a:endParaRPr lang="en-US" altLang="zh-CN" sz="51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DA13-5DBC-1F4D-B60F-104B9103172E}" type="slidenum">
              <a:rPr lang="en-US" altLang="zh-CN" smtClean="0"/>
              <a:pPr/>
              <a:t>8</a:t>
            </a:fld>
            <a:endParaRPr 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4829957"/>
              </p:ext>
            </p:extLst>
          </p:nvPr>
        </p:nvGraphicFramePr>
        <p:xfrm>
          <a:off x="238835" y="1100237"/>
          <a:ext cx="8686802" cy="59075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9454"/>
                <a:gridCol w="1129558"/>
                <a:gridCol w="1129558"/>
                <a:gridCol w="1129558"/>
                <a:gridCol w="1129558"/>
                <a:gridCol w="1129558"/>
                <a:gridCol w="1129558"/>
              </a:tblGrid>
              <a:tr h="6124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Maximum Likelihood Estimation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Bayesian</a:t>
                      </a:r>
                      <a:r>
                        <a:rPr lang="en-US" baseline="0" dirty="0" smtClean="0"/>
                        <a:t> Inference Model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(ɳ = 0.02)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394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latin typeface="+mj-lt"/>
                        </a:rPr>
                        <a:t>Number of  Original Underlay Links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40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394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Number</a:t>
                      </a:r>
                      <a:r>
                        <a:rPr lang="en-US" sz="1600" b="1" baseline="0" dirty="0" smtClean="0">
                          <a:latin typeface="+mj-lt"/>
                        </a:rPr>
                        <a:t> </a:t>
                      </a:r>
                      <a:r>
                        <a:rPr lang="en-US" sz="1600" b="1" dirty="0" smtClean="0">
                          <a:latin typeface="+mj-lt"/>
                        </a:rPr>
                        <a:t>of Underlay Link</a:t>
                      </a:r>
                      <a:r>
                        <a:rPr lang="en-US" sz="1600" b="1" baseline="0" dirty="0" smtClean="0">
                          <a:latin typeface="+mj-lt"/>
                        </a:rPr>
                        <a:t> Covered by Overlay Probing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19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57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latin typeface="+mj-lt"/>
                        </a:rPr>
                        <a:t> Number of </a:t>
                      </a:r>
                      <a:r>
                        <a:rPr lang="en-US" sz="1600" b="1" dirty="0" smtClean="0">
                          <a:latin typeface="+mj-lt"/>
                        </a:rPr>
                        <a:t>Chosen Overlay Node</a:t>
                      </a:r>
                      <a:r>
                        <a:rPr lang="en-US" sz="1600" b="1" baseline="0" dirty="0" smtClean="0">
                          <a:latin typeface="+mj-lt"/>
                        </a:rPr>
                        <a:t> Pairs 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17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17</a:t>
                      </a:r>
                    </a:p>
                  </a:txBody>
                  <a:tcPr/>
                </a:tc>
              </a:tr>
              <a:tr h="78745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Underlay Link Failure Probability</a:t>
                      </a:r>
                      <a:r>
                        <a:rPr lang="en-US" sz="1600" b="1" baseline="0" dirty="0" smtClean="0">
                          <a:latin typeface="+mj-lt"/>
                        </a:rPr>
                        <a:t> 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Random Distribution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Normal Distribution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Three-Classes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Random Distribution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+mn-lt"/>
                          <a:ea typeface="Arial Unicode MS" pitchFamily="34" charset="-122"/>
                          <a:cs typeface="Arial Unicode MS" pitchFamily="34" charset="-122"/>
                        </a:rPr>
                        <a:t>Normal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Three-Classes</a:t>
                      </a:r>
                    </a:p>
                  </a:txBody>
                  <a:tcPr/>
                </a:tc>
              </a:tr>
              <a:tr h="75166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Correct </a:t>
                      </a:r>
                      <a:r>
                        <a:rPr lang="en-US" sz="1600" b="1" baseline="0" dirty="0" smtClean="0">
                          <a:latin typeface="+mj-lt"/>
                        </a:rPr>
                        <a:t>Probability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0.9978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0.9938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0.9779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0.9724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75166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False Positive Probability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0.0002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0.0002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0.0221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0.0273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75166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False</a:t>
                      </a:r>
                      <a:r>
                        <a:rPr lang="en-US" sz="1600" b="1" baseline="0" dirty="0" smtClean="0">
                          <a:latin typeface="+mj-lt"/>
                        </a:rPr>
                        <a:t> Negative Probability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0.0021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0.0060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 0.0004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959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Bayesian Inference Model </a:t>
            </a:r>
            <a:br>
              <a:rPr lang="en-US" sz="3600" dirty="0" smtClean="0"/>
            </a:br>
            <a:r>
              <a:rPr lang="en-US" sz="3600" dirty="0" smtClean="0"/>
              <a:t> -- varying K Number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DA13-5DBC-1F4D-B60F-104B9103172E}" type="slidenum">
              <a:rPr lang="en-US" altLang="zh-CN" smtClean="0"/>
              <a:pPr/>
              <a:t>9</a:t>
            </a:fld>
            <a:endParaRPr lang="zh-CN"/>
          </a:p>
        </p:txBody>
      </p:sp>
      <p:pic>
        <p:nvPicPr>
          <p:cNvPr id="2051" name="Picture 3" descr="D:\Research\MultiOverlay\10node_inf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4426" y="1219218"/>
            <a:ext cx="4122057" cy="2547417"/>
          </a:xfrm>
          <a:prstGeom prst="rect">
            <a:avLst/>
          </a:prstGeom>
          <a:noFill/>
        </p:spPr>
      </p:pic>
      <p:pic>
        <p:nvPicPr>
          <p:cNvPr id="2052" name="Picture 4" descr="D:\Research\MultiOverlay\10node_infer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8352" y="3965136"/>
            <a:ext cx="4097213" cy="2532063"/>
          </a:xfrm>
          <a:prstGeom prst="rect">
            <a:avLst/>
          </a:prstGeom>
          <a:noFill/>
        </p:spPr>
      </p:pic>
      <p:pic>
        <p:nvPicPr>
          <p:cNvPr id="2053" name="Picture 5" descr="D:\Research\MultiOverlay\10node_infer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978" y="1218880"/>
            <a:ext cx="4122604" cy="254775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477740" y="3766635"/>
            <a:ext cx="2185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rgbClr val="0647FF"/>
                </a:solidFill>
                <a:ea typeface="Arial Unicode MS" pitchFamily="34" charset="-122"/>
                <a:cs typeface="Arial Unicode MS" pitchFamily="34" charset="-122"/>
              </a:rPr>
              <a:t>Random Distribution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81457" y="3794812"/>
            <a:ext cx="2046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rgbClr val="0647FF"/>
                </a:solidFill>
                <a:ea typeface="Arial Unicode MS" pitchFamily="34" charset="-122"/>
                <a:cs typeface="Arial Unicode MS" pitchFamily="34" charset="-122"/>
              </a:rPr>
              <a:t>Normal Distribution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9205" y="6497199"/>
            <a:ext cx="1468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rgbClr val="0647FF"/>
                </a:solidFill>
              </a:rPr>
              <a:t>Three-Classes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o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yong.potx</Template>
  <TotalTime>6374</TotalTime>
  <Words>699</Words>
  <Application>Microsoft Office PowerPoint</Application>
  <PresentationFormat>On-screen Show (4:3)</PresentationFormat>
  <Paragraphs>228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yong</vt:lpstr>
      <vt:lpstr>Algorithm Design for Multi-resolution Overlay Measurement  Initial Simulation Result</vt:lpstr>
      <vt:lpstr>Outline</vt:lpstr>
      <vt:lpstr>Simulation Set-Up (I)</vt:lpstr>
      <vt:lpstr>Simulation Setup (II)</vt:lpstr>
      <vt:lpstr>Simulation Set-Up (III)</vt:lpstr>
      <vt:lpstr>Simulation Results (I)  Maximum Likelihood Estimation </vt:lpstr>
      <vt:lpstr>Simulation Results (II)  Maximum Likelihood Estimation </vt:lpstr>
      <vt:lpstr>Simulation Results (III) Comparison of Two Methods</vt:lpstr>
      <vt:lpstr>Bayesian Inference Model   -- varying K Number  </vt:lpstr>
      <vt:lpstr>Slide 10</vt:lpstr>
      <vt:lpstr>Bayesian Inference Model   -- varying K Number  </vt:lpstr>
    </vt:vector>
  </TitlesOfParts>
  <Company>NYU-Poly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you HEAR me now?</dc:title>
  <dc:creator>Yong Liu</dc:creator>
  <cp:lastModifiedBy>许杨</cp:lastModifiedBy>
  <cp:revision>657</cp:revision>
  <dcterms:created xsi:type="dcterms:W3CDTF">2012-11-28T21:31:31Z</dcterms:created>
  <dcterms:modified xsi:type="dcterms:W3CDTF">2014-05-06T19:49:45Z</dcterms:modified>
</cp:coreProperties>
</file>