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2" r:id="rId7"/>
    <p:sldId id="260" r:id="rId8"/>
    <p:sldId id="283" r:id="rId9"/>
    <p:sldId id="261" r:id="rId10"/>
    <p:sldId id="288" r:id="rId11"/>
    <p:sldId id="289" r:id="rId12"/>
    <p:sldId id="294" r:id="rId13"/>
    <p:sldId id="297" r:id="rId14"/>
    <p:sldId id="296" r:id="rId15"/>
    <p:sldId id="278" r:id="rId16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2B0D"/>
    <a:srgbClr val="260F00"/>
    <a:srgbClr val="002C42"/>
    <a:srgbClr val="008DD0"/>
    <a:srgbClr val="BB2B1D"/>
    <a:srgbClr val="EF6541"/>
    <a:srgbClr val="FFCC00"/>
    <a:srgbClr val="C9B1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684" y="-90"/>
      </p:cViewPr>
      <p:guideLst>
        <p:guide orient="horz" pos="808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0338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050"/>
            <a:ext cx="1971675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050"/>
            <a:ext cx="5762625" cy="435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8013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013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 b="-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 b="-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181475"/>
            <a:ext cx="9144000" cy="960438"/>
          </a:xfrm>
          <a:prstGeom prst="rect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736600"/>
            <a:ext cx="4364037" cy="3670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456113" y="1571625"/>
            <a:ext cx="33528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rgbClr val="EF6541"/>
                </a:solidFill>
              </a:rPr>
              <a:t>区块链</a:t>
            </a:r>
            <a:r>
              <a:rPr lang="en-US" altLang="zh-CN" sz="3600">
                <a:solidFill>
                  <a:srgbClr val="EF6541"/>
                </a:solidFill>
              </a:rPr>
              <a:t>-</a:t>
            </a:r>
            <a:r>
              <a:rPr lang="zh-CN" altLang="en-US" sz="3600">
                <a:solidFill>
                  <a:srgbClr val="EF6541"/>
                </a:solidFill>
              </a:rPr>
              <a:t>消费金融</a:t>
            </a:r>
            <a:endParaRPr lang="en-US" altLang="zh-CN" sz="3600">
              <a:solidFill>
                <a:srgbClr val="EF6541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444208" y="3147020"/>
            <a:ext cx="130003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900" dirty="0" smtClean="0">
                <a:solidFill>
                  <a:schemeClr val="bg1"/>
                </a:solidFill>
              </a:rPr>
              <a:t>作者</a:t>
            </a:r>
            <a:r>
              <a:rPr lang="en-US" altLang="zh-CN" sz="1900" dirty="0" smtClean="0">
                <a:solidFill>
                  <a:schemeClr val="bg1"/>
                </a:solidFill>
              </a:rPr>
              <a:t>-</a:t>
            </a:r>
            <a:r>
              <a:rPr lang="zh-CN" altLang="en-US" sz="1900" dirty="0" smtClean="0">
                <a:solidFill>
                  <a:schemeClr val="bg1"/>
                </a:solidFill>
              </a:rPr>
              <a:t>王圆龙</a:t>
            </a:r>
            <a:endParaRPr lang="zh-CN" altLang="en-US" sz="1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未标题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63525"/>
            <a:ext cx="327025" cy="363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231775" y="627063"/>
            <a:ext cx="4025900" cy="0"/>
          </a:xfrm>
          <a:prstGeom prst="line">
            <a:avLst/>
          </a:prstGeom>
          <a:noFill/>
          <a:ln w="6350">
            <a:solidFill>
              <a:srgbClr val="EF654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005840" cy="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进展计划</a:t>
            </a:r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1322388" y="2570163"/>
            <a:ext cx="596900" cy="6000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303463" y="2870200"/>
            <a:ext cx="6840537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  <a:head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0" name="Oval 30"/>
          <p:cNvSpPr>
            <a:spLocks noChangeArrowheads="1"/>
          </p:cNvSpPr>
          <p:nvPr/>
        </p:nvSpPr>
        <p:spPr bwMode="auto">
          <a:xfrm>
            <a:off x="3622675" y="2781300"/>
            <a:ext cx="177800" cy="177800"/>
          </a:xfrm>
          <a:prstGeom prst="ellipse">
            <a:avLst/>
          </a:prstGeom>
          <a:solidFill>
            <a:srgbClr val="EF654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1" name="Oval 31"/>
          <p:cNvSpPr>
            <a:spLocks noChangeArrowheads="1"/>
          </p:cNvSpPr>
          <p:nvPr/>
        </p:nvSpPr>
        <p:spPr bwMode="auto">
          <a:xfrm>
            <a:off x="3467100" y="1709738"/>
            <a:ext cx="488950" cy="493712"/>
          </a:xfrm>
          <a:prstGeom prst="ellipse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2" name="Oval 32"/>
          <p:cNvSpPr>
            <a:spLocks noChangeArrowheads="1"/>
          </p:cNvSpPr>
          <p:nvPr/>
        </p:nvSpPr>
        <p:spPr bwMode="auto">
          <a:xfrm>
            <a:off x="5557838" y="2781300"/>
            <a:ext cx="177800" cy="177800"/>
          </a:xfrm>
          <a:prstGeom prst="ellipse">
            <a:avLst/>
          </a:prstGeom>
          <a:solidFill>
            <a:srgbClr val="EF654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3" name="Oval 33"/>
          <p:cNvSpPr>
            <a:spLocks noChangeArrowheads="1"/>
          </p:cNvSpPr>
          <p:nvPr/>
        </p:nvSpPr>
        <p:spPr bwMode="auto">
          <a:xfrm>
            <a:off x="5399088" y="3571875"/>
            <a:ext cx="492125" cy="493713"/>
          </a:xfrm>
          <a:prstGeom prst="ellipse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4" name="Oval 34"/>
          <p:cNvSpPr>
            <a:spLocks noChangeArrowheads="1"/>
          </p:cNvSpPr>
          <p:nvPr/>
        </p:nvSpPr>
        <p:spPr bwMode="auto">
          <a:xfrm>
            <a:off x="7535863" y="2781300"/>
            <a:ext cx="177800" cy="177800"/>
          </a:xfrm>
          <a:prstGeom prst="ellipse">
            <a:avLst/>
          </a:prstGeom>
          <a:solidFill>
            <a:srgbClr val="EF654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5" name="Oval 35"/>
          <p:cNvSpPr>
            <a:spLocks noChangeArrowheads="1"/>
          </p:cNvSpPr>
          <p:nvPr/>
        </p:nvSpPr>
        <p:spPr bwMode="auto">
          <a:xfrm>
            <a:off x="7380288" y="1709738"/>
            <a:ext cx="488950" cy="493712"/>
          </a:xfrm>
          <a:prstGeom prst="ellipse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5" name="Freeform 45"/>
          <p:cNvSpPr>
            <a:spLocks noEditPoints="1"/>
          </p:cNvSpPr>
          <p:nvPr/>
        </p:nvSpPr>
        <p:spPr bwMode="auto">
          <a:xfrm>
            <a:off x="1500188" y="2749550"/>
            <a:ext cx="241300" cy="241300"/>
          </a:xfrm>
          <a:custGeom>
            <a:avLst/>
            <a:gdLst>
              <a:gd name="T0" fmla="*/ 4 w 76"/>
              <a:gd name="T1" fmla="*/ 0 h 76"/>
              <a:gd name="T2" fmla="*/ 74 w 76"/>
              <a:gd name="T3" fmla="*/ 23 h 76"/>
              <a:gd name="T4" fmla="*/ 76 w 76"/>
              <a:gd name="T5" fmla="*/ 27 h 76"/>
              <a:gd name="T6" fmla="*/ 74 w 76"/>
              <a:gd name="T7" fmla="*/ 29 h 76"/>
              <a:gd name="T8" fmla="*/ 56 w 76"/>
              <a:gd name="T9" fmla="*/ 39 h 76"/>
              <a:gd name="T10" fmla="*/ 72 w 76"/>
              <a:gd name="T11" fmla="*/ 55 h 76"/>
              <a:gd name="T12" fmla="*/ 72 w 76"/>
              <a:gd name="T13" fmla="*/ 59 h 76"/>
              <a:gd name="T14" fmla="*/ 72 w 76"/>
              <a:gd name="T15" fmla="*/ 59 h 76"/>
              <a:gd name="T16" fmla="*/ 59 w 76"/>
              <a:gd name="T17" fmla="*/ 72 h 76"/>
              <a:gd name="T18" fmla="*/ 55 w 76"/>
              <a:gd name="T19" fmla="*/ 72 h 76"/>
              <a:gd name="T20" fmla="*/ 55 w 76"/>
              <a:gd name="T21" fmla="*/ 72 h 76"/>
              <a:gd name="T22" fmla="*/ 39 w 76"/>
              <a:gd name="T23" fmla="*/ 56 h 76"/>
              <a:gd name="T24" fmla="*/ 29 w 76"/>
              <a:gd name="T25" fmla="*/ 74 h 76"/>
              <a:gd name="T26" fmla="*/ 25 w 76"/>
              <a:gd name="T27" fmla="*/ 75 h 76"/>
              <a:gd name="T28" fmla="*/ 23 w 76"/>
              <a:gd name="T29" fmla="*/ 74 h 76"/>
              <a:gd name="T30" fmla="*/ 0 w 76"/>
              <a:gd name="T31" fmla="*/ 4 h 76"/>
              <a:gd name="T32" fmla="*/ 2 w 76"/>
              <a:gd name="T33" fmla="*/ 0 h 76"/>
              <a:gd name="T34" fmla="*/ 4 w 76"/>
              <a:gd name="T35" fmla="*/ 0 h 76"/>
              <a:gd name="T36" fmla="*/ 4 w 76"/>
              <a:gd name="T37" fmla="*/ 0 h 76"/>
              <a:gd name="T38" fmla="*/ 8 w 76"/>
              <a:gd name="T39" fmla="*/ 7 h 76"/>
              <a:gd name="T40" fmla="*/ 8 w 76"/>
              <a:gd name="T41" fmla="*/ 7 h 76"/>
              <a:gd name="T42" fmla="*/ 27 w 76"/>
              <a:gd name="T43" fmla="*/ 66 h 76"/>
              <a:gd name="T44" fmla="*/ 36 w 76"/>
              <a:gd name="T45" fmla="*/ 50 h 76"/>
              <a:gd name="T46" fmla="*/ 37 w 76"/>
              <a:gd name="T47" fmla="*/ 49 h 76"/>
              <a:gd name="T48" fmla="*/ 41 w 76"/>
              <a:gd name="T49" fmla="*/ 49 h 76"/>
              <a:gd name="T50" fmla="*/ 57 w 76"/>
              <a:gd name="T51" fmla="*/ 66 h 76"/>
              <a:gd name="T52" fmla="*/ 66 w 76"/>
              <a:gd name="T53" fmla="*/ 57 h 76"/>
              <a:gd name="T54" fmla="*/ 50 w 76"/>
              <a:gd name="T55" fmla="*/ 41 h 76"/>
              <a:gd name="T56" fmla="*/ 50 w 76"/>
              <a:gd name="T57" fmla="*/ 41 h 76"/>
              <a:gd name="T58" fmla="*/ 49 w 76"/>
              <a:gd name="T59" fmla="*/ 40 h 76"/>
              <a:gd name="T60" fmla="*/ 50 w 76"/>
              <a:gd name="T61" fmla="*/ 36 h 76"/>
              <a:gd name="T62" fmla="*/ 66 w 76"/>
              <a:gd name="T63" fmla="*/ 27 h 76"/>
              <a:gd name="T64" fmla="*/ 8 w 76"/>
              <a:gd name="T65" fmla="*/ 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" h="76">
                <a:moveTo>
                  <a:pt x="4" y="0"/>
                </a:moveTo>
                <a:cubicBezTo>
                  <a:pt x="74" y="23"/>
                  <a:pt x="74" y="23"/>
                  <a:pt x="74" y="23"/>
                </a:cubicBezTo>
                <a:cubicBezTo>
                  <a:pt x="75" y="24"/>
                  <a:pt x="76" y="26"/>
                  <a:pt x="76" y="27"/>
                </a:cubicBezTo>
                <a:cubicBezTo>
                  <a:pt x="76" y="28"/>
                  <a:pt x="75" y="28"/>
                  <a:pt x="74" y="29"/>
                </a:cubicBezTo>
                <a:cubicBezTo>
                  <a:pt x="56" y="39"/>
                  <a:pt x="56" y="39"/>
                  <a:pt x="56" y="39"/>
                </a:cubicBezTo>
                <a:cubicBezTo>
                  <a:pt x="72" y="55"/>
                  <a:pt x="72" y="55"/>
                  <a:pt x="72" y="55"/>
                </a:cubicBezTo>
                <a:cubicBezTo>
                  <a:pt x="73" y="56"/>
                  <a:pt x="73" y="58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59" y="72"/>
                  <a:pt x="59" y="72"/>
                  <a:pt x="59" y="72"/>
                </a:cubicBezTo>
                <a:cubicBezTo>
                  <a:pt x="58" y="73"/>
                  <a:pt x="56" y="73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39" y="56"/>
                  <a:pt x="39" y="56"/>
                  <a:pt x="39" y="56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6"/>
                  <a:pt x="26" y="76"/>
                  <a:pt x="25" y="75"/>
                </a:cubicBezTo>
                <a:cubicBezTo>
                  <a:pt x="24" y="75"/>
                  <a:pt x="24" y="74"/>
                  <a:pt x="23" y="7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0" y="1"/>
                  <a:pt x="2" y="0"/>
                </a:cubicBezTo>
                <a:cubicBezTo>
                  <a:pt x="3" y="0"/>
                  <a:pt x="3" y="0"/>
                  <a:pt x="4" y="0"/>
                </a:cubicBezTo>
                <a:cubicBezTo>
                  <a:pt x="4" y="0"/>
                  <a:pt x="4" y="0"/>
                  <a:pt x="4" y="0"/>
                </a:cubicBezTo>
                <a:close/>
                <a:moveTo>
                  <a:pt x="8" y="7"/>
                </a:moveTo>
                <a:cubicBezTo>
                  <a:pt x="8" y="7"/>
                  <a:pt x="8" y="7"/>
                  <a:pt x="8" y="7"/>
                </a:cubicBezTo>
                <a:cubicBezTo>
                  <a:pt x="27" y="66"/>
                  <a:pt x="27" y="66"/>
                  <a:pt x="27" y="66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50"/>
                  <a:pt x="36" y="50"/>
                  <a:pt x="37" y="49"/>
                </a:cubicBezTo>
                <a:cubicBezTo>
                  <a:pt x="38" y="48"/>
                  <a:pt x="40" y="48"/>
                  <a:pt x="41" y="49"/>
                </a:cubicBezTo>
                <a:cubicBezTo>
                  <a:pt x="57" y="66"/>
                  <a:pt x="57" y="66"/>
                  <a:pt x="57" y="66"/>
                </a:cubicBezTo>
                <a:cubicBezTo>
                  <a:pt x="66" y="57"/>
                  <a:pt x="66" y="57"/>
                  <a:pt x="66" y="57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49" y="41"/>
                  <a:pt x="49" y="40"/>
                  <a:pt x="49" y="40"/>
                </a:cubicBezTo>
                <a:cubicBezTo>
                  <a:pt x="48" y="39"/>
                  <a:pt x="49" y="37"/>
                  <a:pt x="50" y="36"/>
                </a:cubicBezTo>
                <a:cubicBezTo>
                  <a:pt x="66" y="27"/>
                  <a:pt x="66" y="27"/>
                  <a:pt x="66" y="27"/>
                </a:cubicBezTo>
                <a:cubicBezTo>
                  <a:pt x="8" y="7"/>
                  <a:pt x="8" y="7"/>
                  <a:pt x="8" y="7"/>
                </a:cubicBezTo>
                <a:close/>
              </a:path>
            </a:pathLst>
          </a:cu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6" name="Freeform 46"/>
          <p:cNvSpPr>
            <a:spLocks noEditPoints="1"/>
          </p:cNvSpPr>
          <p:nvPr/>
        </p:nvSpPr>
        <p:spPr bwMode="auto">
          <a:xfrm>
            <a:off x="5519738" y="3698875"/>
            <a:ext cx="238125" cy="239713"/>
          </a:xfrm>
          <a:custGeom>
            <a:avLst/>
            <a:gdLst>
              <a:gd name="T0" fmla="*/ 40 w 75"/>
              <a:gd name="T1" fmla="*/ 12 h 75"/>
              <a:gd name="T2" fmla="*/ 41 w 75"/>
              <a:gd name="T3" fmla="*/ 18 h 75"/>
              <a:gd name="T4" fmla="*/ 38 w 75"/>
              <a:gd name="T5" fmla="*/ 18 h 75"/>
              <a:gd name="T6" fmla="*/ 40 w 75"/>
              <a:gd name="T7" fmla="*/ 11 h 75"/>
              <a:gd name="T8" fmla="*/ 28 w 75"/>
              <a:gd name="T9" fmla="*/ 13 h 75"/>
              <a:gd name="T10" fmla="*/ 13 w 75"/>
              <a:gd name="T11" fmla="*/ 29 h 75"/>
              <a:gd name="T12" fmla="*/ 19 w 75"/>
              <a:gd name="T13" fmla="*/ 61 h 75"/>
              <a:gd name="T14" fmla="*/ 40 w 75"/>
              <a:gd name="T15" fmla="*/ 69 h 75"/>
              <a:gd name="T16" fmla="*/ 67 w 75"/>
              <a:gd name="T17" fmla="*/ 51 h 75"/>
              <a:gd name="T18" fmla="*/ 67 w 75"/>
              <a:gd name="T19" fmla="*/ 51 h 75"/>
              <a:gd name="T20" fmla="*/ 67 w 75"/>
              <a:gd name="T21" fmla="*/ 29 h 75"/>
              <a:gd name="T22" fmla="*/ 40 w 75"/>
              <a:gd name="T23" fmla="*/ 11 h 75"/>
              <a:gd name="T24" fmla="*/ 26 w 75"/>
              <a:gd name="T25" fmla="*/ 8 h 75"/>
              <a:gd name="T26" fmla="*/ 64 w 75"/>
              <a:gd name="T27" fmla="*/ 15 h 75"/>
              <a:gd name="T28" fmla="*/ 75 w 75"/>
              <a:gd name="T29" fmla="*/ 40 h 75"/>
              <a:gd name="T30" fmla="*/ 72 w 75"/>
              <a:gd name="T31" fmla="*/ 53 h 75"/>
              <a:gd name="T32" fmla="*/ 40 w 75"/>
              <a:gd name="T33" fmla="*/ 75 h 75"/>
              <a:gd name="T34" fmla="*/ 15 w 75"/>
              <a:gd name="T35" fmla="*/ 65 h 75"/>
              <a:gd name="T36" fmla="*/ 7 w 75"/>
              <a:gd name="T37" fmla="*/ 27 h 75"/>
              <a:gd name="T38" fmla="*/ 10 w 75"/>
              <a:gd name="T39" fmla="*/ 21 h 75"/>
              <a:gd name="T40" fmla="*/ 1 w 75"/>
              <a:gd name="T41" fmla="*/ 7 h 75"/>
              <a:gd name="T42" fmla="*/ 6 w 75"/>
              <a:gd name="T43" fmla="*/ 1 h 75"/>
              <a:gd name="T44" fmla="*/ 17 w 75"/>
              <a:gd name="T45" fmla="*/ 4 h 75"/>
              <a:gd name="T46" fmla="*/ 20 w 75"/>
              <a:gd name="T47" fmla="*/ 11 h 75"/>
              <a:gd name="T48" fmla="*/ 14 w 75"/>
              <a:gd name="T49" fmla="*/ 16 h 75"/>
              <a:gd name="T50" fmla="*/ 15 w 75"/>
              <a:gd name="T51" fmla="*/ 15 h 75"/>
              <a:gd name="T52" fmla="*/ 16 w 75"/>
              <a:gd name="T53" fmla="*/ 13 h 75"/>
              <a:gd name="T54" fmla="*/ 16 w 75"/>
              <a:gd name="T55" fmla="*/ 8 h 75"/>
              <a:gd name="T56" fmla="*/ 5 w 75"/>
              <a:gd name="T57" fmla="*/ 6 h 75"/>
              <a:gd name="T58" fmla="*/ 3 w 75"/>
              <a:gd name="T59" fmla="*/ 11 h 75"/>
              <a:gd name="T60" fmla="*/ 10 w 75"/>
              <a:gd name="T61" fmla="*/ 17 h 75"/>
              <a:gd name="T62" fmla="*/ 14 w 75"/>
              <a:gd name="T63" fmla="*/ 16 h 75"/>
              <a:gd name="T64" fmla="*/ 27 w 75"/>
              <a:gd name="T65" fmla="*/ 25 h 75"/>
              <a:gd name="T66" fmla="*/ 46 w 75"/>
              <a:gd name="T67" fmla="*/ 33 h 75"/>
              <a:gd name="T68" fmla="*/ 47 w 75"/>
              <a:gd name="T69" fmla="*/ 33 h 75"/>
              <a:gd name="T70" fmla="*/ 47 w 75"/>
              <a:gd name="T71" fmla="*/ 33 h 75"/>
              <a:gd name="T72" fmla="*/ 47 w 75"/>
              <a:gd name="T73" fmla="*/ 33 h 75"/>
              <a:gd name="T74" fmla="*/ 47 w 75"/>
              <a:gd name="T75" fmla="*/ 34 h 75"/>
              <a:gd name="T76" fmla="*/ 54 w 75"/>
              <a:gd name="T77" fmla="*/ 55 h 75"/>
              <a:gd name="T78" fmla="*/ 33 w 75"/>
              <a:gd name="T79" fmla="*/ 48 h 75"/>
              <a:gd name="T80" fmla="*/ 33 w 75"/>
              <a:gd name="T81" fmla="*/ 47 h 75"/>
              <a:gd name="T82" fmla="*/ 32 w 75"/>
              <a:gd name="T83" fmla="*/ 47 h 75"/>
              <a:gd name="T84" fmla="*/ 32 w 75"/>
              <a:gd name="T85" fmla="*/ 47 h 75"/>
              <a:gd name="T86" fmla="*/ 32 w 75"/>
              <a:gd name="T87" fmla="*/ 46 h 75"/>
              <a:gd name="T88" fmla="*/ 25 w 75"/>
              <a:gd name="T89" fmla="*/ 25 h 75"/>
              <a:gd name="T90" fmla="*/ 42 w 75"/>
              <a:gd name="T91" fmla="*/ 35 h 75"/>
              <a:gd name="T92" fmla="*/ 29 w 75"/>
              <a:gd name="T93" fmla="*/ 30 h 75"/>
              <a:gd name="T94" fmla="*/ 42 w 75"/>
              <a:gd name="T95" fmla="*/ 35 h 75"/>
              <a:gd name="T96" fmla="*/ 37 w 75"/>
              <a:gd name="T97" fmla="*/ 45 h 75"/>
              <a:gd name="T98" fmla="*/ 45 w 75"/>
              <a:gd name="T99" fmla="*/ 37 h 75"/>
              <a:gd name="T100" fmla="*/ 14 w 75"/>
              <a:gd name="T101" fmla="*/ 42 h 75"/>
              <a:gd name="T102" fmla="*/ 12 w 75"/>
              <a:gd name="T103" fmla="*/ 40 h 75"/>
              <a:gd name="T104" fmla="*/ 18 w 75"/>
              <a:gd name="T105" fmla="*/ 38 h 75"/>
              <a:gd name="T106" fmla="*/ 18 w 75"/>
              <a:gd name="T107" fmla="*/ 42 h 75"/>
              <a:gd name="T108" fmla="*/ 41 w 75"/>
              <a:gd name="T109" fmla="*/ 66 h 75"/>
              <a:gd name="T110" fmla="*/ 40 w 75"/>
              <a:gd name="T111" fmla="*/ 68 h 75"/>
              <a:gd name="T112" fmla="*/ 38 w 75"/>
              <a:gd name="T113" fmla="*/ 62 h 75"/>
              <a:gd name="T114" fmla="*/ 41 w 75"/>
              <a:gd name="T115" fmla="*/ 62 h 75"/>
              <a:gd name="T116" fmla="*/ 66 w 75"/>
              <a:gd name="T117" fmla="*/ 38 h 75"/>
              <a:gd name="T118" fmla="*/ 67 w 75"/>
              <a:gd name="T119" fmla="*/ 40 h 75"/>
              <a:gd name="T120" fmla="*/ 61 w 75"/>
              <a:gd name="T121" fmla="*/ 42 h 75"/>
              <a:gd name="T122" fmla="*/ 61 w 75"/>
              <a:gd name="T123" fmla="*/ 3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5" h="75">
                <a:moveTo>
                  <a:pt x="38" y="14"/>
                </a:moveTo>
                <a:cubicBezTo>
                  <a:pt x="38" y="13"/>
                  <a:pt x="39" y="12"/>
                  <a:pt x="40" y="12"/>
                </a:cubicBezTo>
                <a:cubicBezTo>
                  <a:pt x="41" y="12"/>
                  <a:pt x="41" y="13"/>
                  <a:pt x="41" y="14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9"/>
                  <a:pt x="41" y="20"/>
                  <a:pt x="40" y="20"/>
                </a:cubicBezTo>
                <a:cubicBezTo>
                  <a:pt x="39" y="20"/>
                  <a:pt x="38" y="19"/>
                  <a:pt x="38" y="18"/>
                </a:cubicBezTo>
                <a:cubicBezTo>
                  <a:pt x="38" y="14"/>
                  <a:pt x="38" y="14"/>
                  <a:pt x="38" y="14"/>
                </a:cubicBezTo>
                <a:close/>
                <a:moveTo>
                  <a:pt x="40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36" y="11"/>
                  <a:pt x="32" y="12"/>
                  <a:pt x="28" y="13"/>
                </a:cubicBezTo>
                <a:cubicBezTo>
                  <a:pt x="25" y="14"/>
                  <a:pt x="22" y="17"/>
                  <a:pt x="19" y="19"/>
                </a:cubicBezTo>
                <a:cubicBezTo>
                  <a:pt x="16" y="22"/>
                  <a:pt x="14" y="25"/>
                  <a:pt x="13" y="29"/>
                </a:cubicBezTo>
                <a:cubicBezTo>
                  <a:pt x="11" y="32"/>
                  <a:pt x="10" y="36"/>
                  <a:pt x="10" y="40"/>
                </a:cubicBezTo>
                <a:cubicBezTo>
                  <a:pt x="10" y="48"/>
                  <a:pt x="13" y="55"/>
                  <a:pt x="19" y="61"/>
                </a:cubicBezTo>
                <a:cubicBezTo>
                  <a:pt x="22" y="63"/>
                  <a:pt x="25" y="66"/>
                  <a:pt x="28" y="67"/>
                </a:cubicBezTo>
                <a:cubicBezTo>
                  <a:pt x="32" y="68"/>
                  <a:pt x="36" y="69"/>
                  <a:pt x="40" y="69"/>
                </a:cubicBezTo>
                <a:cubicBezTo>
                  <a:pt x="47" y="69"/>
                  <a:pt x="55" y="66"/>
                  <a:pt x="60" y="61"/>
                </a:cubicBezTo>
                <a:cubicBezTo>
                  <a:pt x="63" y="58"/>
                  <a:pt x="65" y="55"/>
                  <a:pt x="67" y="51"/>
                </a:cubicBezTo>
                <a:cubicBezTo>
                  <a:pt x="67" y="51"/>
                  <a:pt x="67" y="51"/>
                  <a:pt x="67" y="51"/>
                </a:cubicBezTo>
                <a:cubicBezTo>
                  <a:pt x="67" y="51"/>
                  <a:pt x="67" y="51"/>
                  <a:pt x="67" y="51"/>
                </a:cubicBezTo>
                <a:cubicBezTo>
                  <a:pt x="68" y="48"/>
                  <a:pt x="69" y="44"/>
                  <a:pt x="69" y="40"/>
                </a:cubicBezTo>
                <a:cubicBezTo>
                  <a:pt x="69" y="36"/>
                  <a:pt x="68" y="32"/>
                  <a:pt x="67" y="29"/>
                </a:cubicBezTo>
                <a:cubicBezTo>
                  <a:pt x="65" y="25"/>
                  <a:pt x="63" y="22"/>
                  <a:pt x="60" y="19"/>
                </a:cubicBezTo>
                <a:cubicBezTo>
                  <a:pt x="55" y="14"/>
                  <a:pt x="48" y="11"/>
                  <a:pt x="40" y="11"/>
                </a:cubicBezTo>
                <a:close/>
                <a:moveTo>
                  <a:pt x="26" y="8"/>
                </a:moveTo>
                <a:cubicBezTo>
                  <a:pt x="26" y="8"/>
                  <a:pt x="26" y="8"/>
                  <a:pt x="26" y="8"/>
                </a:cubicBezTo>
                <a:cubicBezTo>
                  <a:pt x="30" y="6"/>
                  <a:pt x="35" y="5"/>
                  <a:pt x="40" y="5"/>
                </a:cubicBezTo>
                <a:cubicBezTo>
                  <a:pt x="49" y="5"/>
                  <a:pt x="58" y="9"/>
                  <a:pt x="64" y="15"/>
                </a:cubicBezTo>
                <a:cubicBezTo>
                  <a:pt x="68" y="18"/>
                  <a:pt x="70" y="22"/>
                  <a:pt x="72" y="27"/>
                </a:cubicBezTo>
                <a:cubicBezTo>
                  <a:pt x="74" y="31"/>
                  <a:pt x="75" y="35"/>
                  <a:pt x="75" y="40"/>
                </a:cubicBezTo>
                <a:cubicBezTo>
                  <a:pt x="75" y="45"/>
                  <a:pt x="74" y="49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0" y="58"/>
                  <a:pt x="68" y="62"/>
                  <a:pt x="64" y="65"/>
                </a:cubicBezTo>
                <a:cubicBezTo>
                  <a:pt x="58" y="71"/>
                  <a:pt x="49" y="75"/>
                  <a:pt x="40" y="75"/>
                </a:cubicBezTo>
                <a:cubicBezTo>
                  <a:pt x="35" y="75"/>
                  <a:pt x="30" y="74"/>
                  <a:pt x="26" y="72"/>
                </a:cubicBezTo>
                <a:cubicBezTo>
                  <a:pt x="22" y="71"/>
                  <a:pt x="18" y="68"/>
                  <a:pt x="15" y="65"/>
                </a:cubicBezTo>
                <a:cubicBezTo>
                  <a:pt x="8" y="58"/>
                  <a:pt x="5" y="49"/>
                  <a:pt x="5" y="40"/>
                </a:cubicBezTo>
                <a:cubicBezTo>
                  <a:pt x="5" y="35"/>
                  <a:pt x="6" y="31"/>
                  <a:pt x="7" y="27"/>
                </a:cubicBezTo>
                <a:cubicBezTo>
                  <a:pt x="8" y="25"/>
                  <a:pt x="9" y="23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4" y="21"/>
                  <a:pt x="0" y="16"/>
                  <a:pt x="0" y="11"/>
                </a:cubicBezTo>
                <a:cubicBezTo>
                  <a:pt x="0" y="9"/>
                  <a:pt x="0" y="8"/>
                  <a:pt x="1" y="7"/>
                </a:cubicBezTo>
                <a:cubicBezTo>
                  <a:pt x="1" y="6"/>
                  <a:pt x="2" y="5"/>
                  <a:pt x="3" y="4"/>
                </a:cubicBezTo>
                <a:cubicBezTo>
                  <a:pt x="4" y="3"/>
                  <a:pt x="5" y="2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10" y="0"/>
                  <a:pt x="14" y="1"/>
                  <a:pt x="17" y="4"/>
                </a:cubicBezTo>
                <a:cubicBezTo>
                  <a:pt x="18" y="5"/>
                  <a:pt x="19" y="6"/>
                  <a:pt x="19" y="7"/>
                </a:cubicBezTo>
                <a:cubicBezTo>
                  <a:pt x="20" y="8"/>
                  <a:pt x="20" y="9"/>
                  <a:pt x="20" y="11"/>
                </a:cubicBezTo>
                <a:cubicBezTo>
                  <a:pt x="22" y="10"/>
                  <a:pt x="24" y="8"/>
                  <a:pt x="26" y="8"/>
                </a:cubicBezTo>
                <a:close/>
                <a:moveTo>
                  <a:pt x="14" y="16"/>
                </a:move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3"/>
                </a:cubicBezTo>
                <a:cubicBezTo>
                  <a:pt x="17" y="13"/>
                  <a:pt x="17" y="12"/>
                  <a:pt x="17" y="11"/>
                </a:cubicBezTo>
                <a:cubicBezTo>
                  <a:pt x="17" y="10"/>
                  <a:pt x="17" y="9"/>
                  <a:pt x="16" y="8"/>
                </a:cubicBezTo>
                <a:cubicBezTo>
                  <a:pt x="15" y="5"/>
                  <a:pt x="11" y="3"/>
                  <a:pt x="8" y="5"/>
                </a:cubicBezTo>
                <a:cubicBezTo>
                  <a:pt x="7" y="5"/>
                  <a:pt x="6" y="6"/>
                  <a:pt x="5" y="6"/>
                </a:cubicBezTo>
                <a:cubicBezTo>
                  <a:pt x="5" y="7"/>
                  <a:pt x="4" y="7"/>
                  <a:pt x="4" y="8"/>
                </a:cubicBezTo>
                <a:cubicBezTo>
                  <a:pt x="4" y="9"/>
                  <a:pt x="3" y="10"/>
                  <a:pt x="3" y="11"/>
                </a:cubicBezTo>
                <a:cubicBezTo>
                  <a:pt x="3" y="13"/>
                  <a:pt x="5" y="16"/>
                  <a:pt x="8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1" y="17"/>
                  <a:pt x="12" y="17"/>
                  <a:pt x="13" y="17"/>
                </a:cubicBezTo>
                <a:cubicBezTo>
                  <a:pt x="13" y="17"/>
                  <a:pt x="13" y="17"/>
                  <a:pt x="14" y="16"/>
                </a:cubicBezTo>
                <a:close/>
                <a:moveTo>
                  <a:pt x="27" y="25"/>
                </a:moveTo>
                <a:cubicBezTo>
                  <a:pt x="27" y="25"/>
                  <a:pt x="27" y="25"/>
                  <a:pt x="27" y="25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54"/>
                  <a:pt x="55" y="55"/>
                  <a:pt x="54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5" y="25"/>
                  <a:pt x="25" y="25"/>
                </a:cubicBezTo>
                <a:cubicBezTo>
                  <a:pt x="26" y="25"/>
                  <a:pt x="26" y="25"/>
                  <a:pt x="27" y="25"/>
                </a:cubicBezTo>
                <a:close/>
                <a:moveTo>
                  <a:pt x="42" y="35"/>
                </a:moveTo>
                <a:cubicBezTo>
                  <a:pt x="42" y="35"/>
                  <a:pt x="42" y="35"/>
                  <a:pt x="42" y="35"/>
                </a:cubicBezTo>
                <a:cubicBezTo>
                  <a:pt x="29" y="30"/>
                  <a:pt x="29" y="30"/>
                  <a:pt x="29" y="30"/>
                </a:cubicBezTo>
                <a:cubicBezTo>
                  <a:pt x="34" y="43"/>
                  <a:pt x="34" y="43"/>
                  <a:pt x="34" y="43"/>
                </a:cubicBezTo>
                <a:cubicBezTo>
                  <a:pt x="42" y="35"/>
                  <a:pt x="42" y="35"/>
                  <a:pt x="42" y="35"/>
                </a:cubicBezTo>
                <a:close/>
                <a:moveTo>
                  <a:pt x="37" y="45"/>
                </a:moveTo>
                <a:cubicBezTo>
                  <a:pt x="37" y="45"/>
                  <a:pt x="37" y="45"/>
                  <a:pt x="37" y="45"/>
                </a:cubicBezTo>
                <a:cubicBezTo>
                  <a:pt x="50" y="50"/>
                  <a:pt x="50" y="50"/>
                  <a:pt x="50" y="50"/>
                </a:cubicBezTo>
                <a:cubicBezTo>
                  <a:pt x="45" y="37"/>
                  <a:pt x="45" y="37"/>
                  <a:pt x="45" y="37"/>
                </a:cubicBezTo>
                <a:cubicBezTo>
                  <a:pt x="37" y="45"/>
                  <a:pt x="37" y="45"/>
                  <a:pt x="37" y="45"/>
                </a:cubicBezTo>
                <a:close/>
                <a:moveTo>
                  <a:pt x="14" y="42"/>
                </a:move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2" y="41"/>
                  <a:pt x="12" y="40"/>
                </a:cubicBezTo>
                <a:cubicBezTo>
                  <a:pt x="12" y="39"/>
                  <a:pt x="13" y="38"/>
                  <a:pt x="14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20" y="39"/>
                  <a:pt x="20" y="40"/>
                </a:cubicBezTo>
                <a:cubicBezTo>
                  <a:pt x="20" y="41"/>
                  <a:pt x="19" y="42"/>
                  <a:pt x="18" y="42"/>
                </a:cubicBezTo>
                <a:cubicBezTo>
                  <a:pt x="14" y="42"/>
                  <a:pt x="14" y="42"/>
                  <a:pt x="14" y="42"/>
                </a:cubicBezTo>
                <a:close/>
                <a:moveTo>
                  <a:pt x="41" y="66"/>
                </a:moveTo>
                <a:cubicBezTo>
                  <a:pt x="41" y="66"/>
                  <a:pt x="41" y="66"/>
                  <a:pt x="41" y="66"/>
                </a:cubicBezTo>
                <a:cubicBezTo>
                  <a:pt x="41" y="67"/>
                  <a:pt x="41" y="68"/>
                  <a:pt x="40" y="68"/>
                </a:cubicBezTo>
                <a:cubicBezTo>
                  <a:pt x="39" y="68"/>
                  <a:pt x="38" y="67"/>
                  <a:pt x="38" y="66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9" y="60"/>
                  <a:pt x="40" y="60"/>
                </a:cubicBezTo>
                <a:cubicBezTo>
                  <a:pt x="41" y="60"/>
                  <a:pt x="41" y="61"/>
                  <a:pt x="41" y="62"/>
                </a:cubicBezTo>
                <a:cubicBezTo>
                  <a:pt x="41" y="66"/>
                  <a:pt x="41" y="66"/>
                  <a:pt x="41" y="66"/>
                </a:cubicBezTo>
                <a:close/>
                <a:moveTo>
                  <a:pt x="66" y="38"/>
                </a:moveTo>
                <a:cubicBezTo>
                  <a:pt x="66" y="38"/>
                  <a:pt x="66" y="38"/>
                  <a:pt x="66" y="38"/>
                </a:cubicBezTo>
                <a:cubicBezTo>
                  <a:pt x="67" y="38"/>
                  <a:pt x="67" y="39"/>
                  <a:pt x="67" y="40"/>
                </a:cubicBezTo>
                <a:cubicBezTo>
                  <a:pt x="67" y="41"/>
                  <a:pt x="67" y="42"/>
                  <a:pt x="66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0" y="42"/>
                  <a:pt x="59" y="41"/>
                  <a:pt x="59" y="40"/>
                </a:cubicBezTo>
                <a:cubicBezTo>
                  <a:pt x="59" y="39"/>
                  <a:pt x="60" y="38"/>
                  <a:pt x="61" y="38"/>
                </a:cubicBezTo>
                <a:cubicBezTo>
                  <a:pt x="66" y="38"/>
                  <a:pt x="66" y="38"/>
                  <a:pt x="6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9" name="Freeform 49"/>
          <p:cNvSpPr>
            <a:spLocks noEditPoints="1"/>
          </p:cNvSpPr>
          <p:nvPr/>
        </p:nvSpPr>
        <p:spPr bwMode="auto">
          <a:xfrm>
            <a:off x="3568700" y="1824038"/>
            <a:ext cx="285750" cy="236537"/>
          </a:xfrm>
          <a:custGeom>
            <a:avLst/>
            <a:gdLst>
              <a:gd name="T0" fmla="*/ 65 w 90"/>
              <a:gd name="T1" fmla="*/ 17 h 74"/>
              <a:gd name="T2" fmla="*/ 81 w 90"/>
              <a:gd name="T3" fmla="*/ 21 h 74"/>
              <a:gd name="T4" fmla="*/ 81 w 90"/>
              <a:gd name="T5" fmla="*/ 43 h 74"/>
              <a:gd name="T6" fmla="*/ 89 w 90"/>
              <a:gd name="T7" fmla="*/ 52 h 74"/>
              <a:gd name="T8" fmla="*/ 90 w 90"/>
              <a:gd name="T9" fmla="*/ 64 h 74"/>
              <a:gd name="T10" fmla="*/ 85 w 90"/>
              <a:gd name="T11" fmla="*/ 69 h 74"/>
              <a:gd name="T12" fmla="*/ 81 w 90"/>
              <a:gd name="T13" fmla="*/ 69 h 74"/>
              <a:gd name="T14" fmla="*/ 78 w 90"/>
              <a:gd name="T15" fmla="*/ 74 h 74"/>
              <a:gd name="T16" fmla="*/ 12 w 90"/>
              <a:gd name="T17" fmla="*/ 74 h 74"/>
              <a:gd name="T18" fmla="*/ 9 w 90"/>
              <a:gd name="T19" fmla="*/ 69 h 74"/>
              <a:gd name="T20" fmla="*/ 5 w 90"/>
              <a:gd name="T21" fmla="*/ 69 h 74"/>
              <a:gd name="T22" fmla="*/ 0 w 90"/>
              <a:gd name="T23" fmla="*/ 64 h 74"/>
              <a:gd name="T24" fmla="*/ 1 w 90"/>
              <a:gd name="T25" fmla="*/ 52 h 74"/>
              <a:gd name="T26" fmla="*/ 9 w 90"/>
              <a:gd name="T27" fmla="*/ 43 h 74"/>
              <a:gd name="T28" fmla="*/ 9 w 90"/>
              <a:gd name="T29" fmla="*/ 21 h 74"/>
              <a:gd name="T30" fmla="*/ 25 w 90"/>
              <a:gd name="T31" fmla="*/ 17 h 74"/>
              <a:gd name="T32" fmla="*/ 45 w 90"/>
              <a:gd name="T33" fmla="*/ 68 h 74"/>
              <a:gd name="T34" fmla="*/ 54 w 90"/>
              <a:gd name="T35" fmla="*/ 68 h 74"/>
              <a:gd name="T36" fmla="*/ 56 w 90"/>
              <a:gd name="T37" fmla="*/ 53 h 74"/>
              <a:gd name="T38" fmla="*/ 57 w 90"/>
              <a:gd name="T39" fmla="*/ 62 h 74"/>
              <a:gd name="T40" fmla="*/ 65 w 90"/>
              <a:gd name="T41" fmla="*/ 62 h 74"/>
              <a:gd name="T42" fmla="*/ 54 w 90"/>
              <a:gd name="T43" fmla="*/ 38 h 74"/>
              <a:gd name="T44" fmla="*/ 36 w 90"/>
              <a:gd name="T45" fmla="*/ 38 h 74"/>
              <a:gd name="T46" fmla="*/ 25 w 90"/>
              <a:gd name="T47" fmla="*/ 62 h 74"/>
              <a:gd name="T48" fmla="*/ 32 w 90"/>
              <a:gd name="T49" fmla="*/ 62 h 74"/>
              <a:gd name="T50" fmla="*/ 34 w 90"/>
              <a:gd name="T51" fmla="*/ 53 h 74"/>
              <a:gd name="T52" fmla="*/ 36 w 90"/>
              <a:gd name="T53" fmla="*/ 68 h 74"/>
              <a:gd name="T54" fmla="*/ 45 w 90"/>
              <a:gd name="T55" fmla="*/ 34 h 74"/>
              <a:gd name="T56" fmla="*/ 59 w 90"/>
              <a:gd name="T57" fmla="*/ 20 h 74"/>
              <a:gd name="T58" fmla="*/ 31 w 90"/>
              <a:gd name="T59" fmla="*/ 20 h 74"/>
              <a:gd name="T60" fmla="*/ 14 w 90"/>
              <a:gd name="T61" fmla="*/ 68 h 74"/>
              <a:gd name="T62" fmla="*/ 23 w 90"/>
              <a:gd name="T63" fmla="*/ 68 h 74"/>
              <a:gd name="T64" fmla="*/ 19 w 90"/>
              <a:gd name="T65" fmla="*/ 62 h 74"/>
              <a:gd name="T66" fmla="*/ 20 w 90"/>
              <a:gd name="T67" fmla="*/ 48 h 74"/>
              <a:gd name="T68" fmla="*/ 7 w 90"/>
              <a:gd name="T69" fmla="*/ 55 h 74"/>
              <a:gd name="T70" fmla="*/ 7 w 90"/>
              <a:gd name="T71" fmla="*/ 55 h 74"/>
              <a:gd name="T72" fmla="*/ 6 w 90"/>
              <a:gd name="T73" fmla="*/ 64 h 74"/>
              <a:gd name="T74" fmla="*/ 11 w 90"/>
              <a:gd name="T75" fmla="*/ 59 h 74"/>
              <a:gd name="T76" fmla="*/ 14 w 90"/>
              <a:gd name="T77" fmla="*/ 59 h 74"/>
              <a:gd name="T78" fmla="*/ 25 w 90"/>
              <a:gd name="T79" fmla="*/ 23 h 74"/>
              <a:gd name="T80" fmla="*/ 24 w 90"/>
              <a:gd name="T81" fmla="*/ 23 h 74"/>
              <a:gd name="T82" fmla="*/ 13 w 90"/>
              <a:gd name="T83" fmla="*/ 25 h 74"/>
              <a:gd name="T84" fmla="*/ 13 w 90"/>
              <a:gd name="T85" fmla="*/ 39 h 74"/>
              <a:gd name="T86" fmla="*/ 24 w 90"/>
              <a:gd name="T87" fmla="*/ 42 h 74"/>
              <a:gd name="T88" fmla="*/ 25 w 90"/>
              <a:gd name="T89" fmla="*/ 23 h 74"/>
              <a:gd name="T90" fmla="*/ 76 w 90"/>
              <a:gd name="T91" fmla="*/ 68 h 74"/>
              <a:gd name="T92" fmla="*/ 77 w 90"/>
              <a:gd name="T93" fmla="*/ 57 h 74"/>
              <a:gd name="T94" fmla="*/ 79 w 90"/>
              <a:gd name="T95" fmla="*/ 64 h 74"/>
              <a:gd name="T96" fmla="*/ 84 w 90"/>
              <a:gd name="T97" fmla="*/ 59 h 74"/>
              <a:gd name="T98" fmla="*/ 81 w 90"/>
              <a:gd name="T99" fmla="*/ 51 h 74"/>
              <a:gd name="T100" fmla="*/ 70 w 90"/>
              <a:gd name="T101" fmla="*/ 48 h 74"/>
              <a:gd name="T102" fmla="*/ 71 w 90"/>
              <a:gd name="T103" fmla="*/ 62 h 74"/>
              <a:gd name="T104" fmla="*/ 67 w 90"/>
              <a:gd name="T105" fmla="*/ 68 h 74"/>
              <a:gd name="T106" fmla="*/ 65 w 90"/>
              <a:gd name="T107" fmla="*/ 23 h 74"/>
              <a:gd name="T108" fmla="*/ 59 w 90"/>
              <a:gd name="T109" fmla="*/ 34 h 74"/>
              <a:gd name="T110" fmla="*/ 67 w 90"/>
              <a:gd name="T111" fmla="*/ 42 h 74"/>
              <a:gd name="T112" fmla="*/ 77 w 90"/>
              <a:gd name="T113" fmla="*/ 39 h 74"/>
              <a:gd name="T114" fmla="*/ 77 w 90"/>
              <a:gd name="T115" fmla="*/ 25 h 74"/>
              <a:gd name="T116" fmla="*/ 66 w 90"/>
              <a:gd name="T11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" h="74">
                <a:moveTo>
                  <a:pt x="45" y="0"/>
                </a:moveTo>
                <a:cubicBezTo>
                  <a:pt x="55" y="0"/>
                  <a:pt x="63" y="7"/>
                  <a:pt x="65" y="17"/>
                </a:cubicBezTo>
                <a:cubicBezTo>
                  <a:pt x="66" y="17"/>
                  <a:pt x="68" y="16"/>
                  <a:pt x="69" y="16"/>
                </a:cubicBezTo>
                <a:cubicBezTo>
                  <a:pt x="74" y="16"/>
                  <a:pt x="78" y="18"/>
                  <a:pt x="81" y="21"/>
                </a:cubicBezTo>
                <a:cubicBezTo>
                  <a:pt x="84" y="24"/>
                  <a:pt x="85" y="28"/>
                  <a:pt x="85" y="32"/>
                </a:cubicBezTo>
                <a:cubicBezTo>
                  <a:pt x="85" y="36"/>
                  <a:pt x="84" y="40"/>
                  <a:pt x="81" y="43"/>
                </a:cubicBezTo>
                <a:cubicBezTo>
                  <a:pt x="85" y="47"/>
                  <a:pt x="85" y="47"/>
                  <a:pt x="85" y="47"/>
                </a:cubicBezTo>
                <a:cubicBezTo>
                  <a:pt x="86" y="49"/>
                  <a:pt x="88" y="50"/>
                  <a:pt x="89" y="52"/>
                </a:cubicBezTo>
                <a:cubicBezTo>
                  <a:pt x="89" y="55"/>
                  <a:pt x="90" y="57"/>
                  <a:pt x="90" y="59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65"/>
                  <a:pt x="90" y="66"/>
                  <a:pt x="89" y="67"/>
                </a:cubicBezTo>
                <a:cubicBezTo>
                  <a:pt x="88" y="69"/>
                  <a:pt x="87" y="69"/>
                  <a:pt x="85" y="69"/>
                </a:cubicBezTo>
                <a:cubicBezTo>
                  <a:pt x="85" y="69"/>
                  <a:pt x="85" y="69"/>
                  <a:pt x="85" y="69"/>
                </a:cubicBezTo>
                <a:cubicBezTo>
                  <a:pt x="81" y="69"/>
                  <a:pt x="81" y="69"/>
                  <a:pt x="81" y="69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2"/>
                  <a:pt x="80" y="74"/>
                  <a:pt x="78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10" y="74"/>
                  <a:pt x="9" y="72"/>
                  <a:pt x="9" y="71"/>
                </a:cubicBezTo>
                <a:cubicBezTo>
                  <a:pt x="9" y="69"/>
                  <a:pt x="9" y="69"/>
                  <a:pt x="9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3" y="69"/>
                  <a:pt x="2" y="69"/>
                  <a:pt x="1" y="67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1" y="55"/>
                  <a:pt x="1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3" y="49"/>
                  <a:pt x="6" y="46"/>
                  <a:pt x="9" y="43"/>
                </a:cubicBezTo>
                <a:cubicBezTo>
                  <a:pt x="6" y="40"/>
                  <a:pt x="5" y="36"/>
                  <a:pt x="5" y="32"/>
                </a:cubicBezTo>
                <a:cubicBezTo>
                  <a:pt x="5" y="28"/>
                  <a:pt x="6" y="24"/>
                  <a:pt x="9" y="21"/>
                </a:cubicBezTo>
                <a:cubicBezTo>
                  <a:pt x="12" y="18"/>
                  <a:pt x="16" y="16"/>
                  <a:pt x="21" y="16"/>
                </a:cubicBezTo>
                <a:cubicBezTo>
                  <a:pt x="22" y="16"/>
                  <a:pt x="24" y="17"/>
                  <a:pt x="25" y="17"/>
                </a:cubicBezTo>
                <a:cubicBezTo>
                  <a:pt x="27" y="7"/>
                  <a:pt x="35" y="0"/>
                  <a:pt x="45" y="0"/>
                </a:cubicBezTo>
                <a:close/>
                <a:moveTo>
                  <a:pt x="45" y="68"/>
                </a:moveTo>
                <a:cubicBezTo>
                  <a:pt x="45" y="68"/>
                  <a:pt x="45" y="68"/>
                  <a:pt x="45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3"/>
                  <a:pt x="54" y="59"/>
                  <a:pt x="54" y="55"/>
                </a:cubicBezTo>
                <a:cubicBezTo>
                  <a:pt x="54" y="54"/>
                  <a:pt x="55" y="53"/>
                  <a:pt x="56" y="53"/>
                </a:cubicBezTo>
                <a:cubicBezTo>
                  <a:pt x="57" y="53"/>
                  <a:pt x="57" y="54"/>
                  <a:pt x="57" y="55"/>
                </a:cubicBezTo>
                <a:cubicBezTo>
                  <a:pt x="57" y="62"/>
                  <a:pt x="57" y="62"/>
                  <a:pt x="57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7"/>
                  <a:pt x="60" y="43"/>
                  <a:pt x="54" y="38"/>
                </a:cubicBezTo>
                <a:cubicBezTo>
                  <a:pt x="51" y="39"/>
                  <a:pt x="48" y="40"/>
                  <a:pt x="45" y="40"/>
                </a:cubicBezTo>
                <a:cubicBezTo>
                  <a:pt x="42" y="40"/>
                  <a:pt x="39" y="39"/>
                  <a:pt x="36" y="38"/>
                </a:cubicBezTo>
                <a:cubicBezTo>
                  <a:pt x="30" y="43"/>
                  <a:pt x="25" y="47"/>
                  <a:pt x="25" y="55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54"/>
                  <a:pt x="33" y="53"/>
                  <a:pt x="34" y="53"/>
                </a:cubicBezTo>
                <a:cubicBezTo>
                  <a:pt x="35" y="53"/>
                  <a:pt x="36" y="54"/>
                  <a:pt x="36" y="55"/>
                </a:cubicBezTo>
                <a:cubicBezTo>
                  <a:pt x="36" y="59"/>
                  <a:pt x="36" y="63"/>
                  <a:pt x="36" y="68"/>
                </a:cubicBezTo>
                <a:cubicBezTo>
                  <a:pt x="45" y="68"/>
                  <a:pt x="45" y="68"/>
                  <a:pt x="45" y="68"/>
                </a:cubicBezTo>
                <a:close/>
                <a:moveTo>
                  <a:pt x="45" y="34"/>
                </a:moveTo>
                <a:cubicBezTo>
                  <a:pt x="45" y="34"/>
                  <a:pt x="45" y="34"/>
                  <a:pt x="45" y="34"/>
                </a:cubicBezTo>
                <a:cubicBezTo>
                  <a:pt x="53" y="34"/>
                  <a:pt x="59" y="28"/>
                  <a:pt x="59" y="20"/>
                </a:cubicBezTo>
                <a:cubicBezTo>
                  <a:pt x="59" y="12"/>
                  <a:pt x="53" y="6"/>
                  <a:pt x="45" y="6"/>
                </a:cubicBezTo>
                <a:cubicBezTo>
                  <a:pt x="37" y="6"/>
                  <a:pt x="31" y="12"/>
                  <a:pt x="31" y="20"/>
                </a:cubicBezTo>
                <a:cubicBezTo>
                  <a:pt x="31" y="28"/>
                  <a:pt x="37" y="34"/>
                  <a:pt x="45" y="34"/>
                </a:cubicBezTo>
                <a:close/>
                <a:moveTo>
                  <a:pt x="14" y="68"/>
                </a:moveTo>
                <a:cubicBezTo>
                  <a:pt x="14" y="68"/>
                  <a:pt x="14" y="68"/>
                  <a:pt x="14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22" y="67"/>
                  <a:pt x="21" y="67"/>
                  <a:pt x="20" y="66"/>
                </a:cubicBezTo>
                <a:cubicBezTo>
                  <a:pt x="19" y="65"/>
                  <a:pt x="19" y="63"/>
                  <a:pt x="19" y="62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53"/>
                  <a:pt x="19" y="50"/>
                  <a:pt x="20" y="48"/>
                </a:cubicBezTo>
                <a:cubicBezTo>
                  <a:pt x="18" y="48"/>
                  <a:pt x="16" y="48"/>
                  <a:pt x="14" y="47"/>
                </a:cubicBezTo>
                <a:cubicBezTo>
                  <a:pt x="11" y="49"/>
                  <a:pt x="8" y="51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6" y="56"/>
                  <a:pt x="6" y="58"/>
                  <a:pt x="6" y="59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8"/>
                  <a:pt x="12" y="57"/>
                  <a:pt x="13" y="57"/>
                </a:cubicBezTo>
                <a:cubicBezTo>
                  <a:pt x="14" y="57"/>
                  <a:pt x="14" y="58"/>
                  <a:pt x="14" y="59"/>
                </a:cubicBezTo>
                <a:cubicBezTo>
                  <a:pt x="14" y="68"/>
                  <a:pt x="14" y="68"/>
                  <a:pt x="14" y="68"/>
                </a:cubicBezTo>
                <a:close/>
                <a:moveTo>
                  <a:pt x="2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4" y="23"/>
                  <a:pt x="24" y="23"/>
                </a:cubicBezTo>
                <a:cubicBezTo>
                  <a:pt x="23" y="22"/>
                  <a:pt x="22" y="22"/>
                  <a:pt x="21" y="22"/>
                </a:cubicBezTo>
                <a:cubicBezTo>
                  <a:pt x="18" y="22"/>
                  <a:pt x="15" y="23"/>
                  <a:pt x="13" y="25"/>
                </a:cubicBezTo>
                <a:cubicBezTo>
                  <a:pt x="12" y="27"/>
                  <a:pt x="11" y="30"/>
                  <a:pt x="11" y="32"/>
                </a:cubicBezTo>
                <a:cubicBezTo>
                  <a:pt x="11" y="35"/>
                  <a:pt x="12" y="38"/>
                  <a:pt x="13" y="39"/>
                </a:cubicBezTo>
                <a:cubicBezTo>
                  <a:pt x="15" y="41"/>
                  <a:pt x="18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cubicBezTo>
                  <a:pt x="26" y="39"/>
                  <a:pt x="29" y="37"/>
                  <a:pt x="31" y="34"/>
                </a:cubicBezTo>
                <a:cubicBezTo>
                  <a:pt x="28" y="31"/>
                  <a:pt x="26" y="28"/>
                  <a:pt x="25" y="23"/>
                </a:cubicBezTo>
                <a:close/>
                <a:moveTo>
                  <a:pt x="76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58"/>
                  <a:pt x="76" y="57"/>
                  <a:pt x="77" y="57"/>
                </a:cubicBezTo>
                <a:cubicBezTo>
                  <a:pt x="78" y="57"/>
                  <a:pt x="79" y="58"/>
                  <a:pt x="79" y="59"/>
                </a:cubicBezTo>
                <a:cubicBezTo>
                  <a:pt x="79" y="64"/>
                  <a:pt x="79" y="64"/>
                  <a:pt x="79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58"/>
                  <a:pt x="84" y="56"/>
                  <a:pt x="83" y="55"/>
                </a:cubicBezTo>
                <a:cubicBezTo>
                  <a:pt x="83" y="53"/>
                  <a:pt x="82" y="52"/>
                  <a:pt x="81" y="51"/>
                </a:cubicBezTo>
                <a:cubicBezTo>
                  <a:pt x="76" y="47"/>
                  <a:pt x="76" y="47"/>
                  <a:pt x="76" y="47"/>
                </a:cubicBezTo>
                <a:cubicBezTo>
                  <a:pt x="74" y="48"/>
                  <a:pt x="72" y="48"/>
                  <a:pt x="70" y="48"/>
                </a:cubicBezTo>
                <a:cubicBezTo>
                  <a:pt x="71" y="50"/>
                  <a:pt x="71" y="53"/>
                  <a:pt x="71" y="5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63"/>
                  <a:pt x="71" y="65"/>
                  <a:pt x="70" y="66"/>
                </a:cubicBezTo>
                <a:cubicBezTo>
                  <a:pt x="69" y="67"/>
                  <a:pt x="68" y="67"/>
                  <a:pt x="67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65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4" y="28"/>
                  <a:pt x="62" y="31"/>
                  <a:pt x="59" y="34"/>
                </a:cubicBezTo>
                <a:cubicBezTo>
                  <a:pt x="61" y="37"/>
                  <a:pt x="64" y="39"/>
                  <a:pt x="66" y="42"/>
                </a:cubicBezTo>
                <a:cubicBezTo>
                  <a:pt x="66" y="42"/>
                  <a:pt x="67" y="42"/>
                  <a:pt x="67" y="42"/>
                </a:cubicBezTo>
                <a:cubicBezTo>
                  <a:pt x="68" y="42"/>
                  <a:pt x="69" y="42"/>
                  <a:pt x="69" y="42"/>
                </a:cubicBezTo>
                <a:cubicBezTo>
                  <a:pt x="72" y="42"/>
                  <a:pt x="75" y="41"/>
                  <a:pt x="77" y="39"/>
                </a:cubicBezTo>
                <a:cubicBezTo>
                  <a:pt x="78" y="38"/>
                  <a:pt x="79" y="35"/>
                  <a:pt x="79" y="32"/>
                </a:cubicBezTo>
                <a:cubicBezTo>
                  <a:pt x="79" y="30"/>
                  <a:pt x="78" y="27"/>
                  <a:pt x="77" y="25"/>
                </a:cubicBezTo>
                <a:cubicBezTo>
                  <a:pt x="75" y="23"/>
                  <a:pt x="72" y="22"/>
                  <a:pt x="69" y="22"/>
                </a:cubicBezTo>
                <a:cubicBezTo>
                  <a:pt x="68" y="22"/>
                  <a:pt x="67" y="22"/>
                  <a:pt x="66" y="23"/>
                </a:cubicBezTo>
                <a:cubicBezTo>
                  <a:pt x="66" y="23"/>
                  <a:pt x="65" y="23"/>
                  <a:pt x="6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1" name="Freeform 51"/>
          <p:cNvSpPr>
            <a:spLocks noEditPoints="1"/>
          </p:cNvSpPr>
          <p:nvPr/>
        </p:nvSpPr>
        <p:spPr bwMode="auto">
          <a:xfrm>
            <a:off x="7504113" y="1827213"/>
            <a:ext cx="241300" cy="230187"/>
          </a:xfrm>
          <a:custGeom>
            <a:avLst/>
            <a:gdLst>
              <a:gd name="T0" fmla="*/ 22 w 76"/>
              <a:gd name="T1" fmla="*/ 59 h 72"/>
              <a:gd name="T2" fmla="*/ 65 w 76"/>
              <a:gd name="T3" fmla="*/ 58 h 72"/>
              <a:gd name="T4" fmla="*/ 65 w 76"/>
              <a:gd name="T5" fmla="*/ 61 h 72"/>
              <a:gd name="T6" fmla="*/ 23 w 76"/>
              <a:gd name="T7" fmla="*/ 10 h 72"/>
              <a:gd name="T8" fmla="*/ 22 w 76"/>
              <a:gd name="T9" fmla="*/ 12 h 72"/>
              <a:gd name="T10" fmla="*/ 22 w 76"/>
              <a:gd name="T11" fmla="*/ 24 h 72"/>
              <a:gd name="T12" fmla="*/ 23 w 76"/>
              <a:gd name="T13" fmla="*/ 26 h 72"/>
              <a:gd name="T14" fmla="*/ 65 w 76"/>
              <a:gd name="T15" fmla="*/ 26 h 72"/>
              <a:gd name="T16" fmla="*/ 67 w 76"/>
              <a:gd name="T17" fmla="*/ 12 h 72"/>
              <a:gd name="T18" fmla="*/ 65 w 76"/>
              <a:gd name="T19" fmla="*/ 10 h 72"/>
              <a:gd name="T20" fmla="*/ 25 w 76"/>
              <a:gd name="T21" fmla="*/ 22 h 72"/>
              <a:gd name="T22" fmla="*/ 25 w 76"/>
              <a:gd name="T23" fmla="*/ 14 h 72"/>
              <a:gd name="T24" fmla="*/ 63 w 76"/>
              <a:gd name="T25" fmla="*/ 22 h 72"/>
              <a:gd name="T26" fmla="*/ 12 w 76"/>
              <a:gd name="T27" fmla="*/ 22 h 72"/>
              <a:gd name="T28" fmla="*/ 6 w 76"/>
              <a:gd name="T29" fmla="*/ 22 h 72"/>
              <a:gd name="T30" fmla="*/ 12 w 76"/>
              <a:gd name="T31" fmla="*/ 63 h 72"/>
              <a:gd name="T32" fmla="*/ 9 w 76"/>
              <a:gd name="T33" fmla="*/ 72 h 72"/>
              <a:gd name="T34" fmla="*/ 3 w 76"/>
              <a:gd name="T35" fmla="*/ 69 h 72"/>
              <a:gd name="T36" fmla="*/ 0 w 76"/>
              <a:gd name="T37" fmla="*/ 63 h 72"/>
              <a:gd name="T38" fmla="*/ 0 w 76"/>
              <a:gd name="T39" fmla="*/ 19 h 72"/>
              <a:gd name="T40" fmla="*/ 12 w 76"/>
              <a:gd name="T41" fmla="*/ 16 h 72"/>
              <a:gd name="T42" fmla="*/ 15 w 76"/>
              <a:gd name="T43" fmla="*/ 0 h 72"/>
              <a:gd name="T44" fmla="*/ 73 w 76"/>
              <a:gd name="T45" fmla="*/ 0 h 72"/>
              <a:gd name="T46" fmla="*/ 76 w 76"/>
              <a:gd name="T47" fmla="*/ 3 h 72"/>
              <a:gd name="T48" fmla="*/ 73 w 76"/>
              <a:gd name="T49" fmla="*/ 69 h 72"/>
              <a:gd name="T50" fmla="*/ 73 w 76"/>
              <a:gd name="T51" fmla="*/ 69 h 72"/>
              <a:gd name="T52" fmla="*/ 9 w 76"/>
              <a:gd name="T53" fmla="*/ 72 h 72"/>
              <a:gd name="T54" fmla="*/ 9 w 76"/>
              <a:gd name="T55" fmla="*/ 72 h 72"/>
              <a:gd name="T56" fmla="*/ 70 w 76"/>
              <a:gd name="T57" fmla="*/ 63 h 72"/>
              <a:gd name="T58" fmla="*/ 18 w 76"/>
              <a:gd name="T59" fmla="*/ 6 h 72"/>
              <a:gd name="T60" fmla="*/ 17 w 76"/>
              <a:gd name="T61" fmla="*/ 66 h 72"/>
              <a:gd name="T62" fmla="*/ 69 w 76"/>
              <a:gd name="T63" fmla="*/ 65 h 72"/>
              <a:gd name="T64" fmla="*/ 70 w 76"/>
              <a:gd name="T65" fmla="*/ 63 h 72"/>
              <a:gd name="T66" fmla="*/ 46 w 76"/>
              <a:gd name="T67" fmla="*/ 30 h 72"/>
              <a:gd name="T68" fmla="*/ 65 w 76"/>
              <a:gd name="T69" fmla="*/ 30 h 72"/>
              <a:gd name="T70" fmla="*/ 67 w 76"/>
              <a:gd name="T71" fmla="*/ 31 h 72"/>
              <a:gd name="T72" fmla="*/ 65 w 76"/>
              <a:gd name="T73" fmla="*/ 42 h 72"/>
              <a:gd name="T74" fmla="*/ 46 w 76"/>
              <a:gd name="T75" fmla="*/ 42 h 72"/>
              <a:gd name="T76" fmla="*/ 44 w 76"/>
              <a:gd name="T77" fmla="*/ 41 h 72"/>
              <a:gd name="T78" fmla="*/ 46 w 76"/>
              <a:gd name="T79" fmla="*/ 30 h 72"/>
              <a:gd name="T80" fmla="*/ 63 w 76"/>
              <a:gd name="T81" fmla="*/ 33 h 72"/>
              <a:gd name="T82" fmla="*/ 48 w 76"/>
              <a:gd name="T83" fmla="*/ 39 h 72"/>
              <a:gd name="T84" fmla="*/ 63 w 76"/>
              <a:gd name="T85" fmla="*/ 33 h 72"/>
              <a:gd name="T86" fmla="*/ 23 w 76"/>
              <a:gd name="T87" fmla="*/ 33 h 72"/>
              <a:gd name="T88" fmla="*/ 23 w 76"/>
              <a:gd name="T89" fmla="*/ 30 h 72"/>
              <a:gd name="T90" fmla="*/ 42 w 76"/>
              <a:gd name="T91" fmla="*/ 31 h 72"/>
              <a:gd name="T92" fmla="*/ 23 w 76"/>
              <a:gd name="T93" fmla="*/ 33 h 72"/>
              <a:gd name="T94" fmla="*/ 23 w 76"/>
              <a:gd name="T95" fmla="*/ 42 h 72"/>
              <a:gd name="T96" fmla="*/ 23 w 76"/>
              <a:gd name="T97" fmla="*/ 39 h 72"/>
              <a:gd name="T98" fmla="*/ 42 w 76"/>
              <a:gd name="T99" fmla="*/ 41 h 72"/>
              <a:gd name="T100" fmla="*/ 23 w 76"/>
              <a:gd name="T101" fmla="*/ 42 h 72"/>
              <a:gd name="T102" fmla="*/ 23 w 76"/>
              <a:gd name="T103" fmla="*/ 52 h 72"/>
              <a:gd name="T104" fmla="*/ 23 w 76"/>
              <a:gd name="T105" fmla="*/ 48 h 72"/>
              <a:gd name="T106" fmla="*/ 67 w 76"/>
              <a:gd name="T107" fmla="*/ 50 h 72"/>
              <a:gd name="T108" fmla="*/ 23 w 76"/>
              <a:gd name="T10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6" h="72">
                <a:moveTo>
                  <a:pt x="23" y="61"/>
                </a:moveTo>
                <a:cubicBezTo>
                  <a:pt x="22" y="61"/>
                  <a:pt x="22" y="60"/>
                  <a:pt x="22" y="59"/>
                </a:cubicBezTo>
                <a:cubicBezTo>
                  <a:pt x="22" y="58"/>
                  <a:pt x="22" y="58"/>
                  <a:pt x="23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6" y="58"/>
                  <a:pt x="67" y="58"/>
                  <a:pt x="67" y="59"/>
                </a:cubicBezTo>
                <a:cubicBezTo>
                  <a:pt x="67" y="60"/>
                  <a:pt x="66" y="61"/>
                  <a:pt x="65" y="61"/>
                </a:cubicBezTo>
                <a:cubicBezTo>
                  <a:pt x="23" y="61"/>
                  <a:pt x="23" y="61"/>
                  <a:pt x="23" y="61"/>
                </a:cubicBezTo>
                <a:close/>
                <a:moveTo>
                  <a:pt x="23" y="10"/>
                </a:moveTo>
                <a:cubicBezTo>
                  <a:pt x="23" y="10"/>
                  <a:pt x="23" y="10"/>
                  <a:pt x="23" y="10"/>
                </a:cubicBezTo>
                <a:cubicBezTo>
                  <a:pt x="22" y="10"/>
                  <a:pt x="22" y="11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5"/>
                  <a:pt x="22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6" y="26"/>
                  <a:pt x="67" y="25"/>
                  <a:pt x="67" y="2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1"/>
                  <a:pt x="66" y="10"/>
                  <a:pt x="65" y="10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5" y="22"/>
                </a:moveTo>
                <a:cubicBezTo>
                  <a:pt x="25" y="22"/>
                  <a:pt x="25" y="22"/>
                  <a:pt x="25" y="22"/>
                </a:cubicBezTo>
                <a:cubicBezTo>
                  <a:pt x="25" y="14"/>
                  <a:pt x="25" y="14"/>
                  <a:pt x="25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22"/>
                  <a:pt x="63" y="22"/>
                  <a:pt x="63" y="22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63"/>
                  <a:pt x="6" y="63"/>
                  <a:pt x="6" y="63"/>
                </a:cubicBezTo>
                <a:cubicBezTo>
                  <a:pt x="6" y="67"/>
                  <a:pt x="12" y="67"/>
                  <a:pt x="12" y="63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9" y="72"/>
                </a:moveTo>
                <a:cubicBezTo>
                  <a:pt x="9" y="72"/>
                  <a:pt x="9" y="72"/>
                  <a:pt x="9" y="72"/>
                </a:cubicBezTo>
                <a:cubicBezTo>
                  <a:pt x="7" y="72"/>
                  <a:pt x="4" y="71"/>
                  <a:pt x="3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68"/>
                  <a:pt x="0" y="65"/>
                  <a:pt x="0" y="6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7"/>
                  <a:pt x="1" y="16"/>
                  <a:pt x="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1"/>
                  <a:pt x="14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6" y="1"/>
                  <a:pt x="76" y="3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63"/>
                  <a:pt x="76" y="63"/>
                  <a:pt x="76" y="63"/>
                </a:cubicBezTo>
                <a:cubicBezTo>
                  <a:pt x="76" y="65"/>
                  <a:pt x="75" y="68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2" y="71"/>
                  <a:pt x="69" y="72"/>
                  <a:pt x="67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9" y="72"/>
                  <a:pt x="9" y="72"/>
                  <a:pt x="9" y="72"/>
                </a:cubicBezTo>
                <a:close/>
                <a:moveTo>
                  <a:pt x="70" y="63"/>
                </a:moveTo>
                <a:cubicBezTo>
                  <a:pt x="70" y="63"/>
                  <a:pt x="70" y="63"/>
                  <a:pt x="70" y="63"/>
                </a:cubicBezTo>
                <a:cubicBezTo>
                  <a:pt x="70" y="6"/>
                  <a:pt x="70" y="6"/>
                  <a:pt x="70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25"/>
                  <a:pt x="18" y="44"/>
                  <a:pt x="18" y="63"/>
                </a:cubicBezTo>
                <a:cubicBezTo>
                  <a:pt x="18" y="64"/>
                  <a:pt x="18" y="65"/>
                  <a:pt x="17" y="66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9" y="66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70" y="64"/>
                  <a:pt x="70" y="64"/>
                  <a:pt x="70" y="63"/>
                </a:cubicBezTo>
                <a:close/>
                <a:moveTo>
                  <a:pt x="46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6" y="30"/>
                  <a:pt x="67" y="30"/>
                  <a:pt x="67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2"/>
                  <a:pt x="66" y="42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5" y="42"/>
                  <a:pt x="44" y="42"/>
                  <a:pt x="44" y="41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5" y="30"/>
                  <a:pt x="46" y="30"/>
                </a:cubicBezTo>
                <a:close/>
                <a:moveTo>
                  <a:pt x="63" y="33"/>
                </a:moveTo>
                <a:cubicBezTo>
                  <a:pt x="63" y="33"/>
                  <a:pt x="63" y="33"/>
                  <a:pt x="63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9"/>
                  <a:pt x="48" y="39"/>
                  <a:pt x="48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3"/>
                  <a:pt x="63" y="33"/>
                  <a:pt x="63" y="33"/>
                </a:cubicBezTo>
                <a:close/>
                <a:moveTo>
                  <a:pt x="23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22" y="33"/>
                  <a:pt x="22" y="32"/>
                  <a:pt x="22" y="31"/>
                </a:cubicBezTo>
                <a:cubicBezTo>
                  <a:pt x="22" y="30"/>
                  <a:pt x="22" y="30"/>
                  <a:pt x="23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1" y="30"/>
                  <a:pt x="42" y="30"/>
                  <a:pt x="42" y="31"/>
                </a:cubicBezTo>
                <a:cubicBezTo>
                  <a:pt x="42" y="32"/>
                  <a:pt x="41" y="33"/>
                  <a:pt x="40" y="33"/>
                </a:cubicBezTo>
                <a:cubicBezTo>
                  <a:pt x="23" y="33"/>
                  <a:pt x="23" y="33"/>
                  <a:pt x="23" y="33"/>
                </a:cubicBezTo>
                <a:close/>
                <a:moveTo>
                  <a:pt x="23" y="42"/>
                </a:moveTo>
                <a:cubicBezTo>
                  <a:pt x="23" y="42"/>
                  <a:pt x="23" y="42"/>
                  <a:pt x="23" y="42"/>
                </a:cubicBezTo>
                <a:cubicBezTo>
                  <a:pt x="22" y="42"/>
                  <a:pt x="22" y="42"/>
                  <a:pt x="22" y="41"/>
                </a:cubicBezTo>
                <a:cubicBezTo>
                  <a:pt x="22" y="40"/>
                  <a:pt x="22" y="39"/>
                  <a:pt x="2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1" y="39"/>
                  <a:pt x="42" y="40"/>
                  <a:pt x="42" y="41"/>
                </a:cubicBezTo>
                <a:cubicBezTo>
                  <a:pt x="42" y="42"/>
                  <a:pt x="41" y="42"/>
                  <a:pt x="40" y="42"/>
                </a:cubicBezTo>
                <a:cubicBezTo>
                  <a:pt x="23" y="42"/>
                  <a:pt x="23" y="42"/>
                  <a:pt x="23" y="42"/>
                </a:cubicBezTo>
                <a:close/>
                <a:moveTo>
                  <a:pt x="23" y="52"/>
                </a:moveTo>
                <a:cubicBezTo>
                  <a:pt x="23" y="52"/>
                  <a:pt x="23" y="52"/>
                  <a:pt x="23" y="52"/>
                </a:cubicBezTo>
                <a:cubicBezTo>
                  <a:pt x="22" y="52"/>
                  <a:pt x="22" y="51"/>
                  <a:pt x="22" y="50"/>
                </a:cubicBezTo>
                <a:cubicBezTo>
                  <a:pt x="22" y="49"/>
                  <a:pt x="22" y="48"/>
                  <a:pt x="2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6" y="48"/>
                  <a:pt x="67" y="49"/>
                  <a:pt x="67" y="50"/>
                </a:cubicBezTo>
                <a:cubicBezTo>
                  <a:pt x="67" y="51"/>
                  <a:pt x="66" y="52"/>
                  <a:pt x="65" y="52"/>
                </a:cubicBezTo>
                <a:cubicBezTo>
                  <a:pt x="23" y="52"/>
                  <a:pt x="23" y="52"/>
                  <a:pt x="2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2503805" y="3162300"/>
            <a:ext cx="241236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了解区块链技术、以太坊、智能合约，完成</a:t>
            </a:r>
            <a:r>
              <a:rPr lang="en-US" altLang="zh-CN" sz="1600" dirty="0" err="1">
                <a:solidFill>
                  <a:schemeClr val="bg1"/>
                </a:solidFill>
              </a:rPr>
              <a:t>Geth</a:t>
            </a:r>
            <a:r>
              <a:rPr lang="zh-CN" altLang="en-US" sz="1600" dirty="0">
                <a:solidFill>
                  <a:schemeClr val="bg1"/>
                </a:solidFill>
              </a:rPr>
              <a:t>节点搭建，使用Ethereum-Wallet进行简单的转账、部署合约，调用合约加深了解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3352800" y="2354263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>
                <a:solidFill>
                  <a:schemeClr val="bg1"/>
                </a:solidFill>
              </a:rPr>
              <a:t>8/22-8/28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7254875" y="2354263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bg1"/>
                </a:solidFill>
              </a:rPr>
              <a:t>9/9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5272088" y="3162300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bg1"/>
                </a:solidFill>
              </a:rPr>
              <a:t>8/29-9/6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640263" y="1650365"/>
            <a:ext cx="20129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实现消费</a:t>
            </a:r>
            <a:r>
              <a:rPr lang="zh-CN" altLang="en-US" sz="1600" dirty="0" smtClean="0">
                <a:solidFill>
                  <a:schemeClr val="bg1"/>
                </a:solidFill>
              </a:rPr>
              <a:t>金融借贷场景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52"/>
          <p:cNvSpPr>
            <a:spLocks noChangeArrowheads="1"/>
          </p:cNvSpPr>
          <p:nvPr/>
        </p:nvSpPr>
        <p:spPr bwMode="auto">
          <a:xfrm>
            <a:off x="6618288" y="3526790"/>
            <a:ext cx="20129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</a:rPr>
              <a:t>提交参赛作品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1568450" y="1770063"/>
            <a:ext cx="1600200" cy="160020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1" name="Picture 3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49588"/>
            <a:ext cx="1784350" cy="387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836738" y="2203450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dirty="0" smtClean="0">
                <a:solidFill>
                  <a:schemeClr val="bg1"/>
                </a:solidFill>
              </a:rPr>
              <a:t>05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7174" name="Freeform 6"/>
          <p:cNvSpPr/>
          <p:nvPr/>
        </p:nvSpPr>
        <p:spPr bwMode="auto">
          <a:xfrm>
            <a:off x="2897188" y="2314575"/>
            <a:ext cx="412750" cy="158750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1406525" y="1871663"/>
            <a:ext cx="177800" cy="174625"/>
            <a:chOff x="223" y="203"/>
            <a:chExt cx="213" cy="211"/>
          </a:xfrm>
        </p:grpSpPr>
        <p:sp>
          <p:nvSpPr>
            <p:cNvPr id="7176" name="Freeform 8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8" name="Freeform 10"/>
          <p:cNvSpPr/>
          <p:nvPr/>
        </p:nvSpPr>
        <p:spPr bwMode="auto">
          <a:xfrm>
            <a:off x="2151063" y="2008188"/>
            <a:ext cx="342900" cy="130175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/>
          <p:nvPr/>
        </p:nvGrpSpPr>
        <p:grpSpPr bwMode="auto">
          <a:xfrm flipV="1">
            <a:off x="2849563" y="2730500"/>
            <a:ext cx="130175" cy="127000"/>
            <a:chOff x="223" y="203"/>
            <a:chExt cx="213" cy="211"/>
          </a:xfrm>
        </p:grpSpPr>
        <p:sp>
          <p:nvSpPr>
            <p:cNvPr id="7180" name="Freeform 12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183" name="Picture 15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27213"/>
            <a:ext cx="717550" cy="438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995738" y="2189163"/>
            <a:ext cx="4537075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EF6541"/>
                </a:solidFill>
              </a:rPr>
              <a:t>操作演示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未标题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63525"/>
            <a:ext cx="327025" cy="363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231775" y="627063"/>
            <a:ext cx="4025900" cy="0"/>
          </a:xfrm>
          <a:prstGeom prst="line">
            <a:avLst/>
          </a:prstGeom>
          <a:noFill/>
          <a:ln w="6350">
            <a:solidFill>
              <a:srgbClr val="EF654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224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创建合约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0825" y="627063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F0EFEF"/>
                </a:solidFill>
              </a:rPr>
              <a:t>This is a good space for a short subtitle</a:t>
            </a:r>
          </a:p>
        </p:txBody>
      </p:sp>
      <p:pic>
        <p:nvPicPr>
          <p:cNvPr id="24" name="图片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914772"/>
            <a:ext cx="6624638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未标题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63525"/>
            <a:ext cx="327025" cy="363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231775" y="627063"/>
            <a:ext cx="4025900" cy="0"/>
          </a:xfrm>
          <a:prstGeom prst="line">
            <a:avLst/>
          </a:prstGeom>
          <a:noFill/>
          <a:ln w="6350">
            <a:solidFill>
              <a:srgbClr val="EF654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224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借款操作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0825" y="627063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F0EFEF"/>
                </a:solidFill>
              </a:rPr>
              <a:t>This is a good space for a short subtitle</a:t>
            </a:r>
          </a:p>
        </p:txBody>
      </p:sp>
      <p:pic>
        <p:nvPicPr>
          <p:cNvPr id="24" name="图片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06" y="914772"/>
            <a:ext cx="6408738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未标题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63525"/>
            <a:ext cx="327025" cy="363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231775" y="627063"/>
            <a:ext cx="4025900" cy="0"/>
          </a:xfrm>
          <a:prstGeom prst="line">
            <a:avLst/>
          </a:prstGeom>
          <a:noFill/>
          <a:ln w="6350">
            <a:solidFill>
              <a:srgbClr val="EF654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224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还款操作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0825" y="627063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F0EFEF"/>
                </a:solidFill>
              </a:rPr>
              <a:t>This is a good space for a short subtitle</a:t>
            </a:r>
          </a:p>
        </p:txBody>
      </p:sp>
      <p:pic>
        <p:nvPicPr>
          <p:cNvPr id="24" name="图片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864" y="1058788"/>
            <a:ext cx="65514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 b="-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4181475"/>
            <a:ext cx="9144000" cy="960438"/>
          </a:xfrm>
          <a:prstGeom prst="rect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3" name="Picture 3" descr="卡通遨游太空汇报模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736600"/>
            <a:ext cx="4364037" cy="3670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56113" y="1635125"/>
            <a:ext cx="43862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EF6541"/>
                </a:solidFill>
              </a:rPr>
              <a:t>THANKS FOR WATCHING</a:t>
            </a:r>
            <a:endParaRPr lang="en-US" altLang="zh-CN" sz="2800" dirty="0">
              <a:solidFill>
                <a:srgbClr val="EF6541"/>
              </a:solidFill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456113" y="2147888"/>
            <a:ext cx="12311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作者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王圆龙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 b="-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/>
          <p:nvPr/>
        </p:nvSpPr>
        <p:spPr bwMode="auto">
          <a:xfrm>
            <a:off x="2830513" y="568325"/>
            <a:ext cx="517525" cy="198438"/>
          </a:xfrm>
          <a:custGeom>
            <a:avLst/>
            <a:gdLst>
              <a:gd name="T0" fmla="*/ 159 w 162"/>
              <a:gd name="T1" fmla="*/ 62 h 62"/>
              <a:gd name="T2" fmla="*/ 161 w 162"/>
              <a:gd name="T3" fmla="*/ 54 h 62"/>
              <a:gd name="T4" fmla="*/ 137 w 162"/>
              <a:gd name="T5" fmla="*/ 26 h 62"/>
              <a:gd name="T6" fmla="*/ 121 w 162"/>
              <a:gd name="T7" fmla="*/ 30 h 62"/>
              <a:gd name="T8" fmla="*/ 121 w 162"/>
              <a:gd name="T9" fmla="*/ 28 h 62"/>
              <a:gd name="T10" fmla="*/ 121 w 162"/>
              <a:gd name="T11" fmla="*/ 27 h 62"/>
              <a:gd name="T12" fmla="*/ 121 w 162"/>
              <a:gd name="T13" fmla="*/ 22 h 62"/>
              <a:gd name="T14" fmla="*/ 119 w 162"/>
              <a:gd name="T15" fmla="*/ 16 h 62"/>
              <a:gd name="T16" fmla="*/ 118 w 162"/>
              <a:gd name="T17" fmla="*/ 15 h 62"/>
              <a:gd name="T18" fmla="*/ 118 w 162"/>
              <a:gd name="T19" fmla="*/ 15 h 62"/>
              <a:gd name="T20" fmla="*/ 118 w 162"/>
              <a:gd name="T21" fmla="*/ 15 h 62"/>
              <a:gd name="T22" fmla="*/ 115 w 162"/>
              <a:gd name="T23" fmla="*/ 9 h 62"/>
              <a:gd name="T24" fmla="*/ 109 w 162"/>
              <a:gd name="T25" fmla="*/ 5 h 62"/>
              <a:gd name="T26" fmla="*/ 97 w 162"/>
              <a:gd name="T27" fmla="*/ 0 h 62"/>
              <a:gd name="T28" fmla="*/ 83 w 162"/>
              <a:gd name="T29" fmla="*/ 3 h 62"/>
              <a:gd name="T30" fmla="*/ 73 w 162"/>
              <a:gd name="T31" fmla="*/ 12 h 62"/>
              <a:gd name="T32" fmla="*/ 70 w 162"/>
              <a:gd name="T33" fmla="*/ 18 h 62"/>
              <a:gd name="T34" fmla="*/ 69 w 162"/>
              <a:gd name="T35" fmla="*/ 24 h 62"/>
              <a:gd name="T36" fmla="*/ 58 w 162"/>
              <a:gd name="T37" fmla="*/ 21 h 62"/>
              <a:gd name="T38" fmla="*/ 52 w 162"/>
              <a:gd name="T39" fmla="*/ 21 h 62"/>
              <a:gd name="T40" fmla="*/ 41 w 162"/>
              <a:gd name="T41" fmla="*/ 26 h 62"/>
              <a:gd name="T42" fmla="*/ 33 w 162"/>
              <a:gd name="T43" fmla="*/ 43 h 62"/>
              <a:gd name="T44" fmla="*/ 32 w 162"/>
              <a:gd name="T45" fmla="*/ 43 h 62"/>
              <a:gd name="T46" fmla="*/ 32 w 162"/>
              <a:gd name="T47" fmla="*/ 43 h 62"/>
              <a:gd name="T48" fmla="*/ 32 w 162"/>
              <a:gd name="T49" fmla="*/ 43 h 62"/>
              <a:gd name="T50" fmla="*/ 1 w 162"/>
              <a:gd name="T51" fmla="*/ 59 h 62"/>
              <a:gd name="T52" fmla="*/ 0 w 162"/>
              <a:gd name="T53" fmla="*/ 62 h 62"/>
              <a:gd name="T54" fmla="*/ 159 w 162"/>
              <a:gd name="T5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2" h="62">
                <a:moveTo>
                  <a:pt x="159" y="62"/>
                </a:moveTo>
                <a:cubicBezTo>
                  <a:pt x="160" y="59"/>
                  <a:pt x="161" y="57"/>
                  <a:pt x="161" y="54"/>
                </a:cubicBezTo>
                <a:cubicBezTo>
                  <a:pt x="162" y="40"/>
                  <a:pt x="151" y="26"/>
                  <a:pt x="137" y="26"/>
                </a:cubicBezTo>
                <a:cubicBezTo>
                  <a:pt x="131" y="26"/>
                  <a:pt x="125" y="27"/>
                  <a:pt x="121" y="30"/>
                </a:cubicBezTo>
                <a:cubicBezTo>
                  <a:pt x="121" y="30"/>
                  <a:pt x="121" y="29"/>
                  <a:pt x="121" y="28"/>
                </a:cubicBezTo>
                <a:cubicBezTo>
                  <a:pt x="121" y="28"/>
                  <a:pt x="121" y="27"/>
                  <a:pt x="121" y="27"/>
                </a:cubicBezTo>
                <a:cubicBezTo>
                  <a:pt x="121" y="25"/>
                  <a:pt x="121" y="24"/>
                  <a:pt x="121" y="22"/>
                </a:cubicBezTo>
                <a:cubicBezTo>
                  <a:pt x="120" y="20"/>
                  <a:pt x="120" y="18"/>
                  <a:pt x="119" y="16"/>
                </a:cubicBezTo>
                <a:cubicBezTo>
                  <a:pt x="119" y="16"/>
                  <a:pt x="119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3"/>
                  <a:pt x="117" y="12"/>
                  <a:pt x="115" y="9"/>
                </a:cubicBezTo>
                <a:cubicBezTo>
                  <a:pt x="113" y="7"/>
                  <a:pt x="111" y="6"/>
                  <a:pt x="109" y="5"/>
                </a:cubicBezTo>
                <a:cubicBezTo>
                  <a:pt x="106" y="2"/>
                  <a:pt x="101" y="1"/>
                  <a:pt x="97" y="0"/>
                </a:cubicBezTo>
                <a:cubicBezTo>
                  <a:pt x="92" y="0"/>
                  <a:pt x="88" y="1"/>
                  <a:pt x="83" y="3"/>
                </a:cubicBezTo>
                <a:cubicBezTo>
                  <a:pt x="79" y="5"/>
                  <a:pt x="76" y="8"/>
                  <a:pt x="73" y="12"/>
                </a:cubicBezTo>
                <a:cubicBezTo>
                  <a:pt x="72" y="14"/>
                  <a:pt x="71" y="16"/>
                  <a:pt x="70" y="18"/>
                </a:cubicBezTo>
                <a:cubicBezTo>
                  <a:pt x="69" y="20"/>
                  <a:pt x="69" y="22"/>
                  <a:pt x="69" y="24"/>
                </a:cubicBezTo>
                <a:cubicBezTo>
                  <a:pt x="66" y="22"/>
                  <a:pt x="62" y="21"/>
                  <a:pt x="58" y="21"/>
                </a:cubicBezTo>
                <a:cubicBezTo>
                  <a:pt x="56" y="21"/>
                  <a:pt x="54" y="21"/>
                  <a:pt x="52" y="21"/>
                </a:cubicBezTo>
                <a:cubicBezTo>
                  <a:pt x="48" y="22"/>
                  <a:pt x="44" y="24"/>
                  <a:pt x="41" y="26"/>
                </a:cubicBezTo>
                <a:cubicBezTo>
                  <a:pt x="36" y="31"/>
                  <a:pt x="33" y="36"/>
                  <a:pt x="33" y="43"/>
                </a:cubicBezTo>
                <a:cubicBezTo>
                  <a:pt x="33" y="43"/>
                  <a:pt x="32" y="43"/>
                  <a:pt x="32" y="43"/>
                </a:cubicBezTo>
                <a:cubicBezTo>
                  <a:pt x="30" y="43"/>
                  <a:pt x="28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20" y="41"/>
                  <a:pt x="6" y="45"/>
                  <a:pt x="1" y="59"/>
                </a:cubicBezTo>
                <a:cubicBezTo>
                  <a:pt x="1" y="60"/>
                  <a:pt x="1" y="61"/>
                  <a:pt x="0" y="62"/>
                </a:cubicBezTo>
                <a:lnTo>
                  <a:pt x="15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8"/>
          <p:cNvSpPr/>
          <p:nvPr/>
        </p:nvSpPr>
        <p:spPr bwMode="auto">
          <a:xfrm>
            <a:off x="-468313" y="1260475"/>
            <a:ext cx="1581151" cy="60166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9"/>
          <p:cNvSpPr/>
          <p:nvPr/>
        </p:nvSpPr>
        <p:spPr bwMode="auto">
          <a:xfrm>
            <a:off x="2071688" y="3962400"/>
            <a:ext cx="865187" cy="328613"/>
          </a:xfrm>
          <a:custGeom>
            <a:avLst/>
            <a:gdLst>
              <a:gd name="T0" fmla="*/ 266 w 271"/>
              <a:gd name="T1" fmla="*/ 103 h 103"/>
              <a:gd name="T2" fmla="*/ 269 w 271"/>
              <a:gd name="T3" fmla="*/ 90 h 103"/>
              <a:gd name="T4" fmla="*/ 229 w 271"/>
              <a:gd name="T5" fmla="*/ 43 h 103"/>
              <a:gd name="T6" fmla="*/ 202 w 271"/>
              <a:gd name="T7" fmla="*/ 51 h 103"/>
              <a:gd name="T8" fmla="*/ 202 w 271"/>
              <a:gd name="T9" fmla="*/ 48 h 103"/>
              <a:gd name="T10" fmla="*/ 202 w 271"/>
              <a:gd name="T11" fmla="*/ 45 h 103"/>
              <a:gd name="T12" fmla="*/ 202 w 271"/>
              <a:gd name="T13" fmla="*/ 37 h 103"/>
              <a:gd name="T14" fmla="*/ 199 w 271"/>
              <a:gd name="T15" fmla="*/ 27 h 103"/>
              <a:gd name="T16" fmla="*/ 198 w 271"/>
              <a:gd name="T17" fmla="*/ 25 h 103"/>
              <a:gd name="T18" fmla="*/ 198 w 271"/>
              <a:gd name="T19" fmla="*/ 25 h 103"/>
              <a:gd name="T20" fmla="*/ 198 w 271"/>
              <a:gd name="T21" fmla="*/ 25 h 103"/>
              <a:gd name="T22" fmla="*/ 191 w 271"/>
              <a:gd name="T23" fmla="*/ 15 h 103"/>
              <a:gd name="T24" fmla="*/ 183 w 271"/>
              <a:gd name="T25" fmla="*/ 8 h 103"/>
              <a:gd name="T26" fmla="*/ 162 w 271"/>
              <a:gd name="T27" fmla="*/ 1 h 103"/>
              <a:gd name="T28" fmla="*/ 139 w 271"/>
              <a:gd name="T29" fmla="*/ 5 h 103"/>
              <a:gd name="T30" fmla="*/ 122 w 271"/>
              <a:gd name="T31" fmla="*/ 20 h 103"/>
              <a:gd name="T32" fmla="*/ 117 w 271"/>
              <a:gd name="T33" fmla="*/ 30 h 103"/>
              <a:gd name="T34" fmla="*/ 115 w 271"/>
              <a:gd name="T35" fmla="*/ 40 h 103"/>
              <a:gd name="T36" fmla="*/ 97 w 271"/>
              <a:gd name="T37" fmla="*/ 35 h 103"/>
              <a:gd name="T38" fmla="*/ 87 w 271"/>
              <a:gd name="T39" fmla="*/ 35 h 103"/>
              <a:gd name="T40" fmla="*/ 68 w 271"/>
              <a:gd name="T41" fmla="*/ 45 h 103"/>
              <a:gd name="T42" fmla="*/ 54 w 271"/>
              <a:gd name="T43" fmla="*/ 72 h 103"/>
              <a:gd name="T44" fmla="*/ 54 w 271"/>
              <a:gd name="T45" fmla="*/ 72 h 103"/>
              <a:gd name="T46" fmla="*/ 53 w 271"/>
              <a:gd name="T47" fmla="*/ 73 h 103"/>
              <a:gd name="T48" fmla="*/ 53 w 271"/>
              <a:gd name="T49" fmla="*/ 73 h 103"/>
              <a:gd name="T50" fmla="*/ 1 w 271"/>
              <a:gd name="T51" fmla="*/ 98 h 103"/>
              <a:gd name="T52" fmla="*/ 0 w 271"/>
              <a:gd name="T53" fmla="*/ 103 h 103"/>
              <a:gd name="T54" fmla="*/ 266 w 271"/>
              <a:gd name="T5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1" h="103">
                <a:moveTo>
                  <a:pt x="266" y="103"/>
                </a:moveTo>
                <a:cubicBezTo>
                  <a:pt x="268" y="99"/>
                  <a:pt x="269" y="95"/>
                  <a:pt x="269" y="90"/>
                </a:cubicBezTo>
                <a:cubicBezTo>
                  <a:pt x="271" y="68"/>
                  <a:pt x="253" y="43"/>
                  <a:pt x="229" y="43"/>
                </a:cubicBezTo>
                <a:cubicBezTo>
                  <a:pt x="219" y="43"/>
                  <a:pt x="210" y="46"/>
                  <a:pt x="202" y="51"/>
                </a:cubicBezTo>
                <a:cubicBezTo>
                  <a:pt x="202" y="50"/>
                  <a:pt x="202" y="49"/>
                  <a:pt x="202" y="48"/>
                </a:cubicBezTo>
                <a:cubicBezTo>
                  <a:pt x="202" y="47"/>
                  <a:pt x="202" y="46"/>
                  <a:pt x="202" y="45"/>
                </a:cubicBezTo>
                <a:cubicBezTo>
                  <a:pt x="203" y="43"/>
                  <a:pt x="202" y="40"/>
                  <a:pt x="202" y="37"/>
                </a:cubicBezTo>
                <a:cubicBezTo>
                  <a:pt x="201" y="33"/>
                  <a:pt x="200" y="30"/>
                  <a:pt x="199" y="27"/>
                </a:cubicBezTo>
                <a:cubicBezTo>
                  <a:pt x="198" y="26"/>
                  <a:pt x="198" y="26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7" y="23"/>
                  <a:pt x="195" y="20"/>
                  <a:pt x="191" y="15"/>
                </a:cubicBezTo>
                <a:cubicBezTo>
                  <a:pt x="189" y="12"/>
                  <a:pt x="186" y="10"/>
                  <a:pt x="183" y="8"/>
                </a:cubicBezTo>
                <a:cubicBezTo>
                  <a:pt x="176" y="4"/>
                  <a:pt x="169" y="1"/>
                  <a:pt x="162" y="1"/>
                </a:cubicBezTo>
                <a:cubicBezTo>
                  <a:pt x="154" y="0"/>
                  <a:pt x="146" y="2"/>
                  <a:pt x="139" y="5"/>
                </a:cubicBezTo>
                <a:cubicBezTo>
                  <a:pt x="132" y="9"/>
                  <a:pt x="126" y="14"/>
                  <a:pt x="122" y="20"/>
                </a:cubicBezTo>
                <a:cubicBezTo>
                  <a:pt x="120" y="23"/>
                  <a:pt x="119" y="27"/>
                  <a:pt x="117" y="30"/>
                </a:cubicBezTo>
                <a:cubicBezTo>
                  <a:pt x="116" y="33"/>
                  <a:pt x="115" y="37"/>
                  <a:pt x="115" y="40"/>
                </a:cubicBezTo>
                <a:cubicBezTo>
                  <a:pt x="109" y="37"/>
                  <a:pt x="104" y="35"/>
                  <a:pt x="97" y="35"/>
                </a:cubicBezTo>
                <a:cubicBezTo>
                  <a:pt x="94" y="35"/>
                  <a:pt x="90" y="35"/>
                  <a:pt x="87" y="35"/>
                </a:cubicBezTo>
                <a:cubicBezTo>
                  <a:pt x="80" y="37"/>
                  <a:pt x="73" y="40"/>
                  <a:pt x="68" y="45"/>
                </a:cubicBezTo>
                <a:cubicBezTo>
                  <a:pt x="60" y="51"/>
                  <a:pt x="55" y="61"/>
                  <a:pt x="54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0" y="72"/>
                  <a:pt x="47" y="71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33" y="68"/>
                  <a:pt x="9" y="75"/>
                  <a:pt x="1" y="98"/>
                </a:cubicBezTo>
                <a:cubicBezTo>
                  <a:pt x="1" y="100"/>
                  <a:pt x="0" y="102"/>
                  <a:pt x="0" y="103"/>
                </a:cubicBezTo>
                <a:lnTo>
                  <a:pt x="266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4" name="Group 12"/>
          <p:cNvGrpSpPr/>
          <p:nvPr/>
        </p:nvGrpSpPr>
        <p:grpSpPr bwMode="auto">
          <a:xfrm>
            <a:off x="493713" y="536575"/>
            <a:ext cx="287337" cy="284163"/>
            <a:chOff x="223" y="203"/>
            <a:chExt cx="213" cy="211"/>
          </a:xfrm>
        </p:grpSpPr>
        <p:sp>
          <p:nvSpPr>
            <p:cNvPr id="3082" name="Freeform 10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6" name="Group 14"/>
          <p:cNvGrpSpPr/>
          <p:nvPr/>
        </p:nvGrpSpPr>
        <p:grpSpPr bwMode="auto">
          <a:xfrm rot="631247">
            <a:off x="1706563" y="1073150"/>
            <a:ext cx="203200" cy="196850"/>
            <a:chOff x="223" y="203"/>
            <a:chExt cx="213" cy="211"/>
          </a:xfrm>
        </p:grpSpPr>
        <p:sp>
          <p:nvSpPr>
            <p:cNvPr id="3087" name="Freeform 15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9" name="Group 17"/>
          <p:cNvGrpSpPr/>
          <p:nvPr/>
        </p:nvGrpSpPr>
        <p:grpSpPr bwMode="auto">
          <a:xfrm rot="631247">
            <a:off x="3167063" y="2679700"/>
            <a:ext cx="276225" cy="266700"/>
            <a:chOff x="223" y="203"/>
            <a:chExt cx="213" cy="211"/>
          </a:xfrm>
        </p:grpSpPr>
        <p:sp>
          <p:nvSpPr>
            <p:cNvPr id="3090" name="Freeform 18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92" name="Group 20"/>
          <p:cNvGrpSpPr/>
          <p:nvPr/>
        </p:nvGrpSpPr>
        <p:grpSpPr bwMode="auto">
          <a:xfrm rot="631247">
            <a:off x="539750" y="3435350"/>
            <a:ext cx="203200" cy="196850"/>
            <a:chOff x="223" y="203"/>
            <a:chExt cx="213" cy="211"/>
          </a:xfrm>
        </p:grpSpPr>
        <p:sp>
          <p:nvSpPr>
            <p:cNvPr id="3093" name="Freeform 21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95" name="Picture 23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752600"/>
            <a:ext cx="1860550" cy="207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4572000" y="367030"/>
            <a:ext cx="133223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EF6541"/>
                </a:solidFill>
              </a:rPr>
              <a:t>目录</a:t>
            </a:r>
            <a:endParaRPr lang="en-US" altLang="zh-CN" sz="2000" b="1">
              <a:solidFill>
                <a:srgbClr val="EF6541"/>
              </a:solidFill>
            </a:endParaRP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383213" y="1123826"/>
            <a:ext cx="2592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区块链</a:t>
            </a:r>
            <a:r>
              <a:rPr lang="en-US" altLang="zh-CN" sz="1400" b="1" dirty="0">
                <a:solidFill>
                  <a:schemeClr val="bg1"/>
                </a:solidFill>
              </a:rPr>
              <a:t>-</a:t>
            </a:r>
            <a:r>
              <a:rPr lang="zh-CN" altLang="en-US" sz="1400" b="1" dirty="0">
                <a:solidFill>
                  <a:schemeClr val="bg1"/>
                </a:solidFill>
              </a:rPr>
              <a:t>消费金融应用场景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4540250" y="1058739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5232400" y="986780"/>
            <a:ext cx="0" cy="488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5383213" y="2006476"/>
            <a:ext cx="2592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消费金融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使用区</a:t>
            </a:r>
            <a:r>
              <a:rPr lang="zh-CN" altLang="en-US" sz="1400" b="1" dirty="0">
                <a:solidFill>
                  <a:schemeClr val="bg1"/>
                </a:solidFill>
              </a:rPr>
              <a:t>块链技术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的好处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4540250" y="1941389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>
            <a:off x="5220072" y="1922884"/>
            <a:ext cx="0" cy="488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5383213" y="2874094"/>
            <a:ext cx="2592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总体架构</a:t>
            </a: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540250" y="2786187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>
            <a:off x="5232400" y="2745184"/>
            <a:ext cx="0" cy="488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5383213" y="3738770"/>
            <a:ext cx="2592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进展计划</a:t>
            </a: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4540250" y="3603179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3" name="Line 54"/>
          <p:cNvSpPr>
            <a:spLocks noChangeShapeType="1"/>
          </p:cNvSpPr>
          <p:nvPr/>
        </p:nvSpPr>
        <p:spPr bwMode="auto">
          <a:xfrm>
            <a:off x="5232400" y="3594174"/>
            <a:ext cx="0" cy="488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5370885" y="4530858"/>
            <a:ext cx="25923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操作演示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4527922" y="4448978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05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6" name="Line 54"/>
          <p:cNvSpPr>
            <a:spLocks noChangeShapeType="1"/>
          </p:cNvSpPr>
          <p:nvPr/>
        </p:nvSpPr>
        <p:spPr bwMode="auto">
          <a:xfrm>
            <a:off x="5220072" y="4386262"/>
            <a:ext cx="0" cy="488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1568450" y="1770063"/>
            <a:ext cx="1600200" cy="160020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0" name="Picture 4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49588"/>
            <a:ext cx="1784350" cy="387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836738" y="2203450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4107" name="Picture 11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738313"/>
            <a:ext cx="476250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Freeform 12"/>
          <p:cNvSpPr/>
          <p:nvPr/>
        </p:nvSpPr>
        <p:spPr bwMode="auto">
          <a:xfrm>
            <a:off x="2897188" y="2314575"/>
            <a:ext cx="412750" cy="158750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9" name="Group 13"/>
          <p:cNvGrpSpPr/>
          <p:nvPr/>
        </p:nvGrpSpPr>
        <p:grpSpPr bwMode="auto">
          <a:xfrm>
            <a:off x="1406525" y="1871663"/>
            <a:ext cx="177800" cy="174625"/>
            <a:chOff x="223" y="203"/>
            <a:chExt cx="213" cy="211"/>
          </a:xfrm>
        </p:grpSpPr>
        <p:sp>
          <p:nvSpPr>
            <p:cNvPr id="4110" name="Freeform 14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2" name="Freeform 16"/>
          <p:cNvSpPr/>
          <p:nvPr/>
        </p:nvSpPr>
        <p:spPr bwMode="auto">
          <a:xfrm>
            <a:off x="2151063" y="2008188"/>
            <a:ext cx="342900" cy="130175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13" name="Group 17"/>
          <p:cNvGrpSpPr/>
          <p:nvPr/>
        </p:nvGrpSpPr>
        <p:grpSpPr bwMode="auto">
          <a:xfrm flipV="1">
            <a:off x="2849563" y="2730500"/>
            <a:ext cx="130175" cy="127000"/>
            <a:chOff x="223" y="203"/>
            <a:chExt cx="213" cy="211"/>
          </a:xfrm>
        </p:grpSpPr>
        <p:sp>
          <p:nvSpPr>
            <p:cNvPr id="4114" name="Freeform 18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995738" y="2189163"/>
            <a:ext cx="4537075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EF6541"/>
                </a:solidFill>
              </a:rPr>
              <a:t>区块链</a:t>
            </a:r>
            <a:r>
              <a:rPr lang="en-US" altLang="zh-CN" sz="2800" b="1" dirty="0">
                <a:solidFill>
                  <a:srgbClr val="EF6541"/>
                </a:solidFill>
              </a:rPr>
              <a:t>-</a:t>
            </a:r>
            <a:r>
              <a:rPr lang="zh-CN" altLang="en-US" sz="2800" b="1" dirty="0">
                <a:solidFill>
                  <a:srgbClr val="EF6541"/>
                </a:solidFill>
              </a:rPr>
              <a:t>消费金融应用场景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未标题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63525"/>
            <a:ext cx="327025" cy="363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231775" y="627063"/>
            <a:ext cx="4025900" cy="0"/>
          </a:xfrm>
          <a:prstGeom prst="line">
            <a:avLst/>
          </a:prstGeom>
          <a:noFill/>
          <a:ln w="6350">
            <a:solidFill>
              <a:srgbClr val="EF654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3530" y="263525"/>
            <a:ext cx="2705735" cy="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消费金融应用场景</a:t>
            </a:r>
          </a:p>
        </p:txBody>
      </p:sp>
      <p:sp>
        <p:nvSpPr>
          <p:cNvPr id="31753" name="Freeform 9"/>
          <p:cNvSpPr>
            <a:spLocks noEditPoints="1"/>
          </p:cNvSpPr>
          <p:nvPr/>
        </p:nvSpPr>
        <p:spPr bwMode="auto">
          <a:xfrm>
            <a:off x="3182938" y="1573530"/>
            <a:ext cx="2778125" cy="277812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3087688" y="1871663"/>
            <a:ext cx="1008062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945640" y="171958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</a:rPr>
              <a:t>分期申请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2413000" y="3349625"/>
            <a:ext cx="100806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5480" y="3197225"/>
            <a:ext cx="163893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</a:rPr>
              <a:t>授信数据留存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724525" y="2505075"/>
            <a:ext cx="10255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953250" y="2346325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</a:rPr>
              <a:t>交易订单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118100" y="3954463"/>
            <a:ext cx="10255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346825" y="3809683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</a:rPr>
              <a:t>还款合约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2905" y="2072005"/>
            <a:ext cx="7581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APPLY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51095" y="2825750"/>
            <a:ext cx="7581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ORDER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75856" y="2825750"/>
            <a:ext cx="113665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CREDIT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2905" y="3579068"/>
            <a:ext cx="75819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6235" y="648335"/>
            <a:ext cx="1920240" cy="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具体实现场景待定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1568450" y="1770063"/>
            <a:ext cx="1600200" cy="160020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3" name="Picture 3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49588"/>
            <a:ext cx="1784350" cy="387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836738" y="2203450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127" name="Freeform 7"/>
          <p:cNvSpPr/>
          <p:nvPr/>
        </p:nvSpPr>
        <p:spPr bwMode="auto">
          <a:xfrm>
            <a:off x="2897188" y="2314575"/>
            <a:ext cx="412750" cy="158750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8" name="Group 8"/>
          <p:cNvGrpSpPr/>
          <p:nvPr/>
        </p:nvGrpSpPr>
        <p:grpSpPr bwMode="auto">
          <a:xfrm>
            <a:off x="1406525" y="1871663"/>
            <a:ext cx="177800" cy="174625"/>
            <a:chOff x="223" y="203"/>
            <a:chExt cx="213" cy="211"/>
          </a:xfrm>
        </p:grpSpPr>
        <p:sp>
          <p:nvSpPr>
            <p:cNvPr id="5129" name="Freeform 9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" name="Freeform 11"/>
          <p:cNvSpPr/>
          <p:nvPr/>
        </p:nvSpPr>
        <p:spPr bwMode="auto">
          <a:xfrm>
            <a:off x="2151063" y="2008188"/>
            <a:ext cx="342900" cy="130175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2" name="Group 12"/>
          <p:cNvGrpSpPr/>
          <p:nvPr/>
        </p:nvGrpSpPr>
        <p:grpSpPr bwMode="auto">
          <a:xfrm flipV="1">
            <a:off x="2849563" y="2730500"/>
            <a:ext cx="130175" cy="127000"/>
            <a:chOff x="223" y="203"/>
            <a:chExt cx="213" cy="211"/>
          </a:xfrm>
        </p:grpSpPr>
        <p:sp>
          <p:nvSpPr>
            <p:cNvPr id="5133" name="Freeform 13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135" name="Picture 15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751013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995738" y="2189163"/>
            <a:ext cx="4537075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EF6541"/>
                </a:solidFill>
                <a:sym typeface="+mn-ea"/>
              </a:rPr>
              <a:t>消费金融</a:t>
            </a:r>
            <a:r>
              <a:rPr lang="en-US" altLang="zh-CN" sz="2800" b="1" dirty="0">
                <a:solidFill>
                  <a:srgbClr val="EF6541"/>
                </a:solidFill>
                <a:sym typeface="+mn-ea"/>
              </a:rPr>
              <a:t>-</a:t>
            </a:r>
            <a:r>
              <a:rPr lang="zh-CN" altLang="en-US" sz="2800" b="1" dirty="0">
                <a:solidFill>
                  <a:srgbClr val="EF6541"/>
                </a:solidFill>
                <a:sym typeface="+mn-ea"/>
              </a:rPr>
              <a:t>使用区块链技术的好处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未标题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63525"/>
            <a:ext cx="327025" cy="363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31775" y="627063"/>
            <a:ext cx="4025900" cy="0"/>
          </a:xfrm>
          <a:prstGeom prst="line">
            <a:avLst/>
          </a:prstGeom>
          <a:noFill/>
          <a:ln w="6350">
            <a:solidFill>
              <a:srgbClr val="EF654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50825" y="266700"/>
            <a:ext cx="3391535" cy="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消费金融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使用区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块链技术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27088" y="995045"/>
            <a:ext cx="74898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200" dirty="0" smtClean="0">
                <a:solidFill>
                  <a:schemeClr val="bg1"/>
                </a:solidFill>
              </a:rPr>
              <a:t>在消费金融</a:t>
            </a:r>
            <a:r>
              <a:rPr lang="en-US" altLang="zh-CN" sz="1200" dirty="0" smtClean="0">
                <a:solidFill>
                  <a:schemeClr val="bg1"/>
                </a:solidFill>
              </a:rPr>
              <a:t>-</a:t>
            </a:r>
            <a:r>
              <a:rPr sz="1200" dirty="0" err="1" smtClean="0">
                <a:solidFill>
                  <a:schemeClr val="bg1"/>
                </a:solidFill>
              </a:rPr>
              <a:t>信贷</a:t>
            </a:r>
            <a:r>
              <a:rPr lang="zh-CN" sz="1200" dirty="0" smtClean="0">
                <a:solidFill>
                  <a:schemeClr val="bg1"/>
                </a:solidFill>
              </a:rPr>
              <a:t>业务中</a:t>
            </a:r>
            <a:r>
              <a:rPr sz="1200" dirty="0" smtClean="0">
                <a:solidFill>
                  <a:schemeClr val="bg1"/>
                </a:solidFill>
              </a:rPr>
              <a:t>，</a:t>
            </a:r>
            <a:r>
              <a:rPr sz="1200" dirty="0" err="1" smtClean="0">
                <a:solidFill>
                  <a:schemeClr val="bg1"/>
                </a:solidFill>
              </a:rPr>
              <a:t>无论是针对企业还是个人，最基础的考量是借款主体本身所具备的金融信用</a:t>
            </a:r>
            <a:r>
              <a:rPr sz="1200" dirty="0" smtClean="0">
                <a:solidFill>
                  <a:schemeClr val="bg1"/>
                </a:solidFill>
              </a:rPr>
              <a:t>。</a:t>
            </a:r>
            <a:r>
              <a:rPr sz="1200" dirty="0" err="1" smtClean="0">
                <a:solidFill>
                  <a:schemeClr val="bg1"/>
                </a:solidFill>
              </a:rPr>
              <a:t>各家银行将每个借款主体的还款情况上传至央行的征信中心，需要查询时，在客户授权的前提下，再从央行征信中心下载参考</a:t>
            </a:r>
            <a:r>
              <a:rPr sz="1200" dirty="0" smtClean="0">
                <a:solidFill>
                  <a:schemeClr val="bg1"/>
                </a:solidFill>
              </a:rPr>
              <a:t>。</a:t>
            </a:r>
            <a:r>
              <a:rPr sz="1200" dirty="0" err="1" smtClean="0">
                <a:solidFill>
                  <a:schemeClr val="bg1"/>
                </a:solidFill>
              </a:rPr>
              <a:t>这其中存在信息不完整、数据不准确、使用效率低、使用成本高等问题</a:t>
            </a:r>
            <a:r>
              <a:rPr sz="1200" dirty="0" smtClean="0">
                <a:solidFill>
                  <a:schemeClr val="bg1"/>
                </a:solidFill>
              </a:rPr>
              <a:t>。</a:t>
            </a:r>
            <a:r>
              <a:rPr sz="1200" dirty="0" err="1" smtClean="0">
                <a:solidFill>
                  <a:schemeClr val="bg1"/>
                </a:solidFill>
              </a:rPr>
              <a:t>在这一领域，区块链的优势在于依靠程序算法自动记录海量信息，并存储在区块链网络的每一台计算机上，信息透明、篡改难度高、使用成本低</a:t>
            </a:r>
            <a:r>
              <a:rPr sz="1200" dirty="0" smtClean="0">
                <a:solidFill>
                  <a:schemeClr val="bg1"/>
                </a:solidFill>
              </a:rPr>
              <a:t>。各商业银行以加密的形式存储并共享客户在本机构的信用状况，客户申请贷款时不必再到央行申请查询征信，即去中心化，贷款机构通过调取区块链的相应信息数据即可完成全部征信工作。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8202" name="Freeform 10"/>
          <p:cNvSpPr/>
          <p:nvPr/>
        </p:nvSpPr>
        <p:spPr bwMode="auto">
          <a:xfrm>
            <a:off x="1088708" y="2570163"/>
            <a:ext cx="1550987" cy="1557337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Freeform 11"/>
          <p:cNvSpPr/>
          <p:nvPr/>
        </p:nvSpPr>
        <p:spPr bwMode="auto">
          <a:xfrm>
            <a:off x="669608" y="2570163"/>
            <a:ext cx="371475" cy="373062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Freeform 12"/>
          <p:cNvSpPr/>
          <p:nvPr/>
        </p:nvSpPr>
        <p:spPr bwMode="auto">
          <a:xfrm>
            <a:off x="3695065" y="3013075"/>
            <a:ext cx="1550988" cy="1557338"/>
          </a:xfrm>
          <a:custGeom>
            <a:avLst/>
            <a:gdLst>
              <a:gd name="T0" fmla="*/ 488 w 488"/>
              <a:gd name="T1" fmla="*/ 476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6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6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Freeform 13"/>
          <p:cNvSpPr/>
          <p:nvPr/>
        </p:nvSpPr>
        <p:spPr bwMode="auto">
          <a:xfrm>
            <a:off x="3275965" y="4194175"/>
            <a:ext cx="371475" cy="376238"/>
          </a:xfrm>
          <a:custGeom>
            <a:avLst/>
            <a:gdLst>
              <a:gd name="T0" fmla="*/ 117 w 117"/>
              <a:gd name="T1" fmla="*/ 106 h 118"/>
              <a:gd name="T2" fmla="*/ 106 w 117"/>
              <a:gd name="T3" fmla="*/ 118 h 118"/>
              <a:gd name="T4" fmla="*/ 11 w 117"/>
              <a:gd name="T5" fmla="*/ 118 h 118"/>
              <a:gd name="T6" fmla="*/ 0 w 117"/>
              <a:gd name="T7" fmla="*/ 106 h 118"/>
              <a:gd name="T8" fmla="*/ 0 w 117"/>
              <a:gd name="T9" fmla="*/ 12 h 118"/>
              <a:gd name="T10" fmla="*/ 11 w 117"/>
              <a:gd name="T11" fmla="*/ 0 h 118"/>
              <a:gd name="T12" fmla="*/ 106 w 117"/>
              <a:gd name="T13" fmla="*/ 0 h 118"/>
              <a:gd name="T14" fmla="*/ 117 w 117"/>
              <a:gd name="T15" fmla="*/ 12 h 118"/>
              <a:gd name="T16" fmla="*/ 117 w 117"/>
              <a:gd name="T17" fmla="*/ 10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8">
                <a:moveTo>
                  <a:pt x="117" y="106"/>
                </a:moveTo>
                <a:cubicBezTo>
                  <a:pt x="117" y="113"/>
                  <a:pt x="112" y="118"/>
                  <a:pt x="106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5" y="118"/>
                  <a:pt x="0" y="113"/>
                  <a:pt x="0" y="10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2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Freeform 14"/>
          <p:cNvSpPr/>
          <p:nvPr/>
        </p:nvSpPr>
        <p:spPr bwMode="auto">
          <a:xfrm>
            <a:off x="6292850" y="2570163"/>
            <a:ext cx="1550988" cy="1557337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Freeform 15"/>
          <p:cNvSpPr/>
          <p:nvPr/>
        </p:nvSpPr>
        <p:spPr bwMode="auto">
          <a:xfrm>
            <a:off x="5882323" y="2570163"/>
            <a:ext cx="371475" cy="373062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31508" y="25717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841048" y="25717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233103" y="42005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6491923" y="2800350"/>
            <a:ext cx="1152525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bg1"/>
                </a:solidFill>
              </a:rPr>
              <a:t>不可篡改和加密安全性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3891915" y="3368993"/>
            <a:ext cx="115252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bg2"/>
                </a:solidFill>
              </a:rPr>
              <a:t>无须信任系统</a:t>
            </a:r>
            <a:r>
              <a:rPr lang="en-US" altLang="zh-CN" sz="2000">
                <a:solidFill>
                  <a:schemeClr val="bg2"/>
                </a:solidFill>
              </a:rPr>
              <a:t> </a:t>
            </a:r>
            <a:endParaRPr lang="zh-CN" altLang="en-US" sz="2000">
              <a:solidFill>
                <a:schemeClr val="bg2"/>
              </a:solidFill>
            </a:endParaRPr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1287463" y="2943860"/>
            <a:ext cx="115252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bg1"/>
                </a:solidFill>
                <a:sym typeface="+mn-ea"/>
              </a:rPr>
              <a:t>分布式去中心化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1568450" y="1770063"/>
            <a:ext cx="1600200" cy="160020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7" name="Picture 3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49588"/>
            <a:ext cx="1784350" cy="387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836738" y="2203450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6150" name="Freeform 6"/>
          <p:cNvSpPr/>
          <p:nvPr/>
        </p:nvSpPr>
        <p:spPr bwMode="auto">
          <a:xfrm>
            <a:off x="2897188" y="2314575"/>
            <a:ext cx="412750" cy="158750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1" name="Group 7"/>
          <p:cNvGrpSpPr/>
          <p:nvPr/>
        </p:nvGrpSpPr>
        <p:grpSpPr bwMode="auto">
          <a:xfrm>
            <a:off x="1406525" y="1871663"/>
            <a:ext cx="177800" cy="174625"/>
            <a:chOff x="223" y="203"/>
            <a:chExt cx="213" cy="211"/>
          </a:xfrm>
        </p:grpSpPr>
        <p:sp>
          <p:nvSpPr>
            <p:cNvPr id="6152" name="Freeform 8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4" name="Freeform 10"/>
          <p:cNvSpPr/>
          <p:nvPr/>
        </p:nvSpPr>
        <p:spPr bwMode="auto">
          <a:xfrm>
            <a:off x="2151063" y="2008188"/>
            <a:ext cx="342900" cy="130175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5" name="Group 11"/>
          <p:cNvGrpSpPr/>
          <p:nvPr/>
        </p:nvGrpSpPr>
        <p:grpSpPr bwMode="auto">
          <a:xfrm flipV="1">
            <a:off x="2849563" y="2730500"/>
            <a:ext cx="130175" cy="127000"/>
            <a:chOff x="223" y="203"/>
            <a:chExt cx="213" cy="211"/>
          </a:xfrm>
        </p:grpSpPr>
        <p:sp>
          <p:nvSpPr>
            <p:cNvPr id="6156" name="Freeform 12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159" name="Picture 15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635125"/>
            <a:ext cx="536575" cy="638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995738" y="2189163"/>
            <a:ext cx="4537075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F6541"/>
                </a:solidFill>
                <a:sym typeface="+mn-ea"/>
              </a:rPr>
              <a:t>总体架构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未标题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63525"/>
            <a:ext cx="327025" cy="363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231775" y="627063"/>
            <a:ext cx="4025900" cy="0"/>
          </a:xfrm>
          <a:prstGeom prst="line">
            <a:avLst/>
          </a:prstGeom>
          <a:noFill/>
          <a:ln w="6350">
            <a:solidFill>
              <a:srgbClr val="EF654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791335" cy="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简易版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0825" y="627063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F0EFEF"/>
                </a:solidFill>
              </a:rPr>
              <a:t>This is a good space for a short subtitle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30510" y="1283018"/>
            <a:ext cx="1860550" cy="468312"/>
          </a:xfrm>
          <a:prstGeom prst="rect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5897170" y="1379814"/>
            <a:ext cx="1405890" cy="28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Ethereum-Wallet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91060" y="2614613"/>
            <a:ext cx="1860550" cy="468312"/>
          </a:xfrm>
          <a:prstGeom prst="rect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91060" y="3649663"/>
            <a:ext cx="1860550" cy="468312"/>
          </a:xfrm>
          <a:prstGeom prst="rect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669364" y="1281438"/>
            <a:ext cx="1860550" cy="468312"/>
          </a:xfrm>
          <a:prstGeom prst="rect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2829699" y="2704783"/>
            <a:ext cx="782955" cy="28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658316" y="1373823"/>
            <a:ext cx="1405890" cy="28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Ethereum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-Wallet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6134977" y="1379814"/>
            <a:ext cx="930275" cy="28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or H5</a:t>
            </a:r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2803029" y="3739833"/>
            <a:ext cx="837565" cy="28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cxnSp>
        <p:nvCxnSpPr>
          <p:cNvPr id="14" name="肘形连接符 13"/>
          <p:cNvCxnSpPr>
            <a:endCxn id="5" idx="1"/>
          </p:cNvCxnSpPr>
          <p:nvPr/>
        </p:nvCxnSpPr>
        <p:spPr>
          <a:xfrm rot="5400000" flipV="1">
            <a:off x="1196637" y="1753870"/>
            <a:ext cx="1188085" cy="1002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6" idx="0"/>
          </p:cNvCxnSpPr>
          <p:nvPr/>
        </p:nvCxnSpPr>
        <p:spPr>
          <a:xfrm rot="5400000">
            <a:off x="2866370" y="3366453"/>
            <a:ext cx="56705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675990" y="2619074"/>
            <a:ext cx="1860550" cy="468312"/>
          </a:xfrm>
          <a:prstGeom prst="rect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6205761" y="271758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借贷合同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val 31"/>
          <p:cNvSpPr>
            <a:spLocks noChangeArrowheads="1"/>
          </p:cNvSpPr>
          <p:nvPr/>
        </p:nvSpPr>
        <p:spPr bwMode="auto">
          <a:xfrm>
            <a:off x="6356314" y="427686"/>
            <a:ext cx="488950" cy="493712"/>
          </a:xfrm>
          <a:prstGeom prst="ellipse">
            <a:avLst/>
          </a:prstGeom>
          <a:solidFill>
            <a:srgbClr val="EF654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49"/>
          <p:cNvSpPr>
            <a:spLocks noEditPoints="1"/>
          </p:cNvSpPr>
          <p:nvPr/>
        </p:nvSpPr>
        <p:spPr bwMode="auto">
          <a:xfrm>
            <a:off x="6457914" y="541986"/>
            <a:ext cx="285750" cy="236537"/>
          </a:xfrm>
          <a:custGeom>
            <a:avLst/>
            <a:gdLst>
              <a:gd name="T0" fmla="*/ 65 w 90"/>
              <a:gd name="T1" fmla="*/ 17 h 74"/>
              <a:gd name="T2" fmla="*/ 81 w 90"/>
              <a:gd name="T3" fmla="*/ 21 h 74"/>
              <a:gd name="T4" fmla="*/ 81 w 90"/>
              <a:gd name="T5" fmla="*/ 43 h 74"/>
              <a:gd name="T6" fmla="*/ 89 w 90"/>
              <a:gd name="T7" fmla="*/ 52 h 74"/>
              <a:gd name="T8" fmla="*/ 90 w 90"/>
              <a:gd name="T9" fmla="*/ 64 h 74"/>
              <a:gd name="T10" fmla="*/ 85 w 90"/>
              <a:gd name="T11" fmla="*/ 69 h 74"/>
              <a:gd name="T12" fmla="*/ 81 w 90"/>
              <a:gd name="T13" fmla="*/ 69 h 74"/>
              <a:gd name="T14" fmla="*/ 78 w 90"/>
              <a:gd name="T15" fmla="*/ 74 h 74"/>
              <a:gd name="T16" fmla="*/ 12 w 90"/>
              <a:gd name="T17" fmla="*/ 74 h 74"/>
              <a:gd name="T18" fmla="*/ 9 w 90"/>
              <a:gd name="T19" fmla="*/ 69 h 74"/>
              <a:gd name="T20" fmla="*/ 5 w 90"/>
              <a:gd name="T21" fmla="*/ 69 h 74"/>
              <a:gd name="T22" fmla="*/ 0 w 90"/>
              <a:gd name="T23" fmla="*/ 64 h 74"/>
              <a:gd name="T24" fmla="*/ 1 w 90"/>
              <a:gd name="T25" fmla="*/ 52 h 74"/>
              <a:gd name="T26" fmla="*/ 9 w 90"/>
              <a:gd name="T27" fmla="*/ 43 h 74"/>
              <a:gd name="T28" fmla="*/ 9 w 90"/>
              <a:gd name="T29" fmla="*/ 21 h 74"/>
              <a:gd name="T30" fmla="*/ 25 w 90"/>
              <a:gd name="T31" fmla="*/ 17 h 74"/>
              <a:gd name="T32" fmla="*/ 45 w 90"/>
              <a:gd name="T33" fmla="*/ 68 h 74"/>
              <a:gd name="T34" fmla="*/ 54 w 90"/>
              <a:gd name="T35" fmla="*/ 68 h 74"/>
              <a:gd name="T36" fmla="*/ 56 w 90"/>
              <a:gd name="T37" fmla="*/ 53 h 74"/>
              <a:gd name="T38" fmla="*/ 57 w 90"/>
              <a:gd name="T39" fmla="*/ 62 h 74"/>
              <a:gd name="T40" fmla="*/ 65 w 90"/>
              <a:gd name="T41" fmla="*/ 62 h 74"/>
              <a:gd name="T42" fmla="*/ 54 w 90"/>
              <a:gd name="T43" fmla="*/ 38 h 74"/>
              <a:gd name="T44" fmla="*/ 36 w 90"/>
              <a:gd name="T45" fmla="*/ 38 h 74"/>
              <a:gd name="T46" fmla="*/ 25 w 90"/>
              <a:gd name="T47" fmla="*/ 62 h 74"/>
              <a:gd name="T48" fmla="*/ 32 w 90"/>
              <a:gd name="T49" fmla="*/ 62 h 74"/>
              <a:gd name="T50" fmla="*/ 34 w 90"/>
              <a:gd name="T51" fmla="*/ 53 h 74"/>
              <a:gd name="T52" fmla="*/ 36 w 90"/>
              <a:gd name="T53" fmla="*/ 68 h 74"/>
              <a:gd name="T54" fmla="*/ 45 w 90"/>
              <a:gd name="T55" fmla="*/ 34 h 74"/>
              <a:gd name="T56" fmla="*/ 59 w 90"/>
              <a:gd name="T57" fmla="*/ 20 h 74"/>
              <a:gd name="T58" fmla="*/ 31 w 90"/>
              <a:gd name="T59" fmla="*/ 20 h 74"/>
              <a:gd name="T60" fmla="*/ 14 w 90"/>
              <a:gd name="T61" fmla="*/ 68 h 74"/>
              <a:gd name="T62" fmla="*/ 23 w 90"/>
              <a:gd name="T63" fmla="*/ 68 h 74"/>
              <a:gd name="T64" fmla="*/ 19 w 90"/>
              <a:gd name="T65" fmla="*/ 62 h 74"/>
              <a:gd name="T66" fmla="*/ 20 w 90"/>
              <a:gd name="T67" fmla="*/ 48 h 74"/>
              <a:gd name="T68" fmla="*/ 7 w 90"/>
              <a:gd name="T69" fmla="*/ 55 h 74"/>
              <a:gd name="T70" fmla="*/ 7 w 90"/>
              <a:gd name="T71" fmla="*/ 55 h 74"/>
              <a:gd name="T72" fmla="*/ 6 w 90"/>
              <a:gd name="T73" fmla="*/ 64 h 74"/>
              <a:gd name="T74" fmla="*/ 11 w 90"/>
              <a:gd name="T75" fmla="*/ 59 h 74"/>
              <a:gd name="T76" fmla="*/ 14 w 90"/>
              <a:gd name="T77" fmla="*/ 59 h 74"/>
              <a:gd name="T78" fmla="*/ 25 w 90"/>
              <a:gd name="T79" fmla="*/ 23 h 74"/>
              <a:gd name="T80" fmla="*/ 24 w 90"/>
              <a:gd name="T81" fmla="*/ 23 h 74"/>
              <a:gd name="T82" fmla="*/ 13 w 90"/>
              <a:gd name="T83" fmla="*/ 25 h 74"/>
              <a:gd name="T84" fmla="*/ 13 w 90"/>
              <a:gd name="T85" fmla="*/ 39 h 74"/>
              <a:gd name="T86" fmla="*/ 24 w 90"/>
              <a:gd name="T87" fmla="*/ 42 h 74"/>
              <a:gd name="T88" fmla="*/ 25 w 90"/>
              <a:gd name="T89" fmla="*/ 23 h 74"/>
              <a:gd name="T90" fmla="*/ 76 w 90"/>
              <a:gd name="T91" fmla="*/ 68 h 74"/>
              <a:gd name="T92" fmla="*/ 77 w 90"/>
              <a:gd name="T93" fmla="*/ 57 h 74"/>
              <a:gd name="T94" fmla="*/ 79 w 90"/>
              <a:gd name="T95" fmla="*/ 64 h 74"/>
              <a:gd name="T96" fmla="*/ 84 w 90"/>
              <a:gd name="T97" fmla="*/ 59 h 74"/>
              <a:gd name="T98" fmla="*/ 81 w 90"/>
              <a:gd name="T99" fmla="*/ 51 h 74"/>
              <a:gd name="T100" fmla="*/ 70 w 90"/>
              <a:gd name="T101" fmla="*/ 48 h 74"/>
              <a:gd name="T102" fmla="*/ 71 w 90"/>
              <a:gd name="T103" fmla="*/ 62 h 74"/>
              <a:gd name="T104" fmla="*/ 67 w 90"/>
              <a:gd name="T105" fmla="*/ 68 h 74"/>
              <a:gd name="T106" fmla="*/ 65 w 90"/>
              <a:gd name="T107" fmla="*/ 23 h 74"/>
              <a:gd name="T108" fmla="*/ 59 w 90"/>
              <a:gd name="T109" fmla="*/ 34 h 74"/>
              <a:gd name="T110" fmla="*/ 67 w 90"/>
              <a:gd name="T111" fmla="*/ 42 h 74"/>
              <a:gd name="T112" fmla="*/ 77 w 90"/>
              <a:gd name="T113" fmla="*/ 39 h 74"/>
              <a:gd name="T114" fmla="*/ 77 w 90"/>
              <a:gd name="T115" fmla="*/ 25 h 74"/>
              <a:gd name="T116" fmla="*/ 66 w 90"/>
              <a:gd name="T11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" h="74">
                <a:moveTo>
                  <a:pt x="45" y="0"/>
                </a:moveTo>
                <a:cubicBezTo>
                  <a:pt x="55" y="0"/>
                  <a:pt x="63" y="7"/>
                  <a:pt x="65" y="17"/>
                </a:cubicBezTo>
                <a:cubicBezTo>
                  <a:pt x="66" y="17"/>
                  <a:pt x="68" y="16"/>
                  <a:pt x="69" y="16"/>
                </a:cubicBezTo>
                <a:cubicBezTo>
                  <a:pt x="74" y="16"/>
                  <a:pt x="78" y="18"/>
                  <a:pt x="81" y="21"/>
                </a:cubicBezTo>
                <a:cubicBezTo>
                  <a:pt x="84" y="24"/>
                  <a:pt x="85" y="28"/>
                  <a:pt x="85" y="32"/>
                </a:cubicBezTo>
                <a:cubicBezTo>
                  <a:pt x="85" y="36"/>
                  <a:pt x="84" y="40"/>
                  <a:pt x="81" y="43"/>
                </a:cubicBezTo>
                <a:cubicBezTo>
                  <a:pt x="85" y="47"/>
                  <a:pt x="85" y="47"/>
                  <a:pt x="85" y="47"/>
                </a:cubicBezTo>
                <a:cubicBezTo>
                  <a:pt x="86" y="49"/>
                  <a:pt x="88" y="50"/>
                  <a:pt x="89" y="52"/>
                </a:cubicBezTo>
                <a:cubicBezTo>
                  <a:pt x="89" y="55"/>
                  <a:pt x="90" y="57"/>
                  <a:pt x="90" y="59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65"/>
                  <a:pt x="90" y="66"/>
                  <a:pt x="89" y="67"/>
                </a:cubicBezTo>
                <a:cubicBezTo>
                  <a:pt x="88" y="69"/>
                  <a:pt x="87" y="69"/>
                  <a:pt x="85" y="69"/>
                </a:cubicBezTo>
                <a:cubicBezTo>
                  <a:pt x="85" y="69"/>
                  <a:pt x="85" y="69"/>
                  <a:pt x="85" y="69"/>
                </a:cubicBezTo>
                <a:cubicBezTo>
                  <a:pt x="81" y="69"/>
                  <a:pt x="81" y="69"/>
                  <a:pt x="81" y="69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2"/>
                  <a:pt x="80" y="74"/>
                  <a:pt x="78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10" y="74"/>
                  <a:pt x="9" y="72"/>
                  <a:pt x="9" y="71"/>
                </a:cubicBezTo>
                <a:cubicBezTo>
                  <a:pt x="9" y="69"/>
                  <a:pt x="9" y="69"/>
                  <a:pt x="9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3" y="69"/>
                  <a:pt x="2" y="69"/>
                  <a:pt x="1" y="67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1" y="55"/>
                  <a:pt x="1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3" y="49"/>
                  <a:pt x="6" y="46"/>
                  <a:pt x="9" y="43"/>
                </a:cubicBezTo>
                <a:cubicBezTo>
                  <a:pt x="6" y="40"/>
                  <a:pt x="5" y="36"/>
                  <a:pt x="5" y="32"/>
                </a:cubicBezTo>
                <a:cubicBezTo>
                  <a:pt x="5" y="28"/>
                  <a:pt x="6" y="24"/>
                  <a:pt x="9" y="21"/>
                </a:cubicBezTo>
                <a:cubicBezTo>
                  <a:pt x="12" y="18"/>
                  <a:pt x="16" y="16"/>
                  <a:pt x="21" y="16"/>
                </a:cubicBezTo>
                <a:cubicBezTo>
                  <a:pt x="22" y="16"/>
                  <a:pt x="24" y="17"/>
                  <a:pt x="25" y="17"/>
                </a:cubicBezTo>
                <a:cubicBezTo>
                  <a:pt x="27" y="7"/>
                  <a:pt x="35" y="0"/>
                  <a:pt x="45" y="0"/>
                </a:cubicBezTo>
                <a:close/>
                <a:moveTo>
                  <a:pt x="45" y="68"/>
                </a:moveTo>
                <a:cubicBezTo>
                  <a:pt x="45" y="68"/>
                  <a:pt x="45" y="68"/>
                  <a:pt x="45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3"/>
                  <a:pt x="54" y="59"/>
                  <a:pt x="54" y="55"/>
                </a:cubicBezTo>
                <a:cubicBezTo>
                  <a:pt x="54" y="54"/>
                  <a:pt x="55" y="53"/>
                  <a:pt x="56" y="53"/>
                </a:cubicBezTo>
                <a:cubicBezTo>
                  <a:pt x="57" y="53"/>
                  <a:pt x="57" y="54"/>
                  <a:pt x="57" y="55"/>
                </a:cubicBezTo>
                <a:cubicBezTo>
                  <a:pt x="57" y="62"/>
                  <a:pt x="57" y="62"/>
                  <a:pt x="57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7"/>
                  <a:pt x="60" y="43"/>
                  <a:pt x="54" y="38"/>
                </a:cubicBezTo>
                <a:cubicBezTo>
                  <a:pt x="51" y="39"/>
                  <a:pt x="48" y="40"/>
                  <a:pt x="45" y="40"/>
                </a:cubicBezTo>
                <a:cubicBezTo>
                  <a:pt x="42" y="40"/>
                  <a:pt x="39" y="39"/>
                  <a:pt x="36" y="38"/>
                </a:cubicBezTo>
                <a:cubicBezTo>
                  <a:pt x="30" y="43"/>
                  <a:pt x="25" y="47"/>
                  <a:pt x="25" y="55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54"/>
                  <a:pt x="33" y="53"/>
                  <a:pt x="34" y="53"/>
                </a:cubicBezTo>
                <a:cubicBezTo>
                  <a:pt x="35" y="53"/>
                  <a:pt x="36" y="54"/>
                  <a:pt x="36" y="55"/>
                </a:cubicBezTo>
                <a:cubicBezTo>
                  <a:pt x="36" y="59"/>
                  <a:pt x="36" y="63"/>
                  <a:pt x="36" y="68"/>
                </a:cubicBezTo>
                <a:cubicBezTo>
                  <a:pt x="45" y="68"/>
                  <a:pt x="45" y="68"/>
                  <a:pt x="45" y="68"/>
                </a:cubicBezTo>
                <a:close/>
                <a:moveTo>
                  <a:pt x="45" y="34"/>
                </a:moveTo>
                <a:cubicBezTo>
                  <a:pt x="45" y="34"/>
                  <a:pt x="45" y="34"/>
                  <a:pt x="45" y="34"/>
                </a:cubicBezTo>
                <a:cubicBezTo>
                  <a:pt x="53" y="34"/>
                  <a:pt x="59" y="28"/>
                  <a:pt x="59" y="20"/>
                </a:cubicBezTo>
                <a:cubicBezTo>
                  <a:pt x="59" y="12"/>
                  <a:pt x="53" y="6"/>
                  <a:pt x="45" y="6"/>
                </a:cubicBezTo>
                <a:cubicBezTo>
                  <a:pt x="37" y="6"/>
                  <a:pt x="31" y="12"/>
                  <a:pt x="31" y="20"/>
                </a:cubicBezTo>
                <a:cubicBezTo>
                  <a:pt x="31" y="28"/>
                  <a:pt x="37" y="34"/>
                  <a:pt x="45" y="34"/>
                </a:cubicBezTo>
                <a:close/>
                <a:moveTo>
                  <a:pt x="14" y="68"/>
                </a:moveTo>
                <a:cubicBezTo>
                  <a:pt x="14" y="68"/>
                  <a:pt x="14" y="68"/>
                  <a:pt x="14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22" y="67"/>
                  <a:pt x="21" y="67"/>
                  <a:pt x="20" y="66"/>
                </a:cubicBezTo>
                <a:cubicBezTo>
                  <a:pt x="19" y="65"/>
                  <a:pt x="19" y="63"/>
                  <a:pt x="19" y="62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53"/>
                  <a:pt x="19" y="50"/>
                  <a:pt x="20" y="48"/>
                </a:cubicBezTo>
                <a:cubicBezTo>
                  <a:pt x="18" y="48"/>
                  <a:pt x="16" y="48"/>
                  <a:pt x="14" y="47"/>
                </a:cubicBezTo>
                <a:cubicBezTo>
                  <a:pt x="11" y="49"/>
                  <a:pt x="8" y="51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6" y="56"/>
                  <a:pt x="6" y="58"/>
                  <a:pt x="6" y="59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8"/>
                  <a:pt x="12" y="57"/>
                  <a:pt x="13" y="57"/>
                </a:cubicBezTo>
                <a:cubicBezTo>
                  <a:pt x="14" y="57"/>
                  <a:pt x="14" y="58"/>
                  <a:pt x="14" y="59"/>
                </a:cubicBezTo>
                <a:cubicBezTo>
                  <a:pt x="14" y="68"/>
                  <a:pt x="14" y="68"/>
                  <a:pt x="14" y="68"/>
                </a:cubicBezTo>
                <a:close/>
                <a:moveTo>
                  <a:pt x="2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4" y="23"/>
                  <a:pt x="24" y="23"/>
                </a:cubicBezTo>
                <a:cubicBezTo>
                  <a:pt x="23" y="22"/>
                  <a:pt x="22" y="22"/>
                  <a:pt x="21" y="22"/>
                </a:cubicBezTo>
                <a:cubicBezTo>
                  <a:pt x="18" y="22"/>
                  <a:pt x="15" y="23"/>
                  <a:pt x="13" y="25"/>
                </a:cubicBezTo>
                <a:cubicBezTo>
                  <a:pt x="12" y="27"/>
                  <a:pt x="11" y="30"/>
                  <a:pt x="11" y="32"/>
                </a:cubicBezTo>
                <a:cubicBezTo>
                  <a:pt x="11" y="35"/>
                  <a:pt x="12" y="38"/>
                  <a:pt x="13" y="39"/>
                </a:cubicBezTo>
                <a:cubicBezTo>
                  <a:pt x="15" y="41"/>
                  <a:pt x="18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cubicBezTo>
                  <a:pt x="26" y="39"/>
                  <a:pt x="29" y="37"/>
                  <a:pt x="31" y="34"/>
                </a:cubicBezTo>
                <a:cubicBezTo>
                  <a:pt x="28" y="31"/>
                  <a:pt x="26" y="28"/>
                  <a:pt x="25" y="23"/>
                </a:cubicBezTo>
                <a:close/>
                <a:moveTo>
                  <a:pt x="76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58"/>
                  <a:pt x="76" y="57"/>
                  <a:pt x="77" y="57"/>
                </a:cubicBezTo>
                <a:cubicBezTo>
                  <a:pt x="78" y="57"/>
                  <a:pt x="79" y="58"/>
                  <a:pt x="79" y="59"/>
                </a:cubicBezTo>
                <a:cubicBezTo>
                  <a:pt x="79" y="64"/>
                  <a:pt x="79" y="64"/>
                  <a:pt x="79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58"/>
                  <a:pt x="84" y="56"/>
                  <a:pt x="83" y="55"/>
                </a:cubicBezTo>
                <a:cubicBezTo>
                  <a:pt x="83" y="53"/>
                  <a:pt x="82" y="52"/>
                  <a:pt x="81" y="51"/>
                </a:cubicBezTo>
                <a:cubicBezTo>
                  <a:pt x="76" y="47"/>
                  <a:pt x="76" y="47"/>
                  <a:pt x="76" y="47"/>
                </a:cubicBezTo>
                <a:cubicBezTo>
                  <a:pt x="74" y="48"/>
                  <a:pt x="72" y="48"/>
                  <a:pt x="70" y="48"/>
                </a:cubicBezTo>
                <a:cubicBezTo>
                  <a:pt x="71" y="50"/>
                  <a:pt x="71" y="53"/>
                  <a:pt x="71" y="5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63"/>
                  <a:pt x="71" y="65"/>
                  <a:pt x="70" y="66"/>
                </a:cubicBezTo>
                <a:cubicBezTo>
                  <a:pt x="69" y="67"/>
                  <a:pt x="68" y="67"/>
                  <a:pt x="67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65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4" y="28"/>
                  <a:pt x="62" y="31"/>
                  <a:pt x="59" y="34"/>
                </a:cubicBezTo>
                <a:cubicBezTo>
                  <a:pt x="61" y="37"/>
                  <a:pt x="64" y="39"/>
                  <a:pt x="66" y="42"/>
                </a:cubicBezTo>
                <a:cubicBezTo>
                  <a:pt x="66" y="42"/>
                  <a:pt x="67" y="42"/>
                  <a:pt x="67" y="42"/>
                </a:cubicBezTo>
                <a:cubicBezTo>
                  <a:pt x="68" y="42"/>
                  <a:pt x="69" y="42"/>
                  <a:pt x="69" y="42"/>
                </a:cubicBezTo>
                <a:cubicBezTo>
                  <a:pt x="72" y="42"/>
                  <a:pt x="75" y="41"/>
                  <a:pt x="77" y="39"/>
                </a:cubicBezTo>
                <a:cubicBezTo>
                  <a:pt x="78" y="38"/>
                  <a:pt x="79" y="35"/>
                  <a:pt x="79" y="32"/>
                </a:cubicBezTo>
                <a:cubicBezTo>
                  <a:pt x="79" y="30"/>
                  <a:pt x="78" y="27"/>
                  <a:pt x="77" y="25"/>
                </a:cubicBezTo>
                <a:cubicBezTo>
                  <a:pt x="75" y="23"/>
                  <a:pt x="72" y="22"/>
                  <a:pt x="69" y="22"/>
                </a:cubicBezTo>
                <a:cubicBezTo>
                  <a:pt x="68" y="22"/>
                  <a:pt x="67" y="22"/>
                  <a:pt x="66" y="23"/>
                </a:cubicBezTo>
                <a:cubicBezTo>
                  <a:pt x="66" y="23"/>
                  <a:pt x="65" y="23"/>
                  <a:pt x="6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9" name="肘形连接符 15"/>
          <p:cNvCxnSpPr>
            <a:stCxn id="57" idx="4"/>
            <a:endCxn id="8" idx="0"/>
          </p:cNvCxnSpPr>
          <p:nvPr/>
        </p:nvCxnSpPr>
        <p:spPr>
          <a:xfrm rot="5400000">
            <a:off x="6420194" y="1100843"/>
            <a:ext cx="360040" cy="1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2" idx="1"/>
            <a:endCxn id="5" idx="3"/>
          </p:cNvCxnSpPr>
          <p:nvPr/>
        </p:nvCxnSpPr>
        <p:spPr>
          <a:xfrm rot="10800000">
            <a:off x="4151610" y="2848770"/>
            <a:ext cx="1524380" cy="44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8" idx="2"/>
            <a:endCxn id="22" idx="0"/>
          </p:cNvCxnSpPr>
          <p:nvPr/>
        </p:nvCxnSpPr>
        <p:spPr>
          <a:xfrm rot="16200000" flipH="1">
            <a:off x="6168290" y="2181099"/>
            <a:ext cx="869324" cy="66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1568450" y="1770063"/>
            <a:ext cx="1600200" cy="160020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1" name="Picture 3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49588"/>
            <a:ext cx="1784350" cy="387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836738" y="2203450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7174" name="Freeform 6"/>
          <p:cNvSpPr/>
          <p:nvPr/>
        </p:nvSpPr>
        <p:spPr bwMode="auto">
          <a:xfrm>
            <a:off x="2897188" y="2314575"/>
            <a:ext cx="412750" cy="158750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5" name="Group 7"/>
          <p:cNvGrpSpPr/>
          <p:nvPr/>
        </p:nvGrpSpPr>
        <p:grpSpPr bwMode="auto">
          <a:xfrm>
            <a:off x="1406525" y="1871663"/>
            <a:ext cx="177800" cy="174625"/>
            <a:chOff x="223" y="203"/>
            <a:chExt cx="213" cy="211"/>
          </a:xfrm>
        </p:grpSpPr>
        <p:sp>
          <p:nvSpPr>
            <p:cNvPr id="7176" name="Freeform 8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8" name="Freeform 10"/>
          <p:cNvSpPr/>
          <p:nvPr/>
        </p:nvSpPr>
        <p:spPr bwMode="auto">
          <a:xfrm>
            <a:off x="2151063" y="2008188"/>
            <a:ext cx="342900" cy="130175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9" name="Group 11"/>
          <p:cNvGrpSpPr/>
          <p:nvPr/>
        </p:nvGrpSpPr>
        <p:grpSpPr bwMode="auto">
          <a:xfrm flipV="1">
            <a:off x="2849563" y="2730500"/>
            <a:ext cx="130175" cy="127000"/>
            <a:chOff x="223" y="203"/>
            <a:chExt cx="213" cy="211"/>
          </a:xfrm>
        </p:grpSpPr>
        <p:sp>
          <p:nvSpPr>
            <p:cNvPr id="7180" name="Freeform 12"/>
            <p:cNvSpPr/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183" name="Picture 15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27213"/>
            <a:ext cx="717550" cy="438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995738" y="2189163"/>
            <a:ext cx="4537075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F6541"/>
                </a:solidFill>
              </a:rPr>
              <a:t>进展计划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273</Words>
  <Application>Microsoft Office PowerPoint</Application>
  <PresentationFormat>自定义</PresentationFormat>
  <Paragraphs>64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X-DOG</dc:creator>
  <cp:lastModifiedBy>wangyuanlong</cp:lastModifiedBy>
  <cp:revision>75</cp:revision>
  <dcterms:created xsi:type="dcterms:W3CDTF">2015-07-19T05:26:00Z</dcterms:created>
  <dcterms:modified xsi:type="dcterms:W3CDTF">2016-09-12T12:09:03Z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