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5" r:id="rId3"/>
    <p:sldId id="296" r:id="rId4"/>
    <p:sldId id="298" r:id="rId5"/>
    <p:sldId id="299" r:id="rId6"/>
    <p:sldId id="301" r:id="rId7"/>
    <p:sldId id="340" r:id="rId8"/>
    <p:sldId id="304" r:id="rId9"/>
    <p:sldId id="307" r:id="rId10"/>
    <p:sldId id="451" r:id="rId11"/>
    <p:sldId id="452" r:id="rId12"/>
    <p:sldId id="309" r:id="rId13"/>
    <p:sldId id="305" r:id="rId14"/>
    <p:sldId id="306" r:id="rId15"/>
    <p:sldId id="311" r:id="rId16"/>
    <p:sldId id="312" r:id="rId17"/>
    <p:sldId id="313" r:id="rId18"/>
    <p:sldId id="314" r:id="rId19"/>
    <p:sldId id="315" r:id="rId20"/>
    <p:sldId id="343" r:id="rId21"/>
    <p:sldId id="325" r:id="rId22"/>
    <p:sldId id="344" r:id="rId23"/>
    <p:sldId id="260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86222" autoAdjust="0"/>
  </p:normalViewPr>
  <p:slideViewPr>
    <p:cSldViewPr snapToGrid="0">
      <p:cViewPr varScale="1">
        <p:scale>
          <a:sx n="104" d="100"/>
          <a:sy n="104" d="100"/>
        </p:scale>
        <p:origin x="346" y="82"/>
      </p:cViewPr>
      <p:guideLst>
        <p:guide pos="416"/>
        <p:guide pos="7256"/>
        <p:guide orient="horz" pos="648"/>
        <p:guide orient="horz" pos="712"/>
        <p:guide orient="horz" pos="3929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0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6FB4F1-22D3-4338-92FD-749ED3F6CE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DE7B74-7762-4B9B-9962-345E5F2F0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4BD5-C2F6-4CEF-B57F-D320BE304D0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86CD69-E819-44E3-B707-D908D663D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7F67F-948A-445F-B568-8D1A625F3A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F63E-2F4B-4EBC-BF1C-2AF36688E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07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6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63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6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8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32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0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4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1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4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在感知器算法的第二步，现实发生的情况与我们期望的情况不符，因此我们对其进行了调整。这样调整之后，</a:t>
                </a:r>
                <a:r>
                  <a:rPr lang="zh-CN" altLang="en-US" i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"𝒲</a:t>
                </a:r>
                <a:r>
                  <a:rPr lang="zh-CN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" </a:t>
                </a:r>
                <a:r>
                  <a:rPr lang="en-US" altLang="zh-CN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^</a:t>
                </a:r>
                <a:r>
                  <a:rPr lang="en-US" altLang="zh-CN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𝑇 𝑋_𝑖+𝑏</a:t>
                </a:r>
                <a:r>
                  <a:rPr lang="zh-CN" altLang="en-US" dirty="0"/>
                  <a:t> 比原来至少小了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，从而，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距离平衡状态就近了一点。第二种情况也是如此，现实发生的情况与我们预期的情况不符，因为我们对其进行调整。调整之后，</a:t>
                </a:r>
                <a:r>
                  <a:rPr lang="zh-CN" altLang="en-US" i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"𝒲</a:t>
                </a:r>
                <a:r>
                  <a:rPr lang="zh-CN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" </a:t>
                </a:r>
                <a:r>
                  <a:rPr lang="en-US" altLang="zh-CN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^</a:t>
                </a:r>
                <a:r>
                  <a:rPr lang="en-US" altLang="zh-CN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𝑇 𝑋_𝑖+𝑏</a:t>
                </a:r>
                <a:r>
                  <a:rPr lang="zh-CN" altLang="en-US" dirty="0"/>
                  <a:t> 比原来至少大了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，这样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距离平衡状态也就又近了一点。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只要训练数据是线性可分的，那么感知器算法一定可以停下来。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3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9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3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2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ïṩ1ïḑè">
            <a:extLst>
              <a:ext uri="{FF2B5EF4-FFF2-40B4-BE49-F238E27FC236}">
                <a16:creationId xmlns:a16="http://schemas.microsoft.com/office/drawing/2014/main" id="{8F75528D-2031-4357-920E-991665F19898}"/>
              </a:ext>
            </a:extLst>
          </p:cNvPr>
          <p:cNvSpPr/>
          <p:nvPr userDrawn="1"/>
        </p:nvSpPr>
        <p:spPr>
          <a:xfrm>
            <a:off x="8881625" y="1187312"/>
            <a:ext cx="2637275" cy="2624430"/>
          </a:xfrm>
          <a:prstGeom prst="rect">
            <a:avLst/>
          </a:prstGeom>
          <a:gradFill flip="none" rotWithShape="1">
            <a:gsLst>
              <a:gs pos="48700">
                <a:schemeClr val="accent2">
                  <a:alpha val="50000"/>
                </a:schemeClr>
              </a:gs>
              <a:gs pos="0">
                <a:schemeClr val="accent2"/>
              </a:gs>
              <a:gs pos="100000">
                <a:schemeClr val="bg1">
                  <a:alpha val="10000"/>
                </a:schemeClr>
              </a:gs>
            </a:gsLst>
            <a:lin ang="96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0" name="íŝļïďê">
            <a:extLst>
              <a:ext uri="{FF2B5EF4-FFF2-40B4-BE49-F238E27FC236}">
                <a16:creationId xmlns:a16="http://schemas.microsoft.com/office/drawing/2014/main" id="{A5B1BF3F-81F1-4E12-8C9D-397EB99F157D}"/>
              </a:ext>
            </a:extLst>
          </p:cNvPr>
          <p:cNvSpPr/>
          <p:nvPr userDrawn="1"/>
        </p:nvSpPr>
        <p:spPr>
          <a:xfrm>
            <a:off x="6503189" y="2807816"/>
            <a:ext cx="3801977" cy="3277567"/>
          </a:xfrm>
          <a:prstGeom prst="triangle">
            <a:avLst/>
          </a:prstGeom>
          <a:gradFill flip="none" rotWithShape="1">
            <a:gsLst>
              <a:gs pos="48700">
                <a:schemeClr val="accent1">
                  <a:alpha val="50000"/>
                </a:schemeClr>
              </a:gs>
              <a:gs pos="0">
                <a:schemeClr val="accent1"/>
              </a:gs>
              <a:gs pos="100000">
                <a:schemeClr val="bg1">
                  <a:alpha val="10000"/>
                </a:schemeClr>
              </a:gs>
            </a:gsLst>
            <a:lin ang="11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1" name="iṡḷídè">
            <a:extLst>
              <a:ext uri="{FF2B5EF4-FFF2-40B4-BE49-F238E27FC236}">
                <a16:creationId xmlns:a16="http://schemas.microsoft.com/office/drawing/2014/main" id="{676CA589-14E0-416D-962D-92F90C3DC185}"/>
              </a:ext>
            </a:extLst>
          </p:cNvPr>
          <p:cNvSpPr/>
          <p:nvPr userDrawn="1"/>
        </p:nvSpPr>
        <p:spPr>
          <a:xfrm flipH="1">
            <a:off x="4924685" y="1041512"/>
            <a:ext cx="2641601" cy="2641601"/>
          </a:xfrm>
          <a:prstGeom prst="ellipse">
            <a:avLst/>
          </a:prstGeom>
          <a:gradFill flip="none" rotWithShape="1">
            <a:gsLst>
              <a:gs pos="48700">
                <a:schemeClr val="accent3">
                  <a:alpha val="50000"/>
                </a:schemeClr>
              </a:gs>
              <a:gs pos="0">
                <a:schemeClr val="accent3"/>
              </a:gs>
              <a:gs pos="100000">
                <a:schemeClr val="bg1">
                  <a:alpha val="10000"/>
                </a:schemeClr>
              </a:gs>
            </a:gsLst>
            <a:lin ang="90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7B317C30-0341-476F-9DE2-DFE76EC9A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653" y="6109861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A387FAB1-0910-4A22-99D0-8B6C9C7A58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416D2A49-50CF-4A28-91AB-B064CE88E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0076" y="1870574"/>
            <a:ext cx="6326751" cy="628955"/>
          </a:xfrm>
        </p:spPr>
        <p:txBody>
          <a:bodyPr wrap="square" anchor="b">
            <a:sp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 Click to edit Master title style </a:t>
            </a:r>
            <a:endParaRPr lang="zh-CN" altLang="en-US" dirty="0"/>
          </a:p>
        </p:txBody>
      </p:sp>
      <p:sp>
        <p:nvSpPr>
          <p:cNvPr id="23" name="副标题 22">
            <a:extLst>
              <a:ext uri="{FF2B5EF4-FFF2-40B4-BE49-F238E27FC236}">
                <a16:creationId xmlns:a16="http://schemas.microsoft.com/office/drawing/2014/main" id="{816E0C1D-C719-4534-AADD-7FEC157EE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598" y="1781672"/>
            <a:ext cx="2909903" cy="3049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051" u="none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6EEBFCE-DDB4-4F20-94B9-F0742F33B289}"/>
              </a:ext>
            </a:extLst>
          </p:cNvPr>
          <p:cNvGrpSpPr/>
          <p:nvPr userDrawn="1"/>
        </p:nvGrpSpPr>
        <p:grpSpPr>
          <a:xfrm>
            <a:off x="790545" y="5626923"/>
            <a:ext cx="1265343" cy="271100"/>
            <a:chOff x="790545" y="5900300"/>
            <a:chExt cx="1265343" cy="271100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D625D74-7172-47D2-86D3-F87515823EF4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04E1E828-4A73-49E1-A5E1-2ED4D63BDD4A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118" name="íṧľîďe">
                  <a:extLst>
                    <a:ext uri="{FF2B5EF4-FFF2-40B4-BE49-F238E27FC236}">
                      <a16:creationId xmlns:a16="http://schemas.microsoft.com/office/drawing/2014/main" id="{C7E8D20F-7C49-4F79-B868-60ADED554D36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9" name="iṣľíḍê">
                  <a:extLst>
                    <a:ext uri="{FF2B5EF4-FFF2-40B4-BE49-F238E27FC236}">
                      <a16:creationId xmlns:a16="http://schemas.microsoft.com/office/drawing/2014/main" id="{0A8B18DE-4E3C-41B4-AB86-014FD89433C9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0" name="îśḷiḓè">
                  <a:extLst>
                    <a:ext uri="{FF2B5EF4-FFF2-40B4-BE49-F238E27FC236}">
                      <a16:creationId xmlns:a16="http://schemas.microsoft.com/office/drawing/2014/main" id="{424B534E-1C04-471E-BB2D-31EE5782B10E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1" name="iṡļíďe">
                  <a:extLst>
                    <a:ext uri="{FF2B5EF4-FFF2-40B4-BE49-F238E27FC236}">
                      <a16:creationId xmlns:a16="http://schemas.microsoft.com/office/drawing/2014/main" id="{90F2E9CC-9EB9-4748-B51B-496C51DFF593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2" name="î$ľîḓê">
                  <a:extLst>
                    <a:ext uri="{FF2B5EF4-FFF2-40B4-BE49-F238E27FC236}">
                      <a16:creationId xmlns:a16="http://schemas.microsoft.com/office/drawing/2014/main" id="{A8C3C7AD-47B4-4E38-9BCF-231155D5558D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3" name="ïSľîḑè">
                  <a:extLst>
                    <a:ext uri="{FF2B5EF4-FFF2-40B4-BE49-F238E27FC236}">
                      <a16:creationId xmlns:a16="http://schemas.microsoft.com/office/drawing/2014/main" id="{696D9BAA-D5CC-4CF8-89AB-F37F89D1A9D0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4" name="íSļiḓê">
                  <a:extLst>
                    <a:ext uri="{FF2B5EF4-FFF2-40B4-BE49-F238E27FC236}">
                      <a16:creationId xmlns:a16="http://schemas.microsoft.com/office/drawing/2014/main" id="{C4241C18-582D-4487-A7DC-0FC198F5BE3E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5" name="ïSľîḍé">
                  <a:extLst>
                    <a:ext uri="{FF2B5EF4-FFF2-40B4-BE49-F238E27FC236}">
                      <a16:creationId xmlns:a16="http://schemas.microsoft.com/office/drawing/2014/main" id="{13FFE2FF-9A04-4EA2-B801-B524C4B491F5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6" name="iSļíḋé">
                  <a:extLst>
                    <a:ext uri="{FF2B5EF4-FFF2-40B4-BE49-F238E27FC236}">
                      <a16:creationId xmlns:a16="http://schemas.microsoft.com/office/drawing/2014/main" id="{DA899369-3153-495C-9A24-875868B0BCC6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7" name="ïşḻíḋé">
                  <a:extLst>
                    <a:ext uri="{FF2B5EF4-FFF2-40B4-BE49-F238E27FC236}">
                      <a16:creationId xmlns:a16="http://schemas.microsoft.com/office/drawing/2014/main" id="{091F013E-99AB-4BA3-A8AB-63B4CDDFE84B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8" name="îṥḻíḑè">
                  <a:extLst>
                    <a:ext uri="{FF2B5EF4-FFF2-40B4-BE49-F238E27FC236}">
                      <a16:creationId xmlns:a16="http://schemas.microsoft.com/office/drawing/2014/main" id="{3A776C60-1A13-423D-A4A3-869685610095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9" name="îšḷíḓé">
                  <a:extLst>
                    <a:ext uri="{FF2B5EF4-FFF2-40B4-BE49-F238E27FC236}">
                      <a16:creationId xmlns:a16="http://schemas.microsoft.com/office/drawing/2014/main" id="{606DD7FD-1A38-4DCB-B8DB-79ECD0C01FA6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539E3ABA-E354-4AC5-A352-C863F452FF03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106" name="ïSḷîḍê">
                  <a:extLst>
                    <a:ext uri="{FF2B5EF4-FFF2-40B4-BE49-F238E27FC236}">
                      <a16:creationId xmlns:a16="http://schemas.microsoft.com/office/drawing/2014/main" id="{9177F39A-2934-469E-9A6D-A9E47F983BDC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7" name="ïşḷïḑé">
                  <a:extLst>
                    <a:ext uri="{FF2B5EF4-FFF2-40B4-BE49-F238E27FC236}">
                      <a16:creationId xmlns:a16="http://schemas.microsoft.com/office/drawing/2014/main" id="{61F1D26D-44AF-4679-8F37-FA0138044C0B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8" name="íṩḷîḓé">
                  <a:extLst>
                    <a:ext uri="{FF2B5EF4-FFF2-40B4-BE49-F238E27FC236}">
                      <a16:creationId xmlns:a16="http://schemas.microsoft.com/office/drawing/2014/main" id="{228FC695-D73E-43BB-8639-C1FED31260E7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9" name="ísḻïḑe">
                  <a:extLst>
                    <a:ext uri="{FF2B5EF4-FFF2-40B4-BE49-F238E27FC236}">
                      <a16:creationId xmlns:a16="http://schemas.microsoft.com/office/drawing/2014/main" id="{DAA16580-1FDC-43F0-A5F1-DE66D204479A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0" name="iṩľidé">
                  <a:extLst>
                    <a:ext uri="{FF2B5EF4-FFF2-40B4-BE49-F238E27FC236}">
                      <a16:creationId xmlns:a16="http://schemas.microsoft.com/office/drawing/2014/main" id="{84CBCE20-6E13-4429-AA1A-DD6371BBDB5A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1" name="ïŝlïḑè">
                  <a:extLst>
                    <a:ext uri="{FF2B5EF4-FFF2-40B4-BE49-F238E27FC236}">
                      <a16:creationId xmlns:a16="http://schemas.microsoft.com/office/drawing/2014/main" id="{DF0A39FD-7DA0-4072-8264-1099F9EBC712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2" name="i$ļïḑe">
                  <a:extLst>
                    <a:ext uri="{FF2B5EF4-FFF2-40B4-BE49-F238E27FC236}">
                      <a16:creationId xmlns:a16="http://schemas.microsoft.com/office/drawing/2014/main" id="{0837EB01-534A-4238-9E05-5392571D04DD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3" name="ïṧḻíde">
                  <a:extLst>
                    <a:ext uri="{FF2B5EF4-FFF2-40B4-BE49-F238E27FC236}">
                      <a16:creationId xmlns:a16="http://schemas.microsoft.com/office/drawing/2014/main" id="{246E17A4-3AD6-47FB-9BE3-E9459B298966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4" name="îš1idé">
                  <a:extLst>
                    <a:ext uri="{FF2B5EF4-FFF2-40B4-BE49-F238E27FC236}">
                      <a16:creationId xmlns:a16="http://schemas.microsoft.com/office/drawing/2014/main" id="{56CE4183-88AD-4B0A-8E88-2378DF69E234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5" name="ïšľîḑe">
                  <a:extLst>
                    <a:ext uri="{FF2B5EF4-FFF2-40B4-BE49-F238E27FC236}">
                      <a16:creationId xmlns:a16="http://schemas.microsoft.com/office/drawing/2014/main" id="{899674FD-5896-4415-B2A7-C0D90AE6BE84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6" name="íŝḻiďê">
                  <a:extLst>
                    <a:ext uri="{FF2B5EF4-FFF2-40B4-BE49-F238E27FC236}">
                      <a16:creationId xmlns:a16="http://schemas.microsoft.com/office/drawing/2014/main" id="{1FFA2DA2-45FF-4005-B83D-FFF2E440CE6A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7" name="íṥḷîḓé">
                  <a:extLst>
                    <a:ext uri="{FF2B5EF4-FFF2-40B4-BE49-F238E27FC236}">
                      <a16:creationId xmlns:a16="http://schemas.microsoft.com/office/drawing/2014/main" id="{8BA902BD-82A0-4356-88B7-B5DFD9089A0C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3EEB9D91-C3B0-4FD8-8EEF-AD2D40543C42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96" name="iṩļîďê">
                  <a:extLst>
                    <a:ext uri="{FF2B5EF4-FFF2-40B4-BE49-F238E27FC236}">
                      <a16:creationId xmlns:a16="http://schemas.microsoft.com/office/drawing/2014/main" id="{BB9F61E7-7A96-4CEB-961D-CB51CF794ADF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7" name="iŝľíḑe">
                  <a:extLst>
                    <a:ext uri="{FF2B5EF4-FFF2-40B4-BE49-F238E27FC236}">
                      <a16:creationId xmlns:a16="http://schemas.microsoft.com/office/drawing/2014/main" id="{85D85647-4119-45EB-A0A7-185B13AF08D3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8" name="íšļïdé">
                  <a:extLst>
                    <a:ext uri="{FF2B5EF4-FFF2-40B4-BE49-F238E27FC236}">
                      <a16:creationId xmlns:a16="http://schemas.microsoft.com/office/drawing/2014/main" id="{920BC5F1-8204-4D1B-8B9A-3FDAD919B073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9" name="ïṩļíḑê">
                  <a:extLst>
                    <a:ext uri="{FF2B5EF4-FFF2-40B4-BE49-F238E27FC236}">
                      <a16:creationId xmlns:a16="http://schemas.microsoft.com/office/drawing/2014/main" id="{A2AD32D8-2A26-4911-82D3-6A50C166DE00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0" name="íŝḻïďé">
                  <a:extLst>
                    <a:ext uri="{FF2B5EF4-FFF2-40B4-BE49-F238E27FC236}">
                      <a16:creationId xmlns:a16="http://schemas.microsoft.com/office/drawing/2014/main" id="{4DAD3DF0-413D-4C51-A7BD-B5DCB34BD82D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1" name="íSlíďé">
                  <a:extLst>
                    <a:ext uri="{FF2B5EF4-FFF2-40B4-BE49-F238E27FC236}">
                      <a16:creationId xmlns:a16="http://schemas.microsoft.com/office/drawing/2014/main" id="{2EDAB20B-EA87-4F3B-A948-7EA0E7184D40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2" name="isḻîḋê">
                  <a:extLst>
                    <a:ext uri="{FF2B5EF4-FFF2-40B4-BE49-F238E27FC236}">
                      <a16:creationId xmlns:a16="http://schemas.microsoft.com/office/drawing/2014/main" id="{A29B7837-0FD6-4C64-A492-5F8D4409B0BD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3" name="îs1ïḓê">
                  <a:extLst>
                    <a:ext uri="{FF2B5EF4-FFF2-40B4-BE49-F238E27FC236}">
                      <a16:creationId xmlns:a16="http://schemas.microsoft.com/office/drawing/2014/main" id="{8F18BE02-ED5A-40FA-BE1E-14F8553DF7B9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4" name="íṥľiḓe">
                  <a:extLst>
                    <a:ext uri="{FF2B5EF4-FFF2-40B4-BE49-F238E27FC236}">
                      <a16:creationId xmlns:a16="http://schemas.microsoft.com/office/drawing/2014/main" id="{C759195C-B3E1-4E03-9514-FE056D7A8413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5" name="iṣḻîḍè">
                  <a:extLst>
                    <a:ext uri="{FF2B5EF4-FFF2-40B4-BE49-F238E27FC236}">
                      <a16:creationId xmlns:a16="http://schemas.microsoft.com/office/drawing/2014/main" id="{CFBDF184-BDA1-4750-BF11-1213ED5FD718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92" name="ïśḷïdé">
              <a:extLst>
                <a:ext uri="{FF2B5EF4-FFF2-40B4-BE49-F238E27FC236}">
                  <a16:creationId xmlns:a16="http://schemas.microsoft.com/office/drawing/2014/main" id="{47F32422-F9C1-4BEF-A136-8A5302131007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926" y="3974654"/>
            <a:ext cx="6334079" cy="535531"/>
          </a:xfrm>
        </p:spPr>
        <p:txBody>
          <a:bodyPr anchor="b">
            <a:spAutoFit/>
          </a:bodyPr>
          <a:lstStyle>
            <a:lvl1pPr algn="ctr">
              <a:defRPr sz="32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77926" y="4717074"/>
            <a:ext cx="6334079" cy="2862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alpha val="80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86375E3-CD85-4C84-8DB8-1A0B73EB92AC}"/>
              </a:ext>
            </a:extLst>
          </p:cNvPr>
          <p:cNvGrpSpPr/>
          <p:nvPr userDrawn="1"/>
        </p:nvGrpSpPr>
        <p:grpSpPr>
          <a:xfrm>
            <a:off x="4775200" y="1147921"/>
            <a:ext cx="2653176" cy="2641601"/>
            <a:chOff x="4775200" y="1147921"/>
            <a:chExt cx="2653176" cy="2641601"/>
          </a:xfrm>
        </p:grpSpPr>
        <p:sp>
          <p:nvSpPr>
            <p:cNvPr id="144" name="îş1ïḍè">
              <a:extLst>
                <a:ext uri="{FF2B5EF4-FFF2-40B4-BE49-F238E27FC236}">
                  <a16:creationId xmlns:a16="http://schemas.microsoft.com/office/drawing/2014/main" id="{E149ED6C-AFC1-47F4-A2B6-80296E2B714F}"/>
                </a:ext>
              </a:extLst>
            </p:cNvPr>
            <p:cNvSpPr/>
            <p:nvPr userDrawn="1"/>
          </p:nvSpPr>
          <p:spPr>
            <a:xfrm flipH="1">
              <a:off x="4786775" y="1147921"/>
              <a:ext cx="2641601" cy="2641601"/>
            </a:xfrm>
            <a:prstGeom prst="ellipse">
              <a:avLst/>
            </a:prstGeom>
            <a:gradFill flip="none" rotWithShape="1">
              <a:gsLst>
                <a:gs pos="48700">
                  <a:schemeClr val="accent2">
                    <a:alpha val="35000"/>
                  </a:schemeClr>
                </a:gs>
                <a:gs pos="0">
                  <a:schemeClr val="accent2">
                    <a:alpha val="8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/>
            </a:p>
          </p:txBody>
        </p:sp>
        <p:sp>
          <p:nvSpPr>
            <p:cNvPr id="145" name="islïďê">
              <a:extLst>
                <a:ext uri="{FF2B5EF4-FFF2-40B4-BE49-F238E27FC236}">
                  <a16:creationId xmlns:a16="http://schemas.microsoft.com/office/drawing/2014/main" id="{E622F608-2061-4BB0-8017-43D15739199F}"/>
                </a:ext>
              </a:extLst>
            </p:cNvPr>
            <p:cNvSpPr/>
            <p:nvPr userDrawn="1"/>
          </p:nvSpPr>
          <p:spPr>
            <a:xfrm flipH="1">
              <a:off x="4775200" y="1147921"/>
              <a:ext cx="2641601" cy="2641601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A3B73E-8347-47FB-9CA1-96E7BC5E2BBC}"/>
              </a:ext>
            </a:extLst>
          </p:cNvPr>
          <p:cNvGrpSpPr/>
          <p:nvPr userDrawn="1"/>
        </p:nvGrpSpPr>
        <p:grpSpPr>
          <a:xfrm>
            <a:off x="790545" y="5900300"/>
            <a:ext cx="1265343" cy="271100"/>
            <a:chOff x="790545" y="5900300"/>
            <a:chExt cx="1265343" cy="2711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CF72AAE1-7566-461F-89D6-2517E941E1C3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CE8C184-D1E0-40ED-877C-11BCB0D92AD2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172" name="íş1iḋê">
                  <a:extLst>
                    <a:ext uri="{FF2B5EF4-FFF2-40B4-BE49-F238E27FC236}">
                      <a16:creationId xmlns:a16="http://schemas.microsoft.com/office/drawing/2014/main" id="{EFFB04AC-9A10-43BE-9A23-A659AB9075F6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3" name="işḻíḋé">
                  <a:extLst>
                    <a:ext uri="{FF2B5EF4-FFF2-40B4-BE49-F238E27FC236}">
                      <a16:creationId xmlns:a16="http://schemas.microsoft.com/office/drawing/2014/main" id="{996D3DB3-C47A-4C77-8140-49B937DFFD8D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4" name="îŝḻïḑê">
                  <a:extLst>
                    <a:ext uri="{FF2B5EF4-FFF2-40B4-BE49-F238E27FC236}">
                      <a16:creationId xmlns:a16="http://schemas.microsoft.com/office/drawing/2014/main" id="{81B32806-7A68-4E3A-BE59-F65D3F2E7E3D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5" name="ïśľiḑè">
                  <a:extLst>
                    <a:ext uri="{FF2B5EF4-FFF2-40B4-BE49-F238E27FC236}">
                      <a16:creationId xmlns:a16="http://schemas.microsoft.com/office/drawing/2014/main" id="{1BFCB4DF-8CB4-42C1-BBDD-5BB587D47AA6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6" name="iś1iḓé">
                  <a:extLst>
                    <a:ext uri="{FF2B5EF4-FFF2-40B4-BE49-F238E27FC236}">
                      <a16:creationId xmlns:a16="http://schemas.microsoft.com/office/drawing/2014/main" id="{88810D59-DE65-4561-B793-5C4429A56A70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7" name="íšḻiḋé">
                  <a:extLst>
                    <a:ext uri="{FF2B5EF4-FFF2-40B4-BE49-F238E27FC236}">
                      <a16:creationId xmlns:a16="http://schemas.microsoft.com/office/drawing/2014/main" id="{FB96B4C5-49A8-4459-B802-61B3C0472468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8" name="íṥľîḍê">
                  <a:extLst>
                    <a:ext uri="{FF2B5EF4-FFF2-40B4-BE49-F238E27FC236}">
                      <a16:creationId xmlns:a16="http://schemas.microsoft.com/office/drawing/2014/main" id="{F62B21F5-4554-4F8E-8CDD-66BFACFD7309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9" name="îSļídé">
                  <a:extLst>
                    <a:ext uri="{FF2B5EF4-FFF2-40B4-BE49-F238E27FC236}">
                      <a16:creationId xmlns:a16="http://schemas.microsoft.com/office/drawing/2014/main" id="{DE12FFCB-D954-42A0-95CE-6C6817FA01F8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0" name="íṡļíďé">
                  <a:extLst>
                    <a:ext uri="{FF2B5EF4-FFF2-40B4-BE49-F238E27FC236}">
                      <a16:creationId xmlns:a16="http://schemas.microsoft.com/office/drawing/2014/main" id="{1F068EAA-A682-438A-BFE7-67E8BD6B159D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1" name="íślïďê">
                  <a:extLst>
                    <a:ext uri="{FF2B5EF4-FFF2-40B4-BE49-F238E27FC236}">
                      <a16:creationId xmlns:a16="http://schemas.microsoft.com/office/drawing/2014/main" id="{0AA6B135-D25C-400C-B8D2-39CB537E5754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2" name="ïSlídè">
                  <a:extLst>
                    <a:ext uri="{FF2B5EF4-FFF2-40B4-BE49-F238E27FC236}">
                      <a16:creationId xmlns:a16="http://schemas.microsoft.com/office/drawing/2014/main" id="{89017762-EC7E-4468-B6C6-EB74B59780A0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3" name="îṥļiḍê">
                  <a:extLst>
                    <a:ext uri="{FF2B5EF4-FFF2-40B4-BE49-F238E27FC236}">
                      <a16:creationId xmlns:a16="http://schemas.microsoft.com/office/drawing/2014/main" id="{18933EA3-960C-4F8F-B180-6A52D264EE85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13934DE2-B1A3-424B-93AC-684F21B850D5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160" name="îsḻîḍé">
                  <a:extLst>
                    <a:ext uri="{FF2B5EF4-FFF2-40B4-BE49-F238E27FC236}">
                      <a16:creationId xmlns:a16="http://schemas.microsoft.com/office/drawing/2014/main" id="{1ED3C9E5-F0C9-4CBE-A07B-F34F17DA2389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1" name="îšlíḓè">
                  <a:extLst>
                    <a:ext uri="{FF2B5EF4-FFF2-40B4-BE49-F238E27FC236}">
                      <a16:creationId xmlns:a16="http://schemas.microsoft.com/office/drawing/2014/main" id="{6B4B3640-11FD-4140-91C2-E472C61C432A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2" name="ïsḻiḓê">
                  <a:extLst>
                    <a:ext uri="{FF2B5EF4-FFF2-40B4-BE49-F238E27FC236}">
                      <a16:creationId xmlns:a16="http://schemas.microsoft.com/office/drawing/2014/main" id="{6F796AB9-11E2-449A-8BDA-B561B4DF7769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3" name="íṥļíďè">
                  <a:extLst>
                    <a:ext uri="{FF2B5EF4-FFF2-40B4-BE49-F238E27FC236}">
                      <a16:creationId xmlns:a16="http://schemas.microsoft.com/office/drawing/2014/main" id="{E385B412-F7EC-4734-A706-62D0B0BD5D07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4" name="îśḻiḑé">
                  <a:extLst>
                    <a:ext uri="{FF2B5EF4-FFF2-40B4-BE49-F238E27FC236}">
                      <a16:creationId xmlns:a16="http://schemas.microsoft.com/office/drawing/2014/main" id="{88BD9CA9-5ED9-4FF8-870D-7AA2BF187571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5" name="iśḻîḓê">
                  <a:extLst>
                    <a:ext uri="{FF2B5EF4-FFF2-40B4-BE49-F238E27FC236}">
                      <a16:creationId xmlns:a16="http://schemas.microsoft.com/office/drawing/2014/main" id="{6EC89D52-968C-45D9-9C20-808B376442A2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6" name="ïṣḻîde">
                  <a:extLst>
                    <a:ext uri="{FF2B5EF4-FFF2-40B4-BE49-F238E27FC236}">
                      <a16:creationId xmlns:a16="http://schemas.microsoft.com/office/drawing/2014/main" id="{E94EE63B-5611-4681-8D14-E8FE2187F515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7" name="ïṡľïḍê">
                  <a:extLst>
                    <a:ext uri="{FF2B5EF4-FFF2-40B4-BE49-F238E27FC236}">
                      <a16:creationId xmlns:a16="http://schemas.microsoft.com/office/drawing/2014/main" id="{B17CE903-B89D-4ECE-B0AF-3BBC29F8AE05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8" name="îṥḷîḓê">
                  <a:extLst>
                    <a:ext uri="{FF2B5EF4-FFF2-40B4-BE49-F238E27FC236}">
                      <a16:creationId xmlns:a16="http://schemas.microsoft.com/office/drawing/2014/main" id="{A0E4ED3F-DADA-4A9B-B06A-87F53A8ED437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9" name="í$1íḋe">
                  <a:extLst>
                    <a:ext uri="{FF2B5EF4-FFF2-40B4-BE49-F238E27FC236}">
                      <a16:creationId xmlns:a16="http://schemas.microsoft.com/office/drawing/2014/main" id="{2782B544-A04D-4AF4-82DB-AA685C150205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0" name="îṩlîḋè">
                  <a:extLst>
                    <a:ext uri="{FF2B5EF4-FFF2-40B4-BE49-F238E27FC236}">
                      <a16:creationId xmlns:a16="http://schemas.microsoft.com/office/drawing/2014/main" id="{0973A850-2D66-4EE8-908A-8F4198F804CA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1" name="íśľiḍe">
                  <a:extLst>
                    <a:ext uri="{FF2B5EF4-FFF2-40B4-BE49-F238E27FC236}">
                      <a16:creationId xmlns:a16="http://schemas.microsoft.com/office/drawing/2014/main" id="{81EBEC93-09E8-4B05-B72F-34781968A84B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5D562B85-A7A3-4385-BBA4-0A10ADAA156B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150" name="iṧľîḑé">
                  <a:extLst>
                    <a:ext uri="{FF2B5EF4-FFF2-40B4-BE49-F238E27FC236}">
                      <a16:creationId xmlns:a16="http://schemas.microsoft.com/office/drawing/2014/main" id="{28E9DB11-3613-4F7A-AED5-EB425A91A3BC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1" name="ïŝḻiḓe">
                  <a:extLst>
                    <a:ext uri="{FF2B5EF4-FFF2-40B4-BE49-F238E27FC236}">
                      <a16:creationId xmlns:a16="http://schemas.microsoft.com/office/drawing/2014/main" id="{6E81F08F-1C11-4DD9-8E5E-81334DFBFC58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2" name="ïṣļiḋè">
                  <a:extLst>
                    <a:ext uri="{FF2B5EF4-FFF2-40B4-BE49-F238E27FC236}">
                      <a16:creationId xmlns:a16="http://schemas.microsoft.com/office/drawing/2014/main" id="{BED42903-013E-413C-82C3-71E1F652F9F3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3" name="îśľîďé">
                  <a:extLst>
                    <a:ext uri="{FF2B5EF4-FFF2-40B4-BE49-F238E27FC236}">
                      <a16:creationId xmlns:a16="http://schemas.microsoft.com/office/drawing/2014/main" id="{2BB06420-0194-49FF-8853-4AF9E50BF8D5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4" name="ï$1iḍe">
                  <a:extLst>
                    <a:ext uri="{FF2B5EF4-FFF2-40B4-BE49-F238E27FC236}">
                      <a16:creationId xmlns:a16="http://schemas.microsoft.com/office/drawing/2014/main" id="{97C86655-FEBD-4F22-A9AB-E4E703DC16B5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5" name="îṥ1îḑê">
                  <a:extLst>
                    <a:ext uri="{FF2B5EF4-FFF2-40B4-BE49-F238E27FC236}">
                      <a16:creationId xmlns:a16="http://schemas.microsoft.com/office/drawing/2014/main" id="{1F6732CE-990C-431E-BB57-FE2E696C0D29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6" name="íŝļíḑé">
                  <a:extLst>
                    <a:ext uri="{FF2B5EF4-FFF2-40B4-BE49-F238E27FC236}">
                      <a16:creationId xmlns:a16="http://schemas.microsoft.com/office/drawing/2014/main" id="{FACCDCDD-6163-48EE-A6F7-DDB349806208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7" name="íṣḷiḑé">
                  <a:extLst>
                    <a:ext uri="{FF2B5EF4-FFF2-40B4-BE49-F238E27FC236}">
                      <a16:creationId xmlns:a16="http://schemas.microsoft.com/office/drawing/2014/main" id="{950196A1-8C9E-417E-895F-F62AD9FCA04D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8" name="îṩḻïḋe">
                  <a:extLst>
                    <a:ext uri="{FF2B5EF4-FFF2-40B4-BE49-F238E27FC236}">
                      <a16:creationId xmlns:a16="http://schemas.microsoft.com/office/drawing/2014/main" id="{897E1805-0855-4B59-9C3C-97683FCB50E1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9" name="îśḷïḓè">
                  <a:extLst>
                    <a:ext uri="{FF2B5EF4-FFF2-40B4-BE49-F238E27FC236}">
                      <a16:creationId xmlns:a16="http://schemas.microsoft.com/office/drawing/2014/main" id="{55CEF69A-B2A9-4DB0-A13F-279E1D202C55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184" name="íšlîḍe">
              <a:extLst>
                <a:ext uri="{FF2B5EF4-FFF2-40B4-BE49-F238E27FC236}">
                  <a16:creationId xmlns:a16="http://schemas.microsoft.com/office/drawing/2014/main" id="{A296AC83-83AB-4534-9199-B0CC5F5E7871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5" name="Group 3_1">
            <a:extLst>
              <a:ext uri="{FF2B5EF4-FFF2-40B4-BE49-F238E27FC236}">
                <a16:creationId xmlns:a16="http://schemas.microsoft.com/office/drawing/2014/main" id="{43EC2324-B6A3-440B-AFE8-662D00084EB9}"/>
              </a:ext>
            </a:extLst>
          </p:cNvPr>
          <p:cNvGrpSpPr/>
          <p:nvPr userDrawn="1"/>
        </p:nvGrpSpPr>
        <p:grpSpPr>
          <a:xfrm>
            <a:off x="10227083" y="792443"/>
            <a:ext cx="1265343" cy="271100"/>
            <a:chOff x="790545" y="5900300"/>
            <a:chExt cx="1265343" cy="271100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D2486451-51DE-49DB-8FC8-9A84711A4191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333CDE50-4A40-4DCD-8DFE-E34AB9DDB859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213" name="iṡ1îḑé">
                  <a:extLst>
                    <a:ext uri="{FF2B5EF4-FFF2-40B4-BE49-F238E27FC236}">
                      <a16:creationId xmlns:a16="http://schemas.microsoft.com/office/drawing/2014/main" id="{05A46A4A-E622-4F73-B866-C895C8C6BB63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4" name="ï$ḷïḍè">
                  <a:extLst>
                    <a:ext uri="{FF2B5EF4-FFF2-40B4-BE49-F238E27FC236}">
                      <a16:creationId xmlns:a16="http://schemas.microsoft.com/office/drawing/2014/main" id="{22D47B0E-F1ED-40C6-BBF5-41A9E8A6E5DD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5" name="ïṧļîḍê">
                  <a:extLst>
                    <a:ext uri="{FF2B5EF4-FFF2-40B4-BE49-F238E27FC236}">
                      <a16:creationId xmlns:a16="http://schemas.microsoft.com/office/drawing/2014/main" id="{19AACECC-4A8E-4C36-90C9-510B5E8331F2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6" name="iṣlïḓe">
                  <a:extLst>
                    <a:ext uri="{FF2B5EF4-FFF2-40B4-BE49-F238E27FC236}">
                      <a16:creationId xmlns:a16="http://schemas.microsoft.com/office/drawing/2014/main" id="{0728C386-44E6-43E7-9296-7A562BBF1454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7" name="iŝ1idé">
                  <a:extLst>
                    <a:ext uri="{FF2B5EF4-FFF2-40B4-BE49-F238E27FC236}">
                      <a16:creationId xmlns:a16="http://schemas.microsoft.com/office/drawing/2014/main" id="{C077DF9A-E019-4951-A137-0ECE9A70E940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8" name="iṥlîde">
                  <a:extLst>
                    <a:ext uri="{FF2B5EF4-FFF2-40B4-BE49-F238E27FC236}">
                      <a16:creationId xmlns:a16="http://schemas.microsoft.com/office/drawing/2014/main" id="{ACD407AD-EF8F-4C4A-9CD5-B9185273A2D1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9" name="íşḻíde">
                  <a:extLst>
                    <a:ext uri="{FF2B5EF4-FFF2-40B4-BE49-F238E27FC236}">
                      <a16:creationId xmlns:a16="http://schemas.microsoft.com/office/drawing/2014/main" id="{7672D379-8B54-4C6F-900C-AD3B52C59DCD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0" name="íṧḻîḓê">
                  <a:extLst>
                    <a:ext uri="{FF2B5EF4-FFF2-40B4-BE49-F238E27FC236}">
                      <a16:creationId xmlns:a16="http://schemas.microsoft.com/office/drawing/2014/main" id="{CF6E2D9F-CE16-476E-A0EC-68651F6D0FB8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1" name="ïšļíḍê">
                  <a:extLst>
                    <a:ext uri="{FF2B5EF4-FFF2-40B4-BE49-F238E27FC236}">
                      <a16:creationId xmlns:a16="http://schemas.microsoft.com/office/drawing/2014/main" id="{87F757F6-5D37-4CCC-B264-9F81C8D5630D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2" name="ïsļïḑê">
                  <a:extLst>
                    <a:ext uri="{FF2B5EF4-FFF2-40B4-BE49-F238E27FC236}">
                      <a16:creationId xmlns:a16="http://schemas.microsoft.com/office/drawing/2014/main" id="{57F1F0D2-B278-41C3-A95A-2B7267E33C9D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3" name="îŝliḓê">
                  <a:extLst>
                    <a:ext uri="{FF2B5EF4-FFF2-40B4-BE49-F238E27FC236}">
                      <a16:creationId xmlns:a16="http://schemas.microsoft.com/office/drawing/2014/main" id="{E3BF7DE4-1A00-4285-A41F-FA40D35C3D9A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4" name="iṡḷídè">
                  <a:extLst>
                    <a:ext uri="{FF2B5EF4-FFF2-40B4-BE49-F238E27FC236}">
                      <a16:creationId xmlns:a16="http://schemas.microsoft.com/office/drawing/2014/main" id="{F2653657-FB13-42CC-AAB1-490CF9351518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AF370900-BB8A-4309-9D1E-A2EC1BB2F5BE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201" name="išļiḑe">
                  <a:extLst>
                    <a:ext uri="{FF2B5EF4-FFF2-40B4-BE49-F238E27FC236}">
                      <a16:creationId xmlns:a16="http://schemas.microsoft.com/office/drawing/2014/main" id="{609BBFC8-BA8F-41B7-B3E6-D15DB8F5056D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2" name="íṥḻiḍe">
                  <a:extLst>
                    <a:ext uri="{FF2B5EF4-FFF2-40B4-BE49-F238E27FC236}">
                      <a16:creationId xmlns:a16="http://schemas.microsoft.com/office/drawing/2014/main" id="{6EE7397B-7C83-4156-AE0B-63A228A3990A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3" name="iş1íḑê">
                  <a:extLst>
                    <a:ext uri="{FF2B5EF4-FFF2-40B4-BE49-F238E27FC236}">
                      <a16:creationId xmlns:a16="http://schemas.microsoft.com/office/drawing/2014/main" id="{170C27D7-0B3A-4406-8CF7-78A50F6B1BC4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4" name="îṣľiḓè">
                  <a:extLst>
                    <a:ext uri="{FF2B5EF4-FFF2-40B4-BE49-F238E27FC236}">
                      <a16:creationId xmlns:a16="http://schemas.microsoft.com/office/drawing/2014/main" id="{3572DE7B-3CDD-4BC3-8C42-DDD17E5331DE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5" name="ï$1iḍè">
                  <a:extLst>
                    <a:ext uri="{FF2B5EF4-FFF2-40B4-BE49-F238E27FC236}">
                      <a16:creationId xmlns:a16="http://schemas.microsoft.com/office/drawing/2014/main" id="{543FD83D-1100-4988-B0A0-1B8F6A19E4E5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6" name="iṩḷiḋé">
                  <a:extLst>
                    <a:ext uri="{FF2B5EF4-FFF2-40B4-BE49-F238E27FC236}">
                      <a16:creationId xmlns:a16="http://schemas.microsoft.com/office/drawing/2014/main" id="{740FB857-94A5-49FC-BA39-312597E4DD54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7" name="íšļîḑe">
                  <a:extLst>
                    <a:ext uri="{FF2B5EF4-FFF2-40B4-BE49-F238E27FC236}">
                      <a16:creationId xmlns:a16="http://schemas.microsoft.com/office/drawing/2014/main" id="{8E0872F5-FF94-486D-A908-81B1F6FC4908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8" name="ïṥľidê">
                  <a:extLst>
                    <a:ext uri="{FF2B5EF4-FFF2-40B4-BE49-F238E27FC236}">
                      <a16:creationId xmlns:a16="http://schemas.microsoft.com/office/drawing/2014/main" id="{3AEA298F-A86F-4474-B694-89C030712AF5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9" name="ïṧḷïḓé">
                  <a:extLst>
                    <a:ext uri="{FF2B5EF4-FFF2-40B4-BE49-F238E27FC236}">
                      <a16:creationId xmlns:a16="http://schemas.microsoft.com/office/drawing/2014/main" id="{FFB35F97-4186-4F42-ADE8-A5302719F2C8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0" name="iş1íḋè">
                  <a:extLst>
                    <a:ext uri="{FF2B5EF4-FFF2-40B4-BE49-F238E27FC236}">
                      <a16:creationId xmlns:a16="http://schemas.microsoft.com/office/drawing/2014/main" id="{39C21446-4372-4E74-97B7-4DFD742AC139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1" name="iś1íḓê">
                  <a:extLst>
                    <a:ext uri="{FF2B5EF4-FFF2-40B4-BE49-F238E27FC236}">
                      <a16:creationId xmlns:a16="http://schemas.microsoft.com/office/drawing/2014/main" id="{46B5207F-A6F3-4CB1-84CE-035DCBDADBEF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2" name="íšļídé">
                  <a:extLst>
                    <a:ext uri="{FF2B5EF4-FFF2-40B4-BE49-F238E27FC236}">
                      <a16:creationId xmlns:a16="http://schemas.microsoft.com/office/drawing/2014/main" id="{F7DF84A6-6077-4B5A-BDA6-7298A9ADB8AC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C811D4B-3F39-4857-BF69-29926F12D025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191" name="íS1íde">
                  <a:extLst>
                    <a:ext uri="{FF2B5EF4-FFF2-40B4-BE49-F238E27FC236}">
                      <a16:creationId xmlns:a16="http://schemas.microsoft.com/office/drawing/2014/main" id="{84929D04-21CE-4FCC-B62D-F7491ED8C3F3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2" name="ïŝ1iḋé">
                  <a:extLst>
                    <a:ext uri="{FF2B5EF4-FFF2-40B4-BE49-F238E27FC236}">
                      <a16:creationId xmlns:a16="http://schemas.microsoft.com/office/drawing/2014/main" id="{B977A48D-84C3-49DA-AC6B-AAA8CC4ABA20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3" name="îṩļidè">
                  <a:extLst>
                    <a:ext uri="{FF2B5EF4-FFF2-40B4-BE49-F238E27FC236}">
                      <a16:creationId xmlns:a16="http://schemas.microsoft.com/office/drawing/2014/main" id="{FC9141DB-CD0A-48C9-886D-633CC8410364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4" name="îşļiḑe">
                  <a:extLst>
                    <a:ext uri="{FF2B5EF4-FFF2-40B4-BE49-F238E27FC236}">
                      <a16:creationId xmlns:a16="http://schemas.microsoft.com/office/drawing/2014/main" id="{6450AB6A-87E4-4AAE-85AA-A22FC69A24D5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5" name="ïṥḷíḓe">
                  <a:extLst>
                    <a:ext uri="{FF2B5EF4-FFF2-40B4-BE49-F238E27FC236}">
                      <a16:creationId xmlns:a16="http://schemas.microsoft.com/office/drawing/2014/main" id="{3D547A6C-14AB-401E-8D8B-D3D5CFE0D1BD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6" name="iśḷiḋé">
                  <a:extLst>
                    <a:ext uri="{FF2B5EF4-FFF2-40B4-BE49-F238E27FC236}">
                      <a16:creationId xmlns:a16="http://schemas.microsoft.com/office/drawing/2014/main" id="{E6073B5A-9D4A-47E6-9DBC-BF9DC35F5109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7" name="îṧḻïḍé">
                  <a:extLst>
                    <a:ext uri="{FF2B5EF4-FFF2-40B4-BE49-F238E27FC236}">
                      <a16:creationId xmlns:a16="http://schemas.microsoft.com/office/drawing/2014/main" id="{3AA9F8B3-C31E-4F82-8B7B-363674F4D2BD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8" name="iṧ1îďè">
                  <a:extLst>
                    <a:ext uri="{FF2B5EF4-FFF2-40B4-BE49-F238E27FC236}">
                      <a16:creationId xmlns:a16="http://schemas.microsoft.com/office/drawing/2014/main" id="{C1E5AB24-BA1D-41A9-B33D-F0AA912E3129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9" name="íśḷíďe">
                  <a:extLst>
                    <a:ext uri="{FF2B5EF4-FFF2-40B4-BE49-F238E27FC236}">
                      <a16:creationId xmlns:a16="http://schemas.microsoft.com/office/drawing/2014/main" id="{9854AF42-0993-4C71-80E9-FAFD6D46E8A4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0" name="iśľïḍé">
                  <a:extLst>
                    <a:ext uri="{FF2B5EF4-FFF2-40B4-BE49-F238E27FC236}">
                      <a16:creationId xmlns:a16="http://schemas.microsoft.com/office/drawing/2014/main" id="{B8EBF171-F79D-4930-AF63-6C7D32BB7655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187" name="íṩ1ïdê">
              <a:extLst>
                <a:ext uri="{FF2B5EF4-FFF2-40B4-BE49-F238E27FC236}">
                  <a16:creationId xmlns:a16="http://schemas.microsoft.com/office/drawing/2014/main" id="{EDA1296E-D2E3-4EB4-8F66-3CFD555B2436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ïSḻiḓê">
            <a:extLst>
              <a:ext uri="{FF2B5EF4-FFF2-40B4-BE49-F238E27FC236}">
                <a16:creationId xmlns:a16="http://schemas.microsoft.com/office/drawing/2014/main" id="{925A5990-1EEC-41DE-9A8C-D47CC8DA9A91}"/>
              </a:ext>
            </a:extLst>
          </p:cNvPr>
          <p:cNvSpPr/>
          <p:nvPr userDrawn="1"/>
        </p:nvSpPr>
        <p:spPr>
          <a:xfrm>
            <a:off x="371" y="0"/>
            <a:ext cx="3607461" cy="3607461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ï$1îďè">
            <a:extLst>
              <a:ext uri="{FF2B5EF4-FFF2-40B4-BE49-F238E27FC236}">
                <a16:creationId xmlns:a16="http://schemas.microsoft.com/office/drawing/2014/main" id="{B8F849A5-5469-45F5-B3A6-444919795879}"/>
              </a:ext>
            </a:extLst>
          </p:cNvPr>
          <p:cNvSpPr/>
          <p:nvPr userDrawn="1"/>
        </p:nvSpPr>
        <p:spPr>
          <a:xfrm flipH="1" flipV="1">
            <a:off x="9107208" y="3783754"/>
            <a:ext cx="3077029" cy="3077029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îṥḻïḓè">
            <a:extLst>
              <a:ext uri="{FF2B5EF4-FFF2-40B4-BE49-F238E27FC236}">
                <a16:creationId xmlns:a16="http://schemas.microsoft.com/office/drawing/2014/main" id="{DDABD0A6-8110-4FEB-A6A0-03C53D649DE0}"/>
              </a:ext>
            </a:extLst>
          </p:cNvPr>
          <p:cNvSpPr/>
          <p:nvPr userDrawn="1"/>
        </p:nvSpPr>
        <p:spPr>
          <a:xfrm>
            <a:off x="8881625" y="1187312"/>
            <a:ext cx="2637275" cy="2624430"/>
          </a:xfrm>
          <a:prstGeom prst="rect">
            <a:avLst/>
          </a:prstGeom>
          <a:gradFill flip="none" rotWithShape="1">
            <a:gsLst>
              <a:gs pos="48700">
                <a:schemeClr val="accent2">
                  <a:alpha val="50000"/>
                </a:schemeClr>
              </a:gs>
              <a:gs pos="0">
                <a:schemeClr val="accent2"/>
              </a:gs>
              <a:gs pos="100000">
                <a:schemeClr val="bg1">
                  <a:alpha val="10000"/>
                </a:schemeClr>
              </a:gs>
            </a:gsLst>
            <a:lin ang="96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3" name="i$lïḍè">
            <a:extLst>
              <a:ext uri="{FF2B5EF4-FFF2-40B4-BE49-F238E27FC236}">
                <a16:creationId xmlns:a16="http://schemas.microsoft.com/office/drawing/2014/main" id="{459A998B-73CC-4FC7-B9FA-973C2E173FE5}"/>
              </a:ext>
            </a:extLst>
          </p:cNvPr>
          <p:cNvSpPr/>
          <p:nvPr userDrawn="1"/>
        </p:nvSpPr>
        <p:spPr>
          <a:xfrm>
            <a:off x="6503189" y="2807816"/>
            <a:ext cx="3801977" cy="3277567"/>
          </a:xfrm>
          <a:prstGeom prst="triangle">
            <a:avLst/>
          </a:prstGeom>
          <a:gradFill flip="none" rotWithShape="1">
            <a:gsLst>
              <a:gs pos="48700">
                <a:schemeClr val="accent1">
                  <a:alpha val="50000"/>
                </a:schemeClr>
              </a:gs>
              <a:gs pos="0">
                <a:schemeClr val="accent1"/>
              </a:gs>
              <a:gs pos="100000">
                <a:schemeClr val="bg1">
                  <a:alpha val="10000"/>
                </a:schemeClr>
              </a:gs>
            </a:gsLst>
            <a:lin ang="11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4" name="îṡḷîḓe">
            <a:extLst>
              <a:ext uri="{FF2B5EF4-FFF2-40B4-BE49-F238E27FC236}">
                <a16:creationId xmlns:a16="http://schemas.microsoft.com/office/drawing/2014/main" id="{8531077D-0610-4C37-B4D4-C701719E218E}"/>
              </a:ext>
            </a:extLst>
          </p:cNvPr>
          <p:cNvSpPr/>
          <p:nvPr userDrawn="1"/>
        </p:nvSpPr>
        <p:spPr>
          <a:xfrm flipH="1">
            <a:off x="4924685" y="1041512"/>
            <a:ext cx="2641601" cy="2641601"/>
          </a:xfrm>
          <a:prstGeom prst="ellipse">
            <a:avLst/>
          </a:prstGeom>
          <a:gradFill flip="none" rotWithShape="1">
            <a:gsLst>
              <a:gs pos="48700">
                <a:schemeClr val="accent3">
                  <a:alpha val="50000"/>
                </a:schemeClr>
              </a:gs>
              <a:gs pos="0">
                <a:schemeClr val="accent3"/>
              </a:gs>
              <a:gs pos="100000">
                <a:schemeClr val="bg1">
                  <a:alpha val="10000"/>
                </a:schemeClr>
              </a:gs>
            </a:gsLst>
            <a:lin ang="90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1" name="iṣ1îďê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 userDrawn="1"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0D11F6A-D51F-4812-BBE3-9CFDF37AD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50679"/>
            <a:ext cx="3577064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DD173D8-6B35-4F65-94F3-F8AC463B2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3279" y="6050679"/>
            <a:ext cx="2581971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2C2E298B-202B-4B56-9228-B1ADC92E0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801" y="3554515"/>
            <a:ext cx="3720752" cy="830164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for watching</a:t>
            </a:r>
          </a:p>
        </p:txBody>
      </p:sp>
      <p:sp>
        <p:nvSpPr>
          <p:cNvPr id="44" name="副标题 43">
            <a:extLst>
              <a:ext uri="{FF2B5EF4-FFF2-40B4-BE49-F238E27FC236}">
                <a16:creationId xmlns:a16="http://schemas.microsoft.com/office/drawing/2014/main" id="{0585A228-C77A-4FA7-B245-2AE3C448F8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0959" y="4844331"/>
            <a:ext cx="2204704" cy="5846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1" u="none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4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š1îḑè">
            <a:extLst>
              <a:ext uri="{FF2B5EF4-FFF2-40B4-BE49-F238E27FC236}">
                <a16:creationId xmlns:a16="http://schemas.microsoft.com/office/drawing/2014/main" id="{BDA38321-5205-402D-BFF3-6CBF0988BDDC}"/>
              </a:ext>
            </a:extLst>
          </p:cNvPr>
          <p:cNvSpPr/>
          <p:nvPr userDrawn="1"/>
        </p:nvSpPr>
        <p:spPr>
          <a:xfrm>
            <a:off x="371" y="0"/>
            <a:ext cx="3607461" cy="3607461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îṣļîḓé">
            <a:extLst>
              <a:ext uri="{FF2B5EF4-FFF2-40B4-BE49-F238E27FC236}">
                <a16:creationId xmlns:a16="http://schemas.microsoft.com/office/drawing/2014/main" id="{6CB46BB1-DA0F-45D8-8C44-506FB7BAB3A6}"/>
              </a:ext>
            </a:extLst>
          </p:cNvPr>
          <p:cNvSpPr/>
          <p:nvPr userDrawn="1"/>
        </p:nvSpPr>
        <p:spPr>
          <a:xfrm flipH="1" flipV="1">
            <a:off x="9107208" y="3783754"/>
            <a:ext cx="3077029" cy="3077029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  <p:sldLayoutId id="2147483661" r:id="rId6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2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0" Type="http://schemas.openxmlformats.org/officeDocument/2006/relationships/image" Target="../media/image48.png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4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8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15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20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ľ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612C0-51BF-4851-8FF2-D2AC46F34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95F1C-81EF-429F-9339-ECACA96B6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îs1îdé">
            <a:extLst>
              <a:ext uri="{FF2B5EF4-FFF2-40B4-BE49-F238E27FC236}">
                <a16:creationId xmlns:a16="http://schemas.microsoft.com/office/drawing/2014/main" id="{8998DE8C-8FEA-49C4-B54F-63F924234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076" y="1317514"/>
            <a:ext cx="6326751" cy="1469453"/>
          </a:xfrm>
        </p:spPr>
        <p:txBody>
          <a:bodyPr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计算机辅助药物设计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深度学习</a:t>
            </a:r>
          </a:p>
        </p:txBody>
      </p:sp>
      <p:cxnSp>
        <p:nvCxnSpPr>
          <p:cNvPr id="19" name="işļîḍê">
            <a:extLst>
              <a:ext uri="{FF2B5EF4-FFF2-40B4-BE49-F238E27FC236}">
                <a16:creationId xmlns:a16="http://schemas.microsoft.com/office/drawing/2014/main" id="{A2FCF862-32B0-4235-98DB-AC610516FDB7}"/>
              </a:ext>
            </a:extLst>
          </p:cNvPr>
          <p:cNvCxnSpPr>
            <a:cxnSpLocks/>
          </p:cNvCxnSpPr>
          <p:nvPr/>
        </p:nvCxnSpPr>
        <p:spPr>
          <a:xfrm>
            <a:off x="4797425" y="2786969"/>
            <a:ext cx="5957661" cy="0"/>
          </a:xfrm>
          <a:prstGeom prst="line">
            <a:avLst/>
          </a:prstGeom>
          <a:ln w="952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íşlïḑê">
            <a:extLst>
              <a:ext uri="{FF2B5EF4-FFF2-40B4-BE49-F238E27FC236}">
                <a16:creationId xmlns:a16="http://schemas.microsoft.com/office/drawing/2014/main" id="{56F650D0-6A61-44F0-85FA-6BFF63C66CEF}"/>
              </a:ext>
            </a:extLst>
          </p:cNvPr>
          <p:cNvCxnSpPr>
            <a:cxnSpLocks/>
          </p:cNvCxnSpPr>
          <p:nvPr/>
        </p:nvCxnSpPr>
        <p:spPr>
          <a:xfrm>
            <a:off x="4811939" y="1317515"/>
            <a:ext cx="5943147" cy="0"/>
          </a:xfrm>
          <a:prstGeom prst="line">
            <a:avLst/>
          </a:prstGeom>
          <a:ln w="952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  <a:noFill/>
          <a:ln w="19050">
            <a:noFill/>
          </a:ln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AEA58C-BB1F-4436-85BD-FA09F5A02EE8}"/>
              </a:ext>
            </a:extLst>
          </p:cNvPr>
          <p:cNvSpPr/>
          <p:nvPr/>
        </p:nvSpPr>
        <p:spPr>
          <a:xfrm>
            <a:off x="720324" y="226664"/>
            <a:ext cx="4560150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梯度下降（</a:t>
            </a:r>
            <a:r>
              <a:rPr lang="en-US" altLang="zh-CN" b="1" dirty="0">
                <a:solidFill>
                  <a:schemeClr val="tx1"/>
                </a:solidFill>
              </a:rPr>
              <a:t>Gradient Descent Method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F3E64C-3D55-442A-B65C-E9C70690322C}"/>
              </a:ext>
            </a:extLst>
          </p:cNvPr>
          <p:cNvGrpSpPr/>
          <p:nvPr/>
        </p:nvGrpSpPr>
        <p:grpSpPr>
          <a:xfrm>
            <a:off x="720324" y="1127760"/>
            <a:ext cx="3657600" cy="1821917"/>
            <a:chOff x="1413510" y="1630680"/>
            <a:chExt cx="3657600" cy="275843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A6CC3A7-FC68-422B-9DCC-948B76A21283}"/>
                </a:ext>
              </a:extLst>
            </p:cNvPr>
            <p:cNvSpPr/>
            <p:nvPr/>
          </p:nvSpPr>
          <p:spPr>
            <a:xfrm>
              <a:off x="1752600" y="1630680"/>
              <a:ext cx="2979420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假定神经网络是某一种结构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F7F08A1-EA5B-43C7-9843-35C1C3BBC334}"/>
                </a:ext>
              </a:extLst>
            </p:cNvPr>
            <p:cNvSpPr/>
            <p:nvPr/>
          </p:nvSpPr>
          <p:spPr>
            <a:xfrm>
              <a:off x="1413510" y="2750819"/>
              <a:ext cx="3657600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将一堆训练数据输入到这个网络中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5CB1695-2325-447C-A2DA-693A7E724FA6}"/>
                </a:ext>
              </a:extLst>
            </p:cNvPr>
            <p:cNvSpPr/>
            <p:nvPr/>
          </p:nvSpPr>
          <p:spPr>
            <a:xfrm>
              <a:off x="1830705" y="3870958"/>
              <a:ext cx="2823210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估计这个网络的待求参数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42A37A7-F166-4961-8FC0-DA4A1992CA75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3242310" y="2148840"/>
              <a:ext cx="0" cy="601979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7246826-8707-4E64-88C6-A4D0F4BE934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3242310" y="3268979"/>
              <a:ext cx="0" cy="601979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185D521-AAA2-4785-8AD4-808061767E6F}"/>
                  </a:ext>
                </a:extLst>
              </p:cNvPr>
              <p:cNvSpPr/>
              <p:nvPr/>
            </p:nvSpPr>
            <p:spPr>
              <a:xfrm>
                <a:off x="7012858" y="1127760"/>
                <a:ext cx="4560226" cy="27584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利用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梯度下降法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求解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目标函数 </a:t>
                </a:r>
                <a:r>
                  <a:rPr lang="en-US" altLang="zh-CN" sz="1600" b="1" dirty="0">
                    <a:solidFill>
                      <a:schemeClr val="accent2"/>
                    </a:solidFill>
                  </a:rPr>
                  <a:t>y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的局部极小值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随机选取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的初始值（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）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应用迭代算法求目标函数的局部极值：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6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baseline="-25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6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185D521-AAA2-4785-8AD4-808061767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858" y="1127760"/>
                <a:ext cx="4560226" cy="2758438"/>
              </a:xfrm>
              <a:prstGeom prst="rect">
                <a:avLst/>
              </a:prstGeom>
              <a:blipFill>
                <a:blip r:embed="rId4"/>
                <a:stretch>
                  <a:fillRect l="-6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A9B8820-B217-448C-845C-DF7ECD824300}"/>
                  </a:ext>
                </a:extLst>
              </p:cNvPr>
              <p:cNvSpPr txBox="1"/>
              <p:nvPr/>
            </p:nvSpPr>
            <p:spPr>
              <a:xfrm>
                <a:off x="693895" y="3701532"/>
                <a:ext cx="3450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学习率（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learning rate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A9B8820-B217-448C-845C-DF7ECD82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95" y="3701532"/>
                <a:ext cx="345040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">
            <a:extLst>
              <a:ext uri="{FF2B5EF4-FFF2-40B4-BE49-F238E27FC236}">
                <a16:creationId xmlns:a16="http://schemas.microsoft.com/office/drawing/2014/main" id="{51242B8D-D607-4671-894B-C1A063371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3" r="52210"/>
          <a:stretch/>
        </p:blipFill>
        <p:spPr bwMode="auto">
          <a:xfrm>
            <a:off x="1274562" y="4178086"/>
            <a:ext cx="2549124" cy="20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928C931-68AB-44E2-AF3F-4CF53CBCF6D5}"/>
              </a:ext>
            </a:extLst>
          </p:cNvPr>
          <p:cNvCxnSpPr>
            <a:endCxn id="23" idx="0"/>
          </p:cNvCxnSpPr>
          <p:nvPr/>
        </p:nvCxnSpPr>
        <p:spPr>
          <a:xfrm>
            <a:off x="2549124" y="1645920"/>
            <a:ext cx="0" cy="221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7A846F7-2347-4AE4-964A-FE1397ACBF7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2549124" y="2209838"/>
            <a:ext cx="0" cy="397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2D53DB6-EE6B-4085-9B49-48233034382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59" y="4178086"/>
            <a:ext cx="2489713" cy="2195402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0CF91386-F9C9-4627-BAF4-3C3BEFA7993B}"/>
              </a:ext>
            </a:extLst>
          </p:cNvPr>
          <p:cNvSpPr/>
          <p:nvPr/>
        </p:nvSpPr>
        <p:spPr>
          <a:xfrm>
            <a:off x="1560312" y="6149340"/>
            <a:ext cx="2263374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>
                <a:solidFill>
                  <a:schemeClr val="tx1"/>
                </a:solidFill>
              </a:rPr>
              <a:t>α </a:t>
            </a:r>
            <a:r>
              <a:rPr lang="zh-CN" altLang="en-US" dirty="0">
                <a:solidFill>
                  <a:schemeClr val="tx1"/>
                </a:solidFill>
              </a:rPr>
              <a:t>很大时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C769C7B-B13F-447B-8AE4-304DB35A03DC}"/>
              </a:ext>
            </a:extLst>
          </p:cNvPr>
          <p:cNvSpPr/>
          <p:nvPr/>
        </p:nvSpPr>
        <p:spPr>
          <a:xfrm>
            <a:off x="6485628" y="6149340"/>
            <a:ext cx="2263374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>
                <a:solidFill>
                  <a:schemeClr val="tx1"/>
                </a:solidFill>
              </a:rPr>
              <a:t>α </a:t>
            </a:r>
            <a:r>
              <a:rPr lang="zh-CN" altLang="en-US" dirty="0">
                <a:solidFill>
                  <a:schemeClr val="tx1"/>
                </a:solidFill>
              </a:rPr>
              <a:t>很小时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D8BD198-C6E6-4A78-908C-91206267466A}"/>
                  </a:ext>
                </a:extLst>
              </p:cNvPr>
              <p:cNvSpPr txBox="1"/>
              <p:nvPr/>
            </p:nvSpPr>
            <p:spPr>
              <a:xfrm>
                <a:off x="720324" y="3103989"/>
                <a:ext cx="6422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defTabSz="91435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D8BD198-C6E6-4A78-908C-912062674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4" y="3103989"/>
                <a:ext cx="6422912" cy="276999"/>
              </a:xfrm>
              <a:prstGeom prst="rect">
                <a:avLst/>
              </a:prstGeom>
              <a:blipFill>
                <a:blip r:embed="rId8"/>
                <a:stretch>
                  <a:fillRect l="-380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5030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9FA050-ECE5-48F1-9C76-99ECB4368D35}"/>
              </a:ext>
            </a:extLst>
          </p:cNvPr>
          <p:cNvSpPr/>
          <p:nvPr/>
        </p:nvSpPr>
        <p:spPr>
          <a:xfrm>
            <a:off x="660403" y="355364"/>
            <a:ext cx="4620071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人工神经网络的训练策略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625099-A474-4253-B7EA-F4756CED26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基于实践经验，确定神经网络的层数和每一层的神经元个数；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用梯度下降法求解目标函数的局部极小值。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3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  <a:noFill/>
          <a:ln w="19050">
            <a:noFill/>
          </a:ln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9546FB-0CD3-4157-B9DD-FFF88A13D1D6}"/>
              </a:ext>
            </a:extLst>
          </p:cNvPr>
          <p:cNvSpPr/>
          <p:nvPr/>
        </p:nvSpPr>
        <p:spPr>
          <a:xfrm>
            <a:off x="720324" y="226664"/>
            <a:ext cx="5375676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后向传播算法（</a:t>
            </a:r>
            <a:r>
              <a:rPr lang="en-US" altLang="zh-CN" b="1" dirty="0">
                <a:solidFill>
                  <a:schemeClr val="tx1"/>
                </a:solidFill>
              </a:rPr>
              <a:t>Back Propagation Algorithm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91B5E5A-C36A-4277-8149-E9D0EA9DDCB7}"/>
                  </a:ext>
                </a:extLst>
              </p:cNvPr>
              <p:cNvSpPr/>
              <p:nvPr/>
            </p:nvSpPr>
            <p:spPr>
              <a:xfrm>
                <a:off x="720324" y="1070386"/>
                <a:ext cx="10919450" cy="2956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人工神经网络后向传播算法基本框架：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对神经网络每一层的各个神经元，随机选取相应的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的值；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前向计算，对于输入的训练数据，计算并保留每一层的输出值，直到计算出最后一层的输出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设置损失函数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，用后向传播算法对每一个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num>
                      <m:den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利用梯度下降法中的迭代公式，更新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的值；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回到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step 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，不断循环，直到所有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很小为止，退出循环。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91B5E5A-C36A-4277-8149-E9D0EA9DD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4" y="1070386"/>
                <a:ext cx="10919450" cy="2956560"/>
              </a:xfrm>
              <a:prstGeom prst="rect">
                <a:avLst/>
              </a:prstGeom>
              <a:blipFill>
                <a:blip r:embed="rId4"/>
                <a:stretch>
                  <a:fillRect l="-4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97B8103-C34B-43F3-8CA6-E5EDFAB8503D}"/>
              </a:ext>
            </a:extLst>
          </p:cNvPr>
          <p:cNvSpPr/>
          <p:nvPr/>
        </p:nvSpPr>
        <p:spPr>
          <a:xfrm>
            <a:off x="720324" y="4197332"/>
            <a:ext cx="10919450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但要在实际的分类问题中应用反向传播算法，还需要对以上基本框架进行一定的改进。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9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0315B9-8B2C-4CAC-88A9-6AD8E5AEE28D}"/>
                  </a:ext>
                </a:extLst>
              </p:cNvPr>
              <p:cNvSpPr/>
              <p:nvPr/>
            </p:nvSpPr>
            <p:spPr>
              <a:xfrm>
                <a:off x="720324" y="1070386"/>
                <a:ext cx="10919450" cy="26462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对非线性函数进行改进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SIGMOID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函数和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tanh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函数改进阶跃函数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对目标函数进行改进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基于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和交叉熵损失（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Cross Entropy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）的损失函数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solidFill>
                      <a:schemeClr val="tx1"/>
                    </a:solidFill>
                  </a:rPr>
                  <a:t>Softmax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Cross Entropy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随机梯度下降法（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Stochastic Gradient Descent Method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SGD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0315B9-8B2C-4CAC-88A9-6AD8E5AEE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4" y="1070386"/>
                <a:ext cx="10919450" cy="2646208"/>
              </a:xfrm>
              <a:prstGeom prst="rect">
                <a:avLst/>
              </a:prstGeom>
              <a:blipFill>
                <a:blip r:embed="rId3"/>
                <a:stretch>
                  <a:fillRect l="-335" b="-2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7B3C4A00-3FB2-4F0A-BC03-0B25BFC368C5}"/>
              </a:ext>
            </a:extLst>
          </p:cNvPr>
          <p:cNvSpPr txBox="1">
            <a:spLocks/>
          </p:cNvSpPr>
          <p:nvPr/>
        </p:nvSpPr>
        <p:spPr>
          <a:xfrm>
            <a:off x="9282113" y="6240463"/>
            <a:ext cx="2909887" cy="206375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475FD5-8FCF-4461-B8D8-12AAF6C5B1CC}"/>
              </a:ext>
            </a:extLst>
          </p:cNvPr>
          <p:cNvSpPr/>
          <p:nvPr/>
        </p:nvSpPr>
        <p:spPr>
          <a:xfrm>
            <a:off x="748176" y="3903890"/>
            <a:ext cx="2316480" cy="434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Sigmoid 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EEE2E6-4897-4D96-AE55-2F61A57D1F2D}"/>
              </a:ext>
            </a:extLst>
          </p:cNvPr>
          <p:cNvGrpSpPr/>
          <p:nvPr/>
        </p:nvGrpSpPr>
        <p:grpSpPr>
          <a:xfrm>
            <a:off x="720324" y="4654293"/>
            <a:ext cx="2490618" cy="983057"/>
            <a:chOff x="1111725" y="3687586"/>
            <a:chExt cx="2490618" cy="983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6F73E09-F4ED-4394-9467-B61889753EFF}"/>
                    </a:ext>
                  </a:extLst>
                </p:cNvPr>
                <p:cNvSpPr txBox="1"/>
                <p:nvPr/>
              </p:nvSpPr>
              <p:spPr>
                <a:xfrm>
                  <a:off x="1111725" y="3687586"/>
                  <a:ext cx="1614929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C573DF45-FC9C-4705-BD30-85AF9195D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25" y="3687586"/>
                  <a:ext cx="1614929" cy="5250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7B7924C-7E4D-4347-A3C0-E43E7E6485D9}"/>
                    </a:ext>
                  </a:extLst>
                </p:cNvPr>
                <p:cNvSpPr txBox="1"/>
                <p:nvPr/>
              </p:nvSpPr>
              <p:spPr>
                <a:xfrm>
                  <a:off x="1111725" y="4393644"/>
                  <a:ext cx="2490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[1−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8624192-A365-47BB-8DA5-6A76CB17F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25" y="4393644"/>
                  <a:ext cx="249061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35" t="-2174" r="-1961" b="-391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DF16AD0-0918-42FC-9EA1-3B52ACE3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380" y="4338230"/>
            <a:ext cx="2652000" cy="17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3C43678-A6CE-4FE9-8B24-3BE00D8EE5AC}"/>
              </a:ext>
            </a:extLst>
          </p:cNvPr>
          <p:cNvSpPr/>
          <p:nvPr/>
        </p:nvSpPr>
        <p:spPr>
          <a:xfrm>
            <a:off x="6413412" y="3903890"/>
            <a:ext cx="2316480" cy="434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tanh 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4D94A5-B4FD-4B9C-9B2B-642555978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34" y="4338230"/>
            <a:ext cx="2551990" cy="17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1321691-F4C1-456E-BCC6-BB007DDC4F26}"/>
                  </a:ext>
                </a:extLst>
              </p:cNvPr>
              <p:cNvSpPr txBox="1"/>
              <p:nvPr/>
            </p:nvSpPr>
            <p:spPr>
              <a:xfrm>
                <a:off x="6413412" y="4920596"/>
                <a:ext cx="1727139" cy="54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1321691-F4C1-456E-BCC6-BB007DDC4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12" y="4920596"/>
                <a:ext cx="1727139" cy="5488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EDAE66C8-93C1-41A9-80E2-7B63FA59A283}"/>
              </a:ext>
            </a:extLst>
          </p:cNvPr>
          <p:cNvSpPr/>
          <p:nvPr/>
        </p:nvSpPr>
        <p:spPr>
          <a:xfrm>
            <a:off x="720324" y="226664"/>
            <a:ext cx="5375676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后向传播算法（</a:t>
            </a:r>
            <a:r>
              <a:rPr lang="en-US" altLang="zh-CN" b="1" dirty="0">
                <a:solidFill>
                  <a:schemeClr val="tx1"/>
                </a:solidFill>
              </a:rPr>
              <a:t>Back Propagation Algorithm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4107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A597119-8934-498D-ADE7-A18AE19CE8F0}"/>
              </a:ext>
            </a:extLst>
          </p:cNvPr>
          <p:cNvSpPr txBox="1">
            <a:spLocks/>
          </p:cNvSpPr>
          <p:nvPr/>
        </p:nvSpPr>
        <p:spPr>
          <a:xfrm>
            <a:off x="9282113" y="6240463"/>
            <a:ext cx="2909887" cy="206375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7DFAA2-F845-4E61-B9E4-53BEF377761D}"/>
              </a:ext>
            </a:extLst>
          </p:cNvPr>
          <p:cNvGrpSpPr/>
          <p:nvPr/>
        </p:nvGrpSpPr>
        <p:grpSpPr>
          <a:xfrm>
            <a:off x="636275" y="352755"/>
            <a:ext cx="10919450" cy="2481885"/>
            <a:chOff x="636275" y="352755"/>
            <a:chExt cx="10919450" cy="2481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64603E8-F85C-4754-9891-94B1E1848098}"/>
                    </a:ext>
                  </a:extLst>
                </p:cNvPr>
                <p:cNvSpPr/>
                <p:nvPr/>
              </p:nvSpPr>
              <p:spPr>
                <a:xfrm>
                  <a:off x="636275" y="352755"/>
                  <a:ext cx="10919450" cy="248188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1" dirty="0">
                      <a:solidFill>
                        <a:schemeClr val="tx1"/>
                      </a:solidFill>
                    </a:rPr>
                    <a:t>神经网络训练的步骤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：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zh-CN" altLang="en-US" dirty="0">
                      <a:solidFill>
                        <a:schemeClr val="tx1"/>
                      </a:solidFill>
                    </a:rPr>
                    <a:t>对神经网络每一层的各个神经元，随机选取相应的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，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的值；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zh-CN" altLang="en-US" dirty="0">
                      <a:solidFill>
                        <a:schemeClr val="tx1"/>
                      </a:solidFill>
                    </a:rPr>
                    <a:t>设置损失函数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，例如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，用后向传播算法对每一个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，计算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；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zh-CN" altLang="en-US" dirty="0">
                      <a:solidFill>
                        <a:schemeClr val="tx1"/>
                      </a:solidFill>
                    </a:rPr>
                    <a:t>利用梯度下降法，更新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的值；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zh-CN" altLang="en-US" dirty="0">
                      <a:solidFill>
                        <a:schemeClr val="tx1"/>
                      </a:solidFill>
                    </a:rPr>
                    <a:t>回到（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2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），不断循环，直到所有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altLang="zh-CN" baseline="-250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altLang="zh-CN" baseline="-250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很小为止，退出循环。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64603E8-F85C-4754-9891-94B1E1848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75" y="352755"/>
                  <a:ext cx="10919450" cy="2481885"/>
                </a:xfrm>
                <a:prstGeom prst="rect">
                  <a:avLst/>
                </a:prstGeom>
                <a:blipFill>
                  <a:blip r:embed="rId3"/>
                  <a:stretch>
                    <a:fillRect l="-446" b="-14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A4C4A93-EDA5-4B8A-8197-A4C3EF7EDC9B}"/>
                </a:ext>
              </a:extLst>
            </p:cNvPr>
            <p:cNvSpPr/>
            <p:nvPr/>
          </p:nvSpPr>
          <p:spPr>
            <a:xfrm>
              <a:off x="990600" y="1749978"/>
              <a:ext cx="3738880" cy="54569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079145A-826D-4F99-9672-96858D927CED}"/>
              </a:ext>
            </a:extLst>
          </p:cNvPr>
          <p:cNvSpPr/>
          <p:nvPr/>
        </p:nvSpPr>
        <p:spPr>
          <a:xfrm>
            <a:off x="636275" y="2930517"/>
            <a:ext cx="10919450" cy="3309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随机梯度下降算法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不用每输入一个样本就去更新参数，而是输入一批样本（即一个 </a:t>
            </a:r>
            <a:r>
              <a:rPr lang="en-US" altLang="zh-CN" dirty="0">
                <a:solidFill>
                  <a:schemeClr val="tx1"/>
                </a:solidFill>
              </a:rPr>
              <a:t>Batch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chemeClr val="tx1"/>
                </a:solidFill>
              </a:rPr>
              <a:t>Mini-Batch</a:t>
            </a:r>
            <a:r>
              <a:rPr lang="zh-CN" altLang="en-US" dirty="0">
                <a:solidFill>
                  <a:schemeClr val="tx1"/>
                </a:solidFill>
              </a:rPr>
              <a:t>），求出这些样本的梯度平均值后，根据这个平均值改变参数。在神经网络的训练中，</a:t>
            </a:r>
            <a:r>
              <a:rPr lang="en-US" altLang="zh-CN" dirty="0">
                <a:solidFill>
                  <a:schemeClr val="tx1"/>
                </a:solidFill>
              </a:rPr>
              <a:t>Batch </a:t>
            </a:r>
            <a:r>
              <a:rPr lang="zh-CN" altLang="en-US" dirty="0">
                <a:solidFill>
                  <a:schemeClr val="tx1"/>
                </a:solidFill>
              </a:rPr>
              <a:t>的样本数（</a:t>
            </a:r>
            <a:r>
              <a:rPr lang="en-US" altLang="zh-CN" dirty="0">
                <a:solidFill>
                  <a:schemeClr val="tx1"/>
                </a:solidFill>
              </a:rPr>
              <a:t>Batch Size</a:t>
            </a:r>
            <a:r>
              <a:rPr lang="zh-CN" altLang="en-US" dirty="0">
                <a:solidFill>
                  <a:schemeClr val="tx1"/>
                </a:solidFill>
              </a:rPr>
              <a:t>）一般设置为 </a:t>
            </a:r>
            <a:r>
              <a:rPr lang="en-US" altLang="zh-CN" dirty="0">
                <a:solidFill>
                  <a:schemeClr val="tx1"/>
                </a:solidFill>
              </a:rPr>
              <a:t>50 – 200 </a:t>
            </a:r>
            <a:r>
              <a:rPr lang="zh-CN" altLang="en-US" dirty="0">
                <a:solidFill>
                  <a:schemeClr val="tx1"/>
                </a:solidFill>
              </a:rPr>
              <a:t>不等；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对于所有训练数据，根据 </a:t>
            </a:r>
            <a:r>
              <a:rPr lang="en-US" altLang="zh-CN" dirty="0">
                <a:solidFill>
                  <a:schemeClr val="tx1"/>
                </a:solidFill>
              </a:rPr>
              <a:t>Batch Size </a:t>
            </a:r>
            <a:r>
              <a:rPr lang="zh-CN" altLang="en-US" dirty="0">
                <a:solidFill>
                  <a:schemeClr val="tx1"/>
                </a:solidFill>
              </a:rPr>
              <a:t>分割为各个不同的 </a:t>
            </a:r>
            <a:r>
              <a:rPr lang="en-US" altLang="zh-CN" dirty="0">
                <a:solidFill>
                  <a:schemeClr val="tx1"/>
                </a:solidFill>
              </a:rPr>
              <a:t>Batch</a:t>
            </a:r>
            <a:r>
              <a:rPr lang="zh-CN" altLang="en-US" dirty="0">
                <a:solidFill>
                  <a:schemeClr val="tx1"/>
                </a:solidFill>
              </a:rPr>
              <a:t>，按照 </a:t>
            </a:r>
            <a:r>
              <a:rPr lang="en-US" altLang="zh-CN" dirty="0">
                <a:solidFill>
                  <a:schemeClr val="tx1"/>
                </a:solidFill>
              </a:rPr>
              <a:t>Batch </a:t>
            </a:r>
            <a:r>
              <a:rPr lang="zh-CN" altLang="en-US" dirty="0">
                <a:solidFill>
                  <a:schemeClr val="tx1"/>
                </a:solidFill>
              </a:rPr>
              <a:t>遍历所有训练样本一次，我们称为一个 </a:t>
            </a:r>
            <a:r>
              <a:rPr lang="en-US" altLang="zh-CN" dirty="0">
                <a:solidFill>
                  <a:schemeClr val="tx1"/>
                </a:solidFill>
              </a:rPr>
              <a:t>epoch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实际训练中，我们根据 </a:t>
            </a:r>
            <a:r>
              <a:rPr lang="en-US" altLang="zh-CN" dirty="0">
                <a:solidFill>
                  <a:schemeClr val="tx1"/>
                </a:solidFill>
              </a:rPr>
              <a:t>Batch </a:t>
            </a:r>
            <a:r>
              <a:rPr lang="zh-CN" altLang="en-US" dirty="0">
                <a:solidFill>
                  <a:schemeClr val="tx1"/>
                </a:solidFill>
              </a:rPr>
              <a:t>多次遍历所有训练样本，即训练不止一个 </a:t>
            </a:r>
            <a:r>
              <a:rPr lang="en-US" altLang="zh-CN" dirty="0">
                <a:solidFill>
                  <a:schemeClr val="tx1"/>
                </a:solidFill>
              </a:rPr>
              <a:t>epoch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对于每一个 </a:t>
            </a:r>
            <a:r>
              <a:rPr lang="en-US" altLang="zh-CN" dirty="0">
                <a:solidFill>
                  <a:schemeClr val="tx1"/>
                </a:solidFill>
              </a:rPr>
              <a:t>epoch</a:t>
            </a:r>
            <a:r>
              <a:rPr lang="zh-CN" altLang="en-US" dirty="0">
                <a:solidFill>
                  <a:schemeClr val="tx1"/>
                </a:solidFill>
              </a:rPr>
              <a:t>，我们需要随机打乱所有训练样本的次序，增加 </a:t>
            </a:r>
            <a:r>
              <a:rPr lang="en-US" altLang="zh-CN" dirty="0">
                <a:solidFill>
                  <a:schemeClr val="tx1"/>
                </a:solidFill>
              </a:rPr>
              <a:t>Batch </a:t>
            </a:r>
            <a:r>
              <a:rPr lang="zh-CN" altLang="en-US" dirty="0">
                <a:solidFill>
                  <a:schemeClr val="tx1"/>
                </a:solidFill>
              </a:rPr>
              <a:t>中训练样本的随机性。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07FC1B4-3F49-4BC1-9A6C-F152753B2522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4729480" y="2022823"/>
            <a:ext cx="6826245" cy="2562667"/>
          </a:xfrm>
          <a:prstGeom prst="bentConnector3">
            <a:avLst>
              <a:gd name="adj1" fmla="val 10334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3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2D84FF7-75B8-4CE8-BEC0-6E25E6E667A7}"/>
              </a:ext>
            </a:extLst>
          </p:cNvPr>
          <p:cNvSpPr/>
          <p:nvPr/>
        </p:nvSpPr>
        <p:spPr>
          <a:xfrm>
            <a:off x="720324" y="226664"/>
            <a:ext cx="4560150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一些关于神经网络的建议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0315B9-8B2C-4CAC-88A9-6AD8E5AEE28D}"/>
              </a:ext>
            </a:extLst>
          </p:cNvPr>
          <p:cNvSpPr/>
          <p:nvPr/>
        </p:nvSpPr>
        <p:spPr>
          <a:xfrm>
            <a:off x="720324" y="1070386"/>
            <a:ext cx="10919450" cy="3532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一般情况下，在训练集上的损失函数的平均值（</a:t>
            </a:r>
            <a:r>
              <a:rPr lang="en-US" altLang="zh-CN" dirty="0">
                <a:solidFill>
                  <a:schemeClr val="tx1"/>
                </a:solidFill>
              </a:rPr>
              <a:t>cost</a:t>
            </a:r>
            <a:r>
              <a:rPr lang="zh-CN" altLang="en-US" dirty="0">
                <a:solidFill>
                  <a:schemeClr val="tx1"/>
                </a:solidFill>
              </a:rPr>
              <a:t>）会随着训练的深入而不断减小，如果这个指标有增大的情况，可能是因为：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采用的模型不够复杂，以至于不能再训练集上完全拟合；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已经训练结束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分出一些验证集（</a:t>
            </a:r>
            <a:r>
              <a:rPr lang="en-US" altLang="zh-CN" dirty="0">
                <a:solidFill>
                  <a:schemeClr val="tx1"/>
                </a:solidFill>
              </a:rPr>
              <a:t>Validation Set</a:t>
            </a:r>
            <a:r>
              <a:rPr lang="zh-CN" altLang="en-US" dirty="0">
                <a:solidFill>
                  <a:schemeClr val="tx1"/>
                </a:solidFill>
              </a:rPr>
              <a:t>）。训练的本质目标是在验证集上获取最大识别率，因此在训练一段时间后，必须在测试集上测试识别率，保存使验证集上识别率最大的模型参数，作为最后的结果。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注意调整学习率，如果刚训练几步损失函数</a:t>
            </a:r>
            <a:r>
              <a:rPr lang="en-US" altLang="zh-CN" dirty="0">
                <a:solidFill>
                  <a:schemeClr val="tx1"/>
                </a:solidFill>
              </a:rPr>
              <a:t>cost</a:t>
            </a:r>
            <a:r>
              <a:rPr lang="zh-CN" altLang="en-US" dirty="0">
                <a:solidFill>
                  <a:schemeClr val="tx1"/>
                </a:solidFill>
              </a:rPr>
              <a:t>就增加，一般来说是学习率太高了；如果每次 </a:t>
            </a:r>
            <a:r>
              <a:rPr lang="en-US" altLang="zh-CN" dirty="0">
                <a:solidFill>
                  <a:schemeClr val="tx1"/>
                </a:solidFill>
              </a:rPr>
              <a:t>cost </a:t>
            </a:r>
            <a:r>
              <a:rPr lang="zh-CN" altLang="en-US" dirty="0">
                <a:solidFill>
                  <a:schemeClr val="tx1"/>
                </a:solidFill>
              </a:rPr>
              <a:t>很小，则说明是学习率太低。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7B3C4A00-3FB2-4F0A-BC03-0B25BFC368C5}"/>
              </a:ext>
            </a:extLst>
          </p:cNvPr>
          <p:cNvSpPr txBox="1">
            <a:spLocks/>
          </p:cNvSpPr>
          <p:nvPr/>
        </p:nvSpPr>
        <p:spPr>
          <a:xfrm>
            <a:off x="9282113" y="6240463"/>
            <a:ext cx="2909887" cy="206375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7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2D84FF7-75B8-4CE8-BEC0-6E25E6E667A7}"/>
              </a:ext>
            </a:extLst>
          </p:cNvPr>
          <p:cNvSpPr/>
          <p:nvPr/>
        </p:nvSpPr>
        <p:spPr>
          <a:xfrm>
            <a:off x="720324" y="226664"/>
            <a:ext cx="4560150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一些关于训练神经网络的经验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0315B9-8B2C-4CAC-88A9-6AD8E5AEE28D}"/>
                  </a:ext>
                </a:extLst>
              </p:cNvPr>
              <p:cNvSpPr/>
              <p:nvPr/>
            </p:nvSpPr>
            <p:spPr>
              <a:xfrm>
                <a:off x="720324" y="1061884"/>
                <a:ext cx="10919450" cy="51785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目标函数可以加入正则项（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Regularization Term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训练数据归一化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𝑛𝑒𝑤𝑋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参数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的初始化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初始化从区间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均匀随机取值。其中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所在层的神经元个数。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Batch Normalization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为了避免梯度消失现象，可以把每一层的值都做基于均值和方差的归一化。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参数的更新策略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solidFill>
                      <a:schemeClr val="tx1"/>
                    </a:solidFill>
                  </a:rPr>
                  <a:t>AdaGrad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解决梯度变化不一致问题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solidFill>
                      <a:schemeClr val="tx1"/>
                    </a:solidFill>
                  </a:rPr>
                  <a:t>SGD+Momentum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解决梯度优化方向随机化的问题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Adam——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同时结合了</a:t>
                </a:r>
                <a:r>
                  <a:rPr lang="en-US" altLang="zh-CN" b="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AdaGrad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和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Momentum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0315B9-8B2C-4CAC-88A9-6AD8E5AEE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4" y="1061884"/>
                <a:ext cx="10919450" cy="5178579"/>
              </a:xfrm>
              <a:prstGeom prst="rect">
                <a:avLst/>
              </a:prstGeom>
              <a:blipFill>
                <a:blip r:embed="rId3"/>
                <a:stretch>
                  <a:fillRect l="-335" b="-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7B3C4A00-3FB2-4F0A-BC03-0B25BFC368C5}"/>
              </a:ext>
            </a:extLst>
          </p:cNvPr>
          <p:cNvSpPr txBox="1">
            <a:spLocks/>
          </p:cNvSpPr>
          <p:nvPr/>
        </p:nvSpPr>
        <p:spPr>
          <a:xfrm>
            <a:off x="9282113" y="6240463"/>
            <a:ext cx="2909887" cy="206375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8395EF1-8E5A-4CB9-B203-4426762F32B1}"/>
              </a:ext>
            </a:extLst>
          </p:cNvPr>
          <p:cNvGrpSpPr/>
          <p:nvPr/>
        </p:nvGrpSpPr>
        <p:grpSpPr>
          <a:xfrm>
            <a:off x="4626864" y="1340836"/>
            <a:ext cx="3734816" cy="759968"/>
            <a:chOff x="4626864" y="1482344"/>
            <a:chExt cx="3734816" cy="7599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2233071-276F-4744-906F-7F3D8DF2A17D}"/>
                </a:ext>
              </a:extLst>
            </p:cNvPr>
            <p:cNvSpPr/>
            <p:nvPr/>
          </p:nvSpPr>
          <p:spPr>
            <a:xfrm>
              <a:off x="4626864" y="1597152"/>
              <a:ext cx="798576" cy="5303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F0E97DF-F939-46FE-AD2D-09F6E0A85BAF}"/>
                    </a:ext>
                  </a:extLst>
                </p:cNvPr>
                <p:cNvSpPr/>
                <p:nvPr/>
              </p:nvSpPr>
              <p:spPr>
                <a:xfrm>
                  <a:off x="6152390" y="1482344"/>
                  <a:ext cx="2209290" cy="75996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正则项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：权值衰减系数</a:t>
                  </a: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F0E97DF-F939-46FE-AD2D-09F6E0A85B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390" y="1482344"/>
                  <a:ext cx="2209290" cy="759968"/>
                </a:xfrm>
                <a:prstGeom prst="rect">
                  <a:avLst/>
                </a:prstGeom>
                <a:blipFill>
                  <a:blip r:embed="rId4"/>
                  <a:stretch>
                    <a:fillRect b="-48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C1CE9D1-1CC8-449F-8F18-29D10D5864CB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5425440" y="1720820"/>
            <a:ext cx="72695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4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深度学习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iṧḻíḍè">
            <a:extLst>
              <a:ext uri="{FF2B5EF4-FFF2-40B4-BE49-F238E27FC236}">
                <a16:creationId xmlns:a16="http://schemas.microsoft.com/office/drawing/2014/main" id="{61B25D04-E440-49EF-BD18-D72A9BC3F5F2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</a:rPr>
              <a:t>0</a:t>
            </a:r>
            <a:r>
              <a:rPr lang="en-US" altLang="zh-CN" sz="100" dirty="0">
                <a:solidFill>
                  <a:schemeClr val="accent2"/>
                </a:solidFill>
              </a:rPr>
              <a:t> </a:t>
            </a:r>
            <a:r>
              <a:rPr lang="en-US" altLang="zh-CN" sz="8800" dirty="0">
                <a:solidFill>
                  <a:schemeClr val="accent2"/>
                </a:solidFill>
              </a:rPr>
              <a:t>2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91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</a:t>
            </a:r>
            <a:r>
              <a:rPr lang="zh-CN" altLang="en-US" sz="100" dirty="0"/>
              <a:t> </a:t>
            </a:r>
            <a:r>
              <a:rPr lang="zh-CN" altLang="en-US" dirty="0"/>
              <a:t>眉和页脚中修改此文本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深度学习的历史发展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96454-B8F0-417F-85CA-68B6E91509C9}"/>
              </a:ext>
            </a:extLst>
          </p:cNvPr>
          <p:cNvSpPr/>
          <p:nvPr/>
        </p:nvSpPr>
        <p:spPr>
          <a:xfrm>
            <a:off x="669924" y="1130299"/>
            <a:ext cx="10850563" cy="2092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多层神经网络的劣势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数学不够漂亮，优化算法只能获取局部极值，算法性能与初始值有关；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不可解释。训练神经网络获得的参数与实际任务的关联性非常模糊；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模型可调整的参数过多，使得训练神经网络变成了“玄学”；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如果要训练相对复杂的网络，需要大量的训练样本。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16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9329BD5-A21C-482E-B644-737C28B0BF5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A449B8-CFEE-4000-8A6B-42C02FCE73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Picture 4" descr="Yann LeCun（杨立昆） - 科技行者">
            <a:extLst>
              <a:ext uri="{FF2B5EF4-FFF2-40B4-BE49-F238E27FC236}">
                <a16:creationId xmlns:a16="http://schemas.microsoft.com/office/drawing/2014/main" id="{2D088414-04FA-4960-962C-924164F6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18" y="4100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Yoshua Bengio - Mila">
            <a:extLst>
              <a:ext uri="{FF2B5EF4-FFF2-40B4-BE49-F238E27FC236}">
                <a16:creationId xmlns:a16="http://schemas.microsoft.com/office/drawing/2014/main" id="{1924AE03-BBB8-4DF7-8184-C3E666D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41" y="411162"/>
            <a:ext cx="1985717" cy="21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Google&amp;#39;s AI Guru Wants Computers to Think More Like Brains | WIRED">
            <a:extLst>
              <a:ext uri="{FF2B5EF4-FFF2-40B4-BE49-F238E27FC236}">
                <a16:creationId xmlns:a16="http://schemas.microsoft.com/office/drawing/2014/main" id="{75B33B86-18BE-4BFB-B819-A8CB2DE3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1" y="411162"/>
            <a:ext cx="2142000" cy="21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156DEF-3FFB-45A7-9FEC-906DD105BD7E}"/>
              </a:ext>
            </a:extLst>
          </p:cNvPr>
          <p:cNvSpPr/>
          <p:nvPr/>
        </p:nvSpPr>
        <p:spPr>
          <a:xfrm>
            <a:off x="523421" y="2664922"/>
            <a:ext cx="2141999" cy="525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Geoffrey Hinton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E12D8D-641C-4B07-9D90-80BAE44B5374}"/>
              </a:ext>
            </a:extLst>
          </p:cNvPr>
          <p:cNvSpPr/>
          <p:nvPr/>
        </p:nvSpPr>
        <p:spPr>
          <a:xfrm>
            <a:off x="2813844" y="2664922"/>
            <a:ext cx="2141999" cy="525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Yann </a:t>
            </a:r>
            <a:r>
              <a:rPr lang="en-US" altLang="zh-CN" dirty="0" err="1">
                <a:solidFill>
                  <a:schemeClr val="tx1"/>
                </a:solidFill>
              </a:rPr>
              <a:t>LeCun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04FBF7-B13B-477B-9EDC-9C9C83705E4A}"/>
              </a:ext>
            </a:extLst>
          </p:cNvPr>
          <p:cNvSpPr/>
          <p:nvPr/>
        </p:nvSpPr>
        <p:spPr>
          <a:xfrm>
            <a:off x="5103141" y="2664922"/>
            <a:ext cx="1985717" cy="525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Yoshua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Bengio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5608C5-AFA7-4E16-BC95-9633FF696665}"/>
              </a:ext>
            </a:extLst>
          </p:cNvPr>
          <p:cNvSpPr/>
          <p:nvPr/>
        </p:nvSpPr>
        <p:spPr>
          <a:xfrm>
            <a:off x="523420" y="3552782"/>
            <a:ext cx="2141999" cy="686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神经网络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后向传播算法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A1289-A15F-4614-8E7E-C96EC91EE497}"/>
              </a:ext>
            </a:extLst>
          </p:cNvPr>
          <p:cNvSpPr/>
          <p:nvPr/>
        </p:nvSpPr>
        <p:spPr>
          <a:xfrm>
            <a:off x="7225452" y="1218940"/>
            <a:ext cx="4307659" cy="525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人工神经网络的潜力并未被完全发掘出来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937BCD-9DA6-42B4-B7F6-D84416509EFA}"/>
              </a:ext>
            </a:extLst>
          </p:cNvPr>
          <p:cNvSpPr/>
          <p:nvPr/>
        </p:nvSpPr>
        <p:spPr>
          <a:xfrm>
            <a:off x="8670170" y="2297754"/>
            <a:ext cx="1985717" cy="525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深度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EB1035-D0C3-48CE-B8F2-1087C134B3EC}"/>
              </a:ext>
            </a:extLst>
          </p:cNvPr>
          <p:cNvSpPr/>
          <p:nvPr/>
        </p:nvSpPr>
        <p:spPr>
          <a:xfrm>
            <a:off x="7018958" y="3406385"/>
            <a:ext cx="2582241" cy="525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每层神经元个数更多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1AE910-F68B-41B3-B6C4-088C4EA0AFD1}"/>
              </a:ext>
            </a:extLst>
          </p:cNvPr>
          <p:cNvSpPr/>
          <p:nvPr/>
        </p:nvSpPr>
        <p:spPr>
          <a:xfrm>
            <a:off x="10010421" y="3406385"/>
            <a:ext cx="1985717" cy="525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层数更多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C23DC15-BB55-49E3-887E-00E7F6ACE0AA}"/>
              </a:ext>
            </a:extLst>
          </p:cNvPr>
          <p:cNvCxnSpPr>
            <a:stCxn id="17" idx="0"/>
            <a:endCxn id="18" idx="0"/>
          </p:cNvCxnSpPr>
          <p:nvPr/>
        </p:nvCxnSpPr>
        <p:spPr>
          <a:xfrm rot="5400000" flipH="1" flipV="1">
            <a:off x="9656679" y="2059785"/>
            <a:ext cx="12700" cy="2693201"/>
          </a:xfrm>
          <a:prstGeom prst="bentConnector3">
            <a:avLst>
              <a:gd name="adj1" fmla="val 252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9D1D2F5-2485-4F54-A8E6-B8990590857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663029" y="2823072"/>
            <a:ext cx="0" cy="273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990BDC2-7C0C-4235-B296-63DB5E182BB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1594420" y="3190240"/>
            <a:ext cx="1" cy="362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1871D60-7EC9-4B92-9210-28BB72CF1479}"/>
              </a:ext>
            </a:extLst>
          </p:cNvPr>
          <p:cNvSpPr/>
          <p:nvPr/>
        </p:nvSpPr>
        <p:spPr>
          <a:xfrm>
            <a:off x="523420" y="4601341"/>
            <a:ext cx="2141999" cy="525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Auto-Encoder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25928E3-A109-41D7-9E53-6C025A7E794F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1594420" y="4238799"/>
            <a:ext cx="0" cy="362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9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人工神经网络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iṧḻíḍè">
            <a:extLst>
              <a:ext uri="{FF2B5EF4-FFF2-40B4-BE49-F238E27FC236}">
                <a16:creationId xmlns:a16="http://schemas.microsoft.com/office/drawing/2014/main" id="{7A9A9200-363C-4163-9973-481447963806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</a:rPr>
              <a:t>0</a:t>
            </a:r>
            <a:r>
              <a:rPr lang="en-US" altLang="zh-CN" sz="100" dirty="0">
                <a:solidFill>
                  <a:schemeClr val="accent2"/>
                </a:solidFill>
              </a:rPr>
              <a:t> </a:t>
            </a:r>
            <a:r>
              <a:rPr lang="en-US" altLang="zh-CN" sz="8800" dirty="0">
                <a:solidFill>
                  <a:schemeClr val="accent2"/>
                </a:solidFill>
              </a:rPr>
              <a:t>1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38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icrosoft微软官网Surface_Windows_Office_Microsoft 365_Xbox_微软官方商城Microsoft Store">
            <a:extLst>
              <a:ext uri="{FF2B5EF4-FFF2-40B4-BE49-F238E27FC236}">
                <a16:creationId xmlns:a16="http://schemas.microsoft.com/office/drawing/2014/main" id="{B143B3D5-FEC6-4882-A86F-D4937CD5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16" y="619127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epare the ImageNet dataset — gluoncv 0.11.0 documentation">
            <a:extLst>
              <a:ext uri="{FF2B5EF4-FFF2-40B4-BE49-F238E27FC236}">
                <a16:creationId xmlns:a16="http://schemas.microsoft.com/office/drawing/2014/main" id="{30A9BD06-D28A-4AC3-8775-A2DF2F7E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16" y="4285614"/>
            <a:ext cx="4629150" cy="18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he researcher behind AI&amp;#39;s biggest breakthrough has moved on from Google —  Quartz">
            <a:extLst>
              <a:ext uri="{FF2B5EF4-FFF2-40B4-BE49-F238E27FC236}">
                <a16:creationId xmlns:a16="http://schemas.microsoft.com/office/drawing/2014/main" id="{79CAEB7C-49D4-4F03-8B4F-B395E813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7" y="3808569"/>
            <a:ext cx="4629150" cy="24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AlphaGo — a Documentary About Artificial Intelligence | by Sandy Chiu |  DataDrivenInvestor">
            <a:extLst>
              <a:ext uri="{FF2B5EF4-FFF2-40B4-BE49-F238E27FC236}">
                <a16:creationId xmlns:a16="http://schemas.microsoft.com/office/drawing/2014/main" id="{1273E7DD-E425-4727-B1CB-117108C4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21" y="619127"/>
            <a:ext cx="4860966" cy="26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F487C4FD-9BF8-4D77-AE53-BA812AF70867}"/>
              </a:ext>
            </a:extLst>
          </p:cNvPr>
          <p:cNvSpPr txBox="1">
            <a:spLocks/>
          </p:cNvSpPr>
          <p:nvPr/>
        </p:nvSpPr>
        <p:spPr>
          <a:xfrm>
            <a:off x="928211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6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常见深度神经网络工具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F4C615-6127-4CDB-88AE-7AE0C9078474}"/>
              </a:ext>
            </a:extLst>
          </p:cNvPr>
          <p:cNvSpPr/>
          <p:nvPr/>
        </p:nvSpPr>
        <p:spPr>
          <a:xfrm>
            <a:off x="669924" y="1432560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</a:p>
          <a:p>
            <a:pPr algn="ctr"/>
            <a:r>
              <a:rPr lang="en-US" altLang="zh-CN" dirty="0"/>
              <a:t>(UC Berkeley)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20E28A-468B-45C8-98C9-1EF8DBF321AE}"/>
              </a:ext>
            </a:extLst>
          </p:cNvPr>
          <p:cNvSpPr/>
          <p:nvPr/>
        </p:nvSpPr>
        <p:spPr>
          <a:xfrm>
            <a:off x="669924" y="5211764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Theano</a:t>
            </a:r>
          </a:p>
          <a:p>
            <a:pPr algn="ctr"/>
            <a:r>
              <a:rPr lang="en-US" altLang="zh-CN" dirty="0"/>
              <a:t>(U Montreal)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2A9897-B5E0-45D2-B7FD-0C3C47D34D70}"/>
              </a:ext>
            </a:extLst>
          </p:cNvPr>
          <p:cNvSpPr/>
          <p:nvPr/>
        </p:nvSpPr>
        <p:spPr>
          <a:xfrm>
            <a:off x="669924" y="3322162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Torch</a:t>
            </a:r>
          </a:p>
          <a:p>
            <a:pPr algn="ctr"/>
            <a:r>
              <a:rPr lang="en-US" altLang="zh-CN" dirty="0"/>
              <a:t>(NYU / Facebook)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E1816D-8818-41FA-A829-19115A688139}"/>
              </a:ext>
            </a:extLst>
          </p:cNvPr>
          <p:cNvSpPr/>
          <p:nvPr/>
        </p:nvSpPr>
        <p:spPr>
          <a:xfrm>
            <a:off x="4642326" y="1432560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Caffe2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Facebook</a:t>
            </a:r>
            <a:r>
              <a:rPr lang="zh-CN" altLang="en-US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908806-84BD-4DE6-B46F-9193ECEA1EB2}"/>
              </a:ext>
            </a:extLst>
          </p:cNvPr>
          <p:cNvSpPr/>
          <p:nvPr/>
        </p:nvSpPr>
        <p:spPr>
          <a:xfrm>
            <a:off x="4642325" y="3322162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PyTorch</a:t>
            </a:r>
            <a:endParaRPr lang="en-US" altLang="zh-CN" dirty="0"/>
          </a:p>
          <a:p>
            <a:pPr algn="ctr"/>
            <a:r>
              <a:rPr lang="en-US" altLang="zh-CN" dirty="0"/>
              <a:t>(Facebook)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5A8723-EB66-4813-A819-C7BA7879D6DA}"/>
              </a:ext>
            </a:extLst>
          </p:cNvPr>
          <p:cNvSpPr/>
          <p:nvPr/>
        </p:nvSpPr>
        <p:spPr>
          <a:xfrm>
            <a:off x="4642325" y="5211764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TensorFlow</a:t>
            </a:r>
          </a:p>
          <a:p>
            <a:pPr algn="ctr"/>
            <a:r>
              <a:rPr lang="en-US" altLang="zh-CN" dirty="0"/>
              <a:t>(Google)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BDDDCD-6D0D-45A6-99D6-7750AC47A6E5}"/>
              </a:ext>
            </a:extLst>
          </p:cNvPr>
          <p:cNvSpPr/>
          <p:nvPr/>
        </p:nvSpPr>
        <p:spPr>
          <a:xfrm>
            <a:off x="8614727" y="1432560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Paddle</a:t>
            </a:r>
          </a:p>
          <a:p>
            <a:pPr algn="ctr"/>
            <a:r>
              <a:rPr lang="en-US" altLang="zh-CN" dirty="0"/>
              <a:t>(Baidu)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7FA4D9-4FC8-470A-A541-FAB03D12EFB3}"/>
              </a:ext>
            </a:extLst>
          </p:cNvPr>
          <p:cNvSpPr/>
          <p:nvPr/>
        </p:nvSpPr>
        <p:spPr>
          <a:xfrm>
            <a:off x="8614727" y="3322162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CNTK</a:t>
            </a:r>
          </a:p>
          <a:p>
            <a:pPr algn="ctr"/>
            <a:r>
              <a:rPr lang="en-US" altLang="zh-CN" dirty="0"/>
              <a:t>(Microsoft)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1C9F11-429B-41F1-809F-AD4A7E32635A}"/>
              </a:ext>
            </a:extLst>
          </p:cNvPr>
          <p:cNvSpPr/>
          <p:nvPr/>
        </p:nvSpPr>
        <p:spPr>
          <a:xfrm>
            <a:off x="8614727" y="5211764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MXNet</a:t>
            </a:r>
            <a:endParaRPr lang="en-US" altLang="zh-CN" dirty="0"/>
          </a:p>
          <a:p>
            <a:pPr algn="ctr"/>
            <a:r>
              <a:rPr lang="en-US" altLang="zh-CN" dirty="0"/>
              <a:t>(Amazon)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9C54689-C8BB-4E2E-8183-41CE2DCF0CAC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3575684" y="1946910"/>
            <a:ext cx="10666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8133E9-50BB-4556-A5FB-73ECD729E0F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575684" y="3836512"/>
            <a:ext cx="10666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2965A8-17B7-4420-A980-84B4CD012BC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575684" y="5726114"/>
            <a:ext cx="10666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0910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常见深度神经网络工具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F4C615-6127-4CDB-88AE-7AE0C9078474}"/>
              </a:ext>
            </a:extLst>
          </p:cNvPr>
          <p:cNvSpPr/>
          <p:nvPr/>
        </p:nvSpPr>
        <p:spPr>
          <a:xfrm>
            <a:off x="669924" y="1432560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</a:p>
          <a:p>
            <a:pPr algn="ctr"/>
            <a:r>
              <a:rPr lang="en-US" altLang="zh-CN" dirty="0"/>
              <a:t>(UC Berkeley)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20E28A-468B-45C8-98C9-1EF8DBF321AE}"/>
              </a:ext>
            </a:extLst>
          </p:cNvPr>
          <p:cNvSpPr/>
          <p:nvPr/>
        </p:nvSpPr>
        <p:spPr>
          <a:xfrm>
            <a:off x="669924" y="5211764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Theano</a:t>
            </a:r>
          </a:p>
          <a:p>
            <a:pPr algn="ctr"/>
            <a:r>
              <a:rPr lang="en-US" altLang="zh-CN" dirty="0"/>
              <a:t>(U Montreal)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2A9897-B5E0-45D2-B7FD-0C3C47D34D70}"/>
              </a:ext>
            </a:extLst>
          </p:cNvPr>
          <p:cNvSpPr/>
          <p:nvPr/>
        </p:nvSpPr>
        <p:spPr>
          <a:xfrm>
            <a:off x="669924" y="3322162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Torch</a:t>
            </a:r>
          </a:p>
          <a:p>
            <a:pPr algn="ctr"/>
            <a:r>
              <a:rPr lang="en-US" altLang="zh-CN" dirty="0"/>
              <a:t>(NYU / Facebook)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E1816D-8818-41FA-A829-19115A688139}"/>
              </a:ext>
            </a:extLst>
          </p:cNvPr>
          <p:cNvSpPr/>
          <p:nvPr/>
        </p:nvSpPr>
        <p:spPr>
          <a:xfrm>
            <a:off x="4642326" y="1432560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Caffe2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Facebook</a:t>
            </a:r>
            <a:r>
              <a:rPr lang="zh-CN" altLang="en-US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908806-84BD-4DE6-B46F-9193ECEA1EB2}"/>
              </a:ext>
            </a:extLst>
          </p:cNvPr>
          <p:cNvSpPr/>
          <p:nvPr/>
        </p:nvSpPr>
        <p:spPr>
          <a:xfrm>
            <a:off x="4642325" y="3322162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PyTorch</a:t>
            </a:r>
            <a:endParaRPr lang="en-US" altLang="zh-CN" dirty="0"/>
          </a:p>
          <a:p>
            <a:pPr algn="ctr"/>
            <a:r>
              <a:rPr lang="en-US" altLang="zh-CN" dirty="0"/>
              <a:t>(Facebook)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5A8723-EB66-4813-A819-C7BA7879D6DA}"/>
              </a:ext>
            </a:extLst>
          </p:cNvPr>
          <p:cNvSpPr/>
          <p:nvPr/>
        </p:nvSpPr>
        <p:spPr>
          <a:xfrm>
            <a:off x="4642325" y="5211764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TensorFlow</a:t>
            </a:r>
          </a:p>
          <a:p>
            <a:pPr algn="ctr"/>
            <a:r>
              <a:rPr lang="en-US" altLang="zh-CN" dirty="0"/>
              <a:t>(Google)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BDDDCD-6D0D-45A6-99D6-7750AC47A6E5}"/>
              </a:ext>
            </a:extLst>
          </p:cNvPr>
          <p:cNvSpPr/>
          <p:nvPr/>
        </p:nvSpPr>
        <p:spPr>
          <a:xfrm>
            <a:off x="8614727" y="1432560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Paddle</a:t>
            </a:r>
          </a:p>
          <a:p>
            <a:pPr algn="ctr"/>
            <a:r>
              <a:rPr lang="en-US" altLang="zh-CN" dirty="0"/>
              <a:t>(Baidu)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7FA4D9-4FC8-470A-A541-FAB03D12EFB3}"/>
              </a:ext>
            </a:extLst>
          </p:cNvPr>
          <p:cNvSpPr/>
          <p:nvPr/>
        </p:nvSpPr>
        <p:spPr>
          <a:xfrm>
            <a:off x="8614727" y="3322162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CNTK</a:t>
            </a:r>
          </a:p>
          <a:p>
            <a:pPr algn="ctr"/>
            <a:r>
              <a:rPr lang="en-US" altLang="zh-CN" dirty="0"/>
              <a:t>(Microsoft)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1C9F11-429B-41F1-809F-AD4A7E32635A}"/>
              </a:ext>
            </a:extLst>
          </p:cNvPr>
          <p:cNvSpPr/>
          <p:nvPr/>
        </p:nvSpPr>
        <p:spPr>
          <a:xfrm>
            <a:off x="8614727" y="5211764"/>
            <a:ext cx="2905760" cy="102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MXNet</a:t>
            </a:r>
            <a:endParaRPr lang="en-US" altLang="zh-CN" dirty="0"/>
          </a:p>
          <a:p>
            <a:pPr algn="ctr"/>
            <a:r>
              <a:rPr lang="en-US" altLang="zh-CN" dirty="0"/>
              <a:t>(Amazon)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9C54689-C8BB-4E2E-8183-41CE2DCF0CAC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3575684" y="1946910"/>
            <a:ext cx="10666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8133E9-50BB-4556-A5FB-73ECD729E0F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575684" y="3836512"/>
            <a:ext cx="10666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2965A8-17B7-4420-A980-84B4CD012BC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575684" y="5726114"/>
            <a:ext cx="10666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A7B2C05-E826-4E42-8771-B8FF17921247}"/>
              </a:ext>
            </a:extLst>
          </p:cNvPr>
          <p:cNvGrpSpPr/>
          <p:nvPr/>
        </p:nvGrpSpPr>
        <p:grpSpPr>
          <a:xfrm>
            <a:off x="3972229" y="1272233"/>
            <a:ext cx="4498258" cy="5045747"/>
            <a:chOff x="2866100" y="1194716"/>
            <a:chExt cx="4498258" cy="504574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F8BFC0F-1F09-4961-970A-B575511B3CEA}"/>
                </a:ext>
              </a:extLst>
            </p:cNvPr>
            <p:cNvSpPr/>
            <p:nvPr/>
          </p:nvSpPr>
          <p:spPr>
            <a:xfrm>
              <a:off x="2866100" y="1194716"/>
              <a:ext cx="4498258" cy="50457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E82BA84-C148-4287-AD6D-B3093E553976}"/>
                </a:ext>
              </a:extLst>
            </p:cNvPr>
            <p:cNvGrpSpPr/>
            <p:nvPr/>
          </p:nvGrpSpPr>
          <p:grpSpPr>
            <a:xfrm>
              <a:off x="3296928" y="1489587"/>
              <a:ext cx="3636606" cy="4514850"/>
              <a:chOff x="669923" y="1310763"/>
              <a:chExt cx="3636606" cy="4514850"/>
            </a:xfrm>
          </p:grpSpPr>
          <p:pic>
            <p:nvPicPr>
              <p:cNvPr id="28" name="Picture 2" descr="pytorch离线安装固定版本torch、torchvison - 知乎">
                <a:extLst>
                  <a:ext uri="{FF2B5EF4-FFF2-40B4-BE49-F238E27FC236}">
                    <a16:creationId xmlns:a16="http://schemas.microsoft.com/office/drawing/2014/main" id="{868AF175-4206-4E7A-84E3-FBFFD262F2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742" b="23226"/>
              <a:stretch/>
            </p:blipFill>
            <p:spPr bwMode="auto">
              <a:xfrm>
                <a:off x="669924" y="1310763"/>
                <a:ext cx="3636605" cy="1037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GitHub - tensorflow/tensorflow: An Open Source Machine Learning Framework  for Everyone">
                <a:extLst>
                  <a:ext uri="{FF2B5EF4-FFF2-40B4-BE49-F238E27FC236}">
                    <a16:creationId xmlns:a16="http://schemas.microsoft.com/office/drawing/2014/main" id="{ADD58BE6-F5BF-4A02-9343-BFBB270D5D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9" t="13599" r="5618" b="21287"/>
              <a:stretch/>
            </p:blipFill>
            <p:spPr bwMode="auto">
              <a:xfrm>
                <a:off x="751038" y="3048551"/>
                <a:ext cx="3474373" cy="866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Caffe2">
                <a:extLst>
                  <a:ext uri="{FF2B5EF4-FFF2-40B4-BE49-F238E27FC236}">
                    <a16:creationId xmlns:a16="http://schemas.microsoft.com/office/drawing/2014/main" id="{F9B0379A-DF99-49BF-B73C-0489D91A2D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84" b="25316"/>
              <a:stretch/>
            </p:blipFill>
            <p:spPr bwMode="auto">
              <a:xfrm>
                <a:off x="669923" y="4616245"/>
                <a:ext cx="3636605" cy="1209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020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l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ṧļïḍè">
            <a:extLst>
              <a:ext uri="{FF2B5EF4-FFF2-40B4-BE49-F238E27FC236}">
                <a16:creationId xmlns:a16="http://schemas.microsoft.com/office/drawing/2014/main" id="{14F37A48-5A4C-4370-A922-F139FFB1BD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801" y="3554515"/>
            <a:ext cx="3720752" cy="830164"/>
          </a:xfrm>
        </p:spPr>
        <p:txBody>
          <a:bodyPr/>
          <a:lstStyle/>
          <a:p>
            <a:r>
              <a:rPr lang="en-US" altLang="zh-CN"/>
              <a:t>f</a:t>
            </a:r>
            <a:r>
              <a:rPr lang="en-US" altLang="zh-CN" sz="100"/>
              <a:t> </a:t>
            </a:r>
            <a:r>
              <a:rPr lang="en-US" altLang="zh-CN"/>
              <a:t>or watching</a:t>
            </a:r>
          </a:p>
        </p:txBody>
      </p:sp>
      <p:sp>
        <p:nvSpPr>
          <p:cNvPr id="7" name="iṩ1îḍe">
            <a:extLst>
              <a:ext uri="{FF2B5EF4-FFF2-40B4-BE49-F238E27FC236}">
                <a16:creationId xmlns:a16="http://schemas.microsoft.com/office/drawing/2014/main" id="{ADC36A39-44CE-41B3-863E-4579AFB13EA3}"/>
              </a:ext>
            </a:extLst>
          </p:cNvPr>
          <p:cNvSpPr txBox="1"/>
          <p:nvPr/>
        </p:nvSpPr>
        <p:spPr>
          <a:xfrm>
            <a:off x="525102" y="2354182"/>
            <a:ext cx="5253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b="1"/>
              <a:t>Thank</a:t>
            </a:r>
            <a:r>
              <a:rPr lang="en-US" altLang="zh-CN" sz="7200" b="1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7200" b="1"/>
              <a:t>yo</a:t>
            </a:r>
            <a:r>
              <a:rPr lang="en-US" altLang="zh-CN" sz="100" b="1"/>
              <a:t> </a:t>
            </a:r>
            <a:r>
              <a:rPr lang="en-US" altLang="zh-CN" sz="7200" b="1"/>
              <a:t>u</a:t>
            </a:r>
            <a:r>
              <a:rPr lang="en-US" altLang="zh-CN" sz="7200" b="1">
                <a:solidFill>
                  <a:schemeClr val="tx1">
                    <a:alpha val="80000"/>
                  </a:schemeClr>
                </a:solidFill>
              </a:rPr>
              <a:t> </a:t>
            </a:r>
            <a:endParaRPr lang="en-US" altLang="zh-CN" sz="7200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</a:t>
            </a:r>
            <a:r>
              <a:rPr lang="zh-CN" altLang="en-US" sz="100" dirty="0"/>
              <a:t> </a:t>
            </a:r>
            <a:r>
              <a:rPr lang="zh-CN" altLang="en-US" dirty="0"/>
              <a:t>眉和页脚中修改此文本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258A9C-5588-4943-AD2B-136588A04463}"/>
              </a:ext>
            </a:extLst>
          </p:cNvPr>
          <p:cNvSpPr/>
          <p:nvPr/>
        </p:nvSpPr>
        <p:spPr>
          <a:xfrm>
            <a:off x="914525" y="1149398"/>
            <a:ext cx="4560150" cy="67333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人工智能的仿生学派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DE229F-BCF1-4108-B04B-23547577A8F8}"/>
              </a:ext>
            </a:extLst>
          </p:cNvPr>
          <p:cNvSpPr/>
          <p:nvPr/>
        </p:nvSpPr>
        <p:spPr>
          <a:xfrm>
            <a:off x="6717326" y="1148163"/>
            <a:ext cx="4560150" cy="67333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人工智能的数理学派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704D2A-77D8-4CAF-9B2B-C552A25C9E47}"/>
              </a:ext>
            </a:extLst>
          </p:cNvPr>
          <p:cNvSpPr/>
          <p:nvPr/>
        </p:nvSpPr>
        <p:spPr>
          <a:xfrm>
            <a:off x="914525" y="2258198"/>
            <a:ext cx="4560150" cy="1868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深入模拟大脑的认知机制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信息处理方式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BAFC72-25FC-4A58-BB7B-1D0AAC1432ED}"/>
              </a:ext>
            </a:extLst>
          </p:cNvPr>
          <p:cNvSpPr/>
          <p:nvPr/>
        </p:nvSpPr>
        <p:spPr>
          <a:xfrm>
            <a:off x="6717326" y="2256963"/>
            <a:ext cx="4560150" cy="1868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在现在以及可预见的未来，我们无法完全了解人脑的认知机理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计算机与人脑具有截然不同的物理属性和体系结构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5F243D-9D5D-4DB3-800A-9E91147FE29F}"/>
              </a:ext>
            </a:extLst>
          </p:cNvPr>
          <p:cNvSpPr/>
          <p:nvPr/>
        </p:nvSpPr>
        <p:spPr>
          <a:xfrm>
            <a:off x="914525" y="4484198"/>
            <a:ext cx="4560150" cy="6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人工神经网络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7EC0C1-4672-4ABA-A22A-DCAB0187F40D}"/>
              </a:ext>
            </a:extLst>
          </p:cNvPr>
          <p:cNvSpPr/>
          <p:nvPr/>
        </p:nvSpPr>
        <p:spPr>
          <a:xfrm>
            <a:off x="6717326" y="4482963"/>
            <a:ext cx="4560150" cy="673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支持向量机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2248D43-D711-4274-95F5-E96D813876C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194600" y="1822734"/>
            <a:ext cx="0" cy="435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92B963A-5DEE-4DC4-918F-B762BF0498CB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3194600" y="4126734"/>
            <a:ext cx="0" cy="357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02EE3B-36AF-4E72-88A1-CE020F3706A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8997401" y="1821499"/>
            <a:ext cx="0" cy="435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0C41F3-D188-4988-AE76-205A1BF6D16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997401" y="4125499"/>
            <a:ext cx="0" cy="357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8178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</a:t>
            </a:r>
            <a:r>
              <a:rPr lang="zh-CN" altLang="en-US" sz="100" dirty="0"/>
              <a:t> </a:t>
            </a:r>
            <a:r>
              <a:rPr lang="zh-CN" altLang="en-US" dirty="0"/>
              <a:t>眉和页脚中修改此文本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14A7520-DDC9-4017-85D8-203FFDADBD1A}"/>
              </a:ext>
            </a:extLst>
          </p:cNvPr>
          <p:cNvGrpSpPr/>
          <p:nvPr/>
        </p:nvGrpSpPr>
        <p:grpSpPr>
          <a:xfrm>
            <a:off x="628800" y="1459800"/>
            <a:ext cx="7334400" cy="3938400"/>
            <a:chOff x="2428800" y="1459800"/>
            <a:chExt cx="7334400" cy="39384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DA9A7D9-A822-4D14-BD2D-A946353560DA}"/>
                </a:ext>
              </a:extLst>
            </p:cNvPr>
            <p:cNvGrpSpPr/>
            <p:nvPr/>
          </p:nvGrpSpPr>
          <p:grpSpPr>
            <a:xfrm>
              <a:off x="2428800" y="1459800"/>
              <a:ext cx="7334400" cy="3938400"/>
              <a:chOff x="2580000" y="1459800"/>
              <a:chExt cx="7334400" cy="3938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5D7C9607-FA4E-4C42-885A-DF6E2CC6DD53}"/>
                      </a:ext>
                    </a:extLst>
                  </p:cNvPr>
                  <p:cNvSpPr/>
                  <p:nvPr/>
                </p:nvSpPr>
                <p:spPr>
                  <a:xfrm>
                    <a:off x="4207200" y="1459800"/>
                    <a:ext cx="756000" cy="756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5D7C9607-FA4E-4C42-885A-DF6E2CC6DD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7200" y="1459800"/>
                    <a:ext cx="756000" cy="756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74F46B45-48DA-4181-B9F3-98EEAC96968C}"/>
                      </a:ext>
                    </a:extLst>
                  </p:cNvPr>
                  <p:cNvSpPr/>
                  <p:nvPr/>
                </p:nvSpPr>
                <p:spPr>
                  <a:xfrm>
                    <a:off x="4207200" y="2520600"/>
                    <a:ext cx="756000" cy="756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74F46B45-48DA-4181-B9F3-98EEAC9696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7200" y="2520600"/>
                    <a:ext cx="756000" cy="756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045D913D-9E1F-4EB3-AE96-0DD2C81DD833}"/>
                      </a:ext>
                    </a:extLst>
                  </p:cNvPr>
                  <p:cNvSpPr/>
                  <p:nvPr/>
                </p:nvSpPr>
                <p:spPr>
                  <a:xfrm>
                    <a:off x="4207200" y="4642200"/>
                    <a:ext cx="756000" cy="756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045D913D-9E1F-4EB3-AE96-0DD2C81DD8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7200" y="4642200"/>
                    <a:ext cx="756000" cy="756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3D4F9B66-25C6-4F7A-9114-32EE2F968FE4}"/>
                  </a:ext>
                </a:extLst>
              </p:cNvPr>
              <p:cNvSpPr/>
              <p:nvPr/>
            </p:nvSpPr>
            <p:spPr>
              <a:xfrm>
                <a:off x="4207200" y="3581400"/>
                <a:ext cx="756000" cy="756000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···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0E6EB780-8566-4747-AD4D-F19752CA8DED}"/>
                      </a:ext>
                    </a:extLst>
                  </p:cNvPr>
                  <p:cNvSpPr txBox="1"/>
                  <p:nvPr/>
                </p:nvSpPr>
                <p:spPr>
                  <a:xfrm>
                    <a:off x="2583722" y="1699300"/>
                    <a:ext cx="75796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zh-CN" altLang="en-US" dirty="0"/>
                      <a:t>输入</a:t>
                    </a:r>
                    <a:r>
                      <a:rPr lang="en-US" altLang="zh-CN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0E6EB780-8566-4747-AD4D-F19752CA8D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722" y="1699300"/>
                    <a:ext cx="75796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355" t="-28889" r="-4839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858E0B8-FE68-4B14-A5CF-7E2CC4F514FC}"/>
                      </a:ext>
                    </a:extLst>
                  </p:cNvPr>
                  <p:cNvSpPr txBox="1"/>
                  <p:nvPr/>
                </p:nvSpPr>
                <p:spPr>
                  <a:xfrm>
                    <a:off x="2580000" y="2760100"/>
                    <a:ext cx="82740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dirty="0" smtClean="0"/>
                            <m:t>输入</m:t>
                          </m:r>
                          <m:r>
                            <m:rPr>
                              <m:nor/>
                            </m:rPr>
                            <a:rPr lang="en-US" altLang="zh-CN" dirty="0" smtClean="0"/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858E0B8-FE68-4B14-A5CF-7E2CC4F514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0000" y="2760100"/>
                    <a:ext cx="82740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59" t="-13333" r="-2206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FA3928A9-FC99-4BB0-BEC2-2B3A72817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580000" y="4881700"/>
                    <a:ext cx="88511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CN" altLang="en-US" dirty="0"/>
                            <m:t>输入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FA3928A9-FC99-4BB0-BEC2-2B3A72817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0000" y="4881700"/>
                    <a:ext cx="88511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966" t="-13333" r="-137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94780F1E-CC4E-4A6D-A8CF-8A684AC1E3C0}"/>
                  </a:ext>
                </a:extLst>
              </p:cNvPr>
              <p:cNvCxnSpPr>
                <a:cxnSpLocks/>
                <a:stCxn id="25" idx="3"/>
                <a:endCxn id="20" idx="2"/>
              </p:cNvCxnSpPr>
              <p:nvPr/>
            </p:nvCxnSpPr>
            <p:spPr>
              <a:xfrm>
                <a:off x="3341686" y="1837800"/>
                <a:ext cx="86551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B18E7CF9-A806-45D8-9F5B-95610B537781}"/>
                  </a:ext>
                </a:extLst>
              </p:cNvPr>
              <p:cNvCxnSpPr>
                <a:cxnSpLocks/>
                <a:stCxn id="26" idx="3"/>
                <a:endCxn id="22" idx="2"/>
              </p:cNvCxnSpPr>
              <p:nvPr/>
            </p:nvCxnSpPr>
            <p:spPr>
              <a:xfrm>
                <a:off x="3407406" y="2898600"/>
                <a:ext cx="79979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10D6D76E-4306-42E5-B3F2-977C75C1E5DF}"/>
                  </a:ext>
                </a:extLst>
              </p:cNvPr>
              <p:cNvCxnSpPr>
                <a:stCxn id="27" idx="3"/>
                <a:endCxn id="23" idx="2"/>
              </p:cNvCxnSpPr>
              <p:nvPr/>
            </p:nvCxnSpPr>
            <p:spPr>
              <a:xfrm>
                <a:off x="3465114" y="5020200"/>
                <a:ext cx="7420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BC33B3E1-F076-46F4-B3CC-1A32BA0691C5}"/>
                      </a:ext>
                    </a:extLst>
                  </p:cNvPr>
                  <p:cNvSpPr/>
                  <p:nvPr/>
                </p:nvSpPr>
                <p:spPr>
                  <a:xfrm>
                    <a:off x="5718000" y="3051000"/>
                    <a:ext cx="756000" cy="756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BC33B3E1-F076-46F4-B3CC-1A32BA0691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000" y="3051000"/>
                    <a:ext cx="756000" cy="756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7B13DE56-143F-4E3C-8BFB-4336878A29FC}"/>
                      </a:ext>
                    </a:extLst>
                  </p:cNvPr>
                  <p:cNvSpPr/>
                  <p:nvPr/>
                </p:nvSpPr>
                <p:spPr>
                  <a:xfrm>
                    <a:off x="7228800" y="3052800"/>
                    <a:ext cx="756000" cy="756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7B13DE56-143F-4E3C-8BFB-4336878A2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8800" y="3052800"/>
                    <a:ext cx="756000" cy="756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16D77B1-9F54-44E2-B616-0C62A13CBA50}"/>
                  </a:ext>
                </a:extLst>
              </p:cNvPr>
              <p:cNvSpPr/>
              <p:nvPr/>
            </p:nvSpPr>
            <p:spPr>
              <a:xfrm>
                <a:off x="8739600" y="3051000"/>
                <a:ext cx="1174800" cy="756000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输出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D71D7899-4A6E-4988-B577-6B2D7E83E4E9}"/>
                  </a:ext>
                </a:extLst>
              </p:cNvPr>
              <p:cNvCxnSpPr>
                <a:stCxn id="20" idx="6"/>
                <a:endCxn id="31" idx="1"/>
              </p:cNvCxnSpPr>
              <p:nvPr/>
            </p:nvCxnSpPr>
            <p:spPr>
              <a:xfrm>
                <a:off x="4963200" y="1837800"/>
                <a:ext cx="865514" cy="13239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6C2F1CBE-E861-43CC-AC86-2066F7DCBA83}"/>
                  </a:ext>
                </a:extLst>
              </p:cNvPr>
              <p:cNvCxnSpPr>
                <a:stCxn id="22" idx="6"/>
                <a:endCxn id="31" idx="2"/>
              </p:cNvCxnSpPr>
              <p:nvPr/>
            </p:nvCxnSpPr>
            <p:spPr>
              <a:xfrm>
                <a:off x="4963200" y="2898600"/>
                <a:ext cx="754800" cy="5304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E37C7B60-1989-4CE2-B9FD-291430D2B2E4}"/>
                  </a:ext>
                </a:extLst>
              </p:cNvPr>
              <p:cNvCxnSpPr>
                <a:stCxn id="23" idx="6"/>
                <a:endCxn id="31" idx="3"/>
              </p:cNvCxnSpPr>
              <p:nvPr/>
            </p:nvCxnSpPr>
            <p:spPr>
              <a:xfrm flipV="1">
                <a:off x="4963200" y="3696286"/>
                <a:ext cx="865514" cy="13239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9D0795E8-DBA5-4D50-A8A2-738A4AB1BC90}"/>
                  </a:ext>
                </a:extLst>
              </p:cNvPr>
              <p:cNvCxnSpPr>
                <a:stCxn id="31" idx="6"/>
                <a:endCxn id="32" idx="1"/>
              </p:cNvCxnSpPr>
              <p:nvPr/>
            </p:nvCxnSpPr>
            <p:spPr>
              <a:xfrm>
                <a:off x="6474000" y="3429000"/>
                <a:ext cx="754800" cy="18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336DF654-6691-4897-988F-A2410FB5567E}"/>
                  </a:ext>
                </a:extLst>
              </p:cNvPr>
              <p:cNvCxnSpPr>
                <a:cxnSpLocks/>
                <a:stCxn id="32" idx="3"/>
                <a:endCxn id="33" idx="2"/>
              </p:cNvCxnSpPr>
              <p:nvPr/>
            </p:nvCxnSpPr>
            <p:spPr>
              <a:xfrm flipV="1">
                <a:off x="7984800" y="3429000"/>
                <a:ext cx="754800" cy="18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3361EEF2-4EE8-48F8-AB42-D548A11D27D6}"/>
                  </a:ext>
                </a:extLst>
              </p:cNvPr>
              <p:cNvSpPr/>
              <p:nvPr/>
            </p:nvSpPr>
            <p:spPr>
              <a:xfrm>
                <a:off x="5497578" y="1685400"/>
                <a:ext cx="1196843" cy="40161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偏置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C474F311-CBE7-405A-A2EB-C85A7E1B38C7}"/>
                  </a:ext>
                </a:extLst>
              </p:cNvPr>
              <p:cNvCxnSpPr>
                <a:stCxn id="39" idx="2"/>
                <a:endCxn id="31" idx="0"/>
              </p:cNvCxnSpPr>
              <p:nvPr/>
            </p:nvCxnSpPr>
            <p:spPr>
              <a:xfrm>
                <a:off x="6096000" y="2087014"/>
                <a:ext cx="0" cy="96398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36F47B5B-097D-4644-85A1-BF99EEDD109B}"/>
                  </a:ext>
                </a:extLst>
              </p:cNvPr>
              <p:cNvSpPr/>
              <p:nvPr/>
            </p:nvSpPr>
            <p:spPr>
              <a:xfrm>
                <a:off x="5697888" y="3873479"/>
                <a:ext cx="776112" cy="40161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求和</a:t>
                </a:r>
              </a:p>
            </p:txBody>
          </p:sp>
        </p:grp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4477801-077C-4577-BB72-B6945573FA60}"/>
                </a:ext>
              </a:extLst>
            </p:cNvPr>
            <p:cNvSpPr/>
            <p:nvPr/>
          </p:nvSpPr>
          <p:spPr>
            <a:xfrm>
              <a:off x="6729672" y="2662107"/>
              <a:ext cx="1451855" cy="4016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激活函数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133BAEFD-63F2-41E0-84FD-DB9B5F82C01C}"/>
              </a:ext>
            </a:extLst>
          </p:cNvPr>
          <p:cNvSpPr/>
          <p:nvPr/>
        </p:nvSpPr>
        <p:spPr>
          <a:xfrm>
            <a:off x="8555687" y="4446000"/>
            <a:ext cx="1722314" cy="95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>
              <a:lnSpc>
                <a:spcPct val="150000"/>
              </a:lnSpc>
            </a:pPr>
            <a:r>
              <a:rPr lang="zh-CN" altLang="en-US" dirty="0"/>
              <a:t>人工神经网络</a:t>
            </a:r>
            <a:endParaRPr lang="en-US" altLang="zh-CN" dirty="0"/>
          </a:p>
          <a:p>
            <a:pPr algn="dist">
              <a:lnSpc>
                <a:spcPct val="150000"/>
              </a:lnSpc>
            </a:pPr>
            <a:r>
              <a:rPr lang="zh-CN" altLang="en-US" dirty="0"/>
              <a:t>深度学习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60740AF-9BF8-4477-AE4F-BC336E5BBD7E}"/>
              </a:ext>
            </a:extLst>
          </p:cNvPr>
          <p:cNvSpPr/>
          <p:nvPr/>
        </p:nvSpPr>
        <p:spPr>
          <a:xfrm>
            <a:off x="8264088" y="1467986"/>
            <a:ext cx="2305512" cy="95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M-P </a:t>
            </a:r>
            <a:r>
              <a:rPr lang="zh-CN" altLang="en-US" dirty="0"/>
              <a:t>模型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McCulloch &amp; Pitts</a:t>
            </a:r>
            <a:r>
              <a:rPr lang="zh-CN" altLang="en-US" dirty="0"/>
              <a:t>）</a:t>
            </a:r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4C2E20F3-32B9-4A83-B4A6-A630D39835BF}"/>
              </a:ext>
            </a:extLst>
          </p:cNvPr>
          <p:cNvSpPr/>
          <p:nvPr/>
        </p:nvSpPr>
        <p:spPr>
          <a:xfrm>
            <a:off x="9205960" y="2955507"/>
            <a:ext cx="421768" cy="85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49A927-B1F3-4A5E-BC3B-82C45E7202BB}"/>
              </a:ext>
            </a:extLst>
          </p:cNvPr>
          <p:cNvSpPr/>
          <p:nvPr/>
        </p:nvSpPr>
        <p:spPr>
          <a:xfrm>
            <a:off x="720324" y="226664"/>
            <a:ext cx="4560150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人工神经元模型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MP </a:t>
            </a:r>
            <a:r>
              <a:rPr lang="zh-CN" altLang="en-US" b="1" dirty="0">
                <a:solidFill>
                  <a:schemeClr val="tx1"/>
                </a:solidFill>
              </a:rPr>
              <a:t>模型）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B86A70-78C0-4CD0-86D1-78021D557632}"/>
                  </a:ext>
                </a:extLst>
              </p:cNvPr>
              <p:cNvSpPr txBox="1"/>
              <p:nvPr/>
            </p:nvSpPr>
            <p:spPr>
              <a:xfrm>
                <a:off x="4123643" y="4247233"/>
                <a:ext cx="2287357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B86A70-78C0-4CD0-86D1-78021D557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643" y="4247233"/>
                <a:ext cx="2287357" cy="5442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893218-D099-4B0B-AB01-5B39A85680FA}"/>
                  </a:ext>
                </a:extLst>
              </p:cNvPr>
              <p:cNvSpPr txBox="1"/>
              <p:nvPr/>
            </p:nvSpPr>
            <p:spPr>
              <a:xfrm>
                <a:off x="3546378" y="4890268"/>
                <a:ext cx="1132169" cy="905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𝒲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893218-D099-4B0B-AB01-5B39A856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78" y="4890268"/>
                <a:ext cx="1132169" cy="9059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F1B593-CAE0-44D4-8EBC-144AED396587}"/>
                  </a:ext>
                </a:extLst>
              </p:cNvPr>
              <p:cNvSpPr txBox="1"/>
              <p:nvPr/>
            </p:nvSpPr>
            <p:spPr>
              <a:xfrm>
                <a:off x="5703823" y="4922100"/>
                <a:ext cx="1035925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F1B593-CAE0-44D4-8EBC-144AED39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23" y="4922100"/>
                <a:ext cx="1035925" cy="8803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C86311-2BB3-4B01-BE2F-965F4886B6A3}"/>
                  </a:ext>
                </a:extLst>
              </p:cNvPr>
              <p:cNvSpPr txBox="1"/>
              <p:nvPr/>
            </p:nvSpPr>
            <p:spPr>
              <a:xfrm>
                <a:off x="4372492" y="6005786"/>
                <a:ext cx="1789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C86311-2BB3-4B01-BE2F-965F4886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92" y="6005786"/>
                <a:ext cx="1789657" cy="276999"/>
              </a:xfrm>
              <a:prstGeom prst="rect">
                <a:avLst/>
              </a:prstGeom>
              <a:blipFill>
                <a:blip r:embed="rId15"/>
                <a:stretch>
                  <a:fillRect l="-2381" t="-2174" r="-3741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4447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</a:t>
            </a:r>
            <a:r>
              <a:rPr lang="zh-CN" altLang="en-US" sz="100" dirty="0"/>
              <a:t> </a:t>
            </a:r>
            <a:r>
              <a:rPr lang="zh-CN" altLang="en-US" dirty="0"/>
              <a:t>眉和页脚中修改此文本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3A6DB6B-068A-4913-A2ED-A22165E7CA57}"/>
              </a:ext>
            </a:extLst>
          </p:cNvPr>
          <p:cNvSpPr/>
          <p:nvPr/>
        </p:nvSpPr>
        <p:spPr>
          <a:xfrm>
            <a:off x="720324" y="226664"/>
            <a:ext cx="4560150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人工神经网络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（感知器算法）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2997444-0BA2-4088-8E5F-BD139247AF02}"/>
                  </a:ext>
                </a:extLst>
              </p:cNvPr>
              <p:cNvSpPr/>
              <p:nvPr/>
            </p:nvSpPr>
            <p:spPr>
              <a:xfrm>
                <a:off x="720322" y="1144519"/>
                <a:ext cx="4560150" cy="28903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任务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找出一个向量 𝒲 和一个常数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，使得对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= 1, 2, …, n,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都有：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𝒲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&gt;0;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𝒲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2997444-0BA2-4088-8E5F-BD139247A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2" y="1144519"/>
                <a:ext cx="4560150" cy="2890323"/>
              </a:xfrm>
              <a:prstGeom prst="rect">
                <a:avLst/>
              </a:prstGeom>
              <a:blipFill>
                <a:blip r:embed="rId4"/>
                <a:stretch>
                  <a:fillRect l="-10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ACB9D86-9790-40F1-9B5B-77F09CDCE311}"/>
                  </a:ext>
                </a:extLst>
              </p:cNvPr>
              <p:cNvSpPr/>
              <p:nvPr/>
            </p:nvSpPr>
            <p:spPr>
              <a:xfrm>
                <a:off x="6178072" y="1144520"/>
                <a:ext cx="4926878" cy="50959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感知器算法（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Perceptron Algorithm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）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）随机选择 𝒲 和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）取一个训练样本（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𝒲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𝒲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ii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𝒲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=+1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𝒲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）再取另一个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𝛸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，回到（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）终止条件：直到所有输入输出对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𝛸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都不满足（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）中（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）和（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ii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）之一，退出循环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ACB9D86-9790-40F1-9B5B-77F09CDCE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072" y="1144520"/>
                <a:ext cx="4926878" cy="5095943"/>
              </a:xfrm>
              <a:prstGeom prst="rect">
                <a:avLst/>
              </a:prstGeom>
              <a:blipFill>
                <a:blip r:embed="rId5"/>
                <a:stretch>
                  <a:fillRect l="-989" r="-9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73F3C9-4E2A-45E6-8B16-0F02F945A07F}"/>
              </a:ext>
            </a:extLst>
          </p:cNvPr>
          <p:cNvGrpSpPr/>
          <p:nvPr/>
        </p:nvGrpSpPr>
        <p:grpSpPr>
          <a:xfrm>
            <a:off x="720322" y="4254590"/>
            <a:ext cx="4560150" cy="1985873"/>
            <a:chOff x="970787" y="3720635"/>
            <a:chExt cx="3131676" cy="22097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65248D8-9191-4F9D-9BD0-596B8938F0E9}"/>
                </a:ext>
              </a:extLst>
            </p:cNvPr>
            <p:cNvSpPr/>
            <p:nvPr/>
          </p:nvSpPr>
          <p:spPr>
            <a:xfrm>
              <a:off x="970787" y="3720635"/>
              <a:ext cx="3131676" cy="3362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感知器算法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3F2CBDA-4D8C-48BB-99C8-3C46258E4ACC}"/>
                </a:ext>
              </a:extLst>
            </p:cNvPr>
            <p:cNvSpPr/>
            <p:nvPr/>
          </p:nvSpPr>
          <p:spPr>
            <a:xfrm>
              <a:off x="970787" y="4366978"/>
              <a:ext cx="3131676" cy="3362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不断输入训练数据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BE38A93-09C2-4D4E-B714-B238988357D2}"/>
                </a:ext>
              </a:extLst>
            </p:cNvPr>
            <p:cNvSpPr/>
            <p:nvPr/>
          </p:nvSpPr>
          <p:spPr>
            <a:xfrm>
              <a:off x="970787" y="5013321"/>
              <a:ext cx="3131676" cy="3362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重复做第二步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8850B9ED-A7F6-4CD2-B06E-5885AFD07D30}"/>
                    </a:ext>
                  </a:extLst>
                </p:cNvPr>
                <p:cNvSpPr/>
                <p:nvPr/>
              </p:nvSpPr>
              <p:spPr>
                <a:xfrm>
                  <a:off x="970787" y="5594121"/>
                  <a:ext cx="3131676" cy="3362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𝒲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对所有训练样本满足达到平衡状态</a:t>
                  </a: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8850B9ED-A7F6-4CD2-B06E-5885AFD07D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87" y="5594121"/>
                  <a:ext cx="3131676" cy="336280"/>
                </a:xfrm>
                <a:prstGeom prst="rect">
                  <a:avLst/>
                </a:prstGeom>
                <a:blipFill>
                  <a:blip r:embed="rId6"/>
                  <a:stretch>
                    <a:fillRect t="-26000" b="-3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CC9F81A-94DC-45FC-99F2-D50AE37DC210}"/>
                </a:ext>
              </a:extLst>
            </p:cNvPr>
            <p:cNvCxnSpPr>
              <a:stCxn id="2" idx="2"/>
              <a:endCxn id="53" idx="0"/>
            </p:cNvCxnSpPr>
            <p:nvPr/>
          </p:nvCxnSpPr>
          <p:spPr>
            <a:xfrm>
              <a:off x="2536625" y="4056914"/>
              <a:ext cx="0" cy="3100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CCD97A0-9D9B-4C32-81D9-EA3E4FB0398D}"/>
                </a:ext>
              </a:extLst>
            </p:cNvPr>
            <p:cNvCxnSpPr>
              <a:stCxn id="53" idx="2"/>
              <a:endCxn id="54" idx="0"/>
            </p:cNvCxnSpPr>
            <p:nvPr/>
          </p:nvCxnSpPr>
          <p:spPr>
            <a:xfrm>
              <a:off x="2536625" y="4703257"/>
              <a:ext cx="0" cy="3100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FC332C2-7C44-4950-9C34-79B81DA22877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2536625" y="5349599"/>
              <a:ext cx="0" cy="2445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908195F-3081-4F7F-B295-3582E1273CEF}"/>
                  </a:ext>
                </a:extLst>
              </p:cNvPr>
              <p:cNvSpPr/>
              <p:nvPr/>
            </p:nvSpPr>
            <p:spPr>
              <a:xfrm>
                <a:off x="720322" y="3546987"/>
                <a:ext cx="4560149" cy="4053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训练数据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——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获得了平衡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908195F-3081-4F7F-B295-3582E1273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2" y="3546987"/>
                <a:ext cx="4560149" cy="405395"/>
              </a:xfrm>
              <a:prstGeom prst="rect">
                <a:avLst/>
              </a:prstGeom>
              <a:blipFill>
                <a:blip r:embed="rId7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6893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</a:t>
            </a:r>
            <a:r>
              <a:rPr lang="zh-CN" altLang="en-US" sz="100" dirty="0"/>
              <a:t> </a:t>
            </a:r>
            <a:r>
              <a:rPr lang="zh-CN" altLang="en-US" dirty="0"/>
              <a:t>眉和页脚中修改此文本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感知器算法的意义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6D1B68-EF5A-48DB-85DB-019D703CB6C4}"/>
              </a:ext>
            </a:extLst>
          </p:cNvPr>
          <p:cNvGrpSpPr/>
          <p:nvPr/>
        </p:nvGrpSpPr>
        <p:grpSpPr>
          <a:xfrm>
            <a:off x="3452205" y="1130299"/>
            <a:ext cx="5286000" cy="900000"/>
            <a:chOff x="3417366" y="1806848"/>
            <a:chExt cx="5286000" cy="90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3C77CA6-9938-4266-88BB-F75C7B143503}"/>
                </a:ext>
              </a:extLst>
            </p:cNvPr>
            <p:cNvSpPr/>
            <p:nvPr/>
          </p:nvSpPr>
          <p:spPr>
            <a:xfrm>
              <a:off x="3417366" y="2022848"/>
              <a:ext cx="4752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BC73710-D840-4C78-A9D9-1A66556C20A0}"/>
                    </a:ext>
                  </a:extLst>
                </p:cNvPr>
                <p:cNvSpPr/>
                <p:nvPr/>
              </p:nvSpPr>
              <p:spPr>
                <a:xfrm>
                  <a:off x="5030166" y="1806848"/>
                  <a:ext cx="2060400" cy="90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/>
                      </a:solidFill>
                    </a:rPr>
                    <a:t>机器学习模型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BC73710-D840-4C78-A9D9-1A66556C2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66" y="1806848"/>
                  <a:ext cx="2060400" cy="90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F627B17-52DB-4A81-B221-56CC44380BC8}"/>
                </a:ext>
              </a:extLst>
            </p:cNvPr>
            <p:cNvSpPr/>
            <p:nvPr/>
          </p:nvSpPr>
          <p:spPr>
            <a:xfrm>
              <a:off x="8228166" y="2022848"/>
              <a:ext cx="4752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B48F9EA-2059-4A38-B8B8-3DDF13C2D3A4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3892566" y="2256848"/>
              <a:ext cx="1137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82DDAB1-B7C1-4619-A14F-D2FAE1DA340C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7090566" y="2256848"/>
              <a:ext cx="1137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91E3E3A-0E71-48C2-8F1D-D82A9B25E105}"/>
                  </a:ext>
                </a:extLst>
              </p:cNvPr>
              <p:cNvSpPr/>
              <p:nvPr/>
            </p:nvSpPr>
            <p:spPr>
              <a:xfrm>
                <a:off x="3293967" y="2809387"/>
                <a:ext cx="5602476" cy="127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：输入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：输出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：机器学习模型，其中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是待学习的参数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91E3E3A-0E71-48C2-8F1D-D82A9B25E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967" y="2809387"/>
                <a:ext cx="5602476" cy="1274400"/>
              </a:xfrm>
              <a:prstGeom prst="rect">
                <a:avLst/>
              </a:prstGeom>
              <a:blipFill>
                <a:blip r:embed="rId5"/>
                <a:stretch>
                  <a:fillRect l="-871" b="-81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65E436B-1895-4A01-B8D8-7DE2B4C87283}"/>
                  </a:ext>
                </a:extLst>
              </p:cNvPr>
              <p:cNvSpPr/>
              <p:nvPr/>
            </p:nvSpPr>
            <p:spPr>
              <a:xfrm>
                <a:off x="3293967" y="4862874"/>
                <a:ext cx="5602476" cy="127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训练数据集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目的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：寻找预测函数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过程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：训练数据集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来求出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65E436B-1895-4A01-B8D8-7DE2B4C87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967" y="4862874"/>
                <a:ext cx="5602476" cy="1274400"/>
              </a:xfrm>
              <a:prstGeom prst="rect">
                <a:avLst/>
              </a:prstGeom>
              <a:blipFill>
                <a:blip r:embed="rId6"/>
                <a:stretch>
                  <a:fillRect l="-871" b="-81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89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  <a:noFill/>
          <a:ln w="19050">
            <a:noFill/>
          </a:ln>
        </p:spPr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</a:t>
            </a:r>
            <a:r>
              <a:rPr lang="zh-CN" altLang="en-US" sz="100" dirty="0"/>
              <a:t> </a:t>
            </a:r>
            <a:r>
              <a:rPr lang="zh-CN" altLang="en-US" dirty="0"/>
              <a:t>眉和页脚中修改此文本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  <a:noFill/>
          <a:ln w="19050">
            <a:noFill/>
          </a:ln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3F71610A-B15D-4056-A1AD-5DA2FCF0D792}"/>
              </a:ext>
            </a:extLst>
          </p:cNvPr>
          <p:cNvGrpSpPr/>
          <p:nvPr/>
        </p:nvGrpSpPr>
        <p:grpSpPr>
          <a:xfrm>
            <a:off x="807001" y="1226820"/>
            <a:ext cx="4803668" cy="1719420"/>
            <a:chOff x="823783" y="304800"/>
            <a:chExt cx="4803668" cy="17194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863C431-6682-4520-A4CA-FFBD6FD88FD5}"/>
                </a:ext>
              </a:extLst>
            </p:cNvPr>
            <p:cNvSpPr/>
            <p:nvPr/>
          </p:nvSpPr>
          <p:spPr>
            <a:xfrm>
              <a:off x="1070517" y="646771"/>
              <a:ext cx="200722" cy="200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677FE57-76DD-436E-8E89-57AF6877370E}"/>
                </a:ext>
              </a:extLst>
            </p:cNvPr>
            <p:cNvSpPr/>
            <p:nvPr/>
          </p:nvSpPr>
          <p:spPr>
            <a:xfrm>
              <a:off x="2330605" y="646771"/>
              <a:ext cx="200722" cy="200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B3ED1A0-4FB5-4579-8D0E-94A2FCD33B1F}"/>
                </a:ext>
              </a:extLst>
            </p:cNvPr>
            <p:cNvSpPr/>
            <p:nvPr/>
          </p:nvSpPr>
          <p:spPr>
            <a:xfrm>
              <a:off x="3590693" y="646771"/>
              <a:ext cx="200722" cy="200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731CA04-C6B2-4477-B284-C9D9DF525712}"/>
                </a:ext>
              </a:extLst>
            </p:cNvPr>
            <p:cNvSpPr/>
            <p:nvPr/>
          </p:nvSpPr>
          <p:spPr>
            <a:xfrm>
              <a:off x="1070517" y="1761893"/>
              <a:ext cx="200722" cy="200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0F44218-C6BD-4E1E-9BC0-A946EEE5EA8D}"/>
                </a:ext>
              </a:extLst>
            </p:cNvPr>
            <p:cNvSpPr/>
            <p:nvPr/>
          </p:nvSpPr>
          <p:spPr>
            <a:xfrm>
              <a:off x="2330605" y="1761893"/>
              <a:ext cx="200722" cy="200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6539C8E-77DD-416B-AF6B-365922D7BAD9}"/>
                </a:ext>
              </a:extLst>
            </p:cNvPr>
            <p:cNvSpPr/>
            <p:nvPr/>
          </p:nvSpPr>
          <p:spPr>
            <a:xfrm>
              <a:off x="4835912" y="1193181"/>
              <a:ext cx="200722" cy="200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6160A49-8F6C-4055-B624-451F932B115D}"/>
                </a:ext>
              </a:extLst>
            </p:cNvPr>
            <p:cNvSpPr/>
            <p:nvPr/>
          </p:nvSpPr>
          <p:spPr>
            <a:xfrm>
              <a:off x="3586666" y="1761893"/>
              <a:ext cx="200722" cy="200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0398446-1691-4171-BA7C-EAE0B890D128}"/>
                </a:ext>
              </a:extLst>
            </p:cNvPr>
            <p:cNvCxnSpPr>
              <a:stCxn id="13" idx="6"/>
              <a:endCxn id="43" idx="2"/>
            </p:cNvCxnSpPr>
            <p:nvPr/>
          </p:nvCxnSpPr>
          <p:spPr>
            <a:xfrm>
              <a:off x="1271239" y="747132"/>
              <a:ext cx="105936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D8485FE-1536-477C-BFB5-5CAC9B5C0DE9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>
              <a:off x="1271239" y="1862254"/>
              <a:ext cx="105936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33911EE-C741-41DB-8FFB-8C6D8D8B547A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531327" y="747132"/>
              <a:ext cx="105936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01267E91-EF74-44E1-9D61-27AB52B86F94}"/>
                </a:ext>
              </a:extLst>
            </p:cNvPr>
            <p:cNvCxnSpPr>
              <a:stCxn id="46" idx="6"/>
              <a:endCxn id="48" idx="2"/>
            </p:cNvCxnSpPr>
            <p:nvPr/>
          </p:nvCxnSpPr>
          <p:spPr>
            <a:xfrm>
              <a:off x="2531327" y="1862254"/>
              <a:ext cx="105533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379C7B68-51F1-432C-8883-3E0ED539FEFA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3791415" y="747132"/>
              <a:ext cx="1044497" cy="54641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4E2E73E-FDB1-4EBC-9E16-1CAA4EC34189}"/>
                </a:ext>
              </a:extLst>
            </p:cNvPr>
            <p:cNvCxnSpPr>
              <a:stCxn id="48" idx="6"/>
              <a:endCxn id="47" idx="2"/>
            </p:cNvCxnSpPr>
            <p:nvPr/>
          </p:nvCxnSpPr>
          <p:spPr>
            <a:xfrm flipV="1">
              <a:off x="3787388" y="1293542"/>
              <a:ext cx="1048524" cy="5687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ED47792-CB86-4470-A35E-932780078064}"/>
                </a:ext>
              </a:extLst>
            </p:cNvPr>
            <p:cNvCxnSpPr>
              <a:stCxn id="13" idx="6"/>
              <a:endCxn id="46" idx="2"/>
            </p:cNvCxnSpPr>
            <p:nvPr/>
          </p:nvCxnSpPr>
          <p:spPr>
            <a:xfrm>
              <a:off x="1271239" y="747132"/>
              <a:ext cx="1059366" cy="11151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A38DD5E7-004A-4DAA-A3BD-6A74D2DB4074}"/>
                </a:ext>
              </a:extLst>
            </p:cNvPr>
            <p:cNvCxnSpPr>
              <a:stCxn id="45" idx="6"/>
              <a:endCxn id="43" idx="2"/>
            </p:cNvCxnSpPr>
            <p:nvPr/>
          </p:nvCxnSpPr>
          <p:spPr>
            <a:xfrm flipV="1">
              <a:off x="1271239" y="747132"/>
              <a:ext cx="1059366" cy="11151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0AF8F569-723E-4AEA-9E13-FC0F71E92616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2430966" y="304800"/>
              <a:ext cx="0" cy="341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98B3BFF6-C844-4A5D-9531-114818014F1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430966" y="1419922"/>
              <a:ext cx="0" cy="341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A2B6F438-D235-4E7B-B398-377ADF15099F}"/>
                    </a:ext>
                  </a:extLst>
                </p:cNvPr>
                <p:cNvSpPr txBox="1"/>
                <p:nvPr/>
              </p:nvSpPr>
              <p:spPr>
                <a:xfrm>
                  <a:off x="827374" y="637775"/>
                  <a:ext cx="19210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A2B6F438-D235-4E7B-B398-377ADF150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74" y="637775"/>
                  <a:ext cx="19210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9677" r="-3226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BB486B1-5AE4-4AA2-B382-9DAEB113293F}"/>
                    </a:ext>
                  </a:extLst>
                </p:cNvPr>
                <p:cNvSpPr txBox="1"/>
                <p:nvPr/>
              </p:nvSpPr>
              <p:spPr>
                <a:xfrm>
                  <a:off x="823783" y="1747221"/>
                  <a:ext cx="1956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BB486B1-5AE4-4AA2-B382-9DAEB1132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83" y="1747221"/>
                  <a:ext cx="195695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6250" r="-3125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B2545997-B0F5-4A32-ADB7-AC01138AE4AA}"/>
                    </a:ext>
                  </a:extLst>
                </p:cNvPr>
                <p:cNvSpPr txBox="1"/>
                <p:nvPr/>
              </p:nvSpPr>
              <p:spPr>
                <a:xfrm>
                  <a:off x="1641212" y="508271"/>
                  <a:ext cx="28623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B2545997-B0F5-4A32-ADB7-AC01138AE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212" y="508271"/>
                  <a:ext cx="286232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4255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EBDF602-1F98-4A67-96AB-FE8EAE7D1158}"/>
                    </a:ext>
                  </a:extLst>
                </p:cNvPr>
                <p:cNvSpPr txBox="1"/>
                <p:nvPr/>
              </p:nvSpPr>
              <p:spPr>
                <a:xfrm>
                  <a:off x="1229732" y="926467"/>
                  <a:ext cx="28623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EBDF602-1F98-4A67-96AB-FE8EAE7D1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732" y="926467"/>
                  <a:ext cx="28623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6383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FADD1BC8-6C47-4583-8942-5070FFC87481}"/>
                    </a:ext>
                  </a:extLst>
                </p:cNvPr>
                <p:cNvSpPr txBox="1"/>
                <p:nvPr/>
              </p:nvSpPr>
              <p:spPr>
                <a:xfrm>
                  <a:off x="1170878" y="1506281"/>
                  <a:ext cx="2898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FADD1BC8-6C47-4583-8942-5070FFC87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878" y="1506281"/>
                  <a:ext cx="289823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4167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AA88CAF-DE20-4DCC-8483-062FACE3499E}"/>
                    </a:ext>
                  </a:extLst>
                </p:cNvPr>
                <p:cNvSpPr txBox="1"/>
                <p:nvPr/>
              </p:nvSpPr>
              <p:spPr>
                <a:xfrm>
                  <a:off x="1657337" y="1839554"/>
                  <a:ext cx="2898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AA88CAF-DE20-4DCC-8483-062FACE34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337" y="1839554"/>
                  <a:ext cx="289823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416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685DE65-01F1-4CF4-9F4E-B982E2276B74}"/>
                    </a:ext>
                  </a:extLst>
                </p:cNvPr>
                <p:cNvSpPr txBox="1"/>
                <p:nvPr/>
              </p:nvSpPr>
              <p:spPr>
                <a:xfrm>
                  <a:off x="2490281" y="328017"/>
                  <a:ext cx="1903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685DE65-01F1-4CF4-9F4E-B982E2276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281" y="328017"/>
                  <a:ext cx="19030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9355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BC71932B-D4B7-47FB-931F-1CC7D67630F9}"/>
                    </a:ext>
                  </a:extLst>
                </p:cNvPr>
                <p:cNvSpPr txBox="1"/>
                <p:nvPr/>
              </p:nvSpPr>
              <p:spPr>
                <a:xfrm>
                  <a:off x="2487211" y="1443138"/>
                  <a:ext cx="1938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BC71932B-D4B7-47FB-931F-1CC7D6763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211" y="1443138"/>
                  <a:ext cx="19389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625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562023EA-245E-4CD8-A66A-D69A0DB48999}"/>
                    </a:ext>
                  </a:extLst>
                </p:cNvPr>
                <p:cNvSpPr txBox="1"/>
                <p:nvPr/>
              </p:nvSpPr>
              <p:spPr>
                <a:xfrm>
                  <a:off x="2592194" y="537574"/>
                  <a:ext cx="19678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562023EA-245E-4CD8-A66A-D69A0DB48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194" y="537574"/>
                  <a:ext cx="196784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6061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AC0CE36-D84A-496F-A0B0-0372AF7DBA55}"/>
                    </a:ext>
                  </a:extLst>
                </p:cNvPr>
                <p:cNvSpPr txBox="1"/>
                <p:nvPr/>
              </p:nvSpPr>
              <p:spPr>
                <a:xfrm>
                  <a:off x="2582198" y="1654888"/>
                  <a:ext cx="20037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AC0CE36-D84A-496F-A0B0-0372AF7DB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198" y="1654888"/>
                  <a:ext cx="20037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9091" r="-3030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E24F01E-D850-4BBF-81F3-CFC1D3BD0523}"/>
                    </a:ext>
                  </a:extLst>
                </p:cNvPr>
                <p:cNvSpPr txBox="1"/>
                <p:nvPr/>
              </p:nvSpPr>
              <p:spPr>
                <a:xfrm>
                  <a:off x="2837046" y="545442"/>
                  <a:ext cx="35278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E24F01E-D850-4BBF-81F3-CFC1D3BD0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046" y="545442"/>
                  <a:ext cx="352789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8621" t="-3333" r="-13793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D8C0D1D-DBED-436A-98EE-25B1A14328E3}"/>
                    </a:ext>
                  </a:extLst>
                </p:cNvPr>
                <p:cNvSpPr txBox="1"/>
                <p:nvPr/>
              </p:nvSpPr>
              <p:spPr>
                <a:xfrm>
                  <a:off x="2831830" y="1635436"/>
                  <a:ext cx="35278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D8C0D1D-DBED-436A-98EE-25B1A1432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830" y="1635436"/>
                  <a:ext cx="352789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8621" t="-3333" r="-13793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50ADA10D-4B38-4BD4-B668-395CF7954EB8}"/>
                    </a:ext>
                  </a:extLst>
                </p:cNvPr>
                <p:cNvSpPr txBox="1"/>
                <p:nvPr/>
              </p:nvSpPr>
              <p:spPr>
                <a:xfrm>
                  <a:off x="3586666" y="431775"/>
                  <a:ext cx="1817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50ADA10D-4B38-4BD4-B668-395CF795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666" y="431775"/>
                  <a:ext cx="181780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10345" r="-3448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6F70F20-127D-43A9-AD8C-2AF60F78AC1D}"/>
                    </a:ext>
                  </a:extLst>
                </p:cNvPr>
                <p:cNvSpPr txBox="1"/>
                <p:nvPr/>
              </p:nvSpPr>
              <p:spPr>
                <a:xfrm>
                  <a:off x="3586666" y="1569199"/>
                  <a:ext cx="18537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6F70F20-127D-43A9-AD8C-2AF60F78A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666" y="1569199"/>
                  <a:ext cx="18537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10000" r="-333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CF6CF937-B50F-4022-8247-0AE23B434C3D}"/>
                    </a:ext>
                  </a:extLst>
                </p:cNvPr>
                <p:cNvSpPr txBox="1"/>
                <p:nvPr/>
              </p:nvSpPr>
              <p:spPr>
                <a:xfrm>
                  <a:off x="4272652" y="821574"/>
                  <a:ext cx="22051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CF6CF937-B50F-4022-8247-0AE23B434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652" y="821574"/>
                  <a:ext cx="220510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F2BECC93-B584-4525-9515-CB194848FD5F}"/>
                    </a:ext>
                  </a:extLst>
                </p:cNvPr>
                <p:cNvSpPr txBox="1"/>
                <p:nvPr/>
              </p:nvSpPr>
              <p:spPr>
                <a:xfrm>
                  <a:off x="4268014" y="159861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F2BECC93-B584-4525-9515-CB194848F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14" y="1598614"/>
                  <a:ext cx="224099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40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F39D6CE7-1D00-4BAA-B379-FF879ADA8087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4936273" y="821574"/>
              <a:ext cx="0" cy="3716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2DA3C8FC-B8DA-49F6-86B5-C498C186941F}"/>
                    </a:ext>
                  </a:extLst>
                </p:cNvPr>
                <p:cNvSpPr txBox="1"/>
                <p:nvPr/>
              </p:nvSpPr>
              <p:spPr>
                <a:xfrm>
                  <a:off x="4974399" y="926467"/>
                  <a:ext cx="1938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2DA3C8FC-B8DA-49F6-86B5-C498C1869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399" y="926467"/>
                  <a:ext cx="193899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156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3CB1BE5C-C5E6-48CE-B8F9-A1E412AF0E3C}"/>
                </a:ext>
              </a:extLst>
            </p:cNvPr>
            <p:cNvCxnSpPr>
              <a:stCxn id="47" idx="6"/>
            </p:cNvCxnSpPr>
            <p:nvPr/>
          </p:nvCxnSpPr>
          <p:spPr>
            <a:xfrm>
              <a:off x="5036634" y="1293542"/>
              <a:ext cx="30752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A4427BE1-8F2C-4300-99A8-9773B8812E9D}"/>
                    </a:ext>
                  </a:extLst>
                </p:cNvPr>
                <p:cNvSpPr txBox="1"/>
                <p:nvPr/>
              </p:nvSpPr>
              <p:spPr>
                <a:xfrm>
                  <a:off x="5438681" y="1177322"/>
                  <a:ext cx="1887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A4427BE1-8F2C-4300-99A8-9773B8812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681" y="1177322"/>
                  <a:ext cx="188770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16129" r="-3226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67E541D9-9CDF-4B91-890B-F9AA5A353F6A}"/>
              </a:ext>
            </a:extLst>
          </p:cNvPr>
          <p:cNvSpPr/>
          <p:nvPr/>
        </p:nvSpPr>
        <p:spPr>
          <a:xfrm>
            <a:off x="807001" y="412108"/>
            <a:ext cx="3360419" cy="648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多层神经网络的结构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5" name="表格 125">
                <a:extLst>
                  <a:ext uri="{FF2B5EF4-FFF2-40B4-BE49-F238E27FC236}">
                    <a16:creationId xmlns:a16="http://schemas.microsoft.com/office/drawing/2014/main" id="{7018D4F1-28FE-46EB-9ECA-3303D077B2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874379"/>
                  </p:ext>
                </p:extLst>
              </p:nvPr>
            </p:nvGraphicFramePr>
            <p:xfrm>
              <a:off x="5742164" y="1056398"/>
              <a:ext cx="479723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22055">
                      <a:extLst>
                        <a:ext uri="{9D8B030D-6E8A-4147-A177-3AD203B41FA5}">
                          <a16:colId xmlns:a16="http://schemas.microsoft.com/office/drawing/2014/main" val="47390237"/>
                        </a:ext>
                      </a:extLst>
                    </a:gridCol>
                    <a:gridCol w="2075180">
                      <a:extLst>
                        <a:ext uri="{9D8B030D-6E8A-4147-A177-3AD203B41FA5}">
                          <a16:colId xmlns:a16="http://schemas.microsoft.com/office/drawing/2014/main" val="12342376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（第一个神经元）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00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（第二个神经元）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288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（激活函数）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06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（激活函数）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066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（第三个神经元）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9058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5" name="表格 125">
                <a:extLst>
                  <a:ext uri="{FF2B5EF4-FFF2-40B4-BE49-F238E27FC236}">
                    <a16:creationId xmlns:a16="http://schemas.microsoft.com/office/drawing/2014/main" id="{7018D4F1-28FE-46EB-9ECA-3303D077B2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874379"/>
                  </p:ext>
                </p:extLst>
              </p:nvPr>
            </p:nvGraphicFramePr>
            <p:xfrm>
              <a:off x="5742164" y="1056398"/>
              <a:ext cx="479723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22055">
                      <a:extLst>
                        <a:ext uri="{9D8B030D-6E8A-4147-A177-3AD203B41FA5}">
                          <a16:colId xmlns:a16="http://schemas.microsoft.com/office/drawing/2014/main" val="47390237"/>
                        </a:ext>
                      </a:extLst>
                    </a:gridCol>
                    <a:gridCol w="2075180">
                      <a:extLst>
                        <a:ext uri="{9D8B030D-6E8A-4147-A177-3AD203B41FA5}">
                          <a16:colId xmlns:a16="http://schemas.microsoft.com/office/drawing/2014/main" val="12342376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1"/>
                          <a:stretch>
                            <a:fillRect t="-8197" r="-7628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（第一个神经元）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001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1"/>
                          <a:stretch>
                            <a:fillRect t="-108197" r="-7628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（第二个神经元）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288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1"/>
                          <a:stretch>
                            <a:fillRect t="-208197" r="-7628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（激活函数）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06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1"/>
                          <a:stretch>
                            <a:fillRect t="-308197" r="-7628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（激活函数）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066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1"/>
                          <a:stretch>
                            <a:fillRect t="-408197" r="-762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（第三个神经元）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9058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4AC0BFA-5F2B-49CA-9B78-65A8ACB1003F}"/>
                  </a:ext>
                </a:extLst>
              </p:cNvPr>
              <p:cNvSpPr txBox="1"/>
              <p:nvPr/>
            </p:nvSpPr>
            <p:spPr>
              <a:xfrm>
                <a:off x="2530708" y="3191542"/>
                <a:ext cx="6422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35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4AC0BFA-5F2B-49CA-9B78-65A8ACB10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708" y="3191542"/>
                <a:ext cx="6422912" cy="276999"/>
              </a:xfrm>
              <a:prstGeom prst="rect">
                <a:avLst/>
              </a:prstGeom>
              <a:blipFill>
                <a:blip r:embed="rId22"/>
                <a:stretch>
                  <a:fillRect l="-380"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2ECE55-0D97-42B6-AD2B-A06B9ABBA386}"/>
                  </a:ext>
                </a:extLst>
              </p:cNvPr>
              <p:cNvSpPr/>
              <p:nvPr/>
            </p:nvSpPr>
            <p:spPr>
              <a:xfrm>
                <a:off x="806999" y="3643028"/>
                <a:ext cx="5289001" cy="13584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待求的参数：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第一层网络中的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第二层网络中的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2ECE55-0D97-42B6-AD2B-A06B9ABBA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99" y="3643028"/>
                <a:ext cx="5289001" cy="1358485"/>
              </a:xfrm>
              <a:prstGeom prst="rect">
                <a:avLst/>
              </a:prstGeom>
              <a:blipFill>
                <a:blip r:embed="rId23"/>
                <a:stretch>
                  <a:fillRect l="-922" t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9FB40F09-46B7-4BA6-8369-E50A19061A5B}"/>
                  </a:ext>
                </a:extLst>
              </p:cNvPr>
              <p:cNvSpPr/>
              <p:nvPr/>
            </p:nvSpPr>
            <p:spPr>
              <a:xfrm>
                <a:off x="807000" y="4564380"/>
                <a:ext cx="5289000" cy="3606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（激活函数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（非线性函数））</a:t>
                </a: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9FB40F09-46B7-4BA6-8369-E50A19061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0" y="4564380"/>
                <a:ext cx="5289000" cy="360637"/>
              </a:xfrm>
              <a:prstGeom prst="rect">
                <a:avLst/>
              </a:prstGeom>
              <a:blipFill>
                <a:blip r:embed="rId24"/>
                <a:stretch>
                  <a:fillRect t="-10169" b="-271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矩形 129">
            <a:extLst>
              <a:ext uri="{FF2B5EF4-FFF2-40B4-BE49-F238E27FC236}">
                <a16:creationId xmlns:a16="http://schemas.microsoft.com/office/drawing/2014/main" id="{C4016BEB-63A9-4FA5-A311-DB90CE04E275}"/>
              </a:ext>
            </a:extLst>
          </p:cNvPr>
          <p:cNvSpPr/>
          <p:nvPr/>
        </p:nvSpPr>
        <p:spPr>
          <a:xfrm>
            <a:off x="6833951" y="3637280"/>
            <a:ext cx="3705448" cy="1358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层与层之间不加非线性函数，多层神经网络将会退化到一个神经元的感知器模型状态</a:t>
            </a:r>
          </a:p>
        </p:txBody>
      </p:sp>
      <p:sp>
        <p:nvSpPr>
          <p:cNvPr id="132" name="箭头: 右 131">
            <a:extLst>
              <a:ext uri="{FF2B5EF4-FFF2-40B4-BE49-F238E27FC236}">
                <a16:creationId xmlns:a16="http://schemas.microsoft.com/office/drawing/2014/main" id="{16C0BA6D-A9D5-49CD-8B6B-60F21480293D}"/>
              </a:ext>
            </a:extLst>
          </p:cNvPr>
          <p:cNvSpPr/>
          <p:nvPr/>
        </p:nvSpPr>
        <p:spPr>
          <a:xfrm>
            <a:off x="6269176" y="4211780"/>
            <a:ext cx="391599" cy="2209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9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  <a:noFill/>
          <a:ln w="19050">
            <a:noFill/>
          </a:ln>
        </p:spPr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</a:t>
            </a:r>
            <a:r>
              <a:rPr lang="zh-CN" altLang="en-US" sz="100" dirty="0"/>
              <a:t> </a:t>
            </a:r>
            <a:r>
              <a:rPr lang="zh-CN" altLang="en-US" dirty="0"/>
              <a:t>眉和页脚中修改此文本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  <a:noFill/>
          <a:ln w="19050">
            <a:noFill/>
          </a:ln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15469D9-DA93-487D-BB77-B0DEE73947D2}"/>
              </a:ext>
            </a:extLst>
          </p:cNvPr>
          <p:cNvSpPr/>
          <p:nvPr/>
        </p:nvSpPr>
        <p:spPr>
          <a:xfrm>
            <a:off x="720324" y="226664"/>
            <a:ext cx="4560150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非线性函数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AE7231B-DA82-4B6A-86C6-7FA2BF258D5E}"/>
              </a:ext>
            </a:extLst>
          </p:cNvPr>
          <p:cNvGrpSpPr/>
          <p:nvPr/>
        </p:nvGrpSpPr>
        <p:grpSpPr>
          <a:xfrm>
            <a:off x="720324" y="2571511"/>
            <a:ext cx="9917195" cy="1714978"/>
            <a:chOff x="720324" y="1043940"/>
            <a:chExt cx="9917195" cy="1714978"/>
          </a:xfrm>
        </p:grpSpPr>
        <p:pic>
          <p:nvPicPr>
            <p:cNvPr id="15364" name="Picture 4" descr="matlab怎么画阶跃函数波形-百度经验">
              <a:extLst>
                <a:ext uri="{FF2B5EF4-FFF2-40B4-BE49-F238E27FC236}">
                  <a16:creationId xmlns:a16="http://schemas.microsoft.com/office/drawing/2014/main" id="{6972BA74-8247-438F-82A6-EAFA1A4E69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96" t="18679" r="25656" b="24432"/>
            <a:stretch/>
          </p:blipFill>
          <p:spPr bwMode="auto">
            <a:xfrm>
              <a:off x="3602343" y="1610162"/>
              <a:ext cx="1478293" cy="1148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4546F65-A105-461B-B127-70CA0FA70860}"/>
                </a:ext>
              </a:extLst>
            </p:cNvPr>
            <p:cNvSpPr/>
            <p:nvPr/>
          </p:nvSpPr>
          <p:spPr>
            <a:xfrm>
              <a:off x="720324" y="1043940"/>
              <a:ext cx="2316480" cy="434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阶跃函数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9A2AAD2-4E8C-495D-9C6C-610135934CA6}"/>
                    </a:ext>
                  </a:extLst>
                </p:cNvPr>
                <p:cNvSpPr txBox="1"/>
                <p:nvPr/>
              </p:nvSpPr>
              <p:spPr>
                <a:xfrm>
                  <a:off x="1111725" y="2034150"/>
                  <a:ext cx="1739322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&amp;0,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9A2AAD2-4E8C-495D-9C6C-610135934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25" y="2034150"/>
                  <a:ext cx="1739322" cy="6178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9CFB361-4969-4138-A5C1-5A8B8C082B60}"/>
                </a:ext>
              </a:extLst>
            </p:cNvPr>
            <p:cNvSpPr/>
            <p:nvPr/>
          </p:nvSpPr>
          <p:spPr>
            <a:xfrm>
              <a:off x="6385560" y="1043940"/>
              <a:ext cx="4251959" cy="1607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如果非线性函数采用阶跃函数，那么三层神经网络可以模拟任意的二分类函数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137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  <a:noFill/>
          <a:ln w="19050">
            <a:noFill/>
          </a:ln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AEA58C-BB1F-4436-85BD-FA09F5A02EE8}"/>
              </a:ext>
            </a:extLst>
          </p:cNvPr>
          <p:cNvSpPr/>
          <p:nvPr/>
        </p:nvSpPr>
        <p:spPr>
          <a:xfrm>
            <a:off x="720324" y="226664"/>
            <a:ext cx="4560150" cy="6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神经网络结构的确定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2F59C2-2070-4FD6-87DB-64286DEE2CB5}"/>
              </a:ext>
            </a:extLst>
          </p:cNvPr>
          <p:cNvGrpSpPr/>
          <p:nvPr/>
        </p:nvGrpSpPr>
        <p:grpSpPr>
          <a:xfrm>
            <a:off x="720324" y="2049781"/>
            <a:ext cx="10852761" cy="2758438"/>
            <a:chOff x="720324" y="1120386"/>
            <a:chExt cx="10852761" cy="275843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BF3E64C-3D55-442A-B65C-E9C70690322C}"/>
                </a:ext>
              </a:extLst>
            </p:cNvPr>
            <p:cNvGrpSpPr/>
            <p:nvPr/>
          </p:nvGrpSpPr>
          <p:grpSpPr>
            <a:xfrm>
              <a:off x="720324" y="1120386"/>
              <a:ext cx="3657600" cy="2758438"/>
              <a:chOff x="1413510" y="1630680"/>
              <a:chExt cx="3657600" cy="275843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A6CC3A7-FC68-422B-9DCC-948B76A21283}"/>
                  </a:ext>
                </a:extLst>
              </p:cNvPr>
              <p:cNvSpPr/>
              <p:nvPr/>
            </p:nvSpPr>
            <p:spPr>
              <a:xfrm>
                <a:off x="1752600" y="1630680"/>
                <a:ext cx="2979420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假定神经网络是某一种结构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F7F08A1-EA5B-43C7-9843-35C1C3BBC334}"/>
                  </a:ext>
                </a:extLst>
              </p:cNvPr>
              <p:cNvSpPr/>
              <p:nvPr/>
            </p:nvSpPr>
            <p:spPr>
              <a:xfrm>
                <a:off x="1413510" y="2750819"/>
                <a:ext cx="3657600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将一堆训练数据输入到这个网络中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5CB1695-2325-447C-A2DA-693A7E724FA6}"/>
                  </a:ext>
                </a:extLst>
              </p:cNvPr>
              <p:cNvSpPr/>
              <p:nvPr/>
            </p:nvSpPr>
            <p:spPr>
              <a:xfrm>
                <a:off x="1830705" y="3870958"/>
                <a:ext cx="2823210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估计这个网络的待求参数</a:t>
                </a: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42A37A7-F166-4961-8FC0-DA4A1992CA75}"/>
                  </a:ext>
                </a:extLst>
              </p:cNvPr>
              <p:cNvCxnSpPr>
                <a:cxnSpLocks/>
                <a:stCxn id="22" idx="2"/>
                <a:endCxn id="23" idx="0"/>
              </p:cNvCxnSpPr>
              <p:nvPr/>
            </p:nvCxnSpPr>
            <p:spPr>
              <a:xfrm>
                <a:off x="3242310" y="2148840"/>
                <a:ext cx="0" cy="601979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7246826-8707-4E64-88C6-A4D0F4BE934E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>
                <a:off x="3242310" y="3268979"/>
                <a:ext cx="0" cy="601979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185D521-AAA2-4785-8AD4-808061767E6F}"/>
                </a:ext>
              </a:extLst>
            </p:cNvPr>
            <p:cNvSpPr/>
            <p:nvPr/>
          </p:nvSpPr>
          <p:spPr>
            <a:xfrm>
              <a:off x="5644725" y="1120386"/>
              <a:ext cx="5928360" cy="2758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设计网络的两个 </a:t>
              </a:r>
              <a:r>
                <a:rPr lang="en-US" altLang="zh-CN" sz="2000" dirty="0">
                  <a:solidFill>
                    <a:schemeClr val="tx1"/>
                  </a:solidFill>
                </a:rPr>
                <a:t>Tips</a:t>
              </a:r>
              <a:r>
                <a:rPr lang="zh-CN" altLang="en-US" sz="2000" dirty="0">
                  <a:solidFill>
                    <a:schemeClr val="tx1"/>
                  </a:solidFill>
                </a:rPr>
                <a:t>：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</a:rPr>
                <a:t>问题越简单，网络层数越少，神经元个数越少；问题越复杂，网络层数越多，神经元个数越多；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</a:rPr>
                <a:t>训练样本越少，网络层数越少，神经元个数越少；训练样本越多，网络层数越多，神经元个数越多</a:t>
              </a: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928C931-68AB-44E2-AF3F-4CF53CBCF6D5}"/>
              </a:ext>
            </a:extLst>
          </p:cNvPr>
          <p:cNvCxnSpPr>
            <a:endCxn id="23" idx="0"/>
          </p:cNvCxnSpPr>
          <p:nvPr/>
        </p:nvCxnSpPr>
        <p:spPr>
          <a:xfrm>
            <a:off x="2549124" y="2567941"/>
            <a:ext cx="0" cy="6019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7A846F7-2347-4AE4-964A-FE1397ACBF7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2549124" y="3688080"/>
            <a:ext cx="0" cy="6019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40428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6217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94F0"/>
      </a:accent1>
      <a:accent2>
        <a:srgbClr val="FF8657"/>
      </a:accent2>
      <a:accent3>
        <a:srgbClr val="F7B629"/>
      </a:accent3>
      <a:accent4>
        <a:srgbClr val="81AEF8"/>
      </a:accent4>
      <a:accent5>
        <a:srgbClr val="FE9D76"/>
      </a:accent5>
      <a:accent6>
        <a:srgbClr val="FAC84A"/>
      </a:accent6>
      <a:hlink>
        <a:srgbClr val="EE4242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3747</TotalTime>
  <Words>1946</Words>
  <Application>Microsoft Office PowerPoint</Application>
  <PresentationFormat>宽屏</PresentationFormat>
  <Paragraphs>281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黑体</vt:lpstr>
      <vt:lpstr>Arial</vt:lpstr>
      <vt:lpstr>Cambria Math</vt:lpstr>
      <vt:lpstr>主题1</vt:lpstr>
      <vt:lpstr>计算机辅助药物设计 深度学习</vt:lpstr>
      <vt:lpstr>人工神经网络</vt:lpstr>
      <vt:lpstr>PowerPoint 演示文稿</vt:lpstr>
      <vt:lpstr>PowerPoint 演示文稿</vt:lpstr>
      <vt:lpstr>PowerPoint 演示文稿</vt:lpstr>
      <vt:lpstr>感知器算法的意义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深度学习</vt:lpstr>
      <vt:lpstr>深度学习的历史发展</vt:lpstr>
      <vt:lpstr>PowerPoint 演示文稿</vt:lpstr>
      <vt:lpstr>PowerPoint 演示文稿</vt:lpstr>
      <vt:lpstr>常见深度神经网络工具</vt:lpstr>
      <vt:lpstr>常见深度神经网络工具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Yu</dc:creator>
  <cp:lastModifiedBy>李诗萌</cp:lastModifiedBy>
  <cp:revision>27</cp:revision>
  <cp:lastPrinted>2021-06-27T16:00:00Z</cp:lastPrinted>
  <dcterms:created xsi:type="dcterms:W3CDTF">2021-06-27T16:00:00Z</dcterms:created>
  <dcterms:modified xsi:type="dcterms:W3CDTF">2021-11-17T14:03:22Z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0cac9ccf-4062-4eda-a1af-0f06986cf8ab</vt:lpwstr>
  </property>
</Properties>
</file>