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8" r:id="rId3"/>
    <p:sldId id="257" r:id="rId4"/>
    <p:sldId id="259" r:id="rId5"/>
    <p:sldId id="260" r:id="rId6"/>
    <p:sldId id="262" r:id="rId7"/>
    <p:sldId id="299" r:id="rId8"/>
    <p:sldId id="263" r:id="rId9"/>
    <p:sldId id="261" r:id="rId10"/>
    <p:sldId id="264" r:id="rId11"/>
    <p:sldId id="266" r:id="rId12"/>
    <p:sldId id="267" r:id="rId13"/>
    <p:sldId id="270" r:id="rId14"/>
    <p:sldId id="269" r:id="rId15"/>
    <p:sldId id="271" r:id="rId16"/>
    <p:sldId id="272" r:id="rId17"/>
    <p:sldId id="291" r:id="rId18"/>
    <p:sldId id="292" r:id="rId19"/>
    <p:sldId id="274" r:id="rId20"/>
    <p:sldId id="276" r:id="rId21"/>
    <p:sldId id="293" r:id="rId22"/>
    <p:sldId id="284" r:id="rId23"/>
    <p:sldId id="285" r:id="rId24"/>
    <p:sldId id="286" r:id="rId25"/>
    <p:sldId id="287" r:id="rId26"/>
    <p:sldId id="288" r:id="rId27"/>
    <p:sldId id="289" r:id="rId28"/>
    <p:sldId id="283" r:id="rId29"/>
    <p:sldId id="277" r:id="rId30"/>
    <p:sldId id="294" r:id="rId31"/>
    <p:sldId id="295" r:id="rId32"/>
    <p:sldId id="296" r:id="rId33"/>
    <p:sldId id="298" r:id="rId34"/>
    <p:sldId id="273" r:id="rId35"/>
    <p:sldId id="278" r:id="rId36"/>
    <p:sldId id="279" r:id="rId37"/>
    <p:sldId id="290" r:id="rId38"/>
    <p:sldId id="281" r:id="rId39"/>
    <p:sldId id="282" r:id="rId40"/>
    <p:sldId id="268" r:id="rId41"/>
    <p:sldId id="297"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394" autoAdjust="0"/>
  </p:normalViewPr>
  <p:slideViewPr>
    <p:cSldViewPr snapToGrid="0">
      <p:cViewPr varScale="1">
        <p:scale>
          <a:sx n="81" d="100"/>
          <a:sy n="81" d="100"/>
        </p:scale>
        <p:origin x="72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B5ABE0-2D24-4042-ACEA-9149C23B7607}" type="datetimeFigureOut">
              <a:rPr lang="zh-CN" altLang="en-US" smtClean="0"/>
              <a:t>2024/4/14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EC71B7-8500-423E-A379-9D087CB04519}" type="slidenum">
              <a:rPr lang="zh-CN" altLang="en-US" smtClean="0"/>
              <a:t>‹#›</a:t>
            </a:fld>
            <a:endParaRPr lang="zh-CN" altLang="en-US"/>
          </a:p>
        </p:txBody>
      </p:sp>
    </p:spTree>
    <p:extLst>
      <p:ext uri="{BB962C8B-B14F-4D97-AF65-F5344CB8AC3E}">
        <p14:creationId xmlns:p14="http://schemas.microsoft.com/office/powerpoint/2010/main" val="773137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EC71B7-8500-423E-A379-9D087CB04519}" type="slidenum">
              <a:rPr lang="zh-CN" altLang="en-US" smtClean="0"/>
              <a:t>14</a:t>
            </a:fld>
            <a:endParaRPr lang="zh-CN" altLang="en-US"/>
          </a:p>
        </p:txBody>
      </p:sp>
    </p:spTree>
    <p:extLst>
      <p:ext uri="{BB962C8B-B14F-4D97-AF65-F5344CB8AC3E}">
        <p14:creationId xmlns:p14="http://schemas.microsoft.com/office/powerpoint/2010/main" val="556390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EC71B7-8500-423E-A379-9D087CB04519}" type="slidenum">
              <a:rPr lang="zh-CN" altLang="en-US" smtClean="0"/>
              <a:t>15</a:t>
            </a:fld>
            <a:endParaRPr lang="zh-CN" altLang="en-US"/>
          </a:p>
        </p:txBody>
      </p:sp>
    </p:spTree>
    <p:extLst>
      <p:ext uri="{BB962C8B-B14F-4D97-AF65-F5344CB8AC3E}">
        <p14:creationId xmlns:p14="http://schemas.microsoft.com/office/powerpoint/2010/main" val="2819614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EC71B7-8500-423E-A379-9D087CB04519}" type="slidenum">
              <a:rPr lang="zh-CN" altLang="en-US" smtClean="0"/>
              <a:t>16</a:t>
            </a:fld>
            <a:endParaRPr lang="zh-CN" altLang="en-US"/>
          </a:p>
        </p:txBody>
      </p:sp>
    </p:spTree>
    <p:extLst>
      <p:ext uri="{BB962C8B-B14F-4D97-AF65-F5344CB8AC3E}">
        <p14:creationId xmlns:p14="http://schemas.microsoft.com/office/powerpoint/2010/main" val="2338458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EC71B7-8500-423E-A379-9D087CB04519}" type="slidenum">
              <a:rPr lang="zh-CN" altLang="en-US" smtClean="0"/>
              <a:t>18</a:t>
            </a:fld>
            <a:endParaRPr lang="zh-CN" altLang="en-US"/>
          </a:p>
        </p:txBody>
      </p:sp>
    </p:spTree>
    <p:extLst>
      <p:ext uri="{BB962C8B-B14F-4D97-AF65-F5344CB8AC3E}">
        <p14:creationId xmlns:p14="http://schemas.microsoft.com/office/powerpoint/2010/main" val="1369142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FDEC71B7-8500-423E-A379-9D087CB04519}" type="slidenum">
              <a:rPr lang="zh-CN" altLang="en-US" smtClean="0"/>
              <a:t>20</a:t>
            </a:fld>
            <a:endParaRPr lang="zh-CN" altLang="en-US"/>
          </a:p>
        </p:txBody>
      </p:sp>
    </p:spTree>
    <p:extLst>
      <p:ext uri="{BB962C8B-B14F-4D97-AF65-F5344CB8AC3E}">
        <p14:creationId xmlns:p14="http://schemas.microsoft.com/office/powerpoint/2010/main" val="2495415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EC71B7-8500-423E-A379-9D087CB04519}" type="slidenum">
              <a:rPr lang="zh-CN" altLang="en-US" smtClean="0"/>
              <a:t>23</a:t>
            </a:fld>
            <a:endParaRPr lang="zh-CN" altLang="en-US"/>
          </a:p>
        </p:txBody>
      </p:sp>
    </p:spTree>
    <p:extLst>
      <p:ext uri="{BB962C8B-B14F-4D97-AF65-F5344CB8AC3E}">
        <p14:creationId xmlns:p14="http://schemas.microsoft.com/office/powerpoint/2010/main" val="2567182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EC71B7-8500-423E-A379-9D087CB04519}" type="slidenum">
              <a:rPr lang="zh-CN" altLang="en-US" smtClean="0"/>
              <a:t>35</a:t>
            </a:fld>
            <a:endParaRPr lang="zh-CN" altLang="en-US"/>
          </a:p>
        </p:txBody>
      </p:sp>
    </p:spTree>
    <p:extLst>
      <p:ext uri="{BB962C8B-B14F-4D97-AF65-F5344CB8AC3E}">
        <p14:creationId xmlns:p14="http://schemas.microsoft.com/office/powerpoint/2010/main" val="3602633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72AE28-06CD-4EC3-BB62-6BE240FC760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A3B394E-F90C-4E69-B35C-BA6CE79B6B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7A87D43-3A42-4A2D-A216-24AFD1E52B8C}"/>
              </a:ext>
            </a:extLst>
          </p:cNvPr>
          <p:cNvSpPr>
            <a:spLocks noGrp="1"/>
          </p:cNvSpPr>
          <p:nvPr>
            <p:ph type="dt" sz="half" idx="10"/>
          </p:nvPr>
        </p:nvSpPr>
        <p:spPr/>
        <p:txBody>
          <a:bodyPr/>
          <a:lstStyle/>
          <a:p>
            <a:fld id="{905BE0AB-AA95-462B-A560-D337350B750C}" type="datetimeFigureOut">
              <a:rPr lang="zh-CN" altLang="en-US" smtClean="0"/>
              <a:t>2024/4/14</a:t>
            </a:fld>
            <a:endParaRPr lang="zh-CN" altLang="en-US"/>
          </a:p>
        </p:txBody>
      </p:sp>
      <p:sp>
        <p:nvSpPr>
          <p:cNvPr id="5" name="页脚占位符 4">
            <a:extLst>
              <a:ext uri="{FF2B5EF4-FFF2-40B4-BE49-F238E27FC236}">
                <a16:creationId xmlns:a16="http://schemas.microsoft.com/office/drawing/2014/main" id="{A997889E-3E6C-4822-9047-7523DD3F7F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3B9BD4-CE5A-4D2A-97F7-E0073FA097F6}"/>
              </a:ext>
            </a:extLst>
          </p:cNvPr>
          <p:cNvSpPr>
            <a:spLocks noGrp="1"/>
          </p:cNvSpPr>
          <p:nvPr>
            <p:ph type="sldNum" sz="quarter" idx="12"/>
          </p:nvPr>
        </p:nvSpPr>
        <p:spPr/>
        <p:txBody>
          <a:bodyPr/>
          <a:lstStyle/>
          <a:p>
            <a:fld id="{3EA109D5-80EB-45FD-9752-6687AA1DBB74}" type="slidenum">
              <a:rPr lang="zh-CN" altLang="en-US" smtClean="0"/>
              <a:t>‹#›</a:t>
            </a:fld>
            <a:endParaRPr lang="zh-CN" altLang="en-US"/>
          </a:p>
        </p:txBody>
      </p:sp>
    </p:spTree>
    <p:extLst>
      <p:ext uri="{BB962C8B-B14F-4D97-AF65-F5344CB8AC3E}">
        <p14:creationId xmlns:p14="http://schemas.microsoft.com/office/powerpoint/2010/main" val="306753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806690-2A7C-4D2C-AADB-DA0EA46047F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7CFA878-BBA2-4CA8-B6D9-F6D68E86E4E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97C2AE6-8D40-4293-855A-975EB82C20D1}"/>
              </a:ext>
            </a:extLst>
          </p:cNvPr>
          <p:cNvSpPr>
            <a:spLocks noGrp="1"/>
          </p:cNvSpPr>
          <p:nvPr>
            <p:ph type="dt" sz="half" idx="10"/>
          </p:nvPr>
        </p:nvSpPr>
        <p:spPr/>
        <p:txBody>
          <a:bodyPr/>
          <a:lstStyle/>
          <a:p>
            <a:fld id="{905BE0AB-AA95-462B-A560-D337350B750C}" type="datetimeFigureOut">
              <a:rPr lang="zh-CN" altLang="en-US" smtClean="0"/>
              <a:t>2024/4/14</a:t>
            </a:fld>
            <a:endParaRPr lang="zh-CN" altLang="en-US"/>
          </a:p>
        </p:txBody>
      </p:sp>
      <p:sp>
        <p:nvSpPr>
          <p:cNvPr id="5" name="页脚占位符 4">
            <a:extLst>
              <a:ext uri="{FF2B5EF4-FFF2-40B4-BE49-F238E27FC236}">
                <a16:creationId xmlns:a16="http://schemas.microsoft.com/office/drawing/2014/main" id="{67DD65F9-30A2-4425-A7A5-F367592D39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CE58CA-FA06-44EF-A4DF-D0A7249A80C1}"/>
              </a:ext>
            </a:extLst>
          </p:cNvPr>
          <p:cNvSpPr>
            <a:spLocks noGrp="1"/>
          </p:cNvSpPr>
          <p:nvPr>
            <p:ph type="sldNum" sz="quarter" idx="12"/>
          </p:nvPr>
        </p:nvSpPr>
        <p:spPr/>
        <p:txBody>
          <a:bodyPr/>
          <a:lstStyle/>
          <a:p>
            <a:fld id="{3EA109D5-80EB-45FD-9752-6687AA1DBB74}" type="slidenum">
              <a:rPr lang="zh-CN" altLang="en-US" smtClean="0"/>
              <a:t>‹#›</a:t>
            </a:fld>
            <a:endParaRPr lang="zh-CN" altLang="en-US"/>
          </a:p>
        </p:txBody>
      </p:sp>
    </p:spTree>
    <p:extLst>
      <p:ext uri="{BB962C8B-B14F-4D97-AF65-F5344CB8AC3E}">
        <p14:creationId xmlns:p14="http://schemas.microsoft.com/office/powerpoint/2010/main" val="290398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3DE22DE-0174-4E77-9978-F6F19EA40D0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1C7C4C6-E9BD-4AAC-A4D6-28E8460BE49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ED70408-0EA2-44ED-9A18-D1142F9A3AF7}"/>
              </a:ext>
            </a:extLst>
          </p:cNvPr>
          <p:cNvSpPr>
            <a:spLocks noGrp="1"/>
          </p:cNvSpPr>
          <p:nvPr>
            <p:ph type="dt" sz="half" idx="10"/>
          </p:nvPr>
        </p:nvSpPr>
        <p:spPr/>
        <p:txBody>
          <a:bodyPr/>
          <a:lstStyle/>
          <a:p>
            <a:fld id="{905BE0AB-AA95-462B-A560-D337350B750C}" type="datetimeFigureOut">
              <a:rPr lang="zh-CN" altLang="en-US" smtClean="0"/>
              <a:t>2024/4/14</a:t>
            </a:fld>
            <a:endParaRPr lang="zh-CN" altLang="en-US"/>
          </a:p>
        </p:txBody>
      </p:sp>
      <p:sp>
        <p:nvSpPr>
          <p:cNvPr id="5" name="页脚占位符 4">
            <a:extLst>
              <a:ext uri="{FF2B5EF4-FFF2-40B4-BE49-F238E27FC236}">
                <a16:creationId xmlns:a16="http://schemas.microsoft.com/office/drawing/2014/main" id="{7217E421-EDD4-4D6C-818E-2348A489EF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DB1AFA-18A5-46BC-8107-CA5EA04F7AFF}"/>
              </a:ext>
            </a:extLst>
          </p:cNvPr>
          <p:cNvSpPr>
            <a:spLocks noGrp="1"/>
          </p:cNvSpPr>
          <p:nvPr>
            <p:ph type="sldNum" sz="quarter" idx="12"/>
          </p:nvPr>
        </p:nvSpPr>
        <p:spPr/>
        <p:txBody>
          <a:bodyPr/>
          <a:lstStyle/>
          <a:p>
            <a:fld id="{3EA109D5-80EB-45FD-9752-6687AA1DBB74}" type="slidenum">
              <a:rPr lang="zh-CN" altLang="en-US" smtClean="0"/>
              <a:t>‹#›</a:t>
            </a:fld>
            <a:endParaRPr lang="zh-CN" altLang="en-US"/>
          </a:p>
        </p:txBody>
      </p:sp>
    </p:spTree>
    <p:extLst>
      <p:ext uri="{BB962C8B-B14F-4D97-AF65-F5344CB8AC3E}">
        <p14:creationId xmlns:p14="http://schemas.microsoft.com/office/powerpoint/2010/main" val="3159199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278E2-6AAF-4644-873D-0F3C1C1D5B9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C11DE8E-BC3B-41D0-A6E1-55DADED7A5A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90AD9E8-81B0-4CEF-AABA-7778D9B936A2}"/>
              </a:ext>
            </a:extLst>
          </p:cNvPr>
          <p:cNvSpPr>
            <a:spLocks noGrp="1"/>
          </p:cNvSpPr>
          <p:nvPr>
            <p:ph type="dt" sz="half" idx="10"/>
          </p:nvPr>
        </p:nvSpPr>
        <p:spPr/>
        <p:txBody>
          <a:bodyPr/>
          <a:lstStyle/>
          <a:p>
            <a:fld id="{905BE0AB-AA95-462B-A560-D337350B750C}" type="datetimeFigureOut">
              <a:rPr lang="zh-CN" altLang="en-US" smtClean="0"/>
              <a:t>2024/4/14</a:t>
            </a:fld>
            <a:endParaRPr lang="zh-CN" altLang="en-US"/>
          </a:p>
        </p:txBody>
      </p:sp>
      <p:sp>
        <p:nvSpPr>
          <p:cNvPr id="5" name="页脚占位符 4">
            <a:extLst>
              <a:ext uri="{FF2B5EF4-FFF2-40B4-BE49-F238E27FC236}">
                <a16:creationId xmlns:a16="http://schemas.microsoft.com/office/drawing/2014/main" id="{E32DA902-EC1B-415C-B5CF-74B753A4DD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E2F407-1D42-41B1-858F-D14C5CBC8B91}"/>
              </a:ext>
            </a:extLst>
          </p:cNvPr>
          <p:cNvSpPr>
            <a:spLocks noGrp="1"/>
          </p:cNvSpPr>
          <p:nvPr>
            <p:ph type="sldNum" sz="quarter" idx="12"/>
          </p:nvPr>
        </p:nvSpPr>
        <p:spPr/>
        <p:txBody>
          <a:bodyPr/>
          <a:lstStyle/>
          <a:p>
            <a:fld id="{3EA109D5-80EB-45FD-9752-6687AA1DBB74}" type="slidenum">
              <a:rPr lang="zh-CN" altLang="en-US" smtClean="0"/>
              <a:t>‹#›</a:t>
            </a:fld>
            <a:endParaRPr lang="zh-CN" altLang="en-US"/>
          </a:p>
        </p:txBody>
      </p:sp>
    </p:spTree>
    <p:extLst>
      <p:ext uri="{BB962C8B-B14F-4D97-AF65-F5344CB8AC3E}">
        <p14:creationId xmlns:p14="http://schemas.microsoft.com/office/powerpoint/2010/main" val="3635384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2E42E-6D00-4349-BEE1-39A94B5BAFC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35E628E-EF8F-4FB0-BB7C-CD0F1377D3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D876144-1280-4EE6-B6F3-EE0D8DEDBE6C}"/>
              </a:ext>
            </a:extLst>
          </p:cNvPr>
          <p:cNvSpPr>
            <a:spLocks noGrp="1"/>
          </p:cNvSpPr>
          <p:nvPr>
            <p:ph type="dt" sz="half" idx="10"/>
          </p:nvPr>
        </p:nvSpPr>
        <p:spPr/>
        <p:txBody>
          <a:bodyPr/>
          <a:lstStyle/>
          <a:p>
            <a:fld id="{905BE0AB-AA95-462B-A560-D337350B750C}" type="datetimeFigureOut">
              <a:rPr lang="zh-CN" altLang="en-US" smtClean="0"/>
              <a:t>2024/4/14</a:t>
            </a:fld>
            <a:endParaRPr lang="zh-CN" altLang="en-US"/>
          </a:p>
        </p:txBody>
      </p:sp>
      <p:sp>
        <p:nvSpPr>
          <p:cNvPr id="5" name="页脚占位符 4">
            <a:extLst>
              <a:ext uri="{FF2B5EF4-FFF2-40B4-BE49-F238E27FC236}">
                <a16:creationId xmlns:a16="http://schemas.microsoft.com/office/drawing/2014/main" id="{4AB1F4EB-B2FE-484F-835A-6330F0DBCF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29F2D5-AEA1-4119-AE6A-9385C23A34C1}"/>
              </a:ext>
            </a:extLst>
          </p:cNvPr>
          <p:cNvSpPr>
            <a:spLocks noGrp="1"/>
          </p:cNvSpPr>
          <p:nvPr>
            <p:ph type="sldNum" sz="quarter" idx="12"/>
          </p:nvPr>
        </p:nvSpPr>
        <p:spPr/>
        <p:txBody>
          <a:bodyPr/>
          <a:lstStyle/>
          <a:p>
            <a:fld id="{3EA109D5-80EB-45FD-9752-6687AA1DBB74}" type="slidenum">
              <a:rPr lang="zh-CN" altLang="en-US" smtClean="0"/>
              <a:t>‹#›</a:t>
            </a:fld>
            <a:endParaRPr lang="zh-CN" altLang="en-US"/>
          </a:p>
        </p:txBody>
      </p:sp>
    </p:spTree>
    <p:extLst>
      <p:ext uri="{BB962C8B-B14F-4D97-AF65-F5344CB8AC3E}">
        <p14:creationId xmlns:p14="http://schemas.microsoft.com/office/powerpoint/2010/main" val="57502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4722C-2B5B-419B-917A-CD25816214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9F3E0B0-052A-4BE5-A681-81198C1DB69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C5C6A56-46A6-48ED-BC3F-8BB48974EB9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D16C05A-630C-4630-9D86-6C800193AEA1}"/>
              </a:ext>
            </a:extLst>
          </p:cNvPr>
          <p:cNvSpPr>
            <a:spLocks noGrp="1"/>
          </p:cNvSpPr>
          <p:nvPr>
            <p:ph type="dt" sz="half" idx="10"/>
          </p:nvPr>
        </p:nvSpPr>
        <p:spPr/>
        <p:txBody>
          <a:bodyPr/>
          <a:lstStyle/>
          <a:p>
            <a:fld id="{905BE0AB-AA95-462B-A560-D337350B750C}" type="datetimeFigureOut">
              <a:rPr lang="zh-CN" altLang="en-US" smtClean="0"/>
              <a:t>2024/4/14</a:t>
            </a:fld>
            <a:endParaRPr lang="zh-CN" altLang="en-US"/>
          </a:p>
        </p:txBody>
      </p:sp>
      <p:sp>
        <p:nvSpPr>
          <p:cNvPr id="6" name="页脚占位符 5">
            <a:extLst>
              <a:ext uri="{FF2B5EF4-FFF2-40B4-BE49-F238E27FC236}">
                <a16:creationId xmlns:a16="http://schemas.microsoft.com/office/drawing/2014/main" id="{3D730472-FB92-4CE7-A82E-AC8E5F1851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E2F2E31-C94A-46A0-B7DC-003BEE3EBE6A}"/>
              </a:ext>
            </a:extLst>
          </p:cNvPr>
          <p:cNvSpPr>
            <a:spLocks noGrp="1"/>
          </p:cNvSpPr>
          <p:nvPr>
            <p:ph type="sldNum" sz="quarter" idx="12"/>
          </p:nvPr>
        </p:nvSpPr>
        <p:spPr/>
        <p:txBody>
          <a:bodyPr/>
          <a:lstStyle/>
          <a:p>
            <a:fld id="{3EA109D5-80EB-45FD-9752-6687AA1DBB74}" type="slidenum">
              <a:rPr lang="zh-CN" altLang="en-US" smtClean="0"/>
              <a:t>‹#›</a:t>
            </a:fld>
            <a:endParaRPr lang="zh-CN" altLang="en-US"/>
          </a:p>
        </p:txBody>
      </p:sp>
    </p:spTree>
    <p:extLst>
      <p:ext uri="{BB962C8B-B14F-4D97-AF65-F5344CB8AC3E}">
        <p14:creationId xmlns:p14="http://schemas.microsoft.com/office/powerpoint/2010/main" val="14090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32CC87-DBC9-4DE2-9B7D-3E626A9F47F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43974E5-0BE3-496A-AC66-C648156238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6DC922E-FE6F-4DB3-98AF-4B6045DDCB5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60B7480-73EC-4158-B3FC-DA0186A751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13986F1-F798-4C06-B28E-AED2D4F0354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E41532F-F5E0-4192-B614-8E4F76D00318}"/>
              </a:ext>
            </a:extLst>
          </p:cNvPr>
          <p:cNvSpPr>
            <a:spLocks noGrp="1"/>
          </p:cNvSpPr>
          <p:nvPr>
            <p:ph type="dt" sz="half" idx="10"/>
          </p:nvPr>
        </p:nvSpPr>
        <p:spPr/>
        <p:txBody>
          <a:bodyPr/>
          <a:lstStyle/>
          <a:p>
            <a:fld id="{905BE0AB-AA95-462B-A560-D337350B750C}" type="datetimeFigureOut">
              <a:rPr lang="zh-CN" altLang="en-US" smtClean="0"/>
              <a:t>2024/4/14</a:t>
            </a:fld>
            <a:endParaRPr lang="zh-CN" altLang="en-US"/>
          </a:p>
        </p:txBody>
      </p:sp>
      <p:sp>
        <p:nvSpPr>
          <p:cNvPr id="8" name="页脚占位符 7">
            <a:extLst>
              <a:ext uri="{FF2B5EF4-FFF2-40B4-BE49-F238E27FC236}">
                <a16:creationId xmlns:a16="http://schemas.microsoft.com/office/drawing/2014/main" id="{7C2FB65D-0FA9-4E6D-AB9D-31BD31365AF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E18B5BD-7D52-4F16-9A0C-ED18CF879EF9}"/>
              </a:ext>
            </a:extLst>
          </p:cNvPr>
          <p:cNvSpPr>
            <a:spLocks noGrp="1"/>
          </p:cNvSpPr>
          <p:nvPr>
            <p:ph type="sldNum" sz="quarter" idx="12"/>
          </p:nvPr>
        </p:nvSpPr>
        <p:spPr/>
        <p:txBody>
          <a:bodyPr/>
          <a:lstStyle/>
          <a:p>
            <a:fld id="{3EA109D5-80EB-45FD-9752-6687AA1DBB74}" type="slidenum">
              <a:rPr lang="zh-CN" altLang="en-US" smtClean="0"/>
              <a:t>‹#›</a:t>
            </a:fld>
            <a:endParaRPr lang="zh-CN" altLang="en-US"/>
          </a:p>
        </p:txBody>
      </p:sp>
    </p:spTree>
    <p:extLst>
      <p:ext uri="{BB962C8B-B14F-4D97-AF65-F5344CB8AC3E}">
        <p14:creationId xmlns:p14="http://schemas.microsoft.com/office/powerpoint/2010/main" val="3867758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AAD99-F76A-425C-A7DA-B716D0DB7F8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52BCCCF-44B4-4B7C-A295-A5AD41AE33DA}"/>
              </a:ext>
            </a:extLst>
          </p:cNvPr>
          <p:cNvSpPr>
            <a:spLocks noGrp="1"/>
          </p:cNvSpPr>
          <p:nvPr>
            <p:ph type="dt" sz="half" idx="10"/>
          </p:nvPr>
        </p:nvSpPr>
        <p:spPr/>
        <p:txBody>
          <a:bodyPr/>
          <a:lstStyle/>
          <a:p>
            <a:fld id="{905BE0AB-AA95-462B-A560-D337350B750C}" type="datetimeFigureOut">
              <a:rPr lang="zh-CN" altLang="en-US" smtClean="0"/>
              <a:t>2024/4/14</a:t>
            </a:fld>
            <a:endParaRPr lang="zh-CN" altLang="en-US"/>
          </a:p>
        </p:txBody>
      </p:sp>
      <p:sp>
        <p:nvSpPr>
          <p:cNvPr id="4" name="页脚占位符 3">
            <a:extLst>
              <a:ext uri="{FF2B5EF4-FFF2-40B4-BE49-F238E27FC236}">
                <a16:creationId xmlns:a16="http://schemas.microsoft.com/office/drawing/2014/main" id="{36B06E1A-4DF9-44AB-A60B-9EA969A8BEE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67267A2-1AE6-46ED-B1DE-2C4359538624}"/>
              </a:ext>
            </a:extLst>
          </p:cNvPr>
          <p:cNvSpPr>
            <a:spLocks noGrp="1"/>
          </p:cNvSpPr>
          <p:nvPr>
            <p:ph type="sldNum" sz="quarter" idx="12"/>
          </p:nvPr>
        </p:nvSpPr>
        <p:spPr/>
        <p:txBody>
          <a:bodyPr/>
          <a:lstStyle/>
          <a:p>
            <a:fld id="{3EA109D5-80EB-45FD-9752-6687AA1DBB74}" type="slidenum">
              <a:rPr lang="zh-CN" altLang="en-US" smtClean="0"/>
              <a:t>‹#›</a:t>
            </a:fld>
            <a:endParaRPr lang="zh-CN" altLang="en-US"/>
          </a:p>
        </p:txBody>
      </p:sp>
    </p:spTree>
    <p:extLst>
      <p:ext uri="{BB962C8B-B14F-4D97-AF65-F5344CB8AC3E}">
        <p14:creationId xmlns:p14="http://schemas.microsoft.com/office/powerpoint/2010/main" val="926521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41016CC-827B-4818-BF16-5F7FBE8C9B45}"/>
              </a:ext>
            </a:extLst>
          </p:cNvPr>
          <p:cNvSpPr>
            <a:spLocks noGrp="1"/>
          </p:cNvSpPr>
          <p:nvPr>
            <p:ph type="dt" sz="half" idx="10"/>
          </p:nvPr>
        </p:nvSpPr>
        <p:spPr/>
        <p:txBody>
          <a:bodyPr/>
          <a:lstStyle/>
          <a:p>
            <a:fld id="{905BE0AB-AA95-462B-A560-D337350B750C}" type="datetimeFigureOut">
              <a:rPr lang="zh-CN" altLang="en-US" smtClean="0"/>
              <a:t>2024/4/14</a:t>
            </a:fld>
            <a:endParaRPr lang="zh-CN" altLang="en-US"/>
          </a:p>
        </p:txBody>
      </p:sp>
      <p:sp>
        <p:nvSpPr>
          <p:cNvPr id="3" name="页脚占位符 2">
            <a:extLst>
              <a:ext uri="{FF2B5EF4-FFF2-40B4-BE49-F238E27FC236}">
                <a16:creationId xmlns:a16="http://schemas.microsoft.com/office/drawing/2014/main" id="{0E9A87CD-603E-4134-931F-2F8E0B646DF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3BC9888-6167-41EB-99FC-E073B2F335DC}"/>
              </a:ext>
            </a:extLst>
          </p:cNvPr>
          <p:cNvSpPr>
            <a:spLocks noGrp="1"/>
          </p:cNvSpPr>
          <p:nvPr>
            <p:ph type="sldNum" sz="quarter" idx="12"/>
          </p:nvPr>
        </p:nvSpPr>
        <p:spPr/>
        <p:txBody>
          <a:bodyPr/>
          <a:lstStyle/>
          <a:p>
            <a:fld id="{3EA109D5-80EB-45FD-9752-6687AA1DBB74}" type="slidenum">
              <a:rPr lang="zh-CN" altLang="en-US" smtClean="0"/>
              <a:t>‹#›</a:t>
            </a:fld>
            <a:endParaRPr lang="zh-CN" altLang="en-US"/>
          </a:p>
        </p:txBody>
      </p:sp>
    </p:spTree>
    <p:extLst>
      <p:ext uri="{BB962C8B-B14F-4D97-AF65-F5344CB8AC3E}">
        <p14:creationId xmlns:p14="http://schemas.microsoft.com/office/powerpoint/2010/main" val="247522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978134-CC25-4FA5-BF31-F357D931FB8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BEA75A2-AE2C-4311-9EA6-EFE5F38E42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CAF3505-B90D-47A0-B9B5-A4C2CD4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44A91EA-AE6C-4973-A038-EA4351520958}"/>
              </a:ext>
            </a:extLst>
          </p:cNvPr>
          <p:cNvSpPr>
            <a:spLocks noGrp="1"/>
          </p:cNvSpPr>
          <p:nvPr>
            <p:ph type="dt" sz="half" idx="10"/>
          </p:nvPr>
        </p:nvSpPr>
        <p:spPr/>
        <p:txBody>
          <a:bodyPr/>
          <a:lstStyle/>
          <a:p>
            <a:fld id="{905BE0AB-AA95-462B-A560-D337350B750C}" type="datetimeFigureOut">
              <a:rPr lang="zh-CN" altLang="en-US" smtClean="0"/>
              <a:t>2024/4/14</a:t>
            </a:fld>
            <a:endParaRPr lang="zh-CN" altLang="en-US"/>
          </a:p>
        </p:txBody>
      </p:sp>
      <p:sp>
        <p:nvSpPr>
          <p:cNvPr id="6" name="页脚占位符 5">
            <a:extLst>
              <a:ext uri="{FF2B5EF4-FFF2-40B4-BE49-F238E27FC236}">
                <a16:creationId xmlns:a16="http://schemas.microsoft.com/office/drawing/2014/main" id="{CAF0D39B-CB0A-49CE-B20D-8D4CE730F1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DA77A1-5E15-4D7C-B595-8FCD6889B8B9}"/>
              </a:ext>
            </a:extLst>
          </p:cNvPr>
          <p:cNvSpPr>
            <a:spLocks noGrp="1"/>
          </p:cNvSpPr>
          <p:nvPr>
            <p:ph type="sldNum" sz="quarter" idx="12"/>
          </p:nvPr>
        </p:nvSpPr>
        <p:spPr/>
        <p:txBody>
          <a:bodyPr/>
          <a:lstStyle/>
          <a:p>
            <a:fld id="{3EA109D5-80EB-45FD-9752-6687AA1DBB74}" type="slidenum">
              <a:rPr lang="zh-CN" altLang="en-US" smtClean="0"/>
              <a:t>‹#›</a:t>
            </a:fld>
            <a:endParaRPr lang="zh-CN" altLang="en-US"/>
          </a:p>
        </p:txBody>
      </p:sp>
    </p:spTree>
    <p:extLst>
      <p:ext uri="{BB962C8B-B14F-4D97-AF65-F5344CB8AC3E}">
        <p14:creationId xmlns:p14="http://schemas.microsoft.com/office/powerpoint/2010/main" val="4270229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18AB0A-1358-465E-A456-F20A6E2398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76DD0B7-C281-4A7D-B0B4-413AC2B519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3F590EE-DE2E-4E3C-AA66-6B621F1E13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1BDCA95-8BDF-4747-AE8E-165A8934CBCD}"/>
              </a:ext>
            </a:extLst>
          </p:cNvPr>
          <p:cNvSpPr>
            <a:spLocks noGrp="1"/>
          </p:cNvSpPr>
          <p:nvPr>
            <p:ph type="dt" sz="half" idx="10"/>
          </p:nvPr>
        </p:nvSpPr>
        <p:spPr/>
        <p:txBody>
          <a:bodyPr/>
          <a:lstStyle/>
          <a:p>
            <a:fld id="{905BE0AB-AA95-462B-A560-D337350B750C}" type="datetimeFigureOut">
              <a:rPr lang="zh-CN" altLang="en-US" smtClean="0"/>
              <a:t>2024/4/14</a:t>
            </a:fld>
            <a:endParaRPr lang="zh-CN" altLang="en-US"/>
          </a:p>
        </p:txBody>
      </p:sp>
      <p:sp>
        <p:nvSpPr>
          <p:cNvPr id="6" name="页脚占位符 5">
            <a:extLst>
              <a:ext uri="{FF2B5EF4-FFF2-40B4-BE49-F238E27FC236}">
                <a16:creationId xmlns:a16="http://schemas.microsoft.com/office/drawing/2014/main" id="{EC2A9F37-E0C6-42E0-8F31-330DEDC6C5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FBC3097-8EFB-41C9-BE9E-82BFE0688C68}"/>
              </a:ext>
            </a:extLst>
          </p:cNvPr>
          <p:cNvSpPr>
            <a:spLocks noGrp="1"/>
          </p:cNvSpPr>
          <p:nvPr>
            <p:ph type="sldNum" sz="quarter" idx="12"/>
          </p:nvPr>
        </p:nvSpPr>
        <p:spPr/>
        <p:txBody>
          <a:bodyPr/>
          <a:lstStyle/>
          <a:p>
            <a:fld id="{3EA109D5-80EB-45FD-9752-6687AA1DBB74}" type="slidenum">
              <a:rPr lang="zh-CN" altLang="en-US" smtClean="0"/>
              <a:t>‹#›</a:t>
            </a:fld>
            <a:endParaRPr lang="zh-CN" altLang="en-US"/>
          </a:p>
        </p:txBody>
      </p:sp>
    </p:spTree>
    <p:extLst>
      <p:ext uri="{BB962C8B-B14F-4D97-AF65-F5344CB8AC3E}">
        <p14:creationId xmlns:p14="http://schemas.microsoft.com/office/powerpoint/2010/main" val="1612261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30E3673-64A2-4A6E-AC34-A350F32783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98F2A79-6B1A-427E-B128-DC2BBD656E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B5330DA-27A8-46B9-B784-916BE42DB5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5BE0AB-AA95-462B-A560-D337350B750C}" type="datetimeFigureOut">
              <a:rPr lang="zh-CN" altLang="en-US" smtClean="0"/>
              <a:t>2024/4/14</a:t>
            </a:fld>
            <a:endParaRPr lang="zh-CN" altLang="en-US"/>
          </a:p>
        </p:txBody>
      </p:sp>
      <p:sp>
        <p:nvSpPr>
          <p:cNvPr id="5" name="页脚占位符 4">
            <a:extLst>
              <a:ext uri="{FF2B5EF4-FFF2-40B4-BE49-F238E27FC236}">
                <a16:creationId xmlns:a16="http://schemas.microsoft.com/office/drawing/2014/main" id="{766B748C-AD01-492E-B68A-4AABA67A4A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D6414F0-8232-4282-89CA-BB86A88AEA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A109D5-80EB-45FD-9752-6687AA1DBB74}" type="slidenum">
              <a:rPr lang="zh-CN" altLang="en-US" smtClean="0"/>
              <a:t>‹#›</a:t>
            </a:fld>
            <a:endParaRPr lang="zh-CN" altLang="en-US"/>
          </a:p>
        </p:txBody>
      </p:sp>
    </p:spTree>
    <p:extLst>
      <p:ext uri="{BB962C8B-B14F-4D97-AF65-F5344CB8AC3E}">
        <p14:creationId xmlns:p14="http://schemas.microsoft.com/office/powerpoint/2010/main" val="728736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pandas.pydata.org/pandas-docs/stable/user_guide/io.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atplotlib.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mp.weixin.qq.com/s/6cZXoWUz-elfPsV5XoiOLw"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competitions/salary-prediction-for-job-postings/data" TargetMode="External"/><Relationship Id="rId2" Type="http://schemas.openxmlformats.org/officeDocument/2006/relationships/hyperlink" Target="https://www.kaggle.com/competitions/salary-prediction-for-job-posting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blog.csdn.net/weixin_45252110/article/details/98749238"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mp.weixin.qq.com/s/3eSIsnEoiFPXiYj7qzOMhw"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mp.weixin.qq.com/s/1b0NFyM8FcZ8J4gZB-zohA"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fe4ml.apachecn.org/"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6706FA-9C34-4514-A02A-15B41C39C203}"/>
              </a:ext>
            </a:extLst>
          </p:cNvPr>
          <p:cNvSpPr>
            <a:spLocks noGrp="1"/>
          </p:cNvSpPr>
          <p:nvPr>
            <p:ph type="ctrTitle"/>
          </p:nvPr>
        </p:nvSpPr>
        <p:spPr/>
        <p:txBody>
          <a:bodyPr anchor="ctr">
            <a:normAutofit fontScale="90000"/>
          </a:bodyPr>
          <a:lstStyle/>
          <a:p>
            <a:pPr>
              <a:lnSpc>
                <a:spcPct val="150000"/>
              </a:lnSpc>
            </a:pPr>
            <a:r>
              <a:rPr lang="en-US" altLang="zh-CN" dirty="0"/>
              <a:t>《</a:t>
            </a:r>
            <a:r>
              <a:rPr lang="zh-CN" altLang="en-US" dirty="0"/>
              <a:t>人工智能与机器学习</a:t>
            </a:r>
            <a:r>
              <a:rPr lang="en-US" altLang="zh-CN" dirty="0"/>
              <a:t>》</a:t>
            </a:r>
            <a:br>
              <a:rPr lang="en-US" altLang="zh-CN" dirty="0"/>
            </a:br>
            <a:r>
              <a:rPr lang="zh-CN" altLang="en-US" dirty="0"/>
              <a:t>课程综合实践项目</a:t>
            </a:r>
          </a:p>
        </p:txBody>
      </p:sp>
      <p:sp>
        <p:nvSpPr>
          <p:cNvPr id="3" name="副标题 2">
            <a:extLst>
              <a:ext uri="{FF2B5EF4-FFF2-40B4-BE49-F238E27FC236}">
                <a16:creationId xmlns:a16="http://schemas.microsoft.com/office/drawing/2014/main" id="{B61C8A7E-05CF-4784-9EA0-D296A3D8E04C}"/>
              </a:ext>
            </a:extLst>
          </p:cNvPr>
          <p:cNvSpPr>
            <a:spLocks noGrp="1"/>
          </p:cNvSpPr>
          <p:nvPr>
            <p:ph type="subTitle" idx="1"/>
          </p:nvPr>
        </p:nvSpPr>
        <p:spPr/>
        <p:txBody>
          <a:bodyPr anchor="ctr">
            <a:normAutofit/>
          </a:bodyPr>
          <a:lstStyle/>
          <a:p>
            <a:pPr>
              <a:lnSpc>
                <a:spcPct val="150000"/>
              </a:lnSpc>
            </a:pPr>
            <a:r>
              <a:rPr lang="en-US" altLang="zh-CN" sz="3200" dirty="0"/>
              <a:t>2023-2024</a:t>
            </a:r>
            <a:r>
              <a:rPr lang="zh-CN" altLang="en-US" sz="3200" dirty="0"/>
              <a:t>春季学期</a:t>
            </a:r>
            <a:endParaRPr lang="en-US" altLang="zh-CN" sz="3200" dirty="0"/>
          </a:p>
          <a:p>
            <a:pPr>
              <a:lnSpc>
                <a:spcPct val="150000"/>
              </a:lnSpc>
            </a:pPr>
            <a:r>
              <a:rPr lang="zh-CN" altLang="en-US" sz="3200" dirty="0"/>
              <a:t>王秋月</a:t>
            </a:r>
          </a:p>
        </p:txBody>
      </p:sp>
    </p:spTree>
    <p:extLst>
      <p:ext uri="{BB962C8B-B14F-4D97-AF65-F5344CB8AC3E}">
        <p14:creationId xmlns:p14="http://schemas.microsoft.com/office/powerpoint/2010/main" val="2746670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ABA86-2A81-40FA-8900-04B2DA3127B4}"/>
              </a:ext>
            </a:extLst>
          </p:cNvPr>
          <p:cNvSpPr>
            <a:spLocks noGrp="1"/>
          </p:cNvSpPr>
          <p:nvPr>
            <p:ph type="title"/>
          </p:nvPr>
        </p:nvSpPr>
        <p:spPr>
          <a:xfrm>
            <a:off x="838200" y="18256"/>
            <a:ext cx="10515600" cy="585060"/>
          </a:xfrm>
        </p:spPr>
        <p:txBody>
          <a:bodyPr>
            <a:normAutofit fontScale="90000"/>
          </a:bodyPr>
          <a:lstStyle/>
          <a:p>
            <a:r>
              <a:rPr lang="zh-CN" altLang="en-US" dirty="0"/>
              <a:t>享受</a:t>
            </a:r>
            <a:r>
              <a:rPr lang="en-US" altLang="zh-CN" dirty="0"/>
              <a:t>Kaggle</a:t>
            </a:r>
            <a:r>
              <a:rPr lang="zh-CN" altLang="en-US" dirty="0"/>
              <a:t>的诀窍</a:t>
            </a:r>
          </a:p>
        </p:txBody>
      </p:sp>
      <p:sp>
        <p:nvSpPr>
          <p:cNvPr id="3" name="内容占位符 2">
            <a:extLst>
              <a:ext uri="{FF2B5EF4-FFF2-40B4-BE49-F238E27FC236}">
                <a16:creationId xmlns:a16="http://schemas.microsoft.com/office/drawing/2014/main" id="{47E46136-9B35-42C4-BF21-5AA933E49152}"/>
              </a:ext>
            </a:extLst>
          </p:cNvPr>
          <p:cNvSpPr>
            <a:spLocks noGrp="1"/>
          </p:cNvSpPr>
          <p:nvPr>
            <p:ph idx="1"/>
          </p:nvPr>
        </p:nvSpPr>
        <p:spPr>
          <a:xfrm>
            <a:off x="838200" y="744718"/>
            <a:ext cx="10515600" cy="6113282"/>
          </a:xfrm>
        </p:spPr>
        <p:txBody>
          <a:bodyPr>
            <a:normAutofit lnSpcReduction="10000"/>
          </a:bodyPr>
          <a:lstStyle/>
          <a:p>
            <a:pPr>
              <a:lnSpc>
                <a:spcPct val="160000"/>
              </a:lnSpc>
            </a:pPr>
            <a:r>
              <a:rPr lang="zh-CN" altLang="en-US" sz="3200" dirty="0"/>
              <a:t>设置循序渐进的目标</a:t>
            </a:r>
          </a:p>
          <a:p>
            <a:pPr>
              <a:lnSpc>
                <a:spcPct val="160000"/>
              </a:lnSpc>
            </a:pPr>
            <a:r>
              <a:rPr lang="zh-CN" altLang="en-US" sz="3200" dirty="0"/>
              <a:t>查阅得票最多的代码（</a:t>
            </a:r>
            <a:r>
              <a:rPr lang="en-US" altLang="zh-CN" sz="3200" dirty="0"/>
              <a:t>Code</a:t>
            </a:r>
            <a:r>
              <a:rPr lang="zh-CN" altLang="en-US" sz="3200" dirty="0"/>
              <a:t>）</a:t>
            </a:r>
            <a:endParaRPr lang="en-US" altLang="zh-CN" sz="3200" dirty="0"/>
          </a:p>
          <a:p>
            <a:pPr>
              <a:lnSpc>
                <a:spcPct val="160000"/>
              </a:lnSpc>
            </a:pPr>
            <a:r>
              <a:rPr lang="zh-CN" altLang="en-US" sz="3200" dirty="0"/>
              <a:t>在讨论板块（</a:t>
            </a:r>
            <a:r>
              <a:rPr lang="en-US" altLang="zh-CN" sz="3200" dirty="0"/>
              <a:t>Discussions</a:t>
            </a:r>
            <a:r>
              <a:rPr lang="zh-CN" altLang="en-US" sz="3200" dirty="0"/>
              <a:t>）中提问</a:t>
            </a:r>
          </a:p>
          <a:p>
            <a:pPr>
              <a:lnSpc>
                <a:spcPct val="160000"/>
              </a:lnSpc>
            </a:pPr>
            <a:r>
              <a:rPr lang="zh-CN" altLang="en-US" sz="3200" dirty="0"/>
              <a:t>独立发展核心技能</a:t>
            </a:r>
          </a:p>
          <a:p>
            <a:pPr>
              <a:lnSpc>
                <a:spcPct val="160000"/>
              </a:lnSpc>
            </a:pPr>
            <a:r>
              <a:rPr lang="zh-CN" altLang="en-US" sz="3200" dirty="0"/>
              <a:t>组队以拓展你的极限</a:t>
            </a:r>
          </a:p>
          <a:p>
            <a:pPr>
              <a:lnSpc>
                <a:spcPct val="160000"/>
              </a:lnSpc>
            </a:pPr>
            <a:r>
              <a:rPr lang="zh-CN" altLang="en-US" sz="3200" dirty="0"/>
              <a:t>记住 </a:t>
            </a:r>
            <a:r>
              <a:rPr lang="en-US" altLang="zh-CN" sz="3200" dirty="0"/>
              <a:t>Kaggle </a:t>
            </a:r>
            <a:r>
              <a:rPr lang="zh-CN" altLang="en-US" sz="3200" dirty="0"/>
              <a:t>可以成为你的垫脚石</a:t>
            </a:r>
          </a:p>
          <a:p>
            <a:pPr>
              <a:lnSpc>
                <a:spcPct val="160000"/>
              </a:lnSpc>
            </a:pPr>
            <a:r>
              <a:rPr lang="zh-CN" altLang="en-US" sz="3200" dirty="0"/>
              <a:t>不要担心排名低</a:t>
            </a:r>
          </a:p>
        </p:txBody>
      </p:sp>
    </p:spTree>
    <p:extLst>
      <p:ext uri="{BB962C8B-B14F-4D97-AF65-F5344CB8AC3E}">
        <p14:creationId xmlns:p14="http://schemas.microsoft.com/office/powerpoint/2010/main" val="789897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0E4991-C0B6-485C-B0CE-62A1F1265CD7}"/>
              </a:ext>
            </a:extLst>
          </p:cNvPr>
          <p:cNvSpPr>
            <a:spLocks noGrp="1"/>
          </p:cNvSpPr>
          <p:nvPr>
            <p:ph type="title"/>
          </p:nvPr>
        </p:nvSpPr>
        <p:spPr>
          <a:xfrm>
            <a:off x="838200" y="1"/>
            <a:ext cx="10515600" cy="879704"/>
          </a:xfrm>
        </p:spPr>
        <p:txBody>
          <a:bodyPr/>
          <a:lstStyle/>
          <a:p>
            <a:r>
              <a:rPr lang="zh-CN" altLang="en-US" dirty="0"/>
              <a:t>机器学习应用构建流程</a:t>
            </a:r>
          </a:p>
        </p:txBody>
      </p:sp>
      <p:grpSp>
        <p:nvGrpSpPr>
          <p:cNvPr id="3" name="组合 2">
            <a:extLst>
              <a:ext uri="{FF2B5EF4-FFF2-40B4-BE49-F238E27FC236}">
                <a16:creationId xmlns:a16="http://schemas.microsoft.com/office/drawing/2014/main" id="{6318BD64-8B74-4585-9B34-9654B037B8C3}"/>
              </a:ext>
            </a:extLst>
          </p:cNvPr>
          <p:cNvGrpSpPr/>
          <p:nvPr/>
        </p:nvGrpSpPr>
        <p:grpSpPr>
          <a:xfrm>
            <a:off x="181425" y="1479665"/>
            <a:ext cx="11837749" cy="5147378"/>
            <a:chOff x="181426" y="1479665"/>
            <a:chExt cx="11606052" cy="5147378"/>
          </a:xfrm>
        </p:grpSpPr>
        <p:sp>
          <p:nvSpPr>
            <p:cNvPr id="4" name="任意多边形: 形状 3">
              <a:extLst>
                <a:ext uri="{FF2B5EF4-FFF2-40B4-BE49-F238E27FC236}">
                  <a16:creationId xmlns:a16="http://schemas.microsoft.com/office/drawing/2014/main" id="{EE4FE4CF-FD7E-4172-9B4E-17E195F55184}"/>
                </a:ext>
              </a:extLst>
            </p:cNvPr>
            <p:cNvSpPr/>
            <p:nvPr/>
          </p:nvSpPr>
          <p:spPr>
            <a:xfrm>
              <a:off x="201048" y="1479665"/>
              <a:ext cx="1942135" cy="925159"/>
            </a:xfrm>
            <a:custGeom>
              <a:avLst/>
              <a:gdLst>
                <a:gd name="connsiteX0" fmla="*/ 0 w 1942135"/>
                <a:gd name="connsiteY0" fmla="*/ 92516 h 925159"/>
                <a:gd name="connsiteX1" fmla="*/ 92516 w 1942135"/>
                <a:gd name="connsiteY1" fmla="*/ 0 h 925159"/>
                <a:gd name="connsiteX2" fmla="*/ 1849619 w 1942135"/>
                <a:gd name="connsiteY2" fmla="*/ 0 h 925159"/>
                <a:gd name="connsiteX3" fmla="*/ 1942135 w 1942135"/>
                <a:gd name="connsiteY3" fmla="*/ 92516 h 925159"/>
                <a:gd name="connsiteX4" fmla="*/ 1942135 w 1942135"/>
                <a:gd name="connsiteY4" fmla="*/ 832643 h 925159"/>
                <a:gd name="connsiteX5" fmla="*/ 1849619 w 1942135"/>
                <a:gd name="connsiteY5" fmla="*/ 925159 h 925159"/>
                <a:gd name="connsiteX6" fmla="*/ 92516 w 1942135"/>
                <a:gd name="connsiteY6" fmla="*/ 925159 h 925159"/>
                <a:gd name="connsiteX7" fmla="*/ 0 w 1942135"/>
                <a:gd name="connsiteY7" fmla="*/ 832643 h 925159"/>
                <a:gd name="connsiteX8" fmla="*/ 0 w 1942135"/>
                <a:gd name="connsiteY8" fmla="*/ 92516 h 92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2135" h="925159">
                  <a:moveTo>
                    <a:pt x="0" y="92516"/>
                  </a:moveTo>
                  <a:cubicBezTo>
                    <a:pt x="0" y="41421"/>
                    <a:pt x="41421" y="0"/>
                    <a:pt x="92516" y="0"/>
                  </a:cubicBezTo>
                  <a:lnTo>
                    <a:pt x="1849619" y="0"/>
                  </a:lnTo>
                  <a:cubicBezTo>
                    <a:pt x="1900714" y="0"/>
                    <a:pt x="1942135" y="41421"/>
                    <a:pt x="1942135" y="92516"/>
                  </a:cubicBezTo>
                  <a:lnTo>
                    <a:pt x="1942135" y="832643"/>
                  </a:lnTo>
                  <a:cubicBezTo>
                    <a:pt x="1942135" y="883738"/>
                    <a:pt x="1900714" y="925159"/>
                    <a:pt x="1849619" y="925159"/>
                  </a:cubicBezTo>
                  <a:lnTo>
                    <a:pt x="92516" y="925159"/>
                  </a:lnTo>
                  <a:cubicBezTo>
                    <a:pt x="41421" y="925159"/>
                    <a:pt x="0" y="883738"/>
                    <a:pt x="0" y="832643"/>
                  </a:cubicBezTo>
                  <a:lnTo>
                    <a:pt x="0" y="925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99136" rIns="199136" bIns="415067" numCol="1" spcCol="1270" anchor="t" anchorCtr="0">
              <a:noAutofit/>
            </a:bodyPr>
            <a:lstStyle/>
            <a:p>
              <a:pPr marL="0" lvl="0" indent="0" algn="l" defTabSz="1244600">
                <a:lnSpc>
                  <a:spcPct val="90000"/>
                </a:lnSpc>
                <a:spcBef>
                  <a:spcPct val="0"/>
                </a:spcBef>
                <a:spcAft>
                  <a:spcPct val="35000"/>
                </a:spcAft>
                <a:buNone/>
              </a:pPr>
              <a:r>
                <a:rPr lang="zh-CN" altLang="en-US" sz="2800" kern="1200" dirty="0"/>
                <a:t>读入数据</a:t>
              </a:r>
            </a:p>
          </p:txBody>
        </p:sp>
        <p:sp>
          <p:nvSpPr>
            <p:cNvPr id="6" name="任意多边形: 形状 5">
              <a:extLst>
                <a:ext uri="{FF2B5EF4-FFF2-40B4-BE49-F238E27FC236}">
                  <a16:creationId xmlns:a16="http://schemas.microsoft.com/office/drawing/2014/main" id="{FF785A19-02B3-4FE7-B454-570D17545C87}"/>
                </a:ext>
              </a:extLst>
            </p:cNvPr>
            <p:cNvSpPr/>
            <p:nvPr/>
          </p:nvSpPr>
          <p:spPr>
            <a:xfrm>
              <a:off x="181426" y="2194529"/>
              <a:ext cx="2628937" cy="4432514"/>
            </a:xfrm>
            <a:custGeom>
              <a:avLst/>
              <a:gdLst>
                <a:gd name="connsiteX0" fmla="*/ 0 w 2104917"/>
                <a:gd name="connsiteY0" fmla="*/ 210492 h 4164051"/>
                <a:gd name="connsiteX1" fmla="*/ 210492 w 2104917"/>
                <a:gd name="connsiteY1" fmla="*/ 0 h 4164051"/>
                <a:gd name="connsiteX2" fmla="*/ 1894425 w 2104917"/>
                <a:gd name="connsiteY2" fmla="*/ 0 h 4164051"/>
                <a:gd name="connsiteX3" fmla="*/ 2104917 w 2104917"/>
                <a:gd name="connsiteY3" fmla="*/ 210492 h 4164051"/>
                <a:gd name="connsiteX4" fmla="*/ 2104917 w 2104917"/>
                <a:gd name="connsiteY4" fmla="*/ 3953559 h 4164051"/>
                <a:gd name="connsiteX5" fmla="*/ 1894425 w 2104917"/>
                <a:gd name="connsiteY5" fmla="*/ 4164051 h 4164051"/>
                <a:gd name="connsiteX6" fmla="*/ 210492 w 2104917"/>
                <a:gd name="connsiteY6" fmla="*/ 4164051 h 4164051"/>
                <a:gd name="connsiteX7" fmla="*/ 0 w 2104917"/>
                <a:gd name="connsiteY7" fmla="*/ 3953559 h 4164051"/>
                <a:gd name="connsiteX8" fmla="*/ 0 w 2104917"/>
                <a:gd name="connsiteY8" fmla="*/ 210492 h 416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917" h="4164051">
                  <a:moveTo>
                    <a:pt x="0" y="210492"/>
                  </a:moveTo>
                  <a:cubicBezTo>
                    <a:pt x="0" y="94240"/>
                    <a:pt x="94240" y="0"/>
                    <a:pt x="210492" y="0"/>
                  </a:cubicBezTo>
                  <a:lnTo>
                    <a:pt x="1894425" y="0"/>
                  </a:lnTo>
                  <a:cubicBezTo>
                    <a:pt x="2010677" y="0"/>
                    <a:pt x="2104917" y="94240"/>
                    <a:pt x="2104917" y="210492"/>
                  </a:cubicBezTo>
                  <a:lnTo>
                    <a:pt x="2104917" y="3953559"/>
                  </a:lnTo>
                  <a:cubicBezTo>
                    <a:pt x="2104917" y="4069811"/>
                    <a:pt x="2010677" y="4164051"/>
                    <a:pt x="1894425" y="4164051"/>
                  </a:cubicBezTo>
                  <a:lnTo>
                    <a:pt x="210492" y="4164051"/>
                  </a:lnTo>
                  <a:cubicBezTo>
                    <a:pt x="94240" y="4164051"/>
                    <a:pt x="0" y="4069811"/>
                    <a:pt x="0" y="3953559"/>
                  </a:cubicBezTo>
                  <a:lnTo>
                    <a:pt x="0" y="21049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60787" tIns="260787" rIns="260787" bIns="260787" numCol="1" spcCol="1270" anchor="t" anchorCtr="0">
              <a:noAutofit/>
            </a:bodyPr>
            <a:lstStyle/>
            <a:p>
              <a:pPr marL="285750" lvl="1" indent="-285750" algn="l" defTabSz="1244600">
                <a:lnSpc>
                  <a:spcPct val="150000"/>
                </a:lnSpc>
                <a:spcBef>
                  <a:spcPct val="0"/>
                </a:spcBef>
                <a:buChar char="•"/>
              </a:pPr>
              <a:r>
                <a:rPr lang="zh-CN" altLang="en-US" sz="2800" kern="1200" dirty="0"/>
                <a:t>查看数据基本信息</a:t>
              </a:r>
            </a:p>
            <a:p>
              <a:pPr marL="285750" lvl="1" indent="-285750" algn="l" defTabSz="1244600">
                <a:lnSpc>
                  <a:spcPct val="150000"/>
                </a:lnSpc>
                <a:spcBef>
                  <a:spcPct val="0"/>
                </a:spcBef>
                <a:buChar char="•"/>
              </a:pPr>
              <a:r>
                <a:rPr lang="zh-CN" altLang="en-US" sz="2800" kern="1200" dirty="0"/>
                <a:t>可视化分析</a:t>
              </a:r>
            </a:p>
          </p:txBody>
        </p:sp>
        <p:sp>
          <p:nvSpPr>
            <p:cNvPr id="7" name="任意多边形: 形状 6">
              <a:extLst>
                <a:ext uri="{FF2B5EF4-FFF2-40B4-BE49-F238E27FC236}">
                  <a16:creationId xmlns:a16="http://schemas.microsoft.com/office/drawing/2014/main" id="{07D3B0D8-9A58-40EE-B905-9C12D8C8E50C}"/>
                </a:ext>
              </a:extLst>
            </p:cNvPr>
            <p:cNvSpPr/>
            <p:nvPr/>
          </p:nvSpPr>
          <p:spPr>
            <a:xfrm rot="21595723">
              <a:off x="2388592" y="1629452"/>
              <a:ext cx="520267" cy="313524"/>
            </a:xfrm>
            <a:custGeom>
              <a:avLst/>
              <a:gdLst>
                <a:gd name="connsiteX0" fmla="*/ 0 w 520267"/>
                <a:gd name="connsiteY0" fmla="*/ 62705 h 313524"/>
                <a:gd name="connsiteX1" fmla="*/ 363505 w 520267"/>
                <a:gd name="connsiteY1" fmla="*/ 62705 h 313524"/>
                <a:gd name="connsiteX2" fmla="*/ 363505 w 520267"/>
                <a:gd name="connsiteY2" fmla="*/ 0 h 313524"/>
                <a:gd name="connsiteX3" fmla="*/ 520267 w 520267"/>
                <a:gd name="connsiteY3" fmla="*/ 156762 h 313524"/>
                <a:gd name="connsiteX4" fmla="*/ 363505 w 520267"/>
                <a:gd name="connsiteY4" fmla="*/ 313524 h 313524"/>
                <a:gd name="connsiteX5" fmla="*/ 363505 w 520267"/>
                <a:gd name="connsiteY5" fmla="*/ 250819 h 313524"/>
                <a:gd name="connsiteX6" fmla="*/ 0 w 520267"/>
                <a:gd name="connsiteY6" fmla="*/ 250819 h 313524"/>
                <a:gd name="connsiteX7" fmla="*/ 0 w 520267"/>
                <a:gd name="connsiteY7" fmla="*/ 62705 h 313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0267" h="313524">
                  <a:moveTo>
                    <a:pt x="0" y="62705"/>
                  </a:moveTo>
                  <a:lnTo>
                    <a:pt x="363505" y="62705"/>
                  </a:lnTo>
                  <a:lnTo>
                    <a:pt x="363505" y="0"/>
                  </a:lnTo>
                  <a:lnTo>
                    <a:pt x="520267" y="156762"/>
                  </a:lnTo>
                  <a:lnTo>
                    <a:pt x="363505" y="313524"/>
                  </a:lnTo>
                  <a:lnTo>
                    <a:pt x="363505" y="250819"/>
                  </a:lnTo>
                  <a:lnTo>
                    <a:pt x="0" y="250819"/>
                  </a:lnTo>
                  <a:lnTo>
                    <a:pt x="0" y="6270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62705" rIns="94057" bIns="62704" numCol="1" spcCol="1270" anchor="ctr" anchorCtr="0">
              <a:noAutofit/>
            </a:bodyPr>
            <a:lstStyle/>
            <a:p>
              <a:pPr marL="0" lvl="0" indent="0" algn="ctr" defTabSz="177800">
                <a:lnSpc>
                  <a:spcPct val="90000"/>
                </a:lnSpc>
                <a:spcBef>
                  <a:spcPct val="0"/>
                </a:spcBef>
                <a:spcAft>
                  <a:spcPct val="35000"/>
                </a:spcAft>
                <a:buNone/>
              </a:pPr>
              <a:endParaRPr lang="zh-CN" altLang="en-US" sz="400" kern="1200"/>
            </a:p>
          </p:txBody>
        </p:sp>
        <p:sp>
          <p:nvSpPr>
            <p:cNvPr id="8" name="任意多边形: 形状 7">
              <a:extLst>
                <a:ext uri="{FF2B5EF4-FFF2-40B4-BE49-F238E27FC236}">
                  <a16:creationId xmlns:a16="http://schemas.microsoft.com/office/drawing/2014/main" id="{B083FD96-497A-4212-8A88-C022E75F2D1D}"/>
                </a:ext>
              </a:extLst>
            </p:cNvPr>
            <p:cNvSpPr/>
            <p:nvPr/>
          </p:nvSpPr>
          <p:spPr>
            <a:xfrm>
              <a:off x="3124819" y="1491029"/>
              <a:ext cx="2183926" cy="879704"/>
            </a:xfrm>
            <a:custGeom>
              <a:avLst/>
              <a:gdLst>
                <a:gd name="connsiteX0" fmla="*/ 0 w 2183926"/>
                <a:gd name="connsiteY0" fmla="*/ 87970 h 879704"/>
                <a:gd name="connsiteX1" fmla="*/ 87970 w 2183926"/>
                <a:gd name="connsiteY1" fmla="*/ 0 h 879704"/>
                <a:gd name="connsiteX2" fmla="*/ 2095956 w 2183926"/>
                <a:gd name="connsiteY2" fmla="*/ 0 h 879704"/>
                <a:gd name="connsiteX3" fmla="*/ 2183926 w 2183926"/>
                <a:gd name="connsiteY3" fmla="*/ 87970 h 879704"/>
                <a:gd name="connsiteX4" fmla="*/ 2183926 w 2183926"/>
                <a:gd name="connsiteY4" fmla="*/ 791734 h 879704"/>
                <a:gd name="connsiteX5" fmla="*/ 2095956 w 2183926"/>
                <a:gd name="connsiteY5" fmla="*/ 879704 h 879704"/>
                <a:gd name="connsiteX6" fmla="*/ 87970 w 2183926"/>
                <a:gd name="connsiteY6" fmla="*/ 879704 h 879704"/>
                <a:gd name="connsiteX7" fmla="*/ 0 w 2183926"/>
                <a:gd name="connsiteY7" fmla="*/ 791734 h 879704"/>
                <a:gd name="connsiteX8" fmla="*/ 0 w 2183926"/>
                <a:gd name="connsiteY8" fmla="*/ 87970 h 87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3926" h="879704">
                  <a:moveTo>
                    <a:pt x="0" y="87970"/>
                  </a:moveTo>
                  <a:cubicBezTo>
                    <a:pt x="0" y="39386"/>
                    <a:pt x="39386" y="0"/>
                    <a:pt x="87970" y="0"/>
                  </a:cubicBezTo>
                  <a:lnTo>
                    <a:pt x="2095956" y="0"/>
                  </a:lnTo>
                  <a:cubicBezTo>
                    <a:pt x="2144540" y="0"/>
                    <a:pt x="2183926" y="39386"/>
                    <a:pt x="2183926" y="87970"/>
                  </a:cubicBezTo>
                  <a:lnTo>
                    <a:pt x="2183926" y="791734"/>
                  </a:lnTo>
                  <a:cubicBezTo>
                    <a:pt x="2183926" y="840318"/>
                    <a:pt x="2144540" y="879704"/>
                    <a:pt x="2095956" y="879704"/>
                  </a:cubicBezTo>
                  <a:lnTo>
                    <a:pt x="87970" y="879704"/>
                  </a:lnTo>
                  <a:cubicBezTo>
                    <a:pt x="39386" y="879704"/>
                    <a:pt x="0" y="840318"/>
                    <a:pt x="0" y="791734"/>
                  </a:cubicBezTo>
                  <a:lnTo>
                    <a:pt x="0" y="8797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99136" rIns="199136" bIns="399915" numCol="1" spcCol="1270" anchor="t" anchorCtr="0">
              <a:noAutofit/>
            </a:bodyPr>
            <a:lstStyle/>
            <a:p>
              <a:pPr marL="0" lvl="0" indent="0" algn="l" defTabSz="1244600">
                <a:lnSpc>
                  <a:spcPct val="90000"/>
                </a:lnSpc>
                <a:spcBef>
                  <a:spcPct val="0"/>
                </a:spcBef>
                <a:spcAft>
                  <a:spcPct val="35000"/>
                </a:spcAft>
                <a:buNone/>
              </a:pPr>
              <a:r>
                <a:rPr lang="zh-CN" altLang="en-US" sz="2800" kern="1200" dirty="0"/>
                <a:t>数据预处理</a:t>
              </a:r>
            </a:p>
          </p:txBody>
        </p:sp>
        <p:sp>
          <p:nvSpPr>
            <p:cNvPr id="9" name="任意多边形: 形状 8">
              <a:extLst>
                <a:ext uri="{FF2B5EF4-FFF2-40B4-BE49-F238E27FC236}">
                  <a16:creationId xmlns:a16="http://schemas.microsoft.com/office/drawing/2014/main" id="{6993BC7E-DBF8-4DD5-B6F9-C57D5926E98C}"/>
                </a:ext>
              </a:extLst>
            </p:cNvPr>
            <p:cNvSpPr/>
            <p:nvPr/>
          </p:nvSpPr>
          <p:spPr>
            <a:xfrm>
              <a:off x="3143032" y="2194528"/>
              <a:ext cx="2628937" cy="4432515"/>
            </a:xfrm>
            <a:custGeom>
              <a:avLst/>
              <a:gdLst>
                <a:gd name="connsiteX0" fmla="*/ 0 w 2973045"/>
                <a:gd name="connsiteY0" fmla="*/ 297305 h 4164051"/>
                <a:gd name="connsiteX1" fmla="*/ 297305 w 2973045"/>
                <a:gd name="connsiteY1" fmla="*/ 0 h 4164051"/>
                <a:gd name="connsiteX2" fmla="*/ 2675741 w 2973045"/>
                <a:gd name="connsiteY2" fmla="*/ 0 h 4164051"/>
                <a:gd name="connsiteX3" fmla="*/ 2973046 w 2973045"/>
                <a:gd name="connsiteY3" fmla="*/ 297305 h 4164051"/>
                <a:gd name="connsiteX4" fmla="*/ 2973045 w 2973045"/>
                <a:gd name="connsiteY4" fmla="*/ 3866747 h 4164051"/>
                <a:gd name="connsiteX5" fmla="*/ 2675740 w 2973045"/>
                <a:gd name="connsiteY5" fmla="*/ 4164052 h 4164051"/>
                <a:gd name="connsiteX6" fmla="*/ 297305 w 2973045"/>
                <a:gd name="connsiteY6" fmla="*/ 4164051 h 4164051"/>
                <a:gd name="connsiteX7" fmla="*/ 0 w 2973045"/>
                <a:gd name="connsiteY7" fmla="*/ 3866746 h 4164051"/>
                <a:gd name="connsiteX8" fmla="*/ 0 w 2973045"/>
                <a:gd name="connsiteY8" fmla="*/ 297305 h 416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045" h="4164051">
                  <a:moveTo>
                    <a:pt x="0" y="297305"/>
                  </a:moveTo>
                  <a:cubicBezTo>
                    <a:pt x="0" y="133108"/>
                    <a:pt x="133108" y="0"/>
                    <a:pt x="297305" y="0"/>
                  </a:cubicBezTo>
                  <a:lnTo>
                    <a:pt x="2675741" y="0"/>
                  </a:lnTo>
                  <a:cubicBezTo>
                    <a:pt x="2839938" y="0"/>
                    <a:pt x="2973046" y="133108"/>
                    <a:pt x="2973046" y="297305"/>
                  </a:cubicBezTo>
                  <a:cubicBezTo>
                    <a:pt x="2973046" y="1487119"/>
                    <a:pt x="2973045" y="2676933"/>
                    <a:pt x="2973045" y="3866747"/>
                  </a:cubicBezTo>
                  <a:cubicBezTo>
                    <a:pt x="2973045" y="4030944"/>
                    <a:pt x="2839937" y="4164052"/>
                    <a:pt x="2675740" y="4164052"/>
                  </a:cubicBezTo>
                  <a:lnTo>
                    <a:pt x="297305" y="4164051"/>
                  </a:lnTo>
                  <a:cubicBezTo>
                    <a:pt x="133108" y="4164051"/>
                    <a:pt x="0" y="4030943"/>
                    <a:pt x="0" y="3866746"/>
                  </a:cubicBezTo>
                  <a:lnTo>
                    <a:pt x="0" y="29730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86214" tIns="286214" rIns="286214" bIns="286214" numCol="1" spcCol="1270" anchor="t" anchorCtr="0">
              <a:noAutofit/>
            </a:bodyPr>
            <a:lstStyle/>
            <a:p>
              <a:pPr marL="285750" lvl="1" indent="-285750" algn="l" defTabSz="1244600">
                <a:lnSpc>
                  <a:spcPct val="150000"/>
                </a:lnSpc>
                <a:spcBef>
                  <a:spcPct val="0"/>
                </a:spcBef>
                <a:buChar char="•"/>
              </a:pPr>
              <a:r>
                <a:rPr lang="zh-CN" altLang="en-US" sz="2800" kern="1200" dirty="0"/>
                <a:t>异常值、缺失值处理</a:t>
              </a:r>
            </a:p>
            <a:p>
              <a:pPr marL="285750" lvl="1" indent="-285750" algn="l" defTabSz="1244600">
                <a:lnSpc>
                  <a:spcPct val="150000"/>
                </a:lnSpc>
                <a:spcBef>
                  <a:spcPct val="0"/>
                </a:spcBef>
                <a:buChar char="•"/>
              </a:pPr>
              <a:r>
                <a:rPr lang="zh-CN" altLang="en-US" sz="2800" kern="1200" dirty="0"/>
                <a:t>数据</a:t>
              </a:r>
              <a:r>
                <a:rPr lang="zh-CN" altLang="en-US" sz="2800" dirty="0"/>
                <a:t>编码</a:t>
              </a:r>
              <a:endParaRPr lang="zh-CN" altLang="en-US" sz="2800" kern="1200" dirty="0"/>
            </a:p>
            <a:p>
              <a:pPr marL="285750" lvl="1" indent="-285750" algn="l" defTabSz="1244600">
                <a:lnSpc>
                  <a:spcPct val="150000"/>
                </a:lnSpc>
                <a:spcBef>
                  <a:spcPct val="0"/>
                </a:spcBef>
                <a:buChar char="•"/>
              </a:pPr>
              <a:r>
                <a:rPr lang="zh-CN" altLang="en-US" sz="2800" kern="1200" dirty="0"/>
                <a:t>数值缩放</a:t>
              </a:r>
            </a:p>
            <a:p>
              <a:pPr marL="285750" lvl="1" indent="-285750" algn="l" defTabSz="1244600">
                <a:lnSpc>
                  <a:spcPct val="150000"/>
                </a:lnSpc>
                <a:spcBef>
                  <a:spcPct val="0"/>
                </a:spcBef>
                <a:buChar char="•"/>
              </a:pPr>
              <a:r>
                <a:rPr lang="zh-CN" altLang="en-US" sz="2800" kern="1200" dirty="0"/>
                <a:t>特征工程</a:t>
              </a:r>
              <a:endParaRPr lang="en-US" altLang="zh-CN" sz="2800" kern="1200" dirty="0"/>
            </a:p>
            <a:p>
              <a:pPr marL="285750" lvl="1" indent="-285750" algn="l" defTabSz="1244600">
                <a:lnSpc>
                  <a:spcPct val="150000"/>
                </a:lnSpc>
                <a:spcBef>
                  <a:spcPct val="0"/>
                </a:spcBef>
                <a:buChar char="•"/>
              </a:pPr>
              <a:r>
                <a:rPr lang="zh-CN" altLang="en-US" sz="2800" dirty="0"/>
                <a:t>特征选择</a:t>
              </a:r>
              <a:endParaRPr lang="zh-CN" altLang="en-US" sz="2800" kern="1200" dirty="0"/>
            </a:p>
          </p:txBody>
        </p:sp>
        <p:sp>
          <p:nvSpPr>
            <p:cNvPr id="10" name="任意多边形: 形状 9">
              <a:extLst>
                <a:ext uri="{FF2B5EF4-FFF2-40B4-BE49-F238E27FC236}">
                  <a16:creationId xmlns:a16="http://schemas.microsoft.com/office/drawing/2014/main" id="{DDBC5E39-CAD5-4B0E-9CC6-0E88019B11B1}"/>
                </a:ext>
              </a:extLst>
            </p:cNvPr>
            <p:cNvSpPr/>
            <p:nvPr/>
          </p:nvSpPr>
          <p:spPr>
            <a:xfrm>
              <a:off x="5598236" y="1627501"/>
              <a:ext cx="613719" cy="313524"/>
            </a:xfrm>
            <a:custGeom>
              <a:avLst/>
              <a:gdLst>
                <a:gd name="connsiteX0" fmla="*/ 0 w 613719"/>
                <a:gd name="connsiteY0" fmla="*/ 62705 h 313524"/>
                <a:gd name="connsiteX1" fmla="*/ 456957 w 613719"/>
                <a:gd name="connsiteY1" fmla="*/ 62705 h 313524"/>
                <a:gd name="connsiteX2" fmla="*/ 456957 w 613719"/>
                <a:gd name="connsiteY2" fmla="*/ 0 h 313524"/>
                <a:gd name="connsiteX3" fmla="*/ 613719 w 613719"/>
                <a:gd name="connsiteY3" fmla="*/ 156762 h 313524"/>
                <a:gd name="connsiteX4" fmla="*/ 456957 w 613719"/>
                <a:gd name="connsiteY4" fmla="*/ 313524 h 313524"/>
                <a:gd name="connsiteX5" fmla="*/ 456957 w 613719"/>
                <a:gd name="connsiteY5" fmla="*/ 250819 h 313524"/>
                <a:gd name="connsiteX6" fmla="*/ 0 w 613719"/>
                <a:gd name="connsiteY6" fmla="*/ 250819 h 313524"/>
                <a:gd name="connsiteX7" fmla="*/ 0 w 613719"/>
                <a:gd name="connsiteY7" fmla="*/ 62705 h 313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3719" h="313524">
                  <a:moveTo>
                    <a:pt x="0" y="62705"/>
                  </a:moveTo>
                  <a:lnTo>
                    <a:pt x="456957" y="62705"/>
                  </a:lnTo>
                  <a:lnTo>
                    <a:pt x="456957" y="0"/>
                  </a:lnTo>
                  <a:lnTo>
                    <a:pt x="613719" y="156762"/>
                  </a:lnTo>
                  <a:lnTo>
                    <a:pt x="456957" y="313524"/>
                  </a:lnTo>
                  <a:lnTo>
                    <a:pt x="456957" y="250819"/>
                  </a:lnTo>
                  <a:lnTo>
                    <a:pt x="0" y="250819"/>
                  </a:lnTo>
                  <a:lnTo>
                    <a:pt x="0" y="6270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2705" rIns="94057" bIns="62705" numCol="1" spcCol="1270" anchor="ctr" anchorCtr="0">
              <a:noAutofit/>
            </a:bodyPr>
            <a:lstStyle/>
            <a:p>
              <a:pPr marL="0" lvl="0" indent="0" algn="ctr" defTabSz="177800">
                <a:lnSpc>
                  <a:spcPct val="90000"/>
                </a:lnSpc>
                <a:spcBef>
                  <a:spcPct val="0"/>
                </a:spcBef>
                <a:spcAft>
                  <a:spcPct val="35000"/>
                </a:spcAft>
                <a:buNone/>
              </a:pPr>
              <a:endParaRPr lang="zh-CN" altLang="en-US" sz="400" kern="1200"/>
            </a:p>
          </p:txBody>
        </p:sp>
        <p:sp>
          <p:nvSpPr>
            <p:cNvPr id="11" name="任意多边形: 形状 10">
              <a:extLst>
                <a:ext uri="{FF2B5EF4-FFF2-40B4-BE49-F238E27FC236}">
                  <a16:creationId xmlns:a16="http://schemas.microsoft.com/office/drawing/2014/main" id="{485ED2D0-B31C-47F6-A256-BBA832DFA9B1}"/>
                </a:ext>
              </a:extLst>
            </p:cNvPr>
            <p:cNvSpPr/>
            <p:nvPr/>
          </p:nvSpPr>
          <p:spPr>
            <a:xfrm>
              <a:off x="6466707" y="1491029"/>
              <a:ext cx="2086880" cy="879704"/>
            </a:xfrm>
            <a:custGeom>
              <a:avLst/>
              <a:gdLst>
                <a:gd name="connsiteX0" fmla="*/ 0 w 2086880"/>
                <a:gd name="connsiteY0" fmla="*/ 87970 h 879704"/>
                <a:gd name="connsiteX1" fmla="*/ 87970 w 2086880"/>
                <a:gd name="connsiteY1" fmla="*/ 0 h 879704"/>
                <a:gd name="connsiteX2" fmla="*/ 1998910 w 2086880"/>
                <a:gd name="connsiteY2" fmla="*/ 0 h 879704"/>
                <a:gd name="connsiteX3" fmla="*/ 2086880 w 2086880"/>
                <a:gd name="connsiteY3" fmla="*/ 87970 h 879704"/>
                <a:gd name="connsiteX4" fmla="*/ 2086880 w 2086880"/>
                <a:gd name="connsiteY4" fmla="*/ 791734 h 879704"/>
                <a:gd name="connsiteX5" fmla="*/ 1998910 w 2086880"/>
                <a:gd name="connsiteY5" fmla="*/ 879704 h 879704"/>
                <a:gd name="connsiteX6" fmla="*/ 87970 w 2086880"/>
                <a:gd name="connsiteY6" fmla="*/ 879704 h 879704"/>
                <a:gd name="connsiteX7" fmla="*/ 0 w 2086880"/>
                <a:gd name="connsiteY7" fmla="*/ 791734 h 879704"/>
                <a:gd name="connsiteX8" fmla="*/ 0 w 2086880"/>
                <a:gd name="connsiteY8" fmla="*/ 87970 h 87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6880" h="879704">
                  <a:moveTo>
                    <a:pt x="0" y="87970"/>
                  </a:moveTo>
                  <a:cubicBezTo>
                    <a:pt x="0" y="39386"/>
                    <a:pt x="39386" y="0"/>
                    <a:pt x="87970" y="0"/>
                  </a:cubicBezTo>
                  <a:lnTo>
                    <a:pt x="1998910" y="0"/>
                  </a:lnTo>
                  <a:cubicBezTo>
                    <a:pt x="2047494" y="0"/>
                    <a:pt x="2086880" y="39386"/>
                    <a:pt x="2086880" y="87970"/>
                  </a:cubicBezTo>
                  <a:lnTo>
                    <a:pt x="2086880" y="791734"/>
                  </a:lnTo>
                  <a:cubicBezTo>
                    <a:pt x="2086880" y="840318"/>
                    <a:pt x="2047494" y="879704"/>
                    <a:pt x="1998910" y="879704"/>
                  </a:cubicBezTo>
                  <a:lnTo>
                    <a:pt x="87970" y="879704"/>
                  </a:lnTo>
                  <a:cubicBezTo>
                    <a:pt x="39386" y="879704"/>
                    <a:pt x="0" y="840318"/>
                    <a:pt x="0" y="791734"/>
                  </a:cubicBezTo>
                  <a:lnTo>
                    <a:pt x="0" y="8797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99136" rIns="199136" bIns="399915" numCol="1" spcCol="1270" anchor="t" anchorCtr="0">
              <a:noAutofit/>
            </a:bodyPr>
            <a:lstStyle/>
            <a:p>
              <a:pPr marL="0" lvl="0" indent="0" algn="l" defTabSz="1244600">
                <a:lnSpc>
                  <a:spcPct val="90000"/>
                </a:lnSpc>
                <a:spcBef>
                  <a:spcPct val="0"/>
                </a:spcBef>
                <a:spcAft>
                  <a:spcPct val="35000"/>
                </a:spcAft>
                <a:buNone/>
              </a:pPr>
              <a:r>
                <a:rPr lang="zh-CN" altLang="en-US" sz="2800" kern="1200" dirty="0"/>
                <a:t>训练模型</a:t>
              </a:r>
            </a:p>
          </p:txBody>
        </p:sp>
        <p:sp>
          <p:nvSpPr>
            <p:cNvPr id="12" name="任意多边形: 形状 11">
              <a:extLst>
                <a:ext uri="{FF2B5EF4-FFF2-40B4-BE49-F238E27FC236}">
                  <a16:creationId xmlns:a16="http://schemas.microsoft.com/office/drawing/2014/main" id="{5BA7A51A-DDBF-420B-932C-EB92388C7DBC}"/>
                </a:ext>
              </a:extLst>
            </p:cNvPr>
            <p:cNvSpPr/>
            <p:nvPr/>
          </p:nvSpPr>
          <p:spPr>
            <a:xfrm>
              <a:off x="6466707" y="2194528"/>
              <a:ext cx="2573146" cy="4432515"/>
            </a:xfrm>
            <a:custGeom>
              <a:avLst/>
              <a:gdLst>
                <a:gd name="connsiteX0" fmla="*/ 0 w 2459059"/>
                <a:gd name="connsiteY0" fmla="*/ 245906 h 4164051"/>
                <a:gd name="connsiteX1" fmla="*/ 245906 w 2459059"/>
                <a:gd name="connsiteY1" fmla="*/ 0 h 4164051"/>
                <a:gd name="connsiteX2" fmla="*/ 2213153 w 2459059"/>
                <a:gd name="connsiteY2" fmla="*/ 0 h 4164051"/>
                <a:gd name="connsiteX3" fmla="*/ 2459059 w 2459059"/>
                <a:gd name="connsiteY3" fmla="*/ 245906 h 4164051"/>
                <a:gd name="connsiteX4" fmla="*/ 2459059 w 2459059"/>
                <a:gd name="connsiteY4" fmla="*/ 3918145 h 4164051"/>
                <a:gd name="connsiteX5" fmla="*/ 2213153 w 2459059"/>
                <a:gd name="connsiteY5" fmla="*/ 4164051 h 4164051"/>
                <a:gd name="connsiteX6" fmla="*/ 245906 w 2459059"/>
                <a:gd name="connsiteY6" fmla="*/ 4164051 h 4164051"/>
                <a:gd name="connsiteX7" fmla="*/ 0 w 2459059"/>
                <a:gd name="connsiteY7" fmla="*/ 3918145 h 4164051"/>
                <a:gd name="connsiteX8" fmla="*/ 0 w 2459059"/>
                <a:gd name="connsiteY8" fmla="*/ 245906 h 416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9059" h="4164051">
                  <a:moveTo>
                    <a:pt x="0" y="245906"/>
                  </a:moveTo>
                  <a:cubicBezTo>
                    <a:pt x="0" y="110096"/>
                    <a:pt x="110096" y="0"/>
                    <a:pt x="245906" y="0"/>
                  </a:cubicBezTo>
                  <a:lnTo>
                    <a:pt x="2213153" y="0"/>
                  </a:lnTo>
                  <a:cubicBezTo>
                    <a:pt x="2348963" y="0"/>
                    <a:pt x="2459059" y="110096"/>
                    <a:pt x="2459059" y="245906"/>
                  </a:cubicBezTo>
                  <a:lnTo>
                    <a:pt x="2459059" y="3918145"/>
                  </a:lnTo>
                  <a:cubicBezTo>
                    <a:pt x="2459059" y="4053955"/>
                    <a:pt x="2348963" y="4164051"/>
                    <a:pt x="2213153" y="4164051"/>
                  </a:cubicBezTo>
                  <a:lnTo>
                    <a:pt x="245906" y="4164051"/>
                  </a:lnTo>
                  <a:cubicBezTo>
                    <a:pt x="110096" y="4164051"/>
                    <a:pt x="0" y="4053955"/>
                    <a:pt x="0" y="3918145"/>
                  </a:cubicBezTo>
                  <a:lnTo>
                    <a:pt x="0" y="24590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71159" tIns="271159" rIns="271159" bIns="271159" numCol="1" spcCol="1270" anchor="t" anchorCtr="0">
              <a:noAutofit/>
            </a:bodyPr>
            <a:lstStyle/>
            <a:p>
              <a:pPr marL="285750" lvl="1" indent="-285750" algn="l" defTabSz="1244600">
                <a:lnSpc>
                  <a:spcPct val="150000"/>
                </a:lnSpc>
                <a:spcBef>
                  <a:spcPct val="0"/>
                </a:spcBef>
                <a:buChar char="•"/>
              </a:pPr>
              <a:r>
                <a:rPr lang="zh-CN" altLang="en-US" sz="2800" kern="1200" dirty="0"/>
                <a:t>创建模型</a:t>
              </a:r>
            </a:p>
            <a:p>
              <a:pPr marL="285750" lvl="1" indent="-285750" algn="l" defTabSz="1244600">
                <a:lnSpc>
                  <a:spcPct val="150000"/>
                </a:lnSpc>
                <a:spcBef>
                  <a:spcPct val="0"/>
                </a:spcBef>
                <a:buChar char="•"/>
              </a:pPr>
              <a:r>
                <a:rPr lang="zh-CN" altLang="en-US" sz="2800" kern="1200" dirty="0"/>
                <a:t>拟合数据</a:t>
              </a:r>
            </a:p>
            <a:p>
              <a:pPr marL="285750" lvl="1" indent="-285750" algn="l" defTabSz="1244600">
                <a:lnSpc>
                  <a:spcPct val="150000"/>
                </a:lnSpc>
                <a:spcBef>
                  <a:spcPct val="0"/>
                </a:spcBef>
                <a:buChar char="•"/>
              </a:pPr>
              <a:r>
                <a:rPr lang="zh-CN" altLang="en-US" sz="2800" kern="1200" dirty="0"/>
                <a:t>调节超参数</a:t>
              </a:r>
            </a:p>
          </p:txBody>
        </p:sp>
        <p:sp>
          <p:nvSpPr>
            <p:cNvPr id="13" name="任意多边形: 形状 12">
              <a:extLst>
                <a:ext uri="{FF2B5EF4-FFF2-40B4-BE49-F238E27FC236}">
                  <a16:creationId xmlns:a16="http://schemas.microsoft.com/office/drawing/2014/main" id="{F4F22626-C0B0-4A76-B342-F0C6E539FFB0}"/>
                </a:ext>
              </a:extLst>
            </p:cNvPr>
            <p:cNvSpPr/>
            <p:nvPr/>
          </p:nvSpPr>
          <p:spPr>
            <a:xfrm>
              <a:off x="8790960" y="1627501"/>
              <a:ext cx="503230" cy="313524"/>
            </a:xfrm>
            <a:custGeom>
              <a:avLst/>
              <a:gdLst>
                <a:gd name="connsiteX0" fmla="*/ 0 w 503230"/>
                <a:gd name="connsiteY0" fmla="*/ 62705 h 313524"/>
                <a:gd name="connsiteX1" fmla="*/ 346468 w 503230"/>
                <a:gd name="connsiteY1" fmla="*/ 62705 h 313524"/>
                <a:gd name="connsiteX2" fmla="*/ 346468 w 503230"/>
                <a:gd name="connsiteY2" fmla="*/ 0 h 313524"/>
                <a:gd name="connsiteX3" fmla="*/ 503230 w 503230"/>
                <a:gd name="connsiteY3" fmla="*/ 156762 h 313524"/>
                <a:gd name="connsiteX4" fmla="*/ 346468 w 503230"/>
                <a:gd name="connsiteY4" fmla="*/ 313524 h 313524"/>
                <a:gd name="connsiteX5" fmla="*/ 346468 w 503230"/>
                <a:gd name="connsiteY5" fmla="*/ 250819 h 313524"/>
                <a:gd name="connsiteX6" fmla="*/ 0 w 503230"/>
                <a:gd name="connsiteY6" fmla="*/ 250819 h 313524"/>
                <a:gd name="connsiteX7" fmla="*/ 0 w 503230"/>
                <a:gd name="connsiteY7" fmla="*/ 62705 h 313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230" h="313524">
                  <a:moveTo>
                    <a:pt x="0" y="62705"/>
                  </a:moveTo>
                  <a:lnTo>
                    <a:pt x="346468" y="62705"/>
                  </a:lnTo>
                  <a:lnTo>
                    <a:pt x="346468" y="0"/>
                  </a:lnTo>
                  <a:lnTo>
                    <a:pt x="503230" y="156762"/>
                  </a:lnTo>
                  <a:lnTo>
                    <a:pt x="346468" y="313524"/>
                  </a:lnTo>
                  <a:lnTo>
                    <a:pt x="346468" y="250819"/>
                  </a:lnTo>
                  <a:lnTo>
                    <a:pt x="0" y="250819"/>
                  </a:lnTo>
                  <a:lnTo>
                    <a:pt x="0" y="6270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2705" rIns="94057" bIns="62705" numCol="1" spcCol="1270" anchor="ctr" anchorCtr="0">
              <a:noAutofit/>
            </a:bodyPr>
            <a:lstStyle/>
            <a:p>
              <a:pPr marL="0" lvl="0" indent="0" algn="ctr" defTabSz="177800">
                <a:lnSpc>
                  <a:spcPct val="90000"/>
                </a:lnSpc>
                <a:spcBef>
                  <a:spcPct val="0"/>
                </a:spcBef>
                <a:spcAft>
                  <a:spcPct val="35000"/>
                </a:spcAft>
                <a:buNone/>
              </a:pPr>
              <a:endParaRPr lang="zh-CN" altLang="en-US" sz="400" kern="1200"/>
            </a:p>
          </p:txBody>
        </p:sp>
        <p:sp>
          <p:nvSpPr>
            <p:cNvPr id="14" name="任意多边形: 形状 13">
              <a:extLst>
                <a:ext uri="{FF2B5EF4-FFF2-40B4-BE49-F238E27FC236}">
                  <a16:creationId xmlns:a16="http://schemas.microsoft.com/office/drawing/2014/main" id="{4023DE75-3148-4C03-8F1D-B916929BB050}"/>
                </a:ext>
              </a:extLst>
            </p:cNvPr>
            <p:cNvSpPr/>
            <p:nvPr/>
          </p:nvSpPr>
          <p:spPr>
            <a:xfrm>
              <a:off x="9503078" y="1491029"/>
              <a:ext cx="2265557" cy="879704"/>
            </a:xfrm>
            <a:custGeom>
              <a:avLst/>
              <a:gdLst>
                <a:gd name="connsiteX0" fmla="*/ 0 w 2265557"/>
                <a:gd name="connsiteY0" fmla="*/ 87970 h 879704"/>
                <a:gd name="connsiteX1" fmla="*/ 87970 w 2265557"/>
                <a:gd name="connsiteY1" fmla="*/ 0 h 879704"/>
                <a:gd name="connsiteX2" fmla="*/ 2177587 w 2265557"/>
                <a:gd name="connsiteY2" fmla="*/ 0 h 879704"/>
                <a:gd name="connsiteX3" fmla="*/ 2265557 w 2265557"/>
                <a:gd name="connsiteY3" fmla="*/ 87970 h 879704"/>
                <a:gd name="connsiteX4" fmla="*/ 2265557 w 2265557"/>
                <a:gd name="connsiteY4" fmla="*/ 791734 h 879704"/>
                <a:gd name="connsiteX5" fmla="*/ 2177587 w 2265557"/>
                <a:gd name="connsiteY5" fmla="*/ 879704 h 879704"/>
                <a:gd name="connsiteX6" fmla="*/ 87970 w 2265557"/>
                <a:gd name="connsiteY6" fmla="*/ 879704 h 879704"/>
                <a:gd name="connsiteX7" fmla="*/ 0 w 2265557"/>
                <a:gd name="connsiteY7" fmla="*/ 791734 h 879704"/>
                <a:gd name="connsiteX8" fmla="*/ 0 w 2265557"/>
                <a:gd name="connsiteY8" fmla="*/ 87970 h 87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5557" h="879704">
                  <a:moveTo>
                    <a:pt x="0" y="87970"/>
                  </a:moveTo>
                  <a:cubicBezTo>
                    <a:pt x="0" y="39386"/>
                    <a:pt x="39386" y="0"/>
                    <a:pt x="87970" y="0"/>
                  </a:cubicBezTo>
                  <a:lnTo>
                    <a:pt x="2177587" y="0"/>
                  </a:lnTo>
                  <a:cubicBezTo>
                    <a:pt x="2226171" y="0"/>
                    <a:pt x="2265557" y="39386"/>
                    <a:pt x="2265557" y="87970"/>
                  </a:cubicBezTo>
                  <a:lnTo>
                    <a:pt x="2265557" y="791734"/>
                  </a:lnTo>
                  <a:cubicBezTo>
                    <a:pt x="2265557" y="840318"/>
                    <a:pt x="2226171" y="879704"/>
                    <a:pt x="2177587" y="879704"/>
                  </a:cubicBezTo>
                  <a:lnTo>
                    <a:pt x="87970" y="879704"/>
                  </a:lnTo>
                  <a:cubicBezTo>
                    <a:pt x="39386" y="879704"/>
                    <a:pt x="0" y="840318"/>
                    <a:pt x="0" y="791734"/>
                  </a:cubicBezTo>
                  <a:lnTo>
                    <a:pt x="0" y="8797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99136" rIns="199136" bIns="399915" numCol="1" spcCol="1270" anchor="t" anchorCtr="0">
              <a:noAutofit/>
            </a:bodyPr>
            <a:lstStyle/>
            <a:p>
              <a:pPr marL="0" lvl="0" indent="0" algn="l" defTabSz="1244600">
                <a:lnSpc>
                  <a:spcPct val="90000"/>
                </a:lnSpc>
                <a:spcBef>
                  <a:spcPct val="0"/>
                </a:spcBef>
                <a:spcAft>
                  <a:spcPct val="35000"/>
                </a:spcAft>
                <a:buNone/>
              </a:pPr>
              <a:r>
                <a:rPr lang="zh-CN" altLang="en-US" sz="2800" kern="1200" dirty="0"/>
                <a:t>预测、评价</a:t>
              </a:r>
            </a:p>
          </p:txBody>
        </p:sp>
        <p:sp>
          <p:nvSpPr>
            <p:cNvPr id="15" name="任意多边形: 形状 14">
              <a:extLst>
                <a:ext uri="{FF2B5EF4-FFF2-40B4-BE49-F238E27FC236}">
                  <a16:creationId xmlns:a16="http://schemas.microsoft.com/office/drawing/2014/main" id="{C93E7B1D-F73E-460A-A488-E8DAC1046437}"/>
                </a:ext>
              </a:extLst>
            </p:cNvPr>
            <p:cNvSpPr/>
            <p:nvPr/>
          </p:nvSpPr>
          <p:spPr>
            <a:xfrm>
              <a:off x="9503078" y="2194526"/>
              <a:ext cx="2284400" cy="4432515"/>
            </a:xfrm>
            <a:custGeom>
              <a:avLst/>
              <a:gdLst>
                <a:gd name="connsiteX0" fmla="*/ 0 w 2194754"/>
                <a:gd name="connsiteY0" fmla="*/ 219475 h 4164051"/>
                <a:gd name="connsiteX1" fmla="*/ 219475 w 2194754"/>
                <a:gd name="connsiteY1" fmla="*/ 0 h 4164051"/>
                <a:gd name="connsiteX2" fmla="*/ 1975279 w 2194754"/>
                <a:gd name="connsiteY2" fmla="*/ 0 h 4164051"/>
                <a:gd name="connsiteX3" fmla="*/ 2194754 w 2194754"/>
                <a:gd name="connsiteY3" fmla="*/ 219475 h 4164051"/>
                <a:gd name="connsiteX4" fmla="*/ 2194754 w 2194754"/>
                <a:gd name="connsiteY4" fmla="*/ 3944576 h 4164051"/>
                <a:gd name="connsiteX5" fmla="*/ 1975279 w 2194754"/>
                <a:gd name="connsiteY5" fmla="*/ 4164051 h 4164051"/>
                <a:gd name="connsiteX6" fmla="*/ 219475 w 2194754"/>
                <a:gd name="connsiteY6" fmla="*/ 4164051 h 4164051"/>
                <a:gd name="connsiteX7" fmla="*/ 0 w 2194754"/>
                <a:gd name="connsiteY7" fmla="*/ 3944576 h 4164051"/>
                <a:gd name="connsiteX8" fmla="*/ 0 w 2194754"/>
                <a:gd name="connsiteY8" fmla="*/ 219475 h 416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754" h="4164051">
                  <a:moveTo>
                    <a:pt x="0" y="219475"/>
                  </a:moveTo>
                  <a:cubicBezTo>
                    <a:pt x="0" y="98262"/>
                    <a:pt x="98262" y="0"/>
                    <a:pt x="219475" y="0"/>
                  </a:cubicBezTo>
                  <a:lnTo>
                    <a:pt x="1975279" y="0"/>
                  </a:lnTo>
                  <a:cubicBezTo>
                    <a:pt x="2096492" y="0"/>
                    <a:pt x="2194754" y="98262"/>
                    <a:pt x="2194754" y="219475"/>
                  </a:cubicBezTo>
                  <a:lnTo>
                    <a:pt x="2194754" y="3944576"/>
                  </a:lnTo>
                  <a:cubicBezTo>
                    <a:pt x="2194754" y="4065789"/>
                    <a:pt x="2096492" y="4164051"/>
                    <a:pt x="1975279" y="4164051"/>
                  </a:cubicBezTo>
                  <a:lnTo>
                    <a:pt x="219475" y="4164051"/>
                  </a:lnTo>
                  <a:cubicBezTo>
                    <a:pt x="98262" y="4164051"/>
                    <a:pt x="0" y="4065789"/>
                    <a:pt x="0" y="3944576"/>
                  </a:cubicBezTo>
                  <a:lnTo>
                    <a:pt x="0" y="21947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63418" tIns="263418" rIns="263418" bIns="263418" numCol="1" spcCol="1270" anchor="t" anchorCtr="0">
              <a:noAutofit/>
            </a:bodyPr>
            <a:lstStyle/>
            <a:p>
              <a:pPr marL="285750" lvl="1" indent="-285750" algn="l" defTabSz="1244600">
                <a:lnSpc>
                  <a:spcPct val="150000"/>
                </a:lnSpc>
                <a:spcBef>
                  <a:spcPct val="0"/>
                </a:spcBef>
                <a:buChar char="•"/>
              </a:pPr>
              <a:r>
                <a:rPr lang="zh-CN" altLang="en-US" sz="2800" kern="1200" dirty="0"/>
                <a:t>预测数据</a:t>
              </a:r>
            </a:p>
            <a:p>
              <a:pPr marL="285750" lvl="1" indent="-285750" algn="l" defTabSz="1244600">
                <a:lnSpc>
                  <a:spcPct val="150000"/>
                </a:lnSpc>
                <a:spcBef>
                  <a:spcPct val="0"/>
                </a:spcBef>
                <a:buChar char="•"/>
              </a:pPr>
              <a:r>
                <a:rPr lang="zh-CN" altLang="en-US" sz="2800" kern="1200" dirty="0"/>
                <a:t>评价模型</a:t>
              </a:r>
            </a:p>
          </p:txBody>
        </p:sp>
      </p:grpSp>
    </p:spTree>
    <p:extLst>
      <p:ext uri="{BB962C8B-B14F-4D97-AF65-F5344CB8AC3E}">
        <p14:creationId xmlns:p14="http://schemas.microsoft.com/office/powerpoint/2010/main" val="3662402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B4A91-8B8D-4B44-921B-DD5D2ADD21CC}"/>
              </a:ext>
            </a:extLst>
          </p:cNvPr>
          <p:cNvSpPr>
            <a:spLocks noGrp="1"/>
          </p:cNvSpPr>
          <p:nvPr>
            <p:ph type="title"/>
          </p:nvPr>
        </p:nvSpPr>
        <p:spPr>
          <a:xfrm>
            <a:off x="838200" y="0"/>
            <a:ext cx="10515600" cy="1325563"/>
          </a:xfrm>
        </p:spPr>
        <p:txBody>
          <a:bodyPr/>
          <a:lstStyle/>
          <a:p>
            <a:r>
              <a:rPr lang="zh-CN" altLang="en-US" dirty="0"/>
              <a:t>一、读入数据</a:t>
            </a:r>
          </a:p>
        </p:txBody>
      </p:sp>
      <p:sp>
        <p:nvSpPr>
          <p:cNvPr id="3" name="内容占位符 2">
            <a:extLst>
              <a:ext uri="{FF2B5EF4-FFF2-40B4-BE49-F238E27FC236}">
                <a16:creationId xmlns:a16="http://schemas.microsoft.com/office/drawing/2014/main" id="{7209FD46-8C55-4170-A996-FD0EC0362086}"/>
              </a:ext>
            </a:extLst>
          </p:cNvPr>
          <p:cNvSpPr>
            <a:spLocks noGrp="1"/>
          </p:cNvSpPr>
          <p:nvPr>
            <p:ph idx="1"/>
          </p:nvPr>
        </p:nvSpPr>
        <p:spPr>
          <a:xfrm>
            <a:off x="838200" y="1325563"/>
            <a:ext cx="10515600" cy="4351338"/>
          </a:xfrm>
        </p:spPr>
        <p:txBody>
          <a:bodyPr>
            <a:normAutofit/>
          </a:bodyPr>
          <a:lstStyle/>
          <a:p>
            <a:pPr marL="0" indent="0">
              <a:lnSpc>
                <a:spcPct val="150000"/>
              </a:lnSpc>
              <a:buNone/>
            </a:pPr>
            <a:r>
              <a:rPr lang="en-US" altLang="zh-CN" dirty="0"/>
              <a:t>import pandas as </a:t>
            </a:r>
            <a:r>
              <a:rPr lang="en-US" altLang="zh-CN" dirty="0" err="1"/>
              <a:t>pd</a:t>
            </a:r>
            <a:endParaRPr lang="en-US" altLang="zh-CN" dirty="0"/>
          </a:p>
          <a:p>
            <a:pPr marL="0" indent="0">
              <a:lnSpc>
                <a:spcPct val="150000"/>
              </a:lnSpc>
              <a:buNone/>
            </a:pPr>
            <a:r>
              <a:rPr lang="en-US" altLang="zh-CN" dirty="0"/>
              <a:t>data = </a:t>
            </a:r>
            <a:r>
              <a:rPr lang="en-US" altLang="zh-CN" dirty="0" err="1"/>
              <a:t>pd.</a:t>
            </a:r>
            <a:r>
              <a:rPr lang="en-US" altLang="zh-CN" b="1" dirty="0" err="1"/>
              <a:t>read_csv</a:t>
            </a:r>
            <a:r>
              <a:rPr lang="en-US" altLang="zh-CN" dirty="0"/>
              <a:t>(“titanic.csv”)</a:t>
            </a:r>
          </a:p>
          <a:p>
            <a:pPr marL="0" indent="0">
              <a:lnSpc>
                <a:spcPct val="150000"/>
              </a:lnSpc>
              <a:buNone/>
            </a:pPr>
            <a:endParaRPr lang="en-US" altLang="zh-CN" dirty="0"/>
          </a:p>
          <a:p>
            <a:pPr marL="0" indent="0">
              <a:lnSpc>
                <a:spcPct val="150000"/>
              </a:lnSpc>
              <a:buNone/>
            </a:pPr>
            <a:r>
              <a:rPr lang="en-US" altLang="zh-CN" dirty="0">
                <a:hlinkClick r:id="rId2"/>
              </a:rPr>
              <a:t>https://pandas.pydata.org/pandas-docs/stable/user_guide/io.html</a:t>
            </a:r>
            <a:endParaRPr lang="en-US" altLang="zh-CN" dirty="0"/>
          </a:p>
          <a:p>
            <a:pPr marL="0" indent="0">
              <a:lnSpc>
                <a:spcPct val="150000"/>
              </a:lnSpc>
              <a:buNone/>
            </a:pPr>
            <a:r>
              <a:rPr lang="zh-CN" altLang="en-US" dirty="0"/>
              <a:t>常用的一些参数：</a:t>
            </a:r>
            <a:r>
              <a:rPr lang="en-US" altLang="zh-CN" dirty="0" err="1"/>
              <a:t>sep</a:t>
            </a:r>
            <a:r>
              <a:rPr lang="en-US" altLang="zh-CN" dirty="0"/>
              <a:t>, header, names, </a:t>
            </a:r>
            <a:r>
              <a:rPr lang="en-US" altLang="zh-CN" dirty="0" err="1"/>
              <a:t>index_col</a:t>
            </a:r>
            <a:r>
              <a:rPr lang="en-US" altLang="zh-CN" dirty="0"/>
              <a:t>,</a:t>
            </a:r>
            <a:endParaRPr lang="zh-CN" altLang="en-US" dirty="0"/>
          </a:p>
        </p:txBody>
      </p:sp>
    </p:spTree>
    <p:extLst>
      <p:ext uri="{BB962C8B-B14F-4D97-AF65-F5344CB8AC3E}">
        <p14:creationId xmlns:p14="http://schemas.microsoft.com/office/powerpoint/2010/main" val="759032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ADF77A-F602-4919-8AEC-847E29A6D278}"/>
              </a:ext>
            </a:extLst>
          </p:cNvPr>
          <p:cNvSpPr>
            <a:spLocks noGrp="1"/>
          </p:cNvSpPr>
          <p:nvPr>
            <p:ph type="title"/>
          </p:nvPr>
        </p:nvSpPr>
        <p:spPr>
          <a:xfrm>
            <a:off x="131026" y="0"/>
            <a:ext cx="11141927" cy="650449"/>
          </a:xfrm>
        </p:spPr>
        <p:txBody>
          <a:bodyPr>
            <a:normAutofit fontScale="90000"/>
          </a:bodyPr>
          <a:lstStyle/>
          <a:p>
            <a:r>
              <a:rPr lang="zh-CN" altLang="en-US" dirty="0"/>
              <a:t>一些示例：</a:t>
            </a:r>
          </a:p>
        </p:txBody>
      </p:sp>
      <p:sp>
        <p:nvSpPr>
          <p:cNvPr id="3" name="内容占位符 2">
            <a:extLst>
              <a:ext uri="{FF2B5EF4-FFF2-40B4-BE49-F238E27FC236}">
                <a16:creationId xmlns:a16="http://schemas.microsoft.com/office/drawing/2014/main" id="{BBAEE0C5-DEA9-465E-B418-41C04FC70B3F}"/>
              </a:ext>
            </a:extLst>
          </p:cNvPr>
          <p:cNvSpPr>
            <a:spLocks noGrp="1"/>
          </p:cNvSpPr>
          <p:nvPr>
            <p:ph idx="1"/>
          </p:nvPr>
        </p:nvSpPr>
        <p:spPr>
          <a:xfrm>
            <a:off x="0" y="970961"/>
            <a:ext cx="12191999" cy="5887039"/>
          </a:xfrm>
        </p:spPr>
        <p:txBody>
          <a:bodyPr>
            <a:noAutofit/>
          </a:bodyPr>
          <a:lstStyle/>
          <a:p>
            <a:pPr>
              <a:lnSpc>
                <a:spcPct val="100000"/>
              </a:lnSpc>
            </a:pPr>
            <a:r>
              <a:rPr lang="en-US" altLang="zh-CN" sz="2400" dirty="0"/>
              <a:t>car = </a:t>
            </a:r>
            <a:r>
              <a:rPr lang="en-US" altLang="zh-CN" sz="2400" dirty="0" err="1"/>
              <a:t>pd.read_csv</a:t>
            </a:r>
            <a:r>
              <a:rPr lang="en-US" altLang="zh-CN" sz="2400" dirty="0"/>
              <a:t>('http://archive.ics.uci.edu/ml/machine-learning-databases/car/</a:t>
            </a:r>
            <a:r>
              <a:rPr lang="en-US" altLang="zh-CN" sz="2400" dirty="0" err="1"/>
              <a:t>car.data</a:t>
            </a:r>
            <a:r>
              <a:rPr lang="en-US" altLang="zh-CN" sz="2400" dirty="0"/>
              <a:t>’, </a:t>
            </a:r>
            <a:r>
              <a:rPr lang="en-US" altLang="zh-CN" sz="2400" dirty="0">
                <a:solidFill>
                  <a:srgbClr val="FF0000"/>
                </a:solidFill>
              </a:rPr>
              <a:t>header</a:t>
            </a:r>
            <a:r>
              <a:rPr lang="en-US" altLang="zh-CN" sz="2400" dirty="0"/>
              <a:t>=None, </a:t>
            </a:r>
            <a:r>
              <a:rPr lang="en-US" altLang="zh-CN" sz="2400" dirty="0">
                <a:solidFill>
                  <a:srgbClr val="FF0000"/>
                </a:solidFill>
              </a:rPr>
              <a:t>names</a:t>
            </a:r>
            <a:r>
              <a:rPr lang="en-US" altLang="zh-CN" sz="2400" dirty="0"/>
              <a:t>=['buying','</a:t>
            </a:r>
            <a:r>
              <a:rPr lang="en-US" altLang="zh-CN" sz="2400" dirty="0" err="1"/>
              <a:t>maint</a:t>
            </a:r>
            <a:r>
              <a:rPr lang="en-US" altLang="zh-CN" sz="2400" dirty="0"/>
              <a:t>','</a:t>
            </a:r>
            <a:r>
              <a:rPr lang="en-US" altLang="zh-CN" sz="2400" dirty="0" err="1"/>
              <a:t>doors','persons','lug_boot','safety','class</a:t>
            </a:r>
            <a:r>
              <a:rPr lang="en-US" altLang="zh-CN" sz="2400" dirty="0"/>
              <a:t>’])</a:t>
            </a:r>
          </a:p>
          <a:p>
            <a:pPr marL="0" indent="0">
              <a:lnSpc>
                <a:spcPct val="100000"/>
              </a:lnSpc>
              <a:buNone/>
            </a:pPr>
            <a:endParaRPr lang="en-US" altLang="zh-CN" sz="2400" dirty="0"/>
          </a:p>
          <a:p>
            <a:pPr>
              <a:lnSpc>
                <a:spcPct val="100000"/>
              </a:lnSpc>
            </a:pPr>
            <a:r>
              <a:rPr lang="en-US" altLang="zh-CN" sz="2400" dirty="0" err="1"/>
              <a:t>url</a:t>
            </a:r>
            <a:r>
              <a:rPr lang="en-US" altLang="zh-CN" sz="2400" dirty="0"/>
              <a:t> = 'http://archive.ics.uci.edu/ml/machine-learning-databases/glass/</a:t>
            </a:r>
            <a:r>
              <a:rPr lang="en-US" altLang="zh-CN" sz="2400" dirty="0" err="1"/>
              <a:t>glass.data</a:t>
            </a:r>
            <a:r>
              <a:rPr lang="en-US" altLang="zh-CN" sz="2400" dirty="0"/>
              <a:t>’</a:t>
            </a:r>
          </a:p>
          <a:p>
            <a:pPr marL="0" indent="0">
              <a:lnSpc>
                <a:spcPct val="100000"/>
              </a:lnSpc>
              <a:buNone/>
            </a:pPr>
            <a:r>
              <a:rPr lang="en-US" altLang="zh-CN" sz="2400" dirty="0"/>
              <a:t>   </a:t>
            </a:r>
            <a:r>
              <a:rPr lang="en-US" altLang="zh-CN" sz="2400" dirty="0" err="1"/>
              <a:t>col_names</a:t>
            </a:r>
            <a:r>
              <a:rPr lang="en-US" altLang="zh-CN" sz="2400" dirty="0"/>
              <a:t> = ['id','</a:t>
            </a:r>
            <a:r>
              <a:rPr lang="en-US" altLang="zh-CN" sz="2400" dirty="0" err="1"/>
              <a:t>ri</a:t>
            </a:r>
            <a:r>
              <a:rPr lang="en-US" altLang="zh-CN" sz="2400" dirty="0"/>
              <a:t>','</a:t>
            </a:r>
            <a:r>
              <a:rPr lang="en-US" altLang="zh-CN" sz="2400" dirty="0" err="1"/>
              <a:t>na</a:t>
            </a:r>
            <a:r>
              <a:rPr lang="en-US" altLang="zh-CN" sz="2400" dirty="0"/>
              <a:t>','mg','al','</a:t>
            </a:r>
            <a:r>
              <a:rPr lang="en-US" altLang="zh-CN" sz="2400" dirty="0" err="1"/>
              <a:t>si</a:t>
            </a:r>
            <a:r>
              <a:rPr lang="en-US" altLang="zh-CN" sz="2400" dirty="0"/>
              <a:t>','k','ca','</a:t>
            </a:r>
            <a:r>
              <a:rPr lang="en-US" altLang="zh-CN" sz="2400" dirty="0" err="1"/>
              <a:t>ba</a:t>
            </a:r>
            <a:r>
              <a:rPr lang="en-US" altLang="zh-CN" sz="2400" dirty="0"/>
              <a:t>','</a:t>
            </a:r>
            <a:r>
              <a:rPr lang="en-US" altLang="zh-CN" sz="2400" dirty="0" err="1"/>
              <a:t>fe</a:t>
            </a:r>
            <a:r>
              <a:rPr lang="en-US" altLang="zh-CN" sz="2400" dirty="0"/>
              <a:t>','</a:t>
            </a:r>
            <a:r>
              <a:rPr lang="en-US" altLang="zh-CN" sz="2400" dirty="0" err="1"/>
              <a:t>glass_type</a:t>
            </a:r>
            <a:r>
              <a:rPr lang="en-US" altLang="zh-CN" sz="2400" dirty="0"/>
              <a:t>’]</a:t>
            </a:r>
          </a:p>
          <a:p>
            <a:pPr marL="0" indent="0">
              <a:lnSpc>
                <a:spcPct val="100000"/>
              </a:lnSpc>
              <a:buNone/>
            </a:pPr>
            <a:r>
              <a:rPr lang="en-US" altLang="zh-CN" sz="2400" dirty="0"/>
              <a:t>   glass = </a:t>
            </a:r>
            <a:r>
              <a:rPr lang="en-US" altLang="zh-CN" sz="2400" dirty="0" err="1"/>
              <a:t>pd.read_csv</a:t>
            </a:r>
            <a:r>
              <a:rPr lang="en-US" altLang="zh-CN" sz="2400" dirty="0"/>
              <a:t>(</a:t>
            </a:r>
            <a:r>
              <a:rPr lang="en-US" altLang="zh-CN" sz="2400" dirty="0" err="1"/>
              <a:t>url</a:t>
            </a:r>
            <a:r>
              <a:rPr lang="en-US" altLang="zh-CN" sz="2400" dirty="0"/>
              <a:t>, </a:t>
            </a:r>
            <a:r>
              <a:rPr lang="en-US" altLang="zh-CN" sz="2400" dirty="0">
                <a:solidFill>
                  <a:srgbClr val="FF0000"/>
                </a:solidFill>
              </a:rPr>
              <a:t>names</a:t>
            </a:r>
            <a:r>
              <a:rPr lang="en-US" altLang="zh-CN" sz="2400" dirty="0"/>
              <a:t>=</a:t>
            </a:r>
            <a:r>
              <a:rPr lang="en-US" altLang="zh-CN" sz="2400" dirty="0" err="1"/>
              <a:t>col_names</a:t>
            </a:r>
            <a:r>
              <a:rPr lang="en-US" altLang="zh-CN" sz="2400" dirty="0"/>
              <a:t>, </a:t>
            </a:r>
            <a:r>
              <a:rPr lang="en-US" altLang="zh-CN" sz="2400" dirty="0" err="1">
                <a:solidFill>
                  <a:srgbClr val="FF0000"/>
                </a:solidFill>
              </a:rPr>
              <a:t>index_col</a:t>
            </a:r>
            <a:r>
              <a:rPr lang="en-US" altLang="zh-CN" sz="2400" dirty="0"/>
              <a:t>='id’)</a:t>
            </a:r>
          </a:p>
          <a:p>
            <a:pPr marL="0" indent="0">
              <a:lnSpc>
                <a:spcPct val="100000"/>
              </a:lnSpc>
              <a:buNone/>
            </a:pPr>
            <a:endParaRPr lang="en-US" altLang="zh-CN" sz="2400" dirty="0"/>
          </a:p>
          <a:p>
            <a:pPr>
              <a:lnSpc>
                <a:spcPct val="100000"/>
              </a:lnSpc>
            </a:pPr>
            <a:r>
              <a:rPr lang="en-US" altLang="zh-CN" sz="2400" dirty="0"/>
              <a:t>titanic = </a:t>
            </a:r>
            <a:r>
              <a:rPr lang="en-US" altLang="zh-CN" sz="2400" dirty="0" err="1"/>
              <a:t>pd.read_csv</a:t>
            </a:r>
            <a:r>
              <a:rPr lang="en-US" altLang="zh-CN" sz="2400" dirty="0"/>
              <a:t>(“titanic.csv”, </a:t>
            </a:r>
            <a:r>
              <a:rPr lang="en-US" altLang="zh-CN" sz="2400" dirty="0" err="1">
                <a:solidFill>
                  <a:srgbClr val="FF0000"/>
                </a:solidFill>
              </a:rPr>
              <a:t>index_col</a:t>
            </a:r>
            <a:r>
              <a:rPr lang="en-US" altLang="zh-CN" sz="2400" dirty="0"/>
              <a:t>='</a:t>
            </a:r>
            <a:r>
              <a:rPr lang="en-US" altLang="zh-CN" sz="2400" dirty="0" err="1"/>
              <a:t>PassengerId</a:t>
            </a:r>
            <a:r>
              <a:rPr lang="en-US" altLang="zh-CN" sz="2400" dirty="0"/>
              <a:t>’)</a:t>
            </a:r>
          </a:p>
          <a:p>
            <a:pPr marL="0" indent="0">
              <a:lnSpc>
                <a:spcPct val="100000"/>
              </a:lnSpc>
              <a:buNone/>
            </a:pPr>
            <a:endParaRPr lang="en-US" altLang="zh-CN" sz="2400" dirty="0"/>
          </a:p>
          <a:p>
            <a:pPr>
              <a:lnSpc>
                <a:spcPct val="100000"/>
              </a:lnSpc>
            </a:pPr>
            <a:r>
              <a:rPr lang="en-US" altLang="zh-CN" sz="2400" dirty="0"/>
              <a:t>data = </a:t>
            </a:r>
            <a:r>
              <a:rPr lang="en-US" altLang="zh-CN" sz="2400" dirty="0" err="1"/>
              <a:t>pd.read_csv</a:t>
            </a:r>
            <a:r>
              <a:rPr lang="en-US" altLang="zh-CN" sz="2400" dirty="0"/>
              <a:t>(</a:t>
            </a:r>
            <a:r>
              <a:rPr lang="en-US" altLang="zh-CN" sz="2400" dirty="0" err="1"/>
              <a:t>dataset_url</a:t>
            </a:r>
            <a:r>
              <a:rPr lang="en-US" altLang="zh-CN" sz="2400" dirty="0"/>
              <a:t>, </a:t>
            </a:r>
            <a:r>
              <a:rPr lang="en-US" altLang="zh-CN" sz="2400" dirty="0" err="1">
                <a:solidFill>
                  <a:srgbClr val="FF0000"/>
                </a:solidFill>
              </a:rPr>
              <a:t>sep</a:t>
            </a:r>
            <a:r>
              <a:rPr lang="en-US" altLang="zh-CN" sz="2400" dirty="0"/>
              <a:t>=';')</a:t>
            </a:r>
            <a:endParaRPr lang="zh-CN" altLang="en-US" sz="2400" dirty="0"/>
          </a:p>
        </p:txBody>
      </p:sp>
    </p:spTree>
    <p:extLst>
      <p:ext uri="{BB962C8B-B14F-4D97-AF65-F5344CB8AC3E}">
        <p14:creationId xmlns:p14="http://schemas.microsoft.com/office/powerpoint/2010/main" val="1927243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DC414-6C6A-4750-832F-8391C087C180}"/>
              </a:ext>
            </a:extLst>
          </p:cNvPr>
          <p:cNvSpPr>
            <a:spLocks noGrp="1"/>
          </p:cNvSpPr>
          <p:nvPr>
            <p:ph type="title"/>
          </p:nvPr>
        </p:nvSpPr>
        <p:spPr>
          <a:xfrm>
            <a:off x="838200" y="18256"/>
            <a:ext cx="10515600" cy="662782"/>
          </a:xfrm>
        </p:spPr>
        <p:txBody>
          <a:bodyPr>
            <a:normAutofit fontScale="90000"/>
          </a:bodyPr>
          <a:lstStyle/>
          <a:p>
            <a:r>
              <a:rPr lang="zh-CN" altLang="en-US" dirty="0"/>
              <a:t>二、查看数据的基本信息</a:t>
            </a:r>
          </a:p>
        </p:txBody>
      </p:sp>
      <p:sp>
        <p:nvSpPr>
          <p:cNvPr id="3" name="内容占位符 2">
            <a:extLst>
              <a:ext uri="{FF2B5EF4-FFF2-40B4-BE49-F238E27FC236}">
                <a16:creationId xmlns:a16="http://schemas.microsoft.com/office/drawing/2014/main" id="{A70FF102-F406-4621-8E0F-8B88E45023B7}"/>
              </a:ext>
            </a:extLst>
          </p:cNvPr>
          <p:cNvSpPr>
            <a:spLocks noGrp="1"/>
          </p:cNvSpPr>
          <p:nvPr>
            <p:ph idx="1"/>
          </p:nvPr>
        </p:nvSpPr>
        <p:spPr>
          <a:xfrm>
            <a:off x="838200" y="923826"/>
            <a:ext cx="10515600" cy="5821649"/>
          </a:xfrm>
        </p:spPr>
        <p:txBody>
          <a:bodyPr>
            <a:normAutofit/>
          </a:bodyPr>
          <a:lstStyle/>
          <a:p>
            <a:pPr marL="360000" indent="-360000">
              <a:lnSpc>
                <a:spcPct val="150000"/>
              </a:lnSpc>
              <a:spcBef>
                <a:spcPts val="0"/>
              </a:spcBef>
            </a:pPr>
            <a:r>
              <a:rPr lang="en-US" altLang="zh-CN" sz="3200" dirty="0" err="1"/>
              <a:t>data.head</a:t>
            </a:r>
            <a:r>
              <a:rPr lang="en-US" altLang="zh-CN" sz="3200" dirty="0"/>
              <a:t>()</a:t>
            </a:r>
          </a:p>
          <a:p>
            <a:pPr marL="360000" indent="-360000">
              <a:lnSpc>
                <a:spcPct val="150000"/>
              </a:lnSpc>
              <a:spcBef>
                <a:spcPts val="0"/>
              </a:spcBef>
            </a:pPr>
            <a:r>
              <a:rPr lang="en-US" altLang="zh-CN" sz="3200" dirty="0" err="1"/>
              <a:t>data.tail</a:t>
            </a:r>
            <a:r>
              <a:rPr lang="en-US" altLang="zh-CN" sz="3200" dirty="0"/>
              <a:t>()</a:t>
            </a:r>
          </a:p>
          <a:p>
            <a:pPr marL="360000" indent="-360000">
              <a:lnSpc>
                <a:spcPct val="150000"/>
              </a:lnSpc>
              <a:spcBef>
                <a:spcPts val="0"/>
              </a:spcBef>
            </a:pPr>
            <a:r>
              <a:rPr lang="en-US" altLang="zh-CN" sz="3200" dirty="0" err="1"/>
              <a:t>data.sample</a:t>
            </a:r>
            <a:r>
              <a:rPr lang="en-US" altLang="zh-CN" sz="3200" dirty="0"/>
              <a:t>(5)</a:t>
            </a:r>
          </a:p>
          <a:p>
            <a:pPr marL="360000" indent="-360000">
              <a:lnSpc>
                <a:spcPct val="150000"/>
              </a:lnSpc>
              <a:spcBef>
                <a:spcPts val="0"/>
              </a:spcBef>
            </a:pPr>
            <a:endParaRPr lang="en-US" altLang="zh-CN" sz="3200" dirty="0"/>
          </a:p>
          <a:p>
            <a:pPr marL="360000" indent="-360000">
              <a:lnSpc>
                <a:spcPct val="150000"/>
              </a:lnSpc>
              <a:spcBef>
                <a:spcPts val="0"/>
              </a:spcBef>
            </a:pPr>
            <a:r>
              <a:rPr lang="en-US" altLang="zh-CN" sz="3200" dirty="0" err="1"/>
              <a:t>data.shape</a:t>
            </a:r>
            <a:endParaRPr lang="en-US" altLang="zh-CN" sz="3200" dirty="0"/>
          </a:p>
          <a:p>
            <a:pPr marL="360000" indent="-360000">
              <a:lnSpc>
                <a:spcPct val="150000"/>
              </a:lnSpc>
              <a:spcBef>
                <a:spcPts val="0"/>
              </a:spcBef>
            </a:pPr>
            <a:r>
              <a:rPr lang="en-US" altLang="zh-CN" sz="3200" dirty="0"/>
              <a:t>data.info()</a:t>
            </a:r>
          </a:p>
          <a:p>
            <a:pPr marL="360000" indent="-360000">
              <a:lnSpc>
                <a:spcPct val="150000"/>
              </a:lnSpc>
              <a:spcBef>
                <a:spcPts val="0"/>
              </a:spcBef>
            </a:pPr>
            <a:r>
              <a:rPr lang="en-US" altLang="zh-CN" sz="3200" dirty="0" err="1"/>
              <a:t>data.describe</a:t>
            </a:r>
            <a:r>
              <a:rPr lang="en-US" altLang="zh-CN" sz="3200" dirty="0"/>
              <a:t>()</a:t>
            </a:r>
          </a:p>
        </p:txBody>
      </p:sp>
    </p:spTree>
    <p:extLst>
      <p:ext uri="{BB962C8B-B14F-4D97-AF65-F5344CB8AC3E}">
        <p14:creationId xmlns:p14="http://schemas.microsoft.com/office/powerpoint/2010/main" val="906561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594CD2-65E9-4B03-8A51-AD1839C8D8FD}"/>
              </a:ext>
            </a:extLst>
          </p:cNvPr>
          <p:cNvSpPr>
            <a:spLocks noGrp="1"/>
          </p:cNvSpPr>
          <p:nvPr>
            <p:ph type="title"/>
          </p:nvPr>
        </p:nvSpPr>
        <p:spPr>
          <a:xfrm>
            <a:off x="838200" y="18855"/>
            <a:ext cx="10515600" cy="659875"/>
          </a:xfrm>
        </p:spPr>
        <p:txBody>
          <a:bodyPr>
            <a:normAutofit fontScale="90000"/>
          </a:bodyPr>
          <a:lstStyle/>
          <a:p>
            <a:r>
              <a:rPr lang="zh-CN" altLang="en-US" dirty="0"/>
              <a:t>三、可视化分析（</a:t>
            </a:r>
            <a:r>
              <a:rPr lang="en-US" altLang="zh-CN" dirty="0"/>
              <a:t>matplotlib</a:t>
            </a:r>
            <a:r>
              <a:rPr lang="zh-CN" altLang="en-US" dirty="0"/>
              <a:t>）</a:t>
            </a:r>
          </a:p>
        </p:txBody>
      </p:sp>
      <p:sp>
        <p:nvSpPr>
          <p:cNvPr id="3" name="内容占位符 2">
            <a:extLst>
              <a:ext uri="{FF2B5EF4-FFF2-40B4-BE49-F238E27FC236}">
                <a16:creationId xmlns:a16="http://schemas.microsoft.com/office/drawing/2014/main" id="{175EFF41-1E22-4836-911F-85A7FE812155}"/>
              </a:ext>
            </a:extLst>
          </p:cNvPr>
          <p:cNvSpPr>
            <a:spLocks noGrp="1"/>
          </p:cNvSpPr>
          <p:nvPr>
            <p:ph idx="1"/>
          </p:nvPr>
        </p:nvSpPr>
        <p:spPr>
          <a:xfrm>
            <a:off x="838200" y="942679"/>
            <a:ext cx="10515600" cy="5703217"/>
          </a:xfrm>
        </p:spPr>
        <p:txBody>
          <a:bodyPr>
            <a:normAutofit/>
          </a:bodyPr>
          <a:lstStyle/>
          <a:p>
            <a:pPr marL="0" indent="0">
              <a:lnSpc>
                <a:spcPct val="150000"/>
              </a:lnSpc>
              <a:spcBef>
                <a:spcPts val="0"/>
              </a:spcBef>
              <a:buNone/>
            </a:pPr>
            <a:r>
              <a:rPr lang="en-US" altLang="zh-CN" dirty="0"/>
              <a:t>import </a:t>
            </a:r>
            <a:r>
              <a:rPr lang="en-US" altLang="zh-CN" dirty="0" err="1"/>
              <a:t>matplotlib.pyplot</a:t>
            </a:r>
            <a:r>
              <a:rPr lang="en-US" altLang="zh-CN" dirty="0"/>
              <a:t> as </a:t>
            </a:r>
            <a:r>
              <a:rPr lang="en-US" altLang="zh-CN" dirty="0" err="1"/>
              <a:t>plt</a:t>
            </a:r>
            <a:endParaRPr lang="en-US" altLang="zh-CN" dirty="0"/>
          </a:p>
          <a:p>
            <a:pPr marL="0" indent="0">
              <a:lnSpc>
                <a:spcPct val="150000"/>
              </a:lnSpc>
              <a:spcBef>
                <a:spcPts val="0"/>
              </a:spcBef>
              <a:buNone/>
            </a:pPr>
            <a:r>
              <a:rPr lang="en-US" altLang="zh-CN" dirty="0"/>
              <a:t>%matplotlib inline</a:t>
            </a:r>
          </a:p>
          <a:p>
            <a:pPr marL="0" indent="0">
              <a:lnSpc>
                <a:spcPct val="150000"/>
              </a:lnSpc>
              <a:spcBef>
                <a:spcPts val="0"/>
              </a:spcBef>
              <a:buNone/>
            </a:pPr>
            <a:endParaRPr lang="en-US" altLang="zh-CN" dirty="0"/>
          </a:p>
          <a:p>
            <a:pPr marL="0" indent="0">
              <a:lnSpc>
                <a:spcPct val="150000"/>
              </a:lnSpc>
              <a:spcBef>
                <a:spcPts val="0"/>
              </a:spcBef>
              <a:buNone/>
            </a:pPr>
            <a:r>
              <a:rPr lang="en-US" altLang="zh-CN" dirty="0" err="1"/>
              <a:t>plt.plot</a:t>
            </a:r>
            <a:r>
              <a:rPr lang="en-US" altLang="zh-CN" dirty="0"/>
              <a:t>(glass.al, </a:t>
            </a:r>
            <a:r>
              <a:rPr lang="en-US" altLang="zh-CN" dirty="0" err="1"/>
              <a:t>glass.ri_pred</a:t>
            </a:r>
            <a:r>
              <a:rPr lang="en-US" altLang="zh-CN" dirty="0"/>
              <a:t>, color='red’)</a:t>
            </a:r>
          </a:p>
          <a:p>
            <a:pPr marL="0" indent="0">
              <a:lnSpc>
                <a:spcPct val="150000"/>
              </a:lnSpc>
              <a:spcBef>
                <a:spcPts val="0"/>
              </a:spcBef>
              <a:buNone/>
            </a:pPr>
            <a:r>
              <a:rPr lang="en-US" altLang="zh-CN" dirty="0" err="1"/>
              <a:t>plt.scatter</a:t>
            </a:r>
            <a:r>
              <a:rPr lang="en-US" altLang="zh-CN" dirty="0"/>
              <a:t>(glass.al, </a:t>
            </a:r>
            <a:r>
              <a:rPr lang="en-US" altLang="zh-CN" dirty="0" err="1"/>
              <a:t>glass.ri</a:t>
            </a:r>
            <a:r>
              <a:rPr lang="en-US" altLang="zh-CN" dirty="0"/>
              <a:t>)</a:t>
            </a:r>
          </a:p>
          <a:p>
            <a:pPr marL="0" indent="0">
              <a:lnSpc>
                <a:spcPct val="150000"/>
              </a:lnSpc>
              <a:spcBef>
                <a:spcPts val="0"/>
              </a:spcBef>
              <a:buNone/>
            </a:pPr>
            <a:r>
              <a:rPr lang="en-US" altLang="zh-CN" dirty="0" err="1"/>
              <a:t>plt.hist</a:t>
            </a:r>
            <a:r>
              <a:rPr lang="en-US" altLang="zh-CN" dirty="0"/>
              <a:t>(</a:t>
            </a:r>
            <a:r>
              <a:rPr lang="en-US" altLang="zh-CN" dirty="0" err="1"/>
              <a:t>y_pred_prob</a:t>
            </a:r>
            <a:r>
              <a:rPr lang="en-US" altLang="zh-CN" dirty="0"/>
              <a:t>)</a:t>
            </a:r>
          </a:p>
          <a:p>
            <a:pPr marL="0" indent="0">
              <a:lnSpc>
                <a:spcPct val="150000"/>
              </a:lnSpc>
              <a:spcBef>
                <a:spcPts val="0"/>
              </a:spcBef>
              <a:buNone/>
            </a:pPr>
            <a:endParaRPr lang="en-US" altLang="zh-CN" dirty="0"/>
          </a:p>
          <a:p>
            <a:pPr marL="0" indent="0">
              <a:lnSpc>
                <a:spcPct val="150000"/>
              </a:lnSpc>
              <a:spcBef>
                <a:spcPts val="0"/>
              </a:spcBef>
              <a:buNone/>
            </a:pPr>
            <a:r>
              <a:rPr lang="en-US" altLang="zh-CN" dirty="0">
                <a:hlinkClick r:id="rId3"/>
              </a:rPr>
              <a:t>https://matplotlib.org/</a:t>
            </a:r>
            <a:r>
              <a:rPr lang="en-US" altLang="zh-CN" dirty="0"/>
              <a:t> </a:t>
            </a:r>
          </a:p>
        </p:txBody>
      </p:sp>
    </p:spTree>
    <p:extLst>
      <p:ext uri="{BB962C8B-B14F-4D97-AF65-F5344CB8AC3E}">
        <p14:creationId xmlns:p14="http://schemas.microsoft.com/office/powerpoint/2010/main" val="2954983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594CD2-65E9-4B03-8A51-AD1839C8D8FD}"/>
              </a:ext>
            </a:extLst>
          </p:cNvPr>
          <p:cNvSpPr>
            <a:spLocks noGrp="1"/>
          </p:cNvSpPr>
          <p:nvPr>
            <p:ph type="title"/>
          </p:nvPr>
        </p:nvSpPr>
        <p:spPr>
          <a:xfrm>
            <a:off x="838199" y="35187"/>
            <a:ext cx="10515600" cy="671823"/>
          </a:xfrm>
        </p:spPr>
        <p:txBody>
          <a:bodyPr>
            <a:normAutofit fontScale="90000"/>
          </a:bodyPr>
          <a:lstStyle/>
          <a:p>
            <a:r>
              <a:rPr lang="zh-CN" altLang="en-US" dirty="0"/>
              <a:t>三、可视化分析（</a:t>
            </a:r>
            <a:r>
              <a:rPr lang="en-US" altLang="zh-CN" dirty="0"/>
              <a:t>seaborn</a:t>
            </a:r>
            <a:r>
              <a:rPr lang="zh-CN" altLang="en-US" dirty="0"/>
              <a:t>）</a:t>
            </a:r>
          </a:p>
        </p:txBody>
      </p:sp>
      <p:sp>
        <p:nvSpPr>
          <p:cNvPr id="3" name="内容占位符 2">
            <a:extLst>
              <a:ext uri="{FF2B5EF4-FFF2-40B4-BE49-F238E27FC236}">
                <a16:creationId xmlns:a16="http://schemas.microsoft.com/office/drawing/2014/main" id="{175EFF41-1E22-4836-911F-85A7FE812155}"/>
              </a:ext>
            </a:extLst>
          </p:cNvPr>
          <p:cNvSpPr>
            <a:spLocks noGrp="1"/>
          </p:cNvSpPr>
          <p:nvPr>
            <p:ph idx="1"/>
          </p:nvPr>
        </p:nvSpPr>
        <p:spPr>
          <a:xfrm>
            <a:off x="37591" y="886120"/>
            <a:ext cx="12154409" cy="5703216"/>
          </a:xfrm>
        </p:spPr>
        <p:txBody>
          <a:bodyPr>
            <a:normAutofit fontScale="92500"/>
          </a:bodyPr>
          <a:lstStyle/>
          <a:p>
            <a:pPr marL="0" indent="0">
              <a:lnSpc>
                <a:spcPct val="150000"/>
              </a:lnSpc>
              <a:spcBef>
                <a:spcPts val="0"/>
              </a:spcBef>
              <a:buNone/>
            </a:pPr>
            <a:r>
              <a:rPr lang="en-US" altLang="zh-CN" dirty="0"/>
              <a:t>import seaborn as </a:t>
            </a:r>
            <a:r>
              <a:rPr lang="en-US" altLang="zh-CN" dirty="0" err="1"/>
              <a:t>sns</a:t>
            </a:r>
            <a:endParaRPr lang="en-US" altLang="zh-CN" dirty="0"/>
          </a:p>
          <a:p>
            <a:pPr marL="0" indent="0">
              <a:lnSpc>
                <a:spcPct val="150000"/>
              </a:lnSpc>
              <a:spcBef>
                <a:spcPts val="0"/>
              </a:spcBef>
              <a:buNone/>
            </a:pPr>
            <a:r>
              <a:rPr lang="en-US" altLang="zh-CN" dirty="0"/>
              <a:t>%matplotlib inline</a:t>
            </a:r>
          </a:p>
          <a:p>
            <a:pPr marL="0" indent="0">
              <a:lnSpc>
                <a:spcPct val="150000"/>
              </a:lnSpc>
              <a:spcBef>
                <a:spcPts val="0"/>
              </a:spcBef>
              <a:buNone/>
            </a:pPr>
            <a:endParaRPr lang="en-US" altLang="zh-CN" dirty="0"/>
          </a:p>
          <a:p>
            <a:pPr marL="0" indent="0">
              <a:lnSpc>
                <a:spcPct val="150000"/>
              </a:lnSpc>
              <a:spcBef>
                <a:spcPts val="0"/>
              </a:spcBef>
              <a:buNone/>
            </a:pPr>
            <a:r>
              <a:rPr lang="en-US" altLang="zh-CN" dirty="0" err="1"/>
              <a:t>sns.lmplot</a:t>
            </a:r>
            <a:r>
              <a:rPr lang="en-US" altLang="zh-CN" dirty="0"/>
              <a:t>(x='al', y='</a:t>
            </a:r>
            <a:r>
              <a:rPr lang="en-US" altLang="zh-CN" dirty="0" err="1"/>
              <a:t>ri</a:t>
            </a:r>
            <a:r>
              <a:rPr lang="en-US" altLang="zh-CN" dirty="0"/>
              <a:t>', data=glass, ci=None)</a:t>
            </a:r>
          </a:p>
          <a:p>
            <a:pPr marL="0" indent="0">
              <a:lnSpc>
                <a:spcPct val="150000"/>
              </a:lnSpc>
              <a:spcBef>
                <a:spcPts val="0"/>
              </a:spcBef>
              <a:buNone/>
            </a:pPr>
            <a:r>
              <a:rPr lang="en-US" altLang="zh-CN" dirty="0" err="1"/>
              <a:t>sns.pairplot</a:t>
            </a:r>
            <a:r>
              <a:rPr lang="en-US" altLang="zh-CN" dirty="0"/>
              <a:t>(data, </a:t>
            </a:r>
            <a:r>
              <a:rPr lang="en-US" altLang="zh-CN" dirty="0" err="1"/>
              <a:t>x_vars</a:t>
            </a:r>
            <a:r>
              <a:rPr lang="en-US" altLang="zh-CN" dirty="0"/>
              <a:t>=['</a:t>
            </a:r>
            <a:r>
              <a:rPr lang="en-US" altLang="zh-CN" dirty="0" err="1"/>
              <a:t>TV','radio','newspaper</a:t>
            </a:r>
            <a:r>
              <a:rPr lang="en-US" altLang="zh-CN" dirty="0"/>
              <a:t>'], </a:t>
            </a:r>
            <a:r>
              <a:rPr lang="en-US" altLang="zh-CN" dirty="0" err="1"/>
              <a:t>y_vars</a:t>
            </a:r>
            <a:r>
              <a:rPr lang="en-US" altLang="zh-CN" dirty="0"/>
              <a:t>='sales', size=7, aspect=0.7)</a:t>
            </a:r>
          </a:p>
          <a:p>
            <a:pPr marL="0" indent="0">
              <a:lnSpc>
                <a:spcPct val="150000"/>
              </a:lnSpc>
              <a:spcBef>
                <a:spcPts val="0"/>
              </a:spcBef>
              <a:buNone/>
            </a:pPr>
            <a:r>
              <a:rPr lang="en-US" altLang="zh-CN" dirty="0" err="1"/>
              <a:t>sns.heatmap</a:t>
            </a:r>
            <a:r>
              <a:rPr lang="en-US" altLang="zh-CN" dirty="0"/>
              <a:t>(round(corr,2), </a:t>
            </a:r>
            <a:r>
              <a:rPr lang="en-US" altLang="zh-CN" dirty="0" err="1"/>
              <a:t>annot</a:t>
            </a:r>
            <a:r>
              <a:rPr lang="en-US" altLang="zh-CN" dirty="0"/>
              <a:t>=True, </a:t>
            </a:r>
            <a:r>
              <a:rPr lang="en-US" altLang="zh-CN" dirty="0" err="1"/>
              <a:t>cmap</a:t>
            </a:r>
            <a:r>
              <a:rPr lang="en-US" altLang="zh-CN" dirty="0"/>
              <a:t>="</a:t>
            </a:r>
            <a:r>
              <a:rPr lang="en-US" altLang="zh-CN" dirty="0" err="1"/>
              <a:t>coolwarm</a:t>
            </a:r>
            <a:r>
              <a:rPr lang="en-US" altLang="zh-CN" dirty="0"/>
              <a:t>",</a:t>
            </a:r>
            <a:r>
              <a:rPr lang="en-US" altLang="zh-CN" dirty="0" err="1"/>
              <a:t>fmt</a:t>
            </a:r>
            <a:r>
              <a:rPr lang="en-US" altLang="zh-CN" dirty="0"/>
              <a:t>='.2f’, linewidths=.05)</a:t>
            </a:r>
          </a:p>
          <a:p>
            <a:pPr marL="0" indent="0">
              <a:lnSpc>
                <a:spcPct val="150000"/>
              </a:lnSpc>
              <a:spcBef>
                <a:spcPts val="0"/>
              </a:spcBef>
              <a:buNone/>
            </a:pPr>
            <a:endParaRPr lang="en-US" altLang="zh-CN" dirty="0"/>
          </a:p>
          <a:p>
            <a:pPr marL="0" indent="0">
              <a:lnSpc>
                <a:spcPct val="150000"/>
              </a:lnSpc>
              <a:spcBef>
                <a:spcPts val="0"/>
              </a:spcBef>
              <a:buNone/>
            </a:pPr>
            <a:r>
              <a:rPr lang="en-US" altLang="zh-CN" dirty="0">
                <a:hlinkClick r:id="rId3"/>
              </a:rPr>
              <a:t>http://seaborn.pydata.org/</a:t>
            </a:r>
            <a:r>
              <a:rPr lang="en-US" altLang="zh-CN" dirty="0"/>
              <a:t> </a:t>
            </a:r>
          </a:p>
        </p:txBody>
      </p:sp>
    </p:spTree>
    <p:extLst>
      <p:ext uri="{BB962C8B-B14F-4D97-AF65-F5344CB8AC3E}">
        <p14:creationId xmlns:p14="http://schemas.microsoft.com/office/powerpoint/2010/main" val="1834407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2D37C21-59B7-470A-8E8A-5A242F9AD0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19" t="7973" r="6866" b="4892"/>
          <a:stretch/>
        </p:blipFill>
        <p:spPr bwMode="auto">
          <a:xfrm>
            <a:off x="1595528" y="0"/>
            <a:ext cx="900094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378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594CD2-65E9-4B03-8A51-AD1839C8D8FD}"/>
              </a:ext>
            </a:extLst>
          </p:cNvPr>
          <p:cNvSpPr>
            <a:spLocks noGrp="1"/>
          </p:cNvSpPr>
          <p:nvPr>
            <p:ph type="title"/>
          </p:nvPr>
        </p:nvSpPr>
        <p:spPr>
          <a:xfrm>
            <a:off x="564823" y="18855"/>
            <a:ext cx="4610493" cy="659875"/>
          </a:xfrm>
        </p:spPr>
        <p:txBody>
          <a:bodyPr>
            <a:normAutofit fontScale="90000"/>
          </a:bodyPr>
          <a:lstStyle/>
          <a:p>
            <a:r>
              <a:rPr lang="en-US" altLang="zh-CN" dirty="0"/>
              <a:t>1-6</a:t>
            </a:r>
            <a:r>
              <a:rPr lang="zh-CN" altLang="en-US" dirty="0"/>
              <a:t>维数据的可视化</a:t>
            </a:r>
          </a:p>
        </p:txBody>
      </p:sp>
      <p:sp>
        <p:nvSpPr>
          <p:cNvPr id="3" name="内容占位符 2">
            <a:extLst>
              <a:ext uri="{FF2B5EF4-FFF2-40B4-BE49-F238E27FC236}">
                <a16:creationId xmlns:a16="http://schemas.microsoft.com/office/drawing/2014/main" id="{175EFF41-1E22-4836-911F-85A7FE812155}"/>
              </a:ext>
            </a:extLst>
          </p:cNvPr>
          <p:cNvSpPr>
            <a:spLocks noGrp="1"/>
          </p:cNvSpPr>
          <p:nvPr>
            <p:ph idx="1"/>
          </p:nvPr>
        </p:nvSpPr>
        <p:spPr>
          <a:xfrm>
            <a:off x="194819" y="763571"/>
            <a:ext cx="11912338" cy="6075574"/>
          </a:xfrm>
        </p:spPr>
        <p:txBody>
          <a:bodyPr>
            <a:normAutofit fontScale="92500"/>
          </a:bodyPr>
          <a:lstStyle/>
          <a:p>
            <a:pPr>
              <a:lnSpc>
                <a:spcPct val="170000"/>
              </a:lnSpc>
              <a:spcBef>
                <a:spcPts val="0"/>
              </a:spcBef>
            </a:pPr>
            <a:r>
              <a:rPr lang="en-US" altLang="zh-CN" b="1" dirty="0"/>
              <a:t>1</a:t>
            </a:r>
            <a:r>
              <a:rPr lang="zh-CN" altLang="en-US" b="1" dirty="0"/>
              <a:t>维数据可视化</a:t>
            </a:r>
            <a:r>
              <a:rPr lang="zh-CN" altLang="en-US" dirty="0"/>
              <a:t>：分布</a:t>
            </a:r>
            <a:endParaRPr lang="en-US" altLang="zh-CN" dirty="0"/>
          </a:p>
          <a:p>
            <a:pPr lvl="1">
              <a:lnSpc>
                <a:spcPct val="170000"/>
              </a:lnSpc>
              <a:spcBef>
                <a:spcPts val="0"/>
              </a:spcBef>
            </a:pPr>
            <a:r>
              <a:rPr lang="zh-CN" altLang="en-US" dirty="0">
                <a:solidFill>
                  <a:srgbClr val="FF0000"/>
                </a:solidFill>
              </a:rPr>
              <a:t>连续数据</a:t>
            </a:r>
            <a:r>
              <a:rPr lang="zh-CN" altLang="en-US" dirty="0"/>
              <a:t>：直方图；核密度图（</a:t>
            </a:r>
            <a:r>
              <a:rPr lang="en-US" altLang="zh-CN" dirty="0" err="1">
                <a:solidFill>
                  <a:srgbClr val="0000FF"/>
                </a:solidFill>
              </a:rPr>
              <a:t>sns.kdeplot</a:t>
            </a:r>
            <a:r>
              <a:rPr lang="zh-CN" altLang="en-US" dirty="0"/>
              <a:t>）；分布图（</a:t>
            </a:r>
            <a:r>
              <a:rPr lang="en-US" altLang="zh-CN" dirty="0" err="1">
                <a:solidFill>
                  <a:srgbClr val="0000FF"/>
                </a:solidFill>
              </a:rPr>
              <a:t>sns.distplot</a:t>
            </a:r>
            <a:r>
              <a:rPr lang="zh-CN" altLang="en-US" dirty="0"/>
              <a:t>）；</a:t>
            </a:r>
            <a:endParaRPr lang="en-US" altLang="zh-CN" dirty="0"/>
          </a:p>
          <a:p>
            <a:pPr lvl="1">
              <a:lnSpc>
                <a:spcPct val="170000"/>
              </a:lnSpc>
              <a:spcBef>
                <a:spcPts val="0"/>
              </a:spcBef>
            </a:pPr>
            <a:r>
              <a:rPr lang="zh-CN" altLang="en-US" dirty="0">
                <a:solidFill>
                  <a:srgbClr val="FF0000"/>
                </a:solidFill>
              </a:rPr>
              <a:t>离散数据</a:t>
            </a:r>
            <a:r>
              <a:rPr lang="zh-CN" altLang="en-US" dirty="0"/>
              <a:t>：直方图；计数图（</a:t>
            </a:r>
            <a:r>
              <a:rPr lang="en-US" altLang="zh-CN" dirty="0" err="1">
                <a:solidFill>
                  <a:srgbClr val="0000FF"/>
                </a:solidFill>
              </a:rPr>
              <a:t>sns.countplot</a:t>
            </a:r>
            <a:r>
              <a:rPr lang="zh-CN" altLang="en-US" dirty="0"/>
              <a:t>）；</a:t>
            </a:r>
            <a:endParaRPr lang="en-US" altLang="zh-CN" dirty="0"/>
          </a:p>
          <a:p>
            <a:pPr>
              <a:lnSpc>
                <a:spcPct val="170000"/>
              </a:lnSpc>
              <a:spcBef>
                <a:spcPts val="0"/>
              </a:spcBef>
            </a:pPr>
            <a:r>
              <a:rPr lang="en-US" altLang="zh-CN" b="1" dirty="0"/>
              <a:t>2</a:t>
            </a:r>
            <a:r>
              <a:rPr lang="zh-CN" altLang="en-US" b="1" dirty="0"/>
              <a:t>维数据可视化</a:t>
            </a:r>
            <a:r>
              <a:rPr lang="zh-CN" altLang="en-US" dirty="0"/>
              <a:t>：潜在关系、模式和相关性</a:t>
            </a:r>
            <a:endParaRPr lang="en-US" altLang="zh-CN" dirty="0"/>
          </a:p>
          <a:p>
            <a:pPr lvl="1">
              <a:lnSpc>
                <a:spcPct val="170000"/>
              </a:lnSpc>
              <a:spcBef>
                <a:spcPts val="0"/>
              </a:spcBef>
            </a:pPr>
            <a:r>
              <a:rPr lang="zh-CN" altLang="en-US" dirty="0">
                <a:solidFill>
                  <a:srgbClr val="FF0000"/>
                </a:solidFill>
              </a:rPr>
              <a:t>连续</a:t>
            </a:r>
            <a:r>
              <a:rPr lang="en-US" altLang="zh-CN" dirty="0">
                <a:solidFill>
                  <a:srgbClr val="FF0000"/>
                </a:solidFill>
              </a:rPr>
              <a:t>-</a:t>
            </a:r>
            <a:r>
              <a:rPr lang="zh-CN" altLang="en-US" dirty="0">
                <a:solidFill>
                  <a:srgbClr val="FF0000"/>
                </a:solidFill>
              </a:rPr>
              <a:t>连续</a:t>
            </a:r>
            <a:r>
              <a:rPr lang="zh-CN" altLang="en-US" dirty="0"/>
              <a:t>： 散点图；联合分布图（</a:t>
            </a:r>
            <a:r>
              <a:rPr lang="en-US" altLang="zh-CN" dirty="0" err="1">
                <a:solidFill>
                  <a:srgbClr val="0000FF"/>
                </a:solidFill>
              </a:rPr>
              <a:t>sns.jointplot</a:t>
            </a:r>
            <a:r>
              <a:rPr lang="zh-CN" altLang="en-US" dirty="0"/>
              <a:t>）；配对散点图（</a:t>
            </a:r>
            <a:r>
              <a:rPr lang="en-US" altLang="zh-CN" dirty="0" err="1">
                <a:solidFill>
                  <a:srgbClr val="0000FF"/>
                </a:solidFill>
              </a:rPr>
              <a:t>sns.pairplot</a:t>
            </a:r>
            <a:r>
              <a:rPr lang="zh-CN" altLang="en-US" dirty="0"/>
              <a:t>）；</a:t>
            </a:r>
            <a:endParaRPr lang="en-US" altLang="zh-CN" dirty="0"/>
          </a:p>
          <a:p>
            <a:pPr lvl="1">
              <a:lnSpc>
                <a:spcPct val="170000"/>
              </a:lnSpc>
              <a:spcBef>
                <a:spcPts val="0"/>
              </a:spcBef>
            </a:pPr>
            <a:r>
              <a:rPr lang="zh-CN" altLang="en-US" dirty="0">
                <a:solidFill>
                  <a:srgbClr val="FF0000"/>
                </a:solidFill>
              </a:rPr>
              <a:t>离散</a:t>
            </a:r>
            <a:r>
              <a:rPr lang="en-US" altLang="zh-CN" dirty="0">
                <a:solidFill>
                  <a:srgbClr val="FF0000"/>
                </a:solidFill>
              </a:rPr>
              <a:t>-</a:t>
            </a:r>
            <a:r>
              <a:rPr lang="zh-CN" altLang="en-US" dirty="0">
                <a:solidFill>
                  <a:srgbClr val="FF0000"/>
                </a:solidFill>
              </a:rPr>
              <a:t>离散</a:t>
            </a:r>
            <a:r>
              <a:rPr lang="zh-CN" altLang="en-US" dirty="0"/>
              <a:t>：按离散变量分</a:t>
            </a:r>
            <a:r>
              <a:rPr lang="zh-CN" altLang="en-US" b="1" dirty="0">
                <a:solidFill>
                  <a:srgbClr val="00B050"/>
                </a:solidFill>
              </a:rPr>
              <a:t>子图</a:t>
            </a:r>
            <a:r>
              <a:rPr lang="zh-CN" altLang="en-US" dirty="0"/>
              <a:t>或分</a:t>
            </a:r>
            <a:r>
              <a:rPr lang="zh-CN" altLang="en-US" b="1" dirty="0">
                <a:solidFill>
                  <a:srgbClr val="00B050"/>
                </a:solidFill>
              </a:rPr>
              <a:t>色调</a:t>
            </a:r>
            <a:r>
              <a:rPr lang="zh-CN" altLang="en-US" dirty="0"/>
              <a:t>，绘制条形图；</a:t>
            </a:r>
            <a:endParaRPr lang="en-US" altLang="zh-CN" dirty="0"/>
          </a:p>
          <a:p>
            <a:pPr lvl="1">
              <a:lnSpc>
                <a:spcPct val="170000"/>
              </a:lnSpc>
              <a:spcBef>
                <a:spcPts val="0"/>
              </a:spcBef>
            </a:pPr>
            <a:r>
              <a:rPr lang="zh-CN" altLang="en-US" dirty="0">
                <a:solidFill>
                  <a:srgbClr val="FF0000"/>
                </a:solidFill>
              </a:rPr>
              <a:t>离散</a:t>
            </a:r>
            <a:r>
              <a:rPr lang="en-US" altLang="zh-CN" dirty="0">
                <a:solidFill>
                  <a:srgbClr val="FF0000"/>
                </a:solidFill>
              </a:rPr>
              <a:t>-</a:t>
            </a:r>
            <a:r>
              <a:rPr lang="zh-CN" altLang="en-US" dirty="0">
                <a:solidFill>
                  <a:srgbClr val="FF0000"/>
                </a:solidFill>
              </a:rPr>
              <a:t>连续</a:t>
            </a:r>
            <a:r>
              <a:rPr lang="zh-CN" altLang="en-US" dirty="0"/>
              <a:t>：按离散变量分</a:t>
            </a:r>
            <a:r>
              <a:rPr lang="zh-CN" altLang="en-US" b="1" dirty="0">
                <a:solidFill>
                  <a:srgbClr val="00B050"/>
                </a:solidFill>
              </a:rPr>
              <a:t>子图</a:t>
            </a:r>
            <a:r>
              <a:rPr lang="zh-CN" altLang="en-US" dirty="0"/>
              <a:t>或分</a:t>
            </a:r>
            <a:r>
              <a:rPr lang="zh-CN" altLang="en-US" b="1" dirty="0">
                <a:solidFill>
                  <a:srgbClr val="00B050"/>
                </a:solidFill>
              </a:rPr>
              <a:t>色调</a:t>
            </a:r>
            <a:r>
              <a:rPr lang="zh-CN" altLang="en-US" dirty="0"/>
              <a:t>，绘制直方图或核密度图；箱线图（</a:t>
            </a:r>
            <a:r>
              <a:rPr lang="en-US" altLang="zh-CN" dirty="0" err="1">
                <a:solidFill>
                  <a:srgbClr val="0000FF"/>
                </a:solidFill>
              </a:rPr>
              <a:t>sns.boxplot</a:t>
            </a:r>
            <a:r>
              <a:rPr lang="zh-CN" altLang="en-US" dirty="0"/>
              <a:t>）；小提琴图（</a:t>
            </a:r>
            <a:r>
              <a:rPr lang="en-US" altLang="zh-CN" dirty="0" err="1">
                <a:solidFill>
                  <a:srgbClr val="0000FF"/>
                </a:solidFill>
              </a:rPr>
              <a:t>sns.violinplot</a:t>
            </a:r>
            <a:r>
              <a:rPr lang="zh-CN" altLang="en-US" dirty="0"/>
              <a:t>）；分类条形图（</a:t>
            </a:r>
            <a:r>
              <a:rPr lang="en-US" altLang="zh-CN" dirty="0" err="1">
                <a:solidFill>
                  <a:srgbClr val="0000FF"/>
                </a:solidFill>
              </a:rPr>
              <a:t>sns.barplot</a:t>
            </a:r>
            <a:r>
              <a:rPr lang="zh-CN" altLang="en-US" dirty="0"/>
              <a:t>）；</a:t>
            </a:r>
            <a:endParaRPr lang="en-US" altLang="zh-CN" dirty="0"/>
          </a:p>
          <a:p>
            <a:pPr>
              <a:lnSpc>
                <a:spcPct val="170000"/>
              </a:lnSpc>
              <a:spcBef>
                <a:spcPts val="0"/>
              </a:spcBef>
            </a:pPr>
            <a:r>
              <a:rPr lang="en-US" altLang="zh-CN" b="1" dirty="0"/>
              <a:t>3</a:t>
            </a:r>
            <a:r>
              <a:rPr lang="zh-CN" altLang="en-US" b="1" dirty="0"/>
              <a:t>维数据可视化</a:t>
            </a:r>
            <a:r>
              <a:rPr lang="zh-CN" altLang="en-US" dirty="0"/>
              <a:t>：</a:t>
            </a:r>
            <a:endParaRPr lang="en-US" altLang="zh-CN" dirty="0"/>
          </a:p>
          <a:p>
            <a:pPr lvl="1">
              <a:lnSpc>
                <a:spcPct val="170000"/>
              </a:lnSpc>
              <a:spcBef>
                <a:spcPts val="0"/>
              </a:spcBef>
            </a:pPr>
            <a:r>
              <a:rPr lang="zh-CN" altLang="en-US" dirty="0"/>
              <a:t>使用</a:t>
            </a:r>
            <a:r>
              <a:rPr lang="en-US" altLang="zh-CN" dirty="0"/>
              <a:t>z</a:t>
            </a:r>
            <a:r>
              <a:rPr lang="zh-CN" altLang="en-US" dirty="0"/>
              <a:t>轴；分</a:t>
            </a:r>
            <a:r>
              <a:rPr lang="zh-CN" altLang="en-US" b="1" dirty="0">
                <a:solidFill>
                  <a:srgbClr val="00B050"/>
                </a:solidFill>
              </a:rPr>
              <a:t>子图和色调</a:t>
            </a:r>
            <a:r>
              <a:rPr lang="zh-CN" altLang="en-US" dirty="0"/>
              <a:t>；或者</a:t>
            </a:r>
            <a:r>
              <a:rPr lang="zh-CN" altLang="en-US" b="1" dirty="0">
                <a:solidFill>
                  <a:srgbClr val="00B050"/>
                </a:solidFill>
              </a:rPr>
              <a:t>色调</a:t>
            </a:r>
            <a:r>
              <a:rPr lang="en-US" altLang="zh-CN" b="1" dirty="0">
                <a:solidFill>
                  <a:srgbClr val="00B050"/>
                </a:solidFill>
              </a:rPr>
              <a:t>+</a:t>
            </a:r>
            <a:r>
              <a:rPr lang="zh-CN" altLang="en-US" b="1" dirty="0">
                <a:solidFill>
                  <a:srgbClr val="00B050"/>
                </a:solidFill>
              </a:rPr>
              <a:t>大小</a:t>
            </a:r>
            <a:r>
              <a:rPr lang="zh-CN" altLang="en-US" dirty="0"/>
              <a:t>；箱线图或小提琴图</a:t>
            </a:r>
            <a:r>
              <a:rPr lang="en-US" altLang="zh-CN" dirty="0"/>
              <a:t>+</a:t>
            </a:r>
            <a:r>
              <a:rPr lang="zh-CN" altLang="en-US" b="1" dirty="0">
                <a:solidFill>
                  <a:srgbClr val="00B050"/>
                </a:solidFill>
              </a:rPr>
              <a:t>色调</a:t>
            </a:r>
            <a:endParaRPr lang="en-US" altLang="zh-CN" b="1" dirty="0">
              <a:solidFill>
                <a:srgbClr val="00B050"/>
              </a:solidFill>
            </a:endParaRPr>
          </a:p>
        </p:txBody>
      </p:sp>
      <p:sp>
        <p:nvSpPr>
          <p:cNvPr id="4" name="文本框 3">
            <a:extLst>
              <a:ext uri="{FF2B5EF4-FFF2-40B4-BE49-F238E27FC236}">
                <a16:creationId xmlns:a16="http://schemas.microsoft.com/office/drawing/2014/main" id="{E9BCF88A-3DD9-48D8-98AA-85C1BA40E402}"/>
              </a:ext>
            </a:extLst>
          </p:cNvPr>
          <p:cNvSpPr txBox="1"/>
          <p:nvPr/>
        </p:nvSpPr>
        <p:spPr>
          <a:xfrm>
            <a:off x="6468958" y="167153"/>
            <a:ext cx="5723042" cy="369332"/>
          </a:xfrm>
          <a:prstGeom prst="rect">
            <a:avLst/>
          </a:prstGeom>
          <a:noFill/>
        </p:spPr>
        <p:txBody>
          <a:bodyPr wrap="none" rtlCol="0">
            <a:spAutoFit/>
          </a:bodyPr>
          <a:lstStyle/>
          <a:p>
            <a:r>
              <a:rPr lang="en-US" altLang="zh-CN" dirty="0">
                <a:hlinkClick r:id="rId3"/>
              </a:rPr>
              <a:t>https://mp.weixin.qq.com/s/6cZXoWUz-elfPsV5XoiOLw</a:t>
            </a:r>
            <a:r>
              <a:rPr lang="en-US" altLang="zh-CN" dirty="0"/>
              <a:t> </a:t>
            </a:r>
            <a:endParaRPr lang="zh-CN" altLang="en-US" dirty="0"/>
          </a:p>
        </p:txBody>
      </p:sp>
    </p:spTree>
    <p:extLst>
      <p:ext uri="{BB962C8B-B14F-4D97-AF65-F5344CB8AC3E}">
        <p14:creationId xmlns:p14="http://schemas.microsoft.com/office/powerpoint/2010/main" val="2466019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80D9C8-E257-483A-A9A8-EF1427079FE1}"/>
              </a:ext>
            </a:extLst>
          </p:cNvPr>
          <p:cNvSpPr>
            <a:spLocks noGrp="1"/>
          </p:cNvSpPr>
          <p:nvPr>
            <p:ph type="title"/>
          </p:nvPr>
        </p:nvSpPr>
        <p:spPr>
          <a:xfrm>
            <a:off x="838200" y="37709"/>
            <a:ext cx="10515600" cy="518473"/>
          </a:xfrm>
        </p:spPr>
        <p:txBody>
          <a:bodyPr>
            <a:normAutofit fontScale="90000"/>
          </a:bodyPr>
          <a:lstStyle/>
          <a:p>
            <a:r>
              <a:rPr lang="zh-CN" altLang="en-US" dirty="0"/>
              <a:t>四、处理缺失值</a:t>
            </a:r>
          </a:p>
        </p:txBody>
      </p:sp>
      <p:sp>
        <p:nvSpPr>
          <p:cNvPr id="3" name="内容占位符 2">
            <a:extLst>
              <a:ext uri="{FF2B5EF4-FFF2-40B4-BE49-F238E27FC236}">
                <a16:creationId xmlns:a16="http://schemas.microsoft.com/office/drawing/2014/main" id="{106B35C5-2302-4FFA-890B-F23EDA6B57BA}"/>
              </a:ext>
            </a:extLst>
          </p:cNvPr>
          <p:cNvSpPr>
            <a:spLocks noGrp="1"/>
          </p:cNvSpPr>
          <p:nvPr>
            <p:ph idx="1"/>
          </p:nvPr>
        </p:nvSpPr>
        <p:spPr>
          <a:xfrm>
            <a:off x="590746" y="650448"/>
            <a:ext cx="11010508" cy="6207552"/>
          </a:xfrm>
        </p:spPr>
        <p:txBody>
          <a:bodyPr>
            <a:normAutofit fontScale="92500" lnSpcReduction="20000"/>
          </a:bodyPr>
          <a:lstStyle/>
          <a:p>
            <a:pPr>
              <a:lnSpc>
                <a:spcPct val="160000"/>
              </a:lnSpc>
              <a:spcBef>
                <a:spcPts val="0"/>
              </a:spcBef>
            </a:pPr>
            <a:r>
              <a:rPr lang="zh-CN" altLang="en-US" dirty="0"/>
              <a:t>显示每列缺失值的个数：</a:t>
            </a:r>
            <a:r>
              <a:rPr lang="en-US" altLang="zh-CN" dirty="0" err="1"/>
              <a:t>data.isnull</a:t>
            </a:r>
            <a:r>
              <a:rPr lang="en-US" altLang="zh-CN" dirty="0"/>
              <a:t>().sum()  </a:t>
            </a:r>
            <a:r>
              <a:rPr lang="zh-CN" altLang="en-US" dirty="0"/>
              <a:t>或者  </a:t>
            </a:r>
            <a:r>
              <a:rPr lang="en-US" altLang="zh-CN" dirty="0" err="1"/>
              <a:t>data.isna</a:t>
            </a:r>
            <a:r>
              <a:rPr lang="en-US" altLang="zh-CN" dirty="0"/>
              <a:t>().sum()</a:t>
            </a:r>
          </a:p>
          <a:p>
            <a:pPr>
              <a:lnSpc>
                <a:spcPct val="160000"/>
              </a:lnSpc>
              <a:spcBef>
                <a:spcPts val="0"/>
              </a:spcBef>
            </a:pPr>
            <a:r>
              <a:rPr lang="zh-CN" altLang="en-US" dirty="0"/>
              <a:t>删除或填充缺失值：</a:t>
            </a:r>
            <a:endParaRPr lang="en-US" altLang="zh-CN" dirty="0"/>
          </a:p>
          <a:p>
            <a:pPr lvl="1">
              <a:lnSpc>
                <a:spcPct val="160000"/>
              </a:lnSpc>
              <a:spcBef>
                <a:spcPts val="0"/>
              </a:spcBef>
            </a:pPr>
            <a:r>
              <a:rPr lang="zh-CN" altLang="en-US" dirty="0"/>
              <a:t>删除行：</a:t>
            </a:r>
            <a:r>
              <a:rPr lang="en-US" altLang="zh-CN" dirty="0" err="1"/>
              <a:t>data.dropna</a:t>
            </a:r>
            <a:r>
              <a:rPr lang="en-US" altLang="zh-CN" dirty="0"/>
              <a:t>(how='any', </a:t>
            </a:r>
            <a:r>
              <a:rPr lang="en-US" altLang="zh-CN" dirty="0" err="1"/>
              <a:t>inplace</a:t>
            </a:r>
            <a:r>
              <a:rPr lang="en-US" altLang="zh-CN" dirty="0"/>
              <a:t>=True)</a:t>
            </a:r>
          </a:p>
          <a:p>
            <a:pPr lvl="1">
              <a:lnSpc>
                <a:spcPct val="160000"/>
              </a:lnSpc>
              <a:spcBef>
                <a:spcPts val="0"/>
              </a:spcBef>
            </a:pPr>
            <a:r>
              <a:rPr lang="zh-CN" altLang="en-US" dirty="0"/>
              <a:t>删除列：</a:t>
            </a:r>
            <a:r>
              <a:rPr lang="en-US" altLang="zh-CN" dirty="0" err="1"/>
              <a:t>data.drop</a:t>
            </a:r>
            <a:r>
              <a:rPr lang="en-US" altLang="zh-CN" dirty="0"/>
              <a:t>(columns=['Cabin'], </a:t>
            </a:r>
            <a:r>
              <a:rPr lang="en-US" altLang="zh-CN" dirty="0" err="1"/>
              <a:t>inplace</a:t>
            </a:r>
            <a:r>
              <a:rPr lang="en-US" altLang="zh-CN" dirty="0"/>
              <a:t>=True)</a:t>
            </a:r>
          </a:p>
          <a:p>
            <a:pPr lvl="1">
              <a:lnSpc>
                <a:spcPct val="160000"/>
              </a:lnSpc>
              <a:spcBef>
                <a:spcPts val="0"/>
              </a:spcBef>
            </a:pPr>
            <a:r>
              <a:rPr lang="zh-CN" altLang="en-US" dirty="0"/>
              <a:t>填充均值或中位数：</a:t>
            </a:r>
            <a:endParaRPr lang="en-US" altLang="zh-CN" dirty="0"/>
          </a:p>
          <a:p>
            <a:pPr lvl="2">
              <a:lnSpc>
                <a:spcPct val="160000"/>
              </a:lnSpc>
              <a:spcBef>
                <a:spcPts val="0"/>
              </a:spcBef>
            </a:pPr>
            <a:r>
              <a:rPr lang="en-US" altLang="zh-CN" dirty="0"/>
              <a:t>data['Age’][data['Age'].</a:t>
            </a:r>
            <a:r>
              <a:rPr lang="en-US" altLang="zh-CN" dirty="0" err="1"/>
              <a:t>isnull</a:t>
            </a:r>
            <a:r>
              <a:rPr lang="en-US" altLang="zh-CN" dirty="0"/>
              <a:t>()] = data['Age'].mean()</a:t>
            </a:r>
          </a:p>
          <a:p>
            <a:pPr lvl="2">
              <a:lnSpc>
                <a:spcPct val="160000"/>
              </a:lnSpc>
              <a:spcBef>
                <a:spcPts val="0"/>
              </a:spcBef>
            </a:pPr>
            <a:r>
              <a:rPr lang="en-US" altLang="zh-CN" dirty="0"/>
              <a:t>data['Age'].</a:t>
            </a:r>
            <a:r>
              <a:rPr lang="en-US" altLang="zh-CN" dirty="0" err="1"/>
              <a:t>fillna</a:t>
            </a:r>
            <a:r>
              <a:rPr lang="en-US" altLang="zh-CN" dirty="0"/>
              <a:t>(value=data['Age'].median(), </a:t>
            </a:r>
            <a:r>
              <a:rPr lang="en-US" altLang="zh-CN" dirty="0" err="1"/>
              <a:t>inplace</a:t>
            </a:r>
            <a:r>
              <a:rPr lang="en-US" altLang="zh-CN" dirty="0"/>
              <a:t>=True)</a:t>
            </a:r>
          </a:p>
          <a:p>
            <a:pPr lvl="1">
              <a:lnSpc>
                <a:spcPct val="160000"/>
              </a:lnSpc>
              <a:spcBef>
                <a:spcPts val="0"/>
              </a:spcBef>
            </a:pPr>
            <a:r>
              <a:rPr lang="zh-CN" altLang="en-US" dirty="0"/>
              <a:t>填充众数：</a:t>
            </a:r>
            <a:endParaRPr lang="en-US" altLang="zh-CN" dirty="0"/>
          </a:p>
          <a:p>
            <a:pPr lvl="2">
              <a:lnSpc>
                <a:spcPct val="160000"/>
              </a:lnSpc>
              <a:spcBef>
                <a:spcPts val="0"/>
              </a:spcBef>
            </a:pPr>
            <a:r>
              <a:rPr lang="en-US" altLang="zh-CN" dirty="0" err="1"/>
              <a:t>data.Embarked.value_counts</a:t>
            </a:r>
            <a:r>
              <a:rPr lang="en-US" altLang="zh-CN" dirty="0"/>
              <a:t>()</a:t>
            </a:r>
          </a:p>
          <a:p>
            <a:pPr marL="914400" lvl="2" indent="0">
              <a:lnSpc>
                <a:spcPct val="160000"/>
              </a:lnSpc>
              <a:spcBef>
                <a:spcPts val="0"/>
              </a:spcBef>
              <a:buNone/>
            </a:pPr>
            <a:r>
              <a:rPr lang="en-US" altLang="zh-CN" dirty="0"/>
              <a:t>   data[‘Embarked'][data[‘Embarked'].</a:t>
            </a:r>
            <a:r>
              <a:rPr lang="en-US" altLang="zh-CN" dirty="0" err="1"/>
              <a:t>isnull</a:t>
            </a:r>
            <a:r>
              <a:rPr lang="en-US" altLang="zh-CN" dirty="0"/>
              <a:t>()] = ‘S’</a:t>
            </a:r>
          </a:p>
          <a:p>
            <a:pPr lvl="1">
              <a:lnSpc>
                <a:spcPct val="160000"/>
              </a:lnSpc>
              <a:spcBef>
                <a:spcPts val="0"/>
              </a:spcBef>
            </a:pPr>
            <a:r>
              <a:rPr lang="zh-CN" altLang="en-US" dirty="0"/>
              <a:t>创建新特征：</a:t>
            </a:r>
            <a:endParaRPr lang="en-US" altLang="zh-CN" dirty="0"/>
          </a:p>
          <a:p>
            <a:pPr lvl="2">
              <a:lnSpc>
                <a:spcPct val="160000"/>
              </a:lnSpc>
              <a:spcBef>
                <a:spcPts val="0"/>
              </a:spcBef>
            </a:pPr>
            <a:r>
              <a:rPr lang="en-US" altLang="zh-CN" dirty="0"/>
              <a:t>data['</a:t>
            </a:r>
            <a:r>
              <a:rPr lang="en-US" altLang="zh-CN" dirty="0" err="1"/>
              <a:t>HasCabin</a:t>
            </a:r>
            <a:r>
              <a:rPr lang="en-US" altLang="zh-CN" dirty="0"/>
              <a:t>'] = 1; data['</a:t>
            </a:r>
            <a:r>
              <a:rPr lang="en-US" altLang="zh-CN" dirty="0" err="1"/>
              <a:t>HasCabin</a:t>
            </a:r>
            <a:r>
              <a:rPr lang="en-US" altLang="zh-CN" dirty="0"/>
              <a:t>'][data['Cabin'].</a:t>
            </a:r>
            <a:r>
              <a:rPr lang="en-US" altLang="zh-CN" dirty="0" err="1"/>
              <a:t>isnull</a:t>
            </a:r>
            <a:r>
              <a:rPr lang="en-US" altLang="zh-CN" dirty="0"/>
              <a:t>()] = 0</a:t>
            </a:r>
          </a:p>
          <a:p>
            <a:pPr lvl="1">
              <a:lnSpc>
                <a:spcPct val="160000"/>
              </a:lnSpc>
              <a:spcBef>
                <a:spcPts val="0"/>
              </a:spcBef>
            </a:pPr>
            <a:r>
              <a:rPr lang="zh-CN" altLang="en-US" dirty="0"/>
              <a:t>训练机器学习模型填充（具体见</a:t>
            </a:r>
            <a:r>
              <a:rPr lang="en-US" altLang="zh-CN" dirty="0"/>
              <a:t>Titanic</a:t>
            </a:r>
            <a:r>
              <a:rPr lang="zh-CN" altLang="en-US" dirty="0"/>
              <a:t>案例）</a:t>
            </a:r>
            <a:endParaRPr lang="en-US" altLang="zh-CN" dirty="0"/>
          </a:p>
        </p:txBody>
      </p:sp>
    </p:spTree>
    <p:extLst>
      <p:ext uri="{BB962C8B-B14F-4D97-AF65-F5344CB8AC3E}">
        <p14:creationId xmlns:p14="http://schemas.microsoft.com/office/powerpoint/2010/main" val="541724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739270-C788-4DBE-8CBB-C98F7DD7E25A}"/>
              </a:ext>
            </a:extLst>
          </p:cNvPr>
          <p:cNvSpPr>
            <a:spLocks noGrp="1"/>
          </p:cNvSpPr>
          <p:nvPr>
            <p:ph type="title"/>
          </p:nvPr>
        </p:nvSpPr>
        <p:spPr>
          <a:xfrm>
            <a:off x="838200" y="0"/>
            <a:ext cx="10515600" cy="848412"/>
          </a:xfrm>
        </p:spPr>
        <p:txBody>
          <a:bodyPr>
            <a:normAutofit/>
          </a:bodyPr>
          <a:lstStyle/>
          <a:p>
            <a:r>
              <a:rPr lang="zh-CN" altLang="en-US" dirty="0"/>
              <a:t>课程综合实践项目</a:t>
            </a:r>
            <a:r>
              <a:rPr lang="en-US" altLang="zh-CN" dirty="0"/>
              <a:t>---</a:t>
            </a:r>
            <a:r>
              <a:rPr lang="zh-CN" altLang="en-US" dirty="0"/>
              <a:t>内容</a:t>
            </a:r>
          </a:p>
        </p:txBody>
      </p:sp>
      <p:sp>
        <p:nvSpPr>
          <p:cNvPr id="3" name="内容占位符 2">
            <a:extLst>
              <a:ext uri="{FF2B5EF4-FFF2-40B4-BE49-F238E27FC236}">
                <a16:creationId xmlns:a16="http://schemas.microsoft.com/office/drawing/2014/main" id="{C8595502-27F2-4F97-8752-FF07C3E88037}"/>
              </a:ext>
            </a:extLst>
          </p:cNvPr>
          <p:cNvSpPr>
            <a:spLocks noGrp="1"/>
          </p:cNvSpPr>
          <p:nvPr>
            <p:ph idx="1"/>
          </p:nvPr>
        </p:nvSpPr>
        <p:spPr>
          <a:xfrm>
            <a:off x="350262" y="848412"/>
            <a:ext cx="11491475" cy="6009588"/>
          </a:xfrm>
        </p:spPr>
        <p:txBody>
          <a:bodyPr>
            <a:normAutofit fontScale="92500" lnSpcReduction="10000"/>
          </a:bodyPr>
          <a:lstStyle/>
          <a:p>
            <a:pPr>
              <a:lnSpc>
                <a:spcPct val="170000"/>
              </a:lnSpc>
            </a:pPr>
            <a:r>
              <a:rPr lang="zh-CN" altLang="en-US" dirty="0"/>
              <a:t>参加一个自制的</a:t>
            </a:r>
            <a:r>
              <a:rPr lang="en-US" altLang="zh-CN" dirty="0"/>
              <a:t>Kaggle</a:t>
            </a:r>
            <a:r>
              <a:rPr lang="zh-CN" altLang="en-US" dirty="0"/>
              <a:t>竞赛：</a:t>
            </a:r>
            <a:r>
              <a:rPr lang="en-US" altLang="zh-CN" b="1" dirty="0"/>
              <a:t>Airbnb</a:t>
            </a:r>
            <a:r>
              <a:rPr lang="zh-CN" altLang="en-US" b="1" dirty="0"/>
              <a:t>租金预测</a:t>
            </a:r>
            <a:endParaRPr lang="en-US" altLang="zh-CN" b="1" dirty="0"/>
          </a:p>
          <a:p>
            <a:pPr lvl="1">
              <a:lnSpc>
                <a:spcPct val="170000"/>
              </a:lnSpc>
            </a:pPr>
            <a:r>
              <a:rPr lang="en-US" altLang="zh-CN" dirty="0">
                <a:hlinkClick r:id="rId2"/>
              </a:rPr>
              <a:t>https://www.kaggle.com/competitions/airbnb-price-prediction/</a:t>
            </a:r>
            <a:r>
              <a:rPr lang="en-US" altLang="zh-CN" dirty="0"/>
              <a:t>   </a:t>
            </a:r>
          </a:p>
          <a:p>
            <a:pPr lvl="1">
              <a:lnSpc>
                <a:spcPct val="170000"/>
              </a:lnSpc>
            </a:pPr>
            <a:r>
              <a:rPr lang="zh-CN" altLang="en-US" dirty="0"/>
              <a:t>任务：</a:t>
            </a:r>
            <a:endParaRPr lang="en-US" altLang="zh-CN" dirty="0"/>
          </a:p>
          <a:p>
            <a:pPr lvl="2">
              <a:lnSpc>
                <a:spcPct val="170000"/>
              </a:lnSpc>
            </a:pPr>
            <a:r>
              <a:rPr lang="zh-CN" altLang="en-US" dirty="0"/>
              <a:t>基于从</a:t>
            </a:r>
            <a:r>
              <a:rPr lang="en-US" altLang="zh-CN" dirty="0"/>
              <a:t>Airbnb</a:t>
            </a:r>
            <a:r>
              <a:rPr lang="zh-CN" altLang="en-US" dirty="0"/>
              <a:t>网站上获得的一些长租或短租信息，预测所出租的价格。</a:t>
            </a:r>
            <a:endParaRPr lang="en-US" altLang="zh-CN" dirty="0"/>
          </a:p>
          <a:p>
            <a:pPr lvl="1">
              <a:lnSpc>
                <a:spcPct val="170000"/>
              </a:lnSpc>
            </a:pPr>
            <a:r>
              <a:rPr lang="zh-CN" altLang="en-US" dirty="0"/>
              <a:t>数据集：</a:t>
            </a:r>
            <a:endParaRPr lang="en-US" altLang="zh-CN" dirty="0"/>
          </a:p>
          <a:p>
            <a:pPr lvl="2">
              <a:lnSpc>
                <a:spcPct val="170000"/>
              </a:lnSpc>
            </a:pPr>
            <a:r>
              <a:rPr lang="en-US" altLang="zh-CN" dirty="0"/>
              <a:t>28</a:t>
            </a:r>
            <a:r>
              <a:rPr lang="zh-CN" altLang="en-US" dirty="0"/>
              <a:t>列（具体描述见：</a:t>
            </a:r>
            <a:r>
              <a:rPr lang="en-US" altLang="zh-CN" dirty="0">
                <a:hlinkClick r:id="rId3"/>
              </a:rPr>
              <a:t>https://www.kaggle.com/competitions/airbnb-price-prediction/data</a:t>
            </a:r>
            <a:r>
              <a:rPr lang="en-US" altLang="zh-CN" dirty="0"/>
              <a:t> </a:t>
            </a:r>
            <a:r>
              <a:rPr lang="zh-CN" altLang="en-US" dirty="0"/>
              <a:t>）</a:t>
            </a:r>
            <a:endParaRPr lang="en-US" altLang="zh-CN" dirty="0"/>
          </a:p>
          <a:p>
            <a:pPr lvl="2">
              <a:lnSpc>
                <a:spcPct val="170000"/>
              </a:lnSpc>
            </a:pPr>
            <a:r>
              <a:rPr lang="zh-CN" altLang="en-US" dirty="0"/>
              <a:t>训练数据集：</a:t>
            </a:r>
            <a:r>
              <a:rPr lang="en-US" altLang="zh-CN" dirty="0"/>
              <a:t>54110</a:t>
            </a:r>
            <a:r>
              <a:rPr lang="zh-CN" altLang="en-US" dirty="0"/>
              <a:t>条记录</a:t>
            </a:r>
            <a:endParaRPr lang="en-US" altLang="zh-CN" dirty="0"/>
          </a:p>
          <a:p>
            <a:pPr lvl="2">
              <a:lnSpc>
                <a:spcPct val="170000"/>
              </a:lnSpc>
            </a:pPr>
            <a:r>
              <a:rPr lang="zh-CN" altLang="en-US" dirty="0"/>
              <a:t>测试数据集：</a:t>
            </a:r>
            <a:r>
              <a:rPr lang="en-US" altLang="zh-CN" dirty="0"/>
              <a:t>20000</a:t>
            </a:r>
            <a:r>
              <a:rPr lang="zh-CN" altLang="en-US" dirty="0"/>
              <a:t>条记录（</a:t>
            </a:r>
            <a:r>
              <a:rPr lang="en-US" altLang="zh-CN" dirty="0"/>
              <a:t>50%</a:t>
            </a:r>
            <a:r>
              <a:rPr lang="zh-CN" altLang="en-US" dirty="0"/>
              <a:t>用于</a:t>
            </a:r>
            <a:r>
              <a:rPr lang="en-US" altLang="zh-CN" dirty="0"/>
              <a:t>Public Leaderboard</a:t>
            </a:r>
            <a:r>
              <a:rPr lang="zh-CN" altLang="en-US" dirty="0"/>
              <a:t>评测，</a:t>
            </a:r>
            <a:r>
              <a:rPr lang="en-US" altLang="zh-CN" dirty="0"/>
              <a:t>50%</a:t>
            </a:r>
            <a:r>
              <a:rPr lang="zh-CN" altLang="en-US" dirty="0"/>
              <a:t>用于</a:t>
            </a:r>
            <a:r>
              <a:rPr lang="en-US" altLang="zh-CN" dirty="0"/>
              <a:t>Private Leaderboard</a:t>
            </a:r>
            <a:r>
              <a:rPr lang="zh-CN" altLang="en-US" dirty="0"/>
              <a:t>评测）</a:t>
            </a:r>
            <a:endParaRPr lang="en-US" altLang="zh-CN" dirty="0"/>
          </a:p>
          <a:p>
            <a:pPr lvl="1">
              <a:lnSpc>
                <a:spcPct val="170000"/>
              </a:lnSpc>
            </a:pPr>
            <a:r>
              <a:rPr lang="zh-CN" altLang="en-US" dirty="0"/>
              <a:t>评测指标：</a:t>
            </a:r>
            <a:endParaRPr lang="en-US" altLang="zh-CN" dirty="0"/>
          </a:p>
          <a:p>
            <a:pPr lvl="2">
              <a:lnSpc>
                <a:spcPct val="170000"/>
              </a:lnSpc>
            </a:pPr>
            <a:r>
              <a:rPr lang="en-US" altLang="zh-CN" b="1" dirty="0">
                <a:solidFill>
                  <a:srgbClr val="FF0000"/>
                </a:solidFill>
              </a:rPr>
              <a:t>RMSE</a:t>
            </a:r>
            <a:r>
              <a:rPr lang="zh-CN" altLang="en-US" dirty="0"/>
              <a:t>（</a:t>
            </a:r>
            <a:r>
              <a:rPr lang="en-US" altLang="zh-CN" b="0" i="0" u="none" strike="noStrike" dirty="0">
                <a:solidFill>
                  <a:srgbClr val="202124"/>
                </a:solidFill>
                <a:effectLst/>
                <a:latin typeface="Inter"/>
              </a:rPr>
              <a:t>https://en.wikipedia.org/wiki/Root-mean-square_deviation</a:t>
            </a:r>
            <a:r>
              <a:rPr lang="zh-CN" altLang="en-US" b="0" i="0" u="none" strike="noStrike" dirty="0">
                <a:solidFill>
                  <a:srgbClr val="202124"/>
                </a:solidFill>
                <a:effectLst/>
                <a:latin typeface="Inter"/>
              </a:rPr>
              <a:t>）</a:t>
            </a:r>
            <a:endParaRPr lang="zh-CN" altLang="en-US" b="1" dirty="0">
              <a:solidFill>
                <a:srgbClr val="FF0000"/>
              </a:solidFill>
            </a:endParaRPr>
          </a:p>
        </p:txBody>
      </p:sp>
    </p:spTree>
    <p:extLst>
      <p:ext uri="{BB962C8B-B14F-4D97-AF65-F5344CB8AC3E}">
        <p14:creationId xmlns:p14="http://schemas.microsoft.com/office/powerpoint/2010/main" val="423875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66EA5C-7AAC-4942-92A1-F4AE1FE5B0D1}"/>
              </a:ext>
            </a:extLst>
          </p:cNvPr>
          <p:cNvSpPr>
            <a:spLocks noGrp="1"/>
          </p:cNvSpPr>
          <p:nvPr>
            <p:ph type="title"/>
          </p:nvPr>
        </p:nvSpPr>
        <p:spPr>
          <a:xfrm>
            <a:off x="838200" y="1"/>
            <a:ext cx="10515600" cy="659876"/>
          </a:xfrm>
        </p:spPr>
        <p:txBody>
          <a:bodyPr>
            <a:normAutofit fontScale="90000"/>
          </a:bodyPr>
          <a:lstStyle/>
          <a:p>
            <a:r>
              <a:rPr lang="zh-CN" altLang="en-US" dirty="0"/>
              <a:t>五、分类变量数值化</a:t>
            </a:r>
          </a:p>
        </p:txBody>
      </p:sp>
      <p:sp>
        <p:nvSpPr>
          <p:cNvPr id="3" name="内容占位符 2">
            <a:extLst>
              <a:ext uri="{FF2B5EF4-FFF2-40B4-BE49-F238E27FC236}">
                <a16:creationId xmlns:a16="http://schemas.microsoft.com/office/drawing/2014/main" id="{D654D83E-8531-4249-99AE-36271EAFB737}"/>
              </a:ext>
            </a:extLst>
          </p:cNvPr>
          <p:cNvSpPr>
            <a:spLocks noGrp="1"/>
          </p:cNvSpPr>
          <p:nvPr>
            <p:ph idx="1"/>
          </p:nvPr>
        </p:nvSpPr>
        <p:spPr>
          <a:xfrm>
            <a:off x="377072" y="895547"/>
            <a:ext cx="11434714" cy="5335571"/>
          </a:xfrm>
        </p:spPr>
        <p:txBody>
          <a:bodyPr>
            <a:normAutofit/>
          </a:bodyPr>
          <a:lstStyle/>
          <a:p>
            <a:pPr>
              <a:lnSpc>
                <a:spcPct val="150000"/>
              </a:lnSpc>
            </a:pPr>
            <a:r>
              <a:rPr lang="en-US" altLang="zh-CN" b="1" dirty="0">
                <a:cs typeface="Courier New" panose="02070309020205020404" pitchFamily="49" charset="0"/>
              </a:rPr>
              <a:t>map</a:t>
            </a:r>
          </a:p>
          <a:p>
            <a:pPr marL="457200" lvl="1" indent="0">
              <a:lnSpc>
                <a:spcPct val="150000"/>
              </a:lnSpc>
              <a:buNone/>
            </a:pPr>
            <a:r>
              <a:rPr lang="en-US" altLang="zh-CN" sz="2800" dirty="0">
                <a:cs typeface="Courier New" panose="02070309020205020404" pitchFamily="49" charset="0"/>
              </a:rPr>
              <a:t>glass['household'] = </a:t>
            </a:r>
            <a:r>
              <a:rPr lang="en-US" altLang="zh-CN" sz="2800" dirty="0" err="1">
                <a:cs typeface="Courier New" panose="02070309020205020404" pitchFamily="49" charset="0"/>
              </a:rPr>
              <a:t>glass.glass_type.map</a:t>
            </a:r>
            <a:r>
              <a:rPr lang="en-US" altLang="zh-CN" sz="2800" dirty="0">
                <a:cs typeface="Courier New" panose="02070309020205020404" pitchFamily="49" charset="0"/>
              </a:rPr>
              <a:t>({1:0, 2:0, 3:0, 5:1, 6:1, 7:1})</a:t>
            </a:r>
            <a:endParaRPr lang="zh-CN" altLang="en-US" sz="2800" dirty="0">
              <a:cs typeface="Courier New" panose="02070309020205020404" pitchFamily="49" charset="0"/>
            </a:endParaRPr>
          </a:p>
          <a:p>
            <a:pPr>
              <a:lnSpc>
                <a:spcPct val="150000"/>
              </a:lnSpc>
            </a:pPr>
            <a:r>
              <a:rPr lang="en-US" altLang="zh-CN" b="1" dirty="0" err="1">
                <a:cs typeface="Courier New" panose="02070309020205020404" pitchFamily="49" charset="0"/>
              </a:rPr>
              <a:t>LabelEncoder</a:t>
            </a:r>
            <a:endParaRPr lang="en-US" altLang="zh-CN" b="1" dirty="0">
              <a:cs typeface="Courier New" panose="02070309020205020404" pitchFamily="49" charset="0"/>
            </a:endParaRPr>
          </a:p>
          <a:p>
            <a:pPr marL="457200" lvl="1" indent="0">
              <a:lnSpc>
                <a:spcPct val="150000"/>
              </a:lnSpc>
              <a:buNone/>
            </a:pPr>
            <a:r>
              <a:rPr lang="en-US" altLang="zh-CN" sz="2800" dirty="0">
                <a:cs typeface="Courier New" panose="02070309020205020404" pitchFamily="49" charset="0"/>
              </a:rPr>
              <a:t>from </a:t>
            </a:r>
            <a:r>
              <a:rPr lang="en-US" altLang="zh-CN" sz="2800" dirty="0" err="1">
                <a:cs typeface="Courier New" panose="02070309020205020404" pitchFamily="49" charset="0"/>
              </a:rPr>
              <a:t>sklearn.preprocessing</a:t>
            </a:r>
            <a:r>
              <a:rPr lang="en-US" altLang="zh-CN" sz="2800" dirty="0">
                <a:cs typeface="Courier New" panose="02070309020205020404" pitchFamily="49" charset="0"/>
              </a:rPr>
              <a:t> import </a:t>
            </a:r>
            <a:r>
              <a:rPr lang="en-US" altLang="zh-CN" sz="2800" dirty="0" err="1">
                <a:cs typeface="Courier New" panose="02070309020205020404" pitchFamily="49" charset="0"/>
              </a:rPr>
              <a:t>LabelEncoder</a:t>
            </a:r>
            <a:endParaRPr lang="en-US" altLang="zh-CN" sz="2800" dirty="0">
              <a:cs typeface="Courier New" panose="02070309020205020404" pitchFamily="49" charset="0"/>
            </a:endParaRPr>
          </a:p>
          <a:p>
            <a:pPr marL="457200" lvl="1" indent="0">
              <a:lnSpc>
                <a:spcPct val="150000"/>
              </a:lnSpc>
              <a:buNone/>
            </a:pPr>
            <a:r>
              <a:rPr lang="en-US" altLang="zh-CN" sz="2800" dirty="0">
                <a:cs typeface="Courier New" panose="02070309020205020404" pitchFamily="49" charset="0"/>
              </a:rPr>
              <a:t>data['Activity'] = </a:t>
            </a:r>
            <a:r>
              <a:rPr lang="en-US" altLang="zh-CN" sz="2800" dirty="0" err="1">
                <a:cs typeface="Courier New" panose="02070309020205020404" pitchFamily="49" charset="0"/>
              </a:rPr>
              <a:t>LabelEncoder</a:t>
            </a:r>
            <a:r>
              <a:rPr lang="en-US" altLang="zh-CN" sz="2800" dirty="0">
                <a:cs typeface="Courier New" panose="02070309020205020404" pitchFamily="49" charset="0"/>
              </a:rPr>
              <a:t>().</a:t>
            </a:r>
            <a:r>
              <a:rPr lang="en-US" altLang="zh-CN" sz="2800" dirty="0" err="1">
                <a:cs typeface="Courier New" panose="02070309020205020404" pitchFamily="49" charset="0"/>
              </a:rPr>
              <a:t>fit_transform</a:t>
            </a:r>
            <a:r>
              <a:rPr lang="en-US" altLang="zh-CN" sz="2800" dirty="0">
                <a:cs typeface="Courier New" panose="02070309020205020404" pitchFamily="49" charset="0"/>
              </a:rPr>
              <a:t>(</a:t>
            </a:r>
            <a:r>
              <a:rPr lang="en-US" altLang="zh-CN" sz="2800" dirty="0" err="1">
                <a:cs typeface="Courier New" panose="02070309020205020404" pitchFamily="49" charset="0"/>
              </a:rPr>
              <a:t>data.Activity</a:t>
            </a:r>
            <a:r>
              <a:rPr lang="en-US" altLang="zh-CN" sz="2800" dirty="0">
                <a:cs typeface="Courier New" panose="02070309020205020404" pitchFamily="49" charset="0"/>
              </a:rPr>
              <a:t>)</a:t>
            </a:r>
          </a:p>
        </p:txBody>
      </p:sp>
    </p:spTree>
    <p:extLst>
      <p:ext uri="{BB962C8B-B14F-4D97-AF65-F5344CB8AC3E}">
        <p14:creationId xmlns:p14="http://schemas.microsoft.com/office/powerpoint/2010/main" val="3542952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342562-02EE-4F10-8731-8F6802EEDC24}"/>
              </a:ext>
            </a:extLst>
          </p:cNvPr>
          <p:cNvSpPr>
            <a:spLocks noGrp="1"/>
          </p:cNvSpPr>
          <p:nvPr>
            <p:ph type="title"/>
          </p:nvPr>
        </p:nvSpPr>
        <p:spPr>
          <a:xfrm>
            <a:off x="278876" y="75415"/>
            <a:ext cx="5009561" cy="546754"/>
          </a:xfrm>
        </p:spPr>
        <p:txBody>
          <a:bodyPr>
            <a:normAutofit fontScale="90000"/>
          </a:bodyPr>
          <a:lstStyle/>
          <a:p>
            <a:r>
              <a:rPr lang="zh-CN" altLang="en-US" dirty="0"/>
              <a:t>分类变量的独热编码</a:t>
            </a:r>
          </a:p>
        </p:txBody>
      </p:sp>
      <p:sp>
        <p:nvSpPr>
          <p:cNvPr id="7" name="文本框 6">
            <a:extLst>
              <a:ext uri="{FF2B5EF4-FFF2-40B4-BE49-F238E27FC236}">
                <a16:creationId xmlns:a16="http://schemas.microsoft.com/office/drawing/2014/main" id="{280514D1-EBB5-4434-AFCD-D88B8582345F}"/>
              </a:ext>
            </a:extLst>
          </p:cNvPr>
          <p:cNvSpPr txBox="1"/>
          <p:nvPr/>
        </p:nvSpPr>
        <p:spPr>
          <a:xfrm>
            <a:off x="282804" y="2495690"/>
            <a:ext cx="11199043" cy="39140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400" b="1" dirty="0" err="1">
                <a:cs typeface="Courier New" panose="02070309020205020404" pitchFamily="49" charset="0"/>
              </a:rPr>
              <a:t>OneHotEncoder</a:t>
            </a:r>
            <a:endParaRPr lang="en-US" altLang="zh-CN" sz="2400" b="1" dirty="0">
              <a:cs typeface="Courier New" panose="02070309020205020404" pitchFamily="49" charset="0"/>
            </a:endParaRPr>
          </a:p>
          <a:p>
            <a:pPr marL="285750" indent="-285750">
              <a:lnSpc>
                <a:spcPct val="150000"/>
              </a:lnSpc>
              <a:buFont typeface="Arial" panose="020B0604020202020204" pitchFamily="34" charset="0"/>
              <a:buChar char="•"/>
            </a:pPr>
            <a:r>
              <a:rPr lang="en-US" altLang="zh-CN" sz="2400" b="1" dirty="0" err="1">
                <a:cs typeface="Courier New" panose="02070309020205020404" pitchFamily="49" charset="0"/>
              </a:rPr>
              <a:t>LabelBinarizer</a:t>
            </a:r>
            <a:endParaRPr lang="en-US" altLang="zh-CN" sz="2400" b="1" dirty="0">
              <a:cs typeface="Courier New" panose="02070309020205020404" pitchFamily="49" charset="0"/>
            </a:endParaRPr>
          </a:p>
          <a:p>
            <a:pPr lvl="1">
              <a:lnSpc>
                <a:spcPct val="150000"/>
              </a:lnSpc>
            </a:pPr>
            <a:r>
              <a:rPr lang="en-US" altLang="zh-CN" sz="2400" dirty="0">
                <a:cs typeface="Courier New" panose="02070309020205020404" pitchFamily="49" charset="0"/>
              </a:rPr>
              <a:t>from </a:t>
            </a:r>
            <a:r>
              <a:rPr lang="en-US" altLang="zh-CN" sz="2400" dirty="0" err="1">
                <a:cs typeface="Courier New" panose="02070309020205020404" pitchFamily="49" charset="0"/>
              </a:rPr>
              <a:t>sklearn.preprocessing</a:t>
            </a:r>
            <a:r>
              <a:rPr lang="en-US" altLang="zh-CN" sz="2400" dirty="0">
                <a:cs typeface="Courier New" panose="02070309020205020404" pitchFamily="49" charset="0"/>
              </a:rPr>
              <a:t> import </a:t>
            </a:r>
            <a:r>
              <a:rPr lang="en-US" altLang="zh-CN" sz="2400" dirty="0" err="1">
                <a:cs typeface="Courier New" panose="02070309020205020404" pitchFamily="49" charset="0"/>
              </a:rPr>
              <a:t>LabelBinarizer</a:t>
            </a:r>
            <a:endParaRPr lang="en-US" altLang="zh-CN" sz="2400" dirty="0">
              <a:cs typeface="Courier New" panose="02070309020205020404" pitchFamily="49" charset="0"/>
            </a:endParaRPr>
          </a:p>
          <a:p>
            <a:pPr lvl="1">
              <a:lnSpc>
                <a:spcPct val="150000"/>
              </a:lnSpc>
            </a:pPr>
            <a:r>
              <a:rPr lang="en-US" altLang="zh-CN" sz="2400" dirty="0">
                <a:cs typeface="Courier New" panose="02070309020205020404" pitchFamily="49" charset="0"/>
              </a:rPr>
              <a:t>for col in ['</a:t>
            </a:r>
            <a:r>
              <a:rPr lang="en-US" altLang="zh-CN" sz="2400" dirty="0" err="1">
                <a:cs typeface="Courier New" panose="02070309020205020404" pitchFamily="49" charset="0"/>
              </a:rPr>
              <a:t>intl_plan</a:t>
            </a:r>
            <a:r>
              <a:rPr lang="en-US" altLang="zh-CN" sz="2400" dirty="0">
                <a:cs typeface="Courier New" panose="02070309020205020404" pitchFamily="49" charset="0"/>
              </a:rPr>
              <a:t>', '</a:t>
            </a:r>
            <a:r>
              <a:rPr lang="en-US" altLang="zh-CN" sz="2400" dirty="0" err="1">
                <a:cs typeface="Courier New" panose="02070309020205020404" pitchFamily="49" charset="0"/>
              </a:rPr>
              <a:t>voice_mail_plan</a:t>
            </a:r>
            <a:r>
              <a:rPr lang="en-US" altLang="zh-CN" sz="2400" dirty="0">
                <a:cs typeface="Courier New" panose="02070309020205020404" pitchFamily="49" charset="0"/>
              </a:rPr>
              <a:t>', 'churned']:</a:t>
            </a:r>
          </a:p>
          <a:p>
            <a:pPr lvl="1">
              <a:lnSpc>
                <a:spcPct val="150000"/>
              </a:lnSpc>
            </a:pPr>
            <a:r>
              <a:rPr lang="en-US" altLang="zh-CN" sz="2400" dirty="0">
                <a:cs typeface="Courier New" panose="02070309020205020404" pitchFamily="49" charset="0"/>
              </a:rPr>
              <a:t>    data[col] = </a:t>
            </a:r>
            <a:r>
              <a:rPr lang="en-US" altLang="zh-CN" sz="2400" dirty="0" err="1">
                <a:cs typeface="Courier New" panose="02070309020205020404" pitchFamily="49" charset="0"/>
              </a:rPr>
              <a:t>LabelBinarizer</a:t>
            </a:r>
            <a:r>
              <a:rPr lang="en-US" altLang="zh-CN" sz="2400" dirty="0">
                <a:cs typeface="Courier New" panose="02070309020205020404" pitchFamily="49" charset="0"/>
              </a:rPr>
              <a:t>().</a:t>
            </a:r>
            <a:r>
              <a:rPr lang="en-US" altLang="zh-CN" sz="2400" dirty="0" err="1">
                <a:cs typeface="Courier New" panose="02070309020205020404" pitchFamily="49" charset="0"/>
              </a:rPr>
              <a:t>fit_transform</a:t>
            </a:r>
            <a:r>
              <a:rPr lang="en-US" altLang="zh-CN" sz="2400" dirty="0">
                <a:cs typeface="Courier New" panose="02070309020205020404" pitchFamily="49" charset="0"/>
              </a:rPr>
              <a:t>(data[col])</a:t>
            </a:r>
          </a:p>
          <a:p>
            <a:pPr marL="285750" indent="-285750">
              <a:lnSpc>
                <a:spcPct val="150000"/>
              </a:lnSpc>
              <a:buFont typeface="Arial" panose="020B0604020202020204" pitchFamily="34" charset="0"/>
              <a:buChar char="•"/>
            </a:pPr>
            <a:r>
              <a:rPr lang="en-US" altLang="zh-CN" sz="2400" b="1" dirty="0" err="1">
                <a:cs typeface="Courier New" panose="02070309020205020404" pitchFamily="49" charset="0"/>
              </a:rPr>
              <a:t>get_dummies</a:t>
            </a:r>
            <a:endParaRPr lang="en-US" altLang="zh-CN" sz="2400" b="1" dirty="0">
              <a:cs typeface="Courier New" panose="02070309020205020404" pitchFamily="49" charset="0"/>
            </a:endParaRPr>
          </a:p>
          <a:p>
            <a:pPr lvl="1">
              <a:lnSpc>
                <a:spcPct val="150000"/>
              </a:lnSpc>
            </a:pPr>
            <a:r>
              <a:rPr lang="en-US" altLang="zh-CN" sz="2400" dirty="0">
                <a:cs typeface="Courier New" panose="02070309020205020404" pitchFamily="49" charset="0"/>
              </a:rPr>
              <a:t> </a:t>
            </a:r>
            <a:r>
              <a:rPr lang="en-US" altLang="zh-CN" sz="2400" dirty="0" err="1">
                <a:cs typeface="Courier New" panose="02070309020205020404" pitchFamily="49" charset="0"/>
              </a:rPr>
              <a:t>season_dummies</a:t>
            </a:r>
            <a:r>
              <a:rPr lang="en-US" altLang="zh-CN" sz="2400" dirty="0">
                <a:cs typeface="Courier New" panose="02070309020205020404" pitchFamily="49" charset="0"/>
              </a:rPr>
              <a:t> = </a:t>
            </a:r>
            <a:r>
              <a:rPr lang="en-US" altLang="zh-CN" sz="2400" dirty="0" err="1">
                <a:cs typeface="Courier New" panose="02070309020205020404" pitchFamily="49" charset="0"/>
              </a:rPr>
              <a:t>pd.get_dummies</a:t>
            </a:r>
            <a:r>
              <a:rPr lang="en-US" altLang="zh-CN" sz="2400" dirty="0">
                <a:cs typeface="Courier New" panose="02070309020205020404" pitchFamily="49" charset="0"/>
              </a:rPr>
              <a:t>(</a:t>
            </a:r>
            <a:r>
              <a:rPr lang="en-US" altLang="zh-CN" sz="2400" dirty="0" err="1">
                <a:cs typeface="Courier New" panose="02070309020205020404" pitchFamily="49" charset="0"/>
              </a:rPr>
              <a:t>bikes.season</a:t>
            </a:r>
            <a:r>
              <a:rPr lang="en-US" altLang="zh-CN" sz="2400" dirty="0">
                <a:cs typeface="Courier New" panose="02070309020205020404" pitchFamily="49" charset="0"/>
              </a:rPr>
              <a:t>, prefix='season’)</a:t>
            </a:r>
          </a:p>
        </p:txBody>
      </p:sp>
      <p:pic>
        <p:nvPicPr>
          <p:cNvPr id="1026" name="Picture 2" descr="图片">
            <a:extLst>
              <a:ext uri="{FF2B5EF4-FFF2-40B4-BE49-F238E27FC236}">
                <a16:creationId xmlns:a16="http://schemas.microsoft.com/office/drawing/2014/main" id="{9403552C-16F1-4AF6-9F7D-431DA45A9F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865" r="17439"/>
          <a:stretch/>
        </p:blipFill>
        <p:spPr bwMode="auto">
          <a:xfrm>
            <a:off x="5536676" y="448290"/>
            <a:ext cx="6655324"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470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342562-02EE-4F10-8731-8F6802EEDC24}"/>
              </a:ext>
            </a:extLst>
          </p:cNvPr>
          <p:cNvSpPr>
            <a:spLocks noGrp="1"/>
          </p:cNvSpPr>
          <p:nvPr>
            <p:ph type="title"/>
          </p:nvPr>
        </p:nvSpPr>
        <p:spPr>
          <a:xfrm>
            <a:off x="325244" y="28281"/>
            <a:ext cx="4623828" cy="546754"/>
          </a:xfrm>
        </p:spPr>
        <p:txBody>
          <a:bodyPr>
            <a:normAutofit fontScale="90000"/>
          </a:bodyPr>
          <a:lstStyle/>
          <a:p>
            <a:r>
              <a:rPr lang="zh-CN" altLang="en-US" dirty="0"/>
              <a:t>独热编码示例</a:t>
            </a:r>
          </a:p>
        </p:txBody>
      </p:sp>
      <p:sp>
        <p:nvSpPr>
          <p:cNvPr id="3" name="内容占位符 2">
            <a:extLst>
              <a:ext uri="{FF2B5EF4-FFF2-40B4-BE49-F238E27FC236}">
                <a16:creationId xmlns:a16="http://schemas.microsoft.com/office/drawing/2014/main" id="{0777544E-3620-4B20-BF88-851833A36B2F}"/>
              </a:ext>
            </a:extLst>
          </p:cNvPr>
          <p:cNvSpPr>
            <a:spLocks noGrp="1"/>
          </p:cNvSpPr>
          <p:nvPr>
            <p:ph idx="1"/>
          </p:nvPr>
        </p:nvSpPr>
        <p:spPr>
          <a:xfrm>
            <a:off x="325244" y="697585"/>
            <a:ext cx="11541512" cy="3676452"/>
          </a:xfrm>
        </p:spPr>
        <p:txBody>
          <a:bodyPr>
            <a:normAutofit fontScale="92500" lnSpcReduction="20000"/>
          </a:bodyPr>
          <a:lstStyle/>
          <a:p>
            <a:pPr marL="0" indent="0">
              <a:lnSpc>
                <a:spcPct val="170000"/>
              </a:lnSpc>
              <a:spcBef>
                <a:spcPts val="0"/>
              </a:spcBef>
              <a:buNone/>
            </a:pPr>
            <a:r>
              <a:rPr lang="en-US" altLang="zh-CN" sz="2400" dirty="0"/>
              <a:t>import pandas as pd</a:t>
            </a:r>
          </a:p>
          <a:p>
            <a:pPr marL="0" indent="0">
              <a:lnSpc>
                <a:spcPct val="170000"/>
              </a:lnSpc>
              <a:spcBef>
                <a:spcPts val="0"/>
              </a:spcBef>
              <a:buNone/>
            </a:pPr>
            <a:r>
              <a:rPr lang="en-US" altLang="zh-CN" sz="2400" dirty="0"/>
              <a:t>from </a:t>
            </a:r>
            <a:r>
              <a:rPr lang="en-US" altLang="zh-CN" sz="2400" dirty="0" err="1"/>
              <a:t>sklearn.preprocessing</a:t>
            </a:r>
            <a:r>
              <a:rPr lang="en-US" altLang="zh-CN" sz="2400" dirty="0"/>
              <a:t> import </a:t>
            </a:r>
            <a:r>
              <a:rPr lang="en-US" altLang="zh-CN" sz="2400" dirty="0" err="1"/>
              <a:t>OneHotEncoder</a:t>
            </a:r>
            <a:endParaRPr lang="en-US" altLang="zh-CN" sz="2400" dirty="0"/>
          </a:p>
          <a:p>
            <a:pPr marL="0" indent="0">
              <a:lnSpc>
                <a:spcPct val="170000"/>
              </a:lnSpc>
              <a:spcBef>
                <a:spcPts val="0"/>
              </a:spcBef>
              <a:buNone/>
            </a:pPr>
            <a:r>
              <a:rPr lang="en-US" altLang="zh-CN" sz="2400" dirty="0"/>
              <a:t>from </a:t>
            </a:r>
            <a:r>
              <a:rPr lang="en-US" altLang="zh-CN" sz="2400" dirty="0" err="1"/>
              <a:t>sklearn.preprocessing</a:t>
            </a:r>
            <a:r>
              <a:rPr lang="en-US" altLang="zh-CN" sz="2400" dirty="0"/>
              <a:t> import </a:t>
            </a:r>
            <a:r>
              <a:rPr lang="en-US" altLang="zh-CN" sz="2400" dirty="0" err="1"/>
              <a:t>LabelBinarizer</a:t>
            </a:r>
            <a:endParaRPr lang="en-US" altLang="zh-CN" sz="2400" dirty="0"/>
          </a:p>
          <a:p>
            <a:pPr marL="0" indent="0">
              <a:lnSpc>
                <a:spcPct val="170000"/>
              </a:lnSpc>
              <a:spcBef>
                <a:spcPts val="0"/>
              </a:spcBef>
              <a:buNone/>
            </a:pPr>
            <a:endParaRPr lang="en-US" altLang="zh-CN" sz="2400" dirty="0"/>
          </a:p>
          <a:p>
            <a:pPr marL="0" indent="0">
              <a:lnSpc>
                <a:spcPct val="170000"/>
              </a:lnSpc>
              <a:spcBef>
                <a:spcPts val="0"/>
              </a:spcBef>
              <a:buNone/>
            </a:pPr>
            <a:r>
              <a:rPr lang="en-US" altLang="zh-CN" sz="2400" dirty="0" err="1"/>
              <a:t>testdata</a:t>
            </a:r>
            <a:r>
              <a:rPr lang="en-US" altLang="zh-CN" sz="2400" dirty="0"/>
              <a:t> = </a:t>
            </a:r>
            <a:r>
              <a:rPr lang="en-US" altLang="zh-CN" sz="2400" dirty="0" err="1"/>
              <a:t>pd.DataFrame</a:t>
            </a:r>
            <a:r>
              <a:rPr lang="en-US" altLang="zh-CN" sz="2400" dirty="0"/>
              <a:t>({‘pet’: [‘cat’, ‘dog’, ‘dog’, ‘fish'], 'age': [4 , 6, 3, 3], 'salary':[4, 5, 1, 1]})</a:t>
            </a:r>
          </a:p>
          <a:p>
            <a:pPr marL="0" indent="0">
              <a:lnSpc>
                <a:spcPct val="170000"/>
              </a:lnSpc>
              <a:spcBef>
                <a:spcPts val="0"/>
              </a:spcBef>
              <a:buNone/>
            </a:pPr>
            <a:endParaRPr lang="en-US" altLang="zh-CN" sz="2400" dirty="0"/>
          </a:p>
          <a:p>
            <a:pPr marL="0" indent="0">
              <a:lnSpc>
                <a:spcPct val="170000"/>
              </a:lnSpc>
              <a:spcBef>
                <a:spcPts val="0"/>
              </a:spcBef>
              <a:buNone/>
            </a:pPr>
            <a:r>
              <a:rPr lang="en-US" altLang="zh-CN" sz="2400" b="1" dirty="0">
                <a:solidFill>
                  <a:srgbClr val="0000FF"/>
                </a:solidFill>
              </a:rPr>
              <a:t>// </a:t>
            </a:r>
            <a:r>
              <a:rPr lang="zh-CN" altLang="en-US" sz="2400" b="1" dirty="0">
                <a:solidFill>
                  <a:srgbClr val="0000FF"/>
                </a:solidFill>
              </a:rPr>
              <a:t>目标：把</a:t>
            </a:r>
            <a:r>
              <a:rPr lang="en-US" altLang="zh-CN" sz="2400" b="1" dirty="0">
                <a:solidFill>
                  <a:srgbClr val="0000FF"/>
                </a:solidFill>
              </a:rPr>
              <a:t>’pet’</a:t>
            </a:r>
            <a:r>
              <a:rPr lang="zh-CN" altLang="en-US" sz="2400" b="1" dirty="0">
                <a:solidFill>
                  <a:srgbClr val="0000FF"/>
                </a:solidFill>
              </a:rPr>
              <a:t>、</a:t>
            </a:r>
            <a:r>
              <a:rPr lang="en-US" altLang="zh-CN" sz="2400" b="1" dirty="0">
                <a:solidFill>
                  <a:srgbClr val="0000FF"/>
                </a:solidFill>
              </a:rPr>
              <a:t>’age’</a:t>
            </a:r>
            <a:r>
              <a:rPr lang="zh-CN" altLang="en-US" sz="2400" b="1" dirty="0">
                <a:solidFill>
                  <a:srgbClr val="0000FF"/>
                </a:solidFill>
              </a:rPr>
              <a:t>和</a:t>
            </a:r>
            <a:r>
              <a:rPr lang="en-US" altLang="zh-CN" sz="2400" b="1" dirty="0">
                <a:solidFill>
                  <a:srgbClr val="0000FF"/>
                </a:solidFill>
              </a:rPr>
              <a:t>’salary</a:t>
            </a:r>
            <a:r>
              <a:rPr lang="zh-CN" altLang="en-US" sz="2400" b="1" dirty="0">
                <a:solidFill>
                  <a:srgbClr val="0000FF"/>
                </a:solidFill>
              </a:rPr>
              <a:t>’各列全部二值化，进行独热（</a:t>
            </a:r>
            <a:r>
              <a:rPr lang="en-US" altLang="zh-CN" sz="2400" b="1" dirty="0">
                <a:solidFill>
                  <a:srgbClr val="0000FF"/>
                </a:solidFill>
              </a:rPr>
              <a:t>one-hot</a:t>
            </a:r>
            <a:r>
              <a:rPr lang="zh-CN" altLang="en-US" sz="2400" b="1" dirty="0">
                <a:solidFill>
                  <a:srgbClr val="0000FF"/>
                </a:solidFill>
              </a:rPr>
              <a:t>）编码</a:t>
            </a:r>
            <a:endParaRPr lang="en-US" altLang="zh-CN" sz="2400" b="1" dirty="0">
              <a:solidFill>
                <a:srgbClr val="0000FF"/>
              </a:solidFill>
            </a:endParaRPr>
          </a:p>
        </p:txBody>
      </p:sp>
      <p:graphicFrame>
        <p:nvGraphicFramePr>
          <p:cNvPr id="4" name="表格 4">
            <a:extLst>
              <a:ext uri="{FF2B5EF4-FFF2-40B4-BE49-F238E27FC236}">
                <a16:creationId xmlns:a16="http://schemas.microsoft.com/office/drawing/2014/main" id="{4452B847-3EF4-4946-BA59-B7EAAA9F9EBD}"/>
              </a:ext>
            </a:extLst>
          </p:cNvPr>
          <p:cNvGraphicFramePr>
            <a:graphicFrameLocks noGrp="1"/>
          </p:cNvGraphicFramePr>
          <p:nvPr>
            <p:extLst>
              <p:ext uri="{D42A27DB-BD31-4B8C-83A1-F6EECF244321}">
                <p14:modId xmlns:p14="http://schemas.microsoft.com/office/powerpoint/2010/main" val="1231267486"/>
              </p:ext>
            </p:extLst>
          </p:nvPr>
        </p:nvGraphicFramePr>
        <p:xfrm>
          <a:off x="3648173" y="4483357"/>
          <a:ext cx="4339818" cy="2212950"/>
        </p:xfrm>
        <a:graphic>
          <a:graphicData uri="http://schemas.openxmlformats.org/drawingml/2006/table">
            <a:tbl>
              <a:tblPr firstRow="1">
                <a:tableStyleId>{2D5ABB26-0587-4C30-8999-92F81FD0307C}</a:tableStyleId>
              </a:tblPr>
              <a:tblGrid>
                <a:gridCol w="668265">
                  <a:extLst>
                    <a:ext uri="{9D8B030D-6E8A-4147-A177-3AD203B41FA5}">
                      <a16:colId xmlns:a16="http://schemas.microsoft.com/office/drawing/2014/main" val="3793743238"/>
                    </a:ext>
                  </a:extLst>
                </a:gridCol>
                <a:gridCol w="1223851">
                  <a:extLst>
                    <a:ext uri="{9D8B030D-6E8A-4147-A177-3AD203B41FA5}">
                      <a16:colId xmlns:a16="http://schemas.microsoft.com/office/drawing/2014/main" val="1799741419"/>
                    </a:ext>
                  </a:extLst>
                </a:gridCol>
                <a:gridCol w="1223851">
                  <a:extLst>
                    <a:ext uri="{9D8B030D-6E8A-4147-A177-3AD203B41FA5}">
                      <a16:colId xmlns:a16="http://schemas.microsoft.com/office/drawing/2014/main" val="2744622164"/>
                    </a:ext>
                  </a:extLst>
                </a:gridCol>
                <a:gridCol w="1223851">
                  <a:extLst>
                    <a:ext uri="{9D8B030D-6E8A-4147-A177-3AD203B41FA5}">
                      <a16:colId xmlns:a16="http://schemas.microsoft.com/office/drawing/2014/main" val="2189075529"/>
                    </a:ext>
                  </a:extLst>
                </a:gridCol>
              </a:tblGrid>
              <a:tr h="442590">
                <a:tc>
                  <a:txBody>
                    <a:bodyPr/>
                    <a:lstStyle/>
                    <a:p>
                      <a:pPr algn="ctr"/>
                      <a:endParaRPr lang="zh-CN" altLang="en-US" sz="2000" b="1" dirty="0">
                        <a:latin typeface="Arial" panose="020B0604020202020204" pitchFamily="34" charset="0"/>
                        <a:cs typeface="Arial" panose="020B0604020202020204" pitchFamily="34" charset="0"/>
                      </a:endParaRPr>
                    </a:p>
                  </a:txBody>
                  <a:tcPr/>
                </a:tc>
                <a:tc>
                  <a:txBody>
                    <a:bodyPr/>
                    <a:lstStyle/>
                    <a:p>
                      <a:pPr algn="ctr"/>
                      <a:r>
                        <a:rPr lang="en-US" altLang="zh-CN" sz="2000" b="1" dirty="0"/>
                        <a:t>pet</a:t>
                      </a:r>
                      <a:endParaRPr lang="zh-CN" altLang="en-US" sz="2000" b="1" dirty="0">
                        <a:latin typeface="Arial" panose="020B0604020202020204" pitchFamily="34" charset="0"/>
                        <a:cs typeface="Arial" panose="020B0604020202020204" pitchFamily="34" charset="0"/>
                      </a:endParaRPr>
                    </a:p>
                  </a:txBody>
                  <a:tcPr anchor="ctr"/>
                </a:tc>
                <a:tc>
                  <a:txBody>
                    <a:bodyPr/>
                    <a:lstStyle/>
                    <a:p>
                      <a:pPr algn="ctr"/>
                      <a:r>
                        <a:rPr lang="en-US" altLang="zh-CN" sz="2000" b="1" dirty="0"/>
                        <a:t>age</a:t>
                      </a:r>
                      <a:endParaRPr lang="zh-CN" altLang="en-US" sz="2000" b="1" dirty="0">
                        <a:latin typeface="Arial" panose="020B0604020202020204" pitchFamily="34" charset="0"/>
                        <a:cs typeface="Arial" panose="020B0604020202020204" pitchFamily="34" charset="0"/>
                      </a:endParaRPr>
                    </a:p>
                  </a:txBody>
                  <a:tcPr anchor="ctr"/>
                </a:tc>
                <a:tc>
                  <a:txBody>
                    <a:bodyPr/>
                    <a:lstStyle/>
                    <a:p>
                      <a:pPr algn="ctr"/>
                      <a:r>
                        <a:rPr lang="en-US" altLang="zh-CN" sz="2000" b="1" dirty="0"/>
                        <a:t>salary</a:t>
                      </a:r>
                      <a:endParaRPr lang="zh-CN" altLang="en-US" sz="20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77722070"/>
                  </a:ext>
                </a:extLst>
              </a:tr>
              <a:tr h="442590">
                <a:tc>
                  <a:txBody>
                    <a:bodyPr/>
                    <a:lstStyle/>
                    <a:p>
                      <a:pPr algn="ctr"/>
                      <a:r>
                        <a:rPr lang="en-US" altLang="zh-CN" sz="2000" b="1" dirty="0"/>
                        <a:t>0</a:t>
                      </a:r>
                      <a:endParaRPr lang="zh-CN" altLang="en-US" sz="2000" b="1" dirty="0">
                        <a:latin typeface="Arial" panose="020B0604020202020204" pitchFamily="34" charset="0"/>
                        <a:cs typeface="Arial" panose="020B0604020202020204" pitchFamily="34" charset="0"/>
                      </a:endParaRPr>
                    </a:p>
                  </a:txBody>
                  <a:tcPr/>
                </a:tc>
                <a:tc>
                  <a:txBody>
                    <a:bodyPr/>
                    <a:lstStyle/>
                    <a:p>
                      <a:pPr algn="ctr"/>
                      <a:r>
                        <a:rPr lang="en-US" altLang="zh-CN" sz="2000" b="1" dirty="0"/>
                        <a:t>cat</a:t>
                      </a:r>
                      <a:endParaRPr lang="zh-CN" altLang="en-US" sz="2000" b="1" dirty="0">
                        <a:latin typeface="Arial" panose="020B0604020202020204" pitchFamily="34" charset="0"/>
                        <a:cs typeface="Arial" panose="020B0604020202020204" pitchFamily="34" charset="0"/>
                      </a:endParaRPr>
                    </a:p>
                  </a:txBody>
                  <a:tcPr anchor="ctr"/>
                </a:tc>
                <a:tc>
                  <a:txBody>
                    <a:bodyPr/>
                    <a:lstStyle/>
                    <a:p>
                      <a:pPr algn="ctr"/>
                      <a:r>
                        <a:rPr lang="en-US" altLang="zh-CN" sz="2000" b="1" dirty="0"/>
                        <a:t>4</a:t>
                      </a:r>
                      <a:endParaRPr lang="zh-CN" altLang="en-US" sz="2000" b="1" dirty="0">
                        <a:latin typeface="Arial" panose="020B0604020202020204" pitchFamily="34" charset="0"/>
                        <a:cs typeface="Arial" panose="020B0604020202020204" pitchFamily="34" charset="0"/>
                      </a:endParaRPr>
                    </a:p>
                  </a:txBody>
                  <a:tcPr anchor="ctr"/>
                </a:tc>
                <a:tc>
                  <a:txBody>
                    <a:bodyPr/>
                    <a:lstStyle/>
                    <a:p>
                      <a:pPr algn="ctr"/>
                      <a:r>
                        <a:rPr lang="en-US" altLang="zh-CN" sz="2000" b="1" dirty="0"/>
                        <a:t>4</a:t>
                      </a:r>
                      <a:endParaRPr lang="zh-CN" altLang="en-US" sz="20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955367110"/>
                  </a:ext>
                </a:extLst>
              </a:tr>
              <a:tr h="442590">
                <a:tc>
                  <a:txBody>
                    <a:bodyPr/>
                    <a:lstStyle/>
                    <a:p>
                      <a:pPr algn="ctr"/>
                      <a:r>
                        <a:rPr lang="en-US" altLang="zh-CN" sz="2000" b="1" dirty="0"/>
                        <a:t>1</a:t>
                      </a:r>
                      <a:endParaRPr lang="zh-CN" altLang="en-US" sz="2000" b="1" dirty="0">
                        <a:latin typeface="Arial" panose="020B0604020202020204" pitchFamily="34" charset="0"/>
                        <a:cs typeface="Arial" panose="020B0604020202020204" pitchFamily="34" charset="0"/>
                      </a:endParaRPr>
                    </a:p>
                  </a:txBody>
                  <a:tcPr/>
                </a:tc>
                <a:tc>
                  <a:txBody>
                    <a:bodyPr/>
                    <a:lstStyle/>
                    <a:p>
                      <a:pPr algn="ctr"/>
                      <a:r>
                        <a:rPr lang="en-US" altLang="zh-CN" sz="2000" b="1" dirty="0"/>
                        <a:t>dog</a:t>
                      </a:r>
                      <a:endParaRPr lang="zh-CN" altLang="en-US" sz="2000" b="1" dirty="0">
                        <a:latin typeface="Arial" panose="020B0604020202020204" pitchFamily="34" charset="0"/>
                        <a:cs typeface="Arial" panose="020B0604020202020204" pitchFamily="34" charset="0"/>
                      </a:endParaRPr>
                    </a:p>
                  </a:txBody>
                  <a:tcPr anchor="ctr"/>
                </a:tc>
                <a:tc>
                  <a:txBody>
                    <a:bodyPr/>
                    <a:lstStyle/>
                    <a:p>
                      <a:pPr algn="ctr"/>
                      <a:r>
                        <a:rPr lang="en-US" altLang="zh-CN" sz="2000" b="1" dirty="0"/>
                        <a:t>6</a:t>
                      </a:r>
                      <a:endParaRPr lang="zh-CN" altLang="en-US" sz="2000" b="1" dirty="0">
                        <a:latin typeface="Arial" panose="020B0604020202020204" pitchFamily="34" charset="0"/>
                        <a:cs typeface="Arial" panose="020B0604020202020204" pitchFamily="34" charset="0"/>
                      </a:endParaRPr>
                    </a:p>
                  </a:txBody>
                  <a:tcPr anchor="ctr"/>
                </a:tc>
                <a:tc>
                  <a:txBody>
                    <a:bodyPr/>
                    <a:lstStyle/>
                    <a:p>
                      <a:pPr algn="ctr"/>
                      <a:r>
                        <a:rPr lang="en-US" altLang="zh-CN" sz="2000" b="1" dirty="0"/>
                        <a:t>5</a:t>
                      </a:r>
                      <a:endParaRPr lang="zh-CN" altLang="en-US" sz="20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44447851"/>
                  </a:ext>
                </a:extLst>
              </a:tr>
              <a:tr h="442590">
                <a:tc>
                  <a:txBody>
                    <a:bodyPr/>
                    <a:lstStyle/>
                    <a:p>
                      <a:pPr algn="ctr"/>
                      <a:r>
                        <a:rPr lang="en-US" altLang="zh-CN" sz="2000" b="1" dirty="0"/>
                        <a:t>2</a:t>
                      </a:r>
                      <a:endParaRPr lang="zh-CN" altLang="en-US" sz="2000" b="1" dirty="0">
                        <a:latin typeface="Arial" panose="020B0604020202020204" pitchFamily="34" charset="0"/>
                        <a:cs typeface="Arial" panose="020B0604020202020204" pitchFamily="34" charset="0"/>
                      </a:endParaRPr>
                    </a:p>
                  </a:txBody>
                  <a:tcPr/>
                </a:tc>
                <a:tc>
                  <a:txBody>
                    <a:bodyPr/>
                    <a:lstStyle/>
                    <a:p>
                      <a:pPr algn="ctr"/>
                      <a:r>
                        <a:rPr lang="en-US" altLang="zh-CN" sz="2000" b="1" dirty="0"/>
                        <a:t>dog</a:t>
                      </a:r>
                      <a:endParaRPr lang="zh-CN" altLang="en-US" sz="2000" b="1" dirty="0">
                        <a:latin typeface="Arial" panose="020B0604020202020204" pitchFamily="34" charset="0"/>
                        <a:cs typeface="Arial" panose="020B0604020202020204" pitchFamily="34" charset="0"/>
                      </a:endParaRPr>
                    </a:p>
                  </a:txBody>
                  <a:tcPr anchor="ctr"/>
                </a:tc>
                <a:tc>
                  <a:txBody>
                    <a:bodyPr/>
                    <a:lstStyle/>
                    <a:p>
                      <a:pPr algn="ctr"/>
                      <a:r>
                        <a:rPr lang="en-US" altLang="zh-CN" sz="2000" b="1" dirty="0"/>
                        <a:t>3</a:t>
                      </a:r>
                      <a:endParaRPr lang="zh-CN" altLang="en-US" sz="2000" b="1" dirty="0">
                        <a:latin typeface="Arial" panose="020B0604020202020204" pitchFamily="34" charset="0"/>
                        <a:cs typeface="Arial" panose="020B0604020202020204" pitchFamily="34" charset="0"/>
                      </a:endParaRPr>
                    </a:p>
                  </a:txBody>
                  <a:tcPr anchor="ctr"/>
                </a:tc>
                <a:tc>
                  <a:txBody>
                    <a:bodyPr/>
                    <a:lstStyle/>
                    <a:p>
                      <a:pPr algn="ctr"/>
                      <a:r>
                        <a:rPr lang="en-US" altLang="zh-CN" sz="2000" b="1" dirty="0"/>
                        <a:t>1</a:t>
                      </a:r>
                      <a:endParaRPr lang="zh-CN" altLang="en-US" sz="20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954568854"/>
                  </a:ext>
                </a:extLst>
              </a:tr>
              <a:tr h="442590">
                <a:tc>
                  <a:txBody>
                    <a:bodyPr/>
                    <a:lstStyle/>
                    <a:p>
                      <a:pPr algn="ctr"/>
                      <a:r>
                        <a:rPr lang="en-US" altLang="zh-CN" sz="2000" b="1" dirty="0"/>
                        <a:t>3</a:t>
                      </a:r>
                      <a:endParaRPr lang="zh-CN" altLang="en-US" sz="2000" b="1" dirty="0">
                        <a:latin typeface="Arial" panose="020B0604020202020204" pitchFamily="34" charset="0"/>
                        <a:cs typeface="Arial" panose="020B0604020202020204" pitchFamily="34" charset="0"/>
                      </a:endParaRPr>
                    </a:p>
                  </a:txBody>
                  <a:tcPr/>
                </a:tc>
                <a:tc>
                  <a:txBody>
                    <a:bodyPr/>
                    <a:lstStyle/>
                    <a:p>
                      <a:pPr algn="ctr"/>
                      <a:r>
                        <a:rPr lang="en-US" altLang="zh-CN" sz="2000" b="1" dirty="0"/>
                        <a:t>fish</a:t>
                      </a:r>
                      <a:endParaRPr lang="zh-CN" altLang="en-US" sz="2000" b="1" dirty="0">
                        <a:latin typeface="Arial" panose="020B0604020202020204" pitchFamily="34" charset="0"/>
                        <a:cs typeface="Arial" panose="020B0604020202020204" pitchFamily="34" charset="0"/>
                      </a:endParaRPr>
                    </a:p>
                  </a:txBody>
                  <a:tcPr anchor="ctr"/>
                </a:tc>
                <a:tc>
                  <a:txBody>
                    <a:bodyPr/>
                    <a:lstStyle/>
                    <a:p>
                      <a:pPr algn="ctr"/>
                      <a:r>
                        <a:rPr lang="en-US" altLang="zh-CN" sz="2000" b="1" dirty="0"/>
                        <a:t>3</a:t>
                      </a:r>
                      <a:endParaRPr lang="zh-CN" altLang="en-US" sz="2000" b="1" dirty="0">
                        <a:latin typeface="Arial" panose="020B0604020202020204" pitchFamily="34" charset="0"/>
                        <a:cs typeface="Arial" panose="020B0604020202020204" pitchFamily="34" charset="0"/>
                      </a:endParaRPr>
                    </a:p>
                  </a:txBody>
                  <a:tcPr anchor="ctr"/>
                </a:tc>
                <a:tc>
                  <a:txBody>
                    <a:bodyPr/>
                    <a:lstStyle/>
                    <a:p>
                      <a:pPr algn="ctr"/>
                      <a:r>
                        <a:rPr lang="en-US" altLang="zh-CN" sz="2000" b="1" dirty="0"/>
                        <a:t>1</a:t>
                      </a:r>
                      <a:endParaRPr lang="zh-CN" altLang="en-US" sz="20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96752299"/>
                  </a:ext>
                </a:extLst>
              </a:tr>
            </a:tbl>
          </a:graphicData>
        </a:graphic>
      </p:graphicFrame>
    </p:spTree>
    <p:extLst>
      <p:ext uri="{BB962C8B-B14F-4D97-AF65-F5344CB8AC3E}">
        <p14:creationId xmlns:p14="http://schemas.microsoft.com/office/powerpoint/2010/main" val="2656066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F04CF2-42F5-401A-92B9-70B2477E8478}"/>
              </a:ext>
            </a:extLst>
          </p:cNvPr>
          <p:cNvSpPr>
            <a:spLocks noGrp="1"/>
          </p:cNvSpPr>
          <p:nvPr>
            <p:ph type="title"/>
          </p:nvPr>
        </p:nvSpPr>
        <p:spPr>
          <a:xfrm>
            <a:off x="376835" y="0"/>
            <a:ext cx="10515600" cy="589384"/>
          </a:xfrm>
        </p:spPr>
        <p:txBody>
          <a:bodyPr>
            <a:normAutofit fontScale="90000"/>
          </a:bodyPr>
          <a:lstStyle/>
          <a:p>
            <a:r>
              <a:rPr lang="zh-CN" altLang="en-US" dirty="0"/>
              <a:t>方法一：</a:t>
            </a:r>
            <a:r>
              <a:rPr lang="en-US" altLang="zh-CN" dirty="0" err="1"/>
              <a:t>OneHotEncoder</a:t>
            </a:r>
            <a:r>
              <a:rPr lang="en-US" altLang="zh-CN" dirty="0"/>
              <a:t>(</a:t>
            </a:r>
            <a:r>
              <a:rPr lang="zh-CN" altLang="en-US" dirty="0"/>
              <a:t>）</a:t>
            </a:r>
          </a:p>
        </p:txBody>
      </p:sp>
      <p:sp>
        <p:nvSpPr>
          <p:cNvPr id="3" name="内容占位符 2">
            <a:extLst>
              <a:ext uri="{FF2B5EF4-FFF2-40B4-BE49-F238E27FC236}">
                <a16:creationId xmlns:a16="http://schemas.microsoft.com/office/drawing/2014/main" id="{0D431CB8-E549-4ECD-8E90-02B42DA3AB0A}"/>
              </a:ext>
            </a:extLst>
          </p:cNvPr>
          <p:cNvSpPr>
            <a:spLocks noGrp="1"/>
          </p:cNvSpPr>
          <p:nvPr>
            <p:ph idx="1"/>
          </p:nvPr>
        </p:nvSpPr>
        <p:spPr>
          <a:xfrm>
            <a:off x="376835" y="1362803"/>
            <a:ext cx="11438327" cy="1325563"/>
          </a:xfrm>
        </p:spPr>
        <p:txBody>
          <a:bodyPr>
            <a:normAutofit/>
          </a:bodyPr>
          <a:lstStyle/>
          <a:p>
            <a:pPr marL="0" indent="0">
              <a:lnSpc>
                <a:spcPct val="150000"/>
              </a:lnSpc>
              <a:spcBef>
                <a:spcPts val="0"/>
              </a:spcBef>
              <a:buNone/>
            </a:pPr>
            <a:r>
              <a:rPr lang="en-US" altLang="zh-CN" dirty="0"/>
              <a:t>pet = </a:t>
            </a:r>
            <a:r>
              <a:rPr lang="en-US" altLang="zh-CN" b="1" dirty="0" err="1"/>
              <a:t>OneHotEncoder</a:t>
            </a:r>
            <a:r>
              <a:rPr lang="en-US" altLang="zh-CN" dirty="0"/>
              <a:t>(sparse=False).</a:t>
            </a:r>
            <a:r>
              <a:rPr lang="en-US" altLang="zh-CN" dirty="0" err="1"/>
              <a:t>fit_transform</a:t>
            </a:r>
            <a:r>
              <a:rPr lang="en-US" altLang="zh-CN" dirty="0"/>
              <a:t>(</a:t>
            </a:r>
            <a:r>
              <a:rPr lang="en-US" altLang="zh-CN" dirty="0" err="1"/>
              <a:t>testdata</a:t>
            </a:r>
            <a:r>
              <a:rPr lang="en-US" altLang="zh-CN" dirty="0"/>
              <a:t>[['pet’]])</a:t>
            </a:r>
          </a:p>
          <a:p>
            <a:pPr marL="0" indent="0">
              <a:lnSpc>
                <a:spcPct val="150000"/>
              </a:lnSpc>
              <a:spcBef>
                <a:spcPts val="0"/>
              </a:spcBef>
              <a:buNone/>
            </a:pPr>
            <a:r>
              <a:rPr lang="en-US" altLang="zh-CN" dirty="0"/>
              <a:t>pet = </a:t>
            </a:r>
            <a:r>
              <a:rPr lang="en-US" altLang="zh-CN" dirty="0" err="1"/>
              <a:t>pd.DataFrame</a:t>
            </a:r>
            <a:r>
              <a:rPr lang="en-US" altLang="zh-CN" dirty="0"/>
              <a:t>(pet, columns=['</a:t>
            </a:r>
            <a:r>
              <a:rPr lang="en-US" altLang="zh-CN" dirty="0" err="1"/>
              <a:t>pet_cat</a:t>
            </a:r>
            <a:r>
              <a:rPr lang="en-US" altLang="zh-CN" dirty="0"/>
              <a:t>', '</a:t>
            </a:r>
            <a:r>
              <a:rPr lang="en-US" altLang="zh-CN" dirty="0" err="1"/>
              <a:t>pet_dog</a:t>
            </a:r>
            <a:r>
              <a:rPr lang="en-US" altLang="zh-CN" dirty="0"/>
              <a:t>', '</a:t>
            </a:r>
            <a:r>
              <a:rPr lang="en-US" altLang="zh-CN" dirty="0" err="1"/>
              <a:t>pet_fish</a:t>
            </a:r>
            <a:r>
              <a:rPr lang="en-US" altLang="zh-CN" dirty="0"/>
              <a:t>'])</a:t>
            </a:r>
          </a:p>
        </p:txBody>
      </p:sp>
      <p:pic>
        <p:nvPicPr>
          <p:cNvPr id="5" name="图片 4">
            <a:extLst>
              <a:ext uri="{FF2B5EF4-FFF2-40B4-BE49-F238E27FC236}">
                <a16:creationId xmlns:a16="http://schemas.microsoft.com/office/drawing/2014/main" id="{BA07633A-DB41-4ED0-AE8A-7BE5DC8628EB}"/>
              </a:ext>
            </a:extLst>
          </p:cNvPr>
          <p:cNvPicPr>
            <a:picLocks noChangeAspect="1"/>
          </p:cNvPicPr>
          <p:nvPr/>
        </p:nvPicPr>
        <p:blipFill>
          <a:blip r:embed="rId3"/>
          <a:stretch>
            <a:fillRect/>
          </a:stretch>
        </p:blipFill>
        <p:spPr>
          <a:xfrm>
            <a:off x="2789195" y="3367445"/>
            <a:ext cx="6128562" cy="2360649"/>
          </a:xfrm>
          <a:prstGeom prst="rect">
            <a:avLst/>
          </a:prstGeom>
        </p:spPr>
      </p:pic>
      <p:sp>
        <p:nvSpPr>
          <p:cNvPr id="6" name="对话气泡: 圆角矩形 5">
            <a:extLst>
              <a:ext uri="{FF2B5EF4-FFF2-40B4-BE49-F238E27FC236}">
                <a16:creationId xmlns:a16="http://schemas.microsoft.com/office/drawing/2014/main" id="{99EB8D8E-E9A7-4A3A-B1AA-38D9238B5B00}"/>
              </a:ext>
            </a:extLst>
          </p:cNvPr>
          <p:cNvSpPr/>
          <p:nvPr/>
        </p:nvSpPr>
        <p:spPr>
          <a:xfrm>
            <a:off x="10321439" y="589384"/>
            <a:ext cx="1620957" cy="654159"/>
          </a:xfrm>
          <a:prstGeom prst="wedgeRoundRectCallout">
            <a:avLst>
              <a:gd name="adj1" fmla="val -97473"/>
              <a:gd name="adj2" fmla="val 10408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8" name="文本框 7">
            <a:extLst>
              <a:ext uri="{FF2B5EF4-FFF2-40B4-BE49-F238E27FC236}">
                <a16:creationId xmlns:a16="http://schemas.microsoft.com/office/drawing/2014/main" id="{978284E6-A516-4123-9088-4032A5744C78}"/>
              </a:ext>
            </a:extLst>
          </p:cNvPr>
          <p:cNvSpPr txBox="1"/>
          <p:nvPr/>
        </p:nvSpPr>
        <p:spPr>
          <a:xfrm>
            <a:off x="10321439" y="667313"/>
            <a:ext cx="1620957" cy="523220"/>
          </a:xfrm>
          <a:prstGeom prst="rect">
            <a:avLst/>
          </a:prstGeom>
          <a:noFill/>
        </p:spPr>
        <p:txBody>
          <a:bodyPr wrap="none" rtlCol="0">
            <a:spAutoFit/>
          </a:bodyPr>
          <a:lstStyle/>
          <a:p>
            <a:r>
              <a:rPr lang="zh-CN" altLang="en-US" sz="2800" dirty="0"/>
              <a:t>二维数组</a:t>
            </a:r>
          </a:p>
        </p:txBody>
      </p:sp>
      <p:sp>
        <p:nvSpPr>
          <p:cNvPr id="7" name="文本框 6">
            <a:extLst>
              <a:ext uri="{FF2B5EF4-FFF2-40B4-BE49-F238E27FC236}">
                <a16:creationId xmlns:a16="http://schemas.microsoft.com/office/drawing/2014/main" id="{DBA27458-07A3-4E9B-BBF9-E544846C0707}"/>
              </a:ext>
            </a:extLst>
          </p:cNvPr>
          <p:cNvSpPr txBox="1"/>
          <p:nvPr/>
        </p:nvSpPr>
        <p:spPr>
          <a:xfrm>
            <a:off x="5467547" y="6306532"/>
            <a:ext cx="6474849" cy="369332"/>
          </a:xfrm>
          <a:prstGeom prst="rect">
            <a:avLst/>
          </a:prstGeom>
          <a:noFill/>
        </p:spPr>
        <p:txBody>
          <a:bodyPr wrap="none" rtlCol="0">
            <a:spAutoFit/>
          </a:bodyPr>
          <a:lstStyle/>
          <a:p>
            <a:r>
              <a:rPr lang="en-US" altLang="zh-CN" dirty="0">
                <a:hlinkClick r:id="rId4"/>
              </a:rPr>
              <a:t>https://blog.csdn.net/weixin_45252110/article/details/98749238</a:t>
            </a:r>
            <a:r>
              <a:rPr lang="en-US" altLang="zh-CN" dirty="0"/>
              <a:t> </a:t>
            </a:r>
            <a:endParaRPr lang="zh-CN" altLang="en-US" dirty="0"/>
          </a:p>
        </p:txBody>
      </p:sp>
    </p:spTree>
    <p:extLst>
      <p:ext uri="{BB962C8B-B14F-4D97-AF65-F5344CB8AC3E}">
        <p14:creationId xmlns:p14="http://schemas.microsoft.com/office/powerpoint/2010/main" val="3593229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F4721C-4432-48E5-BC41-46737DA6B264}"/>
              </a:ext>
            </a:extLst>
          </p:cNvPr>
          <p:cNvSpPr>
            <a:spLocks noGrp="1"/>
          </p:cNvSpPr>
          <p:nvPr>
            <p:ph type="title"/>
          </p:nvPr>
        </p:nvSpPr>
        <p:spPr>
          <a:xfrm>
            <a:off x="392177" y="0"/>
            <a:ext cx="10515600" cy="552923"/>
          </a:xfrm>
        </p:spPr>
        <p:txBody>
          <a:bodyPr>
            <a:normAutofit fontScale="90000"/>
          </a:bodyPr>
          <a:lstStyle/>
          <a:p>
            <a:r>
              <a:rPr lang="zh-CN" altLang="en-US" dirty="0"/>
              <a:t>方法二：</a:t>
            </a:r>
            <a:r>
              <a:rPr lang="en-US" altLang="zh-CN" dirty="0" err="1"/>
              <a:t>LabelBinarizer</a:t>
            </a:r>
            <a:r>
              <a:rPr lang="en-US" altLang="zh-CN" dirty="0"/>
              <a:t>()</a:t>
            </a:r>
            <a:endParaRPr lang="zh-CN" altLang="en-US" dirty="0"/>
          </a:p>
        </p:txBody>
      </p:sp>
      <p:sp>
        <p:nvSpPr>
          <p:cNvPr id="3" name="内容占位符 2">
            <a:extLst>
              <a:ext uri="{FF2B5EF4-FFF2-40B4-BE49-F238E27FC236}">
                <a16:creationId xmlns:a16="http://schemas.microsoft.com/office/drawing/2014/main" id="{A66B8C7E-3CF8-4D73-994A-7749E189B771}"/>
              </a:ext>
            </a:extLst>
          </p:cNvPr>
          <p:cNvSpPr>
            <a:spLocks noGrp="1"/>
          </p:cNvSpPr>
          <p:nvPr>
            <p:ph idx="1"/>
          </p:nvPr>
        </p:nvSpPr>
        <p:spPr>
          <a:xfrm>
            <a:off x="392177" y="1644887"/>
            <a:ext cx="11631482" cy="4351338"/>
          </a:xfrm>
        </p:spPr>
        <p:txBody>
          <a:bodyPr>
            <a:normAutofit/>
          </a:bodyPr>
          <a:lstStyle/>
          <a:p>
            <a:pPr marL="0" indent="0">
              <a:lnSpc>
                <a:spcPct val="150000"/>
              </a:lnSpc>
              <a:spcBef>
                <a:spcPts val="0"/>
              </a:spcBef>
              <a:buNone/>
            </a:pPr>
            <a:r>
              <a:rPr lang="en-US" altLang="zh-CN" dirty="0" err="1"/>
              <a:t>pet_binarizer</a:t>
            </a:r>
            <a:r>
              <a:rPr lang="en-US" altLang="zh-CN" dirty="0"/>
              <a:t> = </a:t>
            </a:r>
            <a:r>
              <a:rPr lang="en-US" altLang="zh-CN" b="1" dirty="0" err="1"/>
              <a:t>LabelBinarizer</a:t>
            </a:r>
            <a:r>
              <a:rPr lang="en-US" altLang="zh-CN" dirty="0"/>
              <a:t>().</a:t>
            </a:r>
            <a:r>
              <a:rPr lang="en-US" altLang="zh-CN" dirty="0" err="1"/>
              <a:t>fit_transform</a:t>
            </a:r>
            <a:r>
              <a:rPr lang="en-US" altLang="zh-CN" dirty="0"/>
              <a:t>(</a:t>
            </a:r>
            <a:r>
              <a:rPr lang="en-US" altLang="zh-CN" dirty="0" err="1"/>
              <a:t>testdata.pet</a:t>
            </a:r>
            <a:r>
              <a:rPr lang="en-US" altLang="zh-CN" dirty="0"/>
              <a:t>)</a:t>
            </a:r>
          </a:p>
          <a:p>
            <a:pPr marL="0" indent="0">
              <a:lnSpc>
                <a:spcPct val="150000"/>
              </a:lnSpc>
              <a:spcBef>
                <a:spcPts val="0"/>
              </a:spcBef>
              <a:buNone/>
            </a:pPr>
            <a:r>
              <a:rPr lang="en-US" altLang="zh-CN" dirty="0"/>
              <a:t>pet = </a:t>
            </a:r>
            <a:r>
              <a:rPr lang="en-US" altLang="zh-CN" dirty="0" err="1"/>
              <a:t>pd.DataFrame</a:t>
            </a:r>
            <a:r>
              <a:rPr lang="en-US" altLang="zh-CN" dirty="0"/>
              <a:t>(</a:t>
            </a:r>
            <a:r>
              <a:rPr lang="en-US" altLang="zh-CN" dirty="0" err="1"/>
              <a:t>pet_binarizer</a:t>
            </a:r>
            <a:r>
              <a:rPr lang="en-US" altLang="zh-CN" dirty="0"/>
              <a:t>, columns=['</a:t>
            </a:r>
            <a:r>
              <a:rPr lang="en-US" altLang="zh-CN" dirty="0" err="1"/>
              <a:t>pet_cat</a:t>
            </a:r>
            <a:r>
              <a:rPr lang="en-US" altLang="zh-CN" dirty="0"/>
              <a:t>’, '</a:t>
            </a:r>
            <a:r>
              <a:rPr lang="en-US" altLang="zh-CN" dirty="0" err="1"/>
              <a:t>pet_dog</a:t>
            </a:r>
            <a:r>
              <a:rPr lang="en-US" altLang="zh-CN" dirty="0"/>
              <a:t>’, '</a:t>
            </a:r>
            <a:r>
              <a:rPr lang="en-US" altLang="zh-CN" dirty="0" err="1"/>
              <a:t>pet_fish</a:t>
            </a:r>
            <a:r>
              <a:rPr lang="en-US" altLang="zh-CN" dirty="0"/>
              <a:t>'])</a:t>
            </a:r>
            <a:endParaRPr lang="zh-CN" altLang="en-US" dirty="0"/>
          </a:p>
        </p:txBody>
      </p:sp>
      <p:pic>
        <p:nvPicPr>
          <p:cNvPr id="4" name="图片 3">
            <a:extLst>
              <a:ext uri="{FF2B5EF4-FFF2-40B4-BE49-F238E27FC236}">
                <a16:creationId xmlns:a16="http://schemas.microsoft.com/office/drawing/2014/main" id="{66709CAC-09E6-4537-A4FB-95271CF07AE1}"/>
              </a:ext>
            </a:extLst>
          </p:cNvPr>
          <p:cNvPicPr>
            <a:picLocks noChangeAspect="1"/>
          </p:cNvPicPr>
          <p:nvPr/>
        </p:nvPicPr>
        <p:blipFill>
          <a:blip r:embed="rId2"/>
          <a:stretch>
            <a:fillRect/>
          </a:stretch>
        </p:blipFill>
        <p:spPr>
          <a:xfrm>
            <a:off x="2985194" y="3558615"/>
            <a:ext cx="6221611" cy="2437610"/>
          </a:xfrm>
          <a:prstGeom prst="rect">
            <a:avLst/>
          </a:prstGeom>
        </p:spPr>
      </p:pic>
      <p:sp>
        <p:nvSpPr>
          <p:cNvPr id="5" name="对话气泡: 圆角矩形 4">
            <a:extLst>
              <a:ext uri="{FF2B5EF4-FFF2-40B4-BE49-F238E27FC236}">
                <a16:creationId xmlns:a16="http://schemas.microsoft.com/office/drawing/2014/main" id="{5659434B-7EE1-4952-99D8-3F9C911017A5}"/>
              </a:ext>
            </a:extLst>
          </p:cNvPr>
          <p:cNvSpPr/>
          <p:nvPr/>
        </p:nvSpPr>
        <p:spPr>
          <a:xfrm>
            <a:off x="10058399" y="1087270"/>
            <a:ext cx="1620957" cy="654159"/>
          </a:xfrm>
          <a:prstGeom prst="wedgeRoundRectCallout">
            <a:avLst>
              <a:gd name="adj1" fmla="val -108621"/>
              <a:gd name="adj2" fmla="val 75737"/>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6" name="文本框 5">
            <a:extLst>
              <a:ext uri="{FF2B5EF4-FFF2-40B4-BE49-F238E27FC236}">
                <a16:creationId xmlns:a16="http://schemas.microsoft.com/office/drawing/2014/main" id="{F414A240-34B2-4E71-B5FE-03FA308CE7C0}"/>
              </a:ext>
            </a:extLst>
          </p:cNvPr>
          <p:cNvSpPr txBox="1"/>
          <p:nvPr/>
        </p:nvSpPr>
        <p:spPr>
          <a:xfrm>
            <a:off x="10058398" y="1134014"/>
            <a:ext cx="1620957" cy="523220"/>
          </a:xfrm>
          <a:prstGeom prst="rect">
            <a:avLst/>
          </a:prstGeom>
          <a:noFill/>
        </p:spPr>
        <p:txBody>
          <a:bodyPr wrap="none" rtlCol="0">
            <a:spAutoFit/>
          </a:bodyPr>
          <a:lstStyle/>
          <a:p>
            <a:r>
              <a:rPr lang="zh-CN" altLang="en-US" sz="2800" dirty="0"/>
              <a:t>一维数组</a:t>
            </a:r>
          </a:p>
        </p:txBody>
      </p:sp>
    </p:spTree>
    <p:extLst>
      <p:ext uri="{BB962C8B-B14F-4D97-AF65-F5344CB8AC3E}">
        <p14:creationId xmlns:p14="http://schemas.microsoft.com/office/powerpoint/2010/main" val="2997684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7D40E3-00DE-46EE-99E3-B9CF5B915FD7}"/>
              </a:ext>
            </a:extLst>
          </p:cNvPr>
          <p:cNvSpPr>
            <a:spLocks noGrp="1"/>
          </p:cNvSpPr>
          <p:nvPr>
            <p:ph type="title"/>
          </p:nvPr>
        </p:nvSpPr>
        <p:spPr>
          <a:xfrm>
            <a:off x="245326" y="0"/>
            <a:ext cx="10515600" cy="612741"/>
          </a:xfrm>
        </p:spPr>
        <p:txBody>
          <a:bodyPr>
            <a:normAutofit fontScale="90000"/>
          </a:bodyPr>
          <a:lstStyle/>
          <a:p>
            <a:r>
              <a:rPr lang="zh-CN" altLang="en-US" dirty="0"/>
              <a:t>数值型特征</a:t>
            </a:r>
            <a:r>
              <a:rPr lang="en-US" altLang="zh-CN" dirty="0"/>
              <a:t>age</a:t>
            </a:r>
            <a:r>
              <a:rPr lang="zh-CN" altLang="en-US" dirty="0"/>
              <a:t>和</a:t>
            </a:r>
            <a:r>
              <a:rPr lang="en-US" altLang="zh-CN" dirty="0"/>
              <a:t>salary</a:t>
            </a:r>
            <a:r>
              <a:rPr lang="zh-CN" altLang="en-US" dirty="0"/>
              <a:t>的二值化</a:t>
            </a:r>
          </a:p>
        </p:txBody>
      </p:sp>
      <p:sp>
        <p:nvSpPr>
          <p:cNvPr id="3" name="内容占位符 2">
            <a:extLst>
              <a:ext uri="{FF2B5EF4-FFF2-40B4-BE49-F238E27FC236}">
                <a16:creationId xmlns:a16="http://schemas.microsoft.com/office/drawing/2014/main" id="{ECB0B8C7-8A70-4659-8CCC-EB7FD39252C8}"/>
              </a:ext>
            </a:extLst>
          </p:cNvPr>
          <p:cNvSpPr>
            <a:spLocks noGrp="1"/>
          </p:cNvSpPr>
          <p:nvPr>
            <p:ph idx="1"/>
          </p:nvPr>
        </p:nvSpPr>
        <p:spPr>
          <a:xfrm>
            <a:off x="245326" y="1018095"/>
            <a:ext cx="11701347" cy="2582370"/>
          </a:xfrm>
        </p:spPr>
        <p:txBody>
          <a:bodyPr>
            <a:noAutofit/>
          </a:bodyPr>
          <a:lstStyle/>
          <a:p>
            <a:pPr marL="0" indent="0">
              <a:lnSpc>
                <a:spcPct val="150000"/>
              </a:lnSpc>
              <a:spcBef>
                <a:spcPts val="0"/>
              </a:spcBef>
              <a:buNone/>
            </a:pPr>
            <a:r>
              <a:rPr lang="en-US" altLang="zh-CN" sz="2400" dirty="0" err="1"/>
              <a:t>age_and_salary</a:t>
            </a:r>
            <a:r>
              <a:rPr lang="en-US" altLang="zh-CN" sz="2400" dirty="0"/>
              <a:t> = </a:t>
            </a:r>
            <a:r>
              <a:rPr lang="en-US" altLang="zh-CN" sz="2400" b="1" dirty="0" err="1"/>
              <a:t>OneHotEncoder</a:t>
            </a:r>
            <a:r>
              <a:rPr lang="en-US" altLang="zh-CN" sz="2400" dirty="0"/>
              <a:t>(sparse=False).</a:t>
            </a:r>
            <a:r>
              <a:rPr lang="en-US" altLang="zh-CN" sz="2400" dirty="0" err="1"/>
              <a:t>fit_transform</a:t>
            </a:r>
            <a:r>
              <a:rPr lang="en-US" altLang="zh-CN" sz="2400" dirty="0"/>
              <a:t>(</a:t>
            </a:r>
            <a:r>
              <a:rPr lang="en-US" altLang="zh-CN" sz="2400" dirty="0" err="1"/>
              <a:t>testdata</a:t>
            </a:r>
            <a:r>
              <a:rPr lang="en-US" altLang="zh-CN" sz="2400" dirty="0"/>
              <a:t>[['</a:t>
            </a:r>
            <a:r>
              <a:rPr lang="en-US" altLang="zh-CN" sz="2400" dirty="0" err="1"/>
              <a:t>age',"salary</a:t>
            </a:r>
            <a:r>
              <a:rPr lang="en-US" altLang="zh-CN" sz="2400" dirty="0"/>
              <a:t>"]])</a:t>
            </a:r>
          </a:p>
          <a:p>
            <a:pPr marL="0" indent="0">
              <a:lnSpc>
                <a:spcPct val="150000"/>
              </a:lnSpc>
              <a:spcBef>
                <a:spcPts val="0"/>
              </a:spcBef>
              <a:buNone/>
            </a:pPr>
            <a:r>
              <a:rPr lang="en-US" altLang="zh-CN" sz="2400" dirty="0" err="1"/>
              <a:t>age_and_salary</a:t>
            </a:r>
            <a:r>
              <a:rPr lang="en-US" altLang="zh-CN" sz="2400" dirty="0"/>
              <a:t> = </a:t>
            </a:r>
            <a:r>
              <a:rPr lang="en-US" altLang="zh-CN" sz="2400" dirty="0" err="1"/>
              <a:t>pd.DataFrame</a:t>
            </a:r>
            <a:r>
              <a:rPr lang="en-US" altLang="zh-CN" sz="2400" dirty="0"/>
              <a:t>(</a:t>
            </a:r>
            <a:r>
              <a:rPr lang="en-US" altLang="zh-CN" sz="2400" dirty="0" err="1"/>
              <a:t>age_and_salary</a:t>
            </a:r>
            <a:r>
              <a:rPr lang="en-US" altLang="zh-CN" sz="2400" dirty="0"/>
              <a:t>, columns=['age_3’, 'age_4’, 'age_6’, 'salary_1’, 'salary_4’, 'salary_5'])</a:t>
            </a:r>
          </a:p>
        </p:txBody>
      </p:sp>
      <p:pic>
        <p:nvPicPr>
          <p:cNvPr id="5" name="图片 4">
            <a:extLst>
              <a:ext uri="{FF2B5EF4-FFF2-40B4-BE49-F238E27FC236}">
                <a16:creationId xmlns:a16="http://schemas.microsoft.com/office/drawing/2014/main" id="{DC10EC4B-3389-4A1F-8C22-259CF1743375}"/>
              </a:ext>
            </a:extLst>
          </p:cNvPr>
          <p:cNvPicPr>
            <a:picLocks noChangeAspect="1"/>
          </p:cNvPicPr>
          <p:nvPr/>
        </p:nvPicPr>
        <p:blipFill rotWithShape="1">
          <a:blip r:embed="rId2"/>
          <a:srcRect b="4365"/>
          <a:stretch/>
        </p:blipFill>
        <p:spPr>
          <a:xfrm>
            <a:off x="985215" y="3425430"/>
            <a:ext cx="10166694" cy="2414475"/>
          </a:xfrm>
          <a:prstGeom prst="rect">
            <a:avLst/>
          </a:prstGeom>
        </p:spPr>
      </p:pic>
    </p:spTree>
    <p:extLst>
      <p:ext uri="{BB962C8B-B14F-4D97-AF65-F5344CB8AC3E}">
        <p14:creationId xmlns:p14="http://schemas.microsoft.com/office/powerpoint/2010/main" val="2538450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BF3ADC-1308-49DF-8979-E364B9DBF736}"/>
              </a:ext>
            </a:extLst>
          </p:cNvPr>
          <p:cNvSpPr>
            <a:spLocks noGrp="1"/>
          </p:cNvSpPr>
          <p:nvPr>
            <p:ph type="title"/>
          </p:nvPr>
        </p:nvSpPr>
        <p:spPr>
          <a:xfrm>
            <a:off x="838200" y="18856"/>
            <a:ext cx="10515600" cy="681036"/>
          </a:xfrm>
        </p:spPr>
        <p:txBody>
          <a:bodyPr>
            <a:normAutofit fontScale="90000"/>
          </a:bodyPr>
          <a:lstStyle/>
          <a:p>
            <a:r>
              <a:rPr lang="zh-CN" altLang="en-US" dirty="0"/>
              <a:t>用</a:t>
            </a:r>
            <a:r>
              <a:rPr lang="en-US" altLang="zh-CN" dirty="0"/>
              <a:t>pandas </a:t>
            </a:r>
            <a:r>
              <a:rPr lang="zh-CN" altLang="en-US" dirty="0"/>
              <a:t>的</a:t>
            </a:r>
            <a:r>
              <a:rPr lang="en-US" altLang="zh-CN" dirty="0" err="1"/>
              <a:t>concat</a:t>
            </a:r>
            <a:r>
              <a:rPr lang="en-US" altLang="zh-CN" dirty="0"/>
              <a:t>() </a:t>
            </a:r>
            <a:r>
              <a:rPr lang="zh-CN" altLang="en-US" dirty="0"/>
              <a:t>连接所有数据</a:t>
            </a:r>
          </a:p>
        </p:txBody>
      </p:sp>
      <p:sp>
        <p:nvSpPr>
          <p:cNvPr id="3" name="内容占位符 2">
            <a:extLst>
              <a:ext uri="{FF2B5EF4-FFF2-40B4-BE49-F238E27FC236}">
                <a16:creationId xmlns:a16="http://schemas.microsoft.com/office/drawing/2014/main" id="{A36447A6-E4B3-469C-A9C3-B19BDC5F0572}"/>
              </a:ext>
            </a:extLst>
          </p:cNvPr>
          <p:cNvSpPr>
            <a:spLocks noGrp="1"/>
          </p:cNvSpPr>
          <p:nvPr>
            <p:ph idx="1"/>
          </p:nvPr>
        </p:nvSpPr>
        <p:spPr>
          <a:xfrm>
            <a:off x="838200" y="1382565"/>
            <a:ext cx="10515600" cy="4351338"/>
          </a:xfrm>
        </p:spPr>
        <p:txBody>
          <a:bodyPr/>
          <a:lstStyle/>
          <a:p>
            <a:pPr marL="0" indent="0">
              <a:buNone/>
            </a:pPr>
            <a:r>
              <a:rPr lang="en-US" altLang="zh-CN" dirty="0" err="1"/>
              <a:t>pd.concat</a:t>
            </a:r>
            <a:r>
              <a:rPr lang="en-US" altLang="zh-CN" dirty="0"/>
              <a:t>((</a:t>
            </a:r>
            <a:r>
              <a:rPr lang="en-US" altLang="zh-CN" dirty="0" err="1"/>
              <a:t>testdata</a:t>
            </a:r>
            <a:r>
              <a:rPr lang="en-US" altLang="zh-CN" dirty="0"/>
              <a:t>, pet, </a:t>
            </a:r>
            <a:r>
              <a:rPr lang="en-US" altLang="zh-CN" dirty="0" err="1"/>
              <a:t>age_and_salary</a:t>
            </a:r>
            <a:r>
              <a:rPr lang="en-US" altLang="zh-CN" dirty="0"/>
              <a:t>), axis=1)</a:t>
            </a:r>
            <a:endParaRPr lang="zh-CN" altLang="en-US" dirty="0"/>
          </a:p>
        </p:txBody>
      </p:sp>
      <p:pic>
        <p:nvPicPr>
          <p:cNvPr id="5" name="图片 4">
            <a:extLst>
              <a:ext uri="{FF2B5EF4-FFF2-40B4-BE49-F238E27FC236}">
                <a16:creationId xmlns:a16="http://schemas.microsoft.com/office/drawing/2014/main" id="{9BF22B95-A994-4C30-9197-9F0BCD396542}"/>
              </a:ext>
            </a:extLst>
          </p:cNvPr>
          <p:cNvPicPr>
            <a:picLocks noChangeAspect="1"/>
          </p:cNvPicPr>
          <p:nvPr/>
        </p:nvPicPr>
        <p:blipFill rotWithShape="1">
          <a:blip r:embed="rId2"/>
          <a:srcRect l="793" r="2968"/>
          <a:stretch/>
        </p:blipFill>
        <p:spPr>
          <a:xfrm>
            <a:off x="26800" y="3054284"/>
            <a:ext cx="12132851" cy="1414021"/>
          </a:xfrm>
          <a:prstGeom prst="rect">
            <a:avLst/>
          </a:prstGeom>
        </p:spPr>
      </p:pic>
    </p:spTree>
    <p:extLst>
      <p:ext uri="{BB962C8B-B14F-4D97-AF65-F5344CB8AC3E}">
        <p14:creationId xmlns:p14="http://schemas.microsoft.com/office/powerpoint/2010/main" val="2774533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7F13CF-A6FB-46C1-8986-0F9F1CA4CBAB}"/>
              </a:ext>
            </a:extLst>
          </p:cNvPr>
          <p:cNvSpPr>
            <a:spLocks noGrp="1"/>
          </p:cNvSpPr>
          <p:nvPr>
            <p:ph type="title"/>
          </p:nvPr>
        </p:nvSpPr>
        <p:spPr>
          <a:xfrm>
            <a:off x="838200" y="28283"/>
            <a:ext cx="10515600" cy="678584"/>
          </a:xfrm>
        </p:spPr>
        <p:txBody>
          <a:bodyPr>
            <a:normAutofit fontScale="90000"/>
          </a:bodyPr>
          <a:lstStyle/>
          <a:p>
            <a:r>
              <a:rPr lang="zh-CN" altLang="en-US" dirty="0"/>
              <a:t>方法三：</a:t>
            </a:r>
            <a:r>
              <a:rPr lang="en-US" altLang="zh-CN" dirty="0" err="1"/>
              <a:t>get_dummies</a:t>
            </a:r>
            <a:endParaRPr lang="zh-CN" altLang="en-US" dirty="0"/>
          </a:p>
        </p:txBody>
      </p:sp>
      <p:sp>
        <p:nvSpPr>
          <p:cNvPr id="3" name="内容占位符 2">
            <a:extLst>
              <a:ext uri="{FF2B5EF4-FFF2-40B4-BE49-F238E27FC236}">
                <a16:creationId xmlns:a16="http://schemas.microsoft.com/office/drawing/2014/main" id="{04C594B3-129C-41F7-BC19-80A96A99A826}"/>
              </a:ext>
            </a:extLst>
          </p:cNvPr>
          <p:cNvSpPr>
            <a:spLocks noGrp="1"/>
          </p:cNvSpPr>
          <p:nvPr>
            <p:ph idx="1"/>
          </p:nvPr>
        </p:nvSpPr>
        <p:spPr>
          <a:xfrm>
            <a:off x="814897" y="1423448"/>
            <a:ext cx="10515600" cy="678584"/>
          </a:xfrm>
        </p:spPr>
        <p:txBody>
          <a:bodyPr/>
          <a:lstStyle/>
          <a:p>
            <a:pPr marL="0" indent="0">
              <a:buNone/>
            </a:pPr>
            <a:r>
              <a:rPr lang="en-US" altLang="zh-CN" dirty="0" err="1"/>
              <a:t>pd.get_dummies</a:t>
            </a:r>
            <a:r>
              <a:rPr lang="en-US" altLang="zh-CN" dirty="0"/>
              <a:t>(</a:t>
            </a:r>
            <a:r>
              <a:rPr lang="en-US" altLang="zh-CN" dirty="0" err="1"/>
              <a:t>testdata</a:t>
            </a:r>
            <a:r>
              <a:rPr lang="en-US" altLang="zh-CN" dirty="0"/>
              <a:t>, columns=</a:t>
            </a:r>
            <a:r>
              <a:rPr lang="en-US" altLang="zh-CN" dirty="0" err="1"/>
              <a:t>testdata.columns</a:t>
            </a:r>
            <a:r>
              <a:rPr lang="en-US" altLang="zh-CN" dirty="0"/>
              <a:t>)</a:t>
            </a:r>
            <a:endParaRPr lang="zh-CN" altLang="en-US" dirty="0"/>
          </a:p>
        </p:txBody>
      </p:sp>
      <p:pic>
        <p:nvPicPr>
          <p:cNvPr id="4" name="图片 3">
            <a:extLst>
              <a:ext uri="{FF2B5EF4-FFF2-40B4-BE49-F238E27FC236}">
                <a16:creationId xmlns:a16="http://schemas.microsoft.com/office/drawing/2014/main" id="{72DE5AAC-DF1C-4FE4-A7BC-0F1A3ECCBD4F}"/>
              </a:ext>
            </a:extLst>
          </p:cNvPr>
          <p:cNvPicPr>
            <a:picLocks noChangeAspect="1"/>
          </p:cNvPicPr>
          <p:nvPr/>
        </p:nvPicPr>
        <p:blipFill rotWithShape="1">
          <a:blip r:embed="rId2"/>
          <a:srcRect l="19517" t="57273" r="45540" b="27878"/>
          <a:stretch/>
        </p:blipFill>
        <p:spPr>
          <a:xfrm>
            <a:off x="216053" y="2818613"/>
            <a:ext cx="11713288" cy="2799761"/>
          </a:xfrm>
          <a:prstGeom prst="rect">
            <a:avLst/>
          </a:prstGeom>
        </p:spPr>
      </p:pic>
    </p:spTree>
    <p:extLst>
      <p:ext uri="{BB962C8B-B14F-4D97-AF65-F5344CB8AC3E}">
        <p14:creationId xmlns:p14="http://schemas.microsoft.com/office/powerpoint/2010/main" val="2157060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9764A-3BDA-4F3A-A7C2-247DB578FA7C}"/>
              </a:ext>
            </a:extLst>
          </p:cNvPr>
          <p:cNvSpPr>
            <a:spLocks noGrp="1"/>
          </p:cNvSpPr>
          <p:nvPr>
            <p:ph type="title"/>
          </p:nvPr>
        </p:nvSpPr>
        <p:spPr>
          <a:xfrm>
            <a:off x="838200" y="28282"/>
            <a:ext cx="10515600" cy="527900"/>
          </a:xfrm>
        </p:spPr>
        <p:txBody>
          <a:bodyPr>
            <a:normAutofit fontScale="90000"/>
          </a:bodyPr>
          <a:lstStyle/>
          <a:p>
            <a:r>
              <a:rPr lang="en-US" altLang="zh-CN" dirty="0" err="1"/>
              <a:t>get_dummies</a:t>
            </a:r>
            <a:endParaRPr lang="zh-CN" altLang="en-US" dirty="0"/>
          </a:p>
        </p:txBody>
      </p:sp>
      <p:sp>
        <p:nvSpPr>
          <p:cNvPr id="3" name="内容占位符 2">
            <a:extLst>
              <a:ext uri="{FF2B5EF4-FFF2-40B4-BE49-F238E27FC236}">
                <a16:creationId xmlns:a16="http://schemas.microsoft.com/office/drawing/2014/main" id="{8485C0F5-1C3C-497B-940A-2272E0547331}"/>
              </a:ext>
            </a:extLst>
          </p:cNvPr>
          <p:cNvSpPr>
            <a:spLocks noGrp="1"/>
          </p:cNvSpPr>
          <p:nvPr>
            <p:ph idx="1"/>
          </p:nvPr>
        </p:nvSpPr>
        <p:spPr>
          <a:xfrm>
            <a:off x="282804" y="725864"/>
            <a:ext cx="11679810" cy="6132135"/>
          </a:xfrm>
        </p:spPr>
        <p:txBody>
          <a:bodyPr>
            <a:normAutofit fontScale="92500" lnSpcReduction="10000"/>
          </a:bodyPr>
          <a:lstStyle/>
          <a:p>
            <a:pPr>
              <a:lnSpc>
                <a:spcPct val="160000"/>
              </a:lnSpc>
              <a:spcBef>
                <a:spcPts val="0"/>
              </a:spcBef>
            </a:pPr>
            <a:r>
              <a:rPr lang="zh-CN" altLang="en-US" b="1" dirty="0"/>
              <a:t>优点： </a:t>
            </a:r>
            <a:br>
              <a:rPr lang="zh-CN" altLang="en-US" dirty="0"/>
            </a:br>
            <a:r>
              <a:rPr lang="en-US" altLang="zh-CN" dirty="0"/>
              <a:t>1. </a:t>
            </a:r>
            <a:r>
              <a:rPr lang="zh-CN" altLang="en-US" dirty="0"/>
              <a:t>本身就是 </a:t>
            </a:r>
            <a:r>
              <a:rPr lang="en-US" altLang="zh-CN" dirty="0"/>
              <a:t>pandas </a:t>
            </a:r>
            <a:r>
              <a:rPr lang="zh-CN" altLang="en-US" dirty="0"/>
              <a:t>的模块，所以对 </a:t>
            </a:r>
            <a:r>
              <a:rPr lang="en-US" altLang="zh-CN" dirty="0" err="1"/>
              <a:t>DataFrame</a:t>
            </a:r>
            <a:r>
              <a:rPr lang="en-US" altLang="zh-CN" dirty="0"/>
              <a:t> </a:t>
            </a:r>
            <a:r>
              <a:rPr lang="zh-CN" altLang="en-US" dirty="0"/>
              <a:t>类型兼容很好</a:t>
            </a:r>
            <a:br>
              <a:rPr lang="en-US" altLang="zh-CN" dirty="0"/>
            </a:br>
            <a:r>
              <a:rPr lang="en-US" altLang="zh-CN" dirty="0"/>
              <a:t>2. </a:t>
            </a:r>
            <a:r>
              <a:rPr lang="zh-CN" altLang="en-US" dirty="0"/>
              <a:t>能根据用户指定自动生成二值编码后的变量名</a:t>
            </a:r>
            <a:endParaRPr lang="en-US" altLang="zh-CN" dirty="0"/>
          </a:p>
          <a:p>
            <a:pPr>
              <a:lnSpc>
                <a:spcPct val="160000"/>
              </a:lnSpc>
              <a:spcBef>
                <a:spcPts val="0"/>
              </a:spcBef>
            </a:pPr>
            <a:r>
              <a:rPr lang="zh-CN" altLang="en-US" b="1" dirty="0"/>
              <a:t>缺点：</a:t>
            </a:r>
            <a:br>
              <a:rPr lang="en-US" altLang="zh-CN" dirty="0"/>
            </a:br>
            <a:r>
              <a:rPr lang="en-US" altLang="zh-CN" dirty="0"/>
              <a:t>1.</a:t>
            </a:r>
            <a:r>
              <a:rPr lang="zh-CN" altLang="en-US" dirty="0"/>
              <a:t> 不是 </a:t>
            </a:r>
            <a:r>
              <a:rPr lang="en-US" altLang="zh-CN" dirty="0" err="1"/>
              <a:t>sklearn</a:t>
            </a:r>
            <a:r>
              <a:rPr lang="en-US" altLang="zh-CN" dirty="0"/>
              <a:t> </a:t>
            </a:r>
            <a:r>
              <a:rPr lang="zh-CN" altLang="en-US" dirty="0"/>
              <a:t>里的 </a:t>
            </a:r>
            <a:r>
              <a:rPr lang="en-US" altLang="zh-CN" dirty="0"/>
              <a:t>transformer </a:t>
            </a:r>
            <a:r>
              <a:rPr lang="zh-CN" altLang="en-US" dirty="0"/>
              <a:t>类型，所以得到的结果得手动输入到 </a:t>
            </a:r>
            <a:r>
              <a:rPr lang="en-US" altLang="zh-CN" dirty="0" err="1"/>
              <a:t>sklearn</a:t>
            </a:r>
            <a:r>
              <a:rPr lang="en-US" altLang="zh-CN" dirty="0"/>
              <a:t> </a:t>
            </a:r>
            <a:r>
              <a:rPr lang="zh-CN" altLang="en-US" dirty="0"/>
              <a:t>里的相应模块，无法像 </a:t>
            </a:r>
            <a:r>
              <a:rPr lang="en-US" altLang="zh-CN" dirty="0" err="1"/>
              <a:t>sklearn</a:t>
            </a:r>
            <a:r>
              <a:rPr lang="en-US" altLang="zh-CN" dirty="0"/>
              <a:t> </a:t>
            </a:r>
            <a:r>
              <a:rPr lang="zh-CN" altLang="en-US" dirty="0"/>
              <a:t>的 </a:t>
            </a:r>
            <a:r>
              <a:rPr lang="en-US" altLang="zh-CN" dirty="0"/>
              <a:t>transformer </a:t>
            </a:r>
            <a:r>
              <a:rPr lang="zh-CN" altLang="en-US" dirty="0"/>
              <a:t>一样可以输入到 </a:t>
            </a:r>
            <a:r>
              <a:rPr lang="en-US" altLang="zh-CN" dirty="0"/>
              <a:t>pipeline </a:t>
            </a:r>
            <a:r>
              <a:rPr lang="zh-CN" altLang="en-US" dirty="0"/>
              <a:t>中进行流程化的机器学习过程。</a:t>
            </a:r>
            <a:br>
              <a:rPr lang="en-US" altLang="zh-CN" dirty="0"/>
            </a:br>
            <a:r>
              <a:rPr lang="en-US" altLang="zh-CN" dirty="0"/>
              <a:t>2.</a:t>
            </a:r>
            <a:r>
              <a:rPr lang="zh-CN" altLang="en-US" dirty="0"/>
              <a:t>不像 </a:t>
            </a:r>
            <a:r>
              <a:rPr lang="en-US" altLang="zh-CN" dirty="0" err="1"/>
              <a:t>sklearn</a:t>
            </a:r>
            <a:r>
              <a:rPr lang="en-US" altLang="zh-CN" dirty="0"/>
              <a:t> </a:t>
            </a:r>
            <a:r>
              <a:rPr lang="zh-CN" altLang="en-US" dirty="0"/>
              <a:t>的 </a:t>
            </a:r>
            <a:r>
              <a:rPr lang="en-US" altLang="zh-CN" dirty="0"/>
              <a:t>transformer </a:t>
            </a:r>
            <a:r>
              <a:rPr lang="zh-CN" altLang="en-US" dirty="0"/>
              <a:t>一样，有 </a:t>
            </a:r>
            <a:r>
              <a:rPr lang="en-US" altLang="zh-CN" dirty="0"/>
              <a:t>transform </a:t>
            </a:r>
            <a:r>
              <a:rPr lang="zh-CN" altLang="en-US" dirty="0"/>
              <a:t>方法，所以一旦测试集中出现了训练集未曾出现过的特征取值，简单地对测试集、训练集都用 </a:t>
            </a:r>
            <a:r>
              <a:rPr lang="en-US" altLang="zh-CN" dirty="0" err="1"/>
              <a:t>get_dummies</a:t>
            </a:r>
            <a:r>
              <a:rPr lang="en-US" altLang="zh-CN" dirty="0"/>
              <a:t> </a:t>
            </a:r>
            <a:r>
              <a:rPr lang="zh-CN" altLang="en-US" dirty="0"/>
              <a:t>方法将导致数据错误。</a:t>
            </a:r>
          </a:p>
        </p:txBody>
      </p:sp>
    </p:spTree>
    <p:extLst>
      <p:ext uri="{BB962C8B-B14F-4D97-AF65-F5344CB8AC3E}">
        <p14:creationId xmlns:p14="http://schemas.microsoft.com/office/powerpoint/2010/main" val="4266100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2AA12-1E72-4078-9C26-E71BD6F2E631}"/>
              </a:ext>
            </a:extLst>
          </p:cNvPr>
          <p:cNvSpPr>
            <a:spLocks noGrp="1"/>
          </p:cNvSpPr>
          <p:nvPr>
            <p:ph type="title"/>
          </p:nvPr>
        </p:nvSpPr>
        <p:spPr>
          <a:xfrm>
            <a:off x="838200" y="65774"/>
            <a:ext cx="10515600" cy="615263"/>
          </a:xfrm>
        </p:spPr>
        <p:txBody>
          <a:bodyPr>
            <a:normAutofit fontScale="90000"/>
          </a:bodyPr>
          <a:lstStyle/>
          <a:p>
            <a:r>
              <a:rPr lang="zh-CN" altLang="en-US" dirty="0"/>
              <a:t>六、数据缩放</a:t>
            </a:r>
          </a:p>
        </p:txBody>
      </p:sp>
      <p:sp>
        <p:nvSpPr>
          <p:cNvPr id="3" name="内容占位符 2">
            <a:extLst>
              <a:ext uri="{FF2B5EF4-FFF2-40B4-BE49-F238E27FC236}">
                <a16:creationId xmlns:a16="http://schemas.microsoft.com/office/drawing/2014/main" id="{BD38EF1E-738E-401F-A8C6-0A5A11E9A118}"/>
              </a:ext>
            </a:extLst>
          </p:cNvPr>
          <p:cNvSpPr>
            <a:spLocks noGrp="1"/>
          </p:cNvSpPr>
          <p:nvPr>
            <p:ph idx="1"/>
          </p:nvPr>
        </p:nvSpPr>
        <p:spPr>
          <a:xfrm>
            <a:off x="838200" y="1354285"/>
            <a:ext cx="10515600" cy="4351338"/>
          </a:xfrm>
        </p:spPr>
        <p:txBody>
          <a:bodyPr>
            <a:normAutofit/>
          </a:bodyPr>
          <a:lstStyle/>
          <a:p>
            <a:pPr>
              <a:lnSpc>
                <a:spcPct val="160000"/>
              </a:lnSpc>
              <a:spcBef>
                <a:spcPts val="0"/>
              </a:spcBef>
            </a:pPr>
            <a:r>
              <a:rPr lang="en-US" altLang="zh-CN" dirty="0" err="1"/>
              <a:t>StandardScaler</a:t>
            </a:r>
            <a:endParaRPr lang="en-US" altLang="zh-CN" dirty="0"/>
          </a:p>
          <a:p>
            <a:pPr>
              <a:lnSpc>
                <a:spcPct val="160000"/>
              </a:lnSpc>
              <a:spcBef>
                <a:spcPts val="0"/>
              </a:spcBef>
            </a:pPr>
            <a:r>
              <a:rPr lang="en-US" altLang="zh-CN" dirty="0" err="1"/>
              <a:t>MinMaxScaler</a:t>
            </a:r>
            <a:endParaRPr lang="en-US" altLang="zh-CN" dirty="0"/>
          </a:p>
          <a:p>
            <a:pPr>
              <a:lnSpc>
                <a:spcPct val="160000"/>
              </a:lnSpc>
              <a:spcBef>
                <a:spcPts val="0"/>
              </a:spcBef>
            </a:pPr>
            <a:r>
              <a:rPr lang="en-US" altLang="zh-CN" dirty="0" err="1"/>
              <a:t>MaxAbsScaler</a:t>
            </a:r>
            <a:endParaRPr lang="en-US" altLang="zh-CN" dirty="0"/>
          </a:p>
          <a:p>
            <a:pPr>
              <a:lnSpc>
                <a:spcPct val="160000"/>
              </a:lnSpc>
              <a:spcBef>
                <a:spcPts val="0"/>
              </a:spcBef>
            </a:pPr>
            <a:endParaRPr lang="en-US" altLang="zh-CN" dirty="0"/>
          </a:p>
          <a:p>
            <a:pPr marL="457200" lvl="1" indent="0">
              <a:lnSpc>
                <a:spcPct val="160000"/>
              </a:lnSpc>
              <a:spcBef>
                <a:spcPts val="0"/>
              </a:spcBef>
              <a:buNone/>
            </a:pPr>
            <a:r>
              <a:rPr lang="en-US" altLang="zh-CN" sz="2800" dirty="0"/>
              <a:t>from </a:t>
            </a:r>
            <a:r>
              <a:rPr lang="en-US" altLang="zh-CN" sz="2800" dirty="0" err="1"/>
              <a:t>sklearn.preprocessing</a:t>
            </a:r>
            <a:r>
              <a:rPr lang="en-US" altLang="zh-CN" sz="2800" dirty="0"/>
              <a:t> import </a:t>
            </a:r>
            <a:r>
              <a:rPr lang="en-US" altLang="zh-CN" sz="2800" dirty="0" err="1"/>
              <a:t>StandardScaler</a:t>
            </a:r>
            <a:endParaRPr lang="en-US" altLang="zh-CN" sz="2800" dirty="0"/>
          </a:p>
          <a:p>
            <a:pPr marL="457200" lvl="1" indent="0">
              <a:lnSpc>
                <a:spcPct val="160000"/>
              </a:lnSpc>
              <a:spcBef>
                <a:spcPts val="0"/>
              </a:spcBef>
              <a:buNone/>
            </a:pPr>
            <a:r>
              <a:rPr lang="en-US" altLang="zh-CN" sz="2800" dirty="0" err="1"/>
              <a:t>X_scaled</a:t>
            </a:r>
            <a:r>
              <a:rPr lang="en-US" altLang="zh-CN" sz="2800" dirty="0"/>
              <a:t> = </a:t>
            </a:r>
            <a:r>
              <a:rPr lang="en-US" altLang="zh-CN" sz="2800" dirty="0" err="1"/>
              <a:t>StandardScaler</a:t>
            </a:r>
            <a:r>
              <a:rPr lang="en-US" altLang="zh-CN" sz="2800" dirty="0"/>
              <a:t>().</a:t>
            </a:r>
            <a:r>
              <a:rPr lang="en-US" altLang="zh-CN" sz="2800" dirty="0" err="1"/>
              <a:t>fit_transform</a:t>
            </a:r>
            <a:r>
              <a:rPr lang="en-US" altLang="zh-CN" sz="2800" dirty="0"/>
              <a:t>(X)</a:t>
            </a:r>
          </a:p>
        </p:txBody>
      </p:sp>
    </p:spTree>
    <p:extLst>
      <p:ext uri="{BB962C8B-B14F-4D97-AF65-F5344CB8AC3E}">
        <p14:creationId xmlns:p14="http://schemas.microsoft.com/office/powerpoint/2010/main" val="18774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C2D0EA-2D17-4B72-9BF0-15EF25CCFFC7}"/>
              </a:ext>
            </a:extLst>
          </p:cNvPr>
          <p:cNvSpPr>
            <a:spLocks noGrp="1"/>
          </p:cNvSpPr>
          <p:nvPr>
            <p:ph type="title"/>
          </p:nvPr>
        </p:nvSpPr>
        <p:spPr>
          <a:xfrm>
            <a:off x="838200" y="1"/>
            <a:ext cx="10515600" cy="857838"/>
          </a:xfrm>
        </p:spPr>
        <p:txBody>
          <a:bodyPr>
            <a:normAutofit/>
          </a:bodyPr>
          <a:lstStyle/>
          <a:p>
            <a:r>
              <a:rPr lang="zh-CN" altLang="en-US" dirty="0"/>
              <a:t>课程综合实践项目</a:t>
            </a:r>
            <a:r>
              <a:rPr lang="en-US" altLang="zh-CN" dirty="0"/>
              <a:t>---</a:t>
            </a:r>
            <a:r>
              <a:rPr lang="zh-CN" altLang="en-US" dirty="0"/>
              <a:t>评分项</a:t>
            </a:r>
          </a:p>
        </p:txBody>
      </p:sp>
      <p:sp>
        <p:nvSpPr>
          <p:cNvPr id="3" name="内容占位符 2">
            <a:extLst>
              <a:ext uri="{FF2B5EF4-FFF2-40B4-BE49-F238E27FC236}">
                <a16:creationId xmlns:a16="http://schemas.microsoft.com/office/drawing/2014/main" id="{36A3177D-BA8C-4B59-96F0-EBEB9ADEB929}"/>
              </a:ext>
            </a:extLst>
          </p:cNvPr>
          <p:cNvSpPr>
            <a:spLocks noGrp="1"/>
          </p:cNvSpPr>
          <p:nvPr>
            <p:ph idx="1"/>
          </p:nvPr>
        </p:nvSpPr>
        <p:spPr>
          <a:xfrm>
            <a:off x="527901" y="735291"/>
            <a:ext cx="11058357" cy="6122708"/>
          </a:xfrm>
        </p:spPr>
        <p:txBody>
          <a:bodyPr>
            <a:normAutofit lnSpcReduction="10000"/>
          </a:bodyPr>
          <a:lstStyle/>
          <a:p>
            <a:pPr>
              <a:lnSpc>
                <a:spcPct val="150000"/>
              </a:lnSpc>
            </a:pPr>
            <a:r>
              <a:rPr lang="zh-CN" altLang="en-US" dirty="0"/>
              <a:t>分小组完成：</a:t>
            </a:r>
            <a:r>
              <a:rPr lang="en-US" altLang="zh-CN" dirty="0"/>
              <a:t>2-3</a:t>
            </a:r>
            <a:r>
              <a:rPr lang="zh-CN" altLang="en-US" dirty="0"/>
              <a:t>人一组</a:t>
            </a:r>
            <a:endParaRPr lang="en-US" altLang="zh-CN" dirty="0"/>
          </a:p>
          <a:p>
            <a:pPr>
              <a:lnSpc>
                <a:spcPct val="150000"/>
              </a:lnSpc>
            </a:pPr>
            <a:r>
              <a:rPr lang="zh-CN" altLang="en-US" dirty="0"/>
              <a:t>占平时成绩的</a:t>
            </a:r>
            <a:r>
              <a:rPr lang="en-US" altLang="zh-CN" dirty="0"/>
              <a:t>30%</a:t>
            </a:r>
            <a:r>
              <a:rPr lang="zh-CN" altLang="en-US" dirty="0"/>
              <a:t>（相当于期中考试）</a:t>
            </a:r>
            <a:endParaRPr lang="en-US" altLang="zh-CN" dirty="0"/>
          </a:p>
          <a:p>
            <a:pPr lvl="1">
              <a:lnSpc>
                <a:spcPct val="150000"/>
              </a:lnSpc>
            </a:pPr>
            <a:r>
              <a:rPr lang="zh-CN" altLang="en-US" dirty="0"/>
              <a:t>最终参赛结果及代码（</a:t>
            </a:r>
            <a:r>
              <a:rPr lang="en-US" altLang="zh-CN" dirty="0"/>
              <a:t>50%</a:t>
            </a:r>
            <a:r>
              <a:rPr lang="zh-CN" altLang="en-US" dirty="0"/>
              <a:t>）：</a:t>
            </a:r>
            <a:r>
              <a:rPr lang="zh-CN" altLang="en-US" b="1" dirty="0">
                <a:solidFill>
                  <a:srgbClr val="0000FF"/>
                </a:solidFill>
              </a:rPr>
              <a:t>参赛队名</a:t>
            </a:r>
            <a:r>
              <a:rPr lang="zh-CN" altLang="en-US" dirty="0"/>
              <a:t>、名次和</a:t>
            </a:r>
            <a:r>
              <a:rPr lang="en-US" altLang="zh-CN" dirty="0"/>
              <a:t>RMSE</a:t>
            </a:r>
            <a:r>
              <a:rPr lang="zh-CN" altLang="en-US" dirty="0"/>
              <a:t>、</a:t>
            </a:r>
            <a:r>
              <a:rPr lang="en-US" altLang="zh-CN" b="1" dirty="0">
                <a:solidFill>
                  <a:srgbClr val="FF0000"/>
                </a:solidFill>
              </a:rPr>
              <a:t>.</a:t>
            </a:r>
            <a:r>
              <a:rPr lang="en-US" altLang="zh-CN" b="1" dirty="0" err="1">
                <a:solidFill>
                  <a:srgbClr val="FF0000"/>
                </a:solidFill>
              </a:rPr>
              <a:t>ipynb</a:t>
            </a:r>
            <a:r>
              <a:rPr lang="zh-CN" altLang="en-US" b="1" dirty="0">
                <a:solidFill>
                  <a:srgbClr val="FF0000"/>
                </a:solidFill>
              </a:rPr>
              <a:t>文件</a:t>
            </a:r>
            <a:endParaRPr lang="en-US" altLang="zh-CN" b="1" dirty="0">
              <a:solidFill>
                <a:srgbClr val="FF0000"/>
              </a:solidFill>
            </a:endParaRPr>
          </a:p>
          <a:p>
            <a:pPr lvl="1">
              <a:lnSpc>
                <a:spcPct val="150000"/>
              </a:lnSpc>
            </a:pPr>
            <a:r>
              <a:rPr lang="zh-CN" altLang="en-US" dirty="0"/>
              <a:t>项目实践报告（</a:t>
            </a:r>
            <a:r>
              <a:rPr lang="en-US" altLang="zh-CN" dirty="0"/>
              <a:t>30%</a:t>
            </a:r>
            <a:r>
              <a:rPr lang="zh-CN" altLang="en-US" dirty="0"/>
              <a:t>）：</a:t>
            </a:r>
            <a:r>
              <a:rPr lang="en-US" altLang="zh-CN" b="1" dirty="0">
                <a:solidFill>
                  <a:srgbClr val="FF0000"/>
                </a:solidFill>
              </a:rPr>
              <a:t>.pdf</a:t>
            </a:r>
            <a:r>
              <a:rPr lang="zh-CN" altLang="en-US" b="1" dirty="0">
                <a:solidFill>
                  <a:srgbClr val="FF0000"/>
                </a:solidFill>
              </a:rPr>
              <a:t>文件</a:t>
            </a:r>
            <a:endParaRPr lang="en-US" altLang="zh-CN" b="1" dirty="0">
              <a:solidFill>
                <a:srgbClr val="FF0000"/>
              </a:solidFill>
            </a:endParaRPr>
          </a:p>
          <a:p>
            <a:pPr lvl="2">
              <a:lnSpc>
                <a:spcPct val="150000"/>
              </a:lnSpc>
            </a:pPr>
            <a:r>
              <a:rPr lang="zh-CN" altLang="en-US" dirty="0"/>
              <a:t>竞赛简介（任务、数据、评价指标等等）</a:t>
            </a:r>
            <a:endParaRPr lang="en-US" altLang="zh-CN" dirty="0"/>
          </a:p>
          <a:p>
            <a:pPr lvl="2">
              <a:lnSpc>
                <a:spcPct val="150000"/>
              </a:lnSpc>
            </a:pPr>
            <a:r>
              <a:rPr lang="zh-CN" altLang="en-US" dirty="0"/>
              <a:t>竞赛过程（数据分析、预处理、特征工程、模型选择等等）</a:t>
            </a:r>
          </a:p>
          <a:p>
            <a:pPr lvl="2">
              <a:lnSpc>
                <a:spcPct val="150000"/>
              </a:lnSpc>
            </a:pPr>
            <a:r>
              <a:rPr lang="zh-CN" altLang="en-US" dirty="0"/>
              <a:t>竞赛结果（分析、比较与讨论）</a:t>
            </a:r>
            <a:endParaRPr lang="en-US" altLang="zh-CN" dirty="0"/>
          </a:p>
          <a:p>
            <a:pPr lvl="1">
              <a:lnSpc>
                <a:spcPct val="150000"/>
              </a:lnSpc>
            </a:pPr>
            <a:r>
              <a:rPr lang="zh-CN" altLang="en-US" dirty="0"/>
              <a:t>课堂展示和答辩（</a:t>
            </a:r>
            <a:r>
              <a:rPr lang="en-US" altLang="zh-CN" dirty="0"/>
              <a:t>20%</a:t>
            </a:r>
            <a:r>
              <a:rPr lang="zh-CN" altLang="en-US" dirty="0"/>
              <a:t>）：</a:t>
            </a:r>
            <a:r>
              <a:rPr lang="en-US" altLang="zh-CN" b="1" dirty="0">
                <a:solidFill>
                  <a:srgbClr val="FF0000"/>
                </a:solidFill>
              </a:rPr>
              <a:t>.ppt</a:t>
            </a:r>
            <a:r>
              <a:rPr lang="zh-CN" altLang="en-US" b="1" dirty="0">
                <a:solidFill>
                  <a:srgbClr val="FF0000"/>
                </a:solidFill>
              </a:rPr>
              <a:t>文件</a:t>
            </a:r>
            <a:endParaRPr lang="en-US" altLang="zh-CN" b="1" dirty="0">
              <a:solidFill>
                <a:srgbClr val="FF0000"/>
              </a:solidFill>
            </a:endParaRPr>
          </a:p>
          <a:p>
            <a:pPr lvl="2">
              <a:lnSpc>
                <a:spcPct val="150000"/>
              </a:lnSpc>
            </a:pPr>
            <a:r>
              <a:rPr lang="en-US" altLang="zh-CN" dirty="0"/>
              <a:t>ppt</a:t>
            </a:r>
            <a:r>
              <a:rPr lang="zh-CN" altLang="en-US" dirty="0"/>
              <a:t>结构完整、形式清楚</a:t>
            </a:r>
            <a:endParaRPr lang="en-US" altLang="zh-CN" dirty="0"/>
          </a:p>
          <a:p>
            <a:pPr lvl="2">
              <a:lnSpc>
                <a:spcPct val="150000"/>
              </a:lnSpc>
            </a:pPr>
            <a:r>
              <a:rPr lang="zh-CN" altLang="en-US" dirty="0"/>
              <a:t>语言表达流畅</a:t>
            </a:r>
            <a:endParaRPr lang="en-US" altLang="zh-CN" dirty="0"/>
          </a:p>
          <a:p>
            <a:pPr lvl="2">
              <a:lnSpc>
                <a:spcPct val="150000"/>
              </a:lnSpc>
            </a:pPr>
            <a:r>
              <a:rPr lang="zh-CN" altLang="en-US" dirty="0"/>
              <a:t>思路清晰、有条理</a:t>
            </a:r>
            <a:endParaRPr lang="en-US" altLang="zh-CN" dirty="0"/>
          </a:p>
        </p:txBody>
      </p:sp>
      <p:sp>
        <p:nvSpPr>
          <p:cNvPr id="4" name="对话气泡: 圆角矩形 3">
            <a:extLst>
              <a:ext uri="{FF2B5EF4-FFF2-40B4-BE49-F238E27FC236}">
                <a16:creationId xmlns:a16="http://schemas.microsoft.com/office/drawing/2014/main" id="{EFF8B473-D99B-465C-8B4D-257B6788094D}"/>
              </a:ext>
            </a:extLst>
          </p:cNvPr>
          <p:cNvSpPr/>
          <p:nvPr/>
        </p:nvSpPr>
        <p:spPr>
          <a:xfrm>
            <a:off x="9684469" y="716438"/>
            <a:ext cx="2507531" cy="1093510"/>
          </a:xfrm>
          <a:prstGeom prst="wedgeRoundRectCallout">
            <a:avLst>
              <a:gd name="adj1" fmla="val -53704"/>
              <a:gd name="adj2" fmla="val 86638"/>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Calibri" panose="020F0502020204030204" pitchFamily="34" charset="0"/>
                <a:cs typeface="Calibri" panose="020F0502020204030204" pitchFamily="34" charset="0"/>
              </a:rPr>
              <a:t>Code must be reproducible!</a:t>
            </a:r>
            <a:endParaRPr lang="zh-CN" altLang="en-US" sz="28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0451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8BFCE6-BA1B-47BB-8493-EA64A8003451}"/>
              </a:ext>
            </a:extLst>
          </p:cNvPr>
          <p:cNvSpPr>
            <a:spLocks noGrp="1"/>
          </p:cNvSpPr>
          <p:nvPr>
            <p:ph type="title"/>
          </p:nvPr>
        </p:nvSpPr>
        <p:spPr>
          <a:xfrm>
            <a:off x="838200" y="35186"/>
            <a:ext cx="10515600" cy="643543"/>
          </a:xfrm>
        </p:spPr>
        <p:txBody>
          <a:bodyPr>
            <a:normAutofit fontScale="90000"/>
          </a:bodyPr>
          <a:lstStyle/>
          <a:p>
            <a:r>
              <a:rPr lang="zh-CN" altLang="en-US" dirty="0"/>
              <a:t>七、特征工程</a:t>
            </a:r>
          </a:p>
        </p:txBody>
      </p:sp>
      <p:sp>
        <p:nvSpPr>
          <p:cNvPr id="3" name="内容占位符 2">
            <a:extLst>
              <a:ext uri="{FF2B5EF4-FFF2-40B4-BE49-F238E27FC236}">
                <a16:creationId xmlns:a16="http://schemas.microsoft.com/office/drawing/2014/main" id="{B909ACC8-0AC9-43C3-94E5-91A82577AFFA}"/>
              </a:ext>
            </a:extLst>
          </p:cNvPr>
          <p:cNvSpPr>
            <a:spLocks noGrp="1"/>
          </p:cNvSpPr>
          <p:nvPr>
            <p:ph idx="1"/>
          </p:nvPr>
        </p:nvSpPr>
        <p:spPr>
          <a:xfrm>
            <a:off x="838200" y="999241"/>
            <a:ext cx="10515600" cy="5177722"/>
          </a:xfrm>
        </p:spPr>
        <p:txBody>
          <a:bodyPr>
            <a:normAutofit/>
          </a:bodyPr>
          <a:lstStyle/>
          <a:p>
            <a:pPr marL="360000" indent="-360000">
              <a:lnSpc>
                <a:spcPct val="150000"/>
              </a:lnSpc>
              <a:spcBef>
                <a:spcPts val="0"/>
              </a:spcBef>
            </a:pPr>
            <a:r>
              <a:rPr lang="zh-CN" altLang="en-US" sz="3200" dirty="0"/>
              <a:t>“</a:t>
            </a:r>
            <a:r>
              <a:rPr lang="en-US" altLang="zh-CN" sz="3200" dirty="0"/>
              <a:t>the key task in machine learning”, “a sort of art”</a:t>
            </a:r>
          </a:p>
          <a:p>
            <a:pPr marL="360000" indent="-360000">
              <a:lnSpc>
                <a:spcPct val="150000"/>
              </a:lnSpc>
              <a:spcBef>
                <a:spcPts val="0"/>
              </a:spcBef>
            </a:pPr>
            <a:r>
              <a:rPr lang="zh-CN" altLang="en-US" sz="3200" b="1" dirty="0">
                <a:solidFill>
                  <a:srgbClr val="0000FF"/>
                </a:solidFill>
              </a:rPr>
              <a:t>从现有特征中构造出新的相关特征：</a:t>
            </a:r>
            <a:endParaRPr lang="en-US" altLang="zh-CN" sz="3200" b="1" dirty="0">
              <a:solidFill>
                <a:srgbClr val="0000FF"/>
              </a:solidFill>
            </a:endParaRPr>
          </a:p>
          <a:p>
            <a:pPr marL="817200" lvl="2" indent="-360000">
              <a:lnSpc>
                <a:spcPct val="150000"/>
              </a:lnSpc>
              <a:spcBef>
                <a:spcPts val="0"/>
              </a:spcBef>
            </a:pPr>
            <a:r>
              <a:rPr lang="zh-CN" altLang="en-US" sz="2800" dirty="0"/>
              <a:t>添加高阶特征</a:t>
            </a:r>
            <a:endParaRPr lang="en-US" altLang="zh-CN" sz="2800" dirty="0"/>
          </a:p>
          <a:p>
            <a:pPr marL="817200" lvl="2" indent="-360000">
              <a:lnSpc>
                <a:spcPct val="150000"/>
              </a:lnSpc>
              <a:spcBef>
                <a:spcPts val="0"/>
              </a:spcBef>
            </a:pPr>
            <a:r>
              <a:rPr lang="en-US" altLang="zh-CN" sz="2800" dirty="0"/>
              <a:t>……</a:t>
            </a:r>
          </a:p>
          <a:p>
            <a:pPr marL="817200" lvl="2" indent="-360000">
              <a:lnSpc>
                <a:spcPct val="150000"/>
              </a:lnSpc>
              <a:spcBef>
                <a:spcPts val="0"/>
              </a:spcBef>
            </a:pPr>
            <a:r>
              <a:rPr lang="zh-CN" altLang="en-US" sz="2800" dirty="0"/>
              <a:t>参考</a:t>
            </a:r>
            <a:r>
              <a:rPr lang="en-US" altLang="zh-CN" sz="2800" dirty="0"/>
              <a:t>Titanic</a:t>
            </a:r>
            <a:r>
              <a:rPr lang="zh-CN" altLang="en-US" sz="2800" dirty="0"/>
              <a:t>案例</a:t>
            </a:r>
          </a:p>
        </p:txBody>
      </p:sp>
    </p:spTree>
    <p:extLst>
      <p:ext uri="{BB962C8B-B14F-4D97-AF65-F5344CB8AC3E}">
        <p14:creationId xmlns:p14="http://schemas.microsoft.com/office/powerpoint/2010/main" val="1733434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8BFCE6-BA1B-47BB-8493-EA64A8003451}"/>
              </a:ext>
            </a:extLst>
          </p:cNvPr>
          <p:cNvSpPr>
            <a:spLocks noGrp="1"/>
          </p:cNvSpPr>
          <p:nvPr>
            <p:ph type="title"/>
          </p:nvPr>
        </p:nvSpPr>
        <p:spPr>
          <a:xfrm>
            <a:off x="310299" y="35185"/>
            <a:ext cx="5257800" cy="643543"/>
          </a:xfrm>
        </p:spPr>
        <p:txBody>
          <a:bodyPr>
            <a:normAutofit fontScale="90000"/>
          </a:bodyPr>
          <a:lstStyle/>
          <a:p>
            <a:r>
              <a:rPr lang="zh-CN" altLang="en-US" dirty="0"/>
              <a:t>八、特征选择</a:t>
            </a:r>
          </a:p>
        </p:txBody>
      </p:sp>
      <p:sp>
        <p:nvSpPr>
          <p:cNvPr id="3" name="内容占位符 2">
            <a:extLst>
              <a:ext uri="{FF2B5EF4-FFF2-40B4-BE49-F238E27FC236}">
                <a16:creationId xmlns:a16="http://schemas.microsoft.com/office/drawing/2014/main" id="{B909ACC8-0AC9-43C3-94E5-91A82577AFFA}"/>
              </a:ext>
            </a:extLst>
          </p:cNvPr>
          <p:cNvSpPr>
            <a:spLocks noGrp="1"/>
          </p:cNvSpPr>
          <p:nvPr>
            <p:ph idx="1"/>
          </p:nvPr>
        </p:nvSpPr>
        <p:spPr>
          <a:xfrm>
            <a:off x="310299" y="980387"/>
            <a:ext cx="3771507" cy="5177722"/>
          </a:xfrm>
        </p:spPr>
        <p:txBody>
          <a:bodyPr>
            <a:normAutofit/>
          </a:bodyPr>
          <a:lstStyle/>
          <a:p>
            <a:pPr marL="0" indent="0">
              <a:lnSpc>
                <a:spcPct val="150000"/>
              </a:lnSpc>
              <a:spcBef>
                <a:spcPts val="0"/>
              </a:spcBef>
              <a:buNone/>
            </a:pPr>
            <a:r>
              <a:rPr lang="zh-CN" altLang="en-US" sz="3200" dirty="0"/>
              <a:t>为什么做特征选择？</a:t>
            </a:r>
            <a:endParaRPr lang="en-US" altLang="zh-CN" sz="3200" dirty="0"/>
          </a:p>
          <a:p>
            <a:pPr>
              <a:lnSpc>
                <a:spcPct val="150000"/>
              </a:lnSpc>
              <a:spcBef>
                <a:spcPts val="0"/>
              </a:spcBef>
            </a:pPr>
            <a:r>
              <a:rPr lang="zh-CN" altLang="en-US" sz="2800" dirty="0"/>
              <a:t>提高预测的精准度</a:t>
            </a:r>
          </a:p>
          <a:p>
            <a:pPr>
              <a:lnSpc>
                <a:spcPct val="150000"/>
              </a:lnSpc>
              <a:spcBef>
                <a:spcPts val="0"/>
              </a:spcBef>
            </a:pPr>
            <a:r>
              <a:rPr lang="zh-CN" altLang="en-US" sz="2800" dirty="0"/>
              <a:t>降低过拟合的风险</a:t>
            </a:r>
          </a:p>
          <a:p>
            <a:pPr>
              <a:lnSpc>
                <a:spcPct val="150000"/>
              </a:lnSpc>
              <a:spcBef>
                <a:spcPts val="0"/>
              </a:spcBef>
            </a:pPr>
            <a:r>
              <a:rPr lang="zh-CN" altLang="en-US" sz="2800" dirty="0"/>
              <a:t>加快模型的训练速度</a:t>
            </a:r>
          </a:p>
          <a:p>
            <a:pPr>
              <a:lnSpc>
                <a:spcPct val="150000"/>
              </a:lnSpc>
              <a:spcBef>
                <a:spcPts val="0"/>
              </a:spcBef>
            </a:pPr>
            <a:r>
              <a:rPr lang="zh-CN" altLang="en-US" sz="2800" dirty="0"/>
              <a:t>增加模型的可解释性</a:t>
            </a:r>
          </a:p>
        </p:txBody>
      </p:sp>
      <p:pic>
        <p:nvPicPr>
          <p:cNvPr id="5122" name="Picture 2" descr="图片">
            <a:extLst>
              <a:ext uri="{FF2B5EF4-FFF2-40B4-BE49-F238E27FC236}">
                <a16:creationId xmlns:a16="http://schemas.microsoft.com/office/drawing/2014/main" id="{5EB9265C-A2C5-4E78-8FDA-35D127A1CD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52" t="1684" r="14654"/>
          <a:stretch/>
        </p:blipFill>
        <p:spPr bwMode="auto">
          <a:xfrm>
            <a:off x="4081806" y="1040167"/>
            <a:ext cx="8110193" cy="580414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677F3C85-B860-425C-828A-A2F17984A6F9}"/>
              </a:ext>
            </a:extLst>
          </p:cNvPr>
          <p:cNvSpPr txBox="1"/>
          <p:nvPr/>
        </p:nvSpPr>
        <p:spPr>
          <a:xfrm>
            <a:off x="6600404" y="172291"/>
            <a:ext cx="5591595" cy="369332"/>
          </a:xfrm>
          <a:prstGeom prst="rect">
            <a:avLst/>
          </a:prstGeom>
          <a:noFill/>
        </p:spPr>
        <p:txBody>
          <a:bodyPr wrap="none" rtlCol="0">
            <a:spAutoFit/>
          </a:bodyPr>
          <a:lstStyle/>
          <a:p>
            <a:r>
              <a:rPr lang="en-US" altLang="zh-CN" dirty="0">
                <a:hlinkClick r:id="rId3"/>
              </a:rPr>
              <a:t>https://mp.weixin.qq.com/s/3eSIsnEoiFPXiYj7qzOMhw</a:t>
            </a:r>
            <a:r>
              <a:rPr lang="en-US" altLang="zh-CN" dirty="0"/>
              <a:t> </a:t>
            </a:r>
            <a:endParaRPr lang="zh-CN" altLang="en-US" dirty="0"/>
          </a:p>
        </p:txBody>
      </p:sp>
    </p:spTree>
    <p:extLst>
      <p:ext uri="{BB962C8B-B14F-4D97-AF65-F5344CB8AC3E}">
        <p14:creationId xmlns:p14="http://schemas.microsoft.com/office/powerpoint/2010/main" val="2527608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8BFCE6-BA1B-47BB-8493-EA64A8003451}"/>
              </a:ext>
            </a:extLst>
          </p:cNvPr>
          <p:cNvSpPr>
            <a:spLocks noGrp="1"/>
          </p:cNvSpPr>
          <p:nvPr>
            <p:ph type="title"/>
          </p:nvPr>
        </p:nvSpPr>
        <p:spPr>
          <a:xfrm>
            <a:off x="838200" y="35186"/>
            <a:ext cx="10515600" cy="643543"/>
          </a:xfrm>
        </p:spPr>
        <p:txBody>
          <a:bodyPr>
            <a:normAutofit fontScale="90000"/>
          </a:bodyPr>
          <a:lstStyle/>
          <a:p>
            <a:r>
              <a:rPr lang="zh-CN" altLang="en-US" dirty="0"/>
              <a:t>特征选择方法</a:t>
            </a:r>
          </a:p>
        </p:txBody>
      </p:sp>
      <p:sp>
        <p:nvSpPr>
          <p:cNvPr id="3" name="内容占位符 2">
            <a:extLst>
              <a:ext uri="{FF2B5EF4-FFF2-40B4-BE49-F238E27FC236}">
                <a16:creationId xmlns:a16="http://schemas.microsoft.com/office/drawing/2014/main" id="{B909ACC8-0AC9-43C3-94E5-91A82577AFFA}"/>
              </a:ext>
            </a:extLst>
          </p:cNvPr>
          <p:cNvSpPr>
            <a:spLocks noGrp="1"/>
          </p:cNvSpPr>
          <p:nvPr>
            <p:ph idx="1"/>
          </p:nvPr>
        </p:nvSpPr>
        <p:spPr>
          <a:xfrm>
            <a:off x="584461" y="791852"/>
            <a:ext cx="11019935" cy="6030962"/>
          </a:xfrm>
        </p:spPr>
        <p:txBody>
          <a:bodyPr>
            <a:normAutofit fontScale="77500" lnSpcReduction="20000"/>
          </a:bodyPr>
          <a:lstStyle/>
          <a:p>
            <a:pPr>
              <a:lnSpc>
                <a:spcPct val="170000"/>
              </a:lnSpc>
              <a:spcBef>
                <a:spcPts val="0"/>
              </a:spcBef>
            </a:pPr>
            <a:r>
              <a:rPr lang="zh-CN" altLang="en-US" sz="3200" b="1" dirty="0"/>
              <a:t>过滤法（</a:t>
            </a:r>
            <a:r>
              <a:rPr lang="en-US" altLang="zh-CN" sz="3200" b="1" dirty="0"/>
              <a:t>filter</a:t>
            </a:r>
            <a:r>
              <a:rPr lang="zh-CN" altLang="en-US" sz="3200" b="1" dirty="0"/>
              <a:t>）</a:t>
            </a:r>
            <a:r>
              <a:rPr lang="zh-CN" altLang="en-US" sz="3200" dirty="0"/>
              <a:t>：对特征按其价值从高到低进行排序</a:t>
            </a:r>
            <a:endParaRPr lang="en-US" altLang="zh-CN" sz="3200" dirty="0"/>
          </a:p>
          <a:p>
            <a:pPr lvl="1">
              <a:lnSpc>
                <a:spcPct val="170000"/>
              </a:lnSpc>
              <a:spcBef>
                <a:spcPts val="0"/>
              </a:spcBef>
            </a:pPr>
            <a:r>
              <a:rPr lang="zh-CN" altLang="en-US" sz="2800" dirty="0"/>
              <a:t>不依赖于模型</a:t>
            </a:r>
            <a:endParaRPr lang="en-US" altLang="zh-CN" sz="2800" dirty="0"/>
          </a:p>
          <a:p>
            <a:pPr lvl="1">
              <a:lnSpc>
                <a:spcPct val="170000"/>
              </a:lnSpc>
              <a:spcBef>
                <a:spcPts val="0"/>
              </a:spcBef>
            </a:pPr>
            <a:r>
              <a:rPr lang="zh-CN" altLang="en-US" sz="2800" dirty="0"/>
              <a:t>计算速度快</a:t>
            </a:r>
            <a:endParaRPr lang="en-US" altLang="zh-CN" sz="2800" dirty="0"/>
          </a:p>
          <a:p>
            <a:pPr>
              <a:lnSpc>
                <a:spcPct val="170000"/>
              </a:lnSpc>
              <a:spcBef>
                <a:spcPts val="0"/>
              </a:spcBef>
            </a:pPr>
            <a:r>
              <a:rPr lang="zh-CN" altLang="en-US" sz="3200" b="1" dirty="0"/>
              <a:t>包裹法（</a:t>
            </a:r>
            <a:r>
              <a:rPr lang="en-US" altLang="zh-CN" sz="3200" b="1" dirty="0"/>
              <a:t>wrapper</a:t>
            </a:r>
            <a:r>
              <a:rPr lang="zh-CN" altLang="en-US" sz="3200" b="1" dirty="0"/>
              <a:t>）</a:t>
            </a:r>
            <a:r>
              <a:rPr lang="zh-CN" altLang="en-US" sz="3200" dirty="0"/>
              <a:t>：从 </a:t>
            </a:r>
            <a:r>
              <a:rPr lang="en-US" altLang="zh-CN" sz="3200" dirty="0"/>
              <a:t>N </a:t>
            </a:r>
            <a:r>
              <a:rPr lang="zh-CN" altLang="en-US" sz="3200" dirty="0"/>
              <a:t>个特征中选择一个子集以最大化目标函数（这个目标函数一般就是特定模型下的评价指标）</a:t>
            </a:r>
            <a:endParaRPr lang="en-US" altLang="zh-CN" sz="3200" dirty="0"/>
          </a:p>
          <a:p>
            <a:pPr lvl="1">
              <a:lnSpc>
                <a:spcPct val="170000"/>
              </a:lnSpc>
              <a:spcBef>
                <a:spcPts val="0"/>
              </a:spcBef>
            </a:pPr>
            <a:r>
              <a:rPr lang="zh-CN" altLang="en-US" sz="2800" dirty="0"/>
              <a:t>计算复杂度大，贪心法或启发式搜索</a:t>
            </a:r>
            <a:endParaRPr lang="en-US" altLang="zh-CN" sz="2800" dirty="0"/>
          </a:p>
          <a:p>
            <a:pPr lvl="1">
              <a:lnSpc>
                <a:spcPct val="170000"/>
              </a:lnSpc>
              <a:spcBef>
                <a:spcPts val="0"/>
              </a:spcBef>
            </a:pPr>
            <a:r>
              <a:rPr lang="zh-CN" altLang="en-US" sz="2800" dirty="0"/>
              <a:t>面向模型，理论而言具有最优选择效果</a:t>
            </a:r>
            <a:endParaRPr lang="en-US" altLang="zh-CN" sz="2800" dirty="0"/>
          </a:p>
          <a:p>
            <a:pPr>
              <a:lnSpc>
                <a:spcPct val="170000"/>
              </a:lnSpc>
              <a:spcBef>
                <a:spcPts val="0"/>
              </a:spcBef>
            </a:pPr>
            <a:r>
              <a:rPr lang="zh-CN" altLang="en-US" sz="3200" b="1" dirty="0"/>
              <a:t>嵌入法（</a:t>
            </a:r>
            <a:r>
              <a:rPr lang="en-US" altLang="zh-CN" sz="3200" b="1" dirty="0"/>
              <a:t>embedded</a:t>
            </a:r>
            <a:r>
              <a:rPr lang="zh-CN" altLang="en-US" sz="3200" b="1" dirty="0"/>
              <a:t>）</a:t>
            </a:r>
            <a:r>
              <a:rPr lang="zh-CN" altLang="en-US" sz="3200" dirty="0"/>
              <a:t>：将特征选择的过程</a:t>
            </a:r>
            <a:r>
              <a:rPr lang="en-US" altLang="zh-CN" sz="3200" dirty="0"/>
              <a:t>"</a:t>
            </a:r>
            <a:r>
              <a:rPr lang="zh-CN" altLang="en-US" sz="3200" dirty="0"/>
              <a:t>附着</a:t>
            </a:r>
            <a:r>
              <a:rPr lang="en-US" altLang="zh-CN" sz="3200" dirty="0"/>
              <a:t>"</a:t>
            </a:r>
            <a:r>
              <a:rPr lang="zh-CN" altLang="en-US" sz="3200" dirty="0"/>
              <a:t>于一个模型训练任务本身，从而依赖特定算法模型完成特征选择的过程。</a:t>
            </a:r>
            <a:endParaRPr lang="en-US" altLang="zh-CN" sz="3200" dirty="0"/>
          </a:p>
          <a:p>
            <a:pPr lvl="1">
              <a:lnSpc>
                <a:spcPct val="170000"/>
              </a:lnSpc>
              <a:spcBef>
                <a:spcPts val="0"/>
              </a:spcBef>
            </a:pPr>
            <a:r>
              <a:rPr lang="zh-CN" altLang="en-US" sz="2800" dirty="0"/>
              <a:t>既具有包裹法中面向模型进行特征选择的优势，又具有过滤法的低开销和速度快</a:t>
            </a:r>
            <a:endParaRPr lang="en-US" altLang="zh-CN" sz="2800" dirty="0"/>
          </a:p>
          <a:p>
            <a:pPr lvl="1">
              <a:lnSpc>
                <a:spcPct val="170000"/>
              </a:lnSpc>
              <a:spcBef>
                <a:spcPts val="0"/>
              </a:spcBef>
            </a:pPr>
            <a:r>
              <a:rPr lang="zh-CN" altLang="en-US" sz="2800" dirty="0"/>
              <a:t>不能识别高相关性特征</a:t>
            </a:r>
          </a:p>
        </p:txBody>
      </p:sp>
    </p:spTree>
    <p:extLst>
      <p:ext uri="{BB962C8B-B14F-4D97-AF65-F5344CB8AC3E}">
        <p14:creationId xmlns:p14="http://schemas.microsoft.com/office/powerpoint/2010/main" val="4262979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8BFCE6-BA1B-47BB-8493-EA64A8003451}"/>
              </a:ext>
            </a:extLst>
          </p:cNvPr>
          <p:cNvSpPr>
            <a:spLocks noGrp="1"/>
          </p:cNvSpPr>
          <p:nvPr>
            <p:ph type="title"/>
          </p:nvPr>
        </p:nvSpPr>
        <p:spPr>
          <a:xfrm>
            <a:off x="838200" y="35186"/>
            <a:ext cx="10515600" cy="643543"/>
          </a:xfrm>
        </p:spPr>
        <p:txBody>
          <a:bodyPr>
            <a:normAutofit fontScale="90000"/>
          </a:bodyPr>
          <a:lstStyle/>
          <a:p>
            <a:r>
              <a:rPr lang="zh-CN" altLang="en-US" dirty="0"/>
              <a:t>特征选择方法</a:t>
            </a:r>
          </a:p>
        </p:txBody>
      </p:sp>
      <p:sp>
        <p:nvSpPr>
          <p:cNvPr id="3" name="内容占位符 2">
            <a:extLst>
              <a:ext uri="{FF2B5EF4-FFF2-40B4-BE49-F238E27FC236}">
                <a16:creationId xmlns:a16="http://schemas.microsoft.com/office/drawing/2014/main" id="{B909ACC8-0AC9-43C3-94E5-91A82577AFFA}"/>
              </a:ext>
            </a:extLst>
          </p:cNvPr>
          <p:cNvSpPr>
            <a:spLocks noGrp="1"/>
          </p:cNvSpPr>
          <p:nvPr>
            <p:ph idx="1"/>
          </p:nvPr>
        </p:nvSpPr>
        <p:spPr>
          <a:xfrm>
            <a:off x="245097" y="791852"/>
            <a:ext cx="11946904" cy="5476974"/>
          </a:xfrm>
        </p:spPr>
        <p:txBody>
          <a:bodyPr>
            <a:noAutofit/>
          </a:bodyPr>
          <a:lstStyle/>
          <a:p>
            <a:pPr marL="0" indent="0">
              <a:lnSpc>
                <a:spcPct val="150000"/>
              </a:lnSpc>
              <a:spcBef>
                <a:spcPts val="0"/>
              </a:spcBef>
              <a:buNone/>
            </a:pPr>
            <a:r>
              <a:rPr lang="en-US" altLang="zh-CN" sz="2600" dirty="0"/>
              <a:t>from </a:t>
            </a:r>
            <a:r>
              <a:rPr lang="en-US" altLang="zh-CN" sz="2600" dirty="0" err="1"/>
              <a:t>sklearn.feature_selection</a:t>
            </a:r>
            <a:r>
              <a:rPr lang="en-US" altLang="zh-CN" sz="2600" dirty="0"/>
              <a:t> import </a:t>
            </a:r>
            <a:r>
              <a:rPr lang="en-US" altLang="zh-CN" sz="2600" dirty="0" err="1"/>
              <a:t>SelectFromModel</a:t>
            </a:r>
            <a:r>
              <a:rPr lang="en-US" altLang="zh-CN" sz="2600" dirty="0"/>
              <a:t>, </a:t>
            </a:r>
            <a:r>
              <a:rPr lang="en-US" altLang="zh-CN" sz="2600" dirty="0" err="1"/>
              <a:t>SelectKBest</a:t>
            </a:r>
            <a:r>
              <a:rPr lang="en-US" altLang="zh-CN" sz="2600" dirty="0"/>
              <a:t>, RFE</a:t>
            </a:r>
          </a:p>
          <a:p>
            <a:pPr marL="0" indent="0">
              <a:lnSpc>
                <a:spcPct val="150000"/>
              </a:lnSpc>
              <a:spcBef>
                <a:spcPts val="0"/>
              </a:spcBef>
              <a:buNone/>
            </a:pPr>
            <a:r>
              <a:rPr lang="en-US" altLang="zh-CN" sz="2600" i="1" dirty="0">
                <a:solidFill>
                  <a:srgbClr val="00B050"/>
                </a:solidFill>
              </a:rPr>
              <a:t>#</a:t>
            </a:r>
            <a:r>
              <a:rPr lang="zh-CN" altLang="en-US" sz="2600" i="1" dirty="0">
                <a:solidFill>
                  <a:srgbClr val="00B050"/>
                </a:solidFill>
              </a:rPr>
              <a:t> 过滤法</a:t>
            </a:r>
            <a:endParaRPr lang="fr-FR" altLang="zh-CN" sz="2600" i="1" dirty="0">
              <a:solidFill>
                <a:srgbClr val="00B050"/>
              </a:solidFill>
            </a:endParaRPr>
          </a:p>
          <a:p>
            <a:pPr marL="0" indent="0">
              <a:lnSpc>
                <a:spcPct val="150000"/>
              </a:lnSpc>
              <a:spcBef>
                <a:spcPts val="0"/>
              </a:spcBef>
              <a:buNone/>
            </a:pPr>
            <a:r>
              <a:rPr lang="fr-FR" altLang="zh-CN" sz="2600" dirty="0"/>
              <a:t>X_skb = </a:t>
            </a:r>
            <a:r>
              <a:rPr lang="fr-FR" altLang="zh-CN" sz="2600" dirty="0">
                <a:solidFill>
                  <a:srgbClr val="0000FF"/>
                </a:solidFill>
              </a:rPr>
              <a:t>SelectKBest</a:t>
            </a:r>
            <a:r>
              <a:rPr lang="fr-FR" altLang="zh-CN" sz="2600" dirty="0"/>
              <a:t>(score_func=chi2</a:t>
            </a:r>
            <a:r>
              <a:rPr lang="en-US" altLang="zh-CN" sz="2600" dirty="0"/>
              <a:t>,</a:t>
            </a:r>
            <a:r>
              <a:rPr lang="zh-CN" altLang="en-US" sz="2600" dirty="0"/>
              <a:t> </a:t>
            </a:r>
            <a:r>
              <a:rPr lang="fr-FR" altLang="zh-CN" sz="2600" dirty="0"/>
              <a:t>k=20).fit_transform(X, y)</a:t>
            </a:r>
          </a:p>
          <a:p>
            <a:pPr marL="0" indent="0">
              <a:lnSpc>
                <a:spcPct val="150000"/>
              </a:lnSpc>
              <a:spcBef>
                <a:spcPts val="0"/>
              </a:spcBef>
              <a:buNone/>
            </a:pPr>
            <a:r>
              <a:rPr lang="fr-FR" altLang="zh-CN" sz="2600" i="1" dirty="0">
                <a:solidFill>
                  <a:srgbClr val="00B050"/>
                </a:solidFill>
              </a:rPr>
              <a:t># </a:t>
            </a:r>
            <a:r>
              <a:rPr lang="zh-CN" altLang="en-US" sz="2600" i="1" dirty="0">
                <a:solidFill>
                  <a:srgbClr val="00B050"/>
                </a:solidFill>
              </a:rPr>
              <a:t>包裹法</a:t>
            </a:r>
            <a:endParaRPr lang="fr-FR" altLang="zh-CN" sz="2600" i="1" dirty="0">
              <a:solidFill>
                <a:srgbClr val="00B050"/>
              </a:solidFill>
            </a:endParaRPr>
          </a:p>
          <a:p>
            <a:pPr marL="0" indent="0">
              <a:lnSpc>
                <a:spcPct val="150000"/>
              </a:lnSpc>
              <a:spcBef>
                <a:spcPts val="0"/>
              </a:spcBef>
              <a:buNone/>
            </a:pPr>
            <a:r>
              <a:rPr lang="en-US" altLang="zh-CN" sz="2600" dirty="0" err="1"/>
              <a:t>X_rfe</a:t>
            </a:r>
            <a:r>
              <a:rPr lang="en-US" altLang="zh-CN" sz="2600" dirty="0"/>
              <a:t> = </a:t>
            </a:r>
            <a:r>
              <a:rPr lang="en-US" altLang="zh-CN" sz="2600" dirty="0">
                <a:solidFill>
                  <a:srgbClr val="0000FF"/>
                </a:solidFill>
              </a:rPr>
              <a:t>RFE</a:t>
            </a:r>
            <a:r>
              <a:rPr lang="en-US" altLang="zh-CN" sz="2600" dirty="0"/>
              <a:t>(</a:t>
            </a:r>
            <a:r>
              <a:rPr lang="en-US" altLang="zh-CN" sz="2600" dirty="0" err="1"/>
              <a:t>RandomForestClassifier</a:t>
            </a:r>
            <a:r>
              <a:rPr lang="en-US" altLang="zh-CN" sz="2600" dirty="0"/>
              <a:t>(), </a:t>
            </a:r>
            <a:r>
              <a:rPr lang="en-US" altLang="zh-CN" sz="2600" dirty="0" err="1"/>
              <a:t>n_features_to_select</a:t>
            </a:r>
            <a:r>
              <a:rPr lang="en-US" altLang="zh-CN" sz="2600" dirty="0"/>
              <a:t>=20).</a:t>
            </a:r>
            <a:r>
              <a:rPr lang="en-US" altLang="zh-CN" sz="2600" dirty="0" err="1"/>
              <a:t>fit_transform</a:t>
            </a:r>
            <a:r>
              <a:rPr lang="en-US" altLang="zh-CN" sz="2600" dirty="0"/>
              <a:t>(X, y)</a:t>
            </a:r>
          </a:p>
          <a:p>
            <a:pPr marL="0" indent="0">
              <a:lnSpc>
                <a:spcPct val="150000"/>
              </a:lnSpc>
              <a:spcBef>
                <a:spcPts val="0"/>
              </a:spcBef>
              <a:buNone/>
            </a:pPr>
            <a:r>
              <a:rPr lang="en-US" altLang="zh-CN" sz="2600" i="1" dirty="0">
                <a:solidFill>
                  <a:srgbClr val="00B050"/>
                </a:solidFill>
              </a:rPr>
              <a:t># </a:t>
            </a:r>
            <a:r>
              <a:rPr lang="zh-CN" altLang="en-US" sz="2600" i="1" dirty="0">
                <a:solidFill>
                  <a:srgbClr val="00B050"/>
                </a:solidFill>
              </a:rPr>
              <a:t>嵌入法</a:t>
            </a:r>
            <a:endParaRPr lang="en-US" altLang="zh-CN" sz="2600" i="1" dirty="0">
              <a:solidFill>
                <a:srgbClr val="00B050"/>
              </a:solidFill>
            </a:endParaRPr>
          </a:p>
          <a:p>
            <a:pPr marL="0" indent="0">
              <a:lnSpc>
                <a:spcPct val="150000"/>
              </a:lnSpc>
              <a:spcBef>
                <a:spcPts val="0"/>
              </a:spcBef>
              <a:buNone/>
            </a:pPr>
            <a:r>
              <a:rPr lang="en-US" altLang="zh-CN" sz="2600" dirty="0" err="1"/>
              <a:t>X_sfm</a:t>
            </a:r>
            <a:r>
              <a:rPr lang="en-US" altLang="zh-CN" sz="2600" dirty="0"/>
              <a:t> = </a:t>
            </a:r>
            <a:r>
              <a:rPr lang="en-US" altLang="zh-CN" sz="2600" dirty="0" err="1">
                <a:solidFill>
                  <a:srgbClr val="0000FF"/>
                </a:solidFill>
              </a:rPr>
              <a:t>SelectFromModel</a:t>
            </a:r>
            <a:r>
              <a:rPr lang="en-US" altLang="zh-CN" sz="2600" dirty="0"/>
              <a:t>(</a:t>
            </a:r>
            <a:r>
              <a:rPr lang="en-US" altLang="zh-CN" sz="2600" dirty="0" err="1"/>
              <a:t>RandomForestClassifier</a:t>
            </a:r>
            <a:r>
              <a:rPr lang="en-US" altLang="zh-CN" sz="2600" dirty="0"/>
              <a:t>(), threshold=-1, </a:t>
            </a:r>
            <a:r>
              <a:rPr lang="en-US" altLang="zh-CN" sz="2600" dirty="0" err="1"/>
              <a:t>max_features</a:t>
            </a:r>
            <a:r>
              <a:rPr lang="en-US" altLang="zh-CN" sz="2600" dirty="0"/>
              <a:t>=20).</a:t>
            </a:r>
            <a:r>
              <a:rPr lang="en-US" altLang="zh-CN" sz="2600" dirty="0" err="1"/>
              <a:t>fit_transform</a:t>
            </a:r>
            <a:r>
              <a:rPr lang="en-US" altLang="zh-CN" sz="2600" dirty="0"/>
              <a:t>(X, y)</a:t>
            </a:r>
          </a:p>
        </p:txBody>
      </p:sp>
    </p:spTree>
    <p:extLst>
      <p:ext uri="{BB962C8B-B14F-4D97-AF65-F5344CB8AC3E}">
        <p14:creationId xmlns:p14="http://schemas.microsoft.com/office/powerpoint/2010/main" val="14149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AB98A-78E6-4027-A35E-C7955D010723}"/>
              </a:ext>
            </a:extLst>
          </p:cNvPr>
          <p:cNvSpPr>
            <a:spLocks noGrp="1"/>
          </p:cNvSpPr>
          <p:nvPr>
            <p:ph type="title"/>
          </p:nvPr>
        </p:nvSpPr>
        <p:spPr>
          <a:xfrm>
            <a:off x="838200" y="28282"/>
            <a:ext cx="10515600" cy="612742"/>
          </a:xfrm>
        </p:spPr>
        <p:txBody>
          <a:bodyPr>
            <a:normAutofit fontScale="90000"/>
          </a:bodyPr>
          <a:lstStyle/>
          <a:p>
            <a:r>
              <a:rPr lang="zh-CN" altLang="en-US" dirty="0"/>
              <a:t>准备 </a:t>
            </a:r>
            <a:r>
              <a:rPr lang="en-US" altLang="zh-CN" dirty="0"/>
              <a:t>X </a:t>
            </a:r>
            <a:r>
              <a:rPr lang="zh-CN" altLang="en-US" dirty="0"/>
              <a:t>和 </a:t>
            </a:r>
            <a:r>
              <a:rPr lang="en-US" altLang="zh-CN" dirty="0"/>
              <a:t>y</a:t>
            </a:r>
            <a:endParaRPr lang="zh-CN" altLang="en-US" dirty="0"/>
          </a:p>
        </p:txBody>
      </p:sp>
      <p:sp>
        <p:nvSpPr>
          <p:cNvPr id="3" name="内容占位符 2">
            <a:extLst>
              <a:ext uri="{FF2B5EF4-FFF2-40B4-BE49-F238E27FC236}">
                <a16:creationId xmlns:a16="http://schemas.microsoft.com/office/drawing/2014/main" id="{3F6255EE-1547-4D20-A5E3-C4D261327E03}"/>
              </a:ext>
            </a:extLst>
          </p:cNvPr>
          <p:cNvSpPr>
            <a:spLocks noGrp="1"/>
          </p:cNvSpPr>
          <p:nvPr>
            <p:ph idx="1"/>
          </p:nvPr>
        </p:nvSpPr>
        <p:spPr>
          <a:xfrm>
            <a:off x="838200" y="838986"/>
            <a:ext cx="10515600" cy="6019014"/>
          </a:xfrm>
        </p:spPr>
        <p:txBody>
          <a:bodyPr>
            <a:normAutofit fontScale="92500" lnSpcReduction="20000"/>
          </a:bodyPr>
          <a:lstStyle/>
          <a:p>
            <a:pPr>
              <a:lnSpc>
                <a:spcPct val="170000"/>
              </a:lnSpc>
              <a:spcBef>
                <a:spcPts val="0"/>
              </a:spcBef>
            </a:pPr>
            <a:r>
              <a:rPr lang="en-US" altLang="zh-CN" dirty="0" err="1"/>
              <a:t>feature_cols</a:t>
            </a:r>
            <a:r>
              <a:rPr lang="en-US" altLang="zh-CN" dirty="0"/>
              <a:t> = ['</a:t>
            </a:r>
            <a:r>
              <a:rPr lang="en-US" altLang="zh-CN" dirty="0" err="1"/>
              <a:t>Pclass</a:t>
            </a:r>
            <a:r>
              <a:rPr lang="en-US" altLang="zh-CN" dirty="0"/>
              <a:t>', 'Parch’]</a:t>
            </a:r>
          </a:p>
          <a:p>
            <a:pPr>
              <a:lnSpc>
                <a:spcPct val="170000"/>
              </a:lnSpc>
              <a:spcBef>
                <a:spcPts val="0"/>
              </a:spcBef>
            </a:pPr>
            <a:r>
              <a:rPr lang="en-US" altLang="zh-CN" dirty="0" err="1"/>
              <a:t>feature_cols</a:t>
            </a:r>
            <a:r>
              <a:rPr lang="en-US" altLang="zh-CN" dirty="0"/>
              <a:t> = </a:t>
            </a:r>
            <a:r>
              <a:rPr lang="en-US" altLang="zh-CN" dirty="0" err="1"/>
              <a:t>data.columns</a:t>
            </a:r>
            <a:r>
              <a:rPr lang="en-US" altLang="zh-CN" dirty="0"/>
              <a:t>[:-1]</a:t>
            </a:r>
          </a:p>
          <a:p>
            <a:pPr>
              <a:lnSpc>
                <a:spcPct val="170000"/>
              </a:lnSpc>
              <a:spcBef>
                <a:spcPts val="0"/>
              </a:spcBef>
            </a:pPr>
            <a:r>
              <a:rPr lang="en-US" altLang="zh-CN" dirty="0" err="1"/>
              <a:t>feature_cols</a:t>
            </a:r>
            <a:r>
              <a:rPr lang="en-US" altLang="zh-CN" dirty="0"/>
              <a:t> = [ x for x in </a:t>
            </a:r>
            <a:r>
              <a:rPr lang="en-US" altLang="zh-CN" dirty="0" err="1"/>
              <a:t>data.columns</a:t>
            </a:r>
            <a:r>
              <a:rPr lang="en-US" altLang="zh-CN" dirty="0"/>
              <a:t> if x != ‘Survived’]</a:t>
            </a:r>
          </a:p>
          <a:p>
            <a:pPr>
              <a:lnSpc>
                <a:spcPct val="170000"/>
              </a:lnSpc>
              <a:spcBef>
                <a:spcPts val="0"/>
              </a:spcBef>
            </a:pPr>
            <a:r>
              <a:rPr lang="en-US" altLang="zh-CN" dirty="0" err="1"/>
              <a:t>feature_cols</a:t>
            </a:r>
            <a:r>
              <a:rPr lang="en-US" altLang="zh-CN" dirty="0"/>
              <a:t> = list(set(</a:t>
            </a:r>
            <a:r>
              <a:rPr lang="en-US" altLang="zh-CN" dirty="0" err="1"/>
              <a:t>data.columns</a:t>
            </a:r>
            <a:r>
              <a:rPr lang="en-US" altLang="zh-CN" dirty="0"/>
              <a:t>) – set([‘Survived’]))</a:t>
            </a:r>
          </a:p>
          <a:p>
            <a:pPr marL="0" indent="0">
              <a:lnSpc>
                <a:spcPct val="170000"/>
              </a:lnSpc>
              <a:spcBef>
                <a:spcPts val="0"/>
              </a:spcBef>
              <a:buNone/>
            </a:pPr>
            <a:r>
              <a:rPr lang="en-US" altLang="zh-CN" dirty="0"/>
              <a:t>X = data[</a:t>
            </a:r>
            <a:r>
              <a:rPr lang="en-US" altLang="zh-CN" dirty="0" err="1"/>
              <a:t>feature_cols</a:t>
            </a:r>
            <a:r>
              <a:rPr lang="en-US" altLang="zh-CN" dirty="0"/>
              <a:t>]</a:t>
            </a:r>
          </a:p>
          <a:p>
            <a:pPr marL="0" indent="0">
              <a:lnSpc>
                <a:spcPct val="170000"/>
              </a:lnSpc>
              <a:spcBef>
                <a:spcPts val="0"/>
              </a:spcBef>
              <a:buNone/>
            </a:pPr>
            <a:endParaRPr lang="en-US" altLang="zh-CN" dirty="0"/>
          </a:p>
          <a:p>
            <a:pPr marL="0" indent="0">
              <a:lnSpc>
                <a:spcPct val="170000"/>
              </a:lnSpc>
              <a:spcBef>
                <a:spcPts val="0"/>
              </a:spcBef>
              <a:buNone/>
            </a:pPr>
            <a:r>
              <a:rPr lang="en-US" altLang="zh-CN" dirty="0"/>
              <a:t>X = </a:t>
            </a:r>
            <a:r>
              <a:rPr lang="en-US" altLang="zh-CN" dirty="0" err="1"/>
              <a:t>data.drop</a:t>
            </a:r>
            <a:r>
              <a:rPr lang="en-US" altLang="zh-CN" dirty="0"/>
              <a:t>(‘Survived’, axis=1)</a:t>
            </a:r>
          </a:p>
          <a:p>
            <a:pPr marL="0" indent="0">
              <a:lnSpc>
                <a:spcPct val="170000"/>
              </a:lnSpc>
              <a:spcBef>
                <a:spcPts val="0"/>
              </a:spcBef>
              <a:buNone/>
            </a:pPr>
            <a:endParaRPr lang="en-US" altLang="zh-CN" dirty="0"/>
          </a:p>
          <a:p>
            <a:pPr>
              <a:lnSpc>
                <a:spcPct val="170000"/>
              </a:lnSpc>
              <a:spcBef>
                <a:spcPts val="0"/>
              </a:spcBef>
            </a:pPr>
            <a:r>
              <a:rPr lang="en-US" altLang="zh-CN" dirty="0"/>
              <a:t>y = </a:t>
            </a:r>
            <a:r>
              <a:rPr lang="en-US" altLang="zh-CN" dirty="0" err="1"/>
              <a:t>data.Survived</a:t>
            </a:r>
            <a:endParaRPr lang="en-US" altLang="zh-CN" dirty="0"/>
          </a:p>
          <a:p>
            <a:pPr>
              <a:lnSpc>
                <a:spcPct val="170000"/>
              </a:lnSpc>
              <a:spcBef>
                <a:spcPts val="0"/>
              </a:spcBef>
            </a:pPr>
            <a:r>
              <a:rPr lang="en-US" altLang="zh-CN" dirty="0"/>
              <a:t>y = data[‘Survived’]</a:t>
            </a:r>
            <a:endParaRPr lang="zh-CN" altLang="en-US" dirty="0"/>
          </a:p>
        </p:txBody>
      </p:sp>
    </p:spTree>
    <p:extLst>
      <p:ext uri="{BB962C8B-B14F-4D97-AF65-F5344CB8AC3E}">
        <p14:creationId xmlns:p14="http://schemas.microsoft.com/office/powerpoint/2010/main" val="1256978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F77CC6-E6B7-4A0A-B46E-AA20265CA2D9}"/>
              </a:ext>
            </a:extLst>
          </p:cNvPr>
          <p:cNvSpPr>
            <a:spLocks noGrp="1"/>
          </p:cNvSpPr>
          <p:nvPr>
            <p:ph type="title"/>
          </p:nvPr>
        </p:nvSpPr>
        <p:spPr>
          <a:xfrm>
            <a:off x="838200" y="28283"/>
            <a:ext cx="10515600" cy="681036"/>
          </a:xfrm>
        </p:spPr>
        <p:txBody>
          <a:bodyPr>
            <a:normAutofit fontScale="90000"/>
          </a:bodyPr>
          <a:lstStyle/>
          <a:p>
            <a:r>
              <a:rPr lang="zh-CN" altLang="en-US" dirty="0"/>
              <a:t>九、创建模型</a:t>
            </a:r>
          </a:p>
        </p:txBody>
      </p:sp>
      <p:sp>
        <p:nvSpPr>
          <p:cNvPr id="3" name="内容占位符 2">
            <a:extLst>
              <a:ext uri="{FF2B5EF4-FFF2-40B4-BE49-F238E27FC236}">
                <a16:creationId xmlns:a16="http://schemas.microsoft.com/office/drawing/2014/main" id="{3AC4CE78-D8F0-4C50-B534-9F366D234EEE}"/>
              </a:ext>
            </a:extLst>
          </p:cNvPr>
          <p:cNvSpPr>
            <a:spLocks noGrp="1"/>
          </p:cNvSpPr>
          <p:nvPr>
            <p:ph idx="1"/>
          </p:nvPr>
        </p:nvSpPr>
        <p:spPr/>
        <p:txBody>
          <a:bodyPr/>
          <a:lstStyle/>
          <a:p>
            <a:pPr marL="0" indent="0">
              <a:lnSpc>
                <a:spcPct val="150000"/>
              </a:lnSpc>
              <a:spcBef>
                <a:spcPts val="0"/>
              </a:spcBef>
              <a:buNone/>
            </a:pPr>
            <a:r>
              <a:rPr lang="en-US" altLang="zh-CN" dirty="0"/>
              <a:t>from </a:t>
            </a:r>
            <a:r>
              <a:rPr lang="en-US" altLang="zh-CN" dirty="0" err="1"/>
              <a:t>sklearn.linear_model</a:t>
            </a:r>
            <a:r>
              <a:rPr lang="en-US" altLang="zh-CN" dirty="0"/>
              <a:t> import </a:t>
            </a:r>
            <a:r>
              <a:rPr lang="en-US" altLang="zh-CN" dirty="0" err="1"/>
              <a:t>LogisticRegression</a:t>
            </a:r>
            <a:endParaRPr lang="en-US" altLang="zh-CN" dirty="0"/>
          </a:p>
          <a:p>
            <a:pPr marL="0" indent="0">
              <a:lnSpc>
                <a:spcPct val="150000"/>
              </a:lnSpc>
              <a:spcBef>
                <a:spcPts val="0"/>
              </a:spcBef>
              <a:buNone/>
            </a:pPr>
            <a:endParaRPr lang="en-US" altLang="zh-CN" dirty="0"/>
          </a:p>
          <a:p>
            <a:pPr marL="0" indent="0">
              <a:lnSpc>
                <a:spcPct val="150000"/>
              </a:lnSpc>
              <a:spcBef>
                <a:spcPts val="0"/>
              </a:spcBef>
              <a:buNone/>
            </a:pPr>
            <a:r>
              <a:rPr lang="en-US" altLang="zh-CN" dirty="0" err="1"/>
              <a:t>logreg</a:t>
            </a:r>
            <a:r>
              <a:rPr lang="en-US" altLang="zh-CN" dirty="0"/>
              <a:t> = </a:t>
            </a:r>
            <a:r>
              <a:rPr lang="en-US" altLang="zh-CN" dirty="0" err="1"/>
              <a:t>LogisticRegression</a:t>
            </a:r>
            <a:r>
              <a:rPr lang="en-US" altLang="zh-CN" dirty="0"/>
              <a:t>()</a:t>
            </a:r>
          </a:p>
        </p:txBody>
      </p:sp>
    </p:spTree>
    <p:extLst>
      <p:ext uri="{BB962C8B-B14F-4D97-AF65-F5344CB8AC3E}">
        <p14:creationId xmlns:p14="http://schemas.microsoft.com/office/powerpoint/2010/main" val="1167894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FC7081-570C-4387-AB01-69CD0ED20BAB}"/>
              </a:ext>
            </a:extLst>
          </p:cNvPr>
          <p:cNvSpPr>
            <a:spLocks noGrp="1"/>
          </p:cNvSpPr>
          <p:nvPr>
            <p:ph type="title"/>
          </p:nvPr>
        </p:nvSpPr>
        <p:spPr>
          <a:xfrm>
            <a:off x="838200" y="27683"/>
            <a:ext cx="10515600" cy="662782"/>
          </a:xfrm>
        </p:spPr>
        <p:txBody>
          <a:bodyPr>
            <a:normAutofit fontScale="90000"/>
          </a:bodyPr>
          <a:lstStyle/>
          <a:p>
            <a:r>
              <a:rPr lang="zh-CN" altLang="en-US" dirty="0"/>
              <a:t>十、拟合数据并调节超参数</a:t>
            </a:r>
          </a:p>
        </p:txBody>
      </p:sp>
      <p:sp>
        <p:nvSpPr>
          <p:cNvPr id="3" name="内容占位符 2">
            <a:extLst>
              <a:ext uri="{FF2B5EF4-FFF2-40B4-BE49-F238E27FC236}">
                <a16:creationId xmlns:a16="http://schemas.microsoft.com/office/drawing/2014/main" id="{80CE2172-A3C9-4EDA-82F1-5D7A39B9A043}"/>
              </a:ext>
            </a:extLst>
          </p:cNvPr>
          <p:cNvSpPr>
            <a:spLocks noGrp="1"/>
          </p:cNvSpPr>
          <p:nvPr>
            <p:ph idx="1"/>
          </p:nvPr>
        </p:nvSpPr>
        <p:spPr>
          <a:xfrm>
            <a:off x="838200" y="1344858"/>
            <a:ext cx="10515600" cy="4351338"/>
          </a:xfrm>
        </p:spPr>
        <p:txBody>
          <a:bodyPr/>
          <a:lstStyle/>
          <a:p>
            <a:pPr marL="0" indent="0">
              <a:lnSpc>
                <a:spcPct val="150000"/>
              </a:lnSpc>
              <a:spcBef>
                <a:spcPts val="0"/>
              </a:spcBef>
              <a:buNone/>
            </a:pPr>
            <a:r>
              <a:rPr lang="en-US" altLang="zh-CN" dirty="0"/>
              <a:t>from </a:t>
            </a:r>
            <a:r>
              <a:rPr lang="en-US" altLang="zh-CN" dirty="0" err="1"/>
              <a:t>sklearn.model_selection</a:t>
            </a:r>
            <a:r>
              <a:rPr lang="en-US" altLang="zh-CN" dirty="0"/>
              <a:t> import </a:t>
            </a:r>
            <a:r>
              <a:rPr lang="en-US" altLang="zh-CN" dirty="0" err="1"/>
              <a:t>GridSearchCV</a:t>
            </a:r>
            <a:endParaRPr lang="en-US" altLang="zh-CN" dirty="0"/>
          </a:p>
          <a:p>
            <a:pPr marL="0" indent="0">
              <a:lnSpc>
                <a:spcPct val="150000"/>
              </a:lnSpc>
              <a:spcBef>
                <a:spcPts val="0"/>
              </a:spcBef>
              <a:buNone/>
            </a:pPr>
            <a:endParaRPr lang="en-US" altLang="zh-CN" dirty="0"/>
          </a:p>
          <a:p>
            <a:pPr marL="0" indent="0">
              <a:lnSpc>
                <a:spcPct val="150000"/>
              </a:lnSpc>
              <a:spcBef>
                <a:spcPts val="0"/>
              </a:spcBef>
              <a:buNone/>
            </a:pPr>
            <a:r>
              <a:rPr lang="pt-BR" altLang="zh-CN" dirty="0"/>
              <a:t>param_grid={‘</a:t>
            </a:r>
            <a:r>
              <a:rPr lang="en-US" altLang="zh-CN" dirty="0"/>
              <a:t>C</a:t>
            </a:r>
            <a:r>
              <a:rPr lang="pt-BR" altLang="zh-CN" dirty="0"/>
              <a:t>’: [0.001, 0.01, 0.1]}</a:t>
            </a:r>
          </a:p>
          <a:p>
            <a:pPr marL="0" indent="0">
              <a:lnSpc>
                <a:spcPct val="150000"/>
              </a:lnSpc>
              <a:spcBef>
                <a:spcPts val="0"/>
              </a:spcBef>
              <a:buNone/>
            </a:pPr>
            <a:r>
              <a:rPr lang="en-US" altLang="zh-CN" dirty="0"/>
              <a:t>md = </a:t>
            </a:r>
            <a:r>
              <a:rPr lang="en-US" altLang="zh-CN" dirty="0" err="1"/>
              <a:t>GridSearchCV</a:t>
            </a:r>
            <a:r>
              <a:rPr lang="en-US" altLang="zh-CN" dirty="0"/>
              <a:t>(</a:t>
            </a:r>
            <a:r>
              <a:rPr lang="en-US" altLang="zh-CN" dirty="0" err="1"/>
              <a:t>logreg</a:t>
            </a:r>
            <a:r>
              <a:rPr lang="en-US" altLang="zh-CN" dirty="0"/>
              <a:t>, </a:t>
            </a:r>
            <a:r>
              <a:rPr lang="en-US" altLang="zh-CN" dirty="0" err="1"/>
              <a:t>param_grid</a:t>
            </a:r>
            <a:r>
              <a:rPr lang="en-US" altLang="zh-CN" dirty="0"/>
              <a:t>, scoring='accuracy', cv=4)</a:t>
            </a:r>
          </a:p>
          <a:p>
            <a:pPr marL="0" indent="0">
              <a:lnSpc>
                <a:spcPct val="150000"/>
              </a:lnSpc>
              <a:spcBef>
                <a:spcPts val="0"/>
              </a:spcBef>
              <a:buNone/>
            </a:pPr>
            <a:r>
              <a:rPr lang="en-US" altLang="zh-CN" dirty="0"/>
              <a:t>md = </a:t>
            </a:r>
            <a:r>
              <a:rPr lang="en-US" altLang="zh-CN" dirty="0" err="1"/>
              <a:t>md.fit</a:t>
            </a:r>
            <a:r>
              <a:rPr lang="en-US" altLang="zh-CN" dirty="0"/>
              <a:t>(X, y)</a:t>
            </a:r>
            <a:endParaRPr lang="zh-CN" altLang="en-US" dirty="0"/>
          </a:p>
        </p:txBody>
      </p:sp>
    </p:spTree>
    <p:extLst>
      <p:ext uri="{BB962C8B-B14F-4D97-AF65-F5344CB8AC3E}">
        <p14:creationId xmlns:p14="http://schemas.microsoft.com/office/powerpoint/2010/main" val="36267069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FC7081-570C-4387-AB01-69CD0ED20BAB}"/>
              </a:ext>
            </a:extLst>
          </p:cNvPr>
          <p:cNvSpPr>
            <a:spLocks noGrp="1"/>
          </p:cNvSpPr>
          <p:nvPr>
            <p:ph type="title"/>
          </p:nvPr>
        </p:nvSpPr>
        <p:spPr>
          <a:xfrm>
            <a:off x="838200" y="37708"/>
            <a:ext cx="10515600" cy="800419"/>
          </a:xfrm>
        </p:spPr>
        <p:txBody>
          <a:bodyPr/>
          <a:lstStyle/>
          <a:p>
            <a:r>
              <a:rPr lang="en-US" altLang="zh-CN" sz="4400" dirty="0" err="1"/>
              <a:t>GridSearhCV</a:t>
            </a:r>
            <a:r>
              <a:rPr lang="en-US" altLang="zh-CN" sz="4400" dirty="0"/>
              <a:t> vs. </a:t>
            </a:r>
            <a:r>
              <a:rPr lang="en-US" altLang="zh-CN" sz="4400" dirty="0" err="1"/>
              <a:t>RandomSearchCV</a:t>
            </a:r>
            <a:endParaRPr lang="zh-CN" altLang="en-US" dirty="0"/>
          </a:p>
        </p:txBody>
      </p:sp>
      <p:sp>
        <p:nvSpPr>
          <p:cNvPr id="4" name="文本框 3">
            <a:extLst>
              <a:ext uri="{FF2B5EF4-FFF2-40B4-BE49-F238E27FC236}">
                <a16:creationId xmlns:a16="http://schemas.microsoft.com/office/drawing/2014/main" id="{0C295286-52AE-4954-9270-E87683D7722E}"/>
              </a:ext>
            </a:extLst>
          </p:cNvPr>
          <p:cNvSpPr txBox="1"/>
          <p:nvPr/>
        </p:nvSpPr>
        <p:spPr>
          <a:xfrm>
            <a:off x="2259052" y="6098594"/>
            <a:ext cx="7673896" cy="590033"/>
          </a:xfrm>
          <a:prstGeom prst="rect">
            <a:avLst/>
          </a:prstGeom>
          <a:noFill/>
        </p:spPr>
        <p:txBody>
          <a:bodyPr wrap="none" rtlCol="0">
            <a:spAutoFit/>
          </a:bodyPr>
          <a:lstStyle/>
          <a:p>
            <a:pPr>
              <a:lnSpc>
                <a:spcPct val="150000"/>
              </a:lnSpc>
            </a:pPr>
            <a:r>
              <a:rPr lang="en-US" altLang="zh-CN" sz="2400" dirty="0">
                <a:hlinkClick r:id="rId2"/>
              </a:rPr>
              <a:t>https://mp.weixin.qq.com/s/1b0NFyM8FcZ8J4gZB-zohA</a:t>
            </a:r>
            <a:r>
              <a:rPr lang="en-US" altLang="zh-CN" sz="2400" dirty="0"/>
              <a:t> </a:t>
            </a:r>
            <a:endParaRPr lang="zh-CN" altLang="en-US" sz="2400" dirty="0"/>
          </a:p>
        </p:txBody>
      </p:sp>
      <p:pic>
        <p:nvPicPr>
          <p:cNvPr id="4098" name="Picture 2" descr="图片">
            <a:extLst>
              <a:ext uri="{FF2B5EF4-FFF2-40B4-BE49-F238E27FC236}">
                <a16:creationId xmlns:a16="http://schemas.microsoft.com/office/drawing/2014/main" id="{1A9E26BB-8D4B-4CE9-B895-E723770CB9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4849" y="1154375"/>
            <a:ext cx="9144000" cy="4590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9162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E92A9-3336-45D8-8A82-4A7D1B91C899}"/>
              </a:ext>
            </a:extLst>
          </p:cNvPr>
          <p:cNvSpPr>
            <a:spLocks noGrp="1"/>
          </p:cNvSpPr>
          <p:nvPr>
            <p:ph type="title"/>
          </p:nvPr>
        </p:nvSpPr>
        <p:spPr>
          <a:xfrm>
            <a:off x="838200" y="37709"/>
            <a:ext cx="10515600" cy="681036"/>
          </a:xfrm>
        </p:spPr>
        <p:txBody>
          <a:bodyPr>
            <a:normAutofit fontScale="90000"/>
          </a:bodyPr>
          <a:lstStyle/>
          <a:p>
            <a:r>
              <a:rPr lang="zh-CN" altLang="en-US" dirty="0"/>
              <a:t>十一、预测数据</a:t>
            </a:r>
          </a:p>
        </p:txBody>
      </p:sp>
      <p:sp>
        <p:nvSpPr>
          <p:cNvPr id="3" name="内容占位符 2">
            <a:extLst>
              <a:ext uri="{FF2B5EF4-FFF2-40B4-BE49-F238E27FC236}">
                <a16:creationId xmlns:a16="http://schemas.microsoft.com/office/drawing/2014/main" id="{81E0D787-9003-4D37-A13B-13599D4196E9}"/>
              </a:ext>
            </a:extLst>
          </p:cNvPr>
          <p:cNvSpPr>
            <a:spLocks noGrp="1"/>
          </p:cNvSpPr>
          <p:nvPr>
            <p:ph idx="1"/>
          </p:nvPr>
        </p:nvSpPr>
        <p:spPr>
          <a:xfrm>
            <a:off x="838200" y="1232616"/>
            <a:ext cx="10515600" cy="4392768"/>
          </a:xfrm>
        </p:spPr>
        <p:txBody>
          <a:bodyPr>
            <a:normAutofit/>
          </a:bodyPr>
          <a:lstStyle/>
          <a:p>
            <a:pPr marL="0" indent="0">
              <a:lnSpc>
                <a:spcPct val="160000"/>
              </a:lnSpc>
              <a:spcBef>
                <a:spcPts val="0"/>
              </a:spcBef>
              <a:buNone/>
            </a:pPr>
            <a:r>
              <a:rPr lang="en-US" altLang="zh-CN" dirty="0" err="1"/>
              <a:t>y_pred</a:t>
            </a:r>
            <a:r>
              <a:rPr lang="en-US" altLang="zh-CN" dirty="0"/>
              <a:t> = </a:t>
            </a:r>
            <a:r>
              <a:rPr lang="en-US" altLang="zh-CN" dirty="0" err="1"/>
              <a:t>md.predict</a:t>
            </a:r>
            <a:r>
              <a:rPr lang="en-US" altLang="zh-CN" dirty="0"/>
              <a:t>(</a:t>
            </a:r>
            <a:r>
              <a:rPr lang="en-US" altLang="zh-CN" dirty="0" err="1"/>
              <a:t>X_test</a:t>
            </a:r>
            <a:r>
              <a:rPr lang="en-US" altLang="zh-CN" dirty="0"/>
              <a:t>)</a:t>
            </a:r>
          </a:p>
          <a:p>
            <a:pPr marL="0" indent="0">
              <a:lnSpc>
                <a:spcPct val="160000"/>
              </a:lnSpc>
              <a:spcBef>
                <a:spcPts val="0"/>
              </a:spcBef>
              <a:buNone/>
            </a:pPr>
            <a:endParaRPr lang="en-US" altLang="zh-CN" dirty="0"/>
          </a:p>
          <a:p>
            <a:pPr marL="0" indent="0">
              <a:lnSpc>
                <a:spcPct val="160000"/>
              </a:lnSpc>
              <a:spcBef>
                <a:spcPts val="0"/>
              </a:spcBef>
              <a:buNone/>
            </a:pPr>
            <a:r>
              <a:rPr lang="en-US" altLang="zh-CN" dirty="0"/>
              <a:t>submission = </a:t>
            </a:r>
            <a:r>
              <a:rPr lang="en-US" altLang="zh-CN" dirty="0" err="1"/>
              <a:t>pd.DataFrame</a:t>
            </a:r>
            <a:r>
              <a:rPr lang="en-US" altLang="zh-CN" dirty="0"/>
              <a:t>()</a:t>
            </a:r>
          </a:p>
          <a:p>
            <a:pPr marL="0" indent="0">
              <a:lnSpc>
                <a:spcPct val="160000"/>
              </a:lnSpc>
              <a:spcBef>
                <a:spcPts val="0"/>
              </a:spcBef>
              <a:buNone/>
            </a:pPr>
            <a:r>
              <a:rPr lang="en-US" altLang="zh-CN" dirty="0"/>
              <a:t>submission[‘ID'] = X_test.ID</a:t>
            </a:r>
          </a:p>
          <a:p>
            <a:pPr marL="0" indent="0">
              <a:lnSpc>
                <a:spcPct val="160000"/>
              </a:lnSpc>
              <a:spcBef>
                <a:spcPts val="0"/>
              </a:spcBef>
              <a:buNone/>
            </a:pPr>
            <a:r>
              <a:rPr lang="en-US" altLang="zh-CN" dirty="0"/>
              <a:t>submission[‘</a:t>
            </a:r>
            <a:r>
              <a:rPr lang="en-US" altLang="zh-CN" dirty="0" err="1"/>
              <a:t>Mean_Salary</a:t>
            </a:r>
            <a:r>
              <a:rPr lang="en-US" altLang="zh-CN" dirty="0"/>
              <a:t>'] = </a:t>
            </a:r>
            <a:r>
              <a:rPr lang="en-US" altLang="zh-CN" dirty="0" err="1"/>
              <a:t>y_pred</a:t>
            </a:r>
            <a:endParaRPr lang="en-US" altLang="zh-CN" dirty="0"/>
          </a:p>
          <a:p>
            <a:pPr marL="0" indent="0">
              <a:lnSpc>
                <a:spcPct val="160000"/>
              </a:lnSpc>
              <a:spcBef>
                <a:spcPts val="0"/>
              </a:spcBef>
              <a:buNone/>
            </a:pPr>
            <a:r>
              <a:rPr lang="en-US" altLang="zh-CN" dirty="0" err="1"/>
              <a:t>submission.</a:t>
            </a:r>
            <a:r>
              <a:rPr lang="en-US" altLang="zh-CN" b="1" dirty="0" err="1"/>
              <a:t>to_csv</a:t>
            </a:r>
            <a:r>
              <a:rPr lang="en-US" altLang="zh-CN" dirty="0"/>
              <a:t>('output.csv', </a:t>
            </a:r>
            <a:r>
              <a:rPr lang="en-US" altLang="zh-CN" dirty="0">
                <a:solidFill>
                  <a:srgbClr val="FF0000"/>
                </a:solidFill>
              </a:rPr>
              <a:t>index</a:t>
            </a:r>
            <a:r>
              <a:rPr lang="en-US" altLang="zh-CN" dirty="0"/>
              <a:t>=False)</a:t>
            </a:r>
          </a:p>
          <a:p>
            <a:pPr marL="0" indent="0">
              <a:lnSpc>
                <a:spcPct val="160000"/>
              </a:lnSpc>
              <a:spcBef>
                <a:spcPts val="0"/>
              </a:spcBef>
              <a:buNone/>
            </a:pPr>
            <a:endParaRPr lang="en-US" altLang="zh-CN" dirty="0"/>
          </a:p>
          <a:p>
            <a:pPr marL="0" indent="0">
              <a:lnSpc>
                <a:spcPct val="160000"/>
              </a:lnSpc>
              <a:spcBef>
                <a:spcPts val="0"/>
              </a:spcBef>
              <a:buNone/>
            </a:pPr>
            <a:endParaRPr lang="en-US" altLang="zh-CN" dirty="0"/>
          </a:p>
          <a:p>
            <a:pPr marL="0" indent="0">
              <a:lnSpc>
                <a:spcPct val="160000"/>
              </a:lnSpc>
              <a:spcBef>
                <a:spcPts val="0"/>
              </a:spcBef>
              <a:buNone/>
            </a:pPr>
            <a:endParaRPr lang="zh-CN" altLang="en-US" dirty="0"/>
          </a:p>
        </p:txBody>
      </p:sp>
    </p:spTree>
    <p:extLst>
      <p:ext uri="{BB962C8B-B14F-4D97-AF65-F5344CB8AC3E}">
        <p14:creationId xmlns:p14="http://schemas.microsoft.com/office/powerpoint/2010/main" val="1336646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58B84D-2B10-4FAE-81BF-F40B4DA31C1F}"/>
              </a:ext>
            </a:extLst>
          </p:cNvPr>
          <p:cNvSpPr>
            <a:spLocks noGrp="1"/>
          </p:cNvSpPr>
          <p:nvPr>
            <p:ph type="title"/>
          </p:nvPr>
        </p:nvSpPr>
        <p:spPr>
          <a:xfrm>
            <a:off x="838200" y="37110"/>
            <a:ext cx="10515600" cy="662782"/>
          </a:xfrm>
        </p:spPr>
        <p:txBody>
          <a:bodyPr>
            <a:normAutofit fontScale="90000"/>
          </a:bodyPr>
          <a:lstStyle/>
          <a:p>
            <a:r>
              <a:rPr lang="zh-CN" altLang="en-US" dirty="0"/>
              <a:t>十二、评价模型</a:t>
            </a:r>
          </a:p>
        </p:txBody>
      </p:sp>
      <p:sp>
        <p:nvSpPr>
          <p:cNvPr id="3" name="内容占位符 2">
            <a:extLst>
              <a:ext uri="{FF2B5EF4-FFF2-40B4-BE49-F238E27FC236}">
                <a16:creationId xmlns:a16="http://schemas.microsoft.com/office/drawing/2014/main" id="{5686DA1E-CA6E-45D0-859A-115F191DDF2E}"/>
              </a:ext>
            </a:extLst>
          </p:cNvPr>
          <p:cNvSpPr>
            <a:spLocks noGrp="1"/>
          </p:cNvSpPr>
          <p:nvPr>
            <p:ph idx="1"/>
          </p:nvPr>
        </p:nvSpPr>
        <p:spPr>
          <a:xfrm>
            <a:off x="838200" y="1373139"/>
            <a:ext cx="10515600" cy="4351338"/>
          </a:xfrm>
        </p:spPr>
        <p:txBody>
          <a:bodyPr/>
          <a:lstStyle/>
          <a:p>
            <a:pPr marL="0" indent="0">
              <a:lnSpc>
                <a:spcPct val="150000"/>
              </a:lnSpc>
              <a:spcBef>
                <a:spcPts val="0"/>
              </a:spcBef>
              <a:buNone/>
            </a:pPr>
            <a:r>
              <a:rPr lang="en-US" altLang="zh-CN" dirty="0"/>
              <a:t>from </a:t>
            </a:r>
            <a:r>
              <a:rPr lang="en-US" altLang="zh-CN" dirty="0" err="1"/>
              <a:t>sklearn.metrics</a:t>
            </a:r>
            <a:r>
              <a:rPr lang="en-US" altLang="zh-CN" dirty="0"/>
              <a:t> import </a:t>
            </a:r>
            <a:r>
              <a:rPr lang="en-US" altLang="zh-CN" dirty="0" err="1"/>
              <a:t>classification_report</a:t>
            </a:r>
            <a:r>
              <a:rPr lang="en-US" altLang="zh-CN" dirty="0"/>
              <a:t>, </a:t>
            </a:r>
            <a:r>
              <a:rPr lang="en-US" altLang="zh-CN" dirty="0" err="1"/>
              <a:t>confusion_matrix</a:t>
            </a:r>
            <a:endParaRPr lang="en-US" altLang="zh-CN" dirty="0"/>
          </a:p>
          <a:p>
            <a:pPr marL="0" indent="0">
              <a:lnSpc>
                <a:spcPct val="150000"/>
              </a:lnSpc>
              <a:spcBef>
                <a:spcPts val="0"/>
              </a:spcBef>
              <a:buNone/>
            </a:pPr>
            <a:endParaRPr lang="en-US" altLang="zh-CN" dirty="0"/>
          </a:p>
          <a:p>
            <a:pPr marL="0" indent="0">
              <a:lnSpc>
                <a:spcPct val="150000"/>
              </a:lnSpc>
              <a:spcBef>
                <a:spcPts val="0"/>
              </a:spcBef>
              <a:buNone/>
            </a:pPr>
            <a:r>
              <a:rPr lang="en-US" altLang="zh-CN" dirty="0"/>
              <a:t>print(</a:t>
            </a:r>
            <a:r>
              <a:rPr lang="en-US" altLang="zh-CN" dirty="0" err="1"/>
              <a:t>confusion_matrix</a:t>
            </a:r>
            <a:r>
              <a:rPr lang="en-US" altLang="zh-CN" dirty="0"/>
              <a:t>(</a:t>
            </a:r>
            <a:r>
              <a:rPr lang="en-US" altLang="zh-CN" dirty="0" err="1"/>
              <a:t>y_test</a:t>
            </a:r>
            <a:r>
              <a:rPr lang="en-US" altLang="zh-CN" dirty="0"/>
              <a:t>, </a:t>
            </a:r>
            <a:r>
              <a:rPr lang="en-US" altLang="zh-CN" dirty="0" err="1"/>
              <a:t>y_pred</a:t>
            </a:r>
            <a:r>
              <a:rPr lang="en-US" altLang="zh-CN" dirty="0"/>
              <a:t>))</a:t>
            </a:r>
          </a:p>
          <a:p>
            <a:pPr marL="0" indent="0">
              <a:lnSpc>
                <a:spcPct val="150000"/>
              </a:lnSpc>
              <a:spcBef>
                <a:spcPts val="0"/>
              </a:spcBef>
              <a:buNone/>
            </a:pPr>
            <a:r>
              <a:rPr lang="en-US" altLang="zh-CN" dirty="0"/>
              <a:t>print(</a:t>
            </a:r>
            <a:r>
              <a:rPr lang="en-US" altLang="zh-CN" dirty="0" err="1"/>
              <a:t>classification_report</a:t>
            </a:r>
            <a:r>
              <a:rPr lang="en-US" altLang="zh-CN" dirty="0"/>
              <a:t>(</a:t>
            </a:r>
            <a:r>
              <a:rPr lang="en-US" altLang="zh-CN" dirty="0" err="1"/>
              <a:t>y_test</a:t>
            </a:r>
            <a:r>
              <a:rPr lang="en-US" altLang="zh-CN" dirty="0"/>
              <a:t>, </a:t>
            </a:r>
            <a:r>
              <a:rPr lang="en-US" altLang="zh-CN" dirty="0" err="1"/>
              <a:t>y_pred</a:t>
            </a:r>
            <a:r>
              <a:rPr lang="en-US" altLang="zh-CN" dirty="0"/>
              <a:t>))</a:t>
            </a:r>
            <a:endParaRPr lang="zh-CN" altLang="en-US" dirty="0"/>
          </a:p>
        </p:txBody>
      </p:sp>
    </p:spTree>
    <p:extLst>
      <p:ext uri="{BB962C8B-B14F-4D97-AF65-F5344CB8AC3E}">
        <p14:creationId xmlns:p14="http://schemas.microsoft.com/office/powerpoint/2010/main" val="2479790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FB5D54-523B-4619-9459-235EDD3E3FE2}"/>
              </a:ext>
            </a:extLst>
          </p:cNvPr>
          <p:cNvSpPr>
            <a:spLocks noGrp="1"/>
          </p:cNvSpPr>
          <p:nvPr>
            <p:ph type="title"/>
          </p:nvPr>
        </p:nvSpPr>
        <p:spPr>
          <a:xfrm>
            <a:off x="838200" y="0"/>
            <a:ext cx="10515600" cy="923827"/>
          </a:xfrm>
        </p:spPr>
        <p:txBody>
          <a:bodyPr>
            <a:normAutofit/>
          </a:bodyPr>
          <a:lstStyle/>
          <a:p>
            <a:r>
              <a:rPr lang="zh-CN" altLang="en-US" dirty="0"/>
              <a:t>课程综合实践项目</a:t>
            </a:r>
            <a:r>
              <a:rPr lang="en-US" altLang="zh-CN" dirty="0"/>
              <a:t>---</a:t>
            </a:r>
            <a:r>
              <a:rPr lang="zh-CN" altLang="en-US" dirty="0"/>
              <a:t>时间安排建议</a:t>
            </a:r>
          </a:p>
        </p:txBody>
      </p:sp>
      <p:sp>
        <p:nvSpPr>
          <p:cNvPr id="3" name="内容占位符 2">
            <a:extLst>
              <a:ext uri="{FF2B5EF4-FFF2-40B4-BE49-F238E27FC236}">
                <a16:creationId xmlns:a16="http://schemas.microsoft.com/office/drawing/2014/main" id="{78961D28-62FA-43E2-84A1-D1B7F2B6BD92}"/>
              </a:ext>
            </a:extLst>
          </p:cNvPr>
          <p:cNvSpPr>
            <a:spLocks noGrp="1"/>
          </p:cNvSpPr>
          <p:nvPr>
            <p:ph idx="1"/>
          </p:nvPr>
        </p:nvSpPr>
        <p:spPr>
          <a:xfrm>
            <a:off x="433633" y="923827"/>
            <a:ext cx="11331019" cy="5253136"/>
          </a:xfrm>
        </p:spPr>
        <p:txBody>
          <a:bodyPr>
            <a:normAutofit/>
          </a:bodyPr>
          <a:lstStyle/>
          <a:p>
            <a:pPr>
              <a:lnSpc>
                <a:spcPct val="150000"/>
              </a:lnSpc>
            </a:pPr>
            <a:r>
              <a:rPr lang="zh-CN" altLang="en-US" dirty="0"/>
              <a:t>组队</a:t>
            </a:r>
            <a:endParaRPr lang="en-US" altLang="zh-CN" dirty="0"/>
          </a:p>
          <a:p>
            <a:pPr>
              <a:lnSpc>
                <a:spcPct val="150000"/>
              </a:lnSpc>
            </a:pPr>
            <a:r>
              <a:rPr lang="zh-CN" altLang="en-US" dirty="0"/>
              <a:t>现在 </a:t>
            </a:r>
            <a:r>
              <a:rPr lang="en-US" altLang="zh-CN" dirty="0"/>
              <a:t>– </a:t>
            </a:r>
            <a:r>
              <a:rPr lang="en-US" altLang="zh-CN" b="1" dirty="0">
                <a:solidFill>
                  <a:srgbClr val="FF0000"/>
                </a:solidFill>
              </a:rPr>
              <a:t>6</a:t>
            </a:r>
            <a:r>
              <a:rPr lang="zh-CN" altLang="en-US" b="1" dirty="0">
                <a:solidFill>
                  <a:srgbClr val="FF0000"/>
                </a:solidFill>
              </a:rPr>
              <a:t>月</a:t>
            </a:r>
            <a:r>
              <a:rPr lang="en-US" altLang="zh-CN" b="1" dirty="0">
                <a:solidFill>
                  <a:srgbClr val="FF0000"/>
                </a:solidFill>
              </a:rPr>
              <a:t>2</a:t>
            </a:r>
            <a:r>
              <a:rPr lang="zh-CN" altLang="en-US" b="1" dirty="0">
                <a:solidFill>
                  <a:srgbClr val="FF0000"/>
                </a:solidFill>
              </a:rPr>
              <a:t>日</a:t>
            </a:r>
            <a:r>
              <a:rPr lang="en-US" altLang="zh-CN" b="1" dirty="0">
                <a:solidFill>
                  <a:srgbClr val="FF0000"/>
                </a:solidFill>
              </a:rPr>
              <a:t> 8:00</a:t>
            </a:r>
            <a:r>
              <a:rPr lang="zh-CN" altLang="en-US" dirty="0"/>
              <a:t>：参赛</a:t>
            </a:r>
            <a:endParaRPr lang="en-US" altLang="zh-CN" dirty="0"/>
          </a:p>
          <a:p>
            <a:pPr>
              <a:lnSpc>
                <a:spcPct val="150000"/>
              </a:lnSpc>
            </a:pPr>
            <a:r>
              <a:rPr lang="en-US" altLang="zh-CN" dirty="0"/>
              <a:t>6</a:t>
            </a:r>
            <a:r>
              <a:rPr lang="zh-CN" altLang="en-US" dirty="0"/>
              <a:t>月</a:t>
            </a:r>
            <a:r>
              <a:rPr lang="en-US" altLang="zh-CN" dirty="0"/>
              <a:t>2</a:t>
            </a:r>
            <a:r>
              <a:rPr lang="zh-CN" altLang="en-US" dirty="0"/>
              <a:t>日</a:t>
            </a:r>
            <a:r>
              <a:rPr lang="en-US" altLang="zh-CN" dirty="0"/>
              <a:t> – 6</a:t>
            </a:r>
            <a:r>
              <a:rPr lang="zh-CN" altLang="en-US" dirty="0"/>
              <a:t>月</a:t>
            </a:r>
            <a:r>
              <a:rPr lang="en-US" altLang="zh-CN" dirty="0"/>
              <a:t>3</a:t>
            </a:r>
            <a:r>
              <a:rPr lang="zh-CN" altLang="en-US" dirty="0"/>
              <a:t>日：分析思考最终参赛结果，总结并撰写项目报告和</a:t>
            </a:r>
            <a:r>
              <a:rPr lang="en-US" altLang="zh-CN" dirty="0"/>
              <a:t>ppt</a:t>
            </a:r>
          </a:p>
          <a:p>
            <a:pPr>
              <a:lnSpc>
                <a:spcPct val="150000"/>
              </a:lnSpc>
            </a:pPr>
            <a:r>
              <a:rPr lang="en-US" altLang="zh-CN" b="1" dirty="0">
                <a:solidFill>
                  <a:srgbClr val="0000FF"/>
                </a:solidFill>
              </a:rPr>
              <a:t>6</a:t>
            </a:r>
            <a:r>
              <a:rPr lang="zh-CN" altLang="en-US" b="1" dirty="0">
                <a:solidFill>
                  <a:srgbClr val="0000FF"/>
                </a:solidFill>
              </a:rPr>
              <a:t>月</a:t>
            </a:r>
            <a:r>
              <a:rPr lang="en-US" altLang="zh-CN" b="1" dirty="0">
                <a:solidFill>
                  <a:srgbClr val="0000FF"/>
                </a:solidFill>
              </a:rPr>
              <a:t>3</a:t>
            </a:r>
            <a:r>
              <a:rPr lang="zh-CN" altLang="en-US" b="1" dirty="0">
                <a:solidFill>
                  <a:srgbClr val="0000FF"/>
                </a:solidFill>
              </a:rPr>
              <a:t>日</a:t>
            </a:r>
            <a:r>
              <a:rPr lang="zh-CN" altLang="en-US" dirty="0"/>
              <a:t>：课堂展示与答辩</a:t>
            </a:r>
            <a:endParaRPr lang="en-US" altLang="zh-CN" dirty="0"/>
          </a:p>
        </p:txBody>
      </p:sp>
    </p:spTree>
    <p:extLst>
      <p:ext uri="{BB962C8B-B14F-4D97-AF65-F5344CB8AC3E}">
        <p14:creationId xmlns:p14="http://schemas.microsoft.com/office/powerpoint/2010/main" val="26906417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901F7-5475-4F43-A5E5-04B51F230CBD}"/>
              </a:ext>
            </a:extLst>
          </p:cNvPr>
          <p:cNvSpPr>
            <a:spLocks noGrp="1"/>
          </p:cNvSpPr>
          <p:nvPr>
            <p:ph type="title"/>
          </p:nvPr>
        </p:nvSpPr>
        <p:spPr>
          <a:xfrm>
            <a:off x="838200" y="65390"/>
            <a:ext cx="10515600" cy="662782"/>
          </a:xfrm>
        </p:spPr>
        <p:txBody>
          <a:bodyPr>
            <a:normAutofit fontScale="90000"/>
          </a:bodyPr>
          <a:lstStyle/>
          <a:p>
            <a:r>
              <a:rPr lang="en-US" altLang="zh-CN" dirty="0"/>
              <a:t>Kaggle</a:t>
            </a:r>
            <a:r>
              <a:rPr lang="zh-CN" altLang="en-US" dirty="0"/>
              <a:t>进阶</a:t>
            </a:r>
          </a:p>
        </p:txBody>
      </p:sp>
      <p:sp>
        <p:nvSpPr>
          <p:cNvPr id="3" name="内容占位符 2">
            <a:extLst>
              <a:ext uri="{FF2B5EF4-FFF2-40B4-BE49-F238E27FC236}">
                <a16:creationId xmlns:a16="http://schemas.microsoft.com/office/drawing/2014/main" id="{303FB4B1-294A-4F3A-B1F7-4E89CF35F1D3}"/>
              </a:ext>
            </a:extLst>
          </p:cNvPr>
          <p:cNvSpPr>
            <a:spLocks noGrp="1"/>
          </p:cNvSpPr>
          <p:nvPr>
            <p:ph idx="1"/>
          </p:nvPr>
        </p:nvSpPr>
        <p:spPr>
          <a:xfrm>
            <a:off x="838200" y="1589955"/>
            <a:ext cx="10515600" cy="4351338"/>
          </a:xfrm>
        </p:spPr>
        <p:txBody>
          <a:bodyPr>
            <a:normAutofit/>
          </a:bodyPr>
          <a:lstStyle/>
          <a:p>
            <a:pPr>
              <a:lnSpc>
                <a:spcPct val="150000"/>
              </a:lnSpc>
              <a:spcBef>
                <a:spcPts val="0"/>
              </a:spcBef>
            </a:pPr>
            <a:r>
              <a:rPr lang="zh-CN" altLang="en-US" sz="3200" dirty="0"/>
              <a:t>特征工程：</a:t>
            </a:r>
            <a:r>
              <a:rPr lang="en-US" altLang="zh-CN" sz="3200" dirty="0">
                <a:hlinkClick r:id="rId2"/>
              </a:rPr>
              <a:t>https://fe4ml.apachecn.org/</a:t>
            </a:r>
            <a:r>
              <a:rPr lang="en-US" altLang="zh-CN" sz="3200" dirty="0"/>
              <a:t> </a:t>
            </a:r>
          </a:p>
          <a:p>
            <a:pPr>
              <a:lnSpc>
                <a:spcPct val="150000"/>
              </a:lnSpc>
              <a:spcBef>
                <a:spcPts val="0"/>
              </a:spcBef>
            </a:pPr>
            <a:r>
              <a:rPr lang="zh-CN" altLang="en-US" sz="3200" dirty="0"/>
              <a:t>模型组合</a:t>
            </a:r>
            <a:endParaRPr lang="en-US" altLang="zh-CN" sz="3200" dirty="0"/>
          </a:p>
          <a:p>
            <a:pPr>
              <a:lnSpc>
                <a:spcPct val="150000"/>
              </a:lnSpc>
              <a:spcBef>
                <a:spcPts val="0"/>
              </a:spcBef>
            </a:pPr>
            <a:r>
              <a:rPr lang="zh-CN" altLang="en-US" sz="3200" dirty="0"/>
              <a:t>超参数调优</a:t>
            </a:r>
          </a:p>
        </p:txBody>
      </p:sp>
    </p:spTree>
    <p:extLst>
      <p:ext uri="{BB962C8B-B14F-4D97-AF65-F5344CB8AC3E}">
        <p14:creationId xmlns:p14="http://schemas.microsoft.com/office/powerpoint/2010/main" val="1031264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63F388-5BB8-481F-8EE0-619A6A97C9EF}"/>
              </a:ext>
            </a:extLst>
          </p:cNvPr>
          <p:cNvSpPr>
            <a:spLocks noGrp="1"/>
          </p:cNvSpPr>
          <p:nvPr>
            <p:ph type="title"/>
          </p:nvPr>
        </p:nvSpPr>
        <p:spPr>
          <a:xfrm>
            <a:off x="838200" y="18256"/>
            <a:ext cx="10515600" cy="662782"/>
          </a:xfrm>
        </p:spPr>
        <p:txBody>
          <a:bodyPr>
            <a:normAutofit fontScale="90000"/>
          </a:bodyPr>
          <a:lstStyle/>
          <a:p>
            <a:r>
              <a:rPr lang="zh-CN" altLang="en-US" dirty="0"/>
              <a:t>案例演示</a:t>
            </a:r>
          </a:p>
        </p:txBody>
      </p:sp>
      <p:sp>
        <p:nvSpPr>
          <p:cNvPr id="3" name="内容占位符 2">
            <a:extLst>
              <a:ext uri="{FF2B5EF4-FFF2-40B4-BE49-F238E27FC236}">
                <a16:creationId xmlns:a16="http://schemas.microsoft.com/office/drawing/2014/main" id="{CD898EFB-419C-4A25-8D67-2496D8E3F96E}"/>
              </a:ext>
            </a:extLst>
          </p:cNvPr>
          <p:cNvSpPr>
            <a:spLocks noGrp="1"/>
          </p:cNvSpPr>
          <p:nvPr>
            <p:ph idx="1"/>
          </p:nvPr>
        </p:nvSpPr>
        <p:spPr/>
        <p:txBody>
          <a:bodyPr/>
          <a:lstStyle/>
          <a:p>
            <a:r>
              <a:rPr lang="zh-CN" altLang="en-US" dirty="0"/>
              <a:t>第</a:t>
            </a:r>
            <a:r>
              <a:rPr lang="en-US" altLang="zh-CN" dirty="0"/>
              <a:t>15</a:t>
            </a:r>
            <a:r>
              <a:rPr lang="zh-CN" altLang="en-US" dirty="0"/>
              <a:t>章</a:t>
            </a:r>
            <a:r>
              <a:rPr lang="en-US" altLang="zh-CN" dirty="0"/>
              <a:t>-Kaggle</a:t>
            </a:r>
            <a:r>
              <a:rPr lang="zh-CN" altLang="en-US" dirty="0"/>
              <a:t>竞赛</a:t>
            </a:r>
            <a:r>
              <a:rPr lang="en-US" altLang="zh-CN" dirty="0"/>
              <a:t>.</a:t>
            </a:r>
            <a:r>
              <a:rPr lang="en-US" altLang="zh-CN" dirty="0" err="1"/>
              <a:t>ipynb</a:t>
            </a:r>
            <a:endParaRPr lang="zh-CN" altLang="en-US" dirty="0"/>
          </a:p>
        </p:txBody>
      </p:sp>
    </p:spTree>
    <p:extLst>
      <p:ext uri="{BB962C8B-B14F-4D97-AF65-F5344CB8AC3E}">
        <p14:creationId xmlns:p14="http://schemas.microsoft.com/office/powerpoint/2010/main" val="708269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173C15-A50A-4E6B-8421-5F93FBB15AF2}"/>
              </a:ext>
            </a:extLst>
          </p:cNvPr>
          <p:cNvSpPr>
            <a:spLocks noGrp="1"/>
          </p:cNvSpPr>
          <p:nvPr>
            <p:ph type="ctrTitle"/>
          </p:nvPr>
        </p:nvSpPr>
        <p:spPr/>
        <p:txBody>
          <a:bodyPr/>
          <a:lstStyle/>
          <a:p>
            <a:r>
              <a:rPr lang="en-US" altLang="zh-CN" dirty="0"/>
              <a:t>Kaggle</a:t>
            </a:r>
            <a:r>
              <a:rPr lang="zh-CN" altLang="en-US" dirty="0"/>
              <a:t>竞赛简介</a:t>
            </a:r>
          </a:p>
        </p:txBody>
      </p:sp>
    </p:spTree>
    <p:extLst>
      <p:ext uri="{BB962C8B-B14F-4D97-AF65-F5344CB8AC3E}">
        <p14:creationId xmlns:p14="http://schemas.microsoft.com/office/powerpoint/2010/main" val="194800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E412C-FAC5-468D-AFC4-BDCA09173C46}"/>
              </a:ext>
            </a:extLst>
          </p:cNvPr>
          <p:cNvSpPr>
            <a:spLocks noGrp="1"/>
          </p:cNvSpPr>
          <p:nvPr>
            <p:ph type="title"/>
          </p:nvPr>
        </p:nvSpPr>
        <p:spPr>
          <a:xfrm>
            <a:off x="838199" y="1"/>
            <a:ext cx="10515600" cy="575034"/>
          </a:xfrm>
        </p:spPr>
        <p:txBody>
          <a:bodyPr>
            <a:normAutofit fontScale="90000"/>
          </a:bodyPr>
          <a:lstStyle/>
          <a:p>
            <a:r>
              <a:rPr lang="en-US" altLang="zh-CN" dirty="0"/>
              <a:t>Kaggle</a:t>
            </a:r>
            <a:r>
              <a:rPr lang="zh-CN" altLang="en-US" dirty="0"/>
              <a:t>（</a:t>
            </a:r>
            <a:r>
              <a:rPr lang="en-US" altLang="zh-CN" dirty="0">
                <a:hlinkClick r:id="rId2"/>
              </a:rPr>
              <a:t>www.kaggle.com</a:t>
            </a:r>
            <a:r>
              <a:rPr lang="zh-CN" altLang="en-US" dirty="0"/>
              <a:t>）</a:t>
            </a:r>
          </a:p>
        </p:txBody>
      </p:sp>
      <p:sp>
        <p:nvSpPr>
          <p:cNvPr id="3" name="内容占位符 2">
            <a:extLst>
              <a:ext uri="{FF2B5EF4-FFF2-40B4-BE49-F238E27FC236}">
                <a16:creationId xmlns:a16="http://schemas.microsoft.com/office/drawing/2014/main" id="{AEC7C61A-2D62-4A51-9E46-67CAD1364DBC}"/>
              </a:ext>
            </a:extLst>
          </p:cNvPr>
          <p:cNvSpPr>
            <a:spLocks noGrp="1"/>
          </p:cNvSpPr>
          <p:nvPr>
            <p:ph idx="1"/>
          </p:nvPr>
        </p:nvSpPr>
        <p:spPr>
          <a:xfrm>
            <a:off x="447554" y="744718"/>
            <a:ext cx="11296891" cy="6113282"/>
          </a:xfrm>
        </p:spPr>
        <p:txBody>
          <a:bodyPr>
            <a:noAutofit/>
          </a:bodyPr>
          <a:lstStyle/>
          <a:p>
            <a:pPr>
              <a:lnSpc>
                <a:spcPct val="150000"/>
              </a:lnSpc>
              <a:spcBef>
                <a:spcPts val="0"/>
              </a:spcBef>
            </a:pPr>
            <a:r>
              <a:rPr lang="en-US" altLang="zh-CN" sz="2400" dirty="0"/>
              <a:t>2010</a:t>
            </a:r>
            <a:r>
              <a:rPr lang="zh-CN" altLang="en-US" sz="2400" dirty="0"/>
              <a:t>年创办，</a:t>
            </a:r>
            <a:r>
              <a:rPr lang="en-US" altLang="zh-CN" sz="2400" dirty="0"/>
              <a:t>2017</a:t>
            </a:r>
            <a:r>
              <a:rPr lang="zh-CN" altLang="en-US" sz="2400" dirty="0"/>
              <a:t>年被谷歌收购</a:t>
            </a:r>
            <a:endParaRPr lang="en-US" altLang="zh-CN" sz="2400" dirty="0"/>
          </a:p>
          <a:p>
            <a:pPr>
              <a:lnSpc>
                <a:spcPct val="150000"/>
              </a:lnSpc>
              <a:spcBef>
                <a:spcPts val="0"/>
              </a:spcBef>
            </a:pPr>
            <a:r>
              <a:rPr lang="zh-CN" altLang="en-US" sz="2400" dirty="0"/>
              <a:t>全球最大的数据科学家汇聚平台；提供举办机器学习竞赛、托管数据库、编写和分享代码的平台。</a:t>
            </a:r>
            <a:endParaRPr lang="en-US" altLang="zh-CN" sz="2400" dirty="0"/>
          </a:p>
          <a:p>
            <a:pPr>
              <a:lnSpc>
                <a:spcPct val="150000"/>
              </a:lnSpc>
              <a:spcBef>
                <a:spcPts val="0"/>
              </a:spcBef>
            </a:pPr>
            <a:r>
              <a:rPr lang="zh-CN" altLang="en-US" sz="2400" dirty="0"/>
              <a:t>截至</a:t>
            </a:r>
            <a:r>
              <a:rPr lang="en-US" altLang="zh-CN" sz="2400" dirty="0"/>
              <a:t>2017</a:t>
            </a:r>
            <a:r>
              <a:rPr lang="zh-CN" altLang="en-US" sz="2400" dirty="0"/>
              <a:t>年</a:t>
            </a:r>
            <a:r>
              <a:rPr lang="en-US" altLang="zh-CN" sz="2400" dirty="0"/>
              <a:t>6</a:t>
            </a:r>
            <a:r>
              <a:rPr lang="zh-CN" altLang="en-US" sz="2400" dirty="0"/>
              <a:t>月，</a:t>
            </a:r>
            <a:r>
              <a:rPr lang="en-US" altLang="zh-CN" sz="2400" dirty="0"/>
              <a:t>Kaggle</a:t>
            </a:r>
            <a:r>
              <a:rPr lang="zh-CN" altLang="en-US" sz="2400" dirty="0"/>
              <a:t>平台已经拥有超过</a:t>
            </a:r>
            <a:r>
              <a:rPr lang="en-US" altLang="zh-CN" sz="2400" dirty="0"/>
              <a:t>1</a:t>
            </a:r>
            <a:r>
              <a:rPr lang="zh-CN" altLang="en-US" sz="2400" dirty="0"/>
              <a:t>百万个注册用户，分布在</a:t>
            </a:r>
            <a:r>
              <a:rPr lang="en-US" altLang="zh-CN" sz="2400" dirty="0"/>
              <a:t>194</a:t>
            </a:r>
            <a:r>
              <a:rPr lang="zh-CN" altLang="en-US" sz="2400" dirty="0"/>
              <a:t>个国家，其中有刚刚入门的新手和已经享誉世界的顶级研究者和研究团队，如</a:t>
            </a:r>
            <a:r>
              <a:rPr lang="en-US" altLang="zh-CN" sz="2400" dirty="0"/>
              <a:t>IBM Watson</a:t>
            </a:r>
            <a:r>
              <a:rPr lang="zh-CN" altLang="en-US" sz="2400" dirty="0"/>
              <a:t>以及</a:t>
            </a:r>
            <a:r>
              <a:rPr lang="en-US" altLang="zh-CN" sz="2400" dirty="0"/>
              <a:t>Google DeepMind</a:t>
            </a:r>
            <a:r>
              <a:rPr lang="zh-CN" altLang="en-US" sz="2400" dirty="0"/>
              <a:t>。</a:t>
            </a:r>
            <a:endParaRPr lang="en-US" altLang="zh-CN" sz="2400" dirty="0"/>
          </a:p>
          <a:p>
            <a:pPr>
              <a:lnSpc>
                <a:spcPct val="150000"/>
              </a:lnSpc>
              <a:spcBef>
                <a:spcPts val="0"/>
              </a:spcBef>
            </a:pPr>
            <a:r>
              <a:rPr lang="en-US" altLang="zh-CN" sz="2400" dirty="0"/>
              <a:t>Kaggle</a:t>
            </a:r>
            <a:r>
              <a:rPr lang="zh-CN" altLang="en-US" sz="2400" dirty="0"/>
              <a:t>是一个数据建模和数据分析竞赛平台。企业和研究者可在其上发布数据，统计学者和数据挖掘专家可在其上进行竞赛以产生最好的模型。这一众包模式依赖于这一事实，即有众多策略可以用于解决几乎所有预测建模的问题，而研究者不可能在一开始就了解什么方法对于特定问题是最为有效的。</a:t>
            </a:r>
            <a:r>
              <a:rPr lang="en-US" altLang="zh-CN" sz="2400" dirty="0"/>
              <a:t>Kaggle</a:t>
            </a:r>
            <a:r>
              <a:rPr lang="zh-CN" altLang="en-US" sz="2400" dirty="0"/>
              <a:t>的目标则是试图通过众包的形式来解决这一难题，进而使数据科学成为一场运动。</a:t>
            </a:r>
            <a:endParaRPr lang="en-US" altLang="zh-CN" sz="2400" dirty="0"/>
          </a:p>
        </p:txBody>
      </p:sp>
    </p:spTree>
    <p:extLst>
      <p:ext uri="{BB962C8B-B14F-4D97-AF65-F5344CB8AC3E}">
        <p14:creationId xmlns:p14="http://schemas.microsoft.com/office/powerpoint/2010/main" val="1402164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E412C-FAC5-468D-AFC4-BDCA09173C46}"/>
              </a:ext>
            </a:extLst>
          </p:cNvPr>
          <p:cNvSpPr>
            <a:spLocks noGrp="1"/>
          </p:cNvSpPr>
          <p:nvPr>
            <p:ph type="title"/>
          </p:nvPr>
        </p:nvSpPr>
        <p:spPr>
          <a:xfrm>
            <a:off x="838199" y="1"/>
            <a:ext cx="10515600" cy="575034"/>
          </a:xfrm>
        </p:spPr>
        <p:txBody>
          <a:bodyPr>
            <a:normAutofit fontScale="90000"/>
          </a:bodyPr>
          <a:lstStyle/>
          <a:p>
            <a:r>
              <a:rPr lang="en-US" altLang="zh-CN" dirty="0"/>
              <a:t>Kaggle</a:t>
            </a:r>
            <a:r>
              <a:rPr lang="zh-CN" altLang="en-US" dirty="0"/>
              <a:t>（</a:t>
            </a:r>
            <a:r>
              <a:rPr lang="en-US" altLang="zh-CN" dirty="0">
                <a:hlinkClick r:id="rId2"/>
              </a:rPr>
              <a:t>www.kaggle.com</a:t>
            </a:r>
            <a:r>
              <a:rPr lang="zh-CN" altLang="en-US" dirty="0"/>
              <a:t>）</a:t>
            </a:r>
          </a:p>
        </p:txBody>
      </p:sp>
      <p:sp>
        <p:nvSpPr>
          <p:cNvPr id="3" name="内容占位符 2">
            <a:extLst>
              <a:ext uri="{FF2B5EF4-FFF2-40B4-BE49-F238E27FC236}">
                <a16:creationId xmlns:a16="http://schemas.microsoft.com/office/drawing/2014/main" id="{AEC7C61A-2D62-4A51-9E46-67CAD1364DBC}"/>
              </a:ext>
            </a:extLst>
          </p:cNvPr>
          <p:cNvSpPr>
            <a:spLocks noGrp="1"/>
          </p:cNvSpPr>
          <p:nvPr>
            <p:ph idx="1"/>
          </p:nvPr>
        </p:nvSpPr>
        <p:spPr>
          <a:xfrm>
            <a:off x="447554" y="744718"/>
            <a:ext cx="11296891" cy="6113282"/>
          </a:xfrm>
        </p:spPr>
        <p:txBody>
          <a:bodyPr>
            <a:noAutofit/>
          </a:bodyPr>
          <a:lstStyle/>
          <a:p>
            <a:pPr>
              <a:lnSpc>
                <a:spcPct val="170000"/>
              </a:lnSpc>
            </a:pPr>
            <a:r>
              <a:rPr lang="en-US" altLang="zh-CN" sz="2400" dirty="0"/>
              <a:t>Kaggle</a:t>
            </a:r>
            <a:r>
              <a:rPr lang="zh-CN" altLang="en-US" sz="2400" dirty="0"/>
              <a:t>上的数据涉及的领域很广泛，有计算机科学、计算机视觉、生物、医药、甚至冰川学等等。</a:t>
            </a:r>
            <a:endParaRPr lang="en-US" altLang="zh-CN" sz="2400" dirty="0"/>
          </a:p>
          <a:p>
            <a:pPr>
              <a:lnSpc>
                <a:spcPct val="170000"/>
              </a:lnSpc>
            </a:pPr>
            <a:r>
              <a:rPr lang="en-US" altLang="zh-CN" sz="2400" dirty="0"/>
              <a:t>Kaggle</a:t>
            </a:r>
            <a:r>
              <a:rPr lang="zh-CN" altLang="en-US" sz="2400" dirty="0"/>
              <a:t>也曾和</a:t>
            </a:r>
            <a:r>
              <a:rPr lang="en-US" altLang="zh-CN" sz="2400" dirty="0"/>
              <a:t>NASA</a:t>
            </a:r>
            <a:r>
              <a:rPr lang="zh-CN" altLang="en-US" sz="2400" dirty="0"/>
              <a:t>、维基百科、德勤和好事达等合作举办竞赛。</a:t>
            </a:r>
            <a:endParaRPr lang="en-US" altLang="zh-CN" sz="2400" dirty="0"/>
          </a:p>
          <a:p>
            <a:pPr lvl="1">
              <a:lnSpc>
                <a:spcPct val="170000"/>
              </a:lnSpc>
            </a:pPr>
            <a:r>
              <a:rPr lang="zh-CN" altLang="en-US" dirty="0"/>
              <a:t>例如，一项奖项高达</a:t>
            </a:r>
            <a:r>
              <a:rPr lang="en-US" altLang="zh-CN" dirty="0"/>
              <a:t>300</a:t>
            </a:r>
            <a:r>
              <a:rPr lang="zh-CN" altLang="en-US" dirty="0"/>
              <a:t>万美金的竞赛是</a:t>
            </a:r>
            <a:r>
              <a:rPr lang="en-US" altLang="zh-CN" dirty="0"/>
              <a:t>Heritage Health Prize</a:t>
            </a:r>
            <a:r>
              <a:rPr lang="zh-CN" altLang="en-US" dirty="0"/>
              <a:t>，目的是通过病人看病及吃药住院等数据预测明年病人住院的天数；</a:t>
            </a:r>
            <a:endParaRPr lang="en-US" altLang="zh-CN" dirty="0"/>
          </a:p>
          <a:p>
            <a:pPr lvl="1">
              <a:lnSpc>
                <a:spcPct val="170000"/>
              </a:lnSpc>
            </a:pPr>
            <a:r>
              <a:rPr lang="zh-CN" altLang="en-US" dirty="0"/>
              <a:t>另一项与微软合作的竞赛则旨在提高</a:t>
            </a:r>
            <a:r>
              <a:rPr lang="en-US" altLang="zh-CN" dirty="0"/>
              <a:t>Kinect</a:t>
            </a:r>
            <a:r>
              <a:rPr lang="zh-CN" altLang="en-US" dirty="0"/>
              <a:t>的手势识别精度；</a:t>
            </a:r>
            <a:endParaRPr lang="en-US" altLang="zh-CN" dirty="0"/>
          </a:p>
          <a:p>
            <a:pPr lvl="1">
              <a:lnSpc>
                <a:spcPct val="170000"/>
              </a:lnSpc>
            </a:pPr>
            <a:r>
              <a:rPr lang="zh-CN" altLang="en-US" dirty="0"/>
              <a:t>其他还包括艾滋病研究、棋牌评级和交通预测等等。</a:t>
            </a:r>
            <a:endParaRPr lang="en-US" altLang="zh-CN" dirty="0"/>
          </a:p>
          <a:p>
            <a:pPr>
              <a:lnSpc>
                <a:spcPct val="170000"/>
              </a:lnSpc>
            </a:pPr>
            <a:r>
              <a:rPr lang="zh-CN" altLang="en-US" sz="2400" b="0" i="0" dirty="0">
                <a:solidFill>
                  <a:srgbClr val="202122"/>
                </a:solidFill>
                <a:effectLst/>
                <a:latin typeface="Arial" panose="020B0604020202020204" pitchFamily="34" charset="0"/>
              </a:rPr>
              <a:t>基于这些成果产生了一系列的学术论文。</a:t>
            </a:r>
            <a:endParaRPr lang="en-US" altLang="zh-CN" sz="2400" dirty="0"/>
          </a:p>
        </p:txBody>
      </p:sp>
    </p:spTree>
    <p:extLst>
      <p:ext uri="{BB962C8B-B14F-4D97-AF65-F5344CB8AC3E}">
        <p14:creationId xmlns:p14="http://schemas.microsoft.com/office/powerpoint/2010/main" val="2649933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54CB15-FE4A-43D4-B918-35537C9524FE}"/>
              </a:ext>
            </a:extLst>
          </p:cNvPr>
          <p:cNvSpPr>
            <a:spLocks noGrp="1"/>
          </p:cNvSpPr>
          <p:nvPr>
            <p:ph type="title"/>
          </p:nvPr>
        </p:nvSpPr>
        <p:spPr>
          <a:xfrm>
            <a:off x="838200" y="0"/>
            <a:ext cx="10515600" cy="641023"/>
          </a:xfrm>
        </p:spPr>
        <p:txBody>
          <a:bodyPr>
            <a:normAutofit fontScale="90000"/>
          </a:bodyPr>
          <a:lstStyle/>
          <a:p>
            <a:r>
              <a:rPr lang="en-US" altLang="zh-CN" dirty="0"/>
              <a:t>Kaggle</a:t>
            </a:r>
            <a:r>
              <a:rPr lang="zh-CN" altLang="en-US" dirty="0"/>
              <a:t>板块</a:t>
            </a:r>
          </a:p>
        </p:txBody>
      </p:sp>
      <p:sp>
        <p:nvSpPr>
          <p:cNvPr id="3" name="内容占位符 2">
            <a:extLst>
              <a:ext uri="{FF2B5EF4-FFF2-40B4-BE49-F238E27FC236}">
                <a16:creationId xmlns:a16="http://schemas.microsoft.com/office/drawing/2014/main" id="{9EE5BC78-500C-40FE-8131-A4E2AB395764}"/>
              </a:ext>
            </a:extLst>
          </p:cNvPr>
          <p:cNvSpPr>
            <a:spLocks noGrp="1"/>
          </p:cNvSpPr>
          <p:nvPr>
            <p:ph idx="1"/>
          </p:nvPr>
        </p:nvSpPr>
        <p:spPr>
          <a:xfrm>
            <a:off x="583676" y="889406"/>
            <a:ext cx="5257800" cy="5968594"/>
          </a:xfrm>
        </p:spPr>
        <p:txBody>
          <a:bodyPr>
            <a:normAutofit lnSpcReduction="10000"/>
          </a:bodyPr>
          <a:lstStyle/>
          <a:p>
            <a:pPr>
              <a:lnSpc>
                <a:spcPct val="150000"/>
              </a:lnSpc>
              <a:spcBef>
                <a:spcPts val="0"/>
              </a:spcBef>
            </a:pPr>
            <a:r>
              <a:rPr lang="zh-CN" altLang="en-US" b="1" dirty="0"/>
              <a:t>竞赛</a:t>
            </a:r>
            <a:r>
              <a:rPr lang="zh-CN" altLang="en-US" dirty="0"/>
              <a:t>（</a:t>
            </a:r>
            <a:r>
              <a:rPr lang="en-US" altLang="zh-CN" dirty="0"/>
              <a:t>Competitions</a:t>
            </a:r>
            <a:r>
              <a:rPr lang="zh-CN" altLang="en-US" dirty="0"/>
              <a:t>）</a:t>
            </a:r>
            <a:endParaRPr lang="en-US" altLang="zh-CN" dirty="0"/>
          </a:p>
          <a:p>
            <a:pPr lvl="1">
              <a:lnSpc>
                <a:spcPct val="150000"/>
              </a:lnSpc>
              <a:spcBef>
                <a:spcPts val="0"/>
              </a:spcBef>
            </a:pPr>
            <a:r>
              <a:rPr lang="zh-CN" altLang="en-US" dirty="0"/>
              <a:t>发布竞赛题目和参加竞赛的入口</a:t>
            </a:r>
            <a:endParaRPr lang="en-US" altLang="zh-CN" dirty="0"/>
          </a:p>
          <a:p>
            <a:pPr>
              <a:lnSpc>
                <a:spcPct val="150000"/>
              </a:lnSpc>
              <a:spcBef>
                <a:spcPts val="0"/>
              </a:spcBef>
            </a:pPr>
            <a:r>
              <a:rPr lang="zh-CN" altLang="en-US" b="1" dirty="0"/>
              <a:t>数据集</a:t>
            </a:r>
            <a:r>
              <a:rPr lang="zh-CN" altLang="en-US" dirty="0"/>
              <a:t>（</a:t>
            </a:r>
            <a:r>
              <a:rPr lang="en-US" altLang="zh-CN" dirty="0"/>
              <a:t>Datasets</a:t>
            </a:r>
            <a:r>
              <a:rPr lang="zh-CN" altLang="en-US" dirty="0"/>
              <a:t>）</a:t>
            </a:r>
            <a:endParaRPr lang="en-US" altLang="zh-CN" dirty="0"/>
          </a:p>
          <a:p>
            <a:pPr>
              <a:lnSpc>
                <a:spcPct val="150000"/>
              </a:lnSpc>
              <a:spcBef>
                <a:spcPts val="0"/>
              </a:spcBef>
            </a:pPr>
            <a:r>
              <a:rPr lang="zh-CN" altLang="en-US" b="1" dirty="0"/>
              <a:t>模型</a:t>
            </a:r>
            <a:r>
              <a:rPr lang="zh-CN" altLang="en-US" dirty="0"/>
              <a:t>（</a:t>
            </a:r>
            <a:r>
              <a:rPr lang="en-US" altLang="zh-CN" dirty="0"/>
              <a:t>Models</a:t>
            </a:r>
            <a:r>
              <a:rPr lang="zh-CN" altLang="en-US" dirty="0"/>
              <a:t>）</a:t>
            </a:r>
            <a:endParaRPr lang="en-US" altLang="zh-CN" dirty="0"/>
          </a:p>
          <a:p>
            <a:pPr>
              <a:lnSpc>
                <a:spcPct val="150000"/>
              </a:lnSpc>
              <a:spcBef>
                <a:spcPts val="0"/>
              </a:spcBef>
            </a:pPr>
            <a:r>
              <a:rPr lang="zh-CN" altLang="en-US" b="1" dirty="0"/>
              <a:t>代码</a:t>
            </a:r>
            <a:r>
              <a:rPr lang="zh-CN" altLang="en-US" dirty="0"/>
              <a:t>（</a:t>
            </a:r>
            <a:r>
              <a:rPr lang="en-US" altLang="zh-CN" dirty="0"/>
              <a:t>Code</a:t>
            </a:r>
            <a:r>
              <a:rPr lang="zh-CN" altLang="en-US" dirty="0"/>
              <a:t>）</a:t>
            </a:r>
            <a:endParaRPr lang="en-US" altLang="zh-CN" dirty="0"/>
          </a:p>
          <a:p>
            <a:pPr lvl="1">
              <a:lnSpc>
                <a:spcPct val="150000"/>
              </a:lnSpc>
              <a:spcBef>
                <a:spcPts val="0"/>
              </a:spcBef>
            </a:pPr>
            <a:r>
              <a:rPr lang="zh-CN" altLang="en-US" dirty="0"/>
              <a:t>参赛者自愿公开的模型代码</a:t>
            </a:r>
            <a:endParaRPr lang="en-US" altLang="zh-CN" dirty="0"/>
          </a:p>
          <a:p>
            <a:pPr lvl="1">
              <a:lnSpc>
                <a:spcPct val="150000"/>
              </a:lnSpc>
              <a:spcBef>
                <a:spcPts val="0"/>
              </a:spcBef>
            </a:pPr>
            <a:r>
              <a:rPr lang="zh-CN" altLang="en-US" dirty="0"/>
              <a:t>云计算平台</a:t>
            </a:r>
            <a:endParaRPr lang="en-US" altLang="zh-CN" dirty="0"/>
          </a:p>
          <a:p>
            <a:pPr>
              <a:lnSpc>
                <a:spcPct val="150000"/>
              </a:lnSpc>
              <a:spcBef>
                <a:spcPts val="0"/>
              </a:spcBef>
            </a:pPr>
            <a:r>
              <a:rPr lang="zh-CN" altLang="en-US" b="1" dirty="0"/>
              <a:t>讨论</a:t>
            </a:r>
            <a:r>
              <a:rPr lang="zh-CN" altLang="en-US" dirty="0"/>
              <a:t>（</a:t>
            </a:r>
            <a:r>
              <a:rPr lang="en-US" altLang="zh-CN" dirty="0"/>
              <a:t>Discussions</a:t>
            </a:r>
            <a:r>
              <a:rPr lang="zh-CN" altLang="en-US" dirty="0"/>
              <a:t>）</a:t>
            </a:r>
            <a:endParaRPr lang="en-US" altLang="zh-CN" dirty="0"/>
          </a:p>
          <a:p>
            <a:pPr>
              <a:lnSpc>
                <a:spcPct val="150000"/>
              </a:lnSpc>
              <a:spcBef>
                <a:spcPts val="0"/>
              </a:spcBef>
            </a:pPr>
            <a:r>
              <a:rPr lang="zh-CN" altLang="en-US" b="1" dirty="0"/>
              <a:t>课程</a:t>
            </a:r>
            <a:r>
              <a:rPr lang="zh-CN" altLang="en-US" dirty="0"/>
              <a:t>（</a:t>
            </a:r>
            <a:r>
              <a:rPr lang="en-US" altLang="zh-CN" dirty="0"/>
              <a:t>Learn</a:t>
            </a:r>
            <a:r>
              <a:rPr lang="zh-CN" altLang="en-US" dirty="0"/>
              <a:t>）</a:t>
            </a:r>
            <a:endParaRPr lang="en-US" altLang="zh-CN" dirty="0"/>
          </a:p>
          <a:p>
            <a:pPr>
              <a:lnSpc>
                <a:spcPct val="150000"/>
              </a:lnSpc>
              <a:spcBef>
                <a:spcPts val="0"/>
              </a:spcBef>
            </a:pPr>
            <a:r>
              <a:rPr lang="en-US" altLang="zh-CN" dirty="0"/>
              <a:t>……</a:t>
            </a:r>
            <a:endParaRPr lang="zh-CN" altLang="en-US" dirty="0"/>
          </a:p>
        </p:txBody>
      </p:sp>
      <p:sp>
        <p:nvSpPr>
          <p:cNvPr id="4" name="文本框 3">
            <a:extLst>
              <a:ext uri="{FF2B5EF4-FFF2-40B4-BE49-F238E27FC236}">
                <a16:creationId xmlns:a16="http://schemas.microsoft.com/office/drawing/2014/main" id="{91F6D974-08F0-461D-A842-280B613FE9DD}"/>
              </a:ext>
            </a:extLst>
          </p:cNvPr>
          <p:cNvSpPr txBox="1"/>
          <p:nvPr/>
        </p:nvSpPr>
        <p:spPr>
          <a:xfrm>
            <a:off x="6180843" y="1395696"/>
            <a:ext cx="5567779" cy="4550989"/>
          </a:xfrm>
          <a:prstGeom prst="rect">
            <a:avLst/>
          </a:prstGeom>
          <a:noFill/>
        </p:spPr>
        <p:txBody>
          <a:bodyPr wrap="square" rtlCol="0">
            <a:spAutoFit/>
          </a:bodyPr>
          <a:lstStyle/>
          <a:p>
            <a:pPr>
              <a:lnSpc>
                <a:spcPct val="150000"/>
              </a:lnSpc>
            </a:pPr>
            <a:r>
              <a:rPr lang="en-US" altLang="zh-CN" sz="2800" dirty="0"/>
              <a:t>Kaggle</a:t>
            </a:r>
            <a:r>
              <a:rPr lang="zh-CN" altLang="en-US" sz="2800" dirty="0"/>
              <a:t>还提供了一套用户晋级系统，用户级别从低到高分别是</a:t>
            </a:r>
            <a:r>
              <a:rPr lang="en-US" altLang="zh-CN" sz="2800" dirty="0">
                <a:solidFill>
                  <a:srgbClr val="0070C0"/>
                </a:solidFill>
              </a:rPr>
              <a:t>Novice</a:t>
            </a:r>
            <a:r>
              <a:rPr lang="zh-CN" altLang="en-US" sz="2800" dirty="0">
                <a:solidFill>
                  <a:srgbClr val="0070C0"/>
                </a:solidFill>
              </a:rPr>
              <a:t>、</a:t>
            </a:r>
            <a:r>
              <a:rPr lang="en-US" altLang="zh-CN" sz="2800" dirty="0">
                <a:solidFill>
                  <a:srgbClr val="0070C0"/>
                </a:solidFill>
              </a:rPr>
              <a:t>Contributor</a:t>
            </a:r>
            <a:r>
              <a:rPr lang="zh-CN" altLang="en-US" sz="2800" dirty="0">
                <a:solidFill>
                  <a:srgbClr val="0070C0"/>
                </a:solidFill>
              </a:rPr>
              <a:t>、</a:t>
            </a:r>
            <a:r>
              <a:rPr lang="en-US" altLang="zh-CN" sz="2800" dirty="0">
                <a:solidFill>
                  <a:srgbClr val="0070C0"/>
                </a:solidFill>
              </a:rPr>
              <a:t>Expert</a:t>
            </a:r>
            <a:r>
              <a:rPr lang="zh-CN" altLang="en-US" sz="2800" dirty="0">
                <a:solidFill>
                  <a:srgbClr val="0070C0"/>
                </a:solidFill>
              </a:rPr>
              <a:t>、</a:t>
            </a:r>
            <a:r>
              <a:rPr lang="en-US" altLang="zh-CN" sz="2800" dirty="0">
                <a:solidFill>
                  <a:srgbClr val="0070C0"/>
                </a:solidFill>
              </a:rPr>
              <a:t>Master</a:t>
            </a:r>
            <a:r>
              <a:rPr lang="zh-CN" altLang="en-US" sz="2800" dirty="0"/>
              <a:t>和</a:t>
            </a:r>
            <a:r>
              <a:rPr lang="en-US" altLang="zh-CN" sz="2800" dirty="0">
                <a:solidFill>
                  <a:srgbClr val="0070C0"/>
                </a:solidFill>
              </a:rPr>
              <a:t>Grandmaster</a:t>
            </a:r>
            <a:r>
              <a:rPr lang="zh-CN" altLang="en-US" sz="2800" dirty="0"/>
              <a:t>，依据用户在竞赛区、代码区和讨论区中分别完成的数量和质量进行评级，累积了足够的奖章后，就可以升级。</a:t>
            </a:r>
          </a:p>
        </p:txBody>
      </p:sp>
    </p:spTree>
    <p:extLst>
      <p:ext uri="{BB962C8B-B14F-4D97-AF65-F5344CB8AC3E}">
        <p14:creationId xmlns:p14="http://schemas.microsoft.com/office/powerpoint/2010/main" val="2038013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2F04BB-FAE4-4D40-8769-35EEF33A3BE8}"/>
              </a:ext>
            </a:extLst>
          </p:cNvPr>
          <p:cNvSpPr>
            <a:spLocks noGrp="1"/>
          </p:cNvSpPr>
          <p:nvPr>
            <p:ph type="title"/>
          </p:nvPr>
        </p:nvSpPr>
        <p:spPr>
          <a:xfrm>
            <a:off x="838200" y="1"/>
            <a:ext cx="10515600" cy="631596"/>
          </a:xfrm>
        </p:spPr>
        <p:txBody>
          <a:bodyPr>
            <a:normAutofit fontScale="90000"/>
          </a:bodyPr>
          <a:lstStyle/>
          <a:p>
            <a:r>
              <a:rPr lang="en-US" altLang="zh-CN" dirty="0"/>
              <a:t>Kaggle</a:t>
            </a:r>
            <a:r>
              <a:rPr lang="zh-CN" altLang="en-US" dirty="0"/>
              <a:t>竞赛类别</a:t>
            </a:r>
          </a:p>
        </p:txBody>
      </p:sp>
      <p:sp>
        <p:nvSpPr>
          <p:cNvPr id="3" name="内容占位符 2">
            <a:extLst>
              <a:ext uri="{FF2B5EF4-FFF2-40B4-BE49-F238E27FC236}">
                <a16:creationId xmlns:a16="http://schemas.microsoft.com/office/drawing/2014/main" id="{49C49E02-186D-43EE-8216-153F5813FFDF}"/>
              </a:ext>
            </a:extLst>
          </p:cNvPr>
          <p:cNvSpPr>
            <a:spLocks noGrp="1"/>
          </p:cNvSpPr>
          <p:nvPr>
            <p:ph idx="1"/>
          </p:nvPr>
        </p:nvSpPr>
        <p:spPr>
          <a:xfrm>
            <a:off x="367645" y="631597"/>
            <a:ext cx="11510128" cy="6226402"/>
          </a:xfrm>
        </p:spPr>
        <p:txBody>
          <a:bodyPr>
            <a:normAutofit lnSpcReduction="10000"/>
          </a:bodyPr>
          <a:lstStyle/>
          <a:p>
            <a:pPr>
              <a:lnSpc>
                <a:spcPct val="150000"/>
              </a:lnSpc>
            </a:pPr>
            <a:r>
              <a:rPr lang="en-US" altLang="zh-CN" b="1" dirty="0"/>
              <a:t>Featured</a:t>
            </a:r>
            <a:r>
              <a:rPr lang="zh-CN" altLang="en-US" dirty="0"/>
              <a:t>：通常是由公司、组织甚至政府赞助的，奖金池最大。</a:t>
            </a:r>
          </a:p>
          <a:p>
            <a:pPr>
              <a:lnSpc>
                <a:spcPct val="150000"/>
              </a:lnSpc>
            </a:pPr>
            <a:r>
              <a:rPr lang="en-US" altLang="zh-CN" b="1" dirty="0"/>
              <a:t>Research</a:t>
            </a:r>
            <a:r>
              <a:rPr lang="zh-CN" altLang="en-US" dirty="0"/>
              <a:t>：研究方向的竞赛，只有很少或没有奖金，也有一部分以会议邀请、发表论文的形式奖励。</a:t>
            </a:r>
          </a:p>
          <a:p>
            <a:pPr>
              <a:lnSpc>
                <a:spcPct val="150000"/>
              </a:lnSpc>
            </a:pPr>
            <a:r>
              <a:rPr lang="en-US" altLang="zh-CN" b="1" dirty="0"/>
              <a:t>Getting Started</a:t>
            </a:r>
            <a:r>
              <a:rPr lang="zh-CN" altLang="en-US" dirty="0"/>
              <a:t>：结构和 </a:t>
            </a:r>
            <a:r>
              <a:rPr lang="en-US" altLang="zh-CN" dirty="0"/>
              <a:t>Featured </a:t>
            </a:r>
            <a:r>
              <a:rPr lang="zh-CN" altLang="en-US" dirty="0"/>
              <a:t>竞赛类似，但没有奖金。有更简单的数据集、大量教程和滚动的提交窗口可以随时输入。</a:t>
            </a:r>
          </a:p>
          <a:p>
            <a:pPr>
              <a:lnSpc>
                <a:spcPct val="150000"/>
              </a:lnSpc>
            </a:pPr>
            <a:r>
              <a:rPr lang="en-US" altLang="zh-CN" b="1" dirty="0"/>
              <a:t>Playground</a:t>
            </a:r>
            <a:r>
              <a:rPr lang="zh-CN" altLang="en-US" dirty="0"/>
              <a:t>：以有趣为主的题目，比如猫狗照片分类的问题。</a:t>
            </a:r>
            <a:endParaRPr lang="en-US" altLang="zh-CN" dirty="0"/>
          </a:p>
          <a:p>
            <a:pPr>
              <a:lnSpc>
                <a:spcPct val="150000"/>
              </a:lnSpc>
            </a:pPr>
            <a:r>
              <a:rPr lang="en-US" altLang="zh-CN" b="1" dirty="0"/>
              <a:t>Community</a:t>
            </a:r>
            <a:r>
              <a:rPr lang="zh-CN" altLang="en-US" dirty="0"/>
              <a:t>：由普通</a:t>
            </a:r>
            <a:r>
              <a:rPr lang="en-US" altLang="zh-CN" dirty="0"/>
              <a:t>Kaggle</a:t>
            </a:r>
            <a:r>
              <a:rPr lang="zh-CN" altLang="en-US" dirty="0"/>
              <a:t>用户自己创建。例如，教授机器学习的老师留作业。</a:t>
            </a:r>
            <a:endParaRPr lang="en-US" altLang="zh-CN" dirty="0"/>
          </a:p>
          <a:p>
            <a:pPr>
              <a:lnSpc>
                <a:spcPct val="150000"/>
              </a:lnSpc>
            </a:pPr>
            <a:r>
              <a:rPr lang="en-US" altLang="zh-CN" b="1" dirty="0"/>
              <a:t>Simulations</a:t>
            </a:r>
            <a:r>
              <a:rPr lang="zh-CN" altLang="en-US" b="1" dirty="0"/>
              <a:t>、</a:t>
            </a:r>
            <a:r>
              <a:rPr lang="en-US" altLang="zh-CN" b="1" dirty="0"/>
              <a:t>Analytics</a:t>
            </a:r>
          </a:p>
        </p:txBody>
      </p:sp>
    </p:spTree>
    <p:extLst>
      <p:ext uri="{BB962C8B-B14F-4D97-AF65-F5344CB8AC3E}">
        <p14:creationId xmlns:p14="http://schemas.microsoft.com/office/powerpoint/2010/main" val="30306873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16291</TotalTime>
  <Words>2914</Words>
  <Application>Microsoft Office PowerPoint</Application>
  <PresentationFormat>宽屏</PresentationFormat>
  <Paragraphs>303</Paragraphs>
  <Slides>41</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41</vt:i4>
      </vt:variant>
    </vt:vector>
  </HeadingPairs>
  <TitlesOfParts>
    <vt:vector size="47" baseType="lpstr">
      <vt:lpstr>Inter</vt:lpstr>
      <vt:lpstr>等线</vt:lpstr>
      <vt:lpstr>等线 Light</vt:lpstr>
      <vt:lpstr>Arial</vt:lpstr>
      <vt:lpstr>Calibri</vt:lpstr>
      <vt:lpstr>Office 主题​​</vt:lpstr>
      <vt:lpstr>《人工智能与机器学习》 课程综合实践项目</vt:lpstr>
      <vt:lpstr>课程综合实践项目---内容</vt:lpstr>
      <vt:lpstr>课程综合实践项目---评分项</vt:lpstr>
      <vt:lpstr>课程综合实践项目---时间安排建议</vt:lpstr>
      <vt:lpstr>Kaggle竞赛简介</vt:lpstr>
      <vt:lpstr>Kaggle（www.kaggle.com）</vt:lpstr>
      <vt:lpstr>Kaggle（www.kaggle.com）</vt:lpstr>
      <vt:lpstr>Kaggle板块</vt:lpstr>
      <vt:lpstr>Kaggle竞赛类别</vt:lpstr>
      <vt:lpstr>享受Kaggle的诀窍</vt:lpstr>
      <vt:lpstr>机器学习应用构建流程</vt:lpstr>
      <vt:lpstr>一、读入数据</vt:lpstr>
      <vt:lpstr>一些示例：</vt:lpstr>
      <vt:lpstr>二、查看数据的基本信息</vt:lpstr>
      <vt:lpstr>三、可视化分析（matplotlib）</vt:lpstr>
      <vt:lpstr>三、可视化分析（seaborn）</vt:lpstr>
      <vt:lpstr>PowerPoint 演示文稿</vt:lpstr>
      <vt:lpstr>1-6维数据的可视化</vt:lpstr>
      <vt:lpstr>四、处理缺失值</vt:lpstr>
      <vt:lpstr>五、分类变量数值化</vt:lpstr>
      <vt:lpstr>分类变量的独热编码</vt:lpstr>
      <vt:lpstr>独热编码示例</vt:lpstr>
      <vt:lpstr>方法一：OneHotEncoder(）</vt:lpstr>
      <vt:lpstr>方法二：LabelBinarizer()</vt:lpstr>
      <vt:lpstr>数值型特征age和salary的二值化</vt:lpstr>
      <vt:lpstr>用pandas 的concat() 连接所有数据</vt:lpstr>
      <vt:lpstr>方法三：get_dummies</vt:lpstr>
      <vt:lpstr>get_dummies</vt:lpstr>
      <vt:lpstr>六、数据缩放</vt:lpstr>
      <vt:lpstr>七、特征工程</vt:lpstr>
      <vt:lpstr>八、特征选择</vt:lpstr>
      <vt:lpstr>特征选择方法</vt:lpstr>
      <vt:lpstr>特征选择方法</vt:lpstr>
      <vt:lpstr>准备 X 和 y</vt:lpstr>
      <vt:lpstr>九、创建模型</vt:lpstr>
      <vt:lpstr>十、拟合数据并调节超参数</vt:lpstr>
      <vt:lpstr>GridSearhCV vs. RandomSearchCV</vt:lpstr>
      <vt:lpstr>十一、预测数据</vt:lpstr>
      <vt:lpstr>十二、评价模型</vt:lpstr>
      <vt:lpstr>Kaggle进阶</vt:lpstr>
      <vt:lpstr>案例演示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《人工智能与机器学习》 课程综合实践项目</dc:title>
  <dc:creator>Qiuyue Wang</dc:creator>
  <cp:lastModifiedBy>Wang Qiuyue</cp:lastModifiedBy>
  <cp:revision>268</cp:revision>
  <dcterms:created xsi:type="dcterms:W3CDTF">2018-04-19T03:02:41Z</dcterms:created>
  <dcterms:modified xsi:type="dcterms:W3CDTF">2024-04-15T01:26:55Z</dcterms:modified>
</cp:coreProperties>
</file>