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hylee/" TargetMode="External"/><Relationship Id="rId2" Type="http://schemas.openxmlformats.org/officeDocument/2006/relationships/hyperlink" Target="https://www.coursera.org/specializations/machine-learning-int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666.ruc.edu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F9E0D-D8C0-4C3D-A917-BBD816A4C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B3268-A40B-43E8-8C32-38230345A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王秋月</a:t>
            </a:r>
            <a:endParaRPr lang="en-US" altLang="zh-CN" dirty="0"/>
          </a:p>
          <a:p>
            <a:r>
              <a:rPr lang="zh-CN" altLang="en-US" dirty="0"/>
              <a:t>信息学院</a:t>
            </a:r>
            <a:endParaRPr lang="en-US" altLang="zh-CN" dirty="0"/>
          </a:p>
          <a:p>
            <a:r>
              <a:rPr lang="en-US" altLang="zh-CN" dirty="0"/>
              <a:t>qiuyuew@ruc.edu.cn</a:t>
            </a:r>
          </a:p>
        </p:txBody>
      </p:sp>
    </p:spTree>
    <p:extLst>
      <p:ext uri="{BB962C8B-B14F-4D97-AF65-F5344CB8AC3E}">
        <p14:creationId xmlns:p14="http://schemas.microsoft.com/office/powerpoint/2010/main" val="37826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577E-EBA1-442E-A2AF-2A67019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BB675-A1DC-4047-895D-F746C864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人工智能发展简史与机器学习概述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Python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编程基础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几个相关的库：</a:t>
            </a:r>
            <a:r>
              <a:rPr lang="en-US" altLang="zh-CN" dirty="0" err="1"/>
              <a:t>Numpy</a:t>
            </a:r>
            <a:r>
              <a:rPr lang="en-US" altLang="zh-CN" dirty="0"/>
              <a:t>, Matplotlib,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有监督学习：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KNN</a:t>
            </a:r>
            <a:r>
              <a:rPr lang="zh-CN" altLang="en-US" dirty="0"/>
              <a:t>、线性回归、逻辑回归、朴素贝叶斯、</a:t>
            </a:r>
            <a:r>
              <a:rPr lang="en-US" altLang="zh-CN" dirty="0"/>
              <a:t>SVM</a:t>
            </a:r>
            <a:r>
              <a:rPr lang="zh-CN" altLang="en-US" dirty="0"/>
              <a:t>、决策树、集成学习（随机森林、</a:t>
            </a:r>
            <a:r>
              <a:rPr lang="en-US" altLang="zh-CN" dirty="0"/>
              <a:t>AdaBoost</a:t>
            </a:r>
            <a:r>
              <a:rPr lang="zh-CN" altLang="en-US" dirty="0"/>
              <a:t>、梯度提升树）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无监督学习：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聚类：</a:t>
            </a:r>
            <a:r>
              <a:rPr lang="en-US" altLang="zh-CN" dirty="0"/>
              <a:t>K-</a:t>
            </a:r>
            <a:r>
              <a:rPr lang="zh-CN" altLang="en-US" dirty="0"/>
              <a:t>均值、层次聚类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深度学习：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多层感知器、卷积神经网络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36121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686A-D2E2-422E-8FA3-C3335B39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3461B-6DAC-4BFE-993C-BBE582A5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数学：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微积分：导数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线性代数：向量、矩阵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概率：条件概率、联合概率、贝叶斯公式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程序设计：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Python </a:t>
            </a:r>
            <a:r>
              <a:rPr lang="zh-CN" altLang="en-US" dirty="0"/>
              <a:t>或其它编程语言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24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798F-BE8D-4A71-9927-3A07C029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教材</a:t>
            </a:r>
          </a:p>
        </p:txBody>
      </p:sp>
      <p:pic>
        <p:nvPicPr>
          <p:cNvPr id="1026" name="Picture 2" descr="人工智能与机器学习(21世纪通识教育系列教材)">
            <a:extLst>
              <a:ext uri="{FF2B5EF4-FFF2-40B4-BE49-F238E27FC236}">
                <a16:creationId xmlns:a16="http://schemas.microsoft.com/office/drawing/2014/main" id="{9FD6E750-DBAE-470A-9EBC-07E8368B5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7" r="15496"/>
          <a:stretch/>
        </p:blipFill>
        <p:spPr bwMode="auto">
          <a:xfrm>
            <a:off x="5868144" y="1605053"/>
            <a:ext cx="3074593" cy="44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0C07D-CA76-40EC-AFFE-7B90ABA7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王秋月，覃雄派，赵素云，张静，</a:t>
            </a:r>
            <a:r>
              <a:rPr lang="zh-CN" altLang="en-US" b="1" i="1" dirty="0"/>
              <a:t>人工智能与机器学习</a:t>
            </a:r>
            <a:r>
              <a:rPr lang="zh-CN" altLang="en-US" dirty="0"/>
              <a:t>，中国人民大学出版社，</a:t>
            </a:r>
            <a:r>
              <a:rPr lang="en-US" altLang="zh-CN" dirty="0"/>
              <a:t>2020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欢迎各种批评指正！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93764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F723-D093-4EFB-AA82-75AA1522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A03A3-0D81-4DA7-B55A-881F59AC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周志华，</a:t>
            </a:r>
            <a:r>
              <a:rPr lang="zh-CN" altLang="en-US" b="1" i="1" dirty="0"/>
              <a:t>机器学习</a:t>
            </a:r>
            <a:r>
              <a:rPr lang="zh-CN" altLang="en-US" dirty="0"/>
              <a:t>，清华大学出版社，</a:t>
            </a:r>
            <a:r>
              <a:rPr lang="en-US" altLang="zh-CN" dirty="0"/>
              <a:t>2016.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Stuart Russell and Peter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Norvig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</a:rPr>
              <a:t>Artificial Intelligence: A Modern Approach (4th edition)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 Pearson, 2020.</a:t>
            </a:r>
            <a:endParaRPr lang="en-US" altLang="zh-CN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dirty="0" err="1"/>
              <a:t>Aurelien</a:t>
            </a:r>
            <a:r>
              <a:rPr lang="en-US" altLang="zh-CN" dirty="0"/>
              <a:t> </a:t>
            </a:r>
            <a:r>
              <a:rPr lang="en-US" altLang="zh-CN" dirty="0" err="1"/>
              <a:t>Geron</a:t>
            </a:r>
            <a:r>
              <a:rPr lang="en-US" altLang="zh-CN" dirty="0"/>
              <a:t>, </a:t>
            </a:r>
            <a:r>
              <a:rPr lang="en-US" altLang="zh-CN" b="1" i="1" dirty="0"/>
              <a:t>Hands-On Machine Learning with Scikit-Learn, </a:t>
            </a:r>
            <a:r>
              <a:rPr lang="en-US" altLang="zh-CN" b="1" i="1" dirty="0" err="1"/>
              <a:t>Keras</a:t>
            </a:r>
            <a:r>
              <a:rPr lang="en-US" altLang="zh-CN" b="1" i="1" dirty="0"/>
              <a:t>, and TensorFlow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i="1" dirty="0"/>
              <a:t>(3</a:t>
            </a:r>
            <a:r>
              <a:rPr lang="en-US" altLang="zh-CN" b="1" i="1" baseline="30000" dirty="0"/>
              <a:t>rd</a:t>
            </a:r>
            <a:r>
              <a:rPr lang="en-US" altLang="zh-CN" b="1" i="1" dirty="0"/>
              <a:t> edition)</a:t>
            </a:r>
            <a:r>
              <a:rPr lang="en-US" altLang="zh-CN" dirty="0"/>
              <a:t>, O’Reilly Media, 2022.10.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Jake </a:t>
            </a:r>
            <a:r>
              <a:rPr lang="en-US" altLang="zh-CN" dirty="0" err="1"/>
              <a:t>VanderPlas</a:t>
            </a:r>
            <a:r>
              <a:rPr lang="en-US" altLang="zh-CN" dirty="0"/>
              <a:t>, </a:t>
            </a:r>
            <a:r>
              <a:rPr lang="en-US" altLang="zh-CN" b="1" i="1" dirty="0"/>
              <a:t>Python Data Science Handbook: Essential Tools for Working with Data (2</a:t>
            </a:r>
            <a:r>
              <a:rPr lang="en-US" altLang="zh-CN" b="1" i="1" baseline="30000" dirty="0"/>
              <a:t>nd</a:t>
            </a:r>
            <a:r>
              <a:rPr lang="zh-CN" altLang="en-US" b="1" i="1" dirty="0"/>
              <a:t> </a:t>
            </a:r>
            <a:r>
              <a:rPr lang="en-US" altLang="zh-CN" b="1" i="1" dirty="0"/>
              <a:t>edition)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O’Reilly Media, 2022.12.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https://github.com/jakevdp/PythonDataScienceHandbook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Ian Goodfellow,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Yoshua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Bengio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 Aaron Courville,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</a:rPr>
              <a:t>Deep Learning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 MIT Press, 2016:</a:t>
            </a:r>
          </a:p>
          <a:p>
            <a:pPr lvl="1"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http://www.deeplearningbook.org/</a:t>
            </a:r>
          </a:p>
        </p:txBody>
      </p:sp>
    </p:spTree>
    <p:extLst>
      <p:ext uri="{BB962C8B-B14F-4D97-AF65-F5344CB8AC3E}">
        <p14:creationId xmlns:p14="http://schemas.microsoft.com/office/powerpoint/2010/main" val="318520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DCA7-8C8D-40D8-B849-24455C46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dirty="0"/>
              <a:t>参考课程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13494-89A9-4EC4-B07F-E999996C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74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Andrew Ng, Machine Learning: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https://www.coursera.org/specializations/machine-learning-introduction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李宏毅，机器学习：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https://speech.ee.ntu.edu.tw/~hylee/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7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0BECF-38E6-4F2F-ACC3-55B7F68A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CFD5F-F078-473A-AC8C-5FB21C6B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87" y="871414"/>
            <a:ext cx="8229600" cy="5698553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上课：周一</a:t>
            </a:r>
            <a:r>
              <a:rPr lang="en-US" altLang="zh-CN" dirty="0"/>
              <a:t> 10:00 – 11:30</a:t>
            </a:r>
            <a:r>
              <a:rPr lang="zh-CN" altLang="en-US" dirty="0"/>
              <a:t>，明德地下 </a:t>
            </a:r>
            <a:r>
              <a:rPr lang="en-US" altLang="zh-CN" dirty="0"/>
              <a:t>F </a:t>
            </a:r>
            <a:r>
              <a:rPr lang="zh-CN" altLang="en-US" dirty="0"/>
              <a:t>机房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上机：周一 </a:t>
            </a:r>
            <a:r>
              <a:rPr lang="en-US" altLang="zh-CN" dirty="0"/>
              <a:t>12:00 – 13:30</a:t>
            </a:r>
            <a:r>
              <a:rPr lang="zh-CN" altLang="en-US" dirty="0"/>
              <a:t>，明德地下 </a:t>
            </a:r>
            <a:r>
              <a:rPr lang="en-US" altLang="zh-CN" dirty="0"/>
              <a:t>F </a:t>
            </a:r>
            <a:r>
              <a:rPr lang="zh-CN" altLang="en-US" dirty="0"/>
              <a:t>机房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公共课教学系统：</a:t>
            </a:r>
            <a:r>
              <a:rPr lang="en-US" altLang="zh-CN" dirty="0">
                <a:hlinkClick r:id="rId2"/>
              </a:rPr>
              <a:t>http://666.ruc.edu.cn</a:t>
            </a:r>
            <a:r>
              <a:rPr lang="en-US" altLang="zh-CN" dirty="0"/>
              <a:t> 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课件、作业、考试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微信群：二维码也在微人大里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讨论、答疑、公告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助教：徐言诗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D3B89-C9D7-4BFC-8D30-9C088B5F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23751" r="5865" b="9051"/>
          <a:stretch/>
        </p:blipFill>
        <p:spPr>
          <a:xfrm>
            <a:off x="6296323" y="3212976"/>
            <a:ext cx="2847677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8929-70E1-455B-9BA3-026CDDBC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14708-9332-4FA2-A469-930340B0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平时（</a:t>
            </a:r>
            <a:r>
              <a:rPr lang="en-US" altLang="zh-CN" dirty="0"/>
              <a:t>70%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上机作业：</a:t>
            </a:r>
            <a:r>
              <a:rPr lang="en-US" altLang="zh-CN" dirty="0"/>
              <a:t>70%</a:t>
            </a:r>
            <a:r>
              <a:rPr lang="zh-CN" altLang="en-US" dirty="0"/>
              <a:t>，独立完成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综合实践项目：</a:t>
            </a:r>
            <a:r>
              <a:rPr lang="en-US" altLang="zh-CN" dirty="0"/>
              <a:t>30%</a:t>
            </a:r>
            <a:r>
              <a:rPr lang="zh-CN" altLang="en-US" dirty="0"/>
              <a:t>，分小组完成（</a:t>
            </a:r>
            <a:r>
              <a:rPr lang="en-US" altLang="zh-CN" dirty="0"/>
              <a:t>2-3</a:t>
            </a:r>
            <a:r>
              <a:rPr lang="zh-CN" altLang="en-US" dirty="0"/>
              <a:t>人一组）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程序代码（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综合实践报告（</a:t>
            </a:r>
            <a:r>
              <a:rPr lang="en-US" altLang="zh-CN" dirty="0"/>
              <a:t>.pdf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演示报告（</a:t>
            </a:r>
            <a:r>
              <a:rPr lang="en-US" altLang="zh-CN" dirty="0"/>
              <a:t>.ppt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期末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30%</a:t>
            </a:r>
            <a:r>
              <a:rPr lang="zh-CN" altLang="en-US" dirty="0">
                <a:sym typeface="Wingdings" panose="05000000000000000000" pitchFamily="2" charset="2"/>
              </a:rPr>
              <a:t>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暂定开卷考试（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视情况可能改为闭卷考试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10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11319</TotalTime>
  <Words>421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黑体</vt:lpstr>
      <vt:lpstr>Arial</vt:lpstr>
      <vt:lpstr>Calibri</vt:lpstr>
      <vt:lpstr>Office 主题</vt:lpstr>
      <vt:lpstr>人工智能与机器学习</vt:lpstr>
      <vt:lpstr>课程内容</vt:lpstr>
      <vt:lpstr>预备知识</vt:lpstr>
      <vt:lpstr>教材</vt:lpstr>
      <vt:lpstr>参考书</vt:lpstr>
      <vt:lpstr>参考课程</vt:lpstr>
      <vt:lpstr>课程信息</vt:lpstr>
      <vt:lpstr>考核方式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人工智能与机器学习</dc:title>
  <dc:creator>Qiuyue</dc:creator>
  <cp:lastModifiedBy>Wang Qiuyue</cp:lastModifiedBy>
  <cp:revision>107</cp:revision>
  <dcterms:created xsi:type="dcterms:W3CDTF">2017-06-03T22:59:16Z</dcterms:created>
  <dcterms:modified xsi:type="dcterms:W3CDTF">2024-02-17T03:53:41Z</dcterms:modified>
</cp:coreProperties>
</file>