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6" r:id="rId20"/>
    <p:sldId id="336" r:id="rId21"/>
    <p:sldId id="274" r:id="rId22"/>
    <p:sldId id="278" r:id="rId23"/>
    <p:sldId id="277" r:id="rId24"/>
    <p:sldId id="276" r:id="rId25"/>
    <p:sldId id="280" r:id="rId26"/>
    <p:sldId id="282" r:id="rId27"/>
    <p:sldId id="284" r:id="rId28"/>
    <p:sldId id="292" r:id="rId29"/>
    <p:sldId id="327" r:id="rId30"/>
    <p:sldId id="285" r:id="rId31"/>
    <p:sldId id="286" r:id="rId32"/>
    <p:sldId id="332" r:id="rId33"/>
    <p:sldId id="333" r:id="rId34"/>
    <p:sldId id="328" r:id="rId35"/>
    <p:sldId id="329" r:id="rId36"/>
    <p:sldId id="330" r:id="rId37"/>
    <p:sldId id="331" r:id="rId38"/>
    <p:sldId id="293" r:id="rId39"/>
    <p:sldId id="335" r:id="rId40"/>
    <p:sldId id="295" r:id="rId41"/>
    <p:sldId id="296" r:id="rId42"/>
    <p:sldId id="299" r:id="rId43"/>
    <p:sldId id="300" r:id="rId44"/>
    <p:sldId id="310" r:id="rId45"/>
    <p:sldId id="304" r:id="rId46"/>
    <p:sldId id="305" r:id="rId47"/>
    <p:sldId id="307" r:id="rId48"/>
    <p:sldId id="301" r:id="rId49"/>
    <p:sldId id="303" r:id="rId50"/>
    <p:sldId id="302" r:id="rId51"/>
    <p:sldId id="308" r:id="rId52"/>
    <p:sldId id="309" r:id="rId53"/>
    <p:sldId id="312" r:id="rId54"/>
    <p:sldId id="313" r:id="rId55"/>
    <p:sldId id="319" r:id="rId56"/>
    <p:sldId id="322" r:id="rId57"/>
    <p:sldId id="314" r:id="rId58"/>
    <p:sldId id="315" r:id="rId59"/>
    <p:sldId id="316" r:id="rId60"/>
    <p:sldId id="317" r:id="rId61"/>
    <p:sldId id="318" r:id="rId62"/>
    <p:sldId id="334" r:id="rId63"/>
    <p:sldId id="324" r:id="rId64"/>
    <p:sldId id="320" r:id="rId65"/>
    <p:sldId id="321" r:id="rId66"/>
    <p:sldId id="323" r:id="rId67"/>
    <p:sldId id="325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3F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B109-9850-4DA6-8466-BF97931081AF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C6E18-DB32-403A-8CE1-42F23913D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0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不改变</a:t>
            </a:r>
            <a:r>
              <a:rPr lang="en-US" altLang="zh-CN" sz="1200" dirty="0"/>
              <a:t>frame3</a:t>
            </a:r>
            <a:r>
              <a:rPr lang="zh-CN" altLang="en-US" sz="1200" dirty="0"/>
              <a:t>的值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1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6E18-DB32-403A-8CE1-42F23913D11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9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visual-numpy/" TargetMode="External"/><Relationship Id="rId2" Type="http://schemas.openxmlformats.org/officeDocument/2006/relationships/hyperlink" Target="https://docs.scipy.org/doc/numpy/user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pandas.pydata.org/docs/user_guide/10min.html" TargetMode="External"/><Relationship Id="rId4" Type="http://schemas.openxmlformats.org/officeDocument/2006/relationships/hyperlink" Target="https://matplotlib.org/stable/tutorials/introductory/pyplo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numpy/numpy-broadcast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outines.mat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库简介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</a:t>
            </a:r>
            <a:r>
              <a:rPr lang="zh-CN" altLang="en-US"/>
              <a:t>秋月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50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用相同元素填充数组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704856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array([0., 0., 0.])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2), complex)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array([[0.+0.j, 0.+0.j],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[0.+0.j, 0.+0.j]])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3))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array([[1., 1., 1.],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[1., 1., 1.]])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((2, 2), 7)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array([[7, 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[7, 7]])</a:t>
            </a:r>
          </a:p>
        </p:txBody>
      </p:sp>
    </p:spTree>
    <p:extLst>
      <p:ext uri="{BB962C8B-B14F-4D97-AF65-F5344CB8AC3E}">
        <p14:creationId xmlns:p14="http://schemas.microsoft.com/office/powerpoint/2010/main" val="346235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zh-CN" altLang="en-US" dirty="0"/>
              <a:t>用随机数填充数组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rand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到</a:t>
            </a:r>
            <a:r>
              <a:rPr lang="en-US" altLang="zh-CN" sz="2800" dirty="0"/>
              <a:t>1</a:t>
            </a:r>
            <a:r>
              <a:rPr lang="zh-CN" altLang="en-US" sz="2800" dirty="0"/>
              <a:t>之间</a:t>
            </a:r>
            <a:r>
              <a:rPr lang="en-US" altLang="zh-CN" sz="2800" dirty="0"/>
              <a:t>[0, 1)</a:t>
            </a:r>
            <a:r>
              <a:rPr lang="zh-CN" altLang="en-US" sz="2800" dirty="0"/>
              <a:t>均匀分布的随机数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randn</a:t>
            </a:r>
            <a:r>
              <a:rPr lang="zh-CN" altLang="en-US" sz="2800" dirty="0"/>
              <a:t>：服从均值为</a:t>
            </a:r>
            <a:r>
              <a:rPr lang="en-US" altLang="zh-CN" sz="2800" dirty="0"/>
              <a:t>0</a:t>
            </a:r>
            <a:r>
              <a:rPr lang="zh-CN" altLang="en-US" sz="2800" dirty="0"/>
              <a:t>，方差为</a:t>
            </a:r>
            <a:r>
              <a:rPr lang="en-US" altLang="zh-CN" sz="2800" dirty="0"/>
              <a:t>1</a:t>
            </a:r>
            <a:r>
              <a:rPr lang="zh-CN" altLang="en-US" sz="2800" dirty="0"/>
              <a:t>的标准正态（高斯）分布的随机数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也有其他标准概率分布的随机数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57598"/>
            <a:ext cx="8496943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array([[ 0.94672374,  0.0383632 ,  0.12738539,  0.21592466],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[ 0.49394559,  0.2216863 ,  0.3053351 ,  0.51381235]])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422" y="4077072"/>
            <a:ext cx="8496943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array([[ 1.05383548, -1.2142876 , -0.83458293,  0.53291161],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[ 0.08311765,  0.14007751, -0.06647882,  1.09115942]])</a:t>
            </a:r>
          </a:p>
        </p:txBody>
      </p:sp>
    </p:spTree>
    <p:extLst>
      <p:ext uri="{BB962C8B-B14F-4D97-AF65-F5344CB8AC3E}">
        <p14:creationId xmlns:p14="http://schemas.microsoft.com/office/powerpoint/2010/main" val="29135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一维数组索引与切片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24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/>
              <a:t>[start : stop]</a:t>
            </a:r>
            <a:r>
              <a:rPr lang="zh-CN" altLang="en-US" dirty="0"/>
              <a:t>的索引形式可用于从数组中抽取片段（</a:t>
            </a:r>
            <a:r>
              <a:rPr lang="zh-CN" altLang="en-US" b="1" dirty="0">
                <a:solidFill>
                  <a:srgbClr val="0070C0"/>
                </a:solidFill>
              </a:rPr>
              <a:t>从</a:t>
            </a:r>
            <a:r>
              <a:rPr lang="en-US" altLang="zh-CN" b="1" dirty="0">
                <a:solidFill>
                  <a:srgbClr val="0070C0"/>
                </a:solidFill>
              </a:rPr>
              <a:t>start</a:t>
            </a:r>
            <a:r>
              <a:rPr lang="zh-CN" altLang="en-US" b="1" dirty="0">
                <a:solidFill>
                  <a:srgbClr val="0070C0"/>
                </a:solidFill>
              </a:rPr>
              <a:t>位置开始直到</a:t>
            </a:r>
            <a:r>
              <a:rPr lang="en-US" altLang="zh-CN" b="1" dirty="0">
                <a:solidFill>
                  <a:srgbClr val="0070C0"/>
                </a:solidFill>
              </a:rPr>
              <a:t>stop</a:t>
            </a:r>
            <a:r>
              <a:rPr lang="zh-CN" altLang="en-US" b="1" dirty="0">
                <a:solidFill>
                  <a:srgbClr val="0070C0"/>
                </a:solidFill>
              </a:rPr>
              <a:t>位置但不包括</a:t>
            </a:r>
            <a:r>
              <a:rPr lang="en-US" altLang="zh-CN" b="1" dirty="0">
                <a:solidFill>
                  <a:srgbClr val="0070C0"/>
                </a:solidFill>
              </a:rPr>
              <a:t>stop</a:t>
            </a:r>
            <a:r>
              <a:rPr lang="zh-CN" altLang="en-US" dirty="0"/>
              <a:t>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704856" cy="369331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&gt;&gt;&gt;a[:3]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2, 3])</a:t>
            </a:r>
          </a:p>
        </p:txBody>
      </p:sp>
    </p:spTree>
    <p:extLst>
      <p:ext uri="{BB962C8B-B14F-4D97-AF65-F5344CB8AC3E}">
        <p14:creationId xmlns:p14="http://schemas.microsoft.com/office/powerpoint/2010/main" val="245545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一维数组索引与切片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整个数组：</a:t>
            </a:r>
            <a:r>
              <a:rPr lang="en-US" altLang="zh-CN" sz="2400" dirty="0"/>
              <a:t>a</a:t>
            </a:r>
            <a:r>
              <a:rPr lang="zh-CN" altLang="en-US" sz="2400" dirty="0"/>
              <a:t>或者</a:t>
            </a:r>
            <a:r>
              <a:rPr lang="en-US" altLang="zh-CN" sz="2400" dirty="0"/>
              <a:t>a[:]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dirty="0"/>
              <a:t>想取出间隔的元素，可以在第二个冒号之后说明</a:t>
            </a:r>
            <a:r>
              <a:rPr lang="zh-CN" altLang="en-US" sz="2400" b="1" dirty="0">
                <a:solidFill>
                  <a:srgbClr val="0070C0"/>
                </a:solidFill>
              </a:rPr>
              <a:t>第三个数（步长）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步长为</a:t>
            </a:r>
            <a:r>
              <a:rPr lang="en-US" altLang="zh-CN" sz="2400" dirty="0"/>
              <a:t>-1</a:t>
            </a:r>
            <a:r>
              <a:rPr lang="zh-CN" altLang="en-US" sz="2400" dirty="0"/>
              <a:t>，可用于反转一个数组：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83648"/>
            <a:ext cx="7632848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3, 4])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670804"/>
            <a:ext cx="7632848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&gt;&gt;&gt;a[::2]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2,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&gt;&gt;&gt;a[1:4:2]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3])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917744"/>
            <a:ext cx="7632848" cy="64633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&gt;&gt;&gt;a[::-1]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3, 2, 1, 0])</a:t>
            </a:r>
          </a:p>
        </p:txBody>
      </p:sp>
    </p:spTree>
    <p:extLst>
      <p:ext uri="{BB962C8B-B14F-4D97-AF65-F5344CB8AC3E}">
        <p14:creationId xmlns:p14="http://schemas.microsoft.com/office/powerpoint/2010/main" val="17941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多维数组的索引是整数元组：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70485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(12);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(3, 4);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1,  2,  3],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[ 4,  5,  6,  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[ 8,  9, 10, 11]])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&gt;&gt;&gt;a[1, 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&gt;&gt;&gt;a[1, -1]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502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二维数组切片：单行单列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132856"/>
            <a:ext cx="7560840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&gt;&gt;&gt;a[:, 1]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array([1, 5, 9])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&gt;&gt;&gt;a[2, :]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array([8, 9, 10, 11])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&gt;&gt;&gt;a[1][2]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array([8, 9, 10, 11])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53265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和列表类似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2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&gt;&gt;&gt;a[0, 3:5]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array([3, 4])</a:t>
            </a:r>
          </a:p>
          <a:p>
            <a:pPr marL="0" indent="0">
              <a:buNone/>
            </a:pP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&gt;&gt;&gt;a[4:, 4:]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array([[44, 45],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[54, 55]])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&gt;&gt;&gt;a[:, 2]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array([2, 12, 22, 32, 42, 52])</a:t>
            </a:r>
          </a:p>
          <a:p>
            <a:pPr marL="0" indent="0">
              <a:buNone/>
            </a:pPr>
            <a:endParaRPr lang="en-US" altLang="zh-CN" dirty="0">
              <a:solidFill>
                <a:srgbClr val="23FD28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&gt;&gt;&gt;a[2::2, ::2]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array([[20, 22, 24]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23FD28"/>
                </a:solidFill>
              </a:rPr>
              <a:t>           [40, 42, 44]])</a:t>
            </a:r>
            <a:endParaRPr lang="zh-CN" altLang="en-US" dirty="0">
              <a:solidFill>
                <a:srgbClr val="23FD28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87BEE3-55C9-478A-82ED-4F733BB99E0E}"/>
              </a:ext>
            </a:extLst>
          </p:cNvPr>
          <p:cNvGrpSpPr/>
          <p:nvPr/>
        </p:nvGrpSpPr>
        <p:grpSpPr>
          <a:xfrm>
            <a:off x="5076056" y="1826511"/>
            <a:ext cx="3435281" cy="3418865"/>
            <a:chOff x="5076056" y="1826511"/>
            <a:chExt cx="3435281" cy="3418865"/>
          </a:xfrm>
        </p:grpSpPr>
        <p:sp>
          <p:nvSpPr>
            <p:cNvPr id="50" name="矩形 49"/>
            <p:cNvSpPr/>
            <p:nvPr/>
          </p:nvSpPr>
          <p:spPr>
            <a:xfrm>
              <a:off x="5076056" y="2201822"/>
              <a:ext cx="3024000" cy="30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5555071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84168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88056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092280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596336" y="2204864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076056" y="2708920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076056" y="3212976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76056" y="3727740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076056" y="4221088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076056" y="4725144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487337" y="1829553"/>
              <a:ext cx="30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505588" y="1829553"/>
              <a:ext cx="0" cy="30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76056" y="1829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539915" y="1837047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6084168" y="1829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6588056" y="1826511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7057924" y="1837047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8094307" y="1837046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7596336" y="1856122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8100056" y="3341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8100056" y="286802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8100056" y="233360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8094306" y="485355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8100056" y="4349833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8100056" y="3849619"/>
              <a:ext cx="411281" cy="375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076056" y="2204864"/>
              <a:ext cx="3024000" cy="3040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5000"/>
                </a:lnSpc>
              </a:pPr>
              <a:r>
                <a:rPr lang="en-US" altLang="zh-CN" sz="2400" dirty="0"/>
                <a:t> 0     1      2     3     4     5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400" dirty="0"/>
                <a:t>10   11   12   13   14  15</a:t>
              </a:r>
            </a:p>
            <a:p>
              <a:pPr marL="457200" indent="-457200">
                <a:lnSpc>
                  <a:spcPct val="135000"/>
                </a:lnSpc>
                <a:buAutoNum type="arabicPlain" startAt="20"/>
              </a:pPr>
              <a:r>
                <a:rPr lang="en-US" altLang="zh-CN" sz="2400" dirty="0"/>
                <a:t>21   22   23   24   25</a:t>
              </a:r>
            </a:p>
            <a:p>
              <a:pPr marL="457200" indent="-457200">
                <a:lnSpc>
                  <a:spcPct val="135000"/>
                </a:lnSpc>
                <a:buAutoNum type="arabicPlain" startAt="30"/>
              </a:pPr>
              <a:r>
                <a:rPr lang="en-US" altLang="zh-CN" sz="2400" dirty="0"/>
                <a:t>31   32    33  34   35</a:t>
              </a:r>
            </a:p>
            <a:p>
              <a:pPr marL="457200" indent="-457200">
                <a:lnSpc>
                  <a:spcPct val="135000"/>
                </a:lnSpc>
                <a:buAutoNum type="arabicPlain" startAt="40"/>
              </a:pPr>
              <a:r>
                <a:rPr lang="en-US" altLang="zh-CN" sz="2400" dirty="0"/>
                <a:t>41   42    43  44   45</a:t>
              </a:r>
            </a:p>
            <a:p>
              <a:pPr>
                <a:lnSpc>
                  <a:spcPct val="135000"/>
                </a:lnSpc>
              </a:pPr>
              <a:r>
                <a:rPr lang="en-US" altLang="zh-CN" sz="2400" dirty="0"/>
                <a:t>50  51   52    53  54   55</a:t>
              </a:r>
              <a:endParaRPr lang="zh-CN" altLang="en-US" sz="24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588056" y="2201822"/>
              <a:ext cx="1008280" cy="50709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084168" y="2201822"/>
              <a:ext cx="503888" cy="3024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7092196" y="4221088"/>
              <a:ext cx="1002110" cy="1004734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76056" y="321297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076056" y="4224298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097920" y="321618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7094743" y="3212976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097919" y="4227184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091169" y="4227184"/>
              <a:ext cx="479015" cy="500846"/>
            </a:xfrm>
            <a:prstGeom prst="rect">
              <a:avLst/>
            </a:prstGeom>
            <a:noFill/>
            <a:ln w="57150">
              <a:solidFill>
                <a:srgbClr val="23FD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75"/>
            <a:ext cx="8229600" cy="829837"/>
          </a:xfrm>
        </p:spPr>
        <p:txBody>
          <a:bodyPr/>
          <a:lstStyle/>
          <a:p>
            <a:r>
              <a:rPr lang="zh-CN" altLang="en-US" dirty="0"/>
              <a:t>拷贝与视图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2283"/>
            <a:ext cx="8229600" cy="2381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标准列表的一个切片是它的一个</a:t>
            </a:r>
            <a:r>
              <a:rPr lang="zh-CN" altLang="en-US" sz="2400" b="1" dirty="0">
                <a:solidFill>
                  <a:srgbClr val="FF0000"/>
                </a:solidFill>
              </a:rPr>
              <a:t>拷贝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Numpy</a:t>
            </a:r>
            <a:r>
              <a:rPr lang="zh-CN" altLang="en-US" sz="2400" dirty="0"/>
              <a:t>数组的一个切片是数组上的一个</a:t>
            </a:r>
            <a:r>
              <a:rPr lang="zh-CN" altLang="en-US" sz="2400" b="1" dirty="0">
                <a:solidFill>
                  <a:srgbClr val="FF0000"/>
                </a:solidFill>
              </a:rPr>
              <a:t>视图</a:t>
            </a:r>
            <a:r>
              <a:rPr lang="zh-CN" altLang="en-US" sz="2400" dirty="0"/>
              <a:t>，即切片数组和原始数组引用的是同一块内存区域。因而，当改变视图内容时，原始数组的内容也被同样改变了：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572" y="3356992"/>
            <a:ext cx="7704856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 1,  2, 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a[2:]; b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&gt;&gt;&gt;b[0] = 100;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array([100,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100, 3, 4])</a:t>
            </a:r>
          </a:p>
        </p:txBody>
      </p:sp>
    </p:spTree>
    <p:extLst>
      <p:ext uri="{BB962C8B-B14F-4D97-AF65-F5344CB8AC3E}">
        <p14:creationId xmlns:p14="http://schemas.microsoft.com/office/powerpoint/2010/main" val="18062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拷贝与视图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为了避免改变原数组，可以拷贝切片：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572" y="2276872"/>
            <a:ext cx="7704856" cy="34778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(5); a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 1,  2, 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a[2:].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&gt;&gt;&gt;b[0] = 100; 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array([100, 3, 4])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</p:txBody>
      </p:sp>
    </p:spTree>
    <p:extLst>
      <p:ext uri="{BB962C8B-B14F-4D97-AF65-F5344CB8AC3E}">
        <p14:creationId xmlns:p14="http://schemas.microsoft.com/office/powerpoint/2010/main" val="205685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B6B7E-FFBC-461D-AB21-594CCD81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09" y="18451"/>
            <a:ext cx="8229600" cy="818261"/>
          </a:xfrm>
        </p:spPr>
        <p:txBody>
          <a:bodyPr/>
          <a:lstStyle/>
          <a:p>
            <a:r>
              <a:rPr lang="zh-CN" altLang="en-US" dirty="0"/>
              <a:t>数组计算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3F78D-9A42-4623-BD5F-1032CC6D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2107"/>
            <a:ext cx="8229600" cy="42718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基本的算术运算都作用在数组的</a:t>
            </a:r>
            <a:r>
              <a:rPr lang="zh-CN" altLang="en-US" sz="2800" b="1" dirty="0">
                <a:solidFill>
                  <a:srgbClr val="0070C0"/>
                </a:solidFill>
              </a:rPr>
              <a:t>元素级别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FEDB8-5D5F-4CB6-B73F-7CAEA0C45C2C}"/>
              </a:ext>
            </a:extLst>
          </p:cNvPr>
          <p:cNvSpPr txBox="1"/>
          <p:nvPr/>
        </p:nvSpPr>
        <p:spPr>
          <a:xfrm>
            <a:off x="714581" y="1556792"/>
            <a:ext cx="7704856" cy="507831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([[1,2],[3,4]],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=np.float64)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([[5,6],[7,8]],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=np.float64)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-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*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print(x / 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95698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-27384"/>
            <a:ext cx="8892480" cy="69847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 err="1"/>
              <a:t>Numpy</a:t>
            </a:r>
            <a:r>
              <a:rPr lang="zh-CN" altLang="en-US" dirty="0"/>
              <a:t>：高效地处理高维数组；高效的数学函数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err="1"/>
              <a:t>Quickstart</a:t>
            </a:r>
            <a:r>
              <a:rPr lang="en-US" altLang="zh-CN" dirty="0"/>
              <a:t>  tutorial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https://docs.scipy.org/doc/numpy/user/quickstart.html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A Visual Intro to NumPy and Data Representation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http://jalammar.github.io/visual-numpy/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b="1" dirty="0"/>
              <a:t>Matplotlib</a:t>
            </a:r>
            <a:r>
              <a:rPr lang="zh-CN" altLang="en-US" dirty="0"/>
              <a:t>：可视化，绘制</a:t>
            </a:r>
            <a:r>
              <a:rPr lang="en-US" altLang="zh-CN" dirty="0"/>
              <a:t>2D</a:t>
            </a:r>
            <a:r>
              <a:rPr lang="zh-CN" altLang="en-US" dirty="0"/>
              <a:t>或</a:t>
            </a:r>
            <a:r>
              <a:rPr lang="en-US" altLang="zh-CN" dirty="0"/>
              <a:t>3D</a:t>
            </a:r>
            <a:r>
              <a:rPr lang="zh-CN" altLang="en-US" dirty="0"/>
              <a:t>图形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err="1"/>
              <a:t>Pyplot</a:t>
            </a:r>
            <a:r>
              <a:rPr lang="en-US" altLang="zh-CN" dirty="0"/>
              <a:t>  tutorial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https://matplotlib.org/stable/tutorials/introductory/pyplot.html</a:t>
            </a:r>
            <a:r>
              <a:rPr lang="en-US" altLang="zh-CN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b="1" dirty="0"/>
              <a:t>Pandas</a:t>
            </a:r>
            <a:r>
              <a:rPr lang="zh-CN" altLang="en-US" dirty="0"/>
              <a:t>：统计与数据分析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10  Minutes  to  pandas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https://pandas.pydata.org/docs/user_guide/10min.html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Scikit-learn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：机器学习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https://scikit-learn.org/stable/index.html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637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88C4-B9B2-4DD9-8A48-4EFD9F56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667"/>
            <a:ext cx="8229600" cy="866053"/>
          </a:xfrm>
        </p:spPr>
        <p:txBody>
          <a:bodyPr/>
          <a:lstStyle/>
          <a:p>
            <a:r>
              <a:rPr lang="zh-CN" altLang="en-US" dirty="0"/>
              <a:t>广播机制（</a:t>
            </a:r>
            <a:r>
              <a:rPr lang="en-US" altLang="zh-CN" dirty="0"/>
              <a:t>broadcasting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DEB0-9F0B-4442-B2BB-D2DD3E97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9730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当运算中的 </a:t>
            </a:r>
            <a:r>
              <a:rPr lang="en-US" altLang="zh-CN" dirty="0"/>
              <a:t>2 </a:t>
            </a:r>
            <a:r>
              <a:rPr lang="zh-CN" altLang="en-US" dirty="0"/>
              <a:t>个数组的形状不同时，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将自动触发广播机制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601B-D318-4CFD-B4E2-4F01E212372A}"/>
              </a:ext>
            </a:extLst>
          </p:cNvPr>
          <p:cNvSpPr txBox="1"/>
          <p:nvPr/>
        </p:nvSpPr>
        <p:spPr>
          <a:xfrm>
            <a:off x="719572" y="2467335"/>
            <a:ext cx="770485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([[ 0, 0, 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[10,10,10],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[20,20,20],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[30,30,30]])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5C88CA-293D-4455-98EE-92BD17B1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4" y="4298275"/>
            <a:ext cx="5683672" cy="24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263572-9E9F-46C0-BCA9-98185688D9BF}"/>
              </a:ext>
            </a:extLst>
          </p:cNvPr>
          <p:cNvSpPr txBox="1"/>
          <p:nvPr/>
        </p:nvSpPr>
        <p:spPr>
          <a:xfrm>
            <a:off x="2972496" y="763069"/>
            <a:ext cx="615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https://www.runoob.com/numpy/numpy-broadcast.html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40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253" y="1124744"/>
            <a:ext cx="8229600" cy="2719015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n-ea"/>
              </a:rPr>
              <a:t>矩阵乘法是使用</a:t>
            </a:r>
            <a:r>
              <a:rPr lang="en-US" altLang="zh-CN" sz="2800" dirty="0">
                <a:latin typeface="+mn-ea"/>
              </a:rPr>
              <a:t>dot</a:t>
            </a:r>
            <a:r>
              <a:rPr lang="zh-CN" altLang="en-US" sz="2800" dirty="0">
                <a:latin typeface="+mn-ea"/>
              </a:rPr>
              <a:t>函数实现的：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dot</a:t>
            </a:r>
            <a:r>
              <a:rPr lang="zh-CN" altLang="en-US" sz="2800" dirty="0">
                <a:latin typeface="+mn-ea"/>
              </a:rPr>
              <a:t>函数也可用于矩阵和向量的乘法：</a:t>
            </a:r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698323"/>
            <a:ext cx="770485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array([[7, 10],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[15, 22]])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0C3BF0F-35DE-41D4-9D52-754B9D84E0D5}"/>
              </a:ext>
            </a:extLst>
          </p:cNvPr>
          <p:cNvSpPr txBox="1"/>
          <p:nvPr/>
        </p:nvSpPr>
        <p:spPr>
          <a:xfrm>
            <a:off x="755576" y="3673623"/>
            <a:ext cx="770485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array([[1, 2],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 4]])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([10, 20])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x)            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A.dot(x)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array([50, 110])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A)            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x.dot(A)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array([70, 100])</a:t>
            </a:r>
          </a:p>
        </p:txBody>
      </p:sp>
    </p:spTree>
    <p:extLst>
      <p:ext uri="{BB962C8B-B14F-4D97-AF65-F5344CB8AC3E}">
        <p14:creationId xmlns:p14="http://schemas.microsoft.com/office/powerpoint/2010/main" val="377198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zh-CN" altLang="en-US" dirty="0"/>
              <a:t>更高效的数学函数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028" y="840884"/>
            <a:ext cx="8147248" cy="35962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3100" dirty="0" err="1"/>
              <a:t>Numpy</a:t>
            </a:r>
            <a:r>
              <a:rPr lang="zh-CN" altLang="en-US" sz="3100" dirty="0"/>
              <a:t>中包含许多常用的数学函数，例如：</a:t>
            </a:r>
            <a:r>
              <a:rPr lang="en-US" altLang="zh-CN" sz="3100" dirty="0"/>
              <a:t>np.log,  </a:t>
            </a:r>
            <a:r>
              <a:rPr lang="en-US" altLang="zh-CN" sz="3100" dirty="0" err="1"/>
              <a:t>np.maximum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np.sin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np.exp</a:t>
            </a:r>
            <a:r>
              <a:rPr lang="en-US" altLang="zh-CN" sz="3100" dirty="0"/>
              <a:t>,  </a:t>
            </a:r>
            <a:r>
              <a:rPr lang="en-US" altLang="zh-CN" sz="3100" dirty="0" err="1"/>
              <a:t>np.abs</a:t>
            </a:r>
            <a:r>
              <a:rPr lang="zh-CN" altLang="en-US" sz="3100" dirty="0"/>
              <a:t>等等（详见：</a:t>
            </a:r>
            <a:r>
              <a:rPr lang="en-US" altLang="zh-CN" sz="3100" dirty="0"/>
              <a:t> </a:t>
            </a:r>
            <a:r>
              <a:rPr lang="en-US" altLang="zh-CN" sz="3100" dirty="0">
                <a:hlinkClick r:id="rId2"/>
              </a:rPr>
              <a:t>https://docs.scipy.org/doc/numpy/reference/routines.math.html</a:t>
            </a:r>
            <a:r>
              <a:rPr lang="en-US" altLang="zh-CN" sz="3100" dirty="0"/>
              <a:t> </a:t>
            </a:r>
            <a:r>
              <a:rPr lang="zh-CN" altLang="en-US" sz="3100" dirty="0"/>
              <a:t>）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100" dirty="0"/>
              <a:t>大多数情况下，</a:t>
            </a:r>
            <a:r>
              <a:rPr lang="en-US" altLang="zh-CN" sz="3100" dirty="0" err="1"/>
              <a:t>Numpy</a:t>
            </a:r>
            <a:r>
              <a:rPr lang="zh-CN" altLang="en-US" sz="3100" dirty="0"/>
              <a:t>中的函数比</a:t>
            </a:r>
            <a:r>
              <a:rPr lang="en-US" altLang="zh-CN" sz="3100" dirty="0"/>
              <a:t>math</a:t>
            </a:r>
            <a:r>
              <a:rPr lang="zh-CN" altLang="en-US" sz="3100" dirty="0"/>
              <a:t>库中类似的函数</a:t>
            </a:r>
            <a:r>
              <a:rPr lang="zh-CN" altLang="en-US" sz="3100" b="1" dirty="0">
                <a:solidFill>
                  <a:srgbClr val="FF0000"/>
                </a:solidFill>
              </a:rPr>
              <a:t>更高效</a:t>
            </a:r>
            <a:r>
              <a:rPr lang="zh-CN" altLang="en-US" sz="3100" dirty="0"/>
              <a:t>，尤其是处理大规模数据时</a:t>
            </a:r>
            <a:endParaRPr lang="en-US" altLang="zh-CN" sz="31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613EAAB-1AF9-42F8-AB79-DCE75EDB688F}"/>
              </a:ext>
            </a:extLst>
          </p:cNvPr>
          <p:cNvSpPr txBox="1"/>
          <p:nvPr/>
        </p:nvSpPr>
        <p:spPr>
          <a:xfrm>
            <a:off x="701570" y="4509120"/>
            <a:ext cx="7740860" cy="203132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([[1,2],[3,4]])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(x))          # Compute sum of all elements;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axis=0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))  # Compute sum of each column;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))  # Compute sum of each row;</a:t>
            </a:r>
          </a:p>
        </p:txBody>
      </p:sp>
    </p:spTree>
    <p:extLst>
      <p:ext uri="{BB962C8B-B14F-4D97-AF65-F5344CB8AC3E}">
        <p14:creationId xmlns:p14="http://schemas.microsoft.com/office/powerpoint/2010/main" val="350928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741" y="0"/>
            <a:ext cx="8229600" cy="802888"/>
          </a:xfrm>
        </p:spPr>
        <p:txBody>
          <a:bodyPr/>
          <a:lstStyle/>
          <a:p>
            <a:r>
              <a:rPr lang="zh-CN" altLang="en-US" dirty="0"/>
              <a:t>保存数组到文件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63" y="832538"/>
            <a:ext cx="8763924" cy="602546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 err="1"/>
              <a:t>savetxt</a:t>
            </a:r>
            <a:r>
              <a:rPr lang="en-US" altLang="zh-CN" sz="2400" dirty="0"/>
              <a:t>()</a:t>
            </a:r>
            <a:r>
              <a:rPr lang="zh-CN" altLang="en-US" sz="2400" dirty="0"/>
              <a:t>函数将一个数组保存到一个文本文件中：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zh-CN" altLang="en-US" sz="2400" dirty="0"/>
              <a:t>其他格式的文件也可以（参见文档）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b="1" dirty="0"/>
              <a:t>save</a:t>
            </a:r>
            <a:r>
              <a:rPr lang="en-US" altLang="zh-CN" sz="2400" dirty="0"/>
              <a:t>()</a:t>
            </a:r>
            <a:r>
              <a:rPr lang="zh-CN" altLang="en-US" sz="2400" dirty="0"/>
              <a:t>函数将一个数组存成一个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的“</a:t>
            </a:r>
            <a:r>
              <a:rPr lang="en-US" altLang="zh-CN" sz="2400" dirty="0"/>
              <a:t>.</a:t>
            </a:r>
            <a:r>
              <a:rPr lang="en-US" altLang="zh-CN" sz="2400" dirty="0" err="1"/>
              <a:t>npy</a:t>
            </a:r>
            <a:r>
              <a:rPr lang="zh-CN" altLang="en-US" sz="2400" dirty="0"/>
              <a:t>”格式的二进制文件：</a:t>
            </a:r>
            <a:endParaRPr lang="en-US" altLang="zh-CN" sz="2400" dirty="0"/>
          </a:p>
          <a:p>
            <a:pPr marL="400050" lvl="1" indent="0">
              <a:lnSpc>
                <a:spcPct val="160000"/>
              </a:lnSpc>
              <a:buNone/>
            </a:pPr>
            <a:endParaRPr lang="en-US" altLang="zh-CN" sz="2000" dirty="0"/>
          </a:p>
          <a:p>
            <a:pPr marL="400050" lvl="1" indent="0">
              <a:lnSpc>
                <a:spcPct val="160000"/>
              </a:lnSpc>
              <a:buNone/>
            </a:pPr>
            <a:r>
              <a:rPr lang="zh-CN" altLang="en-US" sz="2000" dirty="0"/>
              <a:t>生成一个二进制文件</a:t>
            </a:r>
            <a:r>
              <a:rPr lang="en-US" altLang="zh-CN" sz="2000" dirty="0" err="1"/>
              <a:t>myfile.npy</a:t>
            </a:r>
            <a:r>
              <a:rPr lang="zh-CN" altLang="en-US" sz="2000" dirty="0"/>
              <a:t>包含数组</a:t>
            </a:r>
            <a:r>
              <a:rPr lang="en-US" altLang="zh-CN" sz="2000" dirty="0"/>
              <a:t>a</a:t>
            </a:r>
            <a:r>
              <a:rPr lang="zh-CN" altLang="en-US" sz="2000" dirty="0"/>
              <a:t>，之后可以使用</a:t>
            </a:r>
            <a:r>
              <a:rPr lang="en-US" altLang="zh-CN" sz="2000" b="1" dirty="0" err="1"/>
              <a:t>np.load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函数读入内存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144" y="1484784"/>
            <a:ext cx="842493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1, 12);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(3, 4); 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array([[ 0.        ,  0.09090909,  0.18181818,  0.27272727],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[ 0.36363636,  0.45454545,  0.54545455,  0.63636364],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[ 0.72727273,  0.81818182,  0.90909091,  1.        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(“myfile.txt”, 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339" y="5157192"/>
            <a:ext cx="7525321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”, a)</a:t>
            </a:r>
          </a:p>
        </p:txBody>
      </p:sp>
    </p:spTree>
    <p:extLst>
      <p:ext uri="{BB962C8B-B14F-4D97-AF65-F5344CB8AC3E}">
        <p14:creationId xmlns:p14="http://schemas.microsoft.com/office/powerpoint/2010/main" val="309201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从文本文件读入数组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44644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 err="1"/>
              <a:t>loadtxt</a:t>
            </a:r>
            <a:r>
              <a:rPr lang="en-US" altLang="zh-CN" dirty="0"/>
              <a:t>()</a:t>
            </a:r>
            <a:r>
              <a:rPr lang="zh-CN" altLang="en-US" dirty="0"/>
              <a:t>函数把一个存成文本文件的数组读入内存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缺省地，该函数假设列是用空白符分隔的。可以通过修改可选的参数来改变此假设。</a:t>
            </a:r>
            <a:r>
              <a:rPr lang="en-US" altLang="zh-CN" dirty="0"/>
              <a:t>#</a:t>
            </a:r>
            <a:r>
              <a:rPr lang="zh-CN" altLang="en-US" dirty="0"/>
              <a:t>开头的行被忽略。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示例文本文件</a:t>
            </a:r>
            <a:r>
              <a:rPr lang="en-US" altLang="zh-CN" dirty="0"/>
              <a:t>data.txt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# Year	   Min temp.	Max temp.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   1990	       -1.5	     25.3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   1991	       -3.2	     21.2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373217"/>
            <a:ext cx="806489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&gt;&gt;&gt;table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(“data.txt”)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&gt;&gt;&gt;table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array([[1.99000000e+03, -1.50000000e+00, 2.53000000e+01],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[1.99100000e+03, -3.20000000e+00, 2.12000000e+01]])</a:t>
            </a:r>
          </a:p>
        </p:txBody>
      </p:sp>
    </p:spTree>
    <p:extLst>
      <p:ext uri="{BB962C8B-B14F-4D97-AF65-F5344CB8AC3E}">
        <p14:creationId xmlns:p14="http://schemas.microsoft.com/office/powerpoint/2010/main" val="11724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1"/>
            <a:ext cx="8229600" cy="907459"/>
          </a:xfrm>
        </p:spPr>
        <p:txBody>
          <a:bodyPr/>
          <a:lstStyle/>
          <a:p>
            <a:r>
              <a:rPr lang="en-US" altLang="zh-CN" dirty="0" err="1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02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中最常用的可视化工具之一，可以非常方便地创建海量类型的</a:t>
            </a:r>
            <a:r>
              <a:rPr lang="en-US" altLang="zh-CN" dirty="0"/>
              <a:t>2D</a:t>
            </a:r>
            <a:r>
              <a:rPr lang="zh-CN" altLang="en-US" dirty="0"/>
              <a:t>图表和一些基本的</a:t>
            </a:r>
            <a:r>
              <a:rPr lang="en-US" altLang="zh-CN" dirty="0"/>
              <a:t>3D</a:t>
            </a:r>
            <a:r>
              <a:rPr lang="zh-CN" altLang="en-US" dirty="0"/>
              <a:t>图表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因为在函数的设计上参考了</a:t>
            </a:r>
            <a:r>
              <a:rPr lang="en-US" altLang="zh-CN" dirty="0"/>
              <a:t>MATLAB</a:t>
            </a:r>
            <a:r>
              <a:rPr lang="zh-CN" altLang="en-US" dirty="0"/>
              <a:t>，所以叫做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首次发表于</a:t>
            </a:r>
            <a:r>
              <a:rPr lang="en-US" altLang="zh-CN" dirty="0"/>
              <a:t>2007</a:t>
            </a:r>
            <a:r>
              <a:rPr lang="zh-CN" altLang="en-US" dirty="0"/>
              <a:t>年，是为了可视化癫痫病人的脑皮层电图相关的信号而研发的，原作者</a:t>
            </a:r>
            <a:r>
              <a:rPr lang="en-US" altLang="zh-CN" dirty="0"/>
              <a:t>John D. Hunter</a:t>
            </a:r>
            <a:r>
              <a:rPr lang="zh-CN" altLang="en-US" dirty="0"/>
              <a:t>博士是一名神经生物学家</a:t>
            </a:r>
          </a:p>
        </p:txBody>
      </p:sp>
    </p:spTree>
    <p:extLst>
      <p:ext uri="{BB962C8B-B14F-4D97-AF65-F5344CB8AC3E}">
        <p14:creationId xmlns:p14="http://schemas.microsoft.com/office/powerpoint/2010/main" val="76406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_images/pyplot_format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2" y="2636911"/>
            <a:ext cx="5181915" cy="42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185"/>
            <a:ext cx="8229600" cy="1143000"/>
          </a:xfrm>
        </p:spPr>
        <p:txBody>
          <a:bodyPr/>
          <a:lstStyle/>
          <a:p>
            <a:r>
              <a:rPr lang="zh-CN" altLang="en-US" dirty="0"/>
              <a:t>最简单的图表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72" y="1268760"/>
            <a:ext cx="7704856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([1,2,3,4], [1,4,9,16], 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6, 0, 20])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193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14"/>
            <a:ext cx="8229600" cy="1143000"/>
          </a:xfrm>
        </p:spPr>
        <p:txBody>
          <a:bodyPr/>
          <a:lstStyle/>
          <a:p>
            <a:r>
              <a:rPr lang="zh-CN" altLang="en-US" dirty="0"/>
              <a:t>一张图表中多个函数（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71750"/>
            <a:ext cx="5238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253659"/>
            <a:ext cx="7704856" cy="181588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(0., 5., 0.2)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(t, t, 'r--', t, t**2, 'bs', t, t**3, 'g^’)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445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1" y="25666"/>
            <a:ext cx="8229600" cy="1143000"/>
          </a:xfrm>
        </p:spPr>
        <p:txBody>
          <a:bodyPr/>
          <a:lstStyle/>
          <a:p>
            <a:r>
              <a:rPr lang="zh-CN" altLang="en-US" dirty="0"/>
              <a:t>设置线条属性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2403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使用键值对参数：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Line2D</a:t>
            </a:r>
            <a:r>
              <a:rPr lang="zh-CN" altLang="en-US" sz="2400" dirty="0"/>
              <a:t>类对象的属性设置方法：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b="1" dirty="0" err="1"/>
              <a:t>setp</a:t>
            </a:r>
            <a:r>
              <a:rPr lang="en-US" altLang="zh-CN" sz="2400" dirty="0"/>
              <a:t>()</a:t>
            </a:r>
            <a:r>
              <a:rPr lang="zh-CN" altLang="en-US" sz="2400" dirty="0"/>
              <a:t>命令：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91830"/>
            <a:ext cx="7632848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991" y="2426567"/>
            <a:ext cx="7632848" cy="92333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line,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y, '-’)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line.set_antialiased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(False)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off antialiasing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91" y="4285985"/>
            <a:ext cx="7632848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(x1, y1, x2, y2)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keyword </a:t>
            </a:r>
            <a:r>
              <a:rPr lang="en-US" altLang="zh-CN" i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zh-CN" i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plt.setp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(lines, color='r', linewidth=2.0)</a:t>
            </a: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MATLAB style string value pairs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plt.setp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(lines, 'color', 'r', 'linewidth', 2.0)</a:t>
            </a:r>
          </a:p>
        </p:txBody>
      </p:sp>
    </p:spTree>
    <p:extLst>
      <p:ext uri="{BB962C8B-B14F-4D97-AF65-F5344CB8AC3E}">
        <p14:creationId xmlns:p14="http://schemas.microsoft.com/office/powerpoint/2010/main" val="228683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156"/>
            <a:ext cx="8229600" cy="1143000"/>
          </a:xfrm>
        </p:spPr>
        <p:txBody>
          <a:bodyPr/>
          <a:lstStyle/>
          <a:p>
            <a:r>
              <a:rPr lang="zh-CN" altLang="en-US" dirty="0"/>
              <a:t>一张图表中多个函数（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0844"/>
            <a:ext cx="7920880" cy="535531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the x and y coordinates for points on sine and cosine curves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3*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0.1)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the points using matplotlib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('x axis label')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('y axis label')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('Sine and Cosine')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(['Sine', 'Cosine’])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58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95"/>
            <a:ext cx="8229600" cy="1143000"/>
          </a:xfrm>
        </p:spPr>
        <p:txBody>
          <a:bodyPr/>
          <a:lstStyle/>
          <a:p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314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 extensions</a:t>
            </a:r>
            <a:r>
              <a:rPr lang="zh-CN" altLang="en-US" dirty="0"/>
              <a:t>）是一个第三方的</a:t>
            </a:r>
            <a:r>
              <a:rPr lang="en-US" altLang="zh-CN" dirty="0"/>
              <a:t>Python</a:t>
            </a:r>
            <a:r>
              <a:rPr lang="zh-CN" altLang="en-US" dirty="0"/>
              <a:t>包，用于科学计算，前身是</a:t>
            </a:r>
            <a:r>
              <a:rPr lang="en-US" altLang="zh-CN" dirty="0"/>
              <a:t>1995</a:t>
            </a:r>
            <a:r>
              <a:rPr lang="zh-CN" altLang="en-US" dirty="0"/>
              <a:t>年就开始开发的一个</a:t>
            </a:r>
            <a:r>
              <a:rPr lang="zh-CN" altLang="en-US" b="1" dirty="0">
                <a:solidFill>
                  <a:srgbClr val="0000FF"/>
                </a:solidFill>
              </a:rPr>
              <a:t>用于数组运算</a:t>
            </a:r>
            <a:r>
              <a:rPr lang="zh-CN" altLang="en-US" dirty="0"/>
              <a:t>的库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极大地简化了向量和矩阵的操作处理，是一些主力软件包（如</a:t>
            </a:r>
            <a:r>
              <a:rPr lang="en-US" altLang="zh-CN" dirty="0"/>
              <a:t>scikit-learn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 err="1"/>
              <a:t>tensorflow</a:t>
            </a:r>
            <a:r>
              <a:rPr lang="zh-CN" altLang="en-US" dirty="0"/>
              <a:t>）架构的基础部分。</a:t>
            </a:r>
          </a:p>
        </p:txBody>
      </p:sp>
    </p:spTree>
    <p:extLst>
      <p:ext uri="{BB962C8B-B14F-4D97-AF65-F5344CB8AC3E}">
        <p14:creationId xmlns:p14="http://schemas.microsoft.com/office/powerpoint/2010/main" val="93238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多张图表：子图表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568981"/>
            <a:ext cx="7704856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f(t):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(-t) 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*t)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(0.0, 5.0, 0.02)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(211)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(t1, f(t1),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t2, f(t2), 'k')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(212)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(t2,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*t2), 'r--’)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209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31596"/>
            <a:ext cx="8229600" cy="1143000"/>
          </a:xfrm>
        </p:spPr>
        <p:txBody>
          <a:bodyPr/>
          <a:lstStyle/>
          <a:p>
            <a:r>
              <a:rPr lang="zh-CN" altLang="en-US" dirty="0"/>
              <a:t>多张图表：子图表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32" y="1052736"/>
            <a:ext cx="66007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9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0"/>
            <a:ext cx="8229600" cy="1143000"/>
          </a:xfrm>
        </p:spPr>
        <p:txBody>
          <a:bodyPr/>
          <a:lstStyle/>
          <a:p>
            <a:r>
              <a:rPr lang="zh-CN" altLang="en-US" dirty="0"/>
              <a:t>绘制分类变量的图表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7704856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values = [1, 10, 100]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=(9, 3))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(132)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(133)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(names, values)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('Categorical Plotting’)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74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绘制分类变量的图表</a:t>
            </a:r>
          </a:p>
        </p:txBody>
      </p:sp>
      <p:pic>
        <p:nvPicPr>
          <p:cNvPr id="2050" name="Picture 2" descr="../../_images/sphx_glr_pyplot_006.png">
            <a:extLst>
              <a:ext uri="{FF2B5EF4-FFF2-40B4-BE49-F238E27FC236}">
                <a16:creationId xmlns:a16="http://schemas.microsoft.com/office/drawing/2014/main" id="{59EF1BBF-110D-4724-ACE0-B336AAEB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00250"/>
            <a:ext cx="9038778" cy="30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2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添加文本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496944" cy="5078313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mu, sigma = 100, 15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mu + sigma 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histogram of the data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n, bins, patches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(x, 50, density=1,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='g', alpha=0.75)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('Smarts')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('Probability')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IQ')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(60, .025, r'$\mu=100,\ \sigma=15$')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([40, 160, 0, 0.03])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91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添加文本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73" y="1417638"/>
            <a:ext cx="6119654" cy="500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912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添加文本注释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68981"/>
            <a:ext cx="7848872" cy="378565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(0.0, 5.0, 0.01)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*t)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line,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(t, s,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('local max',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=(2, 1),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=(3, 1.5),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arrowprops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='black', shrink=0.05))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(-2,2)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120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40821"/>
            <a:ext cx="8229600" cy="1143000"/>
          </a:xfrm>
        </p:spPr>
        <p:txBody>
          <a:bodyPr/>
          <a:lstStyle/>
          <a:p>
            <a:r>
              <a:rPr lang="zh-CN" altLang="en-US" dirty="0"/>
              <a:t>添加文本注释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79" y="1283821"/>
            <a:ext cx="6811841" cy="55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902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/>
              <a:t>图像显示</a:t>
            </a:r>
          </a:p>
        </p:txBody>
      </p:sp>
      <p:pic>
        <p:nvPicPr>
          <p:cNvPr id="7170" name="Picture 2" descr="https://pic1.zhimg.com/v2-a87f72fdc8a02b46e12f9a2a7753b288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00" y="2689650"/>
            <a:ext cx="5557800" cy="41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572" y="764704"/>
            <a:ext cx="7704856" cy="227754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 Little White Dog')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little_dog_img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('little_white_dog.jpg')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little_dog_img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1084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536BBB-D4D7-4C3C-8BBD-F0BBE5CD9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" y="44624"/>
            <a:ext cx="8786749" cy="67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ndarray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157995"/>
            <a:ext cx="843528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Numpy</a:t>
            </a:r>
            <a:r>
              <a:rPr lang="zh-CN" altLang="en-US" dirty="0"/>
              <a:t>提供了一种新的数据结构：</a:t>
            </a:r>
            <a:r>
              <a:rPr lang="en-US" altLang="zh-CN" b="1" dirty="0" err="1">
                <a:solidFill>
                  <a:srgbClr val="FF0000"/>
                </a:solidFill>
              </a:rPr>
              <a:t>ndarray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n</a:t>
            </a:r>
            <a:r>
              <a:rPr lang="zh-CN" altLang="en-US" b="1" dirty="0">
                <a:solidFill>
                  <a:srgbClr val="0000FF"/>
                </a:solidFill>
              </a:rPr>
              <a:t>维数组</a:t>
            </a:r>
            <a:r>
              <a:rPr lang="zh-CN" altLang="en-US" dirty="0"/>
              <a:t>，</a:t>
            </a:r>
            <a:r>
              <a:rPr lang="en-US" altLang="zh-CN" dirty="0"/>
              <a:t>n-dimensional array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不同于列表和元组，数组只能存放</a:t>
            </a:r>
            <a:r>
              <a:rPr lang="zh-CN" altLang="en-US" b="1" dirty="0">
                <a:solidFill>
                  <a:srgbClr val="0000FF"/>
                </a:solidFill>
              </a:rPr>
              <a:t>相同类型</a:t>
            </a:r>
            <a:r>
              <a:rPr lang="zh-CN" altLang="en-US" dirty="0">
                <a:solidFill>
                  <a:srgbClr val="0000FF"/>
                </a:solidFill>
              </a:rPr>
              <a:t>的对象</a:t>
            </a:r>
            <a:r>
              <a:rPr lang="zh-CN" altLang="en-US" dirty="0"/>
              <a:t>（如全部整型或全部浮点型）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这使得在数组上的一些运算远远快于在列表上的相同运算；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另外，数组占用更小的存储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数组强有力地扩展了列表的索引机制</a:t>
            </a:r>
          </a:p>
        </p:txBody>
      </p:sp>
    </p:spTree>
    <p:extLst>
      <p:ext uri="{BB962C8B-B14F-4D97-AF65-F5344CB8AC3E}">
        <p14:creationId xmlns:p14="http://schemas.microsoft.com/office/powerpoint/2010/main" val="294565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的一个数据分析包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AQR Capital Management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月开发，并于</a:t>
            </a:r>
            <a:r>
              <a:rPr lang="en-US" altLang="zh-CN" dirty="0"/>
              <a:t>2009</a:t>
            </a:r>
            <a:r>
              <a:rPr lang="zh-CN" altLang="en-US" dirty="0"/>
              <a:t>年底开源出来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导入惯例：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857690"/>
            <a:ext cx="7704856" cy="40011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4251262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218"/>
            <a:ext cx="8229600" cy="5074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533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/>
              <a:t>Series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b="1" dirty="0">
                <a:solidFill>
                  <a:srgbClr val="FF0000"/>
                </a:solidFill>
              </a:rPr>
              <a:t>标记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，</a:t>
            </a:r>
            <a:r>
              <a:rPr lang="zh-CN" altLang="zh-CN" dirty="0"/>
              <a:t>由一组</a:t>
            </a:r>
            <a:r>
              <a:rPr lang="zh-CN" altLang="zh-CN" b="1" dirty="0">
                <a:solidFill>
                  <a:srgbClr val="0070C0"/>
                </a:solidFill>
              </a:rPr>
              <a:t>数据</a:t>
            </a:r>
            <a:r>
              <a:rPr lang="zh-CN" altLang="zh-CN" dirty="0"/>
              <a:t>（各种</a:t>
            </a:r>
            <a:r>
              <a:rPr lang="en-US" altLang="zh-CN" dirty="0" err="1"/>
              <a:t>NumPy</a:t>
            </a:r>
            <a:r>
              <a:rPr lang="zh-CN" altLang="zh-CN" dirty="0"/>
              <a:t>数据类型）以及一组与之相关的</a:t>
            </a:r>
            <a:r>
              <a:rPr lang="zh-CN" altLang="zh-CN" b="1" dirty="0">
                <a:solidFill>
                  <a:srgbClr val="0070C0"/>
                </a:solidFill>
              </a:rPr>
              <a:t>数据标签</a:t>
            </a:r>
            <a:r>
              <a:rPr lang="zh-CN" altLang="zh-CN" dirty="0"/>
              <a:t>（即索引）组成。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类似于</a:t>
            </a:r>
            <a:r>
              <a:rPr lang="en-US" altLang="zh-CN" dirty="0" err="1"/>
              <a:t>Numpy</a:t>
            </a:r>
            <a:r>
              <a:rPr lang="zh-CN" altLang="en-US" dirty="0"/>
              <a:t>中的一维数组和</a:t>
            </a:r>
            <a:r>
              <a:rPr lang="en-US" altLang="zh-CN" dirty="0"/>
              <a:t>Python</a:t>
            </a:r>
            <a:r>
              <a:rPr lang="zh-CN" altLang="en-US" dirty="0"/>
              <a:t>的列表，不同之处是数组和</a:t>
            </a:r>
            <a:r>
              <a:rPr lang="en-US" altLang="zh-CN" dirty="0"/>
              <a:t>series</a:t>
            </a:r>
            <a:r>
              <a:rPr lang="zh-CN" altLang="en-US" dirty="0"/>
              <a:t>中存放的是相同类型的元素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b="1" dirty="0" err="1"/>
              <a:t>DataFrame</a:t>
            </a:r>
            <a:endParaRPr lang="en-US" altLang="zh-CN" b="1" dirty="0"/>
          </a:p>
          <a:p>
            <a:pPr lvl="1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二维表格型数据</a:t>
            </a:r>
            <a:r>
              <a:rPr lang="zh-CN" altLang="en-US" dirty="0"/>
              <a:t>结构，</a:t>
            </a:r>
            <a:r>
              <a:rPr lang="en-US" altLang="zh-CN" dirty="0"/>
              <a:t> </a:t>
            </a:r>
            <a:r>
              <a:rPr lang="en-US" altLang="zh-CN" dirty="0" err="1"/>
              <a:t>含有一组有序的列，每列可以是不同的值</a:t>
            </a:r>
            <a:r>
              <a:rPr lang="zh-CN" altLang="en-US" dirty="0"/>
              <a:t>类</a:t>
            </a:r>
            <a:r>
              <a:rPr lang="en-US" altLang="zh-CN" dirty="0" err="1"/>
              <a:t>型（数值、字符串、布尔值等</a:t>
            </a:r>
            <a:r>
              <a:rPr lang="en-US" altLang="zh-CN" dirty="0"/>
              <a:t>）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每列都有标签，可看成一个</a:t>
            </a:r>
            <a:r>
              <a:rPr lang="en-US" altLang="zh-CN" b="1" dirty="0">
                <a:solidFill>
                  <a:srgbClr val="0070C0"/>
                </a:solidFill>
              </a:rPr>
              <a:t>Series</a:t>
            </a:r>
            <a:r>
              <a:rPr lang="zh-CN" altLang="en-US" b="1" dirty="0">
                <a:solidFill>
                  <a:srgbClr val="0070C0"/>
                </a:solidFill>
              </a:rPr>
              <a:t>的字典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b="1" dirty="0"/>
              <a:t>Panel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三维数组，可以理解为</a:t>
            </a:r>
            <a:r>
              <a:rPr lang="en-US" altLang="zh-CN" dirty="0" err="1"/>
              <a:t>DataFrame</a:t>
            </a:r>
            <a:r>
              <a:rPr lang="zh-CN" altLang="en-US" dirty="0"/>
              <a:t>的容器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Panel data</a:t>
            </a:r>
            <a:r>
              <a:rPr lang="zh-CN" altLang="en-US" dirty="0"/>
              <a:t>源于经济学，也是</a:t>
            </a:r>
            <a:r>
              <a:rPr lang="en-US" altLang="zh-CN" dirty="0"/>
              <a:t>pan(el)-da(ta)-s</a:t>
            </a:r>
            <a:r>
              <a:rPr lang="zh-CN" altLang="en-US" dirty="0"/>
              <a:t>的名字来源</a:t>
            </a:r>
          </a:p>
        </p:txBody>
      </p:sp>
    </p:spTree>
    <p:extLst>
      <p:ext uri="{BB962C8B-B14F-4D97-AF65-F5344CB8AC3E}">
        <p14:creationId xmlns:p14="http://schemas.microsoft.com/office/powerpoint/2010/main" val="1530014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05" y="31185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05" y="1417639"/>
            <a:ext cx="8229600" cy="57120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默认整型索引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37934" y="2161887"/>
            <a:ext cx="7704856" cy="40934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([4, 7, -5, 3])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array([4, 7, -5, 3],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=int64)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stop=4, step=1)</a:t>
            </a:r>
          </a:p>
        </p:txBody>
      </p:sp>
    </p:spTree>
    <p:extLst>
      <p:ext uri="{BB962C8B-B14F-4D97-AF65-F5344CB8AC3E}">
        <p14:creationId xmlns:p14="http://schemas.microsoft.com/office/powerpoint/2010/main" val="285369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383" y="15551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383" y="1483955"/>
            <a:ext cx="8229600" cy="50488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给定索引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1910" y="2161887"/>
            <a:ext cx="8154546" cy="317009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 = Series([4,7,-5,3], index=['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d','b','a','c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obj2.index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Index(['d', 'b', 'a', 'c'],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008357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96" y="0"/>
            <a:ext cx="8229600" cy="1143000"/>
          </a:xfrm>
        </p:spPr>
        <p:txBody>
          <a:bodyPr/>
          <a:lstStyle/>
          <a:p>
            <a:r>
              <a:rPr lang="zh-CN" altLang="en-US" dirty="0"/>
              <a:t>修改索引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23" y="1628800"/>
            <a:ext cx="8154546" cy="440120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3    3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obj.index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['Bob', 'Steve', 'Jeff', 'Ryan']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Bob      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Steve    7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Jeff    -5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Ryan     3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112896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如果数据被存放在一个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字典中，也可以直接通过这个字典来创建</a:t>
            </a:r>
            <a:r>
              <a:rPr lang="en-US" altLang="zh-CN" sz="2400" dirty="0"/>
              <a:t>Series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如果只传入一个字典，则结果</a:t>
            </a:r>
            <a:r>
              <a:rPr lang="en-US" altLang="zh-CN" sz="2400" dirty="0"/>
              <a:t>Series</a:t>
            </a:r>
            <a:r>
              <a:rPr lang="zh-CN" altLang="en-US" sz="2400" dirty="0"/>
              <a:t>中的索引就是原字典的键（有序排列）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5997" y="3620184"/>
            <a:ext cx="8154546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{'Ohio': 35000, 'Texas': 71000, 'Oregon': 16000, 'Utah': 5000}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 = Series(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71000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5000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6157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r>
              <a:rPr lang="zh-CN" altLang="en-US" dirty="0"/>
              <a:t>：传入字典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下例中，</a:t>
            </a:r>
            <a:r>
              <a:rPr lang="en-US" altLang="zh-CN" sz="2400" dirty="0" err="1"/>
              <a:t>sdata</a:t>
            </a:r>
            <a:r>
              <a:rPr lang="zh-CN" altLang="en-US" sz="2400" dirty="0"/>
              <a:t>跟</a:t>
            </a:r>
            <a:r>
              <a:rPr lang="en-US" altLang="zh-CN" sz="2400" dirty="0"/>
              <a:t>states</a:t>
            </a:r>
            <a:r>
              <a:rPr lang="zh-CN" altLang="en-US" sz="2400" dirty="0"/>
              <a:t>索引相匹配的那</a:t>
            </a:r>
            <a:r>
              <a:rPr lang="en-US" altLang="zh-CN" sz="2400" dirty="0"/>
              <a:t>3</a:t>
            </a:r>
            <a:r>
              <a:rPr lang="zh-CN" altLang="en-US" sz="2400" dirty="0"/>
              <a:t>个值会被找出来并放到相应的位置上，但由于“</a:t>
            </a:r>
            <a:r>
              <a:rPr lang="en-US" altLang="zh-CN" sz="2400" dirty="0"/>
              <a:t>California”</a:t>
            </a:r>
            <a:r>
              <a:rPr lang="zh-CN" altLang="en-US" sz="2400" dirty="0"/>
              <a:t>所对应的</a:t>
            </a:r>
            <a:r>
              <a:rPr lang="en-US" altLang="zh-CN" sz="2400" dirty="0" err="1"/>
              <a:t>sdata</a:t>
            </a:r>
            <a:r>
              <a:rPr lang="zh-CN" altLang="en-US" sz="2400" dirty="0"/>
              <a:t>值找不到，所以其结果就为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（</a:t>
            </a:r>
            <a:r>
              <a:rPr lang="en-US" altLang="zh-CN" sz="2400" dirty="0"/>
              <a:t>Not A Number</a:t>
            </a:r>
            <a:r>
              <a:rPr lang="zh-CN" altLang="en-US" sz="2400" dirty="0"/>
              <a:t>，非数字）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2254" y="3312186"/>
            <a:ext cx="8154546" cy="255454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&gt;&gt;&gt;states = ['California', 'Ohio', 'Oregon', 'Texas']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 = Series(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index=states)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126711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/>
              <a:t>检测缺失数据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8" y="122329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pandas</a:t>
            </a:r>
            <a:r>
              <a:rPr lang="zh-CN" altLang="en-US" sz="2400" dirty="0"/>
              <a:t>的</a:t>
            </a:r>
            <a:r>
              <a:rPr lang="en-US" altLang="zh-CN" sz="2400" b="1" dirty="0" err="1"/>
              <a:t>isnull</a:t>
            </a:r>
            <a:r>
              <a:rPr lang="zh-CN" altLang="en-US" sz="2400" dirty="0"/>
              <a:t>和</a:t>
            </a:r>
            <a:r>
              <a:rPr lang="en-US" altLang="zh-CN" sz="2400" b="1" dirty="0" err="1"/>
              <a:t>notnull</a:t>
            </a:r>
            <a:r>
              <a:rPr lang="zh-CN" altLang="en-US" sz="2400" dirty="0"/>
              <a:t>函数可用于检测缺失数据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Series</a:t>
            </a:r>
            <a:r>
              <a:rPr lang="zh-CN" altLang="en-US" sz="2400" dirty="0"/>
              <a:t>也提供了类似的实例方法，如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obj4.isnull()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23" y="2564904"/>
            <a:ext cx="8154546" cy="40934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(obj4)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False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(obj4)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False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 True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 True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3015174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194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Series</a:t>
            </a:r>
            <a:r>
              <a:rPr lang="zh-CN" altLang="en-US" dirty="0"/>
              <a:t>中的元素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62" y="2276872"/>
            <a:ext cx="7776864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&gt;&gt;&gt;obj2['a']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&gt;&gt;&gt;obj2['d']= 6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c','a','d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  -5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   6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可以使用索引来选取</a:t>
            </a:r>
            <a:r>
              <a:rPr lang="en-US" altLang="zh-CN" sz="2800" dirty="0"/>
              <a:t>Series</a:t>
            </a:r>
            <a:r>
              <a:rPr lang="zh-CN" altLang="en-US" sz="2800" dirty="0"/>
              <a:t>中的单个或一组值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6616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Series</a:t>
            </a:r>
            <a:r>
              <a:rPr lang="zh-CN" altLang="en-US" dirty="0"/>
              <a:t>的操作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385" y="3212976"/>
            <a:ext cx="7831230" cy="163121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&gt;&gt;&gt;'b' in 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&gt;&gt;&gt;'e' in obj2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还可将</a:t>
            </a:r>
            <a:r>
              <a:rPr lang="en-US" altLang="zh-CN" sz="2400" dirty="0"/>
              <a:t>Series</a:t>
            </a:r>
            <a:r>
              <a:rPr lang="zh-CN" altLang="zh-CN" sz="2400" dirty="0"/>
              <a:t>看成是一个</a:t>
            </a:r>
            <a:r>
              <a:rPr lang="zh-CN" altLang="zh-CN" sz="2400" b="1" dirty="0">
                <a:solidFill>
                  <a:srgbClr val="FF0000"/>
                </a:solidFill>
              </a:rPr>
              <a:t>定</a:t>
            </a:r>
            <a:r>
              <a:rPr lang="zh-CN" altLang="en-US" sz="2400" b="1" dirty="0">
                <a:solidFill>
                  <a:srgbClr val="FF0000"/>
                </a:solidFill>
              </a:rPr>
              <a:t>长</a:t>
            </a:r>
            <a:r>
              <a:rPr lang="zh-CN" altLang="zh-CN" sz="2400" b="1" dirty="0">
                <a:solidFill>
                  <a:srgbClr val="FF0000"/>
                </a:solidFill>
              </a:rPr>
              <a:t>的有序字典</a:t>
            </a:r>
            <a:r>
              <a:rPr lang="zh-CN" altLang="zh-CN" sz="2400" dirty="0"/>
              <a:t>，因为它是索引值到数据值的一个映射。它可以用在许多原本需要字典参数的函数中：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0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516050"/>
            <a:ext cx="7560840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array([2, 3, 6, 7])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7.])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array([2., 3., 6., 7.])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([2, 3, 6, 7+1j])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array([2.+0.j, 3.+0.j, 6.+0.j, 7.+1.j])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1828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首先导入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然后开始创建</a:t>
            </a:r>
            <a:r>
              <a:rPr lang="en-US" altLang="zh-CN" sz="2400" dirty="0"/>
              <a:t>n</a:t>
            </a:r>
            <a:r>
              <a:rPr lang="zh-CN" altLang="en-US" sz="2400" dirty="0"/>
              <a:t>维数组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173506"/>
            <a:ext cx="7560840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1780297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Series</a:t>
            </a:r>
            <a:r>
              <a:rPr lang="zh-CN" altLang="en-US" dirty="0"/>
              <a:t>的操作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060848"/>
            <a:ext cx="7831230" cy="477053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&gt;&gt;&gt;obj2[obj2 &gt; 0]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7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&gt;&gt;&gt;obj2*2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 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14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-10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 6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(obj2)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  54.598150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1096.633158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0.006738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  20.085537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05688"/>
            <a:ext cx="8229600" cy="95515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err="1"/>
              <a:t>NumPy</a:t>
            </a:r>
            <a:r>
              <a:rPr lang="zh-CN" altLang="en-US" sz="2400" b="1" dirty="0">
                <a:solidFill>
                  <a:srgbClr val="FF0000"/>
                </a:solidFill>
              </a:rPr>
              <a:t>数组操作</a:t>
            </a:r>
            <a:r>
              <a:rPr lang="zh-CN" altLang="en-US" sz="2400" dirty="0"/>
              <a:t>，如通过一个布尔数组过滤，纯量乘法，或使用数学函数，都会保持索引和值间的关联：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03419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978"/>
            <a:ext cx="8229600" cy="1143000"/>
          </a:xfrm>
        </p:spPr>
        <p:txBody>
          <a:bodyPr/>
          <a:lstStyle/>
          <a:p>
            <a:r>
              <a:rPr lang="zh-CN" altLang="en-US" dirty="0"/>
              <a:t>自动对齐索引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9347"/>
            <a:ext cx="8229600" cy="60346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Series</a:t>
            </a:r>
            <a:r>
              <a:rPr lang="zh-CN" altLang="en-US" sz="2800" dirty="0"/>
              <a:t>在</a:t>
            </a:r>
            <a:r>
              <a:rPr lang="zh-CN" altLang="en-US" sz="2800" b="1" dirty="0"/>
              <a:t>算术运算</a:t>
            </a:r>
            <a:r>
              <a:rPr lang="zh-CN" altLang="en-US" sz="2800" dirty="0"/>
              <a:t>中会自动对齐不同索引的数据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579" y="1800088"/>
            <a:ext cx="7560841" cy="477053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35000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16000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71000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5000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&gt;&gt;&gt;obj3 + obj4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 70000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 32000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142000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Utah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10583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96" y="0"/>
            <a:ext cx="8229600" cy="1143000"/>
          </a:xfrm>
        </p:spPr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对象及其索引的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523" y="1628800"/>
            <a:ext cx="8154546" cy="347787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&gt;&gt;&gt;obj4.name = 'population'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&gt;&gt;&gt;obj4.index.name = 'state'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&gt;&gt;&gt;obj4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Ohio          35000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Oregon        16000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  71000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population,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800610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DataFrame</a:t>
            </a:r>
            <a:r>
              <a:rPr lang="zh-CN" altLang="en-US" sz="2400" dirty="0"/>
              <a:t>既有</a:t>
            </a:r>
            <a:r>
              <a:rPr lang="zh-CN" altLang="en-US" sz="2400" b="1" dirty="0"/>
              <a:t>行索引</a:t>
            </a:r>
            <a:r>
              <a:rPr lang="zh-CN" altLang="en-US" sz="2400" dirty="0"/>
              <a:t>也有</a:t>
            </a:r>
            <a:r>
              <a:rPr lang="zh-CN" altLang="en-US" sz="2400" b="1" dirty="0"/>
              <a:t>列索引</a:t>
            </a:r>
            <a:r>
              <a:rPr lang="zh-CN" altLang="en-US" sz="2400" dirty="0"/>
              <a:t>，它可以被看做</a:t>
            </a:r>
            <a:r>
              <a:rPr lang="zh-CN" altLang="en-US" sz="2400" b="1" dirty="0">
                <a:solidFill>
                  <a:srgbClr val="FF0000"/>
                </a:solidFill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</a:rPr>
              <a:t>Series</a:t>
            </a:r>
            <a:r>
              <a:rPr lang="zh-CN" altLang="en-US" sz="2400" b="1" dirty="0">
                <a:solidFill>
                  <a:srgbClr val="FF0000"/>
                </a:solidFill>
              </a:rPr>
              <a:t>组成的字典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70C0"/>
                </a:solidFill>
              </a:rPr>
              <a:t>共用同一个索引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最常用的</a:t>
            </a:r>
            <a:r>
              <a:rPr lang="zh-CN" altLang="en-US" sz="2400" dirty="0"/>
              <a:t>创建方法</a:t>
            </a:r>
            <a:r>
              <a:rPr lang="zh-CN" altLang="zh-CN" sz="2400" dirty="0"/>
              <a:t>是直接传入一个由等长列表或</a:t>
            </a:r>
            <a:r>
              <a:rPr lang="en-US" altLang="zh-CN" sz="2400" dirty="0" err="1"/>
              <a:t>NumPy</a:t>
            </a:r>
            <a:r>
              <a:rPr lang="zh-CN" altLang="zh-CN" sz="2400" dirty="0"/>
              <a:t>数</a:t>
            </a:r>
            <a:r>
              <a:rPr lang="zh-CN" altLang="en-US" sz="2400" dirty="0"/>
              <a:t>组构</a:t>
            </a:r>
            <a:r>
              <a:rPr lang="zh-CN" altLang="zh-CN" sz="2400" dirty="0"/>
              <a:t>成的字典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6992"/>
            <a:ext cx="8201614" cy="313932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&gt;&gt;&gt;data={'state':['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Ohio','Ohio','Ohio','Nevada','Nevada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'year':[2000, 2001, 2002, 2001, 2002],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'pop':[1.5, 1.7, 3.6, 2.4, 2.9]}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pop   state  year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  1.5    Ohio  2000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 1.7    Ohio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 3.6    Ohio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 2.4  Nevada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  2.9  Nevada  2002</a:t>
            </a:r>
          </a:p>
        </p:txBody>
      </p:sp>
    </p:spTree>
    <p:extLst>
      <p:ext uri="{BB962C8B-B14F-4D97-AF65-F5344CB8AC3E}">
        <p14:creationId xmlns:p14="http://schemas.microsoft.com/office/powerpoint/2010/main" val="2681351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964"/>
            <a:ext cx="8229600" cy="11430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66" y="121892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如果指定了列序列，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的列就会按指定顺序排列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跟</a:t>
            </a:r>
            <a:r>
              <a:rPr lang="en-US" altLang="zh-CN" sz="2400" dirty="0"/>
              <a:t>Series</a:t>
            </a:r>
            <a:r>
              <a:rPr lang="zh-CN" altLang="en-US" sz="2400" dirty="0"/>
              <a:t>一样，如果传入的列在数据中找不到，就会产生</a:t>
            </a:r>
            <a:r>
              <a:rPr lang="en-US" altLang="zh-CN" sz="2400" dirty="0" err="1"/>
              <a:t>NaN</a:t>
            </a:r>
            <a:r>
              <a:rPr lang="zh-CN" altLang="en-US" sz="2400" dirty="0"/>
              <a:t>值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5102" y="3717032"/>
            <a:ext cx="8352928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=['year', 'state', 'pop', 'debt'],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=['one', 'two', 'three', 'four', 'five'])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debt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960013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(data, columns=['year', 'state', 'pop'])</a:t>
            </a:r>
          </a:p>
        </p:txBody>
      </p:sp>
    </p:spTree>
    <p:extLst>
      <p:ext uri="{BB962C8B-B14F-4D97-AF65-F5344CB8AC3E}">
        <p14:creationId xmlns:p14="http://schemas.microsoft.com/office/powerpoint/2010/main" val="4084629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869" y="0"/>
            <a:ext cx="8229600" cy="836712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2961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传入嵌套字典（字典的字典），外部键会被解释为</a:t>
            </a:r>
            <a:r>
              <a:rPr lang="zh-CN" altLang="en-US" sz="2400" dirty="0">
                <a:solidFill>
                  <a:srgbClr val="FF0000"/>
                </a:solidFill>
              </a:rPr>
              <a:t>列索引</a:t>
            </a:r>
            <a:r>
              <a:rPr lang="zh-CN" altLang="en-US" sz="2400" dirty="0"/>
              <a:t>，内部键会被解释为</a:t>
            </a:r>
            <a:r>
              <a:rPr lang="zh-CN" altLang="en-US" sz="2400" dirty="0">
                <a:solidFill>
                  <a:srgbClr val="FF0000"/>
                </a:solidFill>
              </a:rPr>
              <a:t>行索引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7046" y="2420888"/>
            <a:ext cx="7975246" cy="230832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&gt;&gt;&gt;pop = {'Nevada': {2001: 2.4, 2002: 2.9},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'Ohio': {2000: 1.5, 2001: 1.7, 2002:3.6}}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(pop)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 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 NaN   1.5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046" y="4915034"/>
            <a:ext cx="7975246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&gt;&gt;&gt;frame4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(pop, index=[2001, 2002, 2003])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&gt;&gt;&gt;frame4 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</a:p>
          <a:p>
            <a:r>
              <a:rPr lang="fi-FI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2003     NaN   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58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缺失数据处理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6852"/>
            <a:ext cx="8229600" cy="42843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删除任何有缺失数据的</a:t>
            </a:r>
            <a:r>
              <a:rPr lang="zh-CN" altLang="en-US" sz="2400" b="1" dirty="0"/>
              <a:t>行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r>
              <a:rPr lang="zh-CN" altLang="en-US" sz="2400" dirty="0"/>
              <a:t>对缺失值进行填充：</a:t>
            </a: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endParaRPr lang="en-US" altLang="zh-CN" sz="2400" dirty="0"/>
          </a:p>
          <a:p>
            <a:pPr marL="514350" indent="-457200">
              <a:lnSpc>
                <a:spcPct val="150000"/>
              </a:lnSpc>
            </a:pPr>
            <a:r>
              <a:rPr lang="zh-CN" altLang="en-US" sz="2400" dirty="0"/>
              <a:t>判断哪些值是缺失值：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4095" y="1606759"/>
            <a:ext cx="7975246" cy="120032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(how='any’)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095" y="3398363"/>
            <a:ext cx="7975246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&gt;&gt;&gt;frame3.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(value=5)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2000     5.0   1.5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2001     2.4   1.7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2002     2.9   3.6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EC3135C-3369-4C93-864B-F0E33373C407}"/>
              </a:ext>
            </a:extLst>
          </p:cNvPr>
          <p:cNvSpPr txBox="1"/>
          <p:nvPr/>
        </p:nvSpPr>
        <p:spPr>
          <a:xfrm>
            <a:off x="864095" y="5251241"/>
            <a:ext cx="7975246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(frame3)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Nevada  Ohio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2000    True   False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2001    False  False</a:t>
            </a:r>
          </a:p>
          <a:p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2002    False  False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18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访问单列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17"/>
            <a:ext cx="8229600" cy="12953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通过字典记法或属性，可以将</a:t>
            </a:r>
            <a:r>
              <a:rPr lang="en-US" altLang="zh-CN" sz="2800" dirty="0" err="1"/>
              <a:t>DataFrame</a:t>
            </a:r>
            <a:r>
              <a:rPr lang="zh-CN" altLang="en-US" sz="2800" dirty="0"/>
              <a:t>的列获取为一个</a:t>
            </a:r>
            <a:r>
              <a:rPr lang="en-US" altLang="zh-CN" sz="2800" b="1" dirty="0">
                <a:solidFill>
                  <a:srgbClr val="FF0000"/>
                </a:solidFill>
              </a:rPr>
              <a:t>Series</a:t>
            </a:r>
            <a:r>
              <a:rPr lang="en-US" altLang="zh-CN" sz="2800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377" y="2420888"/>
            <a:ext cx="7975246" cy="424731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frame2['state']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  Nevada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  Nevada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state,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frame2.year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   2000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   2001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year,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834" y="0"/>
            <a:ext cx="8229600" cy="1143000"/>
          </a:xfrm>
        </p:spPr>
        <p:txBody>
          <a:bodyPr/>
          <a:lstStyle/>
          <a:p>
            <a:r>
              <a:rPr lang="zh-CN" altLang="en-US" dirty="0"/>
              <a:t>访问单行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834" y="1143000"/>
            <a:ext cx="8229600" cy="1339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行也可以使用一些方法通过位置（</a:t>
            </a:r>
            <a:r>
              <a:rPr lang="en-US" altLang="zh-CN" sz="2800" b="1" dirty="0" err="1"/>
              <a:t>iloc</a:t>
            </a:r>
            <a:r>
              <a:rPr lang="zh-CN" altLang="en-US" sz="2800" dirty="0"/>
              <a:t>）或名字（</a:t>
            </a:r>
            <a:r>
              <a:rPr lang="en-US" altLang="zh-CN" sz="2800" b="1" dirty="0"/>
              <a:t>loc</a:t>
            </a:r>
            <a:r>
              <a:rPr lang="zh-CN" altLang="en-US" sz="2800" dirty="0"/>
              <a:t>）来检索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84377" y="2564904"/>
            <a:ext cx="7975246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['three']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year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state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      3.6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debt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three,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Out[15]: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year     2002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state    Ohio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      3.6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debt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Name: three,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87" y="0"/>
            <a:ext cx="8229600" cy="1143000"/>
          </a:xfrm>
        </p:spPr>
        <p:txBody>
          <a:bodyPr/>
          <a:lstStyle/>
          <a:p>
            <a:r>
              <a:rPr lang="zh-CN" altLang="en-US" dirty="0"/>
              <a:t>修改列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047254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16.5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16.5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 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  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  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   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   4</a:t>
            </a:r>
          </a:p>
        </p:txBody>
      </p:sp>
    </p:spTree>
    <p:extLst>
      <p:ext uri="{BB962C8B-B14F-4D97-AF65-F5344CB8AC3E}">
        <p14:creationId xmlns:p14="http://schemas.microsoft.com/office/powerpoint/2010/main" val="270768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创建等差数列的数组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/>
              <a:t>arange</a:t>
            </a:r>
            <a:r>
              <a:rPr lang="en-US" altLang="zh-CN" sz="2400" dirty="0"/>
              <a:t>([start,] stop[, step,],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linspace</a:t>
            </a:r>
            <a:r>
              <a:rPr lang="en-US" altLang="zh-CN" sz="2400" dirty="0"/>
              <a:t>(start, stop, num=50, endpoint=True, </a:t>
            </a:r>
            <a:r>
              <a:rPr lang="en-US" altLang="zh-CN" sz="2400" dirty="0" err="1"/>
              <a:t>retstep</a:t>
            </a:r>
            <a:r>
              <a:rPr lang="en-US" altLang="zh-CN" sz="2400" dirty="0"/>
              <a:t>=False,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=None)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6083" y="2045747"/>
            <a:ext cx="7560840" cy="147732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(10, 100, 20,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=float)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array([10., 30., 50., 70., 90.])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83" y="4653136"/>
            <a:ext cx="8065769" cy="175432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(0., 2.5, 5)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array([0., 0.625, 1.25, 1.875, 2.5])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import pi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( 0, 2*pi, 100 )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用于在多个点执行某函数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07169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405"/>
            <a:ext cx="8229600" cy="1143000"/>
          </a:xfrm>
        </p:spPr>
        <p:txBody>
          <a:bodyPr/>
          <a:lstStyle/>
          <a:p>
            <a:r>
              <a:rPr lang="zh-CN" altLang="en-US" dirty="0"/>
              <a:t>修改列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19262" cy="286232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Series([-1.2, -1.5, -1.7], index=[ 'two', 'four', 'five'])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&gt;&gt;&gt;frame2['debt']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</a:t>
            </a:r>
          </a:p>
        </p:txBody>
      </p:sp>
    </p:spTree>
    <p:extLst>
      <p:ext uri="{BB962C8B-B14F-4D97-AF65-F5344CB8AC3E}">
        <p14:creationId xmlns:p14="http://schemas.microsoft.com/office/powerpoint/2010/main" val="2106431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303"/>
            <a:ext cx="8229600" cy="1143000"/>
          </a:xfrm>
        </p:spPr>
        <p:txBody>
          <a:bodyPr/>
          <a:lstStyle/>
          <a:p>
            <a:r>
              <a:rPr lang="zh-CN" altLang="en-US" dirty="0"/>
              <a:t>增加列和删除列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047254" cy="4801314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&gt;&gt;&gt;frame2['eastern'] = frame2.state == 'Ohio'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  eastern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True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    False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    False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frame2['eastern']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  1.5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  3.6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  2.9  -1.7</a:t>
            </a:r>
          </a:p>
        </p:txBody>
      </p:sp>
    </p:spTree>
    <p:extLst>
      <p:ext uri="{BB962C8B-B14F-4D97-AF65-F5344CB8AC3E}">
        <p14:creationId xmlns:p14="http://schemas.microsoft.com/office/powerpoint/2010/main" val="1843546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52" y="51758"/>
            <a:ext cx="8229600" cy="991849"/>
          </a:xfrm>
        </p:spPr>
        <p:txBody>
          <a:bodyPr/>
          <a:lstStyle/>
          <a:p>
            <a:r>
              <a:rPr lang="zh-CN" altLang="en-US" dirty="0"/>
              <a:t>删除行或列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46" y="1124744"/>
            <a:ext cx="9108504" cy="550920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pop','debt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debt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pop','debt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’])    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debt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    2000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three  2002    Ohio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five   2002  Nevada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(['one', 'three', 'five'],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axis=0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one, three, five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year   state  pop  debt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   2001    Ohio  1.7  -1.2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four   2001  Nevada  2.4  -1.5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&gt;&gt;&gt;frame2.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([‘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pop’,‘debt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’], axis=1,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44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读取与写入文件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634" y="1556792"/>
            <a:ext cx="8260731" cy="4104456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lnSpc>
                <a:spcPct val="170000"/>
              </a:lnSpc>
            </a:pPr>
            <a:r>
              <a:rPr lang="zh-CN" altLang="en-US" dirty="0"/>
              <a:t>读取</a:t>
            </a:r>
            <a:r>
              <a:rPr lang="en-US" altLang="zh-CN" dirty="0"/>
              <a:t>.csv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frame4 = </a:t>
            </a:r>
            <a:r>
              <a:rPr lang="en-US" altLang="zh-CN" dirty="0" err="1"/>
              <a:t>pd.</a:t>
            </a:r>
            <a:r>
              <a:rPr lang="en-US" altLang="zh-CN" b="1" dirty="0" err="1"/>
              <a:t>read_csv</a:t>
            </a:r>
            <a:r>
              <a:rPr lang="en-US" altLang="zh-CN" dirty="0"/>
              <a:t>('frame3.csv')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frame4 = </a:t>
            </a:r>
            <a:r>
              <a:rPr lang="en-US" altLang="zh-CN" dirty="0" err="1"/>
              <a:t>pd.read_csv</a:t>
            </a:r>
            <a:r>
              <a:rPr lang="en-US" altLang="zh-CN" dirty="0"/>
              <a:t>('C:\\Users\\</a:t>
            </a:r>
            <a:r>
              <a:rPr lang="en-US" altLang="zh-CN" dirty="0" err="1"/>
              <a:t>qiuyu</a:t>
            </a:r>
            <a:r>
              <a:rPr lang="en-US" altLang="zh-CN" dirty="0"/>
              <a:t>\\frame3.csv', </a:t>
            </a:r>
            <a:r>
              <a:rPr lang="en-US" altLang="zh-CN" dirty="0" err="1"/>
              <a:t>index_col</a:t>
            </a:r>
            <a:r>
              <a:rPr lang="en-US" altLang="zh-CN" dirty="0"/>
              <a:t>=0)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写入</a:t>
            </a:r>
            <a:r>
              <a:rPr lang="en-US" altLang="zh-CN" dirty="0"/>
              <a:t>.csv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/>
              <a:t>frame3.</a:t>
            </a:r>
            <a:r>
              <a:rPr lang="en-US" altLang="zh-CN" b="1" dirty="0"/>
              <a:t>to_csv</a:t>
            </a:r>
            <a:r>
              <a:rPr lang="en-US" altLang="zh-CN" dirty="0"/>
              <a:t>('frame3.csv’)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E6EFFD-21B2-4415-A3A8-ABEA84E1A956}"/>
              </a:ext>
            </a:extLst>
          </p:cNvPr>
          <p:cNvSpPr txBox="1"/>
          <p:nvPr/>
        </p:nvSpPr>
        <p:spPr>
          <a:xfrm>
            <a:off x="1562842" y="5693109"/>
            <a:ext cx="608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http://pandas.pydata.org/pandas-docs/stable/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219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41"/>
            <a:ext cx="8229600" cy="7516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查看数据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5927"/>
            <a:ext cx="9144000" cy="59766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查看</a:t>
            </a:r>
            <a:r>
              <a:rPr lang="en-US" altLang="zh-CN" dirty="0" err="1"/>
              <a:t>DataFrame</a:t>
            </a:r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行或后</a:t>
            </a:r>
            <a:r>
              <a:rPr lang="en-US" altLang="zh-CN" dirty="0"/>
              <a:t>n</a:t>
            </a:r>
            <a:r>
              <a:rPr lang="zh-CN" altLang="en-US" dirty="0"/>
              <a:t>行：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frame.head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frame.tail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查看</a:t>
            </a:r>
            <a:r>
              <a:rPr lang="en-US" altLang="zh-CN" dirty="0" err="1"/>
              <a:t>DataFrame</a:t>
            </a:r>
            <a:r>
              <a:rPr lang="zh-CN" altLang="en-US" dirty="0"/>
              <a:t>的索引、列以及底层的</a:t>
            </a:r>
            <a:r>
              <a:rPr lang="en-US" altLang="zh-CN" dirty="0" err="1"/>
              <a:t>Numpy</a:t>
            </a:r>
            <a:r>
              <a:rPr lang="zh-CN" altLang="en-US" dirty="0"/>
              <a:t>数据：</a:t>
            </a:r>
            <a:endParaRPr lang="en-US" altLang="zh-CN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frame.index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frame.columns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r>
              <a:rPr lang="en-US" altLang="zh-CN" dirty="0" err="1">
                <a:solidFill>
                  <a:srgbClr val="FF0000"/>
                </a:solidFill>
              </a:rPr>
              <a:t>frame.values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显示数据的快速统计汇总：</a:t>
            </a:r>
            <a:endParaRPr lang="en-US" altLang="zh-CN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frame.describe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对每一列数据进行统计，包括计数、均值、标准差、各个分位数等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对轴排序：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frame.sort_index</a:t>
            </a:r>
            <a:r>
              <a:rPr lang="en-US" altLang="zh-CN" dirty="0">
                <a:solidFill>
                  <a:srgbClr val="FF0000"/>
                </a:solidFill>
              </a:rPr>
              <a:t>(axis=1, ascending=False)</a:t>
            </a:r>
            <a:r>
              <a:rPr lang="zh-CN" altLang="en-US" dirty="0"/>
              <a:t>，其中</a:t>
            </a:r>
            <a:r>
              <a:rPr lang="en-US" altLang="zh-CN" dirty="0"/>
              <a:t>axis=1</a:t>
            </a:r>
            <a:r>
              <a:rPr lang="zh-CN" altLang="en-US" dirty="0"/>
              <a:t>表示对所有的列索引进行排序，下面的数也跟着发生移动。</a:t>
            </a:r>
            <a:endParaRPr lang="en-US" altLang="zh-CN" dirty="0"/>
          </a:p>
          <a:p>
            <a:pPr marL="514350" indent="-457200">
              <a:lnSpc>
                <a:spcPct val="120000"/>
              </a:lnSpc>
            </a:pPr>
            <a:r>
              <a:rPr lang="zh-CN" altLang="en-US" dirty="0"/>
              <a:t>对值排序：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frame.sort_values</a:t>
            </a:r>
            <a:r>
              <a:rPr lang="en-US" altLang="zh-CN" dirty="0">
                <a:solidFill>
                  <a:srgbClr val="FF0000"/>
                </a:solidFill>
              </a:rPr>
              <a:t>(by=‘Name’) </a:t>
            </a:r>
            <a:r>
              <a:rPr lang="zh-CN" altLang="en-US" dirty="0"/>
              <a:t>对</a:t>
            </a:r>
            <a:r>
              <a:rPr lang="en-US" altLang="zh-CN" dirty="0"/>
              <a:t>name</a:t>
            </a:r>
            <a:r>
              <a:rPr lang="zh-CN" altLang="en-US" dirty="0"/>
              <a:t>这一列，从小到大进行排序</a:t>
            </a:r>
          </a:p>
        </p:txBody>
      </p:sp>
    </p:spTree>
    <p:extLst>
      <p:ext uri="{BB962C8B-B14F-4D97-AF65-F5344CB8AC3E}">
        <p14:creationId xmlns:p14="http://schemas.microsoft.com/office/powerpoint/2010/main" val="340667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选择行与列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80512" cy="640871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选取多行或多列：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frame[[‘state’, ‘pop’]]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’state’</a:t>
            </a:r>
            <a:r>
              <a:rPr lang="zh-CN" altLang="en-US" sz="2000" dirty="0"/>
              <a:t>和</a:t>
            </a:r>
            <a:r>
              <a:rPr lang="en-US" altLang="zh-CN" sz="2000" dirty="0"/>
              <a:t>’pop’</a:t>
            </a:r>
            <a:r>
              <a:rPr lang="zh-CN" altLang="en-US" sz="2000" dirty="0"/>
              <a:t>两列，结果是一个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frame[0:3]</a:t>
            </a:r>
            <a:r>
              <a:rPr lang="zh-CN" altLang="en-US" sz="2000" dirty="0"/>
              <a:t>，选择前三行</a:t>
            </a:r>
            <a:endParaRPr lang="en-US" altLang="zh-CN" sz="2000" dirty="0"/>
          </a:p>
          <a:p>
            <a:pPr marL="514350" indent="-457200">
              <a:lnSpc>
                <a:spcPct val="120000"/>
              </a:lnSpc>
            </a:pPr>
            <a:r>
              <a:rPr lang="en-US" altLang="zh-CN" sz="2000" dirty="0" err="1"/>
              <a:t>loc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0070C0"/>
                </a:solidFill>
              </a:rPr>
              <a:t>标签</a:t>
            </a:r>
            <a:r>
              <a:rPr lang="zh-CN" altLang="en-US" sz="2000" dirty="0"/>
              <a:t>选择数据：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frame.loc</a:t>
            </a:r>
            <a:r>
              <a:rPr lang="en-US" altLang="zh-CN" sz="2000" dirty="0">
                <a:solidFill>
                  <a:srgbClr val="FF0000"/>
                </a:solidFill>
              </a:rPr>
              <a:t>[‘one’]</a:t>
            </a:r>
            <a:r>
              <a:rPr lang="zh-CN" altLang="en-US" sz="2000" dirty="0"/>
              <a:t>，选择索引为</a:t>
            </a:r>
            <a:r>
              <a:rPr lang="en-US" altLang="zh-CN" sz="2000" dirty="0"/>
              <a:t>'one’</a:t>
            </a:r>
            <a:r>
              <a:rPr lang="zh-CN" altLang="en-US" sz="2000" dirty="0"/>
              <a:t>的行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frame.loc</a:t>
            </a:r>
            <a:r>
              <a:rPr lang="en-US" altLang="zh-CN" sz="2000" dirty="0">
                <a:solidFill>
                  <a:srgbClr val="FF0000"/>
                </a:solidFill>
              </a:rPr>
              <a:t>[‘one’, ‘pop’]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‘one’</a:t>
            </a:r>
            <a:r>
              <a:rPr lang="zh-CN" altLang="en-US" sz="2000" dirty="0"/>
              <a:t>行，</a:t>
            </a:r>
            <a:r>
              <a:rPr lang="en-US" altLang="zh-CN" sz="2000" dirty="0"/>
              <a:t>’pop’</a:t>
            </a:r>
            <a:r>
              <a:rPr lang="zh-CN" altLang="en-US" sz="2000" dirty="0"/>
              <a:t>列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frame.loc</a:t>
            </a:r>
            <a:r>
              <a:rPr lang="en-US" altLang="zh-CN" sz="2000" dirty="0">
                <a:solidFill>
                  <a:srgbClr val="FF0000"/>
                </a:solidFill>
              </a:rPr>
              <a:t>[:, [‘state’, ‘pop’]]</a:t>
            </a:r>
            <a:r>
              <a:rPr lang="zh-CN" altLang="en-US" sz="2000" dirty="0"/>
              <a:t>，选择所有行，</a:t>
            </a:r>
            <a:r>
              <a:rPr lang="en-US" altLang="zh-CN" sz="2000" dirty="0"/>
              <a:t>’state’</a:t>
            </a:r>
            <a:r>
              <a:rPr lang="zh-CN" altLang="en-US" sz="2000" dirty="0"/>
              <a:t>和</a:t>
            </a:r>
            <a:r>
              <a:rPr lang="en-US" altLang="zh-CN" sz="2000" dirty="0"/>
              <a:t>’pop’</a:t>
            </a:r>
            <a:r>
              <a:rPr lang="zh-CN" altLang="en-US" sz="2000" dirty="0"/>
              <a:t>列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frame.loc</a:t>
            </a:r>
            <a:r>
              <a:rPr lang="en-US" altLang="zh-CN" sz="2000" dirty="0">
                <a:solidFill>
                  <a:srgbClr val="FF0000"/>
                </a:solidFill>
              </a:rPr>
              <a:t>[[‘one’, ‘two’], [‘state’, ‘pop’]]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’one’</a:t>
            </a:r>
            <a:r>
              <a:rPr lang="zh-CN" altLang="en-US" sz="2000" dirty="0"/>
              <a:t>和</a:t>
            </a:r>
            <a:r>
              <a:rPr lang="en-US" altLang="zh-CN" sz="2000" dirty="0"/>
              <a:t>’two’</a:t>
            </a:r>
            <a:r>
              <a:rPr lang="zh-CN" altLang="en-US" sz="2000" dirty="0"/>
              <a:t>行，</a:t>
            </a:r>
            <a:r>
              <a:rPr lang="en-US" altLang="zh-CN" sz="2000" dirty="0"/>
              <a:t>’state’</a:t>
            </a:r>
            <a:r>
              <a:rPr lang="zh-CN" altLang="en-US" sz="2000" dirty="0"/>
              <a:t>和</a:t>
            </a:r>
            <a:r>
              <a:rPr lang="en-US" altLang="zh-CN" sz="2000" dirty="0"/>
              <a:t>’pop’</a:t>
            </a:r>
            <a:r>
              <a:rPr lang="zh-CN" altLang="en-US" sz="2000" dirty="0"/>
              <a:t>列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iloc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0070C0"/>
                </a:solidFill>
              </a:rPr>
              <a:t>位置</a:t>
            </a:r>
            <a:r>
              <a:rPr lang="zh-CN" altLang="en-US" sz="2000" dirty="0"/>
              <a:t>选择数据：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frame.iloc</a:t>
            </a:r>
            <a:r>
              <a:rPr lang="en-US" altLang="zh-CN" sz="2000" dirty="0">
                <a:solidFill>
                  <a:srgbClr val="FF0000"/>
                </a:solidFill>
              </a:rPr>
              <a:t>[1:2, 1:2]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frame.iloc</a:t>
            </a:r>
            <a:r>
              <a:rPr lang="en-US" altLang="zh-CN" sz="2000" dirty="0">
                <a:solidFill>
                  <a:srgbClr val="FF0000"/>
                </a:solidFill>
              </a:rPr>
              <a:t>[[0,2], [1,2]]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0070C0"/>
                </a:solidFill>
              </a:rPr>
              <a:t>条件</a:t>
            </a:r>
            <a:r>
              <a:rPr lang="zh-CN" altLang="en-US" sz="2000" dirty="0"/>
              <a:t>来选择：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frame[</a:t>
            </a:r>
            <a:r>
              <a:rPr lang="en-US" altLang="zh-CN" sz="2000" dirty="0" err="1">
                <a:solidFill>
                  <a:srgbClr val="FF0000"/>
                </a:solidFill>
              </a:rPr>
              <a:t>frame.year</a:t>
            </a:r>
            <a:r>
              <a:rPr lang="en-US" altLang="zh-CN" sz="2000" dirty="0">
                <a:solidFill>
                  <a:srgbClr val="FF0000"/>
                </a:solidFill>
              </a:rPr>
              <a:t>&gt;2001]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year</a:t>
            </a:r>
            <a:r>
              <a:rPr lang="zh-CN" altLang="en-US" sz="2000" dirty="0"/>
              <a:t>列中大于</a:t>
            </a:r>
            <a:r>
              <a:rPr lang="en-US" altLang="zh-CN" sz="2000" dirty="0"/>
              <a:t>2001</a:t>
            </a:r>
            <a:r>
              <a:rPr lang="zh-CN" altLang="en-US" sz="2000" dirty="0"/>
              <a:t>的数据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frame[frame&gt;2001]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frame</a:t>
            </a:r>
            <a:r>
              <a:rPr lang="zh-CN" altLang="en-US" sz="2000" dirty="0"/>
              <a:t>中所有大于</a:t>
            </a:r>
            <a:r>
              <a:rPr lang="en-US" altLang="zh-CN" sz="2000" dirty="0"/>
              <a:t>2001</a:t>
            </a:r>
            <a:r>
              <a:rPr lang="zh-CN" altLang="en-US" sz="2000" dirty="0"/>
              <a:t>的数据</a:t>
            </a:r>
            <a:endParaRPr lang="en-US" altLang="zh-CN" sz="2000" dirty="0"/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frame[frame[‘year’].</a:t>
            </a:r>
            <a:r>
              <a:rPr lang="en-US" altLang="zh-CN" sz="2000" dirty="0" err="1">
                <a:solidFill>
                  <a:srgbClr val="FF0000"/>
                </a:solidFill>
              </a:rPr>
              <a:t>isin</a:t>
            </a:r>
            <a:r>
              <a:rPr lang="en-US" altLang="zh-CN" sz="2000" dirty="0">
                <a:solidFill>
                  <a:srgbClr val="FF0000"/>
                </a:solidFill>
              </a:rPr>
              <a:t>([‘2000’,‘2002’])]</a:t>
            </a:r>
            <a:r>
              <a:rPr lang="zh-CN" altLang="en-US" sz="2000" dirty="0"/>
              <a:t>，选择</a:t>
            </a:r>
            <a:r>
              <a:rPr lang="en-US" altLang="zh-CN" sz="2000" dirty="0"/>
              <a:t>year</a:t>
            </a:r>
            <a:r>
              <a:rPr lang="zh-CN" altLang="en-US" sz="2000" dirty="0"/>
              <a:t>列的值为</a:t>
            </a:r>
            <a:r>
              <a:rPr lang="en-US" altLang="zh-CN" sz="2000" dirty="0"/>
              <a:t>’2000’,’2002'</a:t>
            </a:r>
            <a:r>
              <a:rPr lang="zh-CN" altLang="en-US" sz="2000" dirty="0"/>
              <a:t>的所有行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84775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统计数据：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a.mean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的每一列数据值求平均值；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a.mean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的每一行数据值求平均值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a[‘x’].</a:t>
            </a:r>
            <a:r>
              <a:rPr lang="en-US" altLang="zh-CN" dirty="0" err="1">
                <a:solidFill>
                  <a:srgbClr val="FF0000"/>
                </a:solidFill>
              </a:rPr>
              <a:t>value_counts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，统计列</a:t>
            </a:r>
            <a:r>
              <a:rPr lang="en-US" altLang="zh-CN" dirty="0"/>
              <a:t>x</a:t>
            </a:r>
            <a:r>
              <a:rPr lang="zh-CN" altLang="en-US" dirty="0"/>
              <a:t>中各值出现的次数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对数据应用函数：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a.apply</a:t>
            </a:r>
            <a:r>
              <a:rPr lang="en-US" altLang="zh-CN" dirty="0">
                <a:solidFill>
                  <a:srgbClr val="FF0000"/>
                </a:solidFill>
              </a:rPr>
              <a:t>( lambda x : </a:t>
            </a:r>
            <a:r>
              <a:rPr lang="en-US" altLang="zh-CN" dirty="0" err="1">
                <a:solidFill>
                  <a:srgbClr val="FF0000"/>
                </a:solidFill>
              </a:rPr>
              <a:t>x.max</a:t>
            </a:r>
            <a:r>
              <a:rPr lang="en-US" altLang="zh-CN" dirty="0">
                <a:solidFill>
                  <a:srgbClr val="FF0000"/>
                </a:solidFill>
              </a:rPr>
              <a:t>() - </a:t>
            </a:r>
            <a:r>
              <a:rPr lang="en-US" altLang="zh-CN" dirty="0" err="1">
                <a:solidFill>
                  <a:srgbClr val="FF0000"/>
                </a:solidFill>
              </a:rPr>
              <a:t>x.min</a:t>
            </a:r>
            <a:r>
              <a:rPr lang="en-US" altLang="zh-CN" dirty="0">
                <a:solidFill>
                  <a:srgbClr val="FF0000"/>
                </a:solidFill>
              </a:rPr>
              <a:t>() )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的每一列，返回最大值和最小值的差</a:t>
            </a:r>
            <a:endParaRPr lang="en-US" altLang="zh-CN" dirty="0"/>
          </a:p>
          <a:p>
            <a:pPr marL="514350" indent="-457200">
              <a:lnSpc>
                <a:spcPct val="120000"/>
              </a:lnSpc>
            </a:pPr>
            <a:r>
              <a:rPr lang="zh-CN" altLang="en-US" dirty="0"/>
              <a:t>字符串操作：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a[‘gender1’].</a:t>
            </a:r>
            <a:r>
              <a:rPr lang="en-US" altLang="zh-CN" dirty="0" err="1">
                <a:solidFill>
                  <a:srgbClr val="FF0000"/>
                </a:solidFill>
              </a:rPr>
              <a:t>str.lower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，将</a:t>
            </a:r>
            <a:r>
              <a:rPr lang="en-US" altLang="zh-CN" dirty="0"/>
              <a:t>gender1</a:t>
            </a:r>
            <a:r>
              <a:rPr lang="zh-CN" altLang="en-US" dirty="0"/>
              <a:t>中所有的英文转化为小写，注意</a:t>
            </a:r>
            <a:r>
              <a:rPr lang="en-US" altLang="zh-CN" dirty="0" err="1"/>
              <a:t>Dataframe</a:t>
            </a:r>
            <a:r>
              <a:rPr lang="zh-CN" altLang="en-US" dirty="0"/>
              <a:t>没有</a:t>
            </a:r>
            <a:r>
              <a:rPr lang="en-US" altLang="zh-CN" dirty="0" err="1"/>
              <a:t>str</a:t>
            </a:r>
            <a:r>
              <a:rPr lang="zh-CN" altLang="en-US" dirty="0"/>
              <a:t>属性，只有</a:t>
            </a:r>
            <a:r>
              <a:rPr lang="en-US" altLang="zh-CN" dirty="0"/>
              <a:t>Series</a:t>
            </a:r>
            <a:r>
              <a:rPr lang="zh-CN" altLang="en-US" dirty="0"/>
              <a:t>有，所以要选取</a:t>
            </a:r>
            <a:r>
              <a:rPr lang="en-US" altLang="zh-CN" dirty="0"/>
              <a:t>a</a:t>
            </a:r>
            <a:r>
              <a:rPr lang="zh-CN" altLang="en-US" dirty="0"/>
              <a:t>中的</a:t>
            </a:r>
            <a:r>
              <a:rPr lang="en-US" altLang="zh-CN" dirty="0"/>
              <a:t>gender1</a:t>
            </a:r>
            <a:r>
              <a:rPr lang="zh-CN" altLang="en-US" dirty="0"/>
              <a:t>列。</a:t>
            </a:r>
          </a:p>
        </p:txBody>
      </p:sp>
    </p:spTree>
    <p:extLst>
      <p:ext uri="{BB962C8B-B14F-4D97-AF65-F5344CB8AC3E}">
        <p14:creationId xmlns:p14="http://schemas.microsoft.com/office/powerpoint/2010/main" val="797856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实验二：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完成上机实验</a:t>
            </a:r>
            <a:r>
              <a:rPr lang="en-US" altLang="zh-CN" sz="2800" b="1" dirty="0"/>
              <a:t>03-1-Numpy_exercise.ipynb</a:t>
            </a:r>
            <a:r>
              <a:rPr lang="zh-CN" altLang="en-US" sz="2800" dirty="0"/>
              <a:t>、</a:t>
            </a:r>
            <a:r>
              <a:rPr lang="en-US" altLang="zh-CN" sz="2800" b="1" dirty="0"/>
              <a:t>03-2-Matplotlib_exercise.ipynb</a:t>
            </a:r>
            <a:r>
              <a:rPr lang="zh-CN" altLang="en-US" sz="2800" dirty="0"/>
              <a:t>和</a:t>
            </a:r>
            <a:r>
              <a:rPr lang="en-US" altLang="zh-CN" sz="2800" b="1" dirty="0"/>
              <a:t>03-3-Pandas_exercise.ipynb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浏览</a:t>
            </a:r>
            <a:r>
              <a:rPr lang="en-US" altLang="zh-CN" sz="2800" dirty="0"/>
              <a:t>UCI Machine Learning Repository</a:t>
            </a:r>
            <a:r>
              <a:rPr lang="zh-CN" altLang="en-US" sz="2800" dirty="0"/>
              <a:t>（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http://archive.ics.uci.edu/ml</a:t>
            </a:r>
            <a:r>
              <a:rPr lang="en-US" altLang="zh-CN" sz="2800" dirty="0"/>
              <a:t> </a:t>
            </a:r>
            <a:r>
              <a:rPr lang="zh-CN" altLang="en-US" sz="2800" dirty="0"/>
              <a:t>）里的各种数据集，挑选你感兴趣的，进行探索性分析。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浏览</a:t>
            </a:r>
            <a:r>
              <a:rPr lang="en-US" altLang="zh-CN" sz="2800" dirty="0"/>
              <a:t>Kaggle</a:t>
            </a:r>
            <a:r>
              <a:rPr lang="zh-CN" altLang="en-US" sz="2800" dirty="0"/>
              <a:t>平台上的数据集（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https://www.kaggle.com/datasets</a:t>
            </a:r>
            <a:r>
              <a:rPr lang="zh-CN" altLang="en-US" sz="2800" dirty="0"/>
              <a:t>），挑选你感兴趣的，进行探索性分析。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914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多维数组表示的矩阵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3693319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([[1, 2, 3], [4, 5, 6]])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array([[1, 2, 3],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[4, 5, 6]])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行数和列数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维数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元素数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19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改变形状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3793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 20, 1)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一维数组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((4, 5))      # 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&gt;&gt;&gt;c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((20, 1))     # 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维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((-1, 4))     # -1: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自动决定行数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(4, 5)      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改变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2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dirty="0"/>
              <a:t>形状</a:t>
            </a:r>
            <a:r>
              <a:rPr lang="en-US" altLang="zh-CN" dirty="0"/>
              <a:t>(N, ), (N, 1)</a:t>
            </a:r>
            <a:r>
              <a:rPr lang="zh-CN" altLang="en-US" dirty="0"/>
              <a:t>和</a:t>
            </a:r>
            <a:r>
              <a:rPr lang="en-US" altLang="zh-CN" dirty="0"/>
              <a:t>(1, N)</a:t>
            </a:r>
            <a:r>
              <a:rPr lang="zh-CN" altLang="en-US" dirty="0"/>
              <a:t>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7281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(N, )</a:t>
            </a:r>
            <a:r>
              <a:rPr lang="zh-CN" altLang="en-US" dirty="0"/>
              <a:t>：数组是一维的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(N, 1)</a:t>
            </a:r>
            <a:r>
              <a:rPr lang="zh-CN" altLang="en-US" dirty="0"/>
              <a:t>：数组是二维的，</a:t>
            </a:r>
            <a:r>
              <a:rPr lang="en-US" altLang="zh-CN" dirty="0"/>
              <a:t>N</a:t>
            </a:r>
            <a:r>
              <a:rPr lang="zh-CN" altLang="en-US" dirty="0"/>
              <a:t>行一列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形状</a:t>
            </a:r>
            <a:r>
              <a:rPr lang="en-US" altLang="zh-CN" dirty="0"/>
              <a:t>(1, N)</a:t>
            </a:r>
            <a:r>
              <a:rPr lang="zh-CN" altLang="en-US" dirty="0"/>
              <a:t>：数组是二维的，一行</a:t>
            </a:r>
            <a:r>
              <a:rPr lang="en-US" altLang="zh-CN" dirty="0"/>
              <a:t>N</a:t>
            </a:r>
            <a:r>
              <a:rPr lang="zh-CN" altLang="en-US" dirty="0"/>
              <a:t>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776864" cy="39703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4, 5])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一维数组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c1 = np.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(a), b)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转置对一维数组不起作用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c2 = np.dot(a,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(b))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转置也可以写成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(a, (5, 1))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(b, (1, 5))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 = np.dot(ax,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2692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27248</TotalTime>
  <Words>5919</Words>
  <Application>Microsoft Office PowerPoint</Application>
  <PresentationFormat>全屏显示(4:3)</PresentationFormat>
  <Paragraphs>844</Paragraphs>
  <Slides>67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等线</vt:lpstr>
      <vt:lpstr>宋体</vt:lpstr>
      <vt:lpstr>Arial</vt:lpstr>
      <vt:lpstr>Calibri</vt:lpstr>
      <vt:lpstr>Courier New</vt:lpstr>
      <vt:lpstr>Office 主题</vt:lpstr>
      <vt:lpstr>Python库简介</vt:lpstr>
      <vt:lpstr>PowerPoint 演示文稿</vt:lpstr>
      <vt:lpstr>Numpy</vt:lpstr>
      <vt:lpstr>ndarray数据类型</vt:lpstr>
      <vt:lpstr>创建ndarray</vt:lpstr>
      <vt:lpstr>创建等差数列的数组</vt:lpstr>
      <vt:lpstr>多维数组表示的矩阵</vt:lpstr>
      <vt:lpstr>改变形状</vt:lpstr>
      <vt:lpstr>形状(N, ), (N, 1)和(1, N)不同</vt:lpstr>
      <vt:lpstr>用相同元素填充数组</vt:lpstr>
      <vt:lpstr>用随机数填充数组</vt:lpstr>
      <vt:lpstr>一维数组索引与切片</vt:lpstr>
      <vt:lpstr>一维数组索引与切片</vt:lpstr>
      <vt:lpstr>二维数组索引</vt:lpstr>
      <vt:lpstr>二维数组切片：单行单列</vt:lpstr>
      <vt:lpstr>数组索引</vt:lpstr>
      <vt:lpstr>拷贝与视图</vt:lpstr>
      <vt:lpstr>拷贝与视图</vt:lpstr>
      <vt:lpstr>数组计算</vt:lpstr>
      <vt:lpstr>广播机制（broadcasting）</vt:lpstr>
      <vt:lpstr>矩阵乘法</vt:lpstr>
      <vt:lpstr>更高效的数学函数</vt:lpstr>
      <vt:lpstr>保存数组到文件</vt:lpstr>
      <vt:lpstr>从文本文件读入数组</vt:lpstr>
      <vt:lpstr>Matplotlib</vt:lpstr>
      <vt:lpstr>最简单的图表</vt:lpstr>
      <vt:lpstr>一张图表中多个函数（1）</vt:lpstr>
      <vt:lpstr>设置线条属性</vt:lpstr>
      <vt:lpstr>一张图表中多个函数（2）</vt:lpstr>
      <vt:lpstr>多张图表：子图表</vt:lpstr>
      <vt:lpstr>多张图表：子图表</vt:lpstr>
      <vt:lpstr>绘制分类变量的图表</vt:lpstr>
      <vt:lpstr>绘制分类变量的图表</vt:lpstr>
      <vt:lpstr>添加文本</vt:lpstr>
      <vt:lpstr>添加文本</vt:lpstr>
      <vt:lpstr>添加文本注释</vt:lpstr>
      <vt:lpstr>添加文本注释</vt:lpstr>
      <vt:lpstr>图像显示</vt:lpstr>
      <vt:lpstr>PowerPoint 演示文稿</vt:lpstr>
      <vt:lpstr>Pandas</vt:lpstr>
      <vt:lpstr>常用的数据结构</vt:lpstr>
      <vt:lpstr>创建Series：传入列表</vt:lpstr>
      <vt:lpstr>创建Series：传入列表</vt:lpstr>
      <vt:lpstr>修改索引</vt:lpstr>
      <vt:lpstr>创建Series：传入字典</vt:lpstr>
      <vt:lpstr>创建Series：传入字典</vt:lpstr>
      <vt:lpstr>检测缺失数据</vt:lpstr>
      <vt:lpstr>访问Series中的元素</vt:lpstr>
      <vt:lpstr>对Series的操作</vt:lpstr>
      <vt:lpstr>对Series的操作</vt:lpstr>
      <vt:lpstr>自动对齐索引</vt:lpstr>
      <vt:lpstr>Series对象及其索引的name</vt:lpstr>
      <vt:lpstr>创建DataFrame（1）</vt:lpstr>
      <vt:lpstr>创建DataFrame（1）</vt:lpstr>
      <vt:lpstr>创建DataFrame（2）</vt:lpstr>
      <vt:lpstr>缺失数据处理</vt:lpstr>
      <vt:lpstr>访问单列</vt:lpstr>
      <vt:lpstr>访问单行</vt:lpstr>
      <vt:lpstr>修改列</vt:lpstr>
      <vt:lpstr>修改列</vt:lpstr>
      <vt:lpstr>增加列和删除列</vt:lpstr>
      <vt:lpstr>删除行或列</vt:lpstr>
      <vt:lpstr>读取与写入文件</vt:lpstr>
      <vt:lpstr>查看数据</vt:lpstr>
      <vt:lpstr>选择行与列</vt:lpstr>
      <vt:lpstr>相关操作</vt:lpstr>
      <vt:lpstr>实验二：Numpy、Matplotlib和Pandas练习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Python库简介</dc:title>
  <dc:creator>Qiuyue</dc:creator>
  <cp:lastModifiedBy>Wang Qiuyue</cp:lastModifiedBy>
  <cp:revision>320</cp:revision>
  <dcterms:created xsi:type="dcterms:W3CDTF">2017-06-04T16:30:44Z</dcterms:created>
  <dcterms:modified xsi:type="dcterms:W3CDTF">2023-09-25T01:33:57Z</dcterms:modified>
</cp:coreProperties>
</file>