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0" r:id="rId3"/>
    <p:sldId id="261" r:id="rId4"/>
    <p:sldId id="262" r:id="rId5"/>
    <p:sldId id="263" r:id="rId6"/>
    <p:sldId id="264" r:id="rId7"/>
    <p:sldId id="305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312" r:id="rId16"/>
    <p:sldId id="277" r:id="rId17"/>
    <p:sldId id="278" r:id="rId18"/>
    <p:sldId id="279" r:id="rId19"/>
    <p:sldId id="313" r:id="rId20"/>
    <p:sldId id="282" r:id="rId21"/>
    <p:sldId id="283" r:id="rId22"/>
    <p:sldId id="284" r:id="rId23"/>
    <p:sldId id="285" r:id="rId24"/>
    <p:sldId id="314" r:id="rId25"/>
    <p:sldId id="286" r:id="rId26"/>
    <p:sldId id="287" r:id="rId27"/>
    <p:sldId id="288" r:id="rId28"/>
    <p:sldId id="290" r:id="rId29"/>
    <p:sldId id="291" r:id="rId30"/>
    <p:sldId id="289" r:id="rId31"/>
    <p:sldId id="292" r:id="rId32"/>
    <p:sldId id="295" r:id="rId33"/>
    <p:sldId id="306" r:id="rId34"/>
    <p:sldId id="315" r:id="rId35"/>
    <p:sldId id="297" r:id="rId36"/>
    <p:sldId id="298" r:id="rId37"/>
    <p:sldId id="316" r:id="rId38"/>
    <p:sldId id="299" r:id="rId39"/>
    <p:sldId id="307" r:id="rId40"/>
    <p:sldId id="317" r:id="rId41"/>
    <p:sldId id="318" r:id="rId42"/>
    <p:sldId id="309" r:id="rId43"/>
    <p:sldId id="257" r:id="rId44"/>
    <p:sldId id="259" r:id="rId45"/>
    <p:sldId id="310" r:id="rId46"/>
    <p:sldId id="311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94" autoAdjust="0"/>
  </p:normalViewPr>
  <p:slideViewPr>
    <p:cSldViewPr>
      <p:cViewPr varScale="1">
        <p:scale>
          <a:sx n="85" d="100"/>
          <a:sy n="85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13AC-D093-4EEB-BDBE-7BBD75A601F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78A5C-1D4A-4C7B-9B15-9621B962B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2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78A5C-1D4A-4C7B-9B15-9621B962BAD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4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8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8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8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0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0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6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80.png"/><Relationship Id="rId18" Type="http://schemas.openxmlformats.org/officeDocument/2006/relationships/image" Target="../media/image35.png"/><Relationship Id="rId3" Type="http://schemas.openxmlformats.org/officeDocument/2006/relationships/image" Target="../media/image18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79.png"/><Relationship Id="rId15" Type="http://schemas.openxmlformats.org/officeDocument/2006/relationships/image" Target="../media/image82.png"/><Relationship Id="rId10" Type="http://schemas.openxmlformats.org/officeDocument/2006/relationships/image" Target="../media/image32.png"/><Relationship Id="rId19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image" Target="../media/image31.png"/><Relationship Id="rId1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neighbors.KNeighborsClassifier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E8CB3-152F-410B-AA0B-139F1D91D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  <a:r>
              <a:rPr lang="en-US" altLang="zh-CN" dirty="0"/>
              <a:t>--- K</a:t>
            </a:r>
            <a:r>
              <a:rPr lang="zh-CN" altLang="en-US" dirty="0"/>
              <a:t>近邻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C658FE-7BEE-41D1-AD95-4F1DFF51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王秋月</a:t>
            </a:r>
          </a:p>
        </p:txBody>
      </p:sp>
    </p:spTree>
    <p:extLst>
      <p:ext uri="{BB962C8B-B14F-4D97-AF65-F5344CB8AC3E}">
        <p14:creationId xmlns:p14="http://schemas.microsoft.com/office/powerpoint/2010/main" val="337135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723" y="2236470"/>
            <a:ext cx="199644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723" y="2670811"/>
            <a:ext cx="199644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504" y="1609146"/>
            <a:ext cx="2167255" cy="1388201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spcBef>
                <a:spcPts val="1125"/>
              </a:spcBef>
            </a:pPr>
            <a:r>
              <a:rPr lang="zh-CN" altLang="en-US" sz="2000" dirty="0"/>
              <a:t>近邻</a:t>
            </a:r>
            <a:r>
              <a:rPr lang="zh-CN" altLang="en-US" sz="2000" spc="-5" dirty="0">
                <a:latin typeface="Arial"/>
                <a:cs typeface="Arial"/>
              </a:rPr>
              <a:t>数目</a:t>
            </a:r>
            <a:r>
              <a:rPr sz="2000" spc="-5" dirty="0">
                <a:latin typeface="Arial"/>
                <a:cs typeface="Arial"/>
              </a:rPr>
              <a:t>(K 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1):</a:t>
            </a:r>
            <a:endParaRPr sz="2000" dirty="0">
              <a:latin typeface="Arial"/>
              <a:cs typeface="Arial"/>
            </a:endParaRPr>
          </a:p>
          <a:p>
            <a:pPr marL="337820">
              <a:spcBef>
                <a:spcPts val="910"/>
              </a:spcBef>
            </a:pPr>
            <a:r>
              <a:rPr sz="2000" spc="55" dirty="0"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337820">
              <a:spcBef>
                <a:spcPts val="1615"/>
              </a:spcBef>
            </a:pPr>
            <a:r>
              <a:rPr sz="2000" spc="55" dirty="0"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50765" y="401193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5714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1199" y="2950719"/>
            <a:ext cx="788035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1824" y="3443477"/>
            <a:ext cx="199643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4021" y="3160014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87340" y="2800350"/>
            <a:ext cx="201168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1601" y="2405634"/>
            <a:ext cx="201167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7191" y="2036825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33515" y="2315717"/>
            <a:ext cx="199644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04203" y="2797301"/>
            <a:ext cx="199644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1972" y="2908554"/>
            <a:ext cx="199643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73011" y="2516886"/>
            <a:ext cx="199644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2947" y="2114550"/>
            <a:ext cx="199644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27619" y="2320289"/>
            <a:ext cx="199644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46619" y="2783585"/>
            <a:ext cx="199644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03719" y="3160014"/>
            <a:ext cx="199644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7683" y="3327654"/>
            <a:ext cx="199644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41748" y="3726942"/>
            <a:ext cx="199643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77512" y="3449573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23460" y="3035045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0303" y="3601973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7985" y="3761994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31865" y="2993898"/>
            <a:ext cx="199643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6460" y="4184141"/>
            <a:ext cx="199643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15940" y="4542282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37733" y="4534661"/>
            <a:ext cx="201167" cy="1996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80433" y="4274058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15612" y="4421885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99822" y="0"/>
                </a:moveTo>
                <a:lnTo>
                  <a:pt x="60971" y="7846"/>
                </a:lnTo>
                <a:lnTo>
                  <a:pt x="29241" y="29241"/>
                </a:lnTo>
                <a:lnTo>
                  <a:pt x="7846" y="60971"/>
                </a:lnTo>
                <a:lnTo>
                  <a:pt x="0" y="99822"/>
                </a:lnTo>
                <a:lnTo>
                  <a:pt x="7846" y="138672"/>
                </a:lnTo>
                <a:lnTo>
                  <a:pt x="29241" y="170402"/>
                </a:lnTo>
                <a:lnTo>
                  <a:pt x="60971" y="191797"/>
                </a:lnTo>
                <a:lnTo>
                  <a:pt x="99822" y="199644"/>
                </a:lnTo>
                <a:lnTo>
                  <a:pt x="138672" y="191797"/>
                </a:lnTo>
                <a:lnTo>
                  <a:pt x="170402" y="170402"/>
                </a:lnTo>
                <a:lnTo>
                  <a:pt x="191797" y="138672"/>
                </a:lnTo>
                <a:lnTo>
                  <a:pt x="199644" y="99822"/>
                </a:lnTo>
                <a:lnTo>
                  <a:pt x="191797" y="60971"/>
                </a:lnTo>
                <a:lnTo>
                  <a:pt x="170402" y="29241"/>
                </a:lnTo>
                <a:lnTo>
                  <a:pt x="138672" y="7846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95115" y="4293870"/>
            <a:ext cx="201168" cy="1996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80333" y="3833622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47160" y="3446526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70248" y="2775966"/>
            <a:ext cx="201167" cy="1996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96055" y="3242310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46576" y="2394966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81400" y="2775966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34155" y="2120647"/>
            <a:ext cx="199644" cy="199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47160" y="2993898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61588" y="3761994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70960" y="4016501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80333" y="2366011"/>
            <a:ext cx="199643" cy="199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51960" y="3158489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77512" y="4007357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99822" y="0"/>
                </a:moveTo>
                <a:lnTo>
                  <a:pt x="60971" y="7911"/>
                </a:lnTo>
                <a:lnTo>
                  <a:pt x="29241" y="29479"/>
                </a:lnTo>
                <a:lnTo>
                  <a:pt x="7846" y="61454"/>
                </a:lnTo>
                <a:lnTo>
                  <a:pt x="0" y="100584"/>
                </a:lnTo>
                <a:lnTo>
                  <a:pt x="7846" y="139713"/>
                </a:lnTo>
                <a:lnTo>
                  <a:pt x="29241" y="171688"/>
                </a:lnTo>
                <a:lnTo>
                  <a:pt x="60971" y="193256"/>
                </a:lnTo>
                <a:lnTo>
                  <a:pt x="99822" y="201167"/>
                </a:lnTo>
                <a:lnTo>
                  <a:pt x="138672" y="193256"/>
                </a:lnTo>
                <a:lnTo>
                  <a:pt x="170402" y="171688"/>
                </a:lnTo>
                <a:lnTo>
                  <a:pt x="191797" y="139713"/>
                </a:lnTo>
                <a:lnTo>
                  <a:pt x="199644" y="100584"/>
                </a:lnTo>
                <a:lnTo>
                  <a:pt x="191797" y="61454"/>
                </a:lnTo>
                <a:lnTo>
                  <a:pt x="170402" y="29479"/>
                </a:lnTo>
                <a:lnTo>
                  <a:pt x="138672" y="7911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23460" y="3353561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23233" y="3013710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64452" y="4525517"/>
            <a:ext cx="199644" cy="201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27647" y="4174997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68895" y="4516373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83258" y="3945508"/>
            <a:ext cx="3451225" cy="134620"/>
          </a:xfrm>
          <a:custGeom>
            <a:avLst/>
            <a:gdLst/>
            <a:ahLst/>
            <a:cxnLst/>
            <a:rect l="l" t="t" r="r" b="b"/>
            <a:pathLst>
              <a:path w="3451225" h="134619">
                <a:moveTo>
                  <a:pt x="3393567" y="67183"/>
                </a:moveTo>
                <a:lnTo>
                  <a:pt x="3321177" y="109347"/>
                </a:lnTo>
                <a:lnTo>
                  <a:pt x="3318891" y="118237"/>
                </a:lnTo>
                <a:lnTo>
                  <a:pt x="3322828" y="125095"/>
                </a:lnTo>
                <a:lnTo>
                  <a:pt x="3326892" y="132080"/>
                </a:lnTo>
                <a:lnTo>
                  <a:pt x="3335781" y="134366"/>
                </a:lnTo>
                <a:lnTo>
                  <a:pt x="3426122" y="81661"/>
                </a:lnTo>
                <a:lnTo>
                  <a:pt x="3422269" y="81661"/>
                </a:lnTo>
                <a:lnTo>
                  <a:pt x="3422269" y="79629"/>
                </a:lnTo>
                <a:lnTo>
                  <a:pt x="3414903" y="79629"/>
                </a:lnTo>
                <a:lnTo>
                  <a:pt x="3393567" y="67183"/>
                </a:lnTo>
                <a:close/>
              </a:path>
              <a:path w="3451225" h="134619">
                <a:moveTo>
                  <a:pt x="3368747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3368747" y="81661"/>
                </a:lnTo>
                <a:lnTo>
                  <a:pt x="3393566" y="67183"/>
                </a:lnTo>
                <a:lnTo>
                  <a:pt x="3368747" y="52705"/>
                </a:lnTo>
                <a:close/>
              </a:path>
              <a:path w="3451225" h="134619">
                <a:moveTo>
                  <a:pt x="3426122" y="52705"/>
                </a:moveTo>
                <a:lnTo>
                  <a:pt x="3422269" y="52705"/>
                </a:lnTo>
                <a:lnTo>
                  <a:pt x="3422269" y="81661"/>
                </a:lnTo>
                <a:lnTo>
                  <a:pt x="3426122" y="81661"/>
                </a:lnTo>
                <a:lnTo>
                  <a:pt x="3450971" y="67183"/>
                </a:lnTo>
                <a:lnTo>
                  <a:pt x="3426122" y="52705"/>
                </a:lnTo>
                <a:close/>
              </a:path>
              <a:path w="3451225" h="134619">
                <a:moveTo>
                  <a:pt x="3414903" y="54737"/>
                </a:moveTo>
                <a:lnTo>
                  <a:pt x="3393567" y="67183"/>
                </a:lnTo>
                <a:lnTo>
                  <a:pt x="3414903" y="79629"/>
                </a:lnTo>
                <a:lnTo>
                  <a:pt x="3414903" y="54737"/>
                </a:lnTo>
                <a:close/>
              </a:path>
              <a:path w="3451225" h="134619">
                <a:moveTo>
                  <a:pt x="3422269" y="54737"/>
                </a:moveTo>
                <a:lnTo>
                  <a:pt x="3414903" y="54737"/>
                </a:lnTo>
                <a:lnTo>
                  <a:pt x="3414903" y="79629"/>
                </a:lnTo>
                <a:lnTo>
                  <a:pt x="3422269" y="79629"/>
                </a:lnTo>
                <a:lnTo>
                  <a:pt x="3422269" y="54737"/>
                </a:lnTo>
                <a:close/>
              </a:path>
              <a:path w="3451225" h="134619">
                <a:moveTo>
                  <a:pt x="3335781" y="0"/>
                </a:moveTo>
                <a:lnTo>
                  <a:pt x="3326892" y="2286"/>
                </a:lnTo>
                <a:lnTo>
                  <a:pt x="3322828" y="9271"/>
                </a:lnTo>
                <a:lnTo>
                  <a:pt x="3318891" y="16129"/>
                </a:lnTo>
                <a:lnTo>
                  <a:pt x="3321177" y="25018"/>
                </a:lnTo>
                <a:lnTo>
                  <a:pt x="3393567" y="67183"/>
                </a:lnTo>
                <a:lnTo>
                  <a:pt x="3414903" y="54737"/>
                </a:lnTo>
                <a:lnTo>
                  <a:pt x="3422269" y="54737"/>
                </a:lnTo>
                <a:lnTo>
                  <a:pt x="3422269" y="52705"/>
                </a:lnTo>
                <a:lnTo>
                  <a:pt x="3426122" y="52705"/>
                </a:lnTo>
                <a:lnTo>
                  <a:pt x="333578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10564" y="3819348"/>
            <a:ext cx="787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000" b="1" spc="65" dirty="0">
                <a:solidFill>
                  <a:srgbClr val="C00000"/>
                </a:solidFill>
                <a:latin typeface="Trebuchet MS"/>
                <a:cs typeface="Trebuchet MS"/>
              </a:rPr>
              <a:t>预测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46532" y="3848862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108204" y="0"/>
                </a:moveTo>
                <a:lnTo>
                  <a:pt x="0" y="134112"/>
                </a:lnTo>
                <a:lnTo>
                  <a:pt x="108204" y="268224"/>
                </a:lnTo>
                <a:lnTo>
                  <a:pt x="216408" y="134112"/>
                </a:lnTo>
                <a:lnTo>
                  <a:pt x="10820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6532" y="3848862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0" y="134112"/>
                </a:moveTo>
                <a:lnTo>
                  <a:pt x="108204" y="0"/>
                </a:lnTo>
                <a:lnTo>
                  <a:pt x="216408" y="134112"/>
                </a:lnTo>
                <a:lnTo>
                  <a:pt x="108204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108965" y="0"/>
                </a:moveTo>
                <a:lnTo>
                  <a:pt x="0" y="134112"/>
                </a:lnTo>
                <a:lnTo>
                  <a:pt x="108965" y="268224"/>
                </a:lnTo>
                <a:lnTo>
                  <a:pt x="217932" y="134112"/>
                </a:lnTo>
                <a:lnTo>
                  <a:pt x="1089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0" y="134112"/>
                </a:moveTo>
                <a:lnTo>
                  <a:pt x="108965" y="0"/>
                </a:lnTo>
                <a:lnTo>
                  <a:pt x="217932" y="134112"/>
                </a:lnTo>
                <a:lnTo>
                  <a:pt x="108965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标题 70">
            <a:extLst>
              <a:ext uri="{FF2B5EF4-FFF2-40B4-BE49-F238E27FC236}">
                <a16:creationId xmlns:a16="http://schemas.microsoft.com/office/drawing/2014/main" id="{13D4E681-6882-4786-8672-089BAF61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近邻（</a:t>
            </a:r>
            <a:r>
              <a:rPr lang="en-US" altLang="zh-CN" dirty="0"/>
              <a:t>KNN</a:t>
            </a:r>
            <a:r>
              <a:rPr lang="zh-CN" altLang="en-US" dirty="0"/>
              <a:t>）分类</a:t>
            </a:r>
          </a:p>
        </p:txBody>
      </p:sp>
    </p:spTree>
    <p:extLst>
      <p:ext uri="{BB962C8B-B14F-4D97-AF65-F5344CB8AC3E}">
        <p14:creationId xmlns:p14="http://schemas.microsoft.com/office/powerpoint/2010/main" val="59045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978909" y="4269485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8909" y="4269486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1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3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1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765" y="401193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5714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1199" y="2950719"/>
            <a:ext cx="788035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1824" y="3443477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4021" y="3160014"/>
            <a:ext cx="199643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7340" y="2800350"/>
            <a:ext cx="201168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1601" y="2405634"/>
            <a:ext cx="201167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27191" y="2036825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33515" y="2315717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04203" y="2797301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71972" y="2908554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73011" y="2516886"/>
            <a:ext cx="199644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22947" y="2114550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7619" y="2320289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46619" y="2783585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03719" y="3160014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77683" y="3327654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41748" y="3726942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77512" y="3449573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23460" y="3035045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0303" y="3601973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7985" y="3761994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31865" y="2993898"/>
            <a:ext cx="199643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6460" y="4184141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15940" y="4542282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37733" y="4534661"/>
            <a:ext cx="201167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80433" y="4274058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15612" y="4421885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99822" y="0"/>
                </a:moveTo>
                <a:lnTo>
                  <a:pt x="60971" y="7846"/>
                </a:lnTo>
                <a:lnTo>
                  <a:pt x="29241" y="29241"/>
                </a:lnTo>
                <a:lnTo>
                  <a:pt x="7846" y="60971"/>
                </a:lnTo>
                <a:lnTo>
                  <a:pt x="0" y="99822"/>
                </a:lnTo>
                <a:lnTo>
                  <a:pt x="7846" y="138672"/>
                </a:lnTo>
                <a:lnTo>
                  <a:pt x="29241" y="170402"/>
                </a:lnTo>
                <a:lnTo>
                  <a:pt x="60971" y="191797"/>
                </a:lnTo>
                <a:lnTo>
                  <a:pt x="99822" y="199644"/>
                </a:lnTo>
                <a:lnTo>
                  <a:pt x="138672" y="191797"/>
                </a:lnTo>
                <a:lnTo>
                  <a:pt x="170402" y="170402"/>
                </a:lnTo>
                <a:lnTo>
                  <a:pt x="191797" y="138672"/>
                </a:lnTo>
                <a:lnTo>
                  <a:pt x="199644" y="99822"/>
                </a:lnTo>
                <a:lnTo>
                  <a:pt x="191797" y="60971"/>
                </a:lnTo>
                <a:lnTo>
                  <a:pt x="170402" y="29241"/>
                </a:lnTo>
                <a:lnTo>
                  <a:pt x="138672" y="7846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5115" y="4293870"/>
            <a:ext cx="201168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80333" y="3833622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47160" y="3446526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70248" y="2775966"/>
            <a:ext cx="201167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96055" y="3242310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46576" y="2394966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81400" y="2775966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34155" y="2120647"/>
            <a:ext cx="199644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47160" y="2993898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61588" y="3761994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70960" y="4016501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80333" y="2366011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51960" y="3158489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77512" y="4007357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99822" y="0"/>
                </a:moveTo>
                <a:lnTo>
                  <a:pt x="60971" y="7911"/>
                </a:lnTo>
                <a:lnTo>
                  <a:pt x="29241" y="29479"/>
                </a:lnTo>
                <a:lnTo>
                  <a:pt x="7846" y="61454"/>
                </a:lnTo>
                <a:lnTo>
                  <a:pt x="0" y="100584"/>
                </a:lnTo>
                <a:lnTo>
                  <a:pt x="7846" y="139713"/>
                </a:lnTo>
                <a:lnTo>
                  <a:pt x="29241" y="171688"/>
                </a:lnTo>
                <a:lnTo>
                  <a:pt x="60971" y="193256"/>
                </a:lnTo>
                <a:lnTo>
                  <a:pt x="99822" y="201167"/>
                </a:lnTo>
                <a:lnTo>
                  <a:pt x="138672" y="193256"/>
                </a:lnTo>
                <a:lnTo>
                  <a:pt x="170402" y="171688"/>
                </a:lnTo>
                <a:lnTo>
                  <a:pt x="191797" y="139713"/>
                </a:lnTo>
                <a:lnTo>
                  <a:pt x="199644" y="100584"/>
                </a:lnTo>
                <a:lnTo>
                  <a:pt x="191797" y="61454"/>
                </a:lnTo>
                <a:lnTo>
                  <a:pt x="170402" y="29479"/>
                </a:lnTo>
                <a:lnTo>
                  <a:pt x="138672" y="7911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23460" y="3353561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23233" y="3013710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64452" y="4525517"/>
            <a:ext cx="19964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27647" y="4174997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68895" y="4516373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83258" y="3945508"/>
            <a:ext cx="3451225" cy="134620"/>
          </a:xfrm>
          <a:custGeom>
            <a:avLst/>
            <a:gdLst/>
            <a:ahLst/>
            <a:cxnLst/>
            <a:rect l="l" t="t" r="r" b="b"/>
            <a:pathLst>
              <a:path w="3451225" h="134619">
                <a:moveTo>
                  <a:pt x="3393567" y="67183"/>
                </a:moveTo>
                <a:lnTo>
                  <a:pt x="3321177" y="109347"/>
                </a:lnTo>
                <a:lnTo>
                  <a:pt x="3318891" y="118237"/>
                </a:lnTo>
                <a:lnTo>
                  <a:pt x="3322828" y="125095"/>
                </a:lnTo>
                <a:lnTo>
                  <a:pt x="3326892" y="132080"/>
                </a:lnTo>
                <a:lnTo>
                  <a:pt x="3335781" y="134366"/>
                </a:lnTo>
                <a:lnTo>
                  <a:pt x="3426122" y="81661"/>
                </a:lnTo>
                <a:lnTo>
                  <a:pt x="3422269" y="81661"/>
                </a:lnTo>
                <a:lnTo>
                  <a:pt x="3422269" y="79629"/>
                </a:lnTo>
                <a:lnTo>
                  <a:pt x="3414903" y="79629"/>
                </a:lnTo>
                <a:lnTo>
                  <a:pt x="3393567" y="67183"/>
                </a:lnTo>
                <a:close/>
              </a:path>
              <a:path w="3451225" h="134619">
                <a:moveTo>
                  <a:pt x="3368747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3368747" y="81661"/>
                </a:lnTo>
                <a:lnTo>
                  <a:pt x="3393566" y="67183"/>
                </a:lnTo>
                <a:lnTo>
                  <a:pt x="3368747" y="52705"/>
                </a:lnTo>
                <a:close/>
              </a:path>
              <a:path w="3451225" h="134619">
                <a:moveTo>
                  <a:pt x="3426122" y="52705"/>
                </a:moveTo>
                <a:lnTo>
                  <a:pt x="3422269" y="52705"/>
                </a:lnTo>
                <a:lnTo>
                  <a:pt x="3422269" y="81661"/>
                </a:lnTo>
                <a:lnTo>
                  <a:pt x="3426122" y="81661"/>
                </a:lnTo>
                <a:lnTo>
                  <a:pt x="3450971" y="67183"/>
                </a:lnTo>
                <a:lnTo>
                  <a:pt x="3426122" y="52705"/>
                </a:lnTo>
                <a:close/>
              </a:path>
              <a:path w="3451225" h="134619">
                <a:moveTo>
                  <a:pt x="3414903" y="54737"/>
                </a:moveTo>
                <a:lnTo>
                  <a:pt x="3393567" y="67183"/>
                </a:lnTo>
                <a:lnTo>
                  <a:pt x="3414903" y="79629"/>
                </a:lnTo>
                <a:lnTo>
                  <a:pt x="3414903" y="54737"/>
                </a:lnTo>
                <a:close/>
              </a:path>
              <a:path w="3451225" h="134619">
                <a:moveTo>
                  <a:pt x="3422269" y="54737"/>
                </a:moveTo>
                <a:lnTo>
                  <a:pt x="3414903" y="54737"/>
                </a:lnTo>
                <a:lnTo>
                  <a:pt x="3414903" y="79629"/>
                </a:lnTo>
                <a:lnTo>
                  <a:pt x="3422269" y="79629"/>
                </a:lnTo>
                <a:lnTo>
                  <a:pt x="3422269" y="54737"/>
                </a:lnTo>
                <a:close/>
              </a:path>
              <a:path w="3451225" h="134619">
                <a:moveTo>
                  <a:pt x="3335781" y="0"/>
                </a:moveTo>
                <a:lnTo>
                  <a:pt x="3326892" y="2286"/>
                </a:lnTo>
                <a:lnTo>
                  <a:pt x="3322828" y="9271"/>
                </a:lnTo>
                <a:lnTo>
                  <a:pt x="3318891" y="16129"/>
                </a:lnTo>
                <a:lnTo>
                  <a:pt x="3321177" y="25018"/>
                </a:lnTo>
                <a:lnTo>
                  <a:pt x="3393567" y="67183"/>
                </a:lnTo>
                <a:lnTo>
                  <a:pt x="3414903" y="54737"/>
                </a:lnTo>
                <a:lnTo>
                  <a:pt x="3422269" y="54737"/>
                </a:lnTo>
                <a:lnTo>
                  <a:pt x="3422269" y="52705"/>
                </a:lnTo>
                <a:lnTo>
                  <a:pt x="3426122" y="52705"/>
                </a:lnTo>
                <a:lnTo>
                  <a:pt x="333578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108965" y="0"/>
                </a:moveTo>
                <a:lnTo>
                  <a:pt x="0" y="134112"/>
                </a:lnTo>
                <a:lnTo>
                  <a:pt x="108965" y="268224"/>
                </a:lnTo>
                <a:lnTo>
                  <a:pt x="217932" y="134112"/>
                </a:lnTo>
                <a:lnTo>
                  <a:pt x="1089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0" y="134112"/>
                </a:moveTo>
                <a:lnTo>
                  <a:pt x="108965" y="0"/>
                </a:lnTo>
                <a:lnTo>
                  <a:pt x="217932" y="134112"/>
                </a:lnTo>
                <a:lnTo>
                  <a:pt x="108965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标题 72">
            <a:extLst>
              <a:ext uri="{FF2B5EF4-FFF2-40B4-BE49-F238E27FC236}">
                <a16:creationId xmlns:a16="http://schemas.microsoft.com/office/drawing/2014/main" id="{9EFCEBC4-5307-403B-8DBE-1A2A78A9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近邻（</a:t>
            </a:r>
            <a:r>
              <a:rPr lang="en-US" altLang="zh-CN" dirty="0"/>
              <a:t>KNN</a:t>
            </a:r>
            <a:r>
              <a:rPr lang="zh-CN" altLang="en-US" dirty="0"/>
              <a:t>）分类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6024B504-FC4C-43B9-87A6-297856F5152C}"/>
              </a:ext>
            </a:extLst>
          </p:cNvPr>
          <p:cNvSpPr/>
          <p:nvPr/>
        </p:nvSpPr>
        <p:spPr>
          <a:xfrm>
            <a:off x="458723" y="2236470"/>
            <a:ext cx="199644" cy="1996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10E1EB34-88B2-4C4B-8582-9D651880903F}"/>
              </a:ext>
            </a:extLst>
          </p:cNvPr>
          <p:cNvSpPr/>
          <p:nvPr/>
        </p:nvSpPr>
        <p:spPr>
          <a:xfrm>
            <a:off x="458723" y="2670811"/>
            <a:ext cx="199644" cy="2011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101F940D-DB48-4C73-AFB4-0772E0001BA2}"/>
              </a:ext>
            </a:extLst>
          </p:cNvPr>
          <p:cNvSpPr txBox="1"/>
          <p:nvPr/>
        </p:nvSpPr>
        <p:spPr>
          <a:xfrm>
            <a:off x="468504" y="1609146"/>
            <a:ext cx="2167255" cy="1388201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spcBef>
                <a:spcPts val="1125"/>
              </a:spcBef>
            </a:pPr>
            <a:r>
              <a:rPr lang="zh-CN" altLang="en-US" sz="2000" dirty="0"/>
              <a:t>近邻</a:t>
            </a:r>
            <a:r>
              <a:rPr lang="zh-CN" altLang="en-US" sz="2000" spc="-5" dirty="0">
                <a:latin typeface="Arial"/>
                <a:cs typeface="Arial"/>
              </a:rPr>
              <a:t>数目</a:t>
            </a:r>
            <a:r>
              <a:rPr sz="2000" spc="-5" dirty="0">
                <a:latin typeface="Arial"/>
                <a:cs typeface="Arial"/>
              </a:rPr>
              <a:t>(K 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lang="en-US" altLang="zh-CN" sz="2000" spc="-5" dirty="0">
                <a:latin typeface="Arial"/>
                <a:cs typeface="Arial"/>
              </a:rPr>
              <a:t>2</a:t>
            </a:r>
            <a:r>
              <a:rPr sz="2000" spc="-5" dirty="0">
                <a:latin typeface="Arial"/>
                <a:cs typeface="Arial"/>
              </a:rPr>
              <a:t>):</a:t>
            </a:r>
            <a:endParaRPr sz="2000" dirty="0">
              <a:latin typeface="Arial"/>
              <a:cs typeface="Arial"/>
            </a:endParaRPr>
          </a:p>
          <a:p>
            <a:pPr marL="337820">
              <a:spcBef>
                <a:spcPts val="910"/>
              </a:spcBef>
            </a:pPr>
            <a:r>
              <a:rPr lang="en-US" altLang="zh-CN" sz="2000" dirty="0"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  <a:p>
            <a:pPr marL="337820">
              <a:spcBef>
                <a:spcPts val="1615"/>
              </a:spcBef>
            </a:pPr>
            <a:r>
              <a:rPr sz="2000" spc="55" dirty="0"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3" name="object 64">
            <a:extLst>
              <a:ext uri="{FF2B5EF4-FFF2-40B4-BE49-F238E27FC236}">
                <a16:creationId xmlns:a16="http://schemas.microsoft.com/office/drawing/2014/main" id="{A539F689-3EA1-45FC-B95A-84E8173711A7}"/>
              </a:ext>
            </a:extLst>
          </p:cNvPr>
          <p:cNvSpPr txBox="1"/>
          <p:nvPr/>
        </p:nvSpPr>
        <p:spPr>
          <a:xfrm>
            <a:off x="810564" y="3819348"/>
            <a:ext cx="787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000" b="1" spc="65" dirty="0">
                <a:solidFill>
                  <a:srgbClr val="C00000"/>
                </a:solidFill>
                <a:latin typeface="Trebuchet MS"/>
                <a:cs typeface="Trebuchet MS"/>
              </a:rPr>
              <a:t>预测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4" name="object 65">
            <a:extLst>
              <a:ext uri="{FF2B5EF4-FFF2-40B4-BE49-F238E27FC236}">
                <a16:creationId xmlns:a16="http://schemas.microsoft.com/office/drawing/2014/main" id="{C9F515FC-7A51-490D-9557-2C826F5199D4}"/>
              </a:ext>
            </a:extLst>
          </p:cNvPr>
          <p:cNvSpPr/>
          <p:nvPr/>
        </p:nvSpPr>
        <p:spPr>
          <a:xfrm>
            <a:off x="446532" y="3848862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108204" y="0"/>
                </a:moveTo>
                <a:lnTo>
                  <a:pt x="0" y="134112"/>
                </a:lnTo>
                <a:lnTo>
                  <a:pt x="108204" y="268224"/>
                </a:lnTo>
                <a:lnTo>
                  <a:pt x="216408" y="134112"/>
                </a:lnTo>
                <a:lnTo>
                  <a:pt x="10820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66">
            <a:extLst>
              <a:ext uri="{FF2B5EF4-FFF2-40B4-BE49-F238E27FC236}">
                <a16:creationId xmlns:a16="http://schemas.microsoft.com/office/drawing/2014/main" id="{5ED5EBC1-963E-473F-B8EE-D4202C6E449B}"/>
              </a:ext>
            </a:extLst>
          </p:cNvPr>
          <p:cNvSpPr/>
          <p:nvPr/>
        </p:nvSpPr>
        <p:spPr>
          <a:xfrm>
            <a:off x="446532" y="3848862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0" y="134112"/>
                </a:moveTo>
                <a:lnTo>
                  <a:pt x="108204" y="0"/>
                </a:lnTo>
                <a:lnTo>
                  <a:pt x="216408" y="134112"/>
                </a:lnTo>
                <a:lnTo>
                  <a:pt x="108204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06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841748" y="3726942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1748" y="3726943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3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8909" y="4269485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8909" y="4269486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1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3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1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50765" y="401193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5714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1199" y="2950719"/>
            <a:ext cx="788035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11824" y="3443477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94021" y="3160014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7340" y="2800350"/>
            <a:ext cx="201168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1601" y="2405634"/>
            <a:ext cx="201167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27191" y="2036825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3515" y="2315717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04203" y="2797301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71972" y="2908554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73011" y="2516886"/>
            <a:ext cx="199644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22947" y="2114550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7619" y="2320289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6619" y="2783585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3719" y="3160014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77683" y="3327654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1748" y="3726942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77512" y="3449573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23460" y="3035045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0303" y="3601973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7985" y="3761994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31865" y="2993898"/>
            <a:ext cx="199643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6460" y="4184141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15940" y="4542282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37733" y="4534661"/>
            <a:ext cx="201167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80433" y="4274058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15612" y="4421885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99822" y="0"/>
                </a:moveTo>
                <a:lnTo>
                  <a:pt x="60971" y="7846"/>
                </a:lnTo>
                <a:lnTo>
                  <a:pt x="29241" y="29241"/>
                </a:lnTo>
                <a:lnTo>
                  <a:pt x="7846" y="60971"/>
                </a:lnTo>
                <a:lnTo>
                  <a:pt x="0" y="99822"/>
                </a:lnTo>
                <a:lnTo>
                  <a:pt x="7846" y="138672"/>
                </a:lnTo>
                <a:lnTo>
                  <a:pt x="29241" y="170402"/>
                </a:lnTo>
                <a:lnTo>
                  <a:pt x="60971" y="191797"/>
                </a:lnTo>
                <a:lnTo>
                  <a:pt x="99822" y="199644"/>
                </a:lnTo>
                <a:lnTo>
                  <a:pt x="138672" y="191797"/>
                </a:lnTo>
                <a:lnTo>
                  <a:pt x="170402" y="170402"/>
                </a:lnTo>
                <a:lnTo>
                  <a:pt x="191797" y="138672"/>
                </a:lnTo>
                <a:lnTo>
                  <a:pt x="199644" y="99822"/>
                </a:lnTo>
                <a:lnTo>
                  <a:pt x="191797" y="60971"/>
                </a:lnTo>
                <a:lnTo>
                  <a:pt x="170402" y="29241"/>
                </a:lnTo>
                <a:lnTo>
                  <a:pt x="138672" y="7846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5115" y="4293870"/>
            <a:ext cx="201168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80333" y="3833622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47160" y="3446526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70248" y="2775966"/>
            <a:ext cx="201167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96055" y="3242310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46576" y="2394966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81400" y="2775966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34155" y="2120647"/>
            <a:ext cx="199644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47160" y="2993898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1588" y="3761994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70960" y="4016501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80333" y="2366011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51960" y="3158489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77512" y="4007357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99822" y="0"/>
                </a:moveTo>
                <a:lnTo>
                  <a:pt x="60971" y="7911"/>
                </a:lnTo>
                <a:lnTo>
                  <a:pt x="29241" y="29479"/>
                </a:lnTo>
                <a:lnTo>
                  <a:pt x="7846" y="61454"/>
                </a:lnTo>
                <a:lnTo>
                  <a:pt x="0" y="100584"/>
                </a:lnTo>
                <a:lnTo>
                  <a:pt x="7846" y="139713"/>
                </a:lnTo>
                <a:lnTo>
                  <a:pt x="29241" y="171688"/>
                </a:lnTo>
                <a:lnTo>
                  <a:pt x="60971" y="193256"/>
                </a:lnTo>
                <a:lnTo>
                  <a:pt x="99822" y="201167"/>
                </a:lnTo>
                <a:lnTo>
                  <a:pt x="138672" y="193256"/>
                </a:lnTo>
                <a:lnTo>
                  <a:pt x="170402" y="171688"/>
                </a:lnTo>
                <a:lnTo>
                  <a:pt x="191797" y="139713"/>
                </a:lnTo>
                <a:lnTo>
                  <a:pt x="199644" y="100584"/>
                </a:lnTo>
                <a:lnTo>
                  <a:pt x="191797" y="61454"/>
                </a:lnTo>
                <a:lnTo>
                  <a:pt x="170402" y="29479"/>
                </a:lnTo>
                <a:lnTo>
                  <a:pt x="138672" y="7911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23460" y="3353561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23233" y="3013710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64452" y="4525517"/>
            <a:ext cx="19964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27647" y="4174997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68895" y="4516373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83258" y="3945508"/>
            <a:ext cx="3451225" cy="134620"/>
          </a:xfrm>
          <a:custGeom>
            <a:avLst/>
            <a:gdLst/>
            <a:ahLst/>
            <a:cxnLst/>
            <a:rect l="l" t="t" r="r" b="b"/>
            <a:pathLst>
              <a:path w="3451225" h="134619">
                <a:moveTo>
                  <a:pt x="3393567" y="67183"/>
                </a:moveTo>
                <a:lnTo>
                  <a:pt x="3321177" y="109347"/>
                </a:lnTo>
                <a:lnTo>
                  <a:pt x="3318891" y="118237"/>
                </a:lnTo>
                <a:lnTo>
                  <a:pt x="3322828" y="125095"/>
                </a:lnTo>
                <a:lnTo>
                  <a:pt x="3326892" y="132080"/>
                </a:lnTo>
                <a:lnTo>
                  <a:pt x="3335781" y="134366"/>
                </a:lnTo>
                <a:lnTo>
                  <a:pt x="3426122" y="81661"/>
                </a:lnTo>
                <a:lnTo>
                  <a:pt x="3422269" y="81661"/>
                </a:lnTo>
                <a:lnTo>
                  <a:pt x="3422269" y="79629"/>
                </a:lnTo>
                <a:lnTo>
                  <a:pt x="3414903" y="79629"/>
                </a:lnTo>
                <a:lnTo>
                  <a:pt x="3393567" y="67183"/>
                </a:lnTo>
                <a:close/>
              </a:path>
              <a:path w="3451225" h="134619">
                <a:moveTo>
                  <a:pt x="3368747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3368747" y="81661"/>
                </a:lnTo>
                <a:lnTo>
                  <a:pt x="3393566" y="67183"/>
                </a:lnTo>
                <a:lnTo>
                  <a:pt x="3368747" y="52705"/>
                </a:lnTo>
                <a:close/>
              </a:path>
              <a:path w="3451225" h="134619">
                <a:moveTo>
                  <a:pt x="3426122" y="52705"/>
                </a:moveTo>
                <a:lnTo>
                  <a:pt x="3422269" y="52705"/>
                </a:lnTo>
                <a:lnTo>
                  <a:pt x="3422269" y="81661"/>
                </a:lnTo>
                <a:lnTo>
                  <a:pt x="3426122" y="81661"/>
                </a:lnTo>
                <a:lnTo>
                  <a:pt x="3450971" y="67183"/>
                </a:lnTo>
                <a:lnTo>
                  <a:pt x="3426122" y="52705"/>
                </a:lnTo>
                <a:close/>
              </a:path>
              <a:path w="3451225" h="134619">
                <a:moveTo>
                  <a:pt x="3414903" y="54737"/>
                </a:moveTo>
                <a:lnTo>
                  <a:pt x="3393567" y="67183"/>
                </a:lnTo>
                <a:lnTo>
                  <a:pt x="3414903" y="79629"/>
                </a:lnTo>
                <a:lnTo>
                  <a:pt x="3414903" y="54737"/>
                </a:lnTo>
                <a:close/>
              </a:path>
              <a:path w="3451225" h="134619">
                <a:moveTo>
                  <a:pt x="3422269" y="54737"/>
                </a:moveTo>
                <a:lnTo>
                  <a:pt x="3414903" y="54737"/>
                </a:lnTo>
                <a:lnTo>
                  <a:pt x="3414903" y="79629"/>
                </a:lnTo>
                <a:lnTo>
                  <a:pt x="3422269" y="79629"/>
                </a:lnTo>
                <a:lnTo>
                  <a:pt x="3422269" y="54737"/>
                </a:lnTo>
                <a:close/>
              </a:path>
              <a:path w="3451225" h="134619">
                <a:moveTo>
                  <a:pt x="3335781" y="0"/>
                </a:moveTo>
                <a:lnTo>
                  <a:pt x="3326892" y="2286"/>
                </a:lnTo>
                <a:lnTo>
                  <a:pt x="3322828" y="9271"/>
                </a:lnTo>
                <a:lnTo>
                  <a:pt x="3318891" y="16129"/>
                </a:lnTo>
                <a:lnTo>
                  <a:pt x="3321177" y="25018"/>
                </a:lnTo>
                <a:lnTo>
                  <a:pt x="3393567" y="67183"/>
                </a:lnTo>
                <a:lnTo>
                  <a:pt x="3414903" y="54737"/>
                </a:lnTo>
                <a:lnTo>
                  <a:pt x="3422269" y="54737"/>
                </a:lnTo>
                <a:lnTo>
                  <a:pt x="3422269" y="52705"/>
                </a:lnTo>
                <a:lnTo>
                  <a:pt x="3426122" y="52705"/>
                </a:lnTo>
                <a:lnTo>
                  <a:pt x="333578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108965" y="0"/>
                </a:moveTo>
                <a:lnTo>
                  <a:pt x="0" y="134112"/>
                </a:lnTo>
                <a:lnTo>
                  <a:pt x="108965" y="268224"/>
                </a:lnTo>
                <a:lnTo>
                  <a:pt x="217932" y="134112"/>
                </a:lnTo>
                <a:lnTo>
                  <a:pt x="1089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0" y="134112"/>
                </a:moveTo>
                <a:lnTo>
                  <a:pt x="108965" y="0"/>
                </a:lnTo>
                <a:lnTo>
                  <a:pt x="217932" y="134112"/>
                </a:lnTo>
                <a:lnTo>
                  <a:pt x="108965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标题 74">
            <a:extLst>
              <a:ext uri="{FF2B5EF4-FFF2-40B4-BE49-F238E27FC236}">
                <a16:creationId xmlns:a16="http://schemas.microsoft.com/office/drawing/2014/main" id="{51817898-6218-4C1A-8F53-6D9430E0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近邻（</a:t>
            </a:r>
            <a:r>
              <a:rPr lang="en-US" altLang="zh-CN" dirty="0"/>
              <a:t>KNN</a:t>
            </a:r>
            <a:r>
              <a:rPr lang="zh-CN" altLang="en-US" dirty="0"/>
              <a:t>）分类</a:t>
            </a:r>
          </a:p>
        </p:txBody>
      </p:sp>
      <p:sp>
        <p:nvSpPr>
          <p:cNvPr id="76" name="object 3">
            <a:extLst>
              <a:ext uri="{FF2B5EF4-FFF2-40B4-BE49-F238E27FC236}">
                <a16:creationId xmlns:a16="http://schemas.microsoft.com/office/drawing/2014/main" id="{EEFAB07D-4E52-41B8-B7D9-438F03B4F40A}"/>
              </a:ext>
            </a:extLst>
          </p:cNvPr>
          <p:cNvSpPr/>
          <p:nvPr/>
        </p:nvSpPr>
        <p:spPr>
          <a:xfrm>
            <a:off x="458723" y="2236470"/>
            <a:ext cx="199644" cy="1996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4">
            <a:extLst>
              <a:ext uri="{FF2B5EF4-FFF2-40B4-BE49-F238E27FC236}">
                <a16:creationId xmlns:a16="http://schemas.microsoft.com/office/drawing/2014/main" id="{67C50337-228D-4498-814C-8FA2EF51C609}"/>
              </a:ext>
            </a:extLst>
          </p:cNvPr>
          <p:cNvSpPr/>
          <p:nvPr/>
        </p:nvSpPr>
        <p:spPr>
          <a:xfrm>
            <a:off x="458723" y="2670811"/>
            <a:ext cx="199644" cy="2011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">
            <a:extLst>
              <a:ext uri="{FF2B5EF4-FFF2-40B4-BE49-F238E27FC236}">
                <a16:creationId xmlns:a16="http://schemas.microsoft.com/office/drawing/2014/main" id="{B2B388C1-7BAA-4A7A-9964-92E09981BB5F}"/>
              </a:ext>
            </a:extLst>
          </p:cNvPr>
          <p:cNvSpPr txBox="1"/>
          <p:nvPr/>
        </p:nvSpPr>
        <p:spPr>
          <a:xfrm>
            <a:off x="468504" y="1609146"/>
            <a:ext cx="2167255" cy="1298432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spcBef>
                <a:spcPts val="1125"/>
              </a:spcBef>
            </a:pPr>
            <a:r>
              <a:rPr lang="zh-CN" altLang="en-US" sz="2000" dirty="0"/>
              <a:t>近邻</a:t>
            </a:r>
            <a:r>
              <a:rPr lang="zh-CN" altLang="en-US" sz="2000" spc="-5" dirty="0">
                <a:latin typeface="Arial"/>
                <a:cs typeface="Arial"/>
              </a:rPr>
              <a:t>数目</a:t>
            </a:r>
            <a:r>
              <a:rPr sz="2000" spc="-5" dirty="0">
                <a:latin typeface="Arial"/>
                <a:cs typeface="Arial"/>
              </a:rPr>
              <a:t>(K 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lang="en-US" altLang="zh-CN" sz="2000" spc="-5" dirty="0">
                <a:latin typeface="Arial"/>
                <a:cs typeface="Arial"/>
              </a:rPr>
              <a:t>3</a:t>
            </a:r>
            <a:r>
              <a:rPr sz="2000" spc="-5" dirty="0">
                <a:latin typeface="Arial"/>
                <a:cs typeface="Arial"/>
              </a:rPr>
              <a:t>):</a:t>
            </a:r>
            <a:endParaRPr sz="2000" dirty="0">
              <a:latin typeface="Arial"/>
              <a:cs typeface="Arial"/>
            </a:endParaRPr>
          </a:p>
          <a:p>
            <a:pPr marL="337820">
              <a:spcBef>
                <a:spcPts val="910"/>
              </a:spcBef>
            </a:pPr>
            <a:r>
              <a:rPr lang="en-US" altLang="zh-CN" sz="2000" spc="55" dirty="0">
                <a:latin typeface="Arial"/>
                <a:cs typeface="Arial"/>
              </a:rPr>
              <a:t>2</a:t>
            </a:r>
          </a:p>
          <a:p>
            <a:pPr marL="337820">
              <a:spcBef>
                <a:spcPts val="910"/>
              </a:spcBef>
            </a:pPr>
            <a:r>
              <a:rPr sz="2000" spc="55" dirty="0"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9" name="object 64">
            <a:extLst>
              <a:ext uri="{FF2B5EF4-FFF2-40B4-BE49-F238E27FC236}">
                <a16:creationId xmlns:a16="http://schemas.microsoft.com/office/drawing/2014/main" id="{576AA7D8-F3C1-4B94-BC27-5E0821B77DFC}"/>
              </a:ext>
            </a:extLst>
          </p:cNvPr>
          <p:cNvSpPr txBox="1"/>
          <p:nvPr/>
        </p:nvSpPr>
        <p:spPr>
          <a:xfrm>
            <a:off x="810564" y="3819348"/>
            <a:ext cx="787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000" b="1" spc="65" dirty="0">
                <a:solidFill>
                  <a:srgbClr val="C00000"/>
                </a:solidFill>
                <a:latin typeface="Trebuchet MS"/>
                <a:cs typeface="Trebuchet MS"/>
              </a:rPr>
              <a:t>预测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0" name="object 65">
            <a:extLst>
              <a:ext uri="{FF2B5EF4-FFF2-40B4-BE49-F238E27FC236}">
                <a16:creationId xmlns:a16="http://schemas.microsoft.com/office/drawing/2014/main" id="{131CA8A8-813E-45FE-B5B5-75CF3434C2DE}"/>
              </a:ext>
            </a:extLst>
          </p:cNvPr>
          <p:cNvSpPr/>
          <p:nvPr/>
        </p:nvSpPr>
        <p:spPr>
          <a:xfrm>
            <a:off x="446532" y="3848862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108204" y="0"/>
                </a:moveTo>
                <a:lnTo>
                  <a:pt x="0" y="134112"/>
                </a:lnTo>
                <a:lnTo>
                  <a:pt x="108204" y="268224"/>
                </a:lnTo>
                <a:lnTo>
                  <a:pt x="216408" y="134112"/>
                </a:lnTo>
                <a:lnTo>
                  <a:pt x="10820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66">
            <a:extLst>
              <a:ext uri="{FF2B5EF4-FFF2-40B4-BE49-F238E27FC236}">
                <a16:creationId xmlns:a16="http://schemas.microsoft.com/office/drawing/2014/main" id="{F183AAF7-5EAD-4E9B-BC69-8E83BFD579EF}"/>
              </a:ext>
            </a:extLst>
          </p:cNvPr>
          <p:cNvSpPr/>
          <p:nvPr/>
        </p:nvSpPr>
        <p:spPr>
          <a:xfrm>
            <a:off x="446532" y="3848862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0" y="134112"/>
                </a:moveTo>
                <a:lnTo>
                  <a:pt x="108204" y="0"/>
                </a:lnTo>
                <a:lnTo>
                  <a:pt x="216408" y="134112"/>
                </a:lnTo>
                <a:lnTo>
                  <a:pt x="108204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94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0303" y="3598926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0304" y="359892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2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2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1748" y="3726942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1748" y="3726943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3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8909" y="4269485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8909" y="4269486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1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3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1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765" y="401193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6857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1199" y="2950719"/>
            <a:ext cx="789305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 dirty="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1824" y="3443477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94021" y="3160014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7340" y="2800350"/>
            <a:ext cx="201168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1601" y="2405634"/>
            <a:ext cx="201167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27191" y="2036825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33515" y="2315717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04203" y="2797301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71972" y="2908554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73011" y="2516886"/>
            <a:ext cx="199644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22947" y="2114550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27619" y="2320289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46619" y="2783585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03719" y="3160014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77683" y="3327654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41748" y="3726942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77512" y="3449573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23460" y="3035045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0303" y="3601973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7985" y="3761994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31865" y="2993898"/>
            <a:ext cx="199643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66460" y="4184141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15940" y="4542282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37733" y="4534661"/>
            <a:ext cx="201167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80433" y="4274058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15612" y="4421885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99822" y="0"/>
                </a:moveTo>
                <a:lnTo>
                  <a:pt x="60971" y="7846"/>
                </a:lnTo>
                <a:lnTo>
                  <a:pt x="29241" y="29241"/>
                </a:lnTo>
                <a:lnTo>
                  <a:pt x="7846" y="60971"/>
                </a:lnTo>
                <a:lnTo>
                  <a:pt x="0" y="99822"/>
                </a:lnTo>
                <a:lnTo>
                  <a:pt x="7846" y="138672"/>
                </a:lnTo>
                <a:lnTo>
                  <a:pt x="29241" y="170402"/>
                </a:lnTo>
                <a:lnTo>
                  <a:pt x="60971" y="191797"/>
                </a:lnTo>
                <a:lnTo>
                  <a:pt x="99822" y="199644"/>
                </a:lnTo>
                <a:lnTo>
                  <a:pt x="138672" y="191797"/>
                </a:lnTo>
                <a:lnTo>
                  <a:pt x="170402" y="170402"/>
                </a:lnTo>
                <a:lnTo>
                  <a:pt x="191797" y="138672"/>
                </a:lnTo>
                <a:lnTo>
                  <a:pt x="199644" y="99822"/>
                </a:lnTo>
                <a:lnTo>
                  <a:pt x="191797" y="60971"/>
                </a:lnTo>
                <a:lnTo>
                  <a:pt x="170402" y="29241"/>
                </a:lnTo>
                <a:lnTo>
                  <a:pt x="138672" y="7846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95115" y="4293870"/>
            <a:ext cx="201168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80333" y="3833622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47160" y="3446526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70248" y="2775966"/>
            <a:ext cx="201167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96055" y="3242310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46576" y="2394966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1400" y="2775966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34155" y="2120647"/>
            <a:ext cx="199644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47160" y="2993898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61588" y="3761994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70960" y="4016501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80333" y="2366011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51960" y="3158489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77512" y="4007357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99822" y="0"/>
                </a:moveTo>
                <a:lnTo>
                  <a:pt x="60971" y="7911"/>
                </a:lnTo>
                <a:lnTo>
                  <a:pt x="29241" y="29479"/>
                </a:lnTo>
                <a:lnTo>
                  <a:pt x="7846" y="61454"/>
                </a:lnTo>
                <a:lnTo>
                  <a:pt x="0" y="100584"/>
                </a:lnTo>
                <a:lnTo>
                  <a:pt x="7846" y="139713"/>
                </a:lnTo>
                <a:lnTo>
                  <a:pt x="29241" y="171688"/>
                </a:lnTo>
                <a:lnTo>
                  <a:pt x="60971" y="193256"/>
                </a:lnTo>
                <a:lnTo>
                  <a:pt x="99822" y="201167"/>
                </a:lnTo>
                <a:lnTo>
                  <a:pt x="138672" y="193256"/>
                </a:lnTo>
                <a:lnTo>
                  <a:pt x="170402" y="171688"/>
                </a:lnTo>
                <a:lnTo>
                  <a:pt x="191797" y="139713"/>
                </a:lnTo>
                <a:lnTo>
                  <a:pt x="199644" y="100584"/>
                </a:lnTo>
                <a:lnTo>
                  <a:pt x="191797" y="61454"/>
                </a:lnTo>
                <a:lnTo>
                  <a:pt x="170402" y="29479"/>
                </a:lnTo>
                <a:lnTo>
                  <a:pt x="138672" y="7911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23460" y="3353561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23233" y="3013710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64452" y="4525517"/>
            <a:ext cx="19964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27647" y="4174997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68895" y="4516373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83258" y="3945508"/>
            <a:ext cx="3451225" cy="134620"/>
          </a:xfrm>
          <a:custGeom>
            <a:avLst/>
            <a:gdLst/>
            <a:ahLst/>
            <a:cxnLst/>
            <a:rect l="l" t="t" r="r" b="b"/>
            <a:pathLst>
              <a:path w="3451225" h="134619">
                <a:moveTo>
                  <a:pt x="3393567" y="67183"/>
                </a:moveTo>
                <a:lnTo>
                  <a:pt x="3321177" y="109347"/>
                </a:lnTo>
                <a:lnTo>
                  <a:pt x="3318891" y="118237"/>
                </a:lnTo>
                <a:lnTo>
                  <a:pt x="3322828" y="125095"/>
                </a:lnTo>
                <a:lnTo>
                  <a:pt x="3326892" y="132080"/>
                </a:lnTo>
                <a:lnTo>
                  <a:pt x="3335781" y="134366"/>
                </a:lnTo>
                <a:lnTo>
                  <a:pt x="3426122" y="81661"/>
                </a:lnTo>
                <a:lnTo>
                  <a:pt x="3422269" y="81661"/>
                </a:lnTo>
                <a:lnTo>
                  <a:pt x="3422269" y="79629"/>
                </a:lnTo>
                <a:lnTo>
                  <a:pt x="3414903" y="79629"/>
                </a:lnTo>
                <a:lnTo>
                  <a:pt x="3393567" y="67183"/>
                </a:lnTo>
                <a:close/>
              </a:path>
              <a:path w="3451225" h="134619">
                <a:moveTo>
                  <a:pt x="3368747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3368747" y="81661"/>
                </a:lnTo>
                <a:lnTo>
                  <a:pt x="3393566" y="67183"/>
                </a:lnTo>
                <a:lnTo>
                  <a:pt x="3368747" y="52705"/>
                </a:lnTo>
                <a:close/>
              </a:path>
              <a:path w="3451225" h="134619">
                <a:moveTo>
                  <a:pt x="3426122" y="52705"/>
                </a:moveTo>
                <a:lnTo>
                  <a:pt x="3422269" y="52705"/>
                </a:lnTo>
                <a:lnTo>
                  <a:pt x="3422269" y="81661"/>
                </a:lnTo>
                <a:lnTo>
                  <a:pt x="3426122" y="81661"/>
                </a:lnTo>
                <a:lnTo>
                  <a:pt x="3450971" y="67183"/>
                </a:lnTo>
                <a:lnTo>
                  <a:pt x="3426122" y="52705"/>
                </a:lnTo>
                <a:close/>
              </a:path>
              <a:path w="3451225" h="134619">
                <a:moveTo>
                  <a:pt x="3414903" y="54737"/>
                </a:moveTo>
                <a:lnTo>
                  <a:pt x="3393567" y="67183"/>
                </a:lnTo>
                <a:lnTo>
                  <a:pt x="3414903" y="79629"/>
                </a:lnTo>
                <a:lnTo>
                  <a:pt x="3414903" y="54737"/>
                </a:lnTo>
                <a:close/>
              </a:path>
              <a:path w="3451225" h="134619">
                <a:moveTo>
                  <a:pt x="3422269" y="54737"/>
                </a:moveTo>
                <a:lnTo>
                  <a:pt x="3414903" y="54737"/>
                </a:lnTo>
                <a:lnTo>
                  <a:pt x="3414903" y="79629"/>
                </a:lnTo>
                <a:lnTo>
                  <a:pt x="3422269" y="79629"/>
                </a:lnTo>
                <a:lnTo>
                  <a:pt x="3422269" y="54737"/>
                </a:lnTo>
                <a:close/>
              </a:path>
              <a:path w="3451225" h="134619">
                <a:moveTo>
                  <a:pt x="3335781" y="0"/>
                </a:moveTo>
                <a:lnTo>
                  <a:pt x="3326892" y="2286"/>
                </a:lnTo>
                <a:lnTo>
                  <a:pt x="3322828" y="9271"/>
                </a:lnTo>
                <a:lnTo>
                  <a:pt x="3318891" y="16129"/>
                </a:lnTo>
                <a:lnTo>
                  <a:pt x="3321177" y="25018"/>
                </a:lnTo>
                <a:lnTo>
                  <a:pt x="3393567" y="67183"/>
                </a:lnTo>
                <a:lnTo>
                  <a:pt x="3414903" y="54737"/>
                </a:lnTo>
                <a:lnTo>
                  <a:pt x="3422269" y="54737"/>
                </a:lnTo>
                <a:lnTo>
                  <a:pt x="3422269" y="52705"/>
                </a:lnTo>
                <a:lnTo>
                  <a:pt x="3426122" y="52705"/>
                </a:lnTo>
                <a:lnTo>
                  <a:pt x="333578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108965" y="0"/>
                </a:moveTo>
                <a:lnTo>
                  <a:pt x="0" y="134112"/>
                </a:lnTo>
                <a:lnTo>
                  <a:pt x="108965" y="268224"/>
                </a:lnTo>
                <a:lnTo>
                  <a:pt x="217932" y="134112"/>
                </a:lnTo>
                <a:lnTo>
                  <a:pt x="1089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0" y="134112"/>
                </a:moveTo>
                <a:lnTo>
                  <a:pt x="108965" y="0"/>
                </a:lnTo>
                <a:lnTo>
                  <a:pt x="217932" y="134112"/>
                </a:lnTo>
                <a:lnTo>
                  <a:pt x="108965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标题 76">
            <a:extLst>
              <a:ext uri="{FF2B5EF4-FFF2-40B4-BE49-F238E27FC236}">
                <a16:creationId xmlns:a16="http://schemas.microsoft.com/office/drawing/2014/main" id="{DCEA23DB-EDE9-4A8C-B793-917A0F79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近邻（</a:t>
            </a:r>
            <a:r>
              <a:rPr lang="en-US" altLang="zh-CN" dirty="0"/>
              <a:t>KNN</a:t>
            </a:r>
            <a:r>
              <a:rPr lang="zh-CN" altLang="en-US" dirty="0"/>
              <a:t>）分类</a:t>
            </a:r>
          </a:p>
        </p:txBody>
      </p:sp>
      <p:sp>
        <p:nvSpPr>
          <p:cNvPr id="78" name="object 3">
            <a:extLst>
              <a:ext uri="{FF2B5EF4-FFF2-40B4-BE49-F238E27FC236}">
                <a16:creationId xmlns:a16="http://schemas.microsoft.com/office/drawing/2014/main" id="{4BA8C16C-A324-43DF-A881-C34E97799196}"/>
              </a:ext>
            </a:extLst>
          </p:cNvPr>
          <p:cNvSpPr/>
          <p:nvPr/>
        </p:nvSpPr>
        <p:spPr>
          <a:xfrm>
            <a:off x="458723" y="2236470"/>
            <a:ext cx="199644" cy="1996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4">
            <a:extLst>
              <a:ext uri="{FF2B5EF4-FFF2-40B4-BE49-F238E27FC236}">
                <a16:creationId xmlns:a16="http://schemas.microsoft.com/office/drawing/2014/main" id="{A887F0D3-79AB-4AB1-B458-C1BD7C98A438}"/>
              </a:ext>
            </a:extLst>
          </p:cNvPr>
          <p:cNvSpPr/>
          <p:nvPr/>
        </p:nvSpPr>
        <p:spPr>
          <a:xfrm>
            <a:off x="458723" y="2670811"/>
            <a:ext cx="199644" cy="2011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5">
            <a:extLst>
              <a:ext uri="{FF2B5EF4-FFF2-40B4-BE49-F238E27FC236}">
                <a16:creationId xmlns:a16="http://schemas.microsoft.com/office/drawing/2014/main" id="{67DBDD8B-0FDA-4294-806F-7352A4F68FAF}"/>
              </a:ext>
            </a:extLst>
          </p:cNvPr>
          <p:cNvSpPr txBox="1"/>
          <p:nvPr/>
        </p:nvSpPr>
        <p:spPr>
          <a:xfrm>
            <a:off x="468504" y="1609146"/>
            <a:ext cx="2167255" cy="1298432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spcBef>
                <a:spcPts val="1125"/>
              </a:spcBef>
            </a:pPr>
            <a:r>
              <a:rPr lang="zh-CN" altLang="en-US" sz="2000" dirty="0"/>
              <a:t>近邻</a:t>
            </a:r>
            <a:r>
              <a:rPr lang="zh-CN" altLang="en-US" sz="2000" spc="-5" dirty="0">
                <a:latin typeface="Arial"/>
                <a:cs typeface="Arial"/>
              </a:rPr>
              <a:t>数目</a:t>
            </a:r>
            <a:r>
              <a:rPr sz="2000" spc="-5" dirty="0">
                <a:latin typeface="Arial"/>
                <a:cs typeface="Arial"/>
              </a:rPr>
              <a:t>(K 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lang="en-US" altLang="zh-CN" sz="2000" spc="-5" dirty="0">
                <a:latin typeface="Arial"/>
                <a:cs typeface="Arial"/>
              </a:rPr>
              <a:t>4</a:t>
            </a:r>
            <a:r>
              <a:rPr sz="2000" spc="-5" dirty="0">
                <a:latin typeface="Arial"/>
                <a:cs typeface="Arial"/>
              </a:rPr>
              <a:t>):</a:t>
            </a:r>
            <a:endParaRPr sz="2000" dirty="0">
              <a:latin typeface="Arial"/>
              <a:cs typeface="Arial"/>
            </a:endParaRPr>
          </a:p>
          <a:p>
            <a:pPr marL="337820">
              <a:spcBef>
                <a:spcPts val="910"/>
              </a:spcBef>
            </a:pPr>
            <a:r>
              <a:rPr lang="en-US" altLang="zh-CN" sz="2000" spc="55" dirty="0">
                <a:latin typeface="Arial"/>
                <a:cs typeface="Arial"/>
              </a:rPr>
              <a:t>3</a:t>
            </a:r>
          </a:p>
          <a:p>
            <a:pPr marL="337820">
              <a:spcBef>
                <a:spcPts val="910"/>
              </a:spcBef>
            </a:pPr>
            <a:r>
              <a:rPr sz="2000" spc="55" dirty="0"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1" name="object 64">
            <a:extLst>
              <a:ext uri="{FF2B5EF4-FFF2-40B4-BE49-F238E27FC236}">
                <a16:creationId xmlns:a16="http://schemas.microsoft.com/office/drawing/2014/main" id="{3F83E361-7A55-4CEC-ABDB-A68C132A3A5C}"/>
              </a:ext>
            </a:extLst>
          </p:cNvPr>
          <p:cNvSpPr txBox="1"/>
          <p:nvPr/>
        </p:nvSpPr>
        <p:spPr>
          <a:xfrm>
            <a:off x="810564" y="3819348"/>
            <a:ext cx="787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000" b="1" spc="65" dirty="0">
                <a:solidFill>
                  <a:srgbClr val="C00000"/>
                </a:solidFill>
                <a:latin typeface="Trebuchet MS"/>
                <a:cs typeface="Trebuchet MS"/>
              </a:rPr>
              <a:t>预测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2" name="object 65">
            <a:extLst>
              <a:ext uri="{FF2B5EF4-FFF2-40B4-BE49-F238E27FC236}">
                <a16:creationId xmlns:a16="http://schemas.microsoft.com/office/drawing/2014/main" id="{1B70C3F8-3DAA-4563-A8E2-F00B4E7E5AE0}"/>
              </a:ext>
            </a:extLst>
          </p:cNvPr>
          <p:cNvSpPr/>
          <p:nvPr/>
        </p:nvSpPr>
        <p:spPr>
          <a:xfrm>
            <a:off x="446532" y="3848862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108204" y="0"/>
                </a:moveTo>
                <a:lnTo>
                  <a:pt x="0" y="134112"/>
                </a:lnTo>
                <a:lnTo>
                  <a:pt x="108204" y="268224"/>
                </a:lnTo>
                <a:lnTo>
                  <a:pt x="216408" y="134112"/>
                </a:lnTo>
                <a:lnTo>
                  <a:pt x="10820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66">
            <a:extLst>
              <a:ext uri="{FF2B5EF4-FFF2-40B4-BE49-F238E27FC236}">
                <a16:creationId xmlns:a16="http://schemas.microsoft.com/office/drawing/2014/main" id="{C2EF88F8-FCD3-4306-B7E5-EB5F907DA030}"/>
              </a:ext>
            </a:extLst>
          </p:cNvPr>
          <p:cNvSpPr/>
          <p:nvPr/>
        </p:nvSpPr>
        <p:spPr>
          <a:xfrm>
            <a:off x="446532" y="3848862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0" y="134112"/>
                </a:moveTo>
                <a:lnTo>
                  <a:pt x="108204" y="0"/>
                </a:lnTo>
                <a:lnTo>
                  <a:pt x="216408" y="134112"/>
                </a:lnTo>
                <a:lnTo>
                  <a:pt x="108204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286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0303" y="3598926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0304" y="359892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2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2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1748" y="3726942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1748" y="3726943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3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8909" y="4269485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8909" y="4269486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1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3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1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765" y="401193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368" y="1886274"/>
            <a:ext cx="2673985" cy="3314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dirty="0">
                <a:latin typeface="Arial"/>
                <a:cs typeface="Arial"/>
              </a:rPr>
              <a:t>正确的“</a:t>
            </a:r>
            <a:r>
              <a:rPr sz="2800" dirty="0">
                <a:latin typeface="Arial"/>
                <a:cs typeface="Arial"/>
              </a:rPr>
              <a:t>K</a:t>
            </a:r>
            <a:r>
              <a:rPr lang="zh-CN" altLang="en-US" sz="2800" dirty="0">
                <a:latin typeface="Arial"/>
                <a:cs typeface="Arial"/>
              </a:rPr>
              <a:t>”值</a:t>
            </a:r>
            <a:endParaRPr sz="2800" dirty="0">
              <a:latin typeface="Arial"/>
              <a:cs typeface="Arial"/>
            </a:endParaRPr>
          </a:p>
          <a:p>
            <a:pPr marL="299085" marR="638175" indent="-286385">
              <a:lnSpc>
                <a:spcPct val="150000"/>
              </a:lnSpc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dirty="0">
                <a:latin typeface="Arial"/>
                <a:cs typeface="Arial"/>
              </a:rPr>
              <a:t>如何度量相邻两点之间的相似性</a:t>
            </a:r>
            <a:r>
              <a:rPr lang="en-US" altLang="zh-CN" sz="2800" dirty="0">
                <a:latin typeface="Arial"/>
                <a:cs typeface="Arial"/>
              </a:rPr>
              <a:t>/</a:t>
            </a:r>
            <a:r>
              <a:rPr lang="zh-CN" altLang="en-US" sz="2800" dirty="0">
                <a:latin typeface="Arial"/>
                <a:cs typeface="Arial"/>
              </a:rPr>
              <a:t>距离？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5967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5967" y="2950718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11824" y="3443477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94021" y="3160014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7340" y="2800350"/>
            <a:ext cx="201168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1601" y="2405634"/>
            <a:ext cx="201167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27191" y="2036825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3515" y="2315717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04203" y="2797301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71972" y="2908554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73011" y="2516886"/>
            <a:ext cx="199644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22947" y="2114550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7619" y="2320289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6619" y="2783585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3719" y="3160014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77683" y="3327654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1748" y="3726942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77512" y="3449573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23460" y="3035045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0303" y="3601973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7985" y="3761994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31865" y="2993898"/>
            <a:ext cx="199643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6460" y="4184141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15940" y="4542282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37733" y="4534661"/>
            <a:ext cx="201167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80433" y="4274058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15612" y="4421885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99822" y="0"/>
                </a:moveTo>
                <a:lnTo>
                  <a:pt x="60971" y="7846"/>
                </a:lnTo>
                <a:lnTo>
                  <a:pt x="29241" y="29241"/>
                </a:lnTo>
                <a:lnTo>
                  <a:pt x="7846" y="60971"/>
                </a:lnTo>
                <a:lnTo>
                  <a:pt x="0" y="99822"/>
                </a:lnTo>
                <a:lnTo>
                  <a:pt x="7846" y="138672"/>
                </a:lnTo>
                <a:lnTo>
                  <a:pt x="29241" y="170402"/>
                </a:lnTo>
                <a:lnTo>
                  <a:pt x="60971" y="191797"/>
                </a:lnTo>
                <a:lnTo>
                  <a:pt x="99822" y="199644"/>
                </a:lnTo>
                <a:lnTo>
                  <a:pt x="138672" y="191797"/>
                </a:lnTo>
                <a:lnTo>
                  <a:pt x="170402" y="170402"/>
                </a:lnTo>
                <a:lnTo>
                  <a:pt x="191797" y="138672"/>
                </a:lnTo>
                <a:lnTo>
                  <a:pt x="199644" y="99822"/>
                </a:lnTo>
                <a:lnTo>
                  <a:pt x="191797" y="60971"/>
                </a:lnTo>
                <a:lnTo>
                  <a:pt x="170402" y="29241"/>
                </a:lnTo>
                <a:lnTo>
                  <a:pt x="138672" y="7846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5115" y="4293870"/>
            <a:ext cx="201168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80333" y="3833622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47160" y="3446526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70248" y="2775966"/>
            <a:ext cx="201167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96055" y="3242310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46576" y="2394966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81400" y="2775966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34155" y="2120647"/>
            <a:ext cx="199644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47160" y="2993898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1588" y="3761994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70960" y="4016501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80333" y="2366011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51960" y="3158489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77512" y="4007357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99822" y="0"/>
                </a:moveTo>
                <a:lnTo>
                  <a:pt x="60971" y="7911"/>
                </a:lnTo>
                <a:lnTo>
                  <a:pt x="29241" y="29479"/>
                </a:lnTo>
                <a:lnTo>
                  <a:pt x="7846" y="61454"/>
                </a:lnTo>
                <a:lnTo>
                  <a:pt x="0" y="100584"/>
                </a:lnTo>
                <a:lnTo>
                  <a:pt x="7846" y="139713"/>
                </a:lnTo>
                <a:lnTo>
                  <a:pt x="29241" y="171688"/>
                </a:lnTo>
                <a:lnTo>
                  <a:pt x="60971" y="193256"/>
                </a:lnTo>
                <a:lnTo>
                  <a:pt x="99822" y="201167"/>
                </a:lnTo>
                <a:lnTo>
                  <a:pt x="138672" y="193256"/>
                </a:lnTo>
                <a:lnTo>
                  <a:pt x="170402" y="171688"/>
                </a:lnTo>
                <a:lnTo>
                  <a:pt x="191797" y="139713"/>
                </a:lnTo>
                <a:lnTo>
                  <a:pt x="199644" y="100584"/>
                </a:lnTo>
                <a:lnTo>
                  <a:pt x="191797" y="61454"/>
                </a:lnTo>
                <a:lnTo>
                  <a:pt x="170402" y="29479"/>
                </a:lnTo>
                <a:lnTo>
                  <a:pt x="138672" y="7911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23460" y="3353561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23233" y="3013710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64452" y="4525517"/>
            <a:ext cx="19964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27647" y="4174997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68895" y="4516373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108965" y="0"/>
                </a:moveTo>
                <a:lnTo>
                  <a:pt x="0" y="134112"/>
                </a:lnTo>
                <a:lnTo>
                  <a:pt x="108965" y="268224"/>
                </a:lnTo>
                <a:lnTo>
                  <a:pt x="217932" y="134112"/>
                </a:lnTo>
                <a:lnTo>
                  <a:pt x="1089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0" y="134112"/>
                </a:moveTo>
                <a:lnTo>
                  <a:pt x="108965" y="0"/>
                </a:lnTo>
                <a:lnTo>
                  <a:pt x="217932" y="134112"/>
                </a:lnTo>
                <a:lnTo>
                  <a:pt x="108965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标题 70">
            <a:extLst>
              <a:ext uri="{FF2B5EF4-FFF2-40B4-BE49-F238E27FC236}">
                <a16:creationId xmlns:a16="http://schemas.microsoft.com/office/drawing/2014/main" id="{5FCE67FB-9C3E-4FB8-86C2-4F08F718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近邻模型需要选择</a:t>
            </a:r>
          </a:p>
        </p:txBody>
      </p:sp>
      <p:sp>
        <p:nvSpPr>
          <p:cNvPr id="72" name="object 13">
            <a:extLst>
              <a:ext uri="{FF2B5EF4-FFF2-40B4-BE49-F238E27FC236}">
                <a16:creationId xmlns:a16="http://schemas.microsoft.com/office/drawing/2014/main" id="{3CA213F1-214B-4F80-91A7-FB22C54C3491}"/>
              </a:ext>
            </a:extLst>
          </p:cNvPr>
          <p:cNvSpPr txBox="1"/>
          <p:nvPr/>
        </p:nvSpPr>
        <p:spPr>
          <a:xfrm>
            <a:off x="2481199" y="2950719"/>
            <a:ext cx="789305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 dirty="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36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5AEA2-48E4-4A5D-A7E6-62122F4F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值的选择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F5F9B-0F50-465F-8870-14BA987D9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8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245" y="2239517"/>
            <a:ext cx="78085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dirty="0">
                <a:solidFill>
                  <a:srgbClr val="84ADAF"/>
                </a:solidFill>
                <a:latin typeface="Arial"/>
                <a:cs typeface="Arial"/>
              </a:rPr>
              <a:t>K</a:t>
            </a:r>
            <a:r>
              <a:rPr lang="en-US" altLang="zh-CN" sz="2400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4ADAF"/>
                </a:solidFill>
                <a:latin typeface="Arial"/>
                <a:cs typeface="Arial"/>
              </a:rPr>
              <a:t>=</a:t>
            </a:r>
            <a:r>
              <a:rPr lang="en-US" altLang="zh-CN" sz="2400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4ADAF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5368" y="1863089"/>
            <a:ext cx="4544695" cy="2941320"/>
          </a:xfrm>
          <a:custGeom>
            <a:avLst/>
            <a:gdLst/>
            <a:ahLst/>
            <a:cxnLst/>
            <a:rect l="l" t="t" r="r" b="b"/>
            <a:pathLst>
              <a:path w="4544695" h="2941320">
                <a:moveTo>
                  <a:pt x="1059307" y="0"/>
                </a:moveTo>
                <a:lnTo>
                  <a:pt x="0" y="381"/>
                </a:lnTo>
                <a:lnTo>
                  <a:pt x="11049" y="2941320"/>
                </a:lnTo>
                <a:lnTo>
                  <a:pt x="4544568" y="2941320"/>
                </a:lnTo>
                <a:lnTo>
                  <a:pt x="3746373" y="2223770"/>
                </a:lnTo>
                <a:lnTo>
                  <a:pt x="2107946" y="1604518"/>
                </a:lnTo>
                <a:lnTo>
                  <a:pt x="1059307" y="0"/>
                </a:lnTo>
                <a:close/>
              </a:path>
            </a:pathLst>
          </a:custGeom>
          <a:solidFill>
            <a:srgbClr val="CED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4271" y="3888485"/>
            <a:ext cx="464820" cy="464820"/>
          </a:xfrm>
          <a:custGeom>
            <a:avLst/>
            <a:gdLst/>
            <a:ahLst/>
            <a:cxnLst/>
            <a:rect l="l" t="t" r="r" b="b"/>
            <a:pathLst>
              <a:path w="464820" h="464820">
                <a:moveTo>
                  <a:pt x="232410" y="0"/>
                </a:moveTo>
                <a:lnTo>
                  <a:pt x="185559" y="4720"/>
                </a:lnTo>
                <a:lnTo>
                  <a:pt x="141928" y="18258"/>
                </a:lnTo>
                <a:lnTo>
                  <a:pt x="102449" y="39681"/>
                </a:lnTo>
                <a:lnTo>
                  <a:pt x="68056" y="68056"/>
                </a:lnTo>
                <a:lnTo>
                  <a:pt x="39681" y="102449"/>
                </a:lnTo>
                <a:lnTo>
                  <a:pt x="18258" y="141928"/>
                </a:lnTo>
                <a:lnTo>
                  <a:pt x="4720" y="185559"/>
                </a:lnTo>
                <a:lnTo>
                  <a:pt x="0" y="232409"/>
                </a:lnTo>
                <a:lnTo>
                  <a:pt x="4720" y="279260"/>
                </a:lnTo>
                <a:lnTo>
                  <a:pt x="18258" y="322891"/>
                </a:lnTo>
                <a:lnTo>
                  <a:pt x="39681" y="362370"/>
                </a:lnTo>
                <a:lnTo>
                  <a:pt x="68056" y="396763"/>
                </a:lnTo>
                <a:lnTo>
                  <a:pt x="102449" y="425138"/>
                </a:lnTo>
                <a:lnTo>
                  <a:pt x="141928" y="446561"/>
                </a:lnTo>
                <a:lnTo>
                  <a:pt x="185559" y="460099"/>
                </a:lnTo>
                <a:lnTo>
                  <a:pt x="232410" y="464819"/>
                </a:lnTo>
                <a:lnTo>
                  <a:pt x="279260" y="460099"/>
                </a:lnTo>
                <a:lnTo>
                  <a:pt x="322891" y="446561"/>
                </a:lnTo>
                <a:lnTo>
                  <a:pt x="362370" y="425138"/>
                </a:lnTo>
                <a:lnTo>
                  <a:pt x="396763" y="396763"/>
                </a:lnTo>
                <a:lnTo>
                  <a:pt x="425138" y="362370"/>
                </a:lnTo>
                <a:lnTo>
                  <a:pt x="446561" y="322891"/>
                </a:lnTo>
                <a:lnTo>
                  <a:pt x="460099" y="279260"/>
                </a:lnTo>
                <a:lnTo>
                  <a:pt x="464819" y="232409"/>
                </a:lnTo>
                <a:lnTo>
                  <a:pt x="460099" y="185559"/>
                </a:lnTo>
                <a:lnTo>
                  <a:pt x="446561" y="141928"/>
                </a:lnTo>
                <a:lnTo>
                  <a:pt x="425138" y="102449"/>
                </a:lnTo>
                <a:lnTo>
                  <a:pt x="396763" y="68056"/>
                </a:lnTo>
                <a:lnTo>
                  <a:pt x="362370" y="39681"/>
                </a:lnTo>
                <a:lnTo>
                  <a:pt x="322891" y="18258"/>
                </a:lnTo>
                <a:lnTo>
                  <a:pt x="279260" y="4720"/>
                </a:lnTo>
                <a:lnTo>
                  <a:pt x="232410" y="0"/>
                </a:lnTo>
                <a:close/>
              </a:path>
            </a:pathLst>
          </a:custGeom>
          <a:solidFill>
            <a:srgbClr val="EB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6553" y="1855470"/>
            <a:ext cx="3447415" cy="2905125"/>
          </a:xfrm>
          <a:custGeom>
            <a:avLst/>
            <a:gdLst/>
            <a:ahLst/>
            <a:cxnLst/>
            <a:rect l="l" t="t" r="r" b="b"/>
            <a:pathLst>
              <a:path w="3447415" h="2905125">
                <a:moveTo>
                  <a:pt x="3447288" y="0"/>
                </a:moveTo>
                <a:lnTo>
                  <a:pt x="0" y="7492"/>
                </a:lnTo>
                <a:lnTo>
                  <a:pt x="1045210" y="1598040"/>
                </a:lnTo>
                <a:lnTo>
                  <a:pt x="2662047" y="2200402"/>
                </a:lnTo>
                <a:lnTo>
                  <a:pt x="3440049" y="2904743"/>
                </a:lnTo>
                <a:lnTo>
                  <a:pt x="3447288" y="0"/>
                </a:lnTo>
                <a:close/>
              </a:path>
            </a:pathLst>
          </a:custGeom>
          <a:solidFill>
            <a:srgbClr val="EB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3847" y="2859785"/>
            <a:ext cx="464820" cy="464820"/>
          </a:xfrm>
          <a:custGeom>
            <a:avLst/>
            <a:gdLst/>
            <a:ahLst/>
            <a:cxnLst/>
            <a:rect l="l" t="t" r="r" b="b"/>
            <a:pathLst>
              <a:path w="464820" h="464819">
                <a:moveTo>
                  <a:pt x="232409" y="0"/>
                </a:moveTo>
                <a:lnTo>
                  <a:pt x="185559" y="4720"/>
                </a:lnTo>
                <a:lnTo>
                  <a:pt x="141928" y="18258"/>
                </a:lnTo>
                <a:lnTo>
                  <a:pt x="102449" y="39681"/>
                </a:lnTo>
                <a:lnTo>
                  <a:pt x="68056" y="68056"/>
                </a:lnTo>
                <a:lnTo>
                  <a:pt x="39681" y="102449"/>
                </a:lnTo>
                <a:lnTo>
                  <a:pt x="18258" y="141928"/>
                </a:lnTo>
                <a:lnTo>
                  <a:pt x="4720" y="185559"/>
                </a:lnTo>
                <a:lnTo>
                  <a:pt x="0" y="232409"/>
                </a:lnTo>
                <a:lnTo>
                  <a:pt x="4720" y="279260"/>
                </a:lnTo>
                <a:lnTo>
                  <a:pt x="18258" y="322891"/>
                </a:lnTo>
                <a:lnTo>
                  <a:pt x="39681" y="362370"/>
                </a:lnTo>
                <a:lnTo>
                  <a:pt x="68056" y="396763"/>
                </a:lnTo>
                <a:lnTo>
                  <a:pt x="102449" y="425138"/>
                </a:lnTo>
                <a:lnTo>
                  <a:pt x="141928" y="446561"/>
                </a:lnTo>
                <a:lnTo>
                  <a:pt x="185559" y="460099"/>
                </a:lnTo>
                <a:lnTo>
                  <a:pt x="232409" y="464819"/>
                </a:lnTo>
                <a:lnTo>
                  <a:pt x="279260" y="460099"/>
                </a:lnTo>
                <a:lnTo>
                  <a:pt x="322891" y="446561"/>
                </a:lnTo>
                <a:lnTo>
                  <a:pt x="362370" y="425138"/>
                </a:lnTo>
                <a:lnTo>
                  <a:pt x="396763" y="396763"/>
                </a:lnTo>
                <a:lnTo>
                  <a:pt x="425138" y="362370"/>
                </a:lnTo>
                <a:lnTo>
                  <a:pt x="446561" y="322891"/>
                </a:lnTo>
                <a:lnTo>
                  <a:pt x="460099" y="279260"/>
                </a:lnTo>
                <a:lnTo>
                  <a:pt x="464820" y="232409"/>
                </a:lnTo>
                <a:lnTo>
                  <a:pt x="460099" y="185559"/>
                </a:lnTo>
                <a:lnTo>
                  <a:pt x="446561" y="141928"/>
                </a:lnTo>
                <a:lnTo>
                  <a:pt x="425138" y="102449"/>
                </a:lnTo>
                <a:lnTo>
                  <a:pt x="396763" y="68056"/>
                </a:lnTo>
                <a:lnTo>
                  <a:pt x="362370" y="39681"/>
                </a:lnTo>
                <a:lnTo>
                  <a:pt x="322891" y="18258"/>
                </a:lnTo>
                <a:lnTo>
                  <a:pt x="279260" y="4720"/>
                </a:lnTo>
                <a:lnTo>
                  <a:pt x="232409" y="0"/>
                </a:lnTo>
                <a:close/>
              </a:path>
            </a:pathLst>
          </a:custGeom>
          <a:solidFill>
            <a:srgbClr val="CED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6222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1198" y="2950719"/>
            <a:ext cx="788670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7715" y="4008882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08777" y="3440429"/>
            <a:ext cx="205739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0972" y="3156966"/>
            <a:ext cx="205739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84291" y="2797301"/>
            <a:ext cx="207264" cy="205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78553" y="2402587"/>
            <a:ext cx="207263" cy="205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4144" y="2033777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30467" y="2312669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01155" y="2794254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8924" y="2905505"/>
            <a:ext cx="205739" cy="205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9964" y="2513839"/>
            <a:ext cx="205740" cy="20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66689" y="1904239"/>
            <a:ext cx="205739" cy="20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9900" y="2111502"/>
            <a:ext cx="20574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24571" y="2317241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43571" y="2780538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00671" y="3156966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4635" y="3324605"/>
            <a:ext cx="205740" cy="205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38701" y="3723894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74465" y="3446526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20412" y="3031998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77255" y="3598926"/>
            <a:ext cx="205740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4936" y="3758945"/>
            <a:ext cx="205739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28817" y="2990850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3412" y="4181094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12891" y="4539235"/>
            <a:ext cx="205740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34685" y="4531615"/>
            <a:ext cx="207263" cy="2057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77385" y="4271009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12565" y="4418839"/>
            <a:ext cx="205739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99822" y="0"/>
                </a:moveTo>
                <a:lnTo>
                  <a:pt x="60971" y="7846"/>
                </a:lnTo>
                <a:lnTo>
                  <a:pt x="29241" y="29241"/>
                </a:lnTo>
                <a:lnTo>
                  <a:pt x="7846" y="60971"/>
                </a:lnTo>
                <a:lnTo>
                  <a:pt x="0" y="99822"/>
                </a:lnTo>
                <a:lnTo>
                  <a:pt x="7846" y="138672"/>
                </a:lnTo>
                <a:lnTo>
                  <a:pt x="29241" y="170402"/>
                </a:lnTo>
                <a:lnTo>
                  <a:pt x="60971" y="191797"/>
                </a:lnTo>
                <a:lnTo>
                  <a:pt x="99822" y="199644"/>
                </a:lnTo>
                <a:lnTo>
                  <a:pt x="138672" y="191797"/>
                </a:lnTo>
                <a:lnTo>
                  <a:pt x="170402" y="170402"/>
                </a:lnTo>
                <a:lnTo>
                  <a:pt x="191797" y="138672"/>
                </a:lnTo>
                <a:lnTo>
                  <a:pt x="199644" y="99822"/>
                </a:lnTo>
                <a:lnTo>
                  <a:pt x="191797" y="60971"/>
                </a:lnTo>
                <a:lnTo>
                  <a:pt x="170402" y="29241"/>
                </a:lnTo>
                <a:lnTo>
                  <a:pt x="138672" y="7846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2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2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5116" y="4293871"/>
            <a:ext cx="201295" cy="200025"/>
          </a:xfrm>
          <a:custGeom>
            <a:avLst/>
            <a:gdLst/>
            <a:ahLst/>
            <a:cxnLst/>
            <a:rect l="l" t="t" r="r" b="b"/>
            <a:pathLst>
              <a:path w="201295" h="200025">
                <a:moveTo>
                  <a:pt x="100584" y="0"/>
                </a:moveTo>
                <a:lnTo>
                  <a:pt x="61454" y="7846"/>
                </a:lnTo>
                <a:lnTo>
                  <a:pt x="29479" y="29241"/>
                </a:lnTo>
                <a:lnTo>
                  <a:pt x="7911" y="60971"/>
                </a:lnTo>
                <a:lnTo>
                  <a:pt x="0" y="99821"/>
                </a:lnTo>
                <a:lnTo>
                  <a:pt x="7911" y="138672"/>
                </a:lnTo>
                <a:lnTo>
                  <a:pt x="29479" y="170402"/>
                </a:lnTo>
                <a:lnTo>
                  <a:pt x="61454" y="191797"/>
                </a:lnTo>
                <a:lnTo>
                  <a:pt x="100584" y="199643"/>
                </a:lnTo>
                <a:lnTo>
                  <a:pt x="139713" y="191797"/>
                </a:lnTo>
                <a:lnTo>
                  <a:pt x="171688" y="170402"/>
                </a:lnTo>
                <a:lnTo>
                  <a:pt x="193256" y="138672"/>
                </a:lnTo>
                <a:lnTo>
                  <a:pt x="201168" y="99821"/>
                </a:lnTo>
                <a:lnTo>
                  <a:pt x="193256" y="60971"/>
                </a:lnTo>
                <a:lnTo>
                  <a:pt x="171688" y="29241"/>
                </a:lnTo>
                <a:lnTo>
                  <a:pt x="139713" y="7846"/>
                </a:lnTo>
                <a:lnTo>
                  <a:pt x="10058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5116" y="4293871"/>
            <a:ext cx="201295" cy="200025"/>
          </a:xfrm>
          <a:custGeom>
            <a:avLst/>
            <a:gdLst/>
            <a:ahLst/>
            <a:cxnLst/>
            <a:rect l="l" t="t" r="r" b="b"/>
            <a:pathLst>
              <a:path w="201295" h="200025">
                <a:moveTo>
                  <a:pt x="0" y="99821"/>
                </a:moveTo>
                <a:lnTo>
                  <a:pt x="7911" y="60971"/>
                </a:lnTo>
                <a:lnTo>
                  <a:pt x="29479" y="29241"/>
                </a:lnTo>
                <a:lnTo>
                  <a:pt x="61454" y="7846"/>
                </a:lnTo>
                <a:lnTo>
                  <a:pt x="100584" y="0"/>
                </a:lnTo>
                <a:lnTo>
                  <a:pt x="139713" y="7846"/>
                </a:lnTo>
                <a:lnTo>
                  <a:pt x="171688" y="29241"/>
                </a:lnTo>
                <a:lnTo>
                  <a:pt x="193256" y="60971"/>
                </a:lnTo>
                <a:lnTo>
                  <a:pt x="201168" y="99821"/>
                </a:lnTo>
                <a:lnTo>
                  <a:pt x="193256" y="138672"/>
                </a:lnTo>
                <a:lnTo>
                  <a:pt x="171688" y="170402"/>
                </a:lnTo>
                <a:lnTo>
                  <a:pt x="139713" y="191797"/>
                </a:lnTo>
                <a:lnTo>
                  <a:pt x="100584" y="199643"/>
                </a:lnTo>
                <a:lnTo>
                  <a:pt x="61454" y="191797"/>
                </a:lnTo>
                <a:lnTo>
                  <a:pt x="29479" y="170402"/>
                </a:lnTo>
                <a:lnTo>
                  <a:pt x="7911" y="138672"/>
                </a:lnTo>
                <a:lnTo>
                  <a:pt x="0" y="99821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77285" y="3830573"/>
            <a:ext cx="205739" cy="2057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44112" y="3443477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67201" y="2772917"/>
            <a:ext cx="207263" cy="205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93008" y="3239261"/>
            <a:ext cx="205740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43528" y="2391917"/>
            <a:ext cx="205740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78352" y="2772917"/>
            <a:ext cx="205740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31108" y="2117598"/>
            <a:ext cx="205740" cy="205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44112" y="2990850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58540" y="3758945"/>
            <a:ext cx="205740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67912" y="4013454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77285" y="2362962"/>
            <a:ext cx="205739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48912" y="3155442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74465" y="4004310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99822" y="0"/>
                </a:moveTo>
                <a:lnTo>
                  <a:pt x="60971" y="7911"/>
                </a:lnTo>
                <a:lnTo>
                  <a:pt x="29241" y="29479"/>
                </a:lnTo>
                <a:lnTo>
                  <a:pt x="7846" y="61454"/>
                </a:lnTo>
                <a:lnTo>
                  <a:pt x="0" y="100584"/>
                </a:lnTo>
                <a:lnTo>
                  <a:pt x="7846" y="139713"/>
                </a:lnTo>
                <a:lnTo>
                  <a:pt x="29241" y="171688"/>
                </a:lnTo>
                <a:lnTo>
                  <a:pt x="60971" y="193256"/>
                </a:lnTo>
                <a:lnTo>
                  <a:pt x="99822" y="201167"/>
                </a:lnTo>
                <a:lnTo>
                  <a:pt x="138672" y="193256"/>
                </a:lnTo>
                <a:lnTo>
                  <a:pt x="170402" y="171688"/>
                </a:lnTo>
                <a:lnTo>
                  <a:pt x="191797" y="139713"/>
                </a:lnTo>
                <a:lnTo>
                  <a:pt x="199644" y="100584"/>
                </a:lnTo>
                <a:lnTo>
                  <a:pt x="191797" y="61454"/>
                </a:lnTo>
                <a:lnTo>
                  <a:pt x="170402" y="29479"/>
                </a:lnTo>
                <a:lnTo>
                  <a:pt x="138672" y="7911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0" y="100584"/>
                </a:moveTo>
                <a:lnTo>
                  <a:pt x="7846" y="61454"/>
                </a:lnTo>
                <a:lnTo>
                  <a:pt x="29241" y="29479"/>
                </a:lnTo>
                <a:lnTo>
                  <a:pt x="60971" y="7911"/>
                </a:lnTo>
                <a:lnTo>
                  <a:pt x="99822" y="0"/>
                </a:lnTo>
                <a:lnTo>
                  <a:pt x="138672" y="7911"/>
                </a:lnTo>
                <a:lnTo>
                  <a:pt x="170402" y="29479"/>
                </a:lnTo>
                <a:lnTo>
                  <a:pt x="191797" y="61454"/>
                </a:lnTo>
                <a:lnTo>
                  <a:pt x="199644" y="100584"/>
                </a:lnTo>
                <a:lnTo>
                  <a:pt x="191797" y="139713"/>
                </a:lnTo>
                <a:lnTo>
                  <a:pt x="170402" y="171688"/>
                </a:lnTo>
                <a:lnTo>
                  <a:pt x="138672" y="193256"/>
                </a:lnTo>
                <a:lnTo>
                  <a:pt x="99822" y="201167"/>
                </a:lnTo>
                <a:lnTo>
                  <a:pt x="60971" y="193256"/>
                </a:lnTo>
                <a:lnTo>
                  <a:pt x="29241" y="171688"/>
                </a:lnTo>
                <a:lnTo>
                  <a:pt x="7846" y="139713"/>
                </a:lnTo>
                <a:lnTo>
                  <a:pt x="0" y="10058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20412" y="3350514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20185" y="3010661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61404" y="4522471"/>
            <a:ext cx="205740" cy="207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24600" y="4171950"/>
            <a:ext cx="205740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65847" y="4513327"/>
            <a:ext cx="205740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标题 67">
            <a:extLst>
              <a:ext uri="{FF2B5EF4-FFF2-40B4-BE49-F238E27FC236}">
                <a16:creationId xmlns:a16="http://schemas.microsoft.com/office/drawing/2014/main" id="{41060EF9-FB0C-4BE0-ADA7-777FF8AA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近邻模型的判定边界</a:t>
            </a:r>
          </a:p>
        </p:txBody>
      </p:sp>
    </p:spTree>
    <p:extLst>
      <p:ext uri="{BB962C8B-B14F-4D97-AF65-F5344CB8AC3E}">
        <p14:creationId xmlns:p14="http://schemas.microsoft.com/office/powerpoint/2010/main" val="313025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261" y="2275073"/>
            <a:ext cx="95427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65" dirty="0">
                <a:solidFill>
                  <a:srgbClr val="84ADAF"/>
                </a:solidFill>
                <a:latin typeface="Arial"/>
                <a:cs typeface="Arial"/>
              </a:rPr>
              <a:t>K </a:t>
            </a:r>
            <a:r>
              <a:rPr sz="2400" spc="10" dirty="0">
                <a:solidFill>
                  <a:srgbClr val="84ADAF"/>
                </a:solidFill>
                <a:latin typeface="Arial"/>
                <a:cs typeface="Arial"/>
              </a:rPr>
              <a:t>=</a:t>
            </a:r>
            <a:r>
              <a:rPr sz="2400" spc="-125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84ADAF"/>
                </a:solidFill>
                <a:latin typeface="Arial"/>
                <a:cs typeface="Arial"/>
              </a:rPr>
              <a:t>All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6035" y="1861566"/>
            <a:ext cx="4525010" cy="2941320"/>
          </a:xfrm>
          <a:custGeom>
            <a:avLst/>
            <a:gdLst/>
            <a:ahLst/>
            <a:cxnLst/>
            <a:rect l="l" t="t" r="r" b="b"/>
            <a:pathLst>
              <a:path w="4525009" h="2941320">
                <a:moveTo>
                  <a:pt x="0" y="2941319"/>
                </a:moveTo>
                <a:lnTo>
                  <a:pt x="4524756" y="2941319"/>
                </a:lnTo>
                <a:lnTo>
                  <a:pt x="4524756" y="0"/>
                </a:lnTo>
                <a:lnTo>
                  <a:pt x="0" y="0"/>
                </a:lnTo>
                <a:lnTo>
                  <a:pt x="0" y="2941319"/>
                </a:lnTo>
                <a:close/>
              </a:path>
            </a:pathLst>
          </a:custGeom>
          <a:solidFill>
            <a:srgbClr val="CCD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6222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1198" y="2950719"/>
            <a:ext cx="788670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7715" y="4008882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8777" y="3440429"/>
            <a:ext cx="205739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0972" y="3156966"/>
            <a:ext cx="205739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84291" y="2797301"/>
            <a:ext cx="207264" cy="205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8553" y="2402587"/>
            <a:ext cx="207263" cy="205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4144" y="2033777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0467" y="2312669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01155" y="2794254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8924" y="2905505"/>
            <a:ext cx="205739" cy="205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9964" y="2513839"/>
            <a:ext cx="205740" cy="20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66689" y="1904239"/>
            <a:ext cx="205739" cy="20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19900" y="2111502"/>
            <a:ext cx="20574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4571" y="2317241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43571" y="2780538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0671" y="3156966"/>
            <a:ext cx="20574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74635" y="3324605"/>
            <a:ext cx="205740" cy="205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8701" y="3723894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74465" y="3446526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20412" y="3031998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77255" y="3598926"/>
            <a:ext cx="205740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4936" y="3758945"/>
            <a:ext cx="205739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28817" y="2990850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63412" y="4181094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12891" y="4539235"/>
            <a:ext cx="205740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34685" y="4531615"/>
            <a:ext cx="207263" cy="2057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77385" y="4271009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12565" y="4418839"/>
            <a:ext cx="205739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99822" y="0"/>
                </a:moveTo>
                <a:lnTo>
                  <a:pt x="60971" y="7846"/>
                </a:lnTo>
                <a:lnTo>
                  <a:pt x="29241" y="29241"/>
                </a:lnTo>
                <a:lnTo>
                  <a:pt x="7846" y="60971"/>
                </a:lnTo>
                <a:lnTo>
                  <a:pt x="0" y="99822"/>
                </a:lnTo>
                <a:lnTo>
                  <a:pt x="7846" y="138672"/>
                </a:lnTo>
                <a:lnTo>
                  <a:pt x="29241" y="170402"/>
                </a:lnTo>
                <a:lnTo>
                  <a:pt x="60971" y="191797"/>
                </a:lnTo>
                <a:lnTo>
                  <a:pt x="99822" y="199644"/>
                </a:lnTo>
                <a:lnTo>
                  <a:pt x="138672" y="191797"/>
                </a:lnTo>
                <a:lnTo>
                  <a:pt x="170402" y="170402"/>
                </a:lnTo>
                <a:lnTo>
                  <a:pt x="191797" y="138672"/>
                </a:lnTo>
                <a:lnTo>
                  <a:pt x="199644" y="99822"/>
                </a:lnTo>
                <a:lnTo>
                  <a:pt x="191797" y="60971"/>
                </a:lnTo>
                <a:lnTo>
                  <a:pt x="170402" y="29241"/>
                </a:lnTo>
                <a:lnTo>
                  <a:pt x="138672" y="7846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2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2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5116" y="4293871"/>
            <a:ext cx="201295" cy="200025"/>
          </a:xfrm>
          <a:custGeom>
            <a:avLst/>
            <a:gdLst/>
            <a:ahLst/>
            <a:cxnLst/>
            <a:rect l="l" t="t" r="r" b="b"/>
            <a:pathLst>
              <a:path w="201295" h="200025">
                <a:moveTo>
                  <a:pt x="100584" y="0"/>
                </a:moveTo>
                <a:lnTo>
                  <a:pt x="61454" y="7846"/>
                </a:lnTo>
                <a:lnTo>
                  <a:pt x="29479" y="29241"/>
                </a:lnTo>
                <a:lnTo>
                  <a:pt x="7911" y="60971"/>
                </a:lnTo>
                <a:lnTo>
                  <a:pt x="0" y="99821"/>
                </a:lnTo>
                <a:lnTo>
                  <a:pt x="7911" y="138672"/>
                </a:lnTo>
                <a:lnTo>
                  <a:pt x="29479" y="170402"/>
                </a:lnTo>
                <a:lnTo>
                  <a:pt x="61454" y="191797"/>
                </a:lnTo>
                <a:lnTo>
                  <a:pt x="100584" y="199643"/>
                </a:lnTo>
                <a:lnTo>
                  <a:pt x="139713" y="191797"/>
                </a:lnTo>
                <a:lnTo>
                  <a:pt x="171688" y="170402"/>
                </a:lnTo>
                <a:lnTo>
                  <a:pt x="193256" y="138672"/>
                </a:lnTo>
                <a:lnTo>
                  <a:pt x="201168" y="99821"/>
                </a:lnTo>
                <a:lnTo>
                  <a:pt x="193256" y="60971"/>
                </a:lnTo>
                <a:lnTo>
                  <a:pt x="171688" y="29241"/>
                </a:lnTo>
                <a:lnTo>
                  <a:pt x="139713" y="7846"/>
                </a:lnTo>
                <a:lnTo>
                  <a:pt x="10058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95116" y="4293871"/>
            <a:ext cx="201295" cy="200025"/>
          </a:xfrm>
          <a:custGeom>
            <a:avLst/>
            <a:gdLst/>
            <a:ahLst/>
            <a:cxnLst/>
            <a:rect l="l" t="t" r="r" b="b"/>
            <a:pathLst>
              <a:path w="201295" h="200025">
                <a:moveTo>
                  <a:pt x="0" y="99821"/>
                </a:moveTo>
                <a:lnTo>
                  <a:pt x="7911" y="60971"/>
                </a:lnTo>
                <a:lnTo>
                  <a:pt x="29479" y="29241"/>
                </a:lnTo>
                <a:lnTo>
                  <a:pt x="61454" y="7846"/>
                </a:lnTo>
                <a:lnTo>
                  <a:pt x="100584" y="0"/>
                </a:lnTo>
                <a:lnTo>
                  <a:pt x="139713" y="7846"/>
                </a:lnTo>
                <a:lnTo>
                  <a:pt x="171688" y="29241"/>
                </a:lnTo>
                <a:lnTo>
                  <a:pt x="193256" y="60971"/>
                </a:lnTo>
                <a:lnTo>
                  <a:pt x="201168" y="99821"/>
                </a:lnTo>
                <a:lnTo>
                  <a:pt x="193256" y="138672"/>
                </a:lnTo>
                <a:lnTo>
                  <a:pt x="171688" y="170402"/>
                </a:lnTo>
                <a:lnTo>
                  <a:pt x="139713" y="191797"/>
                </a:lnTo>
                <a:lnTo>
                  <a:pt x="100584" y="199643"/>
                </a:lnTo>
                <a:lnTo>
                  <a:pt x="61454" y="191797"/>
                </a:lnTo>
                <a:lnTo>
                  <a:pt x="29479" y="170402"/>
                </a:lnTo>
                <a:lnTo>
                  <a:pt x="7911" y="138672"/>
                </a:lnTo>
                <a:lnTo>
                  <a:pt x="0" y="99821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77285" y="3830573"/>
            <a:ext cx="205739" cy="2057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4112" y="3443477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1" y="2772917"/>
            <a:ext cx="207263" cy="205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93008" y="3239261"/>
            <a:ext cx="205740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43528" y="2391917"/>
            <a:ext cx="205740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78352" y="2772917"/>
            <a:ext cx="205740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31108" y="2117598"/>
            <a:ext cx="205740" cy="205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44112" y="2990850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58540" y="3758945"/>
            <a:ext cx="205740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67912" y="4013454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77285" y="2362962"/>
            <a:ext cx="205739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48912" y="3155442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74465" y="4004310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99822" y="0"/>
                </a:moveTo>
                <a:lnTo>
                  <a:pt x="60971" y="7911"/>
                </a:lnTo>
                <a:lnTo>
                  <a:pt x="29241" y="29479"/>
                </a:lnTo>
                <a:lnTo>
                  <a:pt x="7846" y="61454"/>
                </a:lnTo>
                <a:lnTo>
                  <a:pt x="0" y="100584"/>
                </a:lnTo>
                <a:lnTo>
                  <a:pt x="7846" y="139713"/>
                </a:lnTo>
                <a:lnTo>
                  <a:pt x="29241" y="171688"/>
                </a:lnTo>
                <a:lnTo>
                  <a:pt x="60971" y="193256"/>
                </a:lnTo>
                <a:lnTo>
                  <a:pt x="99822" y="201167"/>
                </a:lnTo>
                <a:lnTo>
                  <a:pt x="138672" y="193256"/>
                </a:lnTo>
                <a:lnTo>
                  <a:pt x="170402" y="171688"/>
                </a:lnTo>
                <a:lnTo>
                  <a:pt x="191797" y="139713"/>
                </a:lnTo>
                <a:lnTo>
                  <a:pt x="199644" y="100584"/>
                </a:lnTo>
                <a:lnTo>
                  <a:pt x="191797" y="61454"/>
                </a:lnTo>
                <a:lnTo>
                  <a:pt x="170402" y="29479"/>
                </a:lnTo>
                <a:lnTo>
                  <a:pt x="138672" y="7911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0" y="100584"/>
                </a:moveTo>
                <a:lnTo>
                  <a:pt x="7846" y="61454"/>
                </a:lnTo>
                <a:lnTo>
                  <a:pt x="29241" y="29479"/>
                </a:lnTo>
                <a:lnTo>
                  <a:pt x="60971" y="7911"/>
                </a:lnTo>
                <a:lnTo>
                  <a:pt x="99822" y="0"/>
                </a:lnTo>
                <a:lnTo>
                  <a:pt x="138672" y="7911"/>
                </a:lnTo>
                <a:lnTo>
                  <a:pt x="170402" y="29479"/>
                </a:lnTo>
                <a:lnTo>
                  <a:pt x="191797" y="61454"/>
                </a:lnTo>
                <a:lnTo>
                  <a:pt x="199644" y="100584"/>
                </a:lnTo>
                <a:lnTo>
                  <a:pt x="191797" y="139713"/>
                </a:lnTo>
                <a:lnTo>
                  <a:pt x="170402" y="171688"/>
                </a:lnTo>
                <a:lnTo>
                  <a:pt x="138672" y="193256"/>
                </a:lnTo>
                <a:lnTo>
                  <a:pt x="99822" y="201167"/>
                </a:lnTo>
                <a:lnTo>
                  <a:pt x="60971" y="193256"/>
                </a:lnTo>
                <a:lnTo>
                  <a:pt x="29241" y="171688"/>
                </a:lnTo>
                <a:lnTo>
                  <a:pt x="7846" y="139713"/>
                </a:lnTo>
                <a:lnTo>
                  <a:pt x="0" y="10058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20412" y="3350514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20185" y="3010661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61404" y="4522471"/>
            <a:ext cx="205740" cy="207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24600" y="4171950"/>
            <a:ext cx="205740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65847" y="4513327"/>
            <a:ext cx="205740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标题 64">
            <a:extLst>
              <a:ext uri="{FF2B5EF4-FFF2-40B4-BE49-F238E27FC236}">
                <a16:creationId xmlns:a16="http://schemas.microsoft.com/office/drawing/2014/main" id="{36BF14A7-4FF9-4608-B931-B7B49699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近邻模型的判定边界</a:t>
            </a:r>
          </a:p>
        </p:txBody>
      </p:sp>
    </p:spTree>
    <p:extLst>
      <p:ext uri="{BB962C8B-B14F-4D97-AF65-F5344CB8AC3E}">
        <p14:creationId xmlns:p14="http://schemas.microsoft.com/office/powerpoint/2010/main" val="184868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19803" y="4508246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3765" y="4460519"/>
            <a:ext cx="2678430" cy="584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20419">
              <a:spcBef>
                <a:spcPts val="480"/>
              </a:spcBef>
              <a:tabLst>
                <a:tab pos="2192020" algn="l"/>
              </a:tabLst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10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20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55109" y="2250186"/>
            <a:ext cx="3455035" cy="2245360"/>
          </a:xfrm>
          <a:custGeom>
            <a:avLst/>
            <a:gdLst/>
            <a:ahLst/>
            <a:cxnLst/>
            <a:rect l="l" t="t" r="r" b="b"/>
            <a:pathLst>
              <a:path w="3455034" h="2245360">
                <a:moveTo>
                  <a:pt x="0" y="2244852"/>
                </a:moveTo>
                <a:lnTo>
                  <a:pt x="3454908" y="2244852"/>
                </a:lnTo>
                <a:lnTo>
                  <a:pt x="3454908" y="0"/>
                </a:lnTo>
                <a:lnTo>
                  <a:pt x="0" y="0"/>
                </a:lnTo>
                <a:lnTo>
                  <a:pt x="0" y="2244852"/>
                </a:lnTo>
                <a:close/>
              </a:path>
            </a:pathLst>
          </a:custGeom>
          <a:solidFill>
            <a:srgbClr val="CCD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83073" y="2266696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3073" y="3058287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9358" y="3849877"/>
            <a:ext cx="238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19294" y="2194560"/>
            <a:ext cx="76200" cy="2313940"/>
          </a:xfrm>
          <a:custGeom>
            <a:avLst/>
            <a:gdLst/>
            <a:ahLst/>
            <a:cxnLst/>
            <a:rect l="l" t="t" r="r" b="b"/>
            <a:pathLst>
              <a:path w="76200" h="2313940">
                <a:moveTo>
                  <a:pt x="48005" y="63500"/>
                </a:moveTo>
                <a:lnTo>
                  <a:pt x="28193" y="63500"/>
                </a:lnTo>
                <a:lnTo>
                  <a:pt x="28193" y="2313431"/>
                </a:lnTo>
                <a:lnTo>
                  <a:pt x="48005" y="2313431"/>
                </a:lnTo>
                <a:lnTo>
                  <a:pt x="48005" y="63500"/>
                </a:lnTo>
                <a:close/>
              </a:path>
              <a:path w="76200" h="2313940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313940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2821" y="4453382"/>
            <a:ext cx="3467100" cy="76200"/>
          </a:xfrm>
          <a:custGeom>
            <a:avLst/>
            <a:gdLst/>
            <a:ahLst/>
            <a:cxnLst/>
            <a:rect l="l" t="t" r="r" b="b"/>
            <a:pathLst>
              <a:path w="3467100" h="76200">
                <a:moveTo>
                  <a:pt x="3447126" y="28194"/>
                </a:moveTo>
                <a:lnTo>
                  <a:pt x="3403092" y="28194"/>
                </a:lnTo>
                <a:lnTo>
                  <a:pt x="3403219" y="48006"/>
                </a:lnTo>
                <a:lnTo>
                  <a:pt x="3390425" y="48050"/>
                </a:lnTo>
                <a:lnTo>
                  <a:pt x="3390519" y="76200"/>
                </a:lnTo>
                <a:lnTo>
                  <a:pt x="3466592" y="37846"/>
                </a:lnTo>
                <a:lnTo>
                  <a:pt x="3447126" y="28194"/>
                </a:lnTo>
                <a:close/>
              </a:path>
              <a:path w="3467100" h="76200">
                <a:moveTo>
                  <a:pt x="3403092" y="28194"/>
                </a:moveTo>
                <a:lnTo>
                  <a:pt x="0" y="40132"/>
                </a:lnTo>
                <a:lnTo>
                  <a:pt x="0" y="59944"/>
                </a:lnTo>
                <a:lnTo>
                  <a:pt x="3390425" y="48050"/>
                </a:lnTo>
                <a:lnTo>
                  <a:pt x="3390359" y="28238"/>
                </a:lnTo>
                <a:lnTo>
                  <a:pt x="3403092" y="28238"/>
                </a:lnTo>
                <a:close/>
              </a:path>
              <a:path w="3467100" h="76200">
                <a:moveTo>
                  <a:pt x="3403092" y="28238"/>
                </a:moveTo>
                <a:lnTo>
                  <a:pt x="3390359" y="28238"/>
                </a:lnTo>
                <a:lnTo>
                  <a:pt x="3390425" y="48050"/>
                </a:lnTo>
                <a:lnTo>
                  <a:pt x="3403219" y="48006"/>
                </a:lnTo>
                <a:lnTo>
                  <a:pt x="3403092" y="28238"/>
                </a:lnTo>
                <a:close/>
              </a:path>
              <a:path w="3467100" h="76200">
                <a:moveTo>
                  <a:pt x="3390264" y="0"/>
                </a:moveTo>
                <a:lnTo>
                  <a:pt x="3390359" y="28238"/>
                </a:lnTo>
                <a:lnTo>
                  <a:pt x="3447126" y="28194"/>
                </a:lnTo>
                <a:lnTo>
                  <a:pt x="33902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9776" y="3888485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3454145"/>
            <a:ext cx="158496" cy="160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9504" y="3237738"/>
            <a:ext cx="158496" cy="160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8731" y="2963417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1760" y="2663189"/>
            <a:ext cx="158495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77811" y="2381250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0983" y="2594611"/>
            <a:ext cx="160020" cy="1584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42047" y="2961894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1" y="3045714"/>
            <a:ext cx="160019" cy="158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23988" y="2747011"/>
            <a:ext cx="158496" cy="158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92340" y="2282189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14488" y="2439161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28659" y="2597657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37576" y="2951226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75447" y="3237738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38159" y="3367277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01155" y="3672077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23788" y="3458717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87440" y="3143250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88835" y="3576066"/>
            <a:ext cx="158496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62216" y="3697985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91983" y="3111245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60692" y="4019550"/>
            <a:ext cx="158496" cy="1600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92468" y="4293870"/>
            <a:ext cx="158496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67956" y="4287774"/>
            <a:ext cx="158496" cy="1584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7835" y="4088129"/>
            <a:ext cx="158496" cy="158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52744" y="4202429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5459" y="412013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5459" y="412013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53228" y="410794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53228" y="410794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96711" y="3752850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18403" y="3457194"/>
            <a:ext cx="160020" cy="158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66815" y="2945129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73979" y="3301745"/>
            <a:ext cx="158496" cy="158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42203" y="2654046"/>
            <a:ext cx="158496" cy="1584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39511" y="2945129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02935" y="2445258"/>
            <a:ext cx="158496" cy="158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18403" y="3111245"/>
            <a:ext cx="160020" cy="1584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24271" y="3697985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60491" y="3893057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96711" y="2632711"/>
            <a:ext cx="158496" cy="158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51576" y="3237738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23788" y="3885438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25440" y="427710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25440" y="427710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87440" y="3385566"/>
            <a:ext cx="158496" cy="1600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8840" y="3126485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94092" y="4281678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36535" y="4013454"/>
            <a:ext cx="158496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78140" y="4274058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1352" y="2257805"/>
            <a:ext cx="3469004" cy="2246630"/>
          </a:xfrm>
          <a:custGeom>
            <a:avLst/>
            <a:gdLst/>
            <a:ahLst/>
            <a:cxnLst/>
            <a:rect l="l" t="t" r="r" b="b"/>
            <a:pathLst>
              <a:path w="3469004" h="2246629">
                <a:moveTo>
                  <a:pt x="808481" y="0"/>
                </a:moveTo>
                <a:lnTo>
                  <a:pt x="0" y="254"/>
                </a:lnTo>
                <a:lnTo>
                  <a:pt x="8470" y="2246376"/>
                </a:lnTo>
                <a:lnTo>
                  <a:pt x="3468624" y="2246376"/>
                </a:lnTo>
                <a:lnTo>
                  <a:pt x="2859405" y="1698371"/>
                </a:lnTo>
                <a:lnTo>
                  <a:pt x="1608836" y="1225423"/>
                </a:lnTo>
                <a:lnTo>
                  <a:pt x="808481" y="0"/>
                </a:lnTo>
                <a:close/>
              </a:path>
            </a:pathLst>
          </a:custGeom>
          <a:solidFill>
            <a:srgbClr val="CED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8483" y="3800094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546" y="0"/>
                </a:moveTo>
                <a:lnTo>
                  <a:pt x="130351" y="6342"/>
                </a:lnTo>
                <a:lnTo>
                  <a:pt x="87940" y="24242"/>
                </a:lnTo>
                <a:lnTo>
                  <a:pt x="52006" y="52006"/>
                </a:lnTo>
                <a:lnTo>
                  <a:pt x="24242" y="87940"/>
                </a:lnTo>
                <a:lnTo>
                  <a:pt x="6342" y="130351"/>
                </a:lnTo>
                <a:lnTo>
                  <a:pt x="0" y="177545"/>
                </a:lnTo>
                <a:lnTo>
                  <a:pt x="6342" y="224740"/>
                </a:lnTo>
                <a:lnTo>
                  <a:pt x="24242" y="267151"/>
                </a:lnTo>
                <a:lnTo>
                  <a:pt x="52006" y="303085"/>
                </a:lnTo>
                <a:lnTo>
                  <a:pt x="87940" y="330849"/>
                </a:lnTo>
                <a:lnTo>
                  <a:pt x="130351" y="348749"/>
                </a:lnTo>
                <a:lnTo>
                  <a:pt x="177546" y="355092"/>
                </a:lnTo>
                <a:lnTo>
                  <a:pt x="224740" y="348749"/>
                </a:lnTo>
                <a:lnTo>
                  <a:pt x="267151" y="330849"/>
                </a:lnTo>
                <a:lnTo>
                  <a:pt x="303085" y="303085"/>
                </a:lnTo>
                <a:lnTo>
                  <a:pt x="330849" y="267151"/>
                </a:lnTo>
                <a:lnTo>
                  <a:pt x="348749" y="224740"/>
                </a:lnTo>
                <a:lnTo>
                  <a:pt x="355092" y="177545"/>
                </a:lnTo>
                <a:lnTo>
                  <a:pt x="348749" y="130351"/>
                </a:lnTo>
                <a:lnTo>
                  <a:pt x="330849" y="87940"/>
                </a:lnTo>
                <a:lnTo>
                  <a:pt x="303085" y="52006"/>
                </a:lnTo>
                <a:lnTo>
                  <a:pt x="267151" y="24242"/>
                </a:lnTo>
                <a:lnTo>
                  <a:pt x="224740" y="6342"/>
                </a:lnTo>
                <a:lnTo>
                  <a:pt x="177546" y="0"/>
                </a:lnTo>
                <a:close/>
              </a:path>
            </a:pathLst>
          </a:custGeom>
          <a:solidFill>
            <a:srgbClr val="EB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44980" y="2253233"/>
            <a:ext cx="2630805" cy="2217420"/>
          </a:xfrm>
          <a:custGeom>
            <a:avLst/>
            <a:gdLst/>
            <a:ahLst/>
            <a:cxnLst/>
            <a:rect l="l" t="t" r="r" b="b"/>
            <a:pathLst>
              <a:path w="2630804" h="2217420">
                <a:moveTo>
                  <a:pt x="2630423" y="0"/>
                </a:moveTo>
                <a:lnTo>
                  <a:pt x="0" y="5714"/>
                </a:lnTo>
                <a:lnTo>
                  <a:pt x="797559" y="1219961"/>
                </a:lnTo>
                <a:lnTo>
                  <a:pt x="2031237" y="1679702"/>
                </a:lnTo>
                <a:lnTo>
                  <a:pt x="2624962" y="2217419"/>
                </a:lnTo>
                <a:lnTo>
                  <a:pt x="2630423" y="0"/>
                </a:lnTo>
                <a:close/>
              </a:path>
            </a:pathLst>
          </a:custGeom>
          <a:solidFill>
            <a:srgbClr val="EB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55264" y="3019805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546" y="0"/>
                </a:moveTo>
                <a:lnTo>
                  <a:pt x="130351" y="6342"/>
                </a:lnTo>
                <a:lnTo>
                  <a:pt x="87940" y="24242"/>
                </a:lnTo>
                <a:lnTo>
                  <a:pt x="52006" y="52006"/>
                </a:lnTo>
                <a:lnTo>
                  <a:pt x="24242" y="87940"/>
                </a:lnTo>
                <a:lnTo>
                  <a:pt x="6342" y="130351"/>
                </a:lnTo>
                <a:lnTo>
                  <a:pt x="0" y="177545"/>
                </a:lnTo>
                <a:lnTo>
                  <a:pt x="6342" y="224740"/>
                </a:lnTo>
                <a:lnTo>
                  <a:pt x="24242" y="267151"/>
                </a:lnTo>
                <a:lnTo>
                  <a:pt x="52006" y="303085"/>
                </a:lnTo>
                <a:lnTo>
                  <a:pt x="87940" y="330849"/>
                </a:lnTo>
                <a:lnTo>
                  <a:pt x="130351" y="348749"/>
                </a:lnTo>
                <a:lnTo>
                  <a:pt x="177546" y="355092"/>
                </a:lnTo>
                <a:lnTo>
                  <a:pt x="224740" y="348749"/>
                </a:lnTo>
                <a:lnTo>
                  <a:pt x="267151" y="330849"/>
                </a:lnTo>
                <a:lnTo>
                  <a:pt x="303085" y="303085"/>
                </a:lnTo>
                <a:lnTo>
                  <a:pt x="330849" y="267151"/>
                </a:lnTo>
                <a:lnTo>
                  <a:pt x="348749" y="224740"/>
                </a:lnTo>
                <a:lnTo>
                  <a:pt x="355091" y="177545"/>
                </a:lnTo>
                <a:lnTo>
                  <a:pt x="348749" y="130351"/>
                </a:lnTo>
                <a:lnTo>
                  <a:pt x="330849" y="87940"/>
                </a:lnTo>
                <a:lnTo>
                  <a:pt x="303085" y="52006"/>
                </a:lnTo>
                <a:lnTo>
                  <a:pt x="267151" y="24242"/>
                </a:lnTo>
                <a:lnTo>
                  <a:pt x="224740" y="6342"/>
                </a:lnTo>
                <a:lnTo>
                  <a:pt x="177546" y="0"/>
                </a:lnTo>
                <a:close/>
              </a:path>
            </a:pathLst>
          </a:custGeom>
          <a:solidFill>
            <a:srgbClr val="CED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82498" y="4515866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5669" y="1882141"/>
            <a:ext cx="2162175" cy="63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spcBef>
                <a:spcPts val="95"/>
              </a:spcBef>
            </a:pPr>
            <a:r>
              <a:rPr sz="1600" dirty="0">
                <a:solidFill>
                  <a:srgbClr val="84ADAF"/>
                </a:solidFill>
                <a:latin typeface="Arial"/>
                <a:cs typeface="Arial"/>
              </a:rPr>
              <a:t>K=1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117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45668" y="3065907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32256" y="3857498"/>
            <a:ext cx="238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83158" y="2202180"/>
            <a:ext cx="76200" cy="2313940"/>
          </a:xfrm>
          <a:custGeom>
            <a:avLst/>
            <a:gdLst/>
            <a:ahLst/>
            <a:cxnLst/>
            <a:rect l="l" t="t" r="r" b="b"/>
            <a:pathLst>
              <a:path w="76200" h="2313940">
                <a:moveTo>
                  <a:pt x="48005" y="63500"/>
                </a:moveTo>
                <a:lnTo>
                  <a:pt x="28193" y="63500"/>
                </a:lnTo>
                <a:lnTo>
                  <a:pt x="28193" y="2313432"/>
                </a:lnTo>
                <a:lnTo>
                  <a:pt x="48005" y="2313432"/>
                </a:lnTo>
                <a:lnTo>
                  <a:pt x="48005" y="63500"/>
                </a:lnTo>
                <a:close/>
              </a:path>
              <a:path w="76200" h="2313940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313940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6647" y="4461002"/>
            <a:ext cx="3467100" cy="76200"/>
          </a:xfrm>
          <a:custGeom>
            <a:avLst/>
            <a:gdLst/>
            <a:ahLst/>
            <a:cxnLst/>
            <a:rect l="l" t="t" r="r" b="b"/>
            <a:pathLst>
              <a:path w="3467100" h="76200">
                <a:moveTo>
                  <a:pt x="3447164" y="28194"/>
                </a:moveTo>
                <a:lnTo>
                  <a:pt x="3403130" y="28194"/>
                </a:lnTo>
                <a:lnTo>
                  <a:pt x="3403257" y="48006"/>
                </a:lnTo>
                <a:lnTo>
                  <a:pt x="3390463" y="48050"/>
                </a:lnTo>
                <a:lnTo>
                  <a:pt x="3390557" y="76200"/>
                </a:lnTo>
                <a:lnTo>
                  <a:pt x="3466630" y="37846"/>
                </a:lnTo>
                <a:lnTo>
                  <a:pt x="3447164" y="28194"/>
                </a:lnTo>
                <a:close/>
              </a:path>
              <a:path w="3467100" h="76200">
                <a:moveTo>
                  <a:pt x="3390397" y="28238"/>
                </a:moveTo>
                <a:lnTo>
                  <a:pt x="0" y="40132"/>
                </a:lnTo>
                <a:lnTo>
                  <a:pt x="76" y="59944"/>
                </a:lnTo>
                <a:lnTo>
                  <a:pt x="3390463" y="48050"/>
                </a:lnTo>
                <a:lnTo>
                  <a:pt x="3390397" y="28238"/>
                </a:lnTo>
                <a:close/>
              </a:path>
              <a:path w="3467100" h="76200">
                <a:moveTo>
                  <a:pt x="3403130" y="28194"/>
                </a:moveTo>
                <a:lnTo>
                  <a:pt x="3390397" y="28238"/>
                </a:lnTo>
                <a:lnTo>
                  <a:pt x="3390463" y="48050"/>
                </a:lnTo>
                <a:lnTo>
                  <a:pt x="3403257" y="48006"/>
                </a:lnTo>
                <a:lnTo>
                  <a:pt x="3403130" y="28194"/>
                </a:lnTo>
                <a:close/>
              </a:path>
              <a:path w="3467100" h="76200">
                <a:moveTo>
                  <a:pt x="3390303" y="0"/>
                </a:moveTo>
                <a:lnTo>
                  <a:pt x="3390397" y="28238"/>
                </a:lnTo>
                <a:lnTo>
                  <a:pt x="3447164" y="28194"/>
                </a:lnTo>
                <a:lnTo>
                  <a:pt x="339030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53639" y="3896105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10483" y="3463289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63367" y="3245357"/>
            <a:ext cx="158496" cy="1600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82595" y="2971038"/>
            <a:ext cx="158496" cy="1584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325623" y="2670811"/>
            <a:ext cx="158496" cy="1584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41676" y="2388869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74848" y="2602229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05911" y="2969514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51404" y="3053333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86328" y="2754629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56204" y="2289810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76828" y="2446782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92523" y="2605277"/>
            <a:ext cx="158496" cy="1584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01440" y="2958845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39311" y="3245357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02023" y="3374898"/>
            <a:ext cx="158496" cy="1584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65020" y="3679698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87651" y="3466338"/>
            <a:ext cx="158496" cy="1600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51304" y="3150870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52700" y="3583685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24555" y="3705605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55847" y="3118866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24555" y="4027170"/>
            <a:ext cx="158496" cy="1600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56332" y="4301490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31821" y="4295395"/>
            <a:ext cx="158495" cy="158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70176" y="4095750"/>
            <a:ext cx="160020" cy="158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16607" y="4210050"/>
            <a:ext cx="158496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47800" y="412775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47800" y="412775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17091" y="411556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5987" y="105840"/>
                </a:lnTo>
                <a:lnTo>
                  <a:pt x="22317" y="130063"/>
                </a:lnTo>
                <a:lnTo>
                  <a:pt x="46537" y="146405"/>
                </a:lnTo>
                <a:lnTo>
                  <a:pt x="76200" y="152400"/>
                </a:lnTo>
                <a:lnTo>
                  <a:pt x="105862" y="146405"/>
                </a:lnTo>
                <a:lnTo>
                  <a:pt x="130082" y="130063"/>
                </a:lnTo>
                <a:lnTo>
                  <a:pt x="146412" y="105840"/>
                </a:lnTo>
                <a:lnTo>
                  <a:pt x="152400" y="76200"/>
                </a:lnTo>
                <a:lnTo>
                  <a:pt x="146412" y="46559"/>
                </a:lnTo>
                <a:lnTo>
                  <a:pt x="130082" y="22336"/>
                </a:lnTo>
                <a:lnTo>
                  <a:pt x="105862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17091" y="411556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105862" y="5994"/>
                </a:lnTo>
                <a:lnTo>
                  <a:pt x="130082" y="22336"/>
                </a:lnTo>
                <a:lnTo>
                  <a:pt x="146412" y="46559"/>
                </a:lnTo>
                <a:lnTo>
                  <a:pt x="152400" y="76200"/>
                </a:lnTo>
                <a:lnTo>
                  <a:pt x="146412" y="105840"/>
                </a:lnTo>
                <a:lnTo>
                  <a:pt x="130082" y="130063"/>
                </a:lnTo>
                <a:lnTo>
                  <a:pt x="105862" y="146405"/>
                </a:lnTo>
                <a:lnTo>
                  <a:pt x="76200" y="152400"/>
                </a:lnTo>
                <a:lnTo>
                  <a:pt x="46537" y="146405"/>
                </a:lnTo>
                <a:lnTo>
                  <a:pt x="22317" y="130063"/>
                </a:lnTo>
                <a:lnTo>
                  <a:pt x="5987" y="105840"/>
                </a:lnTo>
                <a:lnTo>
                  <a:pt x="0" y="762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60575" y="3760470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2268" y="3464814"/>
            <a:ext cx="158495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29155" y="2952750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37845" y="3309366"/>
            <a:ext cx="158495" cy="1584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306068" y="2661666"/>
            <a:ext cx="158495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03376" y="2952750"/>
            <a:ext cx="158495" cy="1584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66801" y="2452877"/>
            <a:ext cx="158495" cy="1584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2268" y="3118866"/>
            <a:ext cx="158495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88137" y="3705605"/>
            <a:ext cx="158495" cy="1584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24356" y="3900677"/>
            <a:ext cx="158495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60575" y="2640329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615439" y="3245357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87651" y="3893057"/>
            <a:ext cx="158496" cy="158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89303" y="428472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89303" y="428472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51304" y="3393185"/>
            <a:ext cx="158496" cy="1600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22704" y="3134105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56432" y="4289297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98876" y="4021073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42003" y="4281678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1368297" y="4495489"/>
            <a:ext cx="2678430" cy="5264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808990">
              <a:spcBef>
                <a:spcPts val="265"/>
              </a:spcBef>
              <a:tabLst>
                <a:tab pos="2179320" algn="l"/>
              </a:tabLst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10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175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547232" y="1886077"/>
            <a:ext cx="5175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15" dirty="0">
                <a:solidFill>
                  <a:srgbClr val="84ADAF"/>
                </a:solidFill>
                <a:latin typeface="Arial"/>
                <a:cs typeface="Arial"/>
              </a:rPr>
              <a:t>K=All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7" name="标题 126">
            <a:extLst>
              <a:ext uri="{FF2B5EF4-FFF2-40B4-BE49-F238E27FC236}">
                <a16:creationId xmlns:a16="http://schemas.microsoft.com/office/drawing/2014/main" id="{DCBBA00A-4D56-44B0-A279-2343B949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值的大小会影响判定边界</a:t>
            </a:r>
          </a:p>
        </p:txBody>
      </p:sp>
      <p:sp>
        <p:nvSpPr>
          <p:cNvPr id="128" name="object 4">
            <a:extLst>
              <a:ext uri="{FF2B5EF4-FFF2-40B4-BE49-F238E27FC236}">
                <a16:creationId xmlns:a16="http://schemas.microsoft.com/office/drawing/2014/main" id="{0CE11B63-10AA-4374-A405-7D1DDD900D9D}"/>
              </a:ext>
            </a:extLst>
          </p:cNvPr>
          <p:cNvSpPr txBox="1"/>
          <p:nvPr/>
        </p:nvSpPr>
        <p:spPr>
          <a:xfrm>
            <a:off x="2634965" y="5483139"/>
            <a:ext cx="46802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dirty="0">
                <a:solidFill>
                  <a:srgbClr val="84ADAC"/>
                </a:solidFill>
                <a:latin typeface="Arial"/>
                <a:cs typeface="Arial"/>
              </a:rPr>
              <a:t>决定最佳</a:t>
            </a:r>
            <a:r>
              <a:rPr lang="en-US" altLang="zh-CN" sz="2400" b="1" dirty="0">
                <a:solidFill>
                  <a:srgbClr val="84ADAC"/>
                </a:solidFill>
                <a:latin typeface="Arial"/>
                <a:cs typeface="Arial"/>
              </a:rPr>
              <a:t>K</a:t>
            </a:r>
            <a:r>
              <a:rPr lang="zh-CN" altLang="en-US" sz="2400" b="1" dirty="0">
                <a:solidFill>
                  <a:srgbClr val="84ADAC"/>
                </a:solidFill>
                <a:latin typeface="Arial"/>
                <a:cs typeface="Arial"/>
              </a:rPr>
              <a:t>的方法将在下节课讨论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97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A56A7-6181-4150-B4FD-7F857D90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距离的度量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CE11EB-E0D7-4094-BB2B-73DC1D935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6576" y="1363218"/>
            <a:ext cx="4903978" cy="3956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7659" y="1802130"/>
            <a:ext cx="812038" cy="821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0544" y="4229861"/>
            <a:ext cx="805941" cy="815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8064" y="1235202"/>
            <a:ext cx="869950" cy="874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6532" y="1602486"/>
            <a:ext cx="283210" cy="379730"/>
          </a:xfrm>
          <a:custGeom>
            <a:avLst/>
            <a:gdLst/>
            <a:ahLst/>
            <a:cxnLst/>
            <a:rect l="l" t="t" r="r" b="b"/>
            <a:pathLst>
              <a:path w="283210" h="379730">
                <a:moveTo>
                  <a:pt x="60197" y="0"/>
                </a:moveTo>
                <a:lnTo>
                  <a:pt x="57276" y="0"/>
                </a:lnTo>
                <a:lnTo>
                  <a:pt x="48767" y="9016"/>
                </a:lnTo>
                <a:lnTo>
                  <a:pt x="25018" y="53086"/>
                </a:lnTo>
                <a:lnTo>
                  <a:pt x="4952" y="114046"/>
                </a:lnTo>
                <a:lnTo>
                  <a:pt x="0" y="144652"/>
                </a:lnTo>
                <a:lnTo>
                  <a:pt x="888" y="171958"/>
                </a:lnTo>
                <a:lnTo>
                  <a:pt x="25018" y="227329"/>
                </a:lnTo>
                <a:lnTo>
                  <a:pt x="62991" y="276098"/>
                </a:lnTo>
                <a:lnTo>
                  <a:pt x="115696" y="314325"/>
                </a:lnTo>
                <a:lnTo>
                  <a:pt x="188848" y="342138"/>
                </a:lnTo>
                <a:lnTo>
                  <a:pt x="210819" y="347472"/>
                </a:lnTo>
                <a:lnTo>
                  <a:pt x="215772" y="379222"/>
                </a:lnTo>
                <a:lnTo>
                  <a:pt x="259968" y="289178"/>
                </a:lnTo>
                <a:lnTo>
                  <a:pt x="275081" y="246506"/>
                </a:lnTo>
                <a:lnTo>
                  <a:pt x="282828" y="208279"/>
                </a:lnTo>
                <a:lnTo>
                  <a:pt x="283209" y="190118"/>
                </a:lnTo>
                <a:lnTo>
                  <a:pt x="280669" y="158114"/>
                </a:lnTo>
                <a:lnTo>
                  <a:pt x="260984" y="105028"/>
                </a:lnTo>
                <a:lnTo>
                  <a:pt x="227583" y="64897"/>
                </a:lnTo>
                <a:lnTo>
                  <a:pt x="187070" y="36702"/>
                </a:lnTo>
                <a:lnTo>
                  <a:pt x="114045" y="9016"/>
                </a:lnTo>
                <a:lnTo>
                  <a:pt x="67437" y="380"/>
                </a:lnTo>
                <a:lnTo>
                  <a:pt x="60197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6532" y="1602486"/>
            <a:ext cx="283210" cy="379730"/>
          </a:xfrm>
          <a:custGeom>
            <a:avLst/>
            <a:gdLst/>
            <a:ahLst/>
            <a:cxnLst/>
            <a:rect l="l" t="t" r="r" b="b"/>
            <a:pathLst>
              <a:path w="283210" h="379730">
                <a:moveTo>
                  <a:pt x="60197" y="0"/>
                </a:moveTo>
                <a:lnTo>
                  <a:pt x="57276" y="0"/>
                </a:lnTo>
                <a:lnTo>
                  <a:pt x="48767" y="9016"/>
                </a:lnTo>
                <a:lnTo>
                  <a:pt x="25018" y="53086"/>
                </a:lnTo>
                <a:lnTo>
                  <a:pt x="4952" y="114046"/>
                </a:lnTo>
                <a:lnTo>
                  <a:pt x="0" y="144652"/>
                </a:lnTo>
                <a:lnTo>
                  <a:pt x="888" y="171958"/>
                </a:lnTo>
                <a:lnTo>
                  <a:pt x="25018" y="227329"/>
                </a:lnTo>
                <a:lnTo>
                  <a:pt x="62991" y="276098"/>
                </a:lnTo>
                <a:lnTo>
                  <a:pt x="115696" y="314325"/>
                </a:lnTo>
                <a:lnTo>
                  <a:pt x="188848" y="342138"/>
                </a:lnTo>
                <a:lnTo>
                  <a:pt x="210819" y="347472"/>
                </a:lnTo>
                <a:lnTo>
                  <a:pt x="215772" y="379222"/>
                </a:lnTo>
                <a:lnTo>
                  <a:pt x="259968" y="289178"/>
                </a:lnTo>
                <a:lnTo>
                  <a:pt x="275081" y="246506"/>
                </a:lnTo>
                <a:lnTo>
                  <a:pt x="282828" y="208279"/>
                </a:lnTo>
                <a:lnTo>
                  <a:pt x="283209" y="190118"/>
                </a:lnTo>
                <a:lnTo>
                  <a:pt x="280669" y="158114"/>
                </a:lnTo>
                <a:lnTo>
                  <a:pt x="260984" y="105028"/>
                </a:lnTo>
                <a:lnTo>
                  <a:pt x="227583" y="64897"/>
                </a:lnTo>
                <a:lnTo>
                  <a:pt x="187070" y="36702"/>
                </a:lnTo>
                <a:lnTo>
                  <a:pt x="114045" y="9016"/>
                </a:lnTo>
                <a:lnTo>
                  <a:pt x="67437" y="380"/>
                </a:lnTo>
                <a:lnTo>
                  <a:pt x="60197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1416" y="1678687"/>
            <a:ext cx="307975" cy="324485"/>
          </a:xfrm>
          <a:custGeom>
            <a:avLst/>
            <a:gdLst/>
            <a:ahLst/>
            <a:cxnLst/>
            <a:rect l="l" t="t" r="r" b="b"/>
            <a:pathLst>
              <a:path w="307975" h="324484">
                <a:moveTo>
                  <a:pt x="236982" y="0"/>
                </a:moveTo>
                <a:lnTo>
                  <a:pt x="181737" y="6096"/>
                </a:lnTo>
                <a:lnTo>
                  <a:pt x="132207" y="26162"/>
                </a:lnTo>
                <a:lnTo>
                  <a:pt x="99187" y="57276"/>
                </a:lnTo>
                <a:lnTo>
                  <a:pt x="67818" y="95250"/>
                </a:lnTo>
                <a:lnTo>
                  <a:pt x="36322" y="152400"/>
                </a:lnTo>
                <a:lnTo>
                  <a:pt x="22860" y="221996"/>
                </a:lnTo>
                <a:lnTo>
                  <a:pt x="24130" y="262763"/>
                </a:lnTo>
                <a:lnTo>
                  <a:pt x="27812" y="285114"/>
                </a:lnTo>
                <a:lnTo>
                  <a:pt x="0" y="302513"/>
                </a:lnTo>
                <a:lnTo>
                  <a:pt x="15875" y="306704"/>
                </a:lnTo>
                <a:lnTo>
                  <a:pt x="101600" y="322199"/>
                </a:lnTo>
                <a:lnTo>
                  <a:pt x="147193" y="324358"/>
                </a:lnTo>
                <a:lnTo>
                  <a:pt x="174625" y="321817"/>
                </a:lnTo>
                <a:lnTo>
                  <a:pt x="231012" y="296037"/>
                </a:lnTo>
                <a:lnTo>
                  <a:pt x="272542" y="255397"/>
                </a:lnTo>
                <a:lnTo>
                  <a:pt x="296163" y="205993"/>
                </a:lnTo>
                <a:lnTo>
                  <a:pt x="306070" y="153415"/>
                </a:lnTo>
                <a:lnTo>
                  <a:pt x="307594" y="114935"/>
                </a:lnTo>
                <a:lnTo>
                  <a:pt x="303149" y="68706"/>
                </a:lnTo>
                <a:lnTo>
                  <a:pt x="292608" y="17906"/>
                </a:lnTo>
                <a:lnTo>
                  <a:pt x="289813" y="10160"/>
                </a:lnTo>
                <a:lnTo>
                  <a:pt x="289306" y="7747"/>
                </a:lnTo>
                <a:lnTo>
                  <a:pt x="278764" y="3683"/>
                </a:lnTo>
                <a:lnTo>
                  <a:pt x="260731" y="1142"/>
                </a:lnTo>
                <a:lnTo>
                  <a:pt x="236982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71416" y="1678687"/>
            <a:ext cx="307975" cy="324485"/>
          </a:xfrm>
          <a:custGeom>
            <a:avLst/>
            <a:gdLst/>
            <a:ahLst/>
            <a:cxnLst/>
            <a:rect l="l" t="t" r="r" b="b"/>
            <a:pathLst>
              <a:path w="307975" h="324484">
                <a:moveTo>
                  <a:pt x="236982" y="0"/>
                </a:moveTo>
                <a:lnTo>
                  <a:pt x="181737" y="6096"/>
                </a:lnTo>
                <a:lnTo>
                  <a:pt x="132207" y="26162"/>
                </a:lnTo>
                <a:lnTo>
                  <a:pt x="99187" y="57276"/>
                </a:lnTo>
                <a:lnTo>
                  <a:pt x="67818" y="95250"/>
                </a:lnTo>
                <a:lnTo>
                  <a:pt x="36322" y="152400"/>
                </a:lnTo>
                <a:lnTo>
                  <a:pt x="22860" y="221996"/>
                </a:lnTo>
                <a:lnTo>
                  <a:pt x="24130" y="262763"/>
                </a:lnTo>
                <a:lnTo>
                  <a:pt x="27812" y="285114"/>
                </a:lnTo>
                <a:lnTo>
                  <a:pt x="0" y="302513"/>
                </a:lnTo>
                <a:lnTo>
                  <a:pt x="15875" y="306704"/>
                </a:lnTo>
                <a:lnTo>
                  <a:pt x="101600" y="322199"/>
                </a:lnTo>
                <a:lnTo>
                  <a:pt x="147193" y="324358"/>
                </a:lnTo>
                <a:lnTo>
                  <a:pt x="174625" y="321817"/>
                </a:lnTo>
                <a:lnTo>
                  <a:pt x="231012" y="296037"/>
                </a:lnTo>
                <a:lnTo>
                  <a:pt x="272542" y="255397"/>
                </a:lnTo>
                <a:lnTo>
                  <a:pt x="296163" y="205993"/>
                </a:lnTo>
                <a:lnTo>
                  <a:pt x="306070" y="153415"/>
                </a:lnTo>
                <a:lnTo>
                  <a:pt x="307594" y="114935"/>
                </a:lnTo>
                <a:lnTo>
                  <a:pt x="303149" y="68706"/>
                </a:lnTo>
                <a:lnTo>
                  <a:pt x="292608" y="17906"/>
                </a:lnTo>
                <a:lnTo>
                  <a:pt x="289813" y="10160"/>
                </a:lnTo>
                <a:lnTo>
                  <a:pt x="289306" y="7747"/>
                </a:lnTo>
                <a:lnTo>
                  <a:pt x="278764" y="3683"/>
                </a:lnTo>
                <a:lnTo>
                  <a:pt x="260731" y="1142"/>
                </a:lnTo>
                <a:lnTo>
                  <a:pt x="236982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2940" y="1972818"/>
            <a:ext cx="344170" cy="277495"/>
          </a:xfrm>
          <a:custGeom>
            <a:avLst/>
            <a:gdLst/>
            <a:ahLst/>
            <a:cxnLst/>
            <a:rect l="l" t="t" r="r" b="b"/>
            <a:pathLst>
              <a:path w="344170" h="277494">
                <a:moveTo>
                  <a:pt x="0" y="6223"/>
                </a:moveTo>
                <a:lnTo>
                  <a:pt x="13208" y="105537"/>
                </a:lnTo>
                <a:lnTo>
                  <a:pt x="24130" y="149606"/>
                </a:lnTo>
                <a:lnTo>
                  <a:pt x="39243" y="186182"/>
                </a:lnTo>
                <a:lnTo>
                  <a:pt x="68961" y="226568"/>
                </a:lnTo>
                <a:lnTo>
                  <a:pt x="114554" y="260350"/>
                </a:lnTo>
                <a:lnTo>
                  <a:pt x="164337" y="275463"/>
                </a:lnTo>
                <a:lnTo>
                  <a:pt x="189611" y="277114"/>
                </a:lnTo>
                <a:lnTo>
                  <a:pt x="213740" y="276352"/>
                </a:lnTo>
                <a:lnTo>
                  <a:pt x="249300" y="271399"/>
                </a:lnTo>
                <a:lnTo>
                  <a:pt x="290449" y="259461"/>
                </a:lnTo>
                <a:lnTo>
                  <a:pt x="333883" y="240792"/>
                </a:lnTo>
                <a:lnTo>
                  <a:pt x="340106" y="237109"/>
                </a:lnTo>
                <a:lnTo>
                  <a:pt x="342519" y="236347"/>
                </a:lnTo>
                <a:lnTo>
                  <a:pt x="341249" y="197993"/>
                </a:lnTo>
                <a:lnTo>
                  <a:pt x="331088" y="160147"/>
                </a:lnTo>
                <a:lnTo>
                  <a:pt x="308610" y="108331"/>
                </a:lnTo>
                <a:lnTo>
                  <a:pt x="262509" y="54610"/>
                </a:lnTo>
                <a:lnTo>
                  <a:pt x="226822" y="27305"/>
                </a:lnTo>
                <a:lnTo>
                  <a:pt x="205277" y="15494"/>
                </a:lnTo>
                <a:lnTo>
                  <a:pt x="31876" y="15494"/>
                </a:lnTo>
                <a:lnTo>
                  <a:pt x="0" y="6223"/>
                </a:lnTo>
                <a:close/>
              </a:path>
              <a:path w="344170" h="277494">
                <a:moveTo>
                  <a:pt x="140588" y="0"/>
                </a:moveTo>
                <a:lnTo>
                  <a:pt x="102235" y="1270"/>
                </a:lnTo>
                <a:lnTo>
                  <a:pt x="57531" y="9017"/>
                </a:lnTo>
                <a:lnTo>
                  <a:pt x="31876" y="15494"/>
                </a:lnTo>
                <a:lnTo>
                  <a:pt x="205277" y="15494"/>
                </a:lnTo>
                <a:lnTo>
                  <a:pt x="201802" y="13589"/>
                </a:lnTo>
                <a:lnTo>
                  <a:pt x="172974" y="4064"/>
                </a:lnTo>
                <a:lnTo>
                  <a:pt x="140588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2940" y="1972818"/>
            <a:ext cx="344170" cy="277495"/>
          </a:xfrm>
          <a:custGeom>
            <a:avLst/>
            <a:gdLst/>
            <a:ahLst/>
            <a:cxnLst/>
            <a:rect l="l" t="t" r="r" b="b"/>
            <a:pathLst>
              <a:path w="344170" h="277494">
                <a:moveTo>
                  <a:pt x="0" y="6223"/>
                </a:moveTo>
                <a:lnTo>
                  <a:pt x="13208" y="105537"/>
                </a:lnTo>
                <a:lnTo>
                  <a:pt x="24130" y="149606"/>
                </a:lnTo>
                <a:lnTo>
                  <a:pt x="39243" y="186182"/>
                </a:lnTo>
                <a:lnTo>
                  <a:pt x="68961" y="226568"/>
                </a:lnTo>
                <a:lnTo>
                  <a:pt x="114554" y="260350"/>
                </a:lnTo>
                <a:lnTo>
                  <a:pt x="164337" y="275463"/>
                </a:lnTo>
                <a:lnTo>
                  <a:pt x="189611" y="277114"/>
                </a:lnTo>
                <a:lnTo>
                  <a:pt x="213740" y="276352"/>
                </a:lnTo>
                <a:lnTo>
                  <a:pt x="249300" y="271399"/>
                </a:lnTo>
                <a:lnTo>
                  <a:pt x="290449" y="259461"/>
                </a:lnTo>
                <a:lnTo>
                  <a:pt x="333883" y="240792"/>
                </a:lnTo>
                <a:lnTo>
                  <a:pt x="340106" y="237109"/>
                </a:lnTo>
                <a:lnTo>
                  <a:pt x="342519" y="236347"/>
                </a:lnTo>
                <a:lnTo>
                  <a:pt x="341249" y="197993"/>
                </a:lnTo>
                <a:lnTo>
                  <a:pt x="331088" y="160147"/>
                </a:lnTo>
                <a:lnTo>
                  <a:pt x="308610" y="108331"/>
                </a:lnTo>
                <a:lnTo>
                  <a:pt x="262509" y="54610"/>
                </a:lnTo>
                <a:lnTo>
                  <a:pt x="226822" y="27305"/>
                </a:lnTo>
                <a:lnTo>
                  <a:pt x="205277" y="15494"/>
                </a:lnTo>
                <a:lnTo>
                  <a:pt x="31876" y="15494"/>
                </a:lnTo>
                <a:lnTo>
                  <a:pt x="0" y="6223"/>
                </a:lnTo>
                <a:close/>
              </a:path>
              <a:path w="344170" h="277494">
                <a:moveTo>
                  <a:pt x="140588" y="0"/>
                </a:moveTo>
                <a:lnTo>
                  <a:pt x="102235" y="1270"/>
                </a:lnTo>
                <a:lnTo>
                  <a:pt x="57531" y="9017"/>
                </a:lnTo>
                <a:lnTo>
                  <a:pt x="31876" y="15494"/>
                </a:lnTo>
                <a:lnTo>
                  <a:pt x="205277" y="15494"/>
                </a:lnTo>
                <a:lnTo>
                  <a:pt x="201802" y="13589"/>
                </a:lnTo>
                <a:lnTo>
                  <a:pt x="172974" y="4064"/>
                </a:lnTo>
                <a:lnTo>
                  <a:pt x="140588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42815" y="1978913"/>
            <a:ext cx="267970" cy="379730"/>
          </a:xfrm>
          <a:custGeom>
            <a:avLst/>
            <a:gdLst/>
            <a:ahLst/>
            <a:cxnLst/>
            <a:rect l="l" t="t" r="r" b="b"/>
            <a:pathLst>
              <a:path w="267970" h="379730">
                <a:moveTo>
                  <a:pt x="232918" y="0"/>
                </a:moveTo>
                <a:lnTo>
                  <a:pt x="137287" y="32258"/>
                </a:lnTo>
                <a:lnTo>
                  <a:pt x="96393" y="51435"/>
                </a:lnTo>
                <a:lnTo>
                  <a:pt x="63373" y="73151"/>
                </a:lnTo>
                <a:lnTo>
                  <a:pt x="29083" y="110109"/>
                </a:lnTo>
                <a:lnTo>
                  <a:pt x="5334" y="161416"/>
                </a:lnTo>
                <a:lnTo>
                  <a:pt x="0" y="212851"/>
                </a:lnTo>
                <a:lnTo>
                  <a:pt x="2794" y="237616"/>
                </a:lnTo>
                <a:lnTo>
                  <a:pt x="20447" y="295021"/>
                </a:lnTo>
                <a:lnTo>
                  <a:pt x="40132" y="332994"/>
                </a:lnTo>
                <a:lnTo>
                  <a:pt x="66675" y="371475"/>
                </a:lnTo>
                <a:lnTo>
                  <a:pt x="73151" y="379222"/>
                </a:lnTo>
                <a:lnTo>
                  <a:pt x="83438" y="378840"/>
                </a:lnTo>
                <a:lnTo>
                  <a:pt x="145542" y="353440"/>
                </a:lnTo>
                <a:lnTo>
                  <a:pt x="192532" y="321818"/>
                </a:lnTo>
                <a:lnTo>
                  <a:pt x="218186" y="293497"/>
                </a:lnTo>
                <a:lnTo>
                  <a:pt x="241426" y="253873"/>
                </a:lnTo>
                <a:lnTo>
                  <a:pt x="263525" y="194310"/>
                </a:lnTo>
                <a:lnTo>
                  <a:pt x="267970" y="161416"/>
                </a:lnTo>
                <a:lnTo>
                  <a:pt x="266446" y="126873"/>
                </a:lnTo>
                <a:lnTo>
                  <a:pt x="258699" y="90932"/>
                </a:lnTo>
                <a:lnTo>
                  <a:pt x="243205" y="53086"/>
                </a:lnTo>
                <a:lnTo>
                  <a:pt x="231775" y="33527"/>
                </a:lnTo>
                <a:lnTo>
                  <a:pt x="232918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2815" y="1978913"/>
            <a:ext cx="267970" cy="379730"/>
          </a:xfrm>
          <a:custGeom>
            <a:avLst/>
            <a:gdLst/>
            <a:ahLst/>
            <a:cxnLst/>
            <a:rect l="l" t="t" r="r" b="b"/>
            <a:pathLst>
              <a:path w="267970" h="379730">
                <a:moveTo>
                  <a:pt x="232918" y="0"/>
                </a:moveTo>
                <a:lnTo>
                  <a:pt x="137287" y="32258"/>
                </a:lnTo>
                <a:lnTo>
                  <a:pt x="96393" y="51435"/>
                </a:lnTo>
                <a:lnTo>
                  <a:pt x="63373" y="73151"/>
                </a:lnTo>
                <a:lnTo>
                  <a:pt x="29083" y="110109"/>
                </a:lnTo>
                <a:lnTo>
                  <a:pt x="5334" y="161416"/>
                </a:lnTo>
                <a:lnTo>
                  <a:pt x="0" y="212851"/>
                </a:lnTo>
                <a:lnTo>
                  <a:pt x="2794" y="237616"/>
                </a:lnTo>
                <a:lnTo>
                  <a:pt x="20447" y="295021"/>
                </a:lnTo>
                <a:lnTo>
                  <a:pt x="40132" y="332994"/>
                </a:lnTo>
                <a:lnTo>
                  <a:pt x="66675" y="371475"/>
                </a:lnTo>
                <a:lnTo>
                  <a:pt x="73151" y="379222"/>
                </a:lnTo>
                <a:lnTo>
                  <a:pt x="83438" y="378840"/>
                </a:lnTo>
                <a:lnTo>
                  <a:pt x="145542" y="353440"/>
                </a:lnTo>
                <a:lnTo>
                  <a:pt x="192532" y="321818"/>
                </a:lnTo>
                <a:lnTo>
                  <a:pt x="218186" y="293497"/>
                </a:lnTo>
                <a:lnTo>
                  <a:pt x="241426" y="253873"/>
                </a:lnTo>
                <a:lnTo>
                  <a:pt x="263525" y="194310"/>
                </a:lnTo>
                <a:lnTo>
                  <a:pt x="267970" y="161416"/>
                </a:lnTo>
                <a:lnTo>
                  <a:pt x="266446" y="126873"/>
                </a:lnTo>
                <a:lnTo>
                  <a:pt x="258699" y="90932"/>
                </a:lnTo>
                <a:lnTo>
                  <a:pt x="243205" y="53086"/>
                </a:lnTo>
                <a:lnTo>
                  <a:pt x="231775" y="33527"/>
                </a:lnTo>
                <a:lnTo>
                  <a:pt x="232918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4509" y="1834134"/>
            <a:ext cx="410209" cy="247015"/>
          </a:xfrm>
          <a:custGeom>
            <a:avLst/>
            <a:gdLst/>
            <a:ahLst/>
            <a:cxnLst/>
            <a:rect l="l" t="t" r="r" b="b"/>
            <a:pathLst>
              <a:path w="410210" h="247015">
                <a:moveTo>
                  <a:pt x="201421" y="0"/>
                </a:moveTo>
                <a:lnTo>
                  <a:pt x="148462" y="8636"/>
                </a:lnTo>
                <a:lnTo>
                  <a:pt x="103124" y="32130"/>
                </a:lnTo>
                <a:lnTo>
                  <a:pt x="57022" y="73151"/>
                </a:lnTo>
                <a:lnTo>
                  <a:pt x="30099" y="108076"/>
                </a:lnTo>
                <a:lnTo>
                  <a:pt x="4063" y="150367"/>
                </a:lnTo>
                <a:lnTo>
                  <a:pt x="0" y="159385"/>
                </a:lnTo>
                <a:lnTo>
                  <a:pt x="3682" y="168655"/>
                </a:lnTo>
                <a:lnTo>
                  <a:pt x="49656" y="212089"/>
                </a:lnTo>
                <a:lnTo>
                  <a:pt x="96646" y="238505"/>
                </a:lnTo>
                <a:lnTo>
                  <a:pt x="165862" y="246633"/>
                </a:lnTo>
                <a:lnTo>
                  <a:pt x="214502" y="243077"/>
                </a:lnTo>
                <a:lnTo>
                  <a:pt x="276987" y="225678"/>
                </a:lnTo>
                <a:lnTo>
                  <a:pt x="336803" y="187705"/>
                </a:lnTo>
                <a:lnTo>
                  <a:pt x="364489" y="158114"/>
                </a:lnTo>
                <a:lnTo>
                  <a:pt x="378332" y="139826"/>
                </a:lnTo>
                <a:lnTo>
                  <a:pt x="403568" y="139826"/>
                </a:lnTo>
                <a:lnTo>
                  <a:pt x="343662" y="72770"/>
                </a:lnTo>
                <a:lnTo>
                  <a:pt x="310261" y="42290"/>
                </a:lnTo>
                <a:lnTo>
                  <a:pt x="277621" y="20319"/>
                </a:lnTo>
                <a:lnTo>
                  <a:pt x="230631" y="3175"/>
                </a:lnTo>
                <a:lnTo>
                  <a:pt x="201421" y="0"/>
                </a:lnTo>
                <a:close/>
              </a:path>
              <a:path w="410210" h="247015">
                <a:moveTo>
                  <a:pt x="403568" y="139826"/>
                </a:moveTo>
                <a:lnTo>
                  <a:pt x="378332" y="139826"/>
                </a:lnTo>
                <a:lnTo>
                  <a:pt x="409701" y="147574"/>
                </a:lnTo>
                <a:lnTo>
                  <a:pt x="403568" y="139826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4509" y="1834134"/>
            <a:ext cx="410209" cy="247015"/>
          </a:xfrm>
          <a:custGeom>
            <a:avLst/>
            <a:gdLst/>
            <a:ahLst/>
            <a:cxnLst/>
            <a:rect l="l" t="t" r="r" b="b"/>
            <a:pathLst>
              <a:path w="410210" h="247015">
                <a:moveTo>
                  <a:pt x="201421" y="0"/>
                </a:moveTo>
                <a:lnTo>
                  <a:pt x="148462" y="8636"/>
                </a:lnTo>
                <a:lnTo>
                  <a:pt x="103124" y="32130"/>
                </a:lnTo>
                <a:lnTo>
                  <a:pt x="57022" y="73151"/>
                </a:lnTo>
                <a:lnTo>
                  <a:pt x="30099" y="108076"/>
                </a:lnTo>
                <a:lnTo>
                  <a:pt x="4063" y="150367"/>
                </a:lnTo>
                <a:lnTo>
                  <a:pt x="0" y="159385"/>
                </a:lnTo>
                <a:lnTo>
                  <a:pt x="3682" y="168655"/>
                </a:lnTo>
                <a:lnTo>
                  <a:pt x="49656" y="212089"/>
                </a:lnTo>
                <a:lnTo>
                  <a:pt x="96646" y="238505"/>
                </a:lnTo>
                <a:lnTo>
                  <a:pt x="165862" y="246633"/>
                </a:lnTo>
                <a:lnTo>
                  <a:pt x="214502" y="243077"/>
                </a:lnTo>
                <a:lnTo>
                  <a:pt x="276987" y="225678"/>
                </a:lnTo>
                <a:lnTo>
                  <a:pt x="336803" y="187705"/>
                </a:lnTo>
                <a:lnTo>
                  <a:pt x="364489" y="158114"/>
                </a:lnTo>
                <a:lnTo>
                  <a:pt x="378332" y="139826"/>
                </a:lnTo>
                <a:lnTo>
                  <a:pt x="403568" y="139826"/>
                </a:lnTo>
                <a:lnTo>
                  <a:pt x="343662" y="72770"/>
                </a:lnTo>
                <a:lnTo>
                  <a:pt x="310261" y="42290"/>
                </a:lnTo>
                <a:lnTo>
                  <a:pt x="277621" y="20319"/>
                </a:lnTo>
                <a:lnTo>
                  <a:pt x="230631" y="3175"/>
                </a:lnTo>
                <a:lnTo>
                  <a:pt x="201421" y="0"/>
                </a:lnTo>
                <a:close/>
              </a:path>
              <a:path w="410210" h="247015">
                <a:moveTo>
                  <a:pt x="403568" y="139826"/>
                </a:moveTo>
                <a:lnTo>
                  <a:pt x="378332" y="139826"/>
                </a:lnTo>
                <a:lnTo>
                  <a:pt x="409701" y="147574"/>
                </a:lnTo>
                <a:lnTo>
                  <a:pt x="403568" y="139826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5008" y="1771651"/>
            <a:ext cx="388620" cy="400685"/>
          </a:xfrm>
          <a:custGeom>
            <a:avLst/>
            <a:gdLst/>
            <a:ahLst/>
            <a:cxnLst/>
            <a:rect l="l" t="t" r="r" b="b"/>
            <a:pathLst>
              <a:path w="388620" h="400684">
                <a:moveTo>
                  <a:pt x="276410" y="201675"/>
                </a:moveTo>
                <a:lnTo>
                  <a:pt x="96392" y="201675"/>
                </a:lnTo>
                <a:lnTo>
                  <a:pt x="117220" y="203835"/>
                </a:lnTo>
                <a:lnTo>
                  <a:pt x="137667" y="210692"/>
                </a:lnTo>
                <a:lnTo>
                  <a:pt x="175640" y="243712"/>
                </a:lnTo>
                <a:lnTo>
                  <a:pt x="188340" y="286130"/>
                </a:lnTo>
                <a:lnTo>
                  <a:pt x="186181" y="306704"/>
                </a:lnTo>
                <a:lnTo>
                  <a:pt x="176911" y="338074"/>
                </a:lnTo>
                <a:lnTo>
                  <a:pt x="162051" y="379729"/>
                </a:lnTo>
                <a:lnTo>
                  <a:pt x="157352" y="400558"/>
                </a:lnTo>
                <a:lnTo>
                  <a:pt x="231901" y="248665"/>
                </a:lnTo>
                <a:lnTo>
                  <a:pt x="245871" y="246761"/>
                </a:lnTo>
                <a:lnTo>
                  <a:pt x="323058" y="246761"/>
                </a:lnTo>
                <a:lnTo>
                  <a:pt x="276410" y="201675"/>
                </a:lnTo>
                <a:close/>
              </a:path>
              <a:path w="388620" h="400684">
                <a:moveTo>
                  <a:pt x="323058" y="246761"/>
                </a:moveTo>
                <a:lnTo>
                  <a:pt x="245871" y="246761"/>
                </a:lnTo>
                <a:lnTo>
                  <a:pt x="270509" y="247776"/>
                </a:lnTo>
                <a:lnTo>
                  <a:pt x="292100" y="252729"/>
                </a:lnTo>
                <a:lnTo>
                  <a:pt x="311276" y="260985"/>
                </a:lnTo>
                <a:lnTo>
                  <a:pt x="336676" y="277367"/>
                </a:lnTo>
                <a:lnTo>
                  <a:pt x="370077" y="300609"/>
                </a:lnTo>
                <a:lnTo>
                  <a:pt x="388365" y="309879"/>
                </a:lnTo>
                <a:lnTo>
                  <a:pt x="323058" y="246761"/>
                </a:lnTo>
                <a:close/>
              </a:path>
              <a:path w="388620" h="400684">
                <a:moveTo>
                  <a:pt x="133222" y="0"/>
                </a:moveTo>
                <a:lnTo>
                  <a:pt x="149605" y="44196"/>
                </a:lnTo>
                <a:lnTo>
                  <a:pt x="165734" y="98044"/>
                </a:lnTo>
                <a:lnTo>
                  <a:pt x="168782" y="119125"/>
                </a:lnTo>
                <a:lnTo>
                  <a:pt x="169163" y="138811"/>
                </a:lnTo>
                <a:lnTo>
                  <a:pt x="166242" y="157987"/>
                </a:lnTo>
                <a:lnTo>
                  <a:pt x="162559" y="166624"/>
                </a:lnTo>
                <a:lnTo>
                  <a:pt x="0" y="209041"/>
                </a:lnTo>
                <a:lnTo>
                  <a:pt x="20954" y="209041"/>
                </a:lnTo>
                <a:lnTo>
                  <a:pt x="64262" y="203453"/>
                </a:lnTo>
                <a:lnTo>
                  <a:pt x="96392" y="201675"/>
                </a:lnTo>
                <a:lnTo>
                  <a:pt x="276410" y="201675"/>
                </a:lnTo>
                <a:lnTo>
                  <a:pt x="267080" y="192659"/>
                </a:lnTo>
                <a:lnTo>
                  <a:pt x="265938" y="182117"/>
                </a:lnTo>
                <a:lnTo>
                  <a:pt x="270128" y="163322"/>
                </a:lnTo>
                <a:lnTo>
                  <a:pt x="280162" y="146050"/>
                </a:lnTo>
                <a:lnTo>
                  <a:pt x="284454" y="141350"/>
                </a:lnTo>
                <a:lnTo>
                  <a:pt x="224154" y="141350"/>
                </a:lnTo>
                <a:lnTo>
                  <a:pt x="133222" y="0"/>
                </a:lnTo>
                <a:close/>
              </a:path>
              <a:path w="388620" h="400684">
                <a:moveTo>
                  <a:pt x="373379" y="62484"/>
                </a:moveTo>
                <a:lnTo>
                  <a:pt x="224154" y="141350"/>
                </a:lnTo>
                <a:lnTo>
                  <a:pt x="284454" y="141350"/>
                </a:lnTo>
                <a:lnTo>
                  <a:pt x="294893" y="129921"/>
                </a:lnTo>
                <a:lnTo>
                  <a:pt x="321309" y="107696"/>
                </a:lnTo>
                <a:lnTo>
                  <a:pt x="358647" y="77977"/>
                </a:lnTo>
                <a:lnTo>
                  <a:pt x="373379" y="62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55008" y="1771651"/>
            <a:ext cx="388620" cy="400685"/>
          </a:xfrm>
          <a:custGeom>
            <a:avLst/>
            <a:gdLst/>
            <a:ahLst/>
            <a:cxnLst/>
            <a:rect l="l" t="t" r="r" b="b"/>
            <a:pathLst>
              <a:path w="388620" h="400684">
                <a:moveTo>
                  <a:pt x="276410" y="201675"/>
                </a:moveTo>
                <a:lnTo>
                  <a:pt x="96392" y="201675"/>
                </a:lnTo>
                <a:lnTo>
                  <a:pt x="117220" y="203835"/>
                </a:lnTo>
                <a:lnTo>
                  <a:pt x="137667" y="210692"/>
                </a:lnTo>
                <a:lnTo>
                  <a:pt x="175640" y="243712"/>
                </a:lnTo>
                <a:lnTo>
                  <a:pt x="188340" y="286130"/>
                </a:lnTo>
                <a:lnTo>
                  <a:pt x="186181" y="306704"/>
                </a:lnTo>
                <a:lnTo>
                  <a:pt x="176911" y="338074"/>
                </a:lnTo>
                <a:lnTo>
                  <a:pt x="162051" y="379729"/>
                </a:lnTo>
                <a:lnTo>
                  <a:pt x="157352" y="400558"/>
                </a:lnTo>
                <a:lnTo>
                  <a:pt x="231901" y="248665"/>
                </a:lnTo>
                <a:lnTo>
                  <a:pt x="245871" y="246761"/>
                </a:lnTo>
                <a:lnTo>
                  <a:pt x="323058" y="246761"/>
                </a:lnTo>
                <a:lnTo>
                  <a:pt x="276410" y="201675"/>
                </a:lnTo>
                <a:close/>
              </a:path>
              <a:path w="388620" h="400684">
                <a:moveTo>
                  <a:pt x="323058" y="246761"/>
                </a:moveTo>
                <a:lnTo>
                  <a:pt x="245871" y="246761"/>
                </a:lnTo>
                <a:lnTo>
                  <a:pt x="270509" y="247776"/>
                </a:lnTo>
                <a:lnTo>
                  <a:pt x="292100" y="252729"/>
                </a:lnTo>
                <a:lnTo>
                  <a:pt x="311276" y="260985"/>
                </a:lnTo>
                <a:lnTo>
                  <a:pt x="336676" y="277367"/>
                </a:lnTo>
                <a:lnTo>
                  <a:pt x="370077" y="300609"/>
                </a:lnTo>
                <a:lnTo>
                  <a:pt x="388365" y="309879"/>
                </a:lnTo>
                <a:lnTo>
                  <a:pt x="323058" y="246761"/>
                </a:lnTo>
                <a:close/>
              </a:path>
              <a:path w="388620" h="400684">
                <a:moveTo>
                  <a:pt x="133222" y="0"/>
                </a:moveTo>
                <a:lnTo>
                  <a:pt x="149605" y="44196"/>
                </a:lnTo>
                <a:lnTo>
                  <a:pt x="165734" y="98044"/>
                </a:lnTo>
                <a:lnTo>
                  <a:pt x="168782" y="119125"/>
                </a:lnTo>
                <a:lnTo>
                  <a:pt x="169163" y="138811"/>
                </a:lnTo>
                <a:lnTo>
                  <a:pt x="166242" y="157987"/>
                </a:lnTo>
                <a:lnTo>
                  <a:pt x="162559" y="166624"/>
                </a:lnTo>
                <a:lnTo>
                  <a:pt x="0" y="209041"/>
                </a:lnTo>
                <a:lnTo>
                  <a:pt x="20954" y="209041"/>
                </a:lnTo>
                <a:lnTo>
                  <a:pt x="64262" y="203453"/>
                </a:lnTo>
                <a:lnTo>
                  <a:pt x="96392" y="201675"/>
                </a:lnTo>
                <a:lnTo>
                  <a:pt x="276410" y="201675"/>
                </a:lnTo>
                <a:lnTo>
                  <a:pt x="267080" y="192659"/>
                </a:lnTo>
                <a:lnTo>
                  <a:pt x="265938" y="182117"/>
                </a:lnTo>
                <a:lnTo>
                  <a:pt x="270128" y="163322"/>
                </a:lnTo>
                <a:lnTo>
                  <a:pt x="280162" y="146050"/>
                </a:lnTo>
                <a:lnTo>
                  <a:pt x="284454" y="141350"/>
                </a:lnTo>
                <a:lnTo>
                  <a:pt x="224154" y="141350"/>
                </a:lnTo>
                <a:lnTo>
                  <a:pt x="133222" y="0"/>
                </a:lnTo>
                <a:close/>
              </a:path>
              <a:path w="388620" h="400684">
                <a:moveTo>
                  <a:pt x="373379" y="62484"/>
                </a:moveTo>
                <a:lnTo>
                  <a:pt x="224154" y="141350"/>
                </a:lnTo>
                <a:lnTo>
                  <a:pt x="284454" y="141350"/>
                </a:lnTo>
                <a:lnTo>
                  <a:pt x="294893" y="129921"/>
                </a:lnTo>
                <a:lnTo>
                  <a:pt x="321309" y="107696"/>
                </a:lnTo>
                <a:lnTo>
                  <a:pt x="358647" y="77977"/>
                </a:lnTo>
                <a:lnTo>
                  <a:pt x="373379" y="62484"/>
                </a:lnTo>
                <a:close/>
              </a:path>
            </a:pathLst>
          </a:custGeom>
          <a:solidFill>
            <a:srgbClr val="7489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2167" y="1896617"/>
            <a:ext cx="136906" cy="1414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标题 22">
            <a:extLst>
              <a:ext uri="{FF2B5EF4-FFF2-40B4-BE49-F238E27FC236}">
                <a16:creationId xmlns:a16="http://schemas.microsoft.com/office/drawing/2014/main" id="{6BB448F1-512F-4FA3-9C1D-7C221DA3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什么是分类？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54E47B4B-5008-418B-A987-7529335581C7}"/>
              </a:ext>
            </a:extLst>
          </p:cNvPr>
          <p:cNvSpPr txBox="1"/>
          <p:nvPr/>
        </p:nvSpPr>
        <p:spPr>
          <a:xfrm>
            <a:off x="387529" y="1518383"/>
            <a:ext cx="3370655" cy="2515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zh-CN" altLang="en-US" sz="2800" dirty="0">
                <a:latin typeface="Trebuchet MS"/>
                <a:cs typeface="Trebuchet MS"/>
              </a:rPr>
              <a:t>一家花店想根据某顾客最近买花的情况，来预测某种新来的花是否会被该顾客购买</a:t>
            </a:r>
            <a:endParaRPr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9855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69736" y="190728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3" y="99822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3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2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6222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1198" y="2950719"/>
            <a:ext cx="788670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1824" y="3443477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4021" y="3160014"/>
            <a:ext cx="199643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87340" y="2800350"/>
            <a:ext cx="201168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1601" y="2405634"/>
            <a:ext cx="201167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7191" y="2036825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3515" y="2315717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04203" y="2797301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71972" y="2908554"/>
            <a:ext cx="199643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73011" y="2516886"/>
            <a:ext cx="199644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2947" y="2114550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7619" y="2320289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46619" y="2783585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3719" y="3160014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77683" y="3327654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41748" y="3726942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77512" y="3449573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23460" y="3035045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80303" y="3601973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7985" y="3761994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31865" y="2993898"/>
            <a:ext cx="199643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66460" y="4184141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15940" y="4542282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37733" y="4534661"/>
            <a:ext cx="201167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80433" y="4274058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15612" y="4421885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99822" y="0"/>
                </a:moveTo>
                <a:lnTo>
                  <a:pt x="60971" y="7846"/>
                </a:lnTo>
                <a:lnTo>
                  <a:pt x="29241" y="29241"/>
                </a:lnTo>
                <a:lnTo>
                  <a:pt x="7846" y="60971"/>
                </a:lnTo>
                <a:lnTo>
                  <a:pt x="0" y="99822"/>
                </a:lnTo>
                <a:lnTo>
                  <a:pt x="7846" y="138672"/>
                </a:lnTo>
                <a:lnTo>
                  <a:pt x="29241" y="170402"/>
                </a:lnTo>
                <a:lnTo>
                  <a:pt x="60971" y="191797"/>
                </a:lnTo>
                <a:lnTo>
                  <a:pt x="99822" y="199644"/>
                </a:lnTo>
                <a:lnTo>
                  <a:pt x="138672" y="191797"/>
                </a:lnTo>
                <a:lnTo>
                  <a:pt x="170402" y="170402"/>
                </a:lnTo>
                <a:lnTo>
                  <a:pt x="191797" y="138672"/>
                </a:lnTo>
                <a:lnTo>
                  <a:pt x="199644" y="99822"/>
                </a:lnTo>
                <a:lnTo>
                  <a:pt x="191797" y="60971"/>
                </a:lnTo>
                <a:lnTo>
                  <a:pt x="170402" y="29241"/>
                </a:lnTo>
                <a:lnTo>
                  <a:pt x="138672" y="7846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95115" y="4293870"/>
            <a:ext cx="201168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80333" y="3833622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47160" y="3446526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70248" y="2775966"/>
            <a:ext cx="201167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96055" y="3242310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46576" y="2394966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81400" y="2775966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4155" y="2120647"/>
            <a:ext cx="199644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47160" y="2993898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61588" y="3761994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70960" y="4016501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80333" y="2366011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51960" y="3158489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77512" y="4007357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99822" y="0"/>
                </a:moveTo>
                <a:lnTo>
                  <a:pt x="60971" y="7911"/>
                </a:lnTo>
                <a:lnTo>
                  <a:pt x="29241" y="29479"/>
                </a:lnTo>
                <a:lnTo>
                  <a:pt x="7846" y="61454"/>
                </a:lnTo>
                <a:lnTo>
                  <a:pt x="0" y="100584"/>
                </a:lnTo>
                <a:lnTo>
                  <a:pt x="7846" y="139713"/>
                </a:lnTo>
                <a:lnTo>
                  <a:pt x="29241" y="171688"/>
                </a:lnTo>
                <a:lnTo>
                  <a:pt x="60971" y="193256"/>
                </a:lnTo>
                <a:lnTo>
                  <a:pt x="99822" y="201167"/>
                </a:lnTo>
                <a:lnTo>
                  <a:pt x="138672" y="193256"/>
                </a:lnTo>
                <a:lnTo>
                  <a:pt x="170402" y="171688"/>
                </a:lnTo>
                <a:lnTo>
                  <a:pt x="191797" y="139713"/>
                </a:lnTo>
                <a:lnTo>
                  <a:pt x="199644" y="100584"/>
                </a:lnTo>
                <a:lnTo>
                  <a:pt x="191797" y="61454"/>
                </a:lnTo>
                <a:lnTo>
                  <a:pt x="170402" y="29479"/>
                </a:lnTo>
                <a:lnTo>
                  <a:pt x="138672" y="7911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23460" y="3353561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23233" y="3013710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4452" y="4525517"/>
            <a:ext cx="19964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27647" y="4174997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68895" y="4516373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108965" y="0"/>
                </a:moveTo>
                <a:lnTo>
                  <a:pt x="0" y="134112"/>
                </a:lnTo>
                <a:lnTo>
                  <a:pt x="108965" y="268224"/>
                </a:lnTo>
                <a:lnTo>
                  <a:pt x="217932" y="134112"/>
                </a:lnTo>
                <a:lnTo>
                  <a:pt x="1089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0" y="134112"/>
                </a:moveTo>
                <a:lnTo>
                  <a:pt x="108965" y="0"/>
                </a:lnTo>
                <a:lnTo>
                  <a:pt x="217932" y="134112"/>
                </a:lnTo>
                <a:lnTo>
                  <a:pt x="108965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标题 63">
            <a:extLst>
              <a:ext uri="{FF2B5EF4-FFF2-40B4-BE49-F238E27FC236}">
                <a16:creationId xmlns:a16="http://schemas.microsoft.com/office/drawing/2014/main" id="{85747318-A174-4FA8-A22E-2905BE57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近邻模型中的距离测度</a:t>
            </a:r>
          </a:p>
        </p:txBody>
      </p:sp>
    </p:spTree>
    <p:extLst>
      <p:ext uri="{BB962C8B-B14F-4D97-AF65-F5344CB8AC3E}">
        <p14:creationId xmlns:p14="http://schemas.microsoft.com/office/powerpoint/2010/main" val="108356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69736" y="190728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3" y="99822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3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2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6857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1199" y="2950719"/>
            <a:ext cx="789305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3845" y="2171700"/>
            <a:ext cx="911860" cy="1689100"/>
          </a:xfrm>
          <a:custGeom>
            <a:avLst/>
            <a:gdLst/>
            <a:ahLst/>
            <a:cxnLst/>
            <a:rect l="l" t="t" r="r" b="b"/>
            <a:pathLst>
              <a:path w="911860" h="1689100">
                <a:moveTo>
                  <a:pt x="19812" y="1563243"/>
                </a:moveTo>
                <a:lnTo>
                  <a:pt x="5587" y="1563751"/>
                </a:lnTo>
                <a:lnTo>
                  <a:pt x="0" y="1569720"/>
                </a:lnTo>
                <a:lnTo>
                  <a:pt x="253" y="1576958"/>
                </a:lnTo>
                <a:lnTo>
                  <a:pt x="4444" y="1688973"/>
                </a:lnTo>
                <a:lnTo>
                  <a:pt x="31260" y="1672463"/>
                </a:lnTo>
                <a:lnTo>
                  <a:pt x="27939" y="1672463"/>
                </a:lnTo>
                <a:lnTo>
                  <a:pt x="5079" y="1660270"/>
                </a:lnTo>
                <a:lnTo>
                  <a:pt x="27707" y="1617919"/>
                </a:lnTo>
                <a:lnTo>
                  <a:pt x="25907" y="1568831"/>
                </a:lnTo>
                <a:lnTo>
                  <a:pt x="19812" y="1563243"/>
                </a:lnTo>
                <a:close/>
              </a:path>
              <a:path w="911860" h="1689100">
                <a:moveTo>
                  <a:pt x="27707" y="1617919"/>
                </a:moveTo>
                <a:lnTo>
                  <a:pt x="5079" y="1660270"/>
                </a:lnTo>
                <a:lnTo>
                  <a:pt x="27939" y="1672463"/>
                </a:lnTo>
                <a:lnTo>
                  <a:pt x="31468" y="1665858"/>
                </a:lnTo>
                <a:lnTo>
                  <a:pt x="29463" y="1665858"/>
                </a:lnTo>
                <a:lnTo>
                  <a:pt x="9778" y="1655318"/>
                </a:lnTo>
                <a:lnTo>
                  <a:pt x="28652" y="1643706"/>
                </a:lnTo>
                <a:lnTo>
                  <a:pt x="27707" y="1617919"/>
                </a:lnTo>
                <a:close/>
              </a:path>
              <a:path w="911860" h="1689100">
                <a:moveTo>
                  <a:pt x="92455" y="1604391"/>
                </a:moveTo>
                <a:lnTo>
                  <a:pt x="50478" y="1630277"/>
                </a:lnTo>
                <a:lnTo>
                  <a:pt x="27939" y="1672463"/>
                </a:lnTo>
                <a:lnTo>
                  <a:pt x="31260" y="1672463"/>
                </a:lnTo>
                <a:lnTo>
                  <a:pt x="99949" y="1630172"/>
                </a:lnTo>
                <a:lnTo>
                  <a:pt x="106044" y="1626489"/>
                </a:lnTo>
                <a:lnTo>
                  <a:pt x="107950" y="1618488"/>
                </a:lnTo>
                <a:lnTo>
                  <a:pt x="104139" y="1612392"/>
                </a:lnTo>
                <a:lnTo>
                  <a:pt x="100456" y="1606295"/>
                </a:lnTo>
                <a:lnTo>
                  <a:pt x="92455" y="1604391"/>
                </a:lnTo>
                <a:close/>
              </a:path>
              <a:path w="911860" h="1689100">
                <a:moveTo>
                  <a:pt x="28652" y="1643706"/>
                </a:moveTo>
                <a:lnTo>
                  <a:pt x="9778" y="1655318"/>
                </a:lnTo>
                <a:lnTo>
                  <a:pt x="29463" y="1665858"/>
                </a:lnTo>
                <a:lnTo>
                  <a:pt x="28652" y="1643706"/>
                </a:lnTo>
                <a:close/>
              </a:path>
              <a:path w="911860" h="1689100">
                <a:moveTo>
                  <a:pt x="50478" y="1630277"/>
                </a:moveTo>
                <a:lnTo>
                  <a:pt x="28652" y="1643706"/>
                </a:lnTo>
                <a:lnTo>
                  <a:pt x="29463" y="1665858"/>
                </a:lnTo>
                <a:lnTo>
                  <a:pt x="31468" y="1665858"/>
                </a:lnTo>
                <a:lnTo>
                  <a:pt x="50478" y="1630277"/>
                </a:lnTo>
                <a:close/>
              </a:path>
              <a:path w="911860" h="1689100">
                <a:moveTo>
                  <a:pt x="882609" y="45354"/>
                </a:moveTo>
                <a:lnTo>
                  <a:pt x="860630" y="58913"/>
                </a:lnTo>
                <a:lnTo>
                  <a:pt x="27707" y="1617919"/>
                </a:lnTo>
                <a:lnTo>
                  <a:pt x="28652" y="1643706"/>
                </a:lnTo>
                <a:lnTo>
                  <a:pt x="50478" y="1630277"/>
                </a:lnTo>
                <a:lnTo>
                  <a:pt x="883584" y="70929"/>
                </a:lnTo>
                <a:lnTo>
                  <a:pt x="882609" y="45354"/>
                </a:lnTo>
                <a:close/>
              </a:path>
              <a:path w="911860" h="1689100">
                <a:moveTo>
                  <a:pt x="907524" y="16510"/>
                </a:moveTo>
                <a:lnTo>
                  <a:pt x="883284" y="16510"/>
                </a:lnTo>
                <a:lnTo>
                  <a:pt x="906144" y="28701"/>
                </a:lnTo>
                <a:lnTo>
                  <a:pt x="883584" y="70929"/>
                </a:lnTo>
                <a:lnTo>
                  <a:pt x="885189" y="113029"/>
                </a:lnTo>
                <a:lnTo>
                  <a:pt x="885443" y="120141"/>
                </a:lnTo>
                <a:lnTo>
                  <a:pt x="891413" y="125729"/>
                </a:lnTo>
                <a:lnTo>
                  <a:pt x="905763" y="125222"/>
                </a:lnTo>
                <a:lnTo>
                  <a:pt x="911351" y="119252"/>
                </a:lnTo>
                <a:lnTo>
                  <a:pt x="911097" y="112013"/>
                </a:lnTo>
                <a:lnTo>
                  <a:pt x="907524" y="16510"/>
                </a:lnTo>
                <a:close/>
              </a:path>
              <a:path w="911860" h="1689100">
                <a:moveTo>
                  <a:pt x="906906" y="0"/>
                </a:moveTo>
                <a:lnTo>
                  <a:pt x="811402" y="58800"/>
                </a:lnTo>
                <a:lnTo>
                  <a:pt x="805306" y="62484"/>
                </a:lnTo>
                <a:lnTo>
                  <a:pt x="803401" y="70485"/>
                </a:lnTo>
                <a:lnTo>
                  <a:pt x="807084" y="76580"/>
                </a:lnTo>
                <a:lnTo>
                  <a:pt x="810894" y="82676"/>
                </a:lnTo>
                <a:lnTo>
                  <a:pt x="818895" y="84582"/>
                </a:lnTo>
                <a:lnTo>
                  <a:pt x="824991" y="80899"/>
                </a:lnTo>
                <a:lnTo>
                  <a:pt x="860630" y="58913"/>
                </a:lnTo>
                <a:lnTo>
                  <a:pt x="883284" y="16510"/>
                </a:lnTo>
                <a:lnTo>
                  <a:pt x="907524" y="16510"/>
                </a:lnTo>
                <a:lnTo>
                  <a:pt x="906906" y="0"/>
                </a:lnTo>
                <a:close/>
              </a:path>
              <a:path w="911860" h="1689100">
                <a:moveTo>
                  <a:pt x="895667" y="23113"/>
                </a:moveTo>
                <a:lnTo>
                  <a:pt x="881760" y="23113"/>
                </a:lnTo>
                <a:lnTo>
                  <a:pt x="901572" y="33654"/>
                </a:lnTo>
                <a:lnTo>
                  <a:pt x="882609" y="45354"/>
                </a:lnTo>
                <a:lnTo>
                  <a:pt x="883584" y="70929"/>
                </a:lnTo>
                <a:lnTo>
                  <a:pt x="906144" y="28701"/>
                </a:lnTo>
                <a:lnTo>
                  <a:pt x="895667" y="23113"/>
                </a:lnTo>
                <a:close/>
              </a:path>
              <a:path w="911860" h="1689100">
                <a:moveTo>
                  <a:pt x="883284" y="16510"/>
                </a:moveTo>
                <a:lnTo>
                  <a:pt x="860630" y="58913"/>
                </a:lnTo>
                <a:lnTo>
                  <a:pt x="882609" y="45354"/>
                </a:lnTo>
                <a:lnTo>
                  <a:pt x="881760" y="23113"/>
                </a:lnTo>
                <a:lnTo>
                  <a:pt x="895667" y="23113"/>
                </a:lnTo>
                <a:lnTo>
                  <a:pt x="883284" y="16510"/>
                </a:lnTo>
                <a:close/>
              </a:path>
              <a:path w="911860" h="1689100">
                <a:moveTo>
                  <a:pt x="881760" y="23113"/>
                </a:moveTo>
                <a:lnTo>
                  <a:pt x="882609" y="45354"/>
                </a:lnTo>
                <a:lnTo>
                  <a:pt x="901572" y="33654"/>
                </a:lnTo>
                <a:lnTo>
                  <a:pt x="881760" y="23113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108965" y="0"/>
                </a:moveTo>
                <a:lnTo>
                  <a:pt x="0" y="134112"/>
                </a:lnTo>
                <a:lnTo>
                  <a:pt x="108965" y="268224"/>
                </a:lnTo>
                <a:lnTo>
                  <a:pt x="217932" y="134112"/>
                </a:lnTo>
                <a:lnTo>
                  <a:pt x="1089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0" y="134112"/>
                </a:moveTo>
                <a:lnTo>
                  <a:pt x="108965" y="0"/>
                </a:lnTo>
                <a:lnTo>
                  <a:pt x="217932" y="134112"/>
                </a:lnTo>
                <a:lnTo>
                  <a:pt x="108965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5DC5680-C075-4E08-9015-CF862184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欧几里得距离</a:t>
            </a:r>
          </a:p>
        </p:txBody>
      </p:sp>
    </p:spTree>
    <p:extLst>
      <p:ext uri="{BB962C8B-B14F-4D97-AF65-F5344CB8AC3E}">
        <p14:creationId xmlns:p14="http://schemas.microsoft.com/office/powerpoint/2010/main" val="1406353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69736" y="190728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3" y="99822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3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2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1198" y="3175000"/>
            <a:ext cx="4025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5" dirty="0">
                <a:solidFill>
                  <a:srgbClr val="344B5E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344B5E"/>
                </a:solidFill>
                <a:latin typeface="Arial"/>
                <a:cs typeface="Arial"/>
              </a:rPr>
              <a:t>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6857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6857" y="2950718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3845" y="2171700"/>
            <a:ext cx="911860" cy="1689100"/>
          </a:xfrm>
          <a:custGeom>
            <a:avLst/>
            <a:gdLst/>
            <a:ahLst/>
            <a:cxnLst/>
            <a:rect l="l" t="t" r="r" b="b"/>
            <a:pathLst>
              <a:path w="911860" h="1689100">
                <a:moveTo>
                  <a:pt x="19812" y="1563243"/>
                </a:moveTo>
                <a:lnTo>
                  <a:pt x="5587" y="1563751"/>
                </a:lnTo>
                <a:lnTo>
                  <a:pt x="0" y="1569720"/>
                </a:lnTo>
                <a:lnTo>
                  <a:pt x="253" y="1576958"/>
                </a:lnTo>
                <a:lnTo>
                  <a:pt x="4444" y="1688973"/>
                </a:lnTo>
                <a:lnTo>
                  <a:pt x="31260" y="1672463"/>
                </a:lnTo>
                <a:lnTo>
                  <a:pt x="27939" y="1672463"/>
                </a:lnTo>
                <a:lnTo>
                  <a:pt x="5079" y="1660270"/>
                </a:lnTo>
                <a:lnTo>
                  <a:pt x="27707" y="1617919"/>
                </a:lnTo>
                <a:lnTo>
                  <a:pt x="25907" y="1568831"/>
                </a:lnTo>
                <a:lnTo>
                  <a:pt x="19812" y="1563243"/>
                </a:lnTo>
                <a:close/>
              </a:path>
              <a:path w="911860" h="1689100">
                <a:moveTo>
                  <a:pt x="27707" y="1617919"/>
                </a:moveTo>
                <a:lnTo>
                  <a:pt x="5079" y="1660270"/>
                </a:lnTo>
                <a:lnTo>
                  <a:pt x="27939" y="1672463"/>
                </a:lnTo>
                <a:lnTo>
                  <a:pt x="31468" y="1665858"/>
                </a:lnTo>
                <a:lnTo>
                  <a:pt x="29463" y="1665858"/>
                </a:lnTo>
                <a:lnTo>
                  <a:pt x="9778" y="1655318"/>
                </a:lnTo>
                <a:lnTo>
                  <a:pt x="28652" y="1643706"/>
                </a:lnTo>
                <a:lnTo>
                  <a:pt x="27707" y="1617919"/>
                </a:lnTo>
                <a:close/>
              </a:path>
              <a:path w="911860" h="1689100">
                <a:moveTo>
                  <a:pt x="92455" y="1604391"/>
                </a:moveTo>
                <a:lnTo>
                  <a:pt x="50478" y="1630277"/>
                </a:lnTo>
                <a:lnTo>
                  <a:pt x="27939" y="1672463"/>
                </a:lnTo>
                <a:lnTo>
                  <a:pt x="31260" y="1672463"/>
                </a:lnTo>
                <a:lnTo>
                  <a:pt x="99949" y="1630172"/>
                </a:lnTo>
                <a:lnTo>
                  <a:pt x="106044" y="1626489"/>
                </a:lnTo>
                <a:lnTo>
                  <a:pt x="107950" y="1618488"/>
                </a:lnTo>
                <a:lnTo>
                  <a:pt x="104139" y="1612392"/>
                </a:lnTo>
                <a:lnTo>
                  <a:pt x="100456" y="1606295"/>
                </a:lnTo>
                <a:lnTo>
                  <a:pt x="92455" y="1604391"/>
                </a:lnTo>
                <a:close/>
              </a:path>
              <a:path w="911860" h="1689100">
                <a:moveTo>
                  <a:pt x="28652" y="1643706"/>
                </a:moveTo>
                <a:lnTo>
                  <a:pt x="9778" y="1655318"/>
                </a:lnTo>
                <a:lnTo>
                  <a:pt x="29463" y="1665858"/>
                </a:lnTo>
                <a:lnTo>
                  <a:pt x="28652" y="1643706"/>
                </a:lnTo>
                <a:close/>
              </a:path>
              <a:path w="911860" h="1689100">
                <a:moveTo>
                  <a:pt x="50478" y="1630277"/>
                </a:moveTo>
                <a:lnTo>
                  <a:pt x="28652" y="1643706"/>
                </a:lnTo>
                <a:lnTo>
                  <a:pt x="29463" y="1665858"/>
                </a:lnTo>
                <a:lnTo>
                  <a:pt x="31468" y="1665858"/>
                </a:lnTo>
                <a:lnTo>
                  <a:pt x="50478" y="1630277"/>
                </a:lnTo>
                <a:close/>
              </a:path>
              <a:path w="911860" h="1689100">
                <a:moveTo>
                  <a:pt x="882609" y="45354"/>
                </a:moveTo>
                <a:lnTo>
                  <a:pt x="860630" y="58913"/>
                </a:lnTo>
                <a:lnTo>
                  <a:pt x="27707" y="1617919"/>
                </a:lnTo>
                <a:lnTo>
                  <a:pt x="28652" y="1643706"/>
                </a:lnTo>
                <a:lnTo>
                  <a:pt x="50478" y="1630277"/>
                </a:lnTo>
                <a:lnTo>
                  <a:pt x="883584" y="70929"/>
                </a:lnTo>
                <a:lnTo>
                  <a:pt x="882609" y="45354"/>
                </a:lnTo>
                <a:close/>
              </a:path>
              <a:path w="911860" h="1689100">
                <a:moveTo>
                  <a:pt x="907524" y="16510"/>
                </a:moveTo>
                <a:lnTo>
                  <a:pt x="883284" y="16510"/>
                </a:lnTo>
                <a:lnTo>
                  <a:pt x="906144" y="28701"/>
                </a:lnTo>
                <a:lnTo>
                  <a:pt x="883584" y="70929"/>
                </a:lnTo>
                <a:lnTo>
                  <a:pt x="885189" y="113029"/>
                </a:lnTo>
                <a:lnTo>
                  <a:pt x="885443" y="120141"/>
                </a:lnTo>
                <a:lnTo>
                  <a:pt x="891413" y="125729"/>
                </a:lnTo>
                <a:lnTo>
                  <a:pt x="905763" y="125222"/>
                </a:lnTo>
                <a:lnTo>
                  <a:pt x="911351" y="119252"/>
                </a:lnTo>
                <a:lnTo>
                  <a:pt x="911097" y="112013"/>
                </a:lnTo>
                <a:lnTo>
                  <a:pt x="907524" y="16510"/>
                </a:lnTo>
                <a:close/>
              </a:path>
              <a:path w="911860" h="1689100">
                <a:moveTo>
                  <a:pt x="906906" y="0"/>
                </a:moveTo>
                <a:lnTo>
                  <a:pt x="811402" y="58800"/>
                </a:lnTo>
                <a:lnTo>
                  <a:pt x="805306" y="62484"/>
                </a:lnTo>
                <a:lnTo>
                  <a:pt x="803401" y="70485"/>
                </a:lnTo>
                <a:lnTo>
                  <a:pt x="807084" y="76580"/>
                </a:lnTo>
                <a:lnTo>
                  <a:pt x="810894" y="82676"/>
                </a:lnTo>
                <a:lnTo>
                  <a:pt x="818895" y="84582"/>
                </a:lnTo>
                <a:lnTo>
                  <a:pt x="824991" y="80899"/>
                </a:lnTo>
                <a:lnTo>
                  <a:pt x="860630" y="58913"/>
                </a:lnTo>
                <a:lnTo>
                  <a:pt x="883284" y="16510"/>
                </a:lnTo>
                <a:lnTo>
                  <a:pt x="907524" y="16510"/>
                </a:lnTo>
                <a:lnTo>
                  <a:pt x="906906" y="0"/>
                </a:lnTo>
                <a:close/>
              </a:path>
              <a:path w="911860" h="1689100">
                <a:moveTo>
                  <a:pt x="895667" y="23113"/>
                </a:moveTo>
                <a:lnTo>
                  <a:pt x="881760" y="23113"/>
                </a:lnTo>
                <a:lnTo>
                  <a:pt x="901572" y="33654"/>
                </a:lnTo>
                <a:lnTo>
                  <a:pt x="882609" y="45354"/>
                </a:lnTo>
                <a:lnTo>
                  <a:pt x="883584" y="70929"/>
                </a:lnTo>
                <a:lnTo>
                  <a:pt x="906144" y="28701"/>
                </a:lnTo>
                <a:lnTo>
                  <a:pt x="895667" y="23113"/>
                </a:lnTo>
                <a:close/>
              </a:path>
              <a:path w="911860" h="1689100">
                <a:moveTo>
                  <a:pt x="883284" y="16510"/>
                </a:moveTo>
                <a:lnTo>
                  <a:pt x="860630" y="58913"/>
                </a:lnTo>
                <a:lnTo>
                  <a:pt x="882609" y="45354"/>
                </a:lnTo>
                <a:lnTo>
                  <a:pt x="881760" y="23113"/>
                </a:lnTo>
                <a:lnTo>
                  <a:pt x="895667" y="23113"/>
                </a:lnTo>
                <a:lnTo>
                  <a:pt x="883284" y="16510"/>
                </a:lnTo>
                <a:close/>
              </a:path>
              <a:path w="911860" h="1689100">
                <a:moveTo>
                  <a:pt x="881760" y="23113"/>
                </a:moveTo>
                <a:lnTo>
                  <a:pt x="882609" y="45354"/>
                </a:lnTo>
                <a:lnTo>
                  <a:pt x="901572" y="33654"/>
                </a:lnTo>
                <a:lnTo>
                  <a:pt x="881760" y="23113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0884" y="2215897"/>
            <a:ext cx="120650" cy="1793239"/>
          </a:xfrm>
          <a:custGeom>
            <a:avLst/>
            <a:gdLst/>
            <a:ahLst/>
            <a:cxnLst/>
            <a:rect l="l" t="t" r="r" b="b"/>
            <a:pathLst>
              <a:path w="120650" h="1793239">
                <a:moveTo>
                  <a:pt x="14477" y="1675129"/>
                </a:moveTo>
                <a:lnTo>
                  <a:pt x="8381" y="1678685"/>
                </a:lnTo>
                <a:lnTo>
                  <a:pt x="2158" y="1682241"/>
                </a:lnTo>
                <a:lnTo>
                  <a:pt x="0" y="1690242"/>
                </a:lnTo>
                <a:lnTo>
                  <a:pt x="3682" y="1696339"/>
                </a:lnTo>
                <a:lnTo>
                  <a:pt x="60198" y="1793239"/>
                </a:lnTo>
                <a:lnTo>
                  <a:pt x="75160" y="1767585"/>
                </a:lnTo>
                <a:lnTo>
                  <a:pt x="47243" y="1767585"/>
                </a:lnTo>
                <a:lnTo>
                  <a:pt x="47243" y="1719743"/>
                </a:lnTo>
                <a:lnTo>
                  <a:pt x="26035" y="1683384"/>
                </a:lnTo>
                <a:lnTo>
                  <a:pt x="22478" y="1677161"/>
                </a:lnTo>
                <a:lnTo>
                  <a:pt x="14477" y="1675129"/>
                </a:lnTo>
                <a:close/>
              </a:path>
              <a:path w="120650" h="1793239">
                <a:moveTo>
                  <a:pt x="47244" y="1719743"/>
                </a:moveTo>
                <a:lnTo>
                  <a:pt x="47243" y="1767585"/>
                </a:lnTo>
                <a:lnTo>
                  <a:pt x="73151" y="1767585"/>
                </a:lnTo>
                <a:lnTo>
                  <a:pt x="73151" y="1761108"/>
                </a:lnTo>
                <a:lnTo>
                  <a:pt x="49021" y="1761108"/>
                </a:lnTo>
                <a:lnTo>
                  <a:pt x="60198" y="1741950"/>
                </a:lnTo>
                <a:lnTo>
                  <a:pt x="47244" y="1719743"/>
                </a:lnTo>
                <a:close/>
              </a:path>
              <a:path w="120650" h="1793239">
                <a:moveTo>
                  <a:pt x="105917" y="1675129"/>
                </a:moveTo>
                <a:lnTo>
                  <a:pt x="97916" y="1677161"/>
                </a:lnTo>
                <a:lnTo>
                  <a:pt x="94361" y="1683384"/>
                </a:lnTo>
                <a:lnTo>
                  <a:pt x="73151" y="1719743"/>
                </a:lnTo>
                <a:lnTo>
                  <a:pt x="73151" y="1767585"/>
                </a:lnTo>
                <a:lnTo>
                  <a:pt x="75160" y="1767585"/>
                </a:lnTo>
                <a:lnTo>
                  <a:pt x="120268" y="1690242"/>
                </a:lnTo>
                <a:lnTo>
                  <a:pt x="118237" y="1682241"/>
                </a:lnTo>
                <a:lnTo>
                  <a:pt x="112013" y="1678685"/>
                </a:lnTo>
                <a:lnTo>
                  <a:pt x="105917" y="1675129"/>
                </a:lnTo>
                <a:close/>
              </a:path>
              <a:path w="120650" h="1793239">
                <a:moveTo>
                  <a:pt x="60198" y="1741950"/>
                </a:moveTo>
                <a:lnTo>
                  <a:pt x="49021" y="1761108"/>
                </a:lnTo>
                <a:lnTo>
                  <a:pt x="71374" y="1761108"/>
                </a:lnTo>
                <a:lnTo>
                  <a:pt x="60198" y="1741950"/>
                </a:lnTo>
                <a:close/>
              </a:path>
              <a:path w="120650" h="1793239">
                <a:moveTo>
                  <a:pt x="73151" y="1719743"/>
                </a:moveTo>
                <a:lnTo>
                  <a:pt x="60198" y="1741950"/>
                </a:lnTo>
                <a:lnTo>
                  <a:pt x="71374" y="1761108"/>
                </a:lnTo>
                <a:lnTo>
                  <a:pt x="73151" y="1761108"/>
                </a:lnTo>
                <a:lnTo>
                  <a:pt x="73151" y="1719743"/>
                </a:lnTo>
                <a:close/>
              </a:path>
              <a:path w="120650" h="1793239">
                <a:moveTo>
                  <a:pt x="60198" y="51289"/>
                </a:moveTo>
                <a:lnTo>
                  <a:pt x="47243" y="73496"/>
                </a:lnTo>
                <a:lnTo>
                  <a:pt x="47244" y="1719743"/>
                </a:lnTo>
                <a:lnTo>
                  <a:pt x="60198" y="1741950"/>
                </a:lnTo>
                <a:lnTo>
                  <a:pt x="73151" y="1719743"/>
                </a:lnTo>
                <a:lnTo>
                  <a:pt x="73151" y="73496"/>
                </a:lnTo>
                <a:lnTo>
                  <a:pt x="60198" y="51289"/>
                </a:lnTo>
                <a:close/>
              </a:path>
              <a:path w="120650" h="1793239">
                <a:moveTo>
                  <a:pt x="60198" y="0"/>
                </a:moveTo>
                <a:lnTo>
                  <a:pt x="3682" y="96900"/>
                </a:lnTo>
                <a:lnTo>
                  <a:pt x="0" y="102996"/>
                </a:lnTo>
                <a:lnTo>
                  <a:pt x="2158" y="110998"/>
                </a:lnTo>
                <a:lnTo>
                  <a:pt x="8381" y="114553"/>
                </a:lnTo>
                <a:lnTo>
                  <a:pt x="14477" y="118109"/>
                </a:lnTo>
                <a:lnTo>
                  <a:pt x="22478" y="116077"/>
                </a:lnTo>
                <a:lnTo>
                  <a:pt x="26035" y="109854"/>
                </a:lnTo>
                <a:lnTo>
                  <a:pt x="47243" y="73496"/>
                </a:lnTo>
                <a:lnTo>
                  <a:pt x="47243" y="25653"/>
                </a:lnTo>
                <a:lnTo>
                  <a:pt x="75160" y="25653"/>
                </a:lnTo>
                <a:lnTo>
                  <a:pt x="60198" y="0"/>
                </a:lnTo>
                <a:close/>
              </a:path>
              <a:path w="120650" h="1793239">
                <a:moveTo>
                  <a:pt x="75160" y="25653"/>
                </a:moveTo>
                <a:lnTo>
                  <a:pt x="73151" y="25653"/>
                </a:lnTo>
                <a:lnTo>
                  <a:pt x="73152" y="73496"/>
                </a:lnTo>
                <a:lnTo>
                  <a:pt x="94361" y="109854"/>
                </a:lnTo>
                <a:lnTo>
                  <a:pt x="97916" y="116077"/>
                </a:lnTo>
                <a:lnTo>
                  <a:pt x="105917" y="118109"/>
                </a:lnTo>
                <a:lnTo>
                  <a:pt x="112013" y="114553"/>
                </a:lnTo>
                <a:lnTo>
                  <a:pt x="118237" y="110998"/>
                </a:lnTo>
                <a:lnTo>
                  <a:pt x="120268" y="102996"/>
                </a:lnTo>
                <a:lnTo>
                  <a:pt x="75160" y="25653"/>
                </a:lnTo>
                <a:close/>
              </a:path>
              <a:path w="120650" h="1793239">
                <a:moveTo>
                  <a:pt x="73151" y="25653"/>
                </a:moveTo>
                <a:lnTo>
                  <a:pt x="47243" y="25653"/>
                </a:lnTo>
                <a:lnTo>
                  <a:pt x="47243" y="73496"/>
                </a:lnTo>
                <a:lnTo>
                  <a:pt x="60198" y="51289"/>
                </a:lnTo>
                <a:lnTo>
                  <a:pt x="49021" y="32130"/>
                </a:lnTo>
                <a:lnTo>
                  <a:pt x="73151" y="32130"/>
                </a:lnTo>
                <a:lnTo>
                  <a:pt x="73151" y="25653"/>
                </a:lnTo>
                <a:close/>
              </a:path>
              <a:path w="120650" h="1793239">
                <a:moveTo>
                  <a:pt x="73151" y="32130"/>
                </a:moveTo>
                <a:lnTo>
                  <a:pt x="71374" y="32130"/>
                </a:lnTo>
                <a:lnTo>
                  <a:pt x="60198" y="51289"/>
                </a:lnTo>
                <a:lnTo>
                  <a:pt x="73152" y="73496"/>
                </a:lnTo>
                <a:lnTo>
                  <a:pt x="73151" y="32130"/>
                </a:lnTo>
                <a:close/>
              </a:path>
              <a:path w="120650" h="1793239">
                <a:moveTo>
                  <a:pt x="71374" y="32130"/>
                </a:moveTo>
                <a:lnTo>
                  <a:pt x="49021" y="32130"/>
                </a:lnTo>
                <a:lnTo>
                  <a:pt x="60198" y="51289"/>
                </a:lnTo>
                <a:lnTo>
                  <a:pt x="71374" y="3213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4970" y="3948048"/>
            <a:ext cx="795020" cy="120650"/>
          </a:xfrm>
          <a:custGeom>
            <a:avLst/>
            <a:gdLst/>
            <a:ahLst/>
            <a:cxnLst/>
            <a:rect l="l" t="t" r="r" b="b"/>
            <a:pathLst>
              <a:path w="795020" h="120650">
                <a:moveTo>
                  <a:pt x="102996" y="0"/>
                </a:moveTo>
                <a:lnTo>
                  <a:pt x="0" y="60070"/>
                </a:lnTo>
                <a:lnTo>
                  <a:pt x="102996" y="120142"/>
                </a:lnTo>
                <a:lnTo>
                  <a:pt x="110997" y="118109"/>
                </a:lnTo>
                <a:lnTo>
                  <a:pt x="114553" y="111887"/>
                </a:lnTo>
                <a:lnTo>
                  <a:pt x="118109" y="105790"/>
                </a:lnTo>
                <a:lnTo>
                  <a:pt x="116077" y="97789"/>
                </a:lnTo>
                <a:lnTo>
                  <a:pt x="109854" y="94233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7"/>
                </a:lnTo>
                <a:lnTo>
                  <a:pt x="116077" y="22351"/>
                </a:lnTo>
                <a:lnTo>
                  <a:pt x="118109" y="14350"/>
                </a:lnTo>
                <a:lnTo>
                  <a:pt x="114553" y="8255"/>
                </a:lnTo>
                <a:lnTo>
                  <a:pt x="110997" y="2031"/>
                </a:lnTo>
                <a:lnTo>
                  <a:pt x="102996" y="0"/>
                </a:lnTo>
                <a:close/>
              </a:path>
              <a:path w="795020" h="120650">
                <a:moveTo>
                  <a:pt x="743730" y="60070"/>
                </a:moveTo>
                <a:lnTo>
                  <a:pt x="685164" y="94233"/>
                </a:lnTo>
                <a:lnTo>
                  <a:pt x="678941" y="97789"/>
                </a:lnTo>
                <a:lnTo>
                  <a:pt x="676782" y="105790"/>
                </a:lnTo>
                <a:lnTo>
                  <a:pt x="680465" y="111887"/>
                </a:lnTo>
                <a:lnTo>
                  <a:pt x="684021" y="118109"/>
                </a:lnTo>
                <a:lnTo>
                  <a:pt x="692022" y="120142"/>
                </a:lnTo>
                <a:lnTo>
                  <a:pt x="772809" y="73025"/>
                </a:lnTo>
                <a:lnTo>
                  <a:pt x="769365" y="73025"/>
                </a:lnTo>
                <a:lnTo>
                  <a:pt x="769365" y="71246"/>
                </a:lnTo>
                <a:lnTo>
                  <a:pt x="762888" y="71246"/>
                </a:lnTo>
                <a:lnTo>
                  <a:pt x="743730" y="60070"/>
                </a:lnTo>
                <a:close/>
              </a:path>
              <a:path w="79502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6"/>
                </a:lnTo>
                <a:lnTo>
                  <a:pt x="32130" y="71246"/>
                </a:lnTo>
                <a:lnTo>
                  <a:pt x="32130" y="48894"/>
                </a:lnTo>
                <a:lnTo>
                  <a:pt x="70448" y="48894"/>
                </a:lnTo>
                <a:lnTo>
                  <a:pt x="73496" y="47117"/>
                </a:lnTo>
                <a:close/>
              </a:path>
              <a:path w="795020" h="120650">
                <a:moveTo>
                  <a:pt x="721523" y="47117"/>
                </a:moveTo>
                <a:lnTo>
                  <a:pt x="73496" y="47117"/>
                </a:lnTo>
                <a:lnTo>
                  <a:pt x="51289" y="60070"/>
                </a:lnTo>
                <a:lnTo>
                  <a:pt x="73496" y="73025"/>
                </a:lnTo>
                <a:lnTo>
                  <a:pt x="721523" y="73025"/>
                </a:lnTo>
                <a:lnTo>
                  <a:pt x="743730" y="60070"/>
                </a:lnTo>
                <a:lnTo>
                  <a:pt x="721523" y="47117"/>
                </a:lnTo>
                <a:close/>
              </a:path>
              <a:path w="795020" h="120650">
                <a:moveTo>
                  <a:pt x="772808" y="47117"/>
                </a:moveTo>
                <a:lnTo>
                  <a:pt x="769365" y="47117"/>
                </a:lnTo>
                <a:lnTo>
                  <a:pt x="769365" y="73025"/>
                </a:lnTo>
                <a:lnTo>
                  <a:pt x="772809" y="73025"/>
                </a:lnTo>
                <a:lnTo>
                  <a:pt x="795019" y="60070"/>
                </a:lnTo>
                <a:lnTo>
                  <a:pt x="772808" y="47117"/>
                </a:lnTo>
                <a:close/>
              </a:path>
              <a:path w="795020" h="120650">
                <a:moveTo>
                  <a:pt x="32130" y="48894"/>
                </a:moveTo>
                <a:lnTo>
                  <a:pt x="32130" y="71246"/>
                </a:lnTo>
                <a:lnTo>
                  <a:pt x="51289" y="60070"/>
                </a:lnTo>
                <a:lnTo>
                  <a:pt x="32130" y="48894"/>
                </a:lnTo>
                <a:close/>
              </a:path>
              <a:path w="795020" h="120650">
                <a:moveTo>
                  <a:pt x="51289" y="60070"/>
                </a:moveTo>
                <a:lnTo>
                  <a:pt x="32130" y="71246"/>
                </a:lnTo>
                <a:lnTo>
                  <a:pt x="70448" y="71246"/>
                </a:lnTo>
                <a:lnTo>
                  <a:pt x="51289" y="60070"/>
                </a:lnTo>
                <a:close/>
              </a:path>
              <a:path w="795020" h="120650">
                <a:moveTo>
                  <a:pt x="762888" y="48894"/>
                </a:moveTo>
                <a:lnTo>
                  <a:pt x="743730" y="60070"/>
                </a:lnTo>
                <a:lnTo>
                  <a:pt x="762888" y="71246"/>
                </a:lnTo>
                <a:lnTo>
                  <a:pt x="762888" y="48894"/>
                </a:lnTo>
                <a:close/>
              </a:path>
              <a:path w="795020" h="120650">
                <a:moveTo>
                  <a:pt x="769365" y="48894"/>
                </a:moveTo>
                <a:lnTo>
                  <a:pt x="762888" y="48894"/>
                </a:lnTo>
                <a:lnTo>
                  <a:pt x="762888" y="71246"/>
                </a:lnTo>
                <a:lnTo>
                  <a:pt x="769365" y="71246"/>
                </a:lnTo>
                <a:lnTo>
                  <a:pt x="769365" y="48894"/>
                </a:lnTo>
                <a:close/>
              </a:path>
              <a:path w="795020" h="120650">
                <a:moveTo>
                  <a:pt x="70448" y="48894"/>
                </a:moveTo>
                <a:lnTo>
                  <a:pt x="32130" y="48894"/>
                </a:lnTo>
                <a:lnTo>
                  <a:pt x="51289" y="60070"/>
                </a:lnTo>
                <a:lnTo>
                  <a:pt x="70448" y="48894"/>
                </a:lnTo>
                <a:close/>
              </a:path>
              <a:path w="795020" h="120650">
                <a:moveTo>
                  <a:pt x="692022" y="0"/>
                </a:moveTo>
                <a:lnTo>
                  <a:pt x="684021" y="2031"/>
                </a:lnTo>
                <a:lnTo>
                  <a:pt x="680465" y="8255"/>
                </a:lnTo>
                <a:lnTo>
                  <a:pt x="676782" y="14350"/>
                </a:lnTo>
                <a:lnTo>
                  <a:pt x="678941" y="22351"/>
                </a:lnTo>
                <a:lnTo>
                  <a:pt x="685164" y="25907"/>
                </a:lnTo>
                <a:lnTo>
                  <a:pt x="743730" y="60070"/>
                </a:lnTo>
                <a:lnTo>
                  <a:pt x="762888" y="48894"/>
                </a:lnTo>
                <a:lnTo>
                  <a:pt x="769365" y="48894"/>
                </a:lnTo>
                <a:lnTo>
                  <a:pt x="769365" y="47117"/>
                </a:lnTo>
                <a:lnTo>
                  <a:pt x="772808" y="47117"/>
                </a:lnTo>
                <a:lnTo>
                  <a:pt x="69202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43268" y="4156262"/>
            <a:ext cx="2193228" cy="352858"/>
          </a:xfrm>
          <a:custGeom>
            <a:avLst/>
            <a:gdLst/>
            <a:ahLst/>
            <a:cxnLst/>
            <a:rect l="l" t="t" r="r" b="b"/>
            <a:pathLst>
              <a:path w="1548765" h="222250">
                <a:moveTo>
                  <a:pt x="34435" y="144399"/>
                </a:moveTo>
                <a:lnTo>
                  <a:pt x="17399" y="144399"/>
                </a:lnTo>
                <a:lnTo>
                  <a:pt x="53466" y="221869"/>
                </a:lnTo>
                <a:lnTo>
                  <a:pt x="61849" y="221869"/>
                </a:lnTo>
                <a:lnTo>
                  <a:pt x="68157" y="198500"/>
                </a:lnTo>
                <a:lnTo>
                  <a:pt x="58674" y="198500"/>
                </a:lnTo>
                <a:lnTo>
                  <a:pt x="34435" y="144399"/>
                </a:lnTo>
                <a:close/>
              </a:path>
              <a:path w="1548765" h="222250">
                <a:moveTo>
                  <a:pt x="1548383" y="0"/>
                </a:moveTo>
                <a:lnTo>
                  <a:pt x="129539" y="0"/>
                </a:lnTo>
                <a:lnTo>
                  <a:pt x="129539" y="507"/>
                </a:lnTo>
                <a:lnTo>
                  <a:pt x="111505" y="507"/>
                </a:lnTo>
                <a:lnTo>
                  <a:pt x="58674" y="198500"/>
                </a:lnTo>
                <a:lnTo>
                  <a:pt x="68157" y="198500"/>
                </a:lnTo>
                <a:lnTo>
                  <a:pt x="118490" y="12064"/>
                </a:lnTo>
                <a:lnTo>
                  <a:pt x="1548383" y="12064"/>
                </a:lnTo>
                <a:lnTo>
                  <a:pt x="1548383" y="0"/>
                </a:lnTo>
                <a:close/>
              </a:path>
              <a:path w="1548765" h="222250">
                <a:moveTo>
                  <a:pt x="28575" y="131318"/>
                </a:moveTo>
                <a:lnTo>
                  <a:pt x="0" y="144399"/>
                </a:lnTo>
                <a:lnTo>
                  <a:pt x="2666" y="150875"/>
                </a:lnTo>
                <a:lnTo>
                  <a:pt x="17399" y="144399"/>
                </a:lnTo>
                <a:lnTo>
                  <a:pt x="34435" y="144399"/>
                </a:lnTo>
                <a:lnTo>
                  <a:pt x="28575" y="131318"/>
                </a:lnTo>
                <a:close/>
              </a:path>
              <a:path w="1548765" h="222250">
                <a:moveTo>
                  <a:pt x="1548383" y="12064"/>
                </a:moveTo>
                <a:lnTo>
                  <a:pt x="129539" y="12064"/>
                </a:lnTo>
                <a:lnTo>
                  <a:pt x="129539" y="12192"/>
                </a:lnTo>
                <a:lnTo>
                  <a:pt x="1548383" y="12192"/>
                </a:lnTo>
                <a:lnTo>
                  <a:pt x="1548383" y="12064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14780" y="4187593"/>
            <a:ext cx="271246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26415" algn="l"/>
              </a:tabLst>
            </a:pPr>
            <a:r>
              <a:rPr sz="2000" dirty="0">
                <a:solidFill>
                  <a:srgbClr val="344B5E"/>
                </a:solidFill>
                <a:latin typeface="Verdana"/>
                <a:cs typeface="Verdana"/>
              </a:rPr>
              <a:t>𝑑 =</a:t>
            </a:r>
            <a:r>
              <a:rPr lang="en-US" altLang="zh-CN" sz="2000" dirty="0">
                <a:solidFill>
                  <a:srgbClr val="344B5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44B5E"/>
                </a:solidFill>
                <a:latin typeface="Verdana"/>
                <a:cs typeface="Verdana"/>
              </a:rPr>
              <a:t>∆𝑁𝑜𝑑𝑒𝑠</a:t>
            </a:r>
            <a:r>
              <a:rPr sz="2000" baseline="22222" dirty="0">
                <a:solidFill>
                  <a:srgbClr val="344B5E"/>
                </a:solidFill>
                <a:latin typeface="Verdana"/>
                <a:cs typeface="Verdana"/>
              </a:rPr>
              <a:t>2 </a:t>
            </a:r>
            <a:r>
              <a:rPr sz="2000" dirty="0">
                <a:solidFill>
                  <a:srgbClr val="344B5E"/>
                </a:solidFill>
                <a:latin typeface="Verdana"/>
                <a:cs typeface="Verdana"/>
              </a:rPr>
              <a:t>+ ∆𝐴𝑔𝑒</a:t>
            </a:r>
            <a:r>
              <a:rPr sz="2000" baseline="22222" dirty="0">
                <a:solidFill>
                  <a:srgbClr val="344B5E"/>
                </a:solidFill>
                <a:latin typeface="Verdana"/>
                <a:cs typeface="Verdana"/>
              </a:rPr>
              <a:t>2</a:t>
            </a:r>
            <a:endParaRPr sz="2000" baseline="22222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67347" y="3028189"/>
            <a:ext cx="375920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050" spc="-10" dirty="0">
                <a:solidFill>
                  <a:srgbClr val="344B5E"/>
                </a:solidFill>
                <a:latin typeface="Arial"/>
                <a:cs typeface="Arial"/>
              </a:rPr>
              <a:t>∆</a:t>
            </a:r>
            <a:r>
              <a:rPr sz="1050" spc="-10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41594" y="2794636"/>
            <a:ext cx="107950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050" spc="60" dirty="0">
                <a:solidFill>
                  <a:srgbClr val="344B5E"/>
                </a:solidFill>
                <a:latin typeface="Arial"/>
                <a:cs typeface="Arial"/>
              </a:rPr>
              <a:t>d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7333" y="4101593"/>
            <a:ext cx="535305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050" spc="-10" dirty="0">
                <a:solidFill>
                  <a:srgbClr val="344B5E"/>
                </a:solidFill>
                <a:latin typeface="Arial"/>
                <a:cs typeface="Arial"/>
              </a:rPr>
              <a:t>∆</a:t>
            </a:r>
            <a:r>
              <a:rPr sz="1050" spc="-8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108965" y="0"/>
                </a:moveTo>
                <a:lnTo>
                  <a:pt x="0" y="134112"/>
                </a:lnTo>
                <a:lnTo>
                  <a:pt x="108965" y="268224"/>
                </a:lnTo>
                <a:lnTo>
                  <a:pt x="217932" y="134112"/>
                </a:lnTo>
                <a:lnTo>
                  <a:pt x="1089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0" y="134112"/>
                </a:moveTo>
                <a:lnTo>
                  <a:pt x="108965" y="0"/>
                </a:lnTo>
                <a:lnTo>
                  <a:pt x="217932" y="134112"/>
                </a:lnTo>
                <a:lnTo>
                  <a:pt x="108965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标题 25">
            <a:extLst>
              <a:ext uri="{FF2B5EF4-FFF2-40B4-BE49-F238E27FC236}">
                <a16:creationId xmlns:a16="http://schemas.microsoft.com/office/drawing/2014/main" id="{DBA6650A-E24F-4A92-BCF4-BD563CC9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欧几里得距离（</a:t>
            </a:r>
            <a:r>
              <a:rPr lang="en-US" altLang="zh-CN" dirty="0"/>
              <a:t>L2</a:t>
            </a:r>
            <a:r>
              <a:rPr lang="zh-CN" altLang="en-US" dirty="0"/>
              <a:t>距离）</a:t>
            </a:r>
          </a:p>
        </p:txBody>
      </p:sp>
    </p:spTree>
    <p:extLst>
      <p:ext uri="{BB962C8B-B14F-4D97-AF65-F5344CB8AC3E}">
        <p14:creationId xmlns:p14="http://schemas.microsoft.com/office/powerpoint/2010/main" val="3206825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69736" y="190728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3" y="99822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3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2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1198" y="3175000"/>
            <a:ext cx="4025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5" dirty="0">
                <a:solidFill>
                  <a:srgbClr val="344B5E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344B5E"/>
                </a:solidFill>
                <a:latin typeface="Arial"/>
                <a:cs typeface="Arial"/>
              </a:rPr>
              <a:t>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6857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6857" y="2950718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10884" y="2215897"/>
            <a:ext cx="120650" cy="1793239"/>
          </a:xfrm>
          <a:custGeom>
            <a:avLst/>
            <a:gdLst/>
            <a:ahLst/>
            <a:cxnLst/>
            <a:rect l="l" t="t" r="r" b="b"/>
            <a:pathLst>
              <a:path w="120650" h="1793239">
                <a:moveTo>
                  <a:pt x="14477" y="1675129"/>
                </a:moveTo>
                <a:lnTo>
                  <a:pt x="8381" y="1678685"/>
                </a:lnTo>
                <a:lnTo>
                  <a:pt x="2158" y="1682241"/>
                </a:lnTo>
                <a:lnTo>
                  <a:pt x="0" y="1690242"/>
                </a:lnTo>
                <a:lnTo>
                  <a:pt x="3682" y="1696339"/>
                </a:lnTo>
                <a:lnTo>
                  <a:pt x="60198" y="1793239"/>
                </a:lnTo>
                <a:lnTo>
                  <a:pt x="75160" y="1767585"/>
                </a:lnTo>
                <a:lnTo>
                  <a:pt x="47243" y="1767585"/>
                </a:lnTo>
                <a:lnTo>
                  <a:pt x="47243" y="1719743"/>
                </a:lnTo>
                <a:lnTo>
                  <a:pt x="26035" y="1683384"/>
                </a:lnTo>
                <a:lnTo>
                  <a:pt x="22478" y="1677161"/>
                </a:lnTo>
                <a:lnTo>
                  <a:pt x="14477" y="1675129"/>
                </a:lnTo>
                <a:close/>
              </a:path>
              <a:path w="120650" h="1793239">
                <a:moveTo>
                  <a:pt x="47244" y="1719743"/>
                </a:moveTo>
                <a:lnTo>
                  <a:pt x="47243" y="1767585"/>
                </a:lnTo>
                <a:lnTo>
                  <a:pt x="73151" y="1767585"/>
                </a:lnTo>
                <a:lnTo>
                  <a:pt x="73151" y="1761108"/>
                </a:lnTo>
                <a:lnTo>
                  <a:pt x="49021" y="1761108"/>
                </a:lnTo>
                <a:lnTo>
                  <a:pt x="60198" y="1741950"/>
                </a:lnTo>
                <a:lnTo>
                  <a:pt x="47244" y="1719743"/>
                </a:lnTo>
                <a:close/>
              </a:path>
              <a:path w="120650" h="1793239">
                <a:moveTo>
                  <a:pt x="105917" y="1675129"/>
                </a:moveTo>
                <a:lnTo>
                  <a:pt x="97916" y="1677161"/>
                </a:lnTo>
                <a:lnTo>
                  <a:pt x="94361" y="1683384"/>
                </a:lnTo>
                <a:lnTo>
                  <a:pt x="73151" y="1719743"/>
                </a:lnTo>
                <a:lnTo>
                  <a:pt x="73151" y="1767585"/>
                </a:lnTo>
                <a:lnTo>
                  <a:pt x="75160" y="1767585"/>
                </a:lnTo>
                <a:lnTo>
                  <a:pt x="120268" y="1690242"/>
                </a:lnTo>
                <a:lnTo>
                  <a:pt x="118237" y="1682241"/>
                </a:lnTo>
                <a:lnTo>
                  <a:pt x="112013" y="1678685"/>
                </a:lnTo>
                <a:lnTo>
                  <a:pt x="105917" y="1675129"/>
                </a:lnTo>
                <a:close/>
              </a:path>
              <a:path w="120650" h="1793239">
                <a:moveTo>
                  <a:pt x="60198" y="1741950"/>
                </a:moveTo>
                <a:lnTo>
                  <a:pt x="49021" y="1761108"/>
                </a:lnTo>
                <a:lnTo>
                  <a:pt x="71374" y="1761108"/>
                </a:lnTo>
                <a:lnTo>
                  <a:pt x="60198" y="1741950"/>
                </a:lnTo>
                <a:close/>
              </a:path>
              <a:path w="120650" h="1793239">
                <a:moveTo>
                  <a:pt x="73151" y="1719743"/>
                </a:moveTo>
                <a:lnTo>
                  <a:pt x="60198" y="1741950"/>
                </a:lnTo>
                <a:lnTo>
                  <a:pt x="71374" y="1761108"/>
                </a:lnTo>
                <a:lnTo>
                  <a:pt x="73151" y="1761108"/>
                </a:lnTo>
                <a:lnTo>
                  <a:pt x="73151" y="1719743"/>
                </a:lnTo>
                <a:close/>
              </a:path>
              <a:path w="120650" h="1793239">
                <a:moveTo>
                  <a:pt x="60198" y="51289"/>
                </a:moveTo>
                <a:lnTo>
                  <a:pt x="47243" y="73496"/>
                </a:lnTo>
                <a:lnTo>
                  <a:pt x="47244" y="1719743"/>
                </a:lnTo>
                <a:lnTo>
                  <a:pt x="60198" y="1741950"/>
                </a:lnTo>
                <a:lnTo>
                  <a:pt x="73151" y="1719743"/>
                </a:lnTo>
                <a:lnTo>
                  <a:pt x="73151" y="73496"/>
                </a:lnTo>
                <a:lnTo>
                  <a:pt x="60198" y="51289"/>
                </a:lnTo>
                <a:close/>
              </a:path>
              <a:path w="120650" h="1793239">
                <a:moveTo>
                  <a:pt x="60198" y="0"/>
                </a:moveTo>
                <a:lnTo>
                  <a:pt x="3682" y="96900"/>
                </a:lnTo>
                <a:lnTo>
                  <a:pt x="0" y="102996"/>
                </a:lnTo>
                <a:lnTo>
                  <a:pt x="2158" y="110998"/>
                </a:lnTo>
                <a:lnTo>
                  <a:pt x="8381" y="114553"/>
                </a:lnTo>
                <a:lnTo>
                  <a:pt x="14477" y="118109"/>
                </a:lnTo>
                <a:lnTo>
                  <a:pt x="22478" y="116077"/>
                </a:lnTo>
                <a:lnTo>
                  <a:pt x="26035" y="109854"/>
                </a:lnTo>
                <a:lnTo>
                  <a:pt x="47243" y="73496"/>
                </a:lnTo>
                <a:lnTo>
                  <a:pt x="47243" y="25653"/>
                </a:lnTo>
                <a:lnTo>
                  <a:pt x="75160" y="25653"/>
                </a:lnTo>
                <a:lnTo>
                  <a:pt x="60198" y="0"/>
                </a:lnTo>
                <a:close/>
              </a:path>
              <a:path w="120650" h="1793239">
                <a:moveTo>
                  <a:pt x="75160" y="25653"/>
                </a:moveTo>
                <a:lnTo>
                  <a:pt x="73151" y="25653"/>
                </a:lnTo>
                <a:lnTo>
                  <a:pt x="73152" y="73496"/>
                </a:lnTo>
                <a:lnTo>
                  <a:pt x="94361" y="109854"/>
                </a:lnTo>
                <a:lnTo>
                  <a:pt x="97916" y="116077"/>
                </a:lnTo>
                <a:lnTo>
                  <a:pt x="105917" y="118109"/>
                </a:lnTo>
                <a:lnTo>
                  <a:pt x="112013" y="114553"/>
                </a:lnTo>
                <a:lnTo>
                  <a:pt x="118237" y="110998"/>
                </a:lnTo>
                <a:lnTo>
                  <a:pt x="120268" y="102996"/>
                </a:lnTo>
                <a:lnTo>
                  <a:pt x="75160" y="25653"/>
                </a:lnTo>
                <a:close/>
              </a:path>
              <a:path w="120650" h="1793239">
                <a:moveTo>
                  <a:pt x="73151" y="25653"/>
                </a:moveTo>
                <a:lnTo>
                  <a:pt x="47243" y="25653"/>
                </a:lnTo>
                <a:lnTo>
                  <a:pt x="47243" y="73496"/>
                </a:lnTo>
                <a:lnTo>
                  <a:pt x="60198" y="51289"/>
                </a:lnTo>
                <a:lnTo>
                  <a:pt x="49021" y="32130"/>
                </a:lnTo>
                <a:lnTo>
                  <a:pt x="73151" y="32130"/>
                </a:lnTo>
                <a:lnTo>
                  <a:pt x="73151" y="25653"/>
                </a:lnTo>
                <a:close/>
              </a:path>
              <a:path w="120650" h="1793239">
                <a:moveTo>
                  <a:pt x="73151" y="32130"/>
                </a:moveTo>
                <a:lnTo>
                  <a:pt x="71374" y="32130"/>
                </a:lnTo>
                <a:lnTo>
                  <a:pt x="60198" y="51289"/>
                </a:lnTo>
                <a:lnTo>
                  <a:pt x="73152" y="73496"/>
                </a:lnTo>
                <a:lnTo>
                  <a:pt x="73151" y="32130"/>
                </a:lnTo>
                <a:close/>
              </a:path>
              <a:path w="120650" h="1793239">
                <a:moveTo>
                  <a:pt x="71374" y="32130"/>
                </a:moveTo>
                <a:lnTo>
                  <a:pt x="49021" y="32130"/>
                </a:lnTo>
                <a:lnTo>
                  <a:pt x="60198" y="51289"/>
                </a:lnTo>
                <a:lnTo>
                  <a:pt x="71374" y="3213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4970" y="3948048"/>
            <a:ext cx="795020" cy="120650"/>
          </a:xfrm>
          <a:custGeom>
            <a:avLst/>
            <a:gdLst/>
            <a:ahLst/>
            <a:cxnLst/>
            <a:rect l="l" t="t" r="r" b="b"/>
            <a:pathLst>
              <a:path w="795020" h="120650">
                <a:moveTo>
                  <a:pt x="102996" y="0"/>
                </a:moveTo>
                <a:lnTo>
                  <a:pt x="0" y="60070"/>
                </a:lnTo>
                <a:lnTo>
                  <a:pt x="102996" y="120142"/>
                </a:lnTo>
                <a:lnTo>
                  <a:pt x="110997" y="118109"/>
                </a:lnTo>
                <a:lnTo>
                  <a:pt x="114553" y="111887"/>
                </a:lnTo>
                <a:lnTo>
                  <a:pt x="118109" y="105790"/>
                </a:lnTo>
                <a:lnTo>
                  <a:pt x="116077" y="97789"/>
                </a:lnTo>
                <a:lnTo>
                  <a:pt x="109854" y="94233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7"/>
                </a:lnTo>
                <a:lnTo>
                  <a:pt x="116077" y="22351"/>
                </a:lnTo>
                <a:lnTo>
                  <a:pt x="118109" y="14350"/>
                </a:lnTo>
                <a:lnTo>
                  <a:pt x="114553" y="8255"/>
                </a:lnTo>
                <a:lnTo>
                  <a:pt x="110997" y="2031"/>
                </a:lnTo>
                <a:lnTo>
                  <a:pt x="102996" y="0"/>
                </a:lnTo>
                <a:close/>
              </a:path>
              <a:path w="795020" h="120650">
                <a:moveTo>
                  <a:pt x="743730" y="60070"/>
                </a:moveTo>
                <a:lnTo>
                  <a:pt x="685164" y="94233"/>
                </a:lnTo>
                <a:lnTo>
                  <a:pt x="678941" y="97789"/>
                </a:lnTo>
                <a:lnTo>
                  <a:pt x="676782" y="105790"/>
                </a:lnTo>
                <a:lnTo>
                  <a:pt x="680465" y="111887"/>
                </a:lnTo>
                <a:lnTo>
                  <a:pt x="684021" y="118109"/>
                </a:lnTo>
                <a:lnTo>
                  <a:pt x="692022" y="120142"/>
                </a:lnTo>
                <a:lnTo>
                  <a:pt x="772809" y="73025"/>
                </a:lnTo>
                <a:lnTo>
                  <a:pt x="769365" y="73025"/>
                </a:lnTo>
                <a:lnTo>
                  <a:pt x="769365" y="71246"/>
                </a:lnTo>
                <a:lnTo>
                  <a:pt x="762888" y="71246"/>
                </a:lnTo>
                <a:lnTo>
                  <a:pt x="743730" y="60070"/>
                </a:lnTo>
                <a:close/>
              </a:path>
              <a:path w="79502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6"/>
                </a:lnTo>
                <a:lnTo>
                  <a:pt x="32130" y="71246"/>
                </a:lnTo>
                <a:lnTo>
                  <a:pt x="32130" y="48894"/>
                </a:lnTo>
                <a:lnTo>
                  <a:pt x="70448" y="48894"/>
                </a:lnTo>
                <a:lnTo>
                  <a:pt x="73496" y="47117"/>
                </a:lnTo>
                <a:close/>
              </a:path>
              <a:path w="795020" h="120650">
                <a:moveTo>
                  <a:pt x="721523" y="47117"/>
                </a:moveTo>
                <a:lnTo>
                  <a:pt x="73496" y="47117"/>
                </a:lnTo>
                <a:lnTo>
                  <a:pt x="51289" y="60070"/>
                </a:lnTo>
                <a:lnTo>
                  <a:pt x="73496" y="73025"/>
                </a:lnTo>
                <a:lnTo>
                  <a:pt x="721523" y="73025"/>
                </a:lnTo>
                <a:lnTo>
                  <a:pt x="743730" y="60070"/>
                </a:lnTo>
                <a:lnTo>
                  <a:pt x="721523" y="47117"/>
                </a:lnTo>
                <a:close/>
              </a:path>
              <a:path w="795020" h="120650">
                <a:moveTo>
                  <a:pt x="772808" y="47117"/>
                </a:moveTo>
                <a:lnTo>
                  <a:pt x="769365" y="47117"/>
                </a:lnTo>
                <a:lnTo>
                  <a:pt x="769365" y="73025"/>
                </a:lnTo>
                <a:lnTo>
                  <a:pt x="772809" y="73025"/>
                </a:lnTo>
                <a:lnTo>
                  <a:pt x="795019" y="60070"/>
                </a:lnTo>
                <a:lnTo>
                  <a:pt x="772808" y="47117"/>
                </a:lnTo>
                <a:close/>
              </a:path>
              <a:path w="795020" h="120650">
                <a:moveTo>
                  <a:pt x="32130" y="48894"/>
                </a:moveTo>
                <a:lnTo>
                  <a:pt x="32130" y="71246"/>
                </a:lnTo>
                <a:lnTo>
                  <a:pt x="51289" y="60070"/>
                </a:lnTo>
                <a:lnTo>
                  <a:pt x="32130" y="48894"/>
                </a:lnTo>
                <a:close/>
              </a:path>
              <a:path w="795020" h="120650">
                <a:moveTo>
                  <a:pt x="51289" y="60070"/>
                </a:moveTo>
                <a:lnTo>
                  <a:pt x="32130" y="71246"/>
                </a:lnTo>
                <a:lnTo>
                  <a:pt x="70448" y="71246"/>
                </a:lnTo>
                <a:lnTo>
                  <a:pt x="51289" y="60070"/>
                </a:lnTo>
                <a:close/>
              </a:path>
              <a:path w="795020" h="120650">
                <a:moveTo>
                  <a:pt x="762888" y="48894"/>
                </a:moveTo>
                <a:lnTo>
                  <a:pt x="743730" y="60070"/>
                </a:lnTo>
                <a:lnTo>
                  <a:pt x="762888" y="71246"/>
                </a:lnTo>
                <a:lnTo>
                  <a:pt x="762888" y="48894"/>
                </a:lnTo>
                <a:close/>
              </a:path>
              <a:path w="795020" h="120650">
                <a:moveTo>
                  <a:pt x="769365" y="48894"/>
                </a:moveTo>
                <a:lnTo>
                  <a:pt x="762888" y="48894"/>
                </a:lnTo>
                <a:lnTo>
                  <a:pt x="762888" y="71246"/>
                </a:lnTo>
                <a:lnTo>
                  <a:pt x="769365" y="71246"/>
                </a:lnTo>
                <a:lnTo>
                  <a:pt x="769365" y="48894"/>
                </a:lnTo>
                <a:close/>
              </a:path>
              <a:path w="795020" h="120650">
                <a:moveTo>
                  <a:pt x="70448" y="48894"/>
                </a:moveTo>
                <a:lnTo>
                  <a:pt x="32130" y="48894"/>
                </a:lnTo>
                <a:lnTo>
                  <a:pt x="51289" y="60070"/>
                </a:lnTo>
                <a:lnTo>
                  <a:pt x="70448" y="48894"/>
                </a:lnTo>
                <a:close/>
              </a:path>
              <a:path w="795020" h="120650">
                <a:moveTo>
                  <a:pt x="692022" y="0"/>
                </a:moveTo>
                <a:lnTo>
                  <a:pt x="684021" y="2031"/>
                </a:lnTo>
                <a:lnTo>
                  <a:pt x="680465" y="8255"/>
                </a:lnTo>
                <a:lnTo>
                  <a:pt x="676782" y="14350"/>
                </a:lnTo>
                <a:lnTo>
                  <a:pt x="678941" y="22351"/>
                </a:lnTo>
                <a:lnTo>
                  <a:pt x="685164" y="25907"/>
                </a:lnTo>
                <a:lnTo>
                  <a:pt x="743730" y="60070"/>
                </a:lnTo>
                <a:lnTo>
                  <a:pt x="762888" y="48894"/>
                </a:lnTo>
                <a:lnTo>
                  <a:pt x="769365" y="48894"/>
                </a:lnTo>
                <a:lnTo>
                  <a:pt x="769365" y="47117"/>
                </a:lnTo>
                <a:lnTo>
                  <a:pt x="772808" y="47117"/>
                </a:lnTo>
                <a:lnTo>
                  <a:pt x="69202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67347" y="3028189"/>
            <a:ext cx="375920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050" spc="-10" dirty="0">
                <a:solidFill>
                  <a:srgbClr val="344B5E"/>
                </a:solidFill>
                <a:latin typeface="Arial"/>
                <a:cs typeface="Arial"/>
              </a:rPr>
              <a:t>∆</a:t>
            </a:r>
            <a:r>
              <a:rPr sz="1050" spc="-10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7333" y="4101593"/>
            <a:ext cx="535305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050" spc="-10" dirty="0">
                <a:solidFill>
                  <a:srgbClr val="344B5E"/>
                </a:solidFill>
                <a:latin typeface="Arial"/>
                <a:cs typeface="Arial"/>
              </a:rPr>
              <a:t>∆</a:t>
            </a:r>
            <a:r>
              <a:rPr sz="1050" spc="-8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 flipH="1">
            <a:off x="7878098" y="4161165"/>
            <a:ext cx="45719" cy="321242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13461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 flipH="1">
            <a:off x="6876256" y="4144245"/>
            <a:ext cx="45719" cy="272252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1346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74030" y="4161165"/>
            <a:ext cx="45719" cy="31408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1346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 flipH="1">
            <a:off x="8210412" y="4141852"/>
            <a:ext cx="76200" cy="340556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13461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52235" y="4154008"/>
            <a:ext cx="269176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50215" algn="l"/>
              </a:tabLst>
            </a:pPr>
            <a:r>
              <a:rPr sz="2000" dirty="0">
                <a:solidFill>
                  <a:srgbClr val="344B5E"/>
                </a:solidFill>
                <a:latin typeface="Verdana"/>
                <a:cs typeface="Verdana"/>
              </a:rPr>
              <a:t>𝑑 =</a:t>
            </a:r>
            <a:r>
              <a:rPr lang="en-US" altLang="zh-CN" sz="2000" dirty="0">
                <a:solidFill>
                  <a:srgbClr val="344B5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44B5E"/>
                </a:solidFill>
                <a:latin typeface="Verdana"/>
                <a:cs typeface="Verdana"/>
              </a:rPr>
              <a:t>∆𝑁𝑜𝑑𝑒𝑠 + ∆𝐴𝑔𝑒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108965" y="0"/>
                </a:moveTo>
                <a:lnTo>
                  <a:pt x="0" y="134112"/>
                </a:lnTo>
                <a:lnTo>
                  <a:pt x="108965" y="268224"/>
                </a:lnTo>
                <a:lnTo>
                  <a:pt x="217932" y="134112"/>
                </a:lnTo>
                <a:lnTo>
                  <a:pt x="1089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0" y="134112"/>
                </a:moveTo>
                <a:lnTo>
                  <a:pt x="108965" y="0"/>
                </a:lnTo>
                <a:lnTo>
                  <a:pt x="217932" y="134112"/>
                </a:lnTo>
                <a:lnTo>
                  <a:pt x="108965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id="{EC5954E1-863E-470B-B349-12CDBE47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曼哈顿距离（</a:t>
            </a:r>
            <a:r>
              <a:rPr lang="en-US" altLang="zh-CN" dirty="0"/>
              <a:t>L1</a:t>
            </a:r>
            <a:r>
              <a:rPr lang="zh-CN" altLang="en-US" dirty="0"/>
              <a:t>或街区距离）</a:t>
            </a:r>
          </a:p>
        </p:txBody>
      </p:sp>
    </p:spTree>
    <p:extLst>
      <p:ext uri="{BB962C8B-B14F-4D97-AF65-F5344CB8AC3E}">
        <p14:creationId xmlns:p14="http://schemas.microsoft.com/office/powerpoint/2010/main" val="44410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18401-05B6-4869-86AA-EF1BD5CF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数据缩放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F63CFF-568B-4554-8B6E-E64714D98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11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14471" y="4798482"/>
            <a:ext cx="3162300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spcBef>
                <a:spcPts val="509"/>
              </a:spcBef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12345</a:t>
            </a:r>
            <a:endParaRPr sz="1400">
              <a:latin typeface="Arial"/>
              <a:cs typeface="Arial"/>
            </a:endParaRPr>
          </a:p>
          <a:p>
            <a:pPr marL="1196975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32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Surgeries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6602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199" y="2950719"/>
            <a:ext cx="789305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5011" y="1852422"/>
            <a:ext cx="501396" cy="2927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8661AA2A-25BE-4464-84C7-DC69879A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缩放比例对计算距离非常重要</a:t>
            </a:r>
          </a:p>
        </p:txBody>
      </p:sp>
    </p:spTree>
    <p:extLst>
      <p:ext uri="{BB962C8B-B14F-4D97-AF65-F5344CB8AC3E}">
        <p14:creationId xmlns:p14="http://schemas.microsoft.com/office/powerpoint/2010/main" val="2146166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14471" y="4798482"/>
            <a:ext cx="3162300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spcBef>
                <a:spcPts val="509"/>
              </a:spcBef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12345</a:t>
            </a:r>
            <a:endParaRPr sz="1400">
              <a:latin typeface="Arial"/>
              <a:cs typeface="Arial"/>
            </a:endParaRPr>
          </a:p>
          <a:p>
            <a:pPr marL="1196975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32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Surgeries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1198" y="3175000"/>
            <a:ext cx="4025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5" dirty="0">
                <a:solidFill>
                  <a:srgbClr val="344B5E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344B5E"/>
                </a:solidFill>
                <a:latin typeface="Arial"/>
                <a:cs typeface="Arial"/>
              </a:rPr>
              <a:t>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6857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6857" y="2950718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5011" y="1852422"/>
            <a:ext cx="501396" cy="2927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0388" y="3484626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0389" y="348462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2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2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0322" y="2132076"/>
            <a:ext cx="2888615" cy="1712595"/>
          </a:xfrm>
          <a:custGeom>
            <a:avLst/>
            <a:gdLst/>
            <a:ahLst/>
            <a:cxnLst/>
            <a:rect l="l" t="t" r="r" b="b"/>
            <a:pathLst>
              <a:path w="2888615" h="1712595">
                <a:moveTo>
                  <a:pt x="0" y="1712214"/>
                </a:moveTo>
                <a:lnTo>
                  <a:pt x="2888233" y="0"/>
                </a:lnTo>
              </a:path>
            </a:pathLst>
          </a:custGeom>
          <a:ln w="19812">
            <a:solidFill>
              <a:srgbClr val="9BB80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3558" y="4352544"/>
            <a:ext cx="2905760" cy="171450"/>
          </a:xfrm>
          <a:custGeom>
            <a:avLst/>
            <a:gdLst/>
            <a:ahLst/>
            <a:cxnLst/>
            <a:rect l="l" t="t" r="r" b="b"/>
            <a:pathLst>
              <a:path w="2905759" h="171450">
                <a:moveTo>
                  <a:pt x="0" y="0"/>
                </a:moveTo>
                <a:lnTo>
                  <a:pt x="2905378" y="171068"/>
                </a:lnTo>
              </a:path>
            </a:pathLst>
          </a:custGeom>
          <a:ln w="19811">
            <a:solidFill>
              <a:srgbClr val="9BB80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28821" y="3845052"/>
            <a:ext cx="571500" cy="513715"/>
          </a:xfrm>
          <a:custGeom>
            <a:avLst/>
            <a:gdLst/>
            <a:ahLst/>
            <a:cxnLst/>
            <a:rect l="l" t="t" r="r" b="b"/>
            <a:pathLst>
              <a:path w="571500" h="513714">
                <a:moveTo>
                  <a:pt x="0" y="513588"/>
                </a:moveTo>
                <a:lnTo>
                  <a:pt x="571500" y="513588"/>
                </a:lnTo>
                <a:lnTo>
                  <a:pt x="571500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19812">
            <a:solidFill>
              <a:srgbClr val="9BB80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28821" y="2125981"/>
            <a:ext cx="1200150" cy="1717039"/>
          </a:xfrm>
          <a:custGeom>
            <a:avLst/>
            <a:gdLst/>
            <a:ahLst/>
            <a:cxnLst/>
            <a:rect l="l" t="t" r="r" b="b"/>
            <a:pathLst>
              <a:path w="1200150" h="1717039">
                <a:moveTo>
                  <a:pt x="0" y="1716913"/>
                </a:moveTo>
                <a:lnTo>
                  <a:pt x="1200150" y="0"/>
                </a:lnTo>
              </a:path>
            </a:pathLst>
          </a:custGeom>
          <a:ln w="19812">
            <a:solidFill>
              <a:srgbClr val="9BB80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8821" y="4358640"/>
            <a:ext cx="1200150" cy="171450"/>
          </a:xfrm>
          <a:custGeom>
            <a:avLst/>
            <a:gdLst/>
            <a:ahLst/>
            <a:cxnLst/>
            <a:rect l="l" t="t" r="r" b="b"/>
            <a:pathLst>
              <a:path w="1200150" h="171450">
                <a:moveTo>
                  <a:pt x="0" y="0"/>
                </a:moveTo>
                <a:lnTo>
                  <a:pt x="1200150" y="171450"/>
                </a:lnTo>
              </a:path>
            </a:pathLst>
          </a:custGeom>
          <a:ln w="19812">
            <a:solidFill>
              <a:srgbClr val="9BB80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8209" y="2130552"/>
            <a:ext cx="2260600" cy="2400300"/>
          </a:xfrm>
          <a:custGeom>
            <a:avLst/>
            <a:gdLst/>
            <a:ahLst/>
            <a:cxnLst/>
            <a:rect l="l" t="t" r="r" b="b"/>
            <a:pathLst>
              <a:path w="2260600" h="2400300">
                <a:moveTo>
                  <a:pt x="0" y="2400300"/>
                </a:moveTo>
                <a:lnTo>
                  <a:pt x="2260091" y="2400300"/>
                </a:lnTo>
                <a:lnTo>
                  <a:pt x="2260091" y="0"/>
                </a:lnTo>
                <a:lnTo>
                  <a:pt x="0" y="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5064" y="2186177"/>
            <a:ext cx="172212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5064" y="4351782"/>
            <a:ext cx="172212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3664" y="4187191"/>
            <a:ext cx="172212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93664" y="2586990"/>
            <a:ext cx="172212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4477" y="3501390"/>
            <a:ext cx="170687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23077" y="3729990"/>
            <a:ext cx="170687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5877" y="3729990"/>
            <a:ext cx="170687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28209" y="2130552"/>
            <a:ext cx="2260600" cy="2439770"/>
          </a:xfrm>
          <a:prstGeom prst="rect">
            <a:avLst/>
          </a:prstGeom>
          <a:ln w="19811">
            <a:solidFill>
              <a:srgbClr val="9BB808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11760">
              <a:spcBef>
                <a:spcPts val="38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111760">
              <a:spcBef>
                <a:spcPts val="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>
              <a:latin typeface="Times New Roman"/>
              <a:cs typeface="Times New Roman"/>
            </a:endParaRPr>
          </a:p>
          <a:p>
            <a:pPr marL="111760"/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11760"/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90745" y="2131313"/>
            <a:ext cx="170687" cy="172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6538" y="2260092"/>
            <a:ext cx="76200" cy="2263775"/>
          </a:xfrm>
          <a:custGeom>
            <a:avLst/>
            <a:gdLst/>
            <a:ahLst/>
            <a:cxnLst/>
            <a:rect l="l" t="t" r="r" b="b"/>
            <a:pathLst>
              <a:path w="76200" h="2263775">
                <a:moveTo>
                  <a:pt x="48006" y="63500"/>
                </a:moveTo>
                <a:lnTo>
                  <a:pt x="28194" y="63500"/>
                </a:lnTo>
                <a:lnTo>
                  <a:pt x="28194" y="2263394"/>
                </a:lnTo>
                <a:lnTo>
                  <a:pt x="48006" y="2263394"/>
                </a:lnTo>
                <a:lnTo>
                  <a:pt x="48006" y="63500"/>
                </a:lnTo>
                <a:close/>
              </a:path>
              <a:path w="76200" h="2263775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63775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1912" y="3486150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1912" y="3486151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3" y="99822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2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13247" y="3501390"/>
            <a:ext cx="172212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标题 33">
            <a:extLst>
              <a:ext uri="{FF2B5EF4-FFF2-40B4-BE49-F238E27FC236}">
                <a16:creationId xmlns:a16="http://schemas.microsoft.com/office/drawing/2014/main" id="{E8B21DDF-82D9-4578-8A9B-3A8C4736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缩放比例对计算距离非常重要</a:t>
            </a:r>
          </a:p>
        </p:txBody>
      </p:sp>
    </p:spTree>
    <p:extLst>
      <p:ext uri="{BB962C8B-B14F-4D97-AF65-F5344CB8AC3E}">
        <p14:creationId xmlns:p14="http://schemas.microsoft.com/office/powerpoint/2010/main" val="2919095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81198" y="3175000"/>
            <a:ext cx="4025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5" dirty="0">
                <a:solidFill>
                  <a:srgbClr val="344B5E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344B5E"/>
                </a:solidFill>
                <a:latin typeface="Arial"/>
                <a:cs typeface="Arial"/>
              </a:rPr>
              <a:t>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5714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5714" y="2950718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5011" y="1852422"/>
            <a:ext cx="501396" cy="2927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0388" y="3484626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0389" y="348462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2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2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0322" y="2132076"/>
            <a:ext cx="2888615" cy="1712595"/>
          </a:xfrm>
          <a:custGeom>
            <a:avLst/>
            <a:gdLst/>
            <a:ahLst/>
            <a:cxnLst/>
            <a:rect l="l" t="t" r="r" b="b"/>
            <a:pathLst>
              <a:path w="2888615" h="1712595">
                <a:moveTo>
                  <a:pt x="0" y="1712214"/>
                </a:moveTo>
                <a:lnTo>
                  <a:pt x="2888233" y="0"/>
                </a:lnTo>
              </a:path>
            </a:pathLst>
          </a:custGeom>
          <a:ln w="19812">
            <a:solidFill>
              <a:srgbClr val="9BB80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3558" y="4352544"/>
            <a:ext cx="2905760" cy="171450"/>
          </a:xfrm>
          <a:custGeom>
            <a:avLst/>
            <a:gdLst/>
            <a:ahLst/>
            <a:cxnLst/>
            <a:rect l="l" t="t" r="r" b="b"/>
            <a:pathLst>
              <a:path w="2905759" h="171450">
                <a:moveTo>
                  <a:pt x="0" y="0"/>
                </a:moveTo>
                <a:lnTo>
                  <a:pt x="2905378" y="171068"/>
                </a:lnTo>
              </a:path>
            </a:pathLst>
          </a:custGeom>
          <a:ln w="19811">
            <a:solidFill>
              <a:srgbClr val="9BB80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8821" y="3845052"/>
            <a:ext cx="571500" cy="513715"/>
          </a:xfrm>
          <a:custGeom>
            <a:avLst/>
            <a:gdLst/>
            <a:ahLst/>
            <a:cxnLst/>
            <a:rect l="l" t="t" r="r" b="b"/>
            <a:pathLst>
              <a:path w="571500" h="513714">
                <a:moveTo>
                  <a:pt x="0" y="513588"/>
                </a:moveTo>
                <a:lnTo>
                  <a:pt x="571500" y="513588"/>
                </a:lnTo>
                <a:lnTo>
                  <a:pt x="571500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19812">
            <a:solidFill>
              <a:srgbClr val="9BB80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28821" y="2125981"/>
            <a:ext cx="1200150" cy="1717039"/>
          </a:xfrm>
          <a:custGeom>
            <a:avLst/>
            <a:gdLst/>
            <a:ahLst/>
            <a:cxnLst/>
            <a:rect l="l" t="t" r="r" b="b"/>
            <a:pathLst>
              <a:path w="1200150" h="1717039">
                <a:moveTo>
                  <a:pt x="0" y="1716913"/>
                </a:moveTo>
                <a:lnTo>
                  <a:pt x="1200150" y="0"/>
                </a:lnTo>
              </a:path>
            </a:pathLst>
          </a:custGeom>
          <a:ln w="19812">
            <a:solidFill>
              <a:srgbClr val="9BB80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28821" y="4358640"/>
            <a:ext cx="1200150" cy="171450"/>
          </a:xfrm>
          <a:custGeom>
            <a:avLst/>
            <a:gdLst/>
            <a:ahLst/>
            <a:cxnLst/>
            <a:rect l="l" t="t" r="r" b="b"/>
            <a:pathLst>
              <a:path w="1200150" h="171450">
                <a:moveTo>
                  <a:pt x="0" y="0"/>
                </a:moveTo>
                <a:lnTo>
                  <a:pt x="1200150" y="171450"/>
                </a:lnTo>
              </a:path>
            </a:pathLst>
          </a:custGeom>
          <a:ln w="19812">
            <a:solidFill>
              <a:srgbClr val="9BB80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28209" y="2130552"/>
            <a:ext cx="2260600" cy="2400300"/>
          </a:xfrm>
          <a:custGeom>
            <a:avLst/>
            <a:gdLst/>
            <a:ahLst/>
            <a:cxnLst/>
            <a:rect l="l" t="t" r="r" b="b"/>
            <a:pathLst>
              <a:path w="2260600" h="2400300">
                <a:moveTo>
                  <a:pt x="0" y="2400300"/>
                </a:moveTo>
                <a:lnTo>
                  <a:pt x="2260091" y="2400300"/>
                </a:lnTo>
                <a:lnTo>
                  <a:pt x="2260091" y="0"/>
                </a:lnTo>
                <a:lnTo>
                  <a:pt x="0" y="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8209" y="2130552"/>
            <a:ext cx="2260600" cy="2400300"/>
          </a:xfrm>
          <a:custGeom>
            <a:avLst/>
            <a:gdLst/>
            <a:ahLst/>
            <a:cxnLst/>
            <a:rect l="l" t="t" r="r" b="b"/>
            <a:pathLst>
              <a:path w="2260600" h="2400300">
                <a:moveTo>
                  <a:pt x="0" y="2400300"/>
                </a:moveTo>
                <a:lnTo>
                  <a:pt x="2260091" y="2400300"/>
                </a:lnTo>
                <a:lnTo>
                  <a:pt x="2260091" y="0"/>
                </a:lnTo>
                <a:lnTo>
                  <a:pt x="0" y="0"/>
                </a:lnTo>
                <a:lnTo>
                  <a:pt x="0" y="2400300"/>
                </a:lnTo>
                <a:close/>
              </a:path>
            </a:pathLst>
          </a:custGeom>
          <a:ln w="19812">
            <a:solidFill>
              <a:srgbClr val="9BB80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5064" y="2186177"/>
            <a:ext cx="172212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5064" y="4351782"/>
            <a:ext cx="172212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3664" y="4187191"/>
            <a:ext cx="172212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93664" y="2586990"/>
            <a:ext cx="172212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4477" y="3501390"/>
            <a:ext cx="170687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23077" y="3729990"/>
            <a:ext cx="170687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5877" y="3729990"/>
            <a:ext cx="170687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27270" y="2166747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27270" y="2883027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27270" y="3582620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14471" y="4258946"/>
            <a:ext cx="3162300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0" algn="ct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spcBef>
                <a:spcPts val="1255"/>
              </a:spcBef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12345</a:t>
            </a:r>
            <a:endParaRPr sz="1400">
              <a:latin typeface="Arial"/>
              <a:cs typeface="Arial"/>
            </a:endParaRPr>
          </a:p>
          <a:p>
            <a:pPr marL="1196975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32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Surgeries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90745" y="2131313"/>
            <a:ext cx="170687" cy="172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1912" y="3486150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1912" y="3486151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3" y="99822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2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13247" y="3501390"/>
            <a:ext cx="172212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19646" y="3134742"/>
            <a:ext cx="1203960" cy="412115"/>
          </a:xfrm>
          <a:custGeom>
            <a:avLst/>
            <a:gdLst/>
            <a:ahLst/>
            <a:cxnLst/>
            <a:rect l="l" t="t" r="r" b="b"/>
            <a:pathLst>
              <a:path w="1203959" h="412114">
                <a:moveTo>
                  <a:pt x="1120934" y="40839"/>
                </a:moveTo>
                <a:lnTo>
                  <a:pt x="0" y="383920"/>
                </a:lnTo>
                <a:lnTo>
                  <a:pt x="8381" y="411606"/>
                </a:lnTo>
                <a:lnTo>
                  <a:pt x="1129377" y="68544"/>
                </a:lnTo>
                <a:lnTo>
                  <a:pt x="1148913" y="47408"/>
                </a:lnTo>
                <a:lnTo>
                  <a:pt x="1120934" y="40839"/>
                </a:lnTo>
                <a:close/>
              </a:path>
              <a:path w="1203959" h="412114">
                <a:moveTo>
                  <a:pt x="1180714" y="25145"/>
                </a:moveTo>
                <a:lnTo>
                  <a:pt x="1172209" y="25145"/>
                </a:lnTo>
                <a:lnTo>
                  <a:pt x="1180719" y="52831"/>
                </a:lnTo>
                <a:lnTo>
                  <a:pt x="1129377" y="68544"/>
                </a:lnTo>
                <a:lnTo>
                  <a:pt x="1097533" y="102996"/>
                </a:lnTo>
                <a:lnTo>
                  <a:pt x="1092073" y="108965"/>
                </a:lnTo>
                <a:lnTo>
                  <a:pt x="1092453" y="118109"/>
                </a:lnTo>
                <a:lnTo>
                  <a:pt x="1098423" y="123443"/>
                </a:lnTo>
                <a:lnTo>
                  <a:pt x="1104264" y="128904"/>
                </a:lnTo>
                <a:lnTo>
                  <a:pt x="1113408" y="128523"/>
                </a:lnTo>
                <a:lnTo>
                  <a:pt x="1118870" y="122681"/>
                </a:lnTo>
                <a:lnTo>
                  <a:pt x="1203959" y="30606"/>
                </a:lnTo>
                <a:lnTo>
                  <a:pt x="1180714" y="25145"/>
                </a:lnTo>
                <a:close/>
              </a:path>
              <a:path w="1203959" h="412114">
                <a:moveTo>
                  <a:pt x="1148913" y="47408"/>
                </a:moveTo>
                <a:lnTo>
                  <a:pt x="1129377" y="68544"/>
                </a:lnTo>
                <a:lnTo>
                  <a:pt x="1179889" y="53085"/>
                </a:lnTo>
                <a:lnTo>
                  <a:pt x="1173099" y="53085"/>
                </a:lnTo>
                <a:lnTo>
                  <a:pt x="1148913" y="47408"/>
                </a:lnTo>
                <a:close/>
              </a:path>
              <a:path w="1203959" h="412114">
                <a:moveTo>
                  <a:pt x="1165732" y="29209"/>
                </a:moveTo>
                <a:lnTo>
                  <a:pt x="1148913" y="47408"/>
                </a:lnTo>
                <a:lnTo>
                  <a:pt x="1173099" y="53085"/>
                </a:lnTo>
                <a:lnTo>
                  <a:pt x="1165732" y="29209"/>
                </a:lnTo>
                <a:close/>
              </a:path>
              <a:path w="1203959" h="412114">
                <a:moveTo>
                  <a:pt x="1173459" y="29209"/>
                </a:moveTo>
                <a:lnTo>
                  <a:pt x="1165732" y="29209"/>
                </a:lnTo>
                <a:lnTo>
                  <a:pt x="1173099" y="53085"/>
                </a:lnTo>
                <a:lnTo>
                  <a:pt x="1179889" y="53085"/>
                </a:lnTo>
                <a:lnTo>
                  <a:pt x="1180719" y="52831"/>
                </a:lnTo>
                <a:lnTo>
                  <a:pt x="1173459" y="29209"/>
                </a:lnTo>
                <a:close/>
              </a:path>
              <a:path w="1203959" h="412114">
                <a:moveTo>
                  <a:pt x="1172209" y="25145"/>
                </a:moveTo>
                <a:lnTo>
                  <a:pt x="1120934" y="40839"/>
                </a:lnTo>
                <a:lnTo>
                  <a:pt x="1148913" y="47408"/>
                </a:lnTo>
                <a:lnTo>
                  <a:pt x="1165732" y="29209"/>
                </a:lnTo>
                <a:lnTo>
                  <a:pt x="1173459" y="29209"/>
                </a:lnTo>
                <a:lnTo>
                  <a:pt x="1172209" y="25145"/>
                </a:lnTo>
                <a:close/>
              </a:path>
              <a:path w="1203959" h="412114">
                <a:moveTo>
                  <a:pt x="1074038" y="0"/>
                </a:moveTo>
                <a:lnTo>
                  <a:pt x="1066292" y="4825"/>
                </a:lnTo>
                <a:lnTo>
                  <a:pt x="1064386" y="12700"/>
                </a:lnTo>
                <a:lnTo>
                  <a:pt x="1062608" y="20446"/>
                </a:lnTo>
                <a:lnTo>
                  <a:pt x="1067434" y="28193"/>
                </a:lnTo>
                <a:lnTo>
                  <a:pt x="1075181" y="30098"/>
                </a:lnTo>
                <a:lnTo>
                  <a:pt x="1120934" y="40839"/>
                </a:lnTo>
                <a:lnTo>
                  <a:pt x="1172209" y="25145"/>
                </a:lnTo>
                <a:lnTo>
                  <a:pt x="1180714" y="25145"/>
                </a:lnTo>
                <a:lnTo>
                  <a:pt x="1081785" y="1904"/>
                </a:lnTo>
                <a:lnTo>
                  <a:pt x="107403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77405" y="3032380"/>
            <a:ext cx="94106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dirty="0">
                <a:solidFill>
                  <a:srgbClr val="C00000"/>
                </a:solidFill>
                <a:latin typeface="Trebuchet MS"/>
                <a:cs typeface="Trebuchet MS"/>
              </a:rPr>
              <a:t>Nearest  </a:t>
            </a:r>
            <a:r>
              <a:rPr sz="1400" b="1" spc="35" dirty="0">
                <a:solidFill>
                  <a:srgbClr val="C00000"/>
                </a:solidFill>
                <a:latin typeface="Trebuchet MS"/>
                <a:cs typeface="Trebuchet MS"/>
              </a:rPr>
              <a:t>Neighbo</a:t>
            </a:r>
            <a:r>
              <a:rPr sz="1400" b="1" spc="1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400" b="1" spc="1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400" b="1" spc="-110" dirty="0">
                <a:solidFill>
                  <a:srgbClr val="C00000"/>
                </a:solidFill>
                <a:latin typeface="Trebuchet MS"/>
                <a:cs typeface="Trebuchet MS"/>
              </a:rPr>
              <a:t>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91046" y="3310128"/>
            <a:ext cx="1432560" cy="481965"/>
          </a:xfrm>
          <a:custGeom>
            <a:avLst/>
            <a:gdLst/>
            <a:ahLst/>
            <a:cxnLst/>
            <a:rect l="l" t="t" r="r" b="b"/>
            <a:pathLst>
              <a:path w="1432559" h="481964">
                <a:moveTo>
                  <a:pt x="1349560" y="40719"/>
                </a:moveTo>
                <a:lnTo>
                  <a:pt x="0" y="454152"/>
                </a:lnTo>
                <a:lnTo>
                  <a:pt x="8381" y="481838"/>
                </a:lnTo>
                <a:lnTo>
                  <a:pt x="1358045" y="68410"/>
                </a:lnTo>
                <a:lnTo>
                  <a:pt x="1377536" y="47286"/>
                </a:lnTo>
                <a:lnTo>
                  <a:pt x="1349560" y="40719"/>
                </a:lnTo>
                <a:close/>
              </a:path>
              <a:path w="1432559" h="481964">
                <a:moveTo>
                  <a:pt x="1409314" y="25019"/>
                </a:moveTo>
                <a:lnTo>
                  <a:pt x="1400809" y="25019"/>
                </a:lnTo>
                <a:lnTo>
                  <a:pt x="1409319" y="52705"/>
                </a:lnTo>
                <a:lnTo>
                  <a:pt x="1358045" y="68410"/>
                </a:lnTo>
                <a:lnTo>
                  <a:pt x="1326133" y="102997"/>
                </a:lnTo>
                <a:lnTo>
                  <a:pt x="1320800" y="108839"/>
                </a:lnTo>
                <a:lnTo>
                  <a:pt x="1321053" y="117983"/>
                </a:lnTo>
                <a:lnTo>
                  <a:pt x="1332864" y="128778"/>
                </a:lnTo>
                <a:lnTo>
                  <a:pt x="1342008" y="128524"/>
                </a:lnTo>
                <a:lnTo>
                  <a:pt x="1347470" y="122555"/>
                </a:lnTo>
                <a:lnTo>
                  <a:pt x="1432559" y="30480"/>
                </a:lnTo>
                <a:lnTo>
                  <a:pt x="1409314" y="25019"/>
                </a:lnTo>
                <a:close/>
              </a:path>
              <a:path w="1432559" h="481964">
                <a:moveTo>
                  <a:pt x="1377536" y="47286"/>
                </a:moveTo>
                <a:lnTo>
                  <a:pt x="1358045" y="68410"/>
                </a:lnTo>
                <a:lnTo>
                  <a:pt x="1408489" y="52959"/>
                </a:lnTo>
                <a:lnTo>
                  <a:pt x="1401699" y="52959"/>
                </a:lnTo>
                <a:lnTo>
                  <a:pt x="1377536" y="47286"/>
                </a:lnTo>
                <a:close/>
              </a:path>
              <a:path w="1432559" h="481964">
                <a:moveTo>
                  <a:pt x="1394332" y="29083"/>
                </a:moveTo>
                <a:lnTo>
                  <a:pt x="1377536" y="47286"/>
                </a:lnTo>
                <a:lnTo>
                  <a:pt x="1401699" y="52959"/>
                </a:lnTo>
                <a:lnTo>
                  <a:pt x="1394332" y="29083"/>
                </a:lnTo>
                <a:close/>
              </a:path>
              <a:path w="1432559" h="481964">
                <a:moveTo>
                  <a:pt x="1402059" y="29083"/>
                </a:moveTo>
                <a:lnTo>
                  <a:pt x="1394332" y="29083"/>
                </a:lnTo>
                <a:lnTo>
                  <a:pt x="1401699" y="52959"/>
                </a:lnTo>
                <a:lnTo>
                  <a:pt x="1408489" y="52959"/>
                </a:lnTo>
                <a:lnTo>
                  <a:pt x="1409319" y="52705"/>
                </a:lnTo>
                <a:lnTo>
                  <a:pt x="1402059" y="29083"/>
                </a:lnTo>
                <a:close/>
              </a:path>
              <a:path w="1432559" h="481964">
                <a:moveTo>
                  <a:pt x="1400809" y="25019"/>
                </a:moveTo>
                <a:lnTo>
                  <a:pt x="1349560" y="40719"/>
                </a:lnTo>
                <a:lnTo>
                  <a:pt x="1377536" y="47286"/>
                </a:lnTo>
                <a:lnTo>
                  <a:pt x="1394332" y="29083"/>
                </a:lnTo>
                <a:lnTo>
                  <a:pt x="1402059" y="29083"/>
                </a:lnTo>
                <a:lnTo>
                  <a:pt x="1400809" y="25019"/>
                </a:lnTo>
                <a:close/>
              </a:path>
              <a:path w="1432559" h="481964">
                <a:moveTo>
                  <a:pt x="1302638" y="0"/>
                </a:moveTo>
                <a:lnTo>
                  <a:pt x="1294892" y="4826"/>
                </a:lnTo>
                <a:lnTo>
                  <a:pt x="1292986" y="12573"/>
                </a:lnTo>
                <a:lnTo>
                  <a:pt x="1291208" y="20320"/>
                </a:lnTo>
                <a:lnTo>
                  <a:pt x="1296034" y="28067"/>
                </a:lnTo>
                <a:lnTo>
                  <a:pt x="1303781" y="29972"/>
                </a:lnTo>
                <a:lnTo>
                  <a:pt x="1349560" y="40719"/>
                </a:lnTo>
                <a:lnTo>
                  <a:pt x="1400809" y="25019"/>
                </a:lnTo>
                <a:lnTo>
                  <a:pt x="1409314" y="25019"/>
                </a:lnTo>
                <a:lnTo>
                  <a:pt x="130263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66538" y="2260092"/>
            <a:ext cx="76200" cy="2263775"/>
          </a:xfrm>
          <a:custGeom>
            <a:avLst/>
            <a:gdLst/>
            <a:ahLst/>
            <a:cxnLst/>
            <a:rect l="l" t="t" r="r" b="b"/>
            <a:pathLst>
              <a:path w="76200" h="2263775">
                <a:moveTo>
                  <a:pt x="48006" y="63500"/>
                </a:moveTo>
                <a:lnTo>
                  <a:pt x="28194" y="63500"/>
                </a:lnTo>
                <a:lnTo>
                  <a:pt x="28194" y="2263394"/>
                </a:lnTo>
                <a:lnTo>
                  <a:pt x="48006" y="2263394"/>
                </a:lnTo>
                <a:lnTo>
                  <a:pt x="48006" y="63500"/>
                </a:lnTo>
                <a:close/>
              </a:path>
              <a:path w="76200" h="2263775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63775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标题 39">
            <a:extLst>
              <a:ext uri="{FF2B5EF4-FFF2-40B4-BE49-F238E27FC236}">
                <a16:creationId xmlns:a16="http://schemas.microsoft.com/office/drawing/2014/main" id="{69501442-C6BA-4EF2-A7A8-676F5B54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缩放比例对计算距离非常重要</a:t>
            </a:r>
          </a:p>
        </p:txBody>
      </p:sp>
    </p:spTree>
    <p:extLst>
      <p:ext uri="{BB962C8B-B14F-4D97-AF65-F5344CB8AC3E}">
        <p14:creationId xmlns:p14="http://schemas.microsoft.com/office/powerpoint/2010/main" val="405646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1" y="1926843"/>
            <a:ext cx="157924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"</a:t>
            </a:r>
            <a:r>
              <a:rPr lang="zh-CN" altLang="en-US" sz="2400" dirty="0">
                <a:latin typeface="Arial"/>
                <a:cs typeface="Arial"/>
              </a:rPr>
              <a:t>特征缩放</a:t>
            </a:r>
            <a:r>
              <a:rPr sz="2400" dirty="0">
                <a:latin typeface="Arial"/>
                <a:cs typeface="Arial"/>
              </a:rPr>
              <a:t>"</a:t>
            </a:r>
          </a:p>
        </p:txBody>
      </p:sp>
      <p:sp>
        <p:nvSpPr>
          <p:cNvPr id="4" name="object 4"/>
          <p:cNvSpPr/>
          <p:nvPr/>
        </p:nvSpPr>
        <p:spPr>
          <a:xfrm>
            <a:off x="4966715" y="3591305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6716" y="3591306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0201" y="4853889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2845" y="4848097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4176" y="2463547"/>
            <a:ext cx="17068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7659" y="2806446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5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5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2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5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7659" y="1948433"/>
            <a:ext cx="172212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89577" y="1948433"/>
            <a:ext cx="170687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1764" y="2062733"/>
            <a:ext cx="172212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46165" y="2349247"/>
            <a:ext cx="172211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9577" y="3263646"/>
            <a:ext cx="170687" cy="170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7672" y="38915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5343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3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7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3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6164" y="42344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86105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6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5" y="172212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1" y="86106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5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04177" y="43487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20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8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1564" y="309143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86106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6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6" y="172212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2" y="86106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6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31564" y="3434333"/>
            <a:ext cx="172212" cy="1722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31564" y="3662933"/>
            <a:ext cx="172212" cy="1722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31564" y="3949446"/>
            <a:ext cx="172212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30197" y="4234434"/>
            <a:ext cx="174947" cy="3394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89577" y="42344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7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83479" y="3600451"/>
            <a:ext cx="182880" cy="2971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31764" y="44066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6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6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2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6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46164" y="43487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86105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6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5" y="172212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1" y="86106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5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46164" y="43487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0" y="86106"/>
                </a:moveTo>
                <a:lnTo>
                  <a:pt x="6774" y="52613"/>
                </a:lnTo>
                <a:lnTo>
                  <a:pt x="25241" y="25241"/>
                </a:lnTo>
                <a:lnTo>
                  <a:pt x="52613" y="6774"/>
                </a:lnTo>
                <a:lnTo>
                  <a:pt x="86105" y="0"/>
                </a:lnTo>
                <a:lnTo>
                  <a:pt x="119598" y="6774"/>
                </a:lnTo>
                <a:lnTo>
                  <a:pt x="146970" y="25241"/>
                </a:lnTo>
                <a:lnTo>
                  <a:pt x="165437" y="52613"/>
                </a:lnTo>
                <a:lnTo>
                  <a:pt x="172211" y="86106"/>
                </a:lnTo>
                <a:lnTo>
                  <a:pt x="165437" y="119598"/>
                </a:lnTo>
                <a:lnTo>
                  <a:pt x="146970" y="146970"/>
                </a:lnTo>
                <a:lnTo>
                  <a:pt x="119598" y="165437"/>
                </a:lnTo>
                <a:lnTo>
                  <a:pt x="86105" y="172212"/>
                </a:lnTo>
                <a:lnTo>
                  <a:pt x="52613" y="165437"/>
                </a:lnTo>
                <a:lnTo>
                  <a:pt x="25241" y="146970"/>
                </a:lnTo>
                <a:lnTo>
                  <a:pt x="6774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46164" y="45209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5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5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1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5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46164" y="45209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0" y="85343"/>
                </a:moveTo>
                <a:lnTo>
                  <a:pt x="6774" y="52131"/>
                </a:lnTo>
                <a:lnTo>
                  <a:pt x="25241" y="25003"/>
                </a:lnTo>
                <a:lnTo>
                  <a:pt x="52613" y="6709"/>
                </a:lnTo>
                <a:lnTo>
                  <a:pt x="86105" y="0"/>
                </a:lnTo>
                <a:lnTo>
                  <a:pt x="119598" y="6709"/>
                </a:lnTo>
                <a:lnTo>
                  <a:pt x="146970" y="25003"/>
                </a:lnTo>
                <a:lnTo>
                  <a:pt x="165437" y="52131"/>
                </a:lnTo>
                <a:lnTo>
                  <a:pt x="172211" y="85343"/>
                </a:lnTo>
                <a:lnTo>
                  <a:pt x="165437" y="118556"/>
                </a:lnTo>
                <a:lnTo>
                  <a:pt x="146970" y="145684"/>
                </a:lnTo>
                <a:lnTo>
                  <a:pt x="119598" y="163978"/>
                </a:lnTo>
                <a:lnTo>
                  <a:pt x="86105" y="170687"/>
                </a:lnTo>
                <a:lnTo>
                  <a:pt x="52613" y="163978"/>
                </a:lnTo>
                <a:lnTo>
                  <a:pt x="25241" y="145684"/>
                </a:lnTo>
                <a:lnTo>
                  <a:pt x="6774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04177" y="452094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85344" y="0"/>
                </a:move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6709" y="118556"/>
                </a:lnTo>
                <a:lnTo>
                  <a:pt x="25003" y="145684"/>
                </a:lnTo>
                <a:lnTo>
                  <a:pt x="52131" y="163978"/>
                </a:lnTo>
                <a:lnTo>
                  <a:pt x="85344" y="170687"/>
                </a:lnTo>
                <a:lnTo>
                  <a:pt x="118556" y="163978"/>
                </a:lnTo>
                <a:lnTo>
                  <a:pt x="145684" y="145684"/>
                </a:lnTo>
                <a:lnTo>
                  <a:pt x="163978" y="118556"/>
                </a:lnTo>
                <a:lnTo>
                  <a:pt x="170688" y="85343"/>
                </a:lnTo>
                <a:lnTo>
                  <a:pt x="163978" y="52131"/>
                </a:lnTo>
                <a:lnTo>
                  <a:pt x="145684" y="25003"/>
                </a:lnTo>
                <a:lnTo>
                  <a:pt x="118556" y="6709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04177" y="452094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85343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4" y="0"/>
                </a:lnTo>
                <a:lnTo>
                  <a:pt x="118556" y="6709"/>
                </a:lnTo>
                <a:lnTo>
                  <a:pt x="145684" y="25003"/>
                </a:lnTo>
                <a:lnTo>
                  <a:pt x="163978" y="52131"/>
                </a:lnTo>
                <a:lnTo>
                  <a:pt x="170688" y="85343"/>
                </a:lnTo>
                <a:lnTo>
                  <a:pt x="163978" y="118556"/>
                </a:lnTo>
                <a:lnTo>
                  <a:pt x="145684" y="145684"/>
                </a:lnTo>
                <a:lnTo>
                  <a:pt x="118556" y="163978"/>
                </a:lnTo>
                <a:lnTo>
                  <a:pt x="85344" y="170687"/>
                </a:lnTo>
                <a:lnTo>
                  <a:pt x="52131" y="163978"/>
                </a:lnTo>
                <a:lnTo>
                  <a:pt x="25003" y="145684"/>
                </a:lnTo>
                <a:lnTo>
                  <a:pt x="6709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46165" y="1834133"/>
            <a:ext cx="172211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46165" y="2806446"/>
            <a:ext cx="172211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46165" y="3091433"/>
            <a:ext cx="172211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46165" y="3377946"/>
            <a:ext cx="172211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46165" y="3720846"/>
            <a:ext cx="172211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46165" y="3949446"/>
            <a:ext cx="172211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04176" y="2692146"/>
            <a:ext cx="17068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04177" y="32057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19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8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04176" y="3606546"/>
            <a:ext cx="17068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04176" y="4063746"/>
            <a:ext cx="17068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31764" y="3492246"/>
            <a:ext cx="172212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31764" y="3149346"/>
            <a:ext cx="172212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31764" y="2748534"/>
            <a:ext cx="172212" cy="172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31764" y="24635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6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6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2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89577" y="2920746"/>
            <a:ext cx="17068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88170" y="2352711"/>
            <a:ext cx="173501" cy="3394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31564" y="2519933"/>
            <a:ext cx="172212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1564" y="2234947"/>
            <a:ext cx="172212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31564" y="297713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86106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6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6" y="172212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2" y="86106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31564" y="297713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0" y="86106"/>
                </a:moveTo>
                <a:lnTo>
                  <a:pt x="6774" y="52613"/>
                </a:lnTo>
                <a:lnTo>
                  <a:pt x="25241" y="25241"/>
                </a:lnTo>
                <a:lnTo>
                  <a:pt x="52613" y="6774"/>
                </a:lnTo>
                <a:lnTo>
                  <a:pt x="86106" y="0"/>
                </a:lnTo>
                <a:lnTo>
                  <a:pt x="119598" y="6774"/>
                </a:lnTo>
                <a:lnTo>
                  <a:pt x="146970" y="25241"/>
                </a:lnTo>
                <a:lnTo>
                  <a:pt x="165437" y="52613"/>
                </a:lnTo>
                <a:lnTo>
                  <a:pt x="172212" y="86106"/>
                </a:lnTo>
                <a:lnTo>
                  <a:pt x="165437" y="119598"/>
                </a:lnTo>
                <a:lnTo>
                  <a:pt x="146970" y="146970"/>
                </a:lnTo>
                <a:lnTo>
                  <a:pt x="119598" y="165437"/>
                </a:lnTo>
                <a:lnTo>
                  <a:pt x="86106" y="172212"/>
                </a:lnTo>
                <a:lnTo>
                  <a:pt x="52613" y="165437"/>
                </a:lnTo>
                <a:lnTo>
                  <a:pt x="25241" y="146970"/>
                </a:lnTo>
                <a:lnTo>
                  <a:pt x="6774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89577" y="440664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85344" y="0"/>
                </a:move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6709" y="118556"/>
                </a:lnTo>
                <a:lnTo>
                  <a:pt x="25003" y="145684"/>
                </a:lnTo>
                <a:lnTo>
                  <a:pt x="52131" y="163978"/>
                </a:lnTo>
                <a:lnTo>
                  <a:pt x="85344" y="170687"/>
                </a:lnTo>
                <a:lnTo>
                  <a:pt x="118556" y="163978"/>
                </a:lnTo>
                <a:lnTo>
                  <a:pt x="145684" y="145684"/>
                </a:lnTo>
                <a:lnTo>
                  <a:pt x="163978" y="118556"/>
                </a:lnTo>
                <a:lnTo>
                  <a:pt x="170687" y="85343"/>
                </a:lnTo>
                <a:lnTo>
                  <a:pt x="163978" y="52131"/>
                </a:lnTo>
                <a:lnTo>
                  <a:pt x="145684" y="25003"/>
                </a:lnTo>
                <a:lnTo>
                  <a:pt x="118556" y="6709"/>
                </a:lnTo>
                <a:lnTo>
                  <a:pt x="8534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89577" y="440664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0" y="85343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4" y="0"/>
                </a:lnTo>
                <a:lnTo>
                  <a:pt x="118556" y="6709"/>
                </a:lnTo>
                <a:lnTo>
                  <a:pt x="145684" y="25003"/>
                </a:lnTo>
                <a:lnTo>
                  <a:pt x="163978" y="52131"/>
                </a:lnTo>
                <a:lnTo>
                  <a:pt x="170687" y="85343"/>
                </a:lnTo>
                <a:lnTo>
                  <a:pt x="163978" y="118556"/>
                </a:lnTo>
                <a:lnTo>
                  <a:pt x="145684" y="145684"/>
                </a:lnTo>
                <a:lnTo>
                  <a:pt x="118556" y="163978"/>
                </a:lnTo>
                <a:lnTo>
                  <a:pt x="85344" y="170687"/>
                </a:lnTo>
                <a:lnTo>
                  <a:pt x="52131" y="163978"/>
                </a:lnTo>
                <a:lnTo>
                  <a:pt x="25003" y="145684"/>
                </a:lnTo>
                <a:lnTo>
                  <a:pt x="6709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57672" y="40058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85343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3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7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3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57672" y="40058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0" y="86106"/>
                </a:moveTo>
                <a:lnTo>
                  <a:pt x="6709" y="52613"/>
                </a:lnTo>
                <a:lnTo>
                  <a:pt x="25003" y="25241"/>
                </a:lnTo>
                <a:lnTo>
                  <a:pt x="52131" y="6774"/>
                </a:lnTo>
                <a:lnTo>
                  <a:pt x="85343" y="0"/>
                </a:lnTo>
                <a:lnTo>
                  <a:pt x="118556" y="6774"/>
                </a:lnTo>
                <a:lnTo>
                  <a:pt x="145684" y="25241"/>
                </a:lnTo>
                <a:lnTo>
                  <a:pt x="163978" y="52613"/>
                </a:lnTo>
                <a:lnTo>
                  <a:pt x="170687" y="86106"/>
                </a:lnTo>
                <a:lnTo>
                  <a:pt x="163978" y="119598"/>
                </a:lnTo>
                <a:lnTo>
                  <a:pt x="145684" y="146970"/>
                </a:lnTo>
                <a:lnTo>
                  <a:pt x="118556" y="165437"/>
                </a:lnTo>
                <a:lnTo>
                  <a:pt x="85343" y="172212"/>
                </a:lnTo>
                <a:lnTo>
                  <a:pt x="52131" y="165437"/>
                </a:lnTo>
                <a:lnTo>
                  <a:pt x="25003" y="146970"/>
                </a:lnTo>
                <a:lnTo>
                  <a:pt x="6709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63768" y="41201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7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3768" y="41201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0" y="86106"/>
                </a:moveTo>
                <a:lnTo>
                  <a:pt x="6709" y="52613"/>
                </a:lnTo>
                <a:lnTo>
                  <a:pt x="25003" y="25241"/>
                </a:lnTo>
                <a:lnTo>
                  <a:pt x="52131" y="6774"/>
                </a:lnTo>
                <a:lnTo>
                  <a:pt x="85344" y="0"/>
                </a:lnTo>
                <a:lnTo>
                  <a:pt x="118556" y="6774"/>
                </a:lnTo>
                <a:lnTo>
                  <a:pt x="145684" y="25241"/>
                </a:lnTo>
                <a:lnTo>
                  <a:pt x="163978" y="52613"/>
                </a:lnTo>
                <a:lnTo>
                  <a:pt x="170687" y="86106"/>
                </a:lnTo>
                <a:lnTo>
                  <a:pt x="163978" y="119598"/>
                </a:lnTo>
                <a:lnTo>
                  <a:pt x="145684" y="146970"/>
                </a:lnTo>
                <a:lnTo>
                  <a:pt x="118556" y="165437"/>
                </a:lnTo>
                <a:lnTo>
                  <a:pt x="85344" y="172212"/>
                </a:lnTo>
                <a:lnTo>
                  <a:pt x="52131" y="165437"/>
                </a:lnTo>
                <a:lnTo>
                  <a:pt x="25003" y="146970"/>
                </a:lnTo>
                <a:lnTo>
                  <a:pt x="6709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31764" y="45773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86106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5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6" y="172211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2" y="86105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6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31764" y="45773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0" y="86105"/>
                </a:moveTo>
                <a:lnTo>
                  <a:pt x="6774" y="52613"/>
                </a:lnTo>
                <a:lnTo>
                  <a:pt x="25241" y="25241"/>
                </a:lnTo>
                <a:lnTo>
                  <a:pt x="52613" y="6774"/>
                </a:lnTo>
                <a:lnTo>
                  <a:pt x="86106" y="0"/>
                </a:lnTo>
                <a:lnTo>
                  <a:pt x="119598" y="6774"/>
                </a:lnTo>
                <a:lnTo>
                  <a:pt x="146970" y="25241"/>
                </a:lnTo>
                <a:lnTo>
                  <a:pt x="165437" y="52613"/>
                </a:lnTo>
                <a:lnTo>
                  <a:pt x="172212" y="86105"/>
                </a:lnTo>
                <a:lnTo>
                  <a:pt x="165437" y="119598"/>
                </a:lnTo>
                <a:lnTo>
                  <a:pt x="146970" y="146970"/>
                </a:lnTo>
                <a:lnTo>
                  <a:pt x="119598" y="165437"/>
                </a:lnTo>
                <a:lnTo>
                  <a:pt x="86106" y="172211"/>
                </a:lnTo>
                <a:lnTo>
                  <a:pt x="52613" y="165437"/>
                </a:lnTo>
                <a:lnTo>
                  <a:pt x="25241" y="146970"/>
                </a:lnTo>
                <a:lnTo>
                  <a:pt x="6774" y="119598"/>
                </a:lnTo>
                <a:lnTo>
                  <a:pt x="0" y="8610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31764" y="23492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6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6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2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6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31764" y="23492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0" y="85343"/>
                </a:moveTo>
                <a:lnTo>
                  <a:pt x="6774" y="52131"/>
                </a:lnTo>
                <a:lnTo>
                  <a:pt x="25241" y="25003"/>
                </a:lnTo>
                <a:lnTo>
                  <a:pt x="52613" y="6709"/>
                </a:lnTo>
                <a:lnTo>
                  <a:pt x="86106" y="0"/>
                </a:lnTo>
                <a:lnTo>
                  <a:pt x="119598" y="6709"/>
                </a:lnTo>
                <a:lnTo>
                  <a:pt x="146970" y="25003"/>
                </a:lnTo>
                <a:lnTo>
                  <a:pt x="165437" y="52131"/>
                </a:lnTo>
                <a:lnTo>
                  <a:pt x="172212" y="85343"/>
                </a:lnTo>
                <a:lnTo>
                  <a:pt x="165437" y="118556"/>
                </a:lnTo>
                <a:lnTo>
                  <a:pt x="146970" y="145684"/>
                </a:lnTo>
                <a:lnTo>
                  <a:pt x="119598" y="163978"/>
                </a:lnTo>
                <a:lnTo>
                  <a:pt x="86106" y="170687"/>
                </a:lnTo>
                <a:lnTo>
                  <a:pt x="52613" y="163978"/>
                </a:lnTo>
                <a:lnTo>
                  <a:pt x="25241" y="145684"/>
                </a:lnTo>
                <a:lnTo>
                  <a:pt x="6774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04177" y="33200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19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8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04177" y="33200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19">
                <a:moveTo>
                  <a:pt x="0" y="86106"/>
                </a:moveTo>
                <a:lnTo>
                  <a:pt x="6709" y="52613"/>
                </a:lnTo>
                <a:lnTo>
                  <a:pt x="25003" y="25241"/>
                </a:lnTo>
                <a:lnTo>
                  <a:pt x="52131" y="6774"/>
                </a:lnTo>
                <a:lnTo>
                  <a:pt x="85344" y="0"/>
                </a:lnTo>
                <a:lnTo>
                  <a:pt x="118556" y="6774"/>
                </a:lnTo>
                <a:lnTo>
                  <a:pt x="145684" y="25241"/>
                </a:lnTo>
                <a:lnTo>
                  <a:pt x="163978" y="52613"/>
                </a:lnTo>
                <a:lnTo>
                  <a:pt x="170688" y="86106"/>
                </a:lnTo>
                <a:lnTo>
                  <a:pt x="163978" y="119598"/>
                </a:lnTo>
                <a:lnTo>
                  <a:pt x="145684" y="146970"/>
                </a:lnTo>
                <a:lnTo>
                  <a:pt x="118556" y="165437"/>
                </a:lnTo>
                <a:lnTo>
                  <a:pt x="85344" y="172212"/>
                </a:lnTo>
                <a:lnTo>
                  <a:pt x="52131" y="165437"/>
                </a:lnTo>
                <a:lnTo>
                  <a:pt x="25003" y="146970"/>
                </a:lnTo>
                <a:lnTo>
                  <a:pt x="6709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45332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81199" y="2950719"/>
            <a:ext cx="788035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99253" y="4798482"/>
            <a:ext cx="2071370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71475">
              <a:spcBef>
                <a:spcPts val="509"/>
              </a:spcBef>
              <a:tabLst>
                <a:tab pos="1078865" algn="l"/>
                <a:tab pos="1952625" algn="l"/>
              </a:tabLst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	3	4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29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Surgeries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标题 72">
            <a:extLst>
              <a:ext uri="{FF2B5EF4-FFF2-40B4-BE49-F238E27FC236}">
                <a16:creationId xmlns:a16="http://schemas.microsoft.com/office/drawing/2014/main" id="{7DAE9E8D-2183-42E3-88FB-A2BE0FB9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缩放比例对计算距离非常重要</a:t>
            </a:r>
          </a:p>
        </p:txBody>
      </p:sp>
    </p:spTree>
    <p:extLst>
      <p:ext uri="{BB962C8B-B14F-4D97-AF65-F5344CB8AC3E}">
        <p14:creationId xmlns:p14="http://schemas.microsoft.com/office/powerpoint/2010/main" val="84020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6715" y="3591305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66716" y="3591306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1" y="1926843"/>
            <a:ext cx="157924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"</a:t>
            </a:r>
            <a:r>
              <a:rPr lang="zh-CN" altLang="en-US" sz="2400" dirty="0">
                <a:latin typeface="Arial"/>
                <a:cs typeface="Arial"/>
              </a:rPr>
              <a:t>特征缩放</a:t>
            </a:r>
            <a:r>
              <a:rPr sz="2400" dirty="0">
                <a:latin typeface="Arial"/>
                <a:cs typeface="Arial"/>
              </a:rPr>
              <a:t>"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40201" y="4853889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2845" y="4848097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4176" y="2463547"/>
            <a:ext cx="17068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7659" y="2806446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5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5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2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5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7659" y="1948433"/>
            <a:ext cx="172212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89577" y="1948433"/>
            <a:ext cx="170687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1764" y="2062733"/>
            <a:ext cx="172212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46165" y="2349247"/>
            <a:ext cx="172211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9577" y="3263646"/>
            <a:ext cx="170687" cy="170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7672" y="38915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5343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3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7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3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6164" y="42344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86105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6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5" y="172212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1" y="86106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5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04177" y="43487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20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8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1564" y="309143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86106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6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6" y="172212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2" y="86106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6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31564" y="3434333"/>
            <a:ext cx="172212" cy="1722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31564" y="3662933"/>
            <a:ext cx="172212" cy="1722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31564" y="3949446"/>
            <a:ext cx="172212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30197" y="4234434"/>
            <a:ext cx="174947" cy="3394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89577" y="42344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7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83479" y="3600451"/>
            <a:ext cx="182880" cy="2971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31764" y="44066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6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6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2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6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46164" y="43487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86105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6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5" y="172212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1" y="86106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5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46164" y="43487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0" y="86106"/>
                </a:moveTo>
                <a:lnTo>
                  <a:pt x="6774" y="52613"/>
                </a:lnTo>
                <a:lnTo>
                  <a:pt x="25241" y="25241"/>
                </a:lnTo>
                <a:lnTo>
                  <a:pt x="52613" y="6774"/>
                </a:lnTo>
                <a:lnTo>
                  <a:pt x="86105" y="0"/>
                </a:lnTo>
                <a:lnTo>
                  <a:pt x="119598" y="6774"/>
                </a:lnTo>
                <a:lnTo>
                  <a:pt x="146970" y="25241"/>
                </a:lnTo>
                <a:lnTo>
                  <a:pt x="165437" y="52613"/>
                </a:lnTo>
                <a:lnTo>
                  <a:pt x="172211" y="86106"/>
                </a:lnTo>
                <a:lnTo>
                  <a:pt x="165437" y="119598"/>
                </a:lnTo>
                <a:lnTo>
                  <a:pt x="146970" y="146970"/>
                </a:lnTo>
                <a:lnTo>
                  <a:pt x="119598" y="165437"/>
                </a:lnTo>
                <a:lnTo>
                  <a:pt x="86105" y="172212"/>
                </a:lnTo>
                <a:lnTo>
                  <a:pt x="52613" y="165437"/>
                </a:lnTo>
                <a:lnTo>
                  <a:pt x="25241" y="146970"/>
                </a:lnTo>
                <a:lnTo>
                  <a:pt x="6774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46164" y="45209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5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5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1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5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46164" y="45209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0" y="85343"/>
                </a:moveTo>
                <a:lnTo>
                  <a:pt x="6774" y="52131"/>
                </a:lnTo>
                <a:lnTo>
                  <a:pt x="25241" y="25003"/>
                </a:lnTo>
                <a:lnTo>
                  <a:pt x="52613" y="6709"/>
                </a:lnTo>
                <a:lnTo>
                  <a:pt x="86105" y="0"/>
                </a:lnTo>
                <a:lnTo>
                  <a:pt x="119598" y="6709"/>
                </a:lnTo>
                <a:lnTo>
                  <a:pt x="146970" y="25003"/>
                </a:lnTo>
                <a:lnTo>
                  <a:pt x="165437" y="52131"/>
                </a:lnTo>
                <a:lnTo>
                  <a:pt x="172211" y="85343"/>
                </a:lnTo>
                <a:lnTo>
                  <a:pt x="165437" y="118556"/>
                </a:lnTo>
                <a:lnTo>
                  <a:pt x="146970" y="145684"/>
                </a:lnTo>
                <a:lnTo>
                  <a:pt x="119598" y="163978"/>
                </a:lnTo>
                <a:lnTo>
                  <a:pt x="86105" y="170687"/>
                </a:lnTo>
                <a:lnTo>
                  <a:pt x="52613" y="163978"/>
                </a:lnTo>
                <a:lnTo>
                  <a:pt x="25241" y="145684"/>
                </a:lnTo>
                <a:lnTo>
                  <a:pt x="6774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04177" y="452094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85344" y="0"/>
                </a:move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6709" y="118556"/>
                </a:lnTo>
                <a:lnTo>
                  <a:pt x="25003" y="145684"/>
                </a:lnTo>
                <a:lnTo>
                  <a:pt x="52131" y="163978"/>
                </a:lnTo>
                <a:lnTo>
                  <a:pt x="85344" y="170687"/>
                </a:lnTo>
                <a:lnTo>
                  <a:pt x="118556" y="163978"/>
                </a:lnTo>
                <a:lnTo>
                  <a:pt x="145684" y="145684"/>
                </a:lnTo>
                <a:lnTo>
                  <a:pt x="163978" y="118556"/>
                </a:lnTo>
                <a:lnTo>
                  <a:pt x="170688" y="85343"/>
                </a:lnTo>
                <a:lnTo>
                  <a:pt x="163978" y="52131"/>
                </a:lnTo>
                <a:lnTo>
                  <a:pt x="145684" y="25003"/>
                </a:lnTo>
                <a:lnTo>
                  <a:pt x="118556" y="6709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04177" y="452094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85343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4" y="0"/>
                </a:lnTo>
                <a:lnTo>
                  <a:pt x="118556" y="6709"/>
                </a:lnTo>
                <a:lnTo>
                  <a:pt x="145684" y="25003"/>
                </a:lnTo>
                <a:lnTo>
                  <a:pt x="163978" y="52131"/>
                </a:lnTo>
                <a:lnTo>
                  <a:pt x="170688" y="85343"/>
                </a:lnTo>
                <a:lnTo>
                  <a:pt x="163978" y="118556"/>
                </a:lnTo>
                <a:lnTo>
                  <a:pt x="145684" y="145684"/>
                </a:lnTo>
                <a:lnTo>
                  <a:pt x="118556" y="163978"/>
                </a:lnTo>
                <a:lnTo>
                  <a:pt x="85344" y="170687"/>
                </a:lnTo>
                <a:lnTo>
                  <a:pt x="52131" y="163978"/>
                </a:lnTo>
                <a:lnTo>
                  <a:pt x="25003" y="145684"/>
                </a:lnTo>
                <a:lnTo>
                  <a:pt x="6709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46165" y="1834133"/>
            <a:ext cx="172211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46165" y="2806446"/>
            <a:ext cx="172211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46165" y="3091433"/>
            <a:ext cx="172211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46165" y="3377946"/>
            <a:ext cx="172211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46165" y="3720846"/>
            <a:ext cx="172211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46165" y="3949446"/>
            <a:ext cx="172211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04176" y="2692146"/>
            <a:ext cx="17068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04177" y="32057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19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8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04176" y="3606546"/>
            <a:ext cx="17068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04176" y="4063746"/>
            <a:ext cx="17068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31764" y="3492246"/>
            <a:ext cx="172212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31764" y="3149346"/>
            <a:ext cx="172212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31764" y="2748534"/>
            <a:ext cx="172212" cy="172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31764" y="24635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6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6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2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89577" y="2920746"/>
            <a:ext cx="17068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88170" y="2352711"/>
            <a:ext cx="173501" cy="3394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31564" y="2519933"/>
            <a:ext cx="172212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1564" y="2234947"/>
            <a:ext cx="172212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31564" y="297713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86106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6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6" y="172212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2" y="86106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31564" y="297713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0" y="86106"/>
                </a:moveTo>
                <a:lnTo>
                  <a:pt x="6774" y="52613"/>
                </a:lnTo>
                <a:lnTo>
                  <a:pt x="25241" y="25241"/>
                </a:lnTo>
                <a:lnTo>
                  <a:pt x="52613" y="6774"/>
                </a:lnTo>
                <a:lnTo>
                  <a:pt x="86106" y="0"/>
                </a:lnTo>
                <a:lnTo>
                  <a:pt x="119598" y="6774"/>
                </a:lnTo>
                <a:lnTo>
                  <a:pt x="146970" y="25241"/>
                </a:lnTo>
                <a:lnTo>
                  <a:pt x="165437" y="52613"/>
                </a:lnTo>
                <a:lnTo>
                  <a:pt x="172212" y="86106"/>
                </a:lnTo>
                <a:lnTo>
                  <a:pt x="165437" y="119598"/>
                </a:lnTo>
                <a:lnTo>
                  <a:pt x="146970" y="146970"/>
                </a:lnTo>
                <a:lnTo>
                  <a:pt x="119598" y="165437"/>
                </a:lnTo>
                <a:lnTo>
                  <a:pt x="86106" y="172212"/>
                </a:lnTo>
                <a:lnTo>
                  <a:pt x="52613" y="165437"/>
                </a:lnTo>
                <a:lnTo>
                  <a:pt x="25241" y="146970"/>
                </a:lnTo>
                <a:lnTo>
                  <a:pt x="6774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89577" y="440664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85344" y="0"/>
                </a:move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6709" y="118556"/>
                </a:lnTo>
                <a:lnTo>
                  <a:pt x="25003" y="145684"/>
                </a:lnTo>
                <a:lnTo>
                  <a:pt x="52131" y="163978"/>
                </a:lnTo>
                <a:lnTo>
                  <a:pt x="85344" y="170687"/>
                </a:lnTo>
                <a:lnTo>
                  <a:pt x="118556" y="163978"/>
                </a:lnTo>
                <a:lnTo>
                  <a:pt x="145684" y="145684"/>
                </a:lnTo>
                <a:lnTo>
                  <a:pt x="163978" y="118556"/>
                </a:lnTo>
                <a:lnTo>
                  <a:pt x="170687" y="85343"/>
                </a:lnTo>
                <a:lnTo>
                  <a:pt x="163978" y="52131"/>
                </a:lnTo>
                <a:lnTo>
                  <a:pt x="145684" y="25003"/>
                </a:lnTo>
                <a:lnTo>
                  <a:pt x="118556" y="6709"/>
                </a:lnTo>
                <a:lnTo>
                  <a:pt x="8534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89577" y="440664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0" y="85343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4" y="0"/>
                </a:lnTo>
                <a:lnTo>
                  <a:pt x="118556" y="6709"/>
                </a:lnTo>
                <a:lnTo>
                  <a:pt x="145684" y="25003"/>
                </a:lnTo>
                <a:lnTo>
                  <a:pt x="163978" y="52131"/>
                </a:lnTo>
                <a:lnTo>
                  <a:pt x="170687" y="85343"/>
                </a:lnTo>
                <a:lnTo>
                  <a:pt x="163978" y="118556"/>
                </a:lnTo>
                <a:lnTo>
                  <a:pt x="145684" y="145684"/>
                </a:lnTo>
                <a:lnTo>
                  <a:pt x="118556" y="163978"/>
                </a:lnTo>
                <a:lnTo>
                  <a:pt x="85344" y="170687"/>
                </a:lnTo>
                <a:lnTo>
                  <a:pt x="52131" y="163978"/>
                </a:lnTo>
                <a:lnTo>
                  <a:pt x="25003" y="145684"/>
                </a:lnTo>
                <a:lnTo>
                  <a:pt x="6709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57672" y="40058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85343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3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7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3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57672" y="40058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0" y="86106"/>
                </a:moveTo>
                <a:lnTo>
                  <a:pt x="6709" y="52613"/>
                </a:lnTo>
                <a:lnTo>
                  <a:pt x="25003" y="25241"/>
                </a:lnTo>
                <a:lnTo>
                  <a:pt x="52131" y="6774"/>
                </a:lnTo>
                <a:lnTo>
                  <a:pt x="85343" y="0"/>
                </a:lnTo>
                <a:lnTo>
                  <a:pt x="118556" y="6774"/>
                </a:lnTo>
                <a:lnTo>
                  <a:pt x="145684" y="25241"/>
                </a:lnTo>
                <a:lnTo>
                  <a:pt x="163978" y="52613"/>
                </a:lnTo>
                <a:lnTo>
                  <a:pt x="170687" y="86106"/>
                </a:lnTo>
                <a:lnTo>
                  <a:pt x="163978" y="119598"/>
                </a:lnTo>
                <a:lnTo>
                  <a:pt x="145684" y="146970"/>
                </a:lnTo>
                <a:lnTo>
                  <a:pt x="118556" y="165437"/>
                </a:lnTo>
                <a:lnTo>
                  <a:pt x="85343" y="172212"/>
                </a:lnTo>
                <a:lnTo>
                  <a:pt x="52131" y="165437"/>
                </a:lnTo>
                <a:lnTo>
                  <a:pt x="25003" y="146970"/>
                </a:lnTo>
                <a:lnTo>
                  <a:pt x="6709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63768" y="41201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7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3768" y="41201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0" y="86106"/>
                </a:moveTo>
                <a:lnTo>
                  <a:pt x="6709" y="52613"/>
                </a:lnTo>
                <a:lnTo>
                  <a:pt x="25003" y="25241"/>
                </a:lnTo>
                <a:lnTo>
                  <a:pt x="52131" y="6774"/>
                </a:lnTo>
                <a:lnTo>
                  <a:pt x="85344" y="0"/>
                </a:lnTo>
                <a:lnTo>
                  <a:pt x="118556" y="6774"/>
                </a:lnTo>
                <a:lnTo>
                  <a:pt x="145684" y="25241"/>
                </a:lnTo>
                <a:lnTo>
                  <a:pt x="163978" y="52613"/>
                </a:lnTo>
                <a:lnTo>
                  <a:pt x="170687" y="86106"/>
                </a:lnTo>
                <a:lnTo>
                  <a:pt x="163978" y="119598"/>
                </a:lnTo>
                <a:lnTo>
                  <a:pt x="145684" y="146970"/>
                </a:lnTo>
                <a:lnTo>
                  <a:pt x="118556" y="165437"/>
                </a:lnTo>
                <a:lnTo>
                  <a:pt x="85344" y="172212"/>
                </a:lnTo>
                <a:lnTo>
                  <a:pt x="52131" y="165437"/>
                </a:lnTo>
                <a:lnTo>
                  <a:pt x="25003" y="146970"/>
                </a:lnTo>
                <a:lnTo>
                  <a:pt x="6709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31764" y="45773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86106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5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6" y="172211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2" y="86105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6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31764" y="45773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0" y="86105"/>
                </a:moveTo>
                <a:lnTo>
                  <a:pt x="6774" y="52613"/>
                </a:lnTo>
                <a:lnTo>
                  <a:pt x="25241" y="25241"/>
                </a:lnTo>
                <a:lnTo>
                  <a:pt x="52613" y="6774"/>
                </a:lnTo>
                <a:lnTo>
                  <a:pt x="86106" y="0"/>
                </a:lnTo>
                <a:lnTo>
                  <a:pt x="119598" y="6774"/>
                </a:lnTo>
                <a:lnTo>
                  <a:pt x="146970" y="25241"/>
                </a:lnTo>
                <a:lnTo>
                  <a:pt x="165437" y="52613"/>
                </a:lnTo>
                <a:lnTo>
                  <a:pt x="172212" y="86105"/>
                </a:lnTo>
                <a:lnTo>
                  <a:pt x="165437" y="119598"/>
                </a:lnTo>
                <a:lnTo>
                  <a:pt x="146970" y="146970"/>
                </a:lnTo>
                <a:lnTo>
                  <a:pt x="119598" y="165437"/>
                </a:lnTo>
                <a:lnTo>
                  <a:pt x="86106" y="172211"/>
                </a:lnTo>
                <a:lnTo>
                  <a:pt x="52613" y="165437"/>
                </a:lnTo>
                <a:lnTo>
                  <a:pt x="25241" y="146970"/>
                </a:lnTo>
                <a:lnTo>
                  <a:pt x="6774" y="119598"/>
                </a:lnTo>
                <a:lnTo>
                  <a:pt x="0" y="8610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31764" y="23492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6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6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2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6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31764" y="23492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0" y="85343"/>
                </a:moveTo>
                <a:lnTo>
                  <a:pt x="6774" y="52131"/>
                </a:lnTo>
                <a:lnTo>
                  <a:pt x="25241" y="25003"/>
                </a:lnTo>
                <a:lnTo>
                  <a:pt x="52613" y="6709"/>
                </a:lnTo>
                <a:lnTo>
                  <a:pt x="86106" y="0"/>
                </a:lnTo>
                <a:lnTo>
                  <a:pt x="119598" y="6709"/>
                </a:lnTo>
                <a:lnTo>
                  <a:pt x="146970" y="25003"/>
                </a:lnTo>
                <a:lnTo>
                  <a:pt x="165437" y="52131"/>
                </a:lnTo>
                <a:lnTo>
                  <a:pt x="172212" y="85343"/>
                </a:lnTo>
                <a:lnTo>
                  <a:pt x="165437" y="118556"/>
                </a:lnTo>
                <a:lnTo>
                  <a:pt x="146970" y="145684"/>
                </a:lnTo>
                <a:lnTo>
                  <a:pt x="119598" y="163978"/>
                </a:lnTo>
                <a:lnTo>
                  <a:pt x="86106" y="170687"/>
                </a:lnTo>
                <a:lnTo>
                  <a:pt x="52613" y="163978"/>
                </a:lnTo>
                <a:lnTo>
                  <a:pt x="25241" y="145684"/>
                </a:lnTo>
                <a:lnTo>
                  <a:pt x="6774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04177" y="33200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19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8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04177" y="33200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19">
                <a:moveTo>
                  <a:pt x="0" y="86106"/>
                </a:moveTo>
                <a:lnTo>
                  <a:pt x="6709" y="52613"/>
                </a:lnTo>
                <a:lnTo>
                  <a:pt x="25003" y="25241"/>
                </a:lnTo>
                <a:lnTo>
                  <a:pt x="52131" y="6774"/>
                </a:lnTo>
                <a:lnTo>
                  <a:pt x="85344" y="0"/>
                </a:lnTo>
                <a:lnTo>
                  <a:pt x="118556" y="6774"/>
                </a:lnTo>
                <a:lnTo>
                  <a:pt x="145684" y="25241"/>
                </a:lnTo>
                <a:lnTo>
                  <a:pt x="163978" y="52613"/>
                </a:lnTo>
                <a:lnTo>
                  <a:pt x="170688" y="86106"/>
                </a:lnTo>
                <a:lnTo>
                  <a:pt x="163978" y="119598"/>
                </a:lnTo>
                <a:lnTo>
                  <a:pt x="145684" y="146970"/>
                </a:lnTo>
                <a:lnTo>
                  <a:pt x="118556" y="165437"/>
                </a:lnTo>
                <a:lnTo>
                  <a:pt x="85344" y="172212"/>
                </a:lnTo>
                <a:lnTo>
                  <a:pt x="52131" y="165437"/>
                </a:lnTo>
                <a:lnTo>
                  <a:pt x="25003" y="146970"/>
                </a:lnTo>
                <a:lnTo>
                  <a:pt x="6709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45332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81199" y="2950719"/>
            <a:ext cx="788035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99253" y="4798482"/>
            <a:ext cx="2071370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71475">
              <a:spcBef>
                <a:spcPts val="509"/>
              </a:spcBef>
              <a:tabLst>
                <a:tab pos="1078865" algn="l"/>
                <a:tab pos="1952625" algn="l"/>
              </a:tabLst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	3	4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29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Surgeries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519175" y="3653918"/>
            <a:ext cx="94106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dirty="0">
                <a:solidFill>
                  <a:srgbClr val="C00000"/>
                </a:solidFill>
                <a:latin typeface="Trebuchet MS"/>
                <a:cs typeface="Trebuchet MS"/>
              </a:rPr>
              <a:t>Nearest  </a:t>
            </a:r>
            <a:r>
              <a:rPr sz="1400" b="1" spc="35" dirty="0">
                <a:solidFill>
                  <a:srgbClr val="C00000"/>
                </a:solidFill>
                <a:latin typeface="Trebuchet MS"/>
                <a:cs typeface="Trebuchet MS"/>
              </a:rPr>
              <a:t>Neighbo</a:t>
            </a:r>
            <a:r>
              <a:rPr sz="1400" b="1" spc="1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400" b="1" spc="1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400" b="1" spc="-110" dirty="0">
                <a:solidFill>
                  <a:srgbClr val="C00000"/>
                </a:solidFill>
                <a:latin typeface="Trebuchet MS"/>
                <a:cs typeface="Trebuchet MS"/>
              </a:rPr>
              <a:t>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97074" y="3793999"/>
            <a:ext cx="2404745" cy="163195"/>
          </a:xfrm>
          <a:custGeom>
            <a:avLst/>
            <a:gdLst/>
            <a:ahLst/>
            <a:cxnLst/>
            <a:rect l="l" t="t" r="r" b="b"/>
            <a:pathLst>
              <a:path w="2404745" h="163194">
                <a:moveTo>
                  <a:pt x="100583" y="42799"/>
                </a:moveTo>
                <a:lnTo>
                  <a:pt x="0" y="106933"/>
                </a:lnTo>
                <a:lnTo>
                  <a:pt x="98932" y="159638"/>
                </a:lnTo>
                <a:lnTo>
                  <a:pt x="105282" y="162940"/>
                </a:lnTo>
                <a:lnTo>
                  <a:pt x="113156" y="160527"/>
                </a:lnTo>
                <a:lnTo>
                  <a:pt x="116458" y="154177"/>
                </a:lnTo>
                <a:lnTo>
                  <a:pt x="119887" y="147954"/>
                </a:lnTo>
                <a:lnTo>
                  <a:pt x="117475" y="140081"/>
                </a:lnTo>
                <a:lnTo>
                  <a:pt x="77653" y="118871"/>
                </a:lnTo>
                <a:lnTo>
                  <a:pt x="26162" y="118871"/>
                </a:lnTo>
                <a:lnTo>
                  <a:pt x="25145" y="92963"/>
                </a:lnTo>
                <a:lnTo>
                  <a:pt x="72980" y="91094"/>
                </a:lnTo>
                <a:lnTo>
                  <a:pt x="108457" y="68452"/>
                </a:lnTo>
                <a:lnTo>
                  <a:pt x="114553" y="64643"/>
                </a:lnTo>
                <a:lnTo>
                  <a:pt x="116331" y="56641"/>
                </a:lnTo>
                <a:lnTo>
                  <a:pt x="112394" y="50545"/>
                </a:lnTo>
                <a:lnTo>
                  <a:pt x="108584" y="44576"/>
                </a:lnTo>
                <a:lnTo>
                  <a:pt x="100583" y="42799"/>
                </a:lnTo>
                <a:close/>
              </a:path>
              <a:path w="2404745" h="163194">
                <a:moveTo>
                  <a:pt x="72980" y="91094"/>
                </a:moveTo>
                <a:lnTo>
                  <a:pt x="25145" y="92963"/>
                </a:lnTo>
                <a:lnTo>
                  <a:pt x="26162" y="118871"/>
                </a:lnTo>
                <a:lnTo>
                  <a:pt x="74124" y="116997"/>
                </a:lnTo>
                <a:lnTo>
                  <a:pt x="73828" y="116839"/>
                </a:lnTo>
                <a:lnTo>
                  <a:pt x="32638" y="116839"/>
                </a:lnTo>
                <a:lnTo>
                  <a:pt x="31750" y="94487"/>
                </a:lnTo>
                <a:lnTo>
                  <a:pt x="67662" y="94487"/>
                </a:lnTo>
                <a:lnTo>
                  <a:pt x="72980" y="91094"/>
                </a:lnTo>
                <a:close/>
              </a:path>
              <a:path w="2404745" h="163194">
                <a:moveTo>
                  <a:pt x="74124" y="116997"/>
                </a:moveTo>
                <a:lnTo>
                  <a:pt x="26162" y="118871"/>
                </a:lnTo>
                <a:lnTo>
                  <a:pt x="77653" y="118871"/>
                </a:lnTo>
                <a:lnTo>
                  <a:pt x="74124" y="116997"/>
                </a:lnTo>
                <a:close/>
              </a:path>
              <a:path w="2404745" h="163194">
                <a:moveTo>
                  <a:pt x="2403348" y="0"/>
                </a:moveTo>
                <a:lnTo>
                  <a:pt x="72980" y="91094"/>
                </a:lnTo>
                <a:lnTo>
                  <a:pt x="51349" y="104899"/>
                </a:lnTo>
                <a:lnTo>
                  <a:pt x="74124" y="116997"/>
                </a:lnTo>
                <a:lnTo>
                  <a:pt x="2404364" y="25907"/>
                </a:lnTo>
                <a:lnTo>
                  <a:pt x="2403348" y="0"/>
                </a:lnTo>
                <a:close/>
              </a:path>
              <a:path w="2404745" h="163194">
                <a:moveTo>
                  <a:pt x="31750" y="94487"/>
                </a:moveTo>
                <a:lnTo>
                  <a:pt x="32638" y="116839"/>
                </a:lnTo>
                <a:lnTo>
                  <a:pt x="51349" y="104899"/>
                </a:lnTo>
                <a:lnTo>
                  <a:pt x="31750" y="94487"/>
                </a:lnTo>
                <a:close/>
              </a:path>
              <a:path w="2404745" h="163194">
                <a:moveTo>
                  <a:pt x="51349" y="104899"/>
                </a:moveTo>
                <a:lnTo>
                  <a:pt x="32638" y="116839"/>
                </a:lnTo>
                <a:lnTo>
                  <a:pt x="73828" y="116839"/>
                </a:lnTo>
                <a:lnTo>
                  <a:pt x="51349" y="104899"/>
                </a:lnTo>
                <a:close/>
              </a:path>
              <a:path w="2404745" h="163194">
                <a:moveTo>
                  <a:pt x="67662" y="94487"/>
                </a:moveTo>
                <a:lnTo>
                  <a:pt x="31750" y="94487"/>
                </a:lnTo>
                <a:lnTo>
                  <a:pt x="51349" y="104899"/>
                </a:lnTo>
                <a:lnTo>
                  <a:pt x="67662" y="9448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38578" y="3353690"/>
            <a:ext cx="2607945" cy="467995"/>
          </a:xfrm>
          <a:custGeom>
            <a:avLst/>
            <a:gdLst/>
            <a:ahLst/>
            <a:cxnLst/>
            <a:rect l="l" t="t" r="r" b="b"/>
            <a:pathLst>
              <a:path w="2607945" h="467994">
                <a:moveTo>
                  <a:pt x="92329" y="348869"/>
                </a:moveTo>
                <a:lnTo>
                  <a:pt x="86868" y="353441"/>
                </a:lnTo>
                <a:lnTo>
                  <a:pt x="0" y="424434"/>
                </a:lnTo>
                <a:lnTo>
                  <a:pt x="104521" y="465074"/>
                </a:lnTo>
                <a:lnTo>
                  <a:pt x="111125" y="467741"/>
                </a:lnTo>
                <a:lnTo>
                  <a:pt x="118618" y="464438"/>
                </a:lnTo>
                <a:lnTo>
                  <a:pt x="121285" y="457708"/>
                </a:lnTo>
                <a:lnTo>
                  <a:pt x="123825" y="451104"/>
                </a:lnTo>
                <a:lnTo>
                  <a:pt x="120523" y="443611"/>
                </a:lnTo>
                <a:lnTo>
                  <a:pt x="113919" y="440944"/>
                </a:lnTo>
                <a:lnTo>
                  <a:pt x="94023" y="433197"/>
                </a:lnTo>
                <a:lnTo>
                  <a:pt x="27305" y="433197"/>
                </a:lnTo>
                <a:lnTo>
                  <a:pt x="23241" y="407543"/>
                </a:lnTo>
                <a:lnTo>
                  <a:pt x="70734" y="400041"/>
                </a:lnTo>
                <a:lnTo>
                  <a:pt x="103251" y="373506"/>
                </a:lnTo>
                <a:lnTo>
                  <a:pt x="108712" y="368935"/>
                </a:lnTo>
                <a:lnTo>
                  <a:pt x="109601" y="360806"/>
                </a:lnTo>
                <a:lnTo>
                  <a:pt x="100584" y="349758"/>
                </a:lnTo>
                <a:lnTo>
                  <a:pt x="92329" y="348869"/>
                </a:lnTo>
                <a:close/>
              </a:path>
              <a:path w="2607945" h="467994">
                <a:moveTo>
                  <a:pt x="70734" y="400041"/>
                </a:moveTo>
                <a:lnTo>
                  <a:pt x="23241" y="407543"/>
                </a:lnTo>
                <a:lnTo>
                  <a:pt x="27305" y="433197"/>
                </a:lnTo>
                <a:lnTo>
                  <a:pt x="44993" y="430403"/>
                </a:lnTo>
                <a:lnTo>
                  <a:pt x="33528" y="430403"/>
                </a:lnTo>
                <a:lnTo>
                  <a:pt x="30099" y="408305"/>
                </a:lnTo>
                <a:lnTo>
                  <a:pt x="60607" y="408305"/>
                </a:lnTo>
                <a:lnTo>
                  <a:pt x="70734" y="400041"/>
                </a:lnTo>
                <a:close/>
              </a:path>
              <a:path w="2607945" h="467994">
                <a:moveTo>
                  <a:pt x="74770" y="425699"/>
                </a:moveTo>
                <a:lnTo>
                  <a:pt x="27305" y="433197"/>
                </a:lnTo>
                <a:lnTo>
                  <a:pt x="94023" y="433197"/>
                </a:lnTo>
                <a:lnTo>
                  <a:pt x="74770" y="425699"/>
                </a:lnTo>
                <a:close/>
              </a:path>
              <a:path w="2607945" h="467994">
                <a:moveTo>
                  <a:pt x="30099" y="408305"/>
                </a:moveTo>
                <a:lnTo>
                  <a:pt x="33528" y="430403"/>
                </a:lnTo>
                <a:lnTo>
                  <a:pt x="50752" y="416347"/>
                </a:lnTo>
                <a:lnTo>
                  <a:pt x="30099" y="408305"/>
                </a:lnTo>
                <a:close/>
              </a:path>
              <a:path w="2607945" h="467994">
                <a:moveTo>
                  <a:pt x="50752" y="416347"/>
                </a:moveTo>
                <a:lnTo>
                  <a:pt x="33528" y="430403"/>
                </a:lnTo>
                <a:lnTo>
                  <a:pt x="44993" y="430403"/>
                </a:lnTo>
                <a:lnTo>
                  <a:pt x="74770" y="425699"/>
                </a:lnTo>
                <a:lnTo>
                  <a:pt x="50752" y="416347"/>
                </a:lnTo>
                <a:close/>
              </a:path>
              <a:path w="2607945" h="467994">
                <a:moveTo>
                  <a:pt x="2603373" y="0"/>
                </a:moveTo>
                <a:lnTo>
                  <a:pt x="70734" y="400041"/>
                </a:lnTo>
                <a:lnTo>
                  <a:pt x="50752" y="416347"/>
                </a:lnTo>
                <a:lnTo>
                  <a:pt x="74770" y="425699"/>
                </a:lnTo>
                <a:lnTo>
                  <a:pt x="2607437" y="25654"/>
                </a:lnTo>
                <a:lnTo>
                  <a:pt x="2603373" y="0"/>
                </a:lnTo>
                <a:close/>
              </a:path>
              <a:path w="2607945" h="467994">
                <a:moveTo>
                  <a:pt x="60607" y="408305"/>
                </a:moveTo>
                <a:lnTo>
                  <a:pt x="30099" y="408305"/>
                </a:lnTo>
                <a:lnTo>
                  <a:pt x="50752" y="416347"/>
                </a:lnTo>
                <a:lnTo>
                  <a:pt x="60607" y="40830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标题 75">
            <a:extLst>
              <a:ext uri="{FF2B5EF4-FFF2-40B4-BE49-F238E27FC236}">
                <a16:creationId xmlns:a16="http://schemas.microsoft.com/office/drawing/2014/main" id="{841D8682-369C-42D9-AED9-A0B68946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缩放比例对计算距离非常重要</a:t>
            </a:r>
          </a:p>
        </p:txBody>
      </p:sp>
    </p:spTree>
    <p:extLst>
      <p:ext uri="{BB962C8B-B14F-4D97-AF65-F5344CB8AC3E}">
        <p14:creationId xmlns:p14="http://schemas.microsoft.com/office/powerpoint/2010/main" val="335450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6576" y="1363218"/>
            <a:ext cx="4903978" cy="3956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7659" y="1802130"/>
            <a:ext cx="812038" cy="821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0544" y="4229861"/>
            <a:ext cx="805941" cy="815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8064" y="1235202"/>
            <a:ext cx="869950" cy="874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6532" y="1602486"/>
            <a:ext cx="283210" cy="379730"/>
          </a:xfrm>
          <a:custGeom>
            <a:avLst/>
            <a:gdLst/>
            <a:ahLst/>
            <a:cxnLst/>
            <a:rect l="l" t="t" r="r" b="b"/>
            <a:pathLst>
              <a:path w="283210" h="379730">
                <a:moveTo>
                  <a:pt x="60197" y="0"/>
                </a:moveTo>
                <a:lnTo>
                  <a:pt x="57276" y="0"/>
                </a:lnTo>
                <a:lnTo>
                  <a:pt x="48767" y="9016"/>
                </a:lnTo>
                <a:lnTo>
                  <a:pt x="25018" y="53086"/>
                </a:lnTo>
                <a:lnTo>
                  <a:pt x="4952" y="114046"/>
                </a:lnTo>
                <a:lnTo>
                  <a:pt x="0" y="144652"/>
                </a:lnTo>
                <a:lnTo>
                  <a:pt x="888" y="171958"/>
                </a:lnTo>
                <a:lnTo>
                  <a:pt x="25018" y="227329"/>
                </a:lnTo>
                <a:lnTo>
                  <a:pt x="62991" y="276098"/>
                </a:lnTo>
                <a:lnTo>
                  <a:pt x="115696" y="314325"/>
                </a:lnTo>
                <a:lnTo>
                  <a:pt x="188848" y="342138"/>
                </a:lnTo>
                <a:lnTo>
                  <a:pt x="210819" y="347472"/>
                </a:lnTo>
                <a:lnTo>
                  <a:pt x="215772" y="379222"/>
                </a:lnTo>
                <a:lnTo>
                  <a:pt x="259968" y="289178"/>
                </a:lnTo>
                <a:lnTo>
                  <a:pt x="275081" y="246506"/>
                </a:lnTo>
                <a:lnTo>
                  <a:pt x="282828" y="208279"/>
                </a:lnTo>
                <a:lnTo>
                  <a:pt x="283209" y="190118"/>
                </a:lnTo>
                <a:lnTo>
                  <a:pt x="280669" y="158114"/>
                </a:lnTo>
                <a:lnTo>
                  <a:pt x="260984" y="105028"/>
                </a:lnTo>
                <a:lnTo>
                  <a:pt x="227583" y="64897"/>
                </a:lnTo>
                <a:lnTo>
                  <a:pt x="187070" y="36702"/>
                </a:lnTo>
                <a:lnTo>
                  <a:pt x="114045" y="9016"/>
                </a:lnTo>
                <a:lnTo>
                  <a:pt x="67437" y="380"/>
                </a:lnTo>
                <a:lnTo>
                  <a:pt x="60197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6532" y="1602486"/>
            <a:ext cx="283210" cy="379730"/>
          </a:xfrm>
          <a:custGeom>
            <a:avLst/>
            <a:gdLst/>
            <a:ahLst/>
            <a:cxnLst/>
            <a:rect l="l" t="t" r="r" b="b"/>
            <a:pathLst>
              <a:path w="283210" h="379730">
                <a:moveTo>
                  <a:pt x="60197" y="0"/>
                </a:moveTo>
                <a:lnTo>
                  <a:pt x="57276" y="0"/>
                </a:lnTo>
                <a:lnTo>
                  <a:pt x="48767" y="9016"/>
                </a:lnTo>
                <a:lnTo>
                  <a:pt x="25018" y="53086"/>
                </a:lnTo>
                <a:lnTo>
                  <a:pt x="4952" y="114046"/>
                </a:lnTo>
                <a:lnTo>
                  <a:pt x="0" y="144652"/>
                </a:lnTo>
                <a:lnTo>
                  <a:pt x="888" y="171958"/>
                </a:lnTo>
                <a:lnTo>
                  <a:pt x="25018" y="227329"/>
                </a:lnTo>
                <a:lnTo>
                  <a:pt x="62991" y="276098"/>
                </a:lnTo>
                <a:lnTo>
                  <a:pt x="115696" y="314325"/>
                </a:lnTo>
                <a:lnTo>
                  <a:pt x="188848" y="342138"/>
                </a:lnTo>
                <a:lnTo>
                  <a:pt x="210819" y="347472"/>
                </a:lnTo>
                <a:lnTo>
                  <a:pt x="215772" y="379222"/>
                </a:lnTo>
                <a:lnTo>
                  <a:pt x="259968" y="289178"/>
                </a:lnTo>
                <a:lnTo>
                  <a:pt x="275081" y="246506"/>
                </a:lnTo>
                <a:lnTo>
                  <a:pt x="282828" y="208279"/>
                </a:lnTo>
                <a:lnTo>
                  <a:pt x="283209" y="190118"/>
                </a:lnTo>
                <a:lnTo>
                  <a:pt x="280669" y="158114"/>
                </a:lnTo>
                <a:lnTo>
                  <a:pt x="260984" y="105028"/>
                </a:lnTo>
                <a:lnTo>
                  <a:pt x="227583" y="64897"/>
                </a:lnTo>
                <a:lnTo>
                  <a:pt x="187070" y="36702"/>
                </a:lnTo>
                <a:lnTo>
                  <a:pt x="114045" y="9016"/>
                </a:lnTo>
                <a:lnTo>
                  <a:pt x="67437" y="380"/>
                </a:lnTo>
                <a:lnTo>
                  <a:pt x="60197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1416" y="1678687"/>
            <a:ext cx="307975" cy="324485"/>
          </a:xfrm>
          <a:custGeom>
            <a:avLst/>
            <a:gdLst/>
            <a:ahLst/>
            <a:cxnLst/>
            <a:rect l="l" t="t" r="r" b="b"/>
            <a:pathLst>
              <a:path w="307975" h="324484">
                <a:moveTo>
                  <a:pt x="236982" y="0"/>
                </a:moveTo>
                <a:lnTo>
                  <a:pt x="181737" y="6096"/>
                </a:lnTo>
                <a:lnTo>
                  <a:pt x="132207" y="26162"/>
                </a:lnTo>
                <a:lnTo>
                  <a:pt x="99187" y="57276"/>
                </a:lnTo>
                <a:lnTo>
                  <a:pt x="67818" y="95250"/>
                </a:lnTo>
                <a:lnTo>
                  <a:pt x="36322" y="152400"/>
                </a:lnTo>
                <a:lnTo>
                  <a:pt x="22860" y="221996"/>
                </a:lnTo>
                <a:lnTo>
                  <a:pt x="24130" y="262763"/>
                </a:lnTo>
                <a:lnTo>
                  <a:pt x="27812" y="285114"/>
                </a:lnTo>
                <a:lnTo>
                  <a:pt x="0" y="302513"/>
                </a:lnTo>
                <a:lnTo>
                  <a:pt x="15875" y="306704"/>
                </a:lnTo>
                <a:lnTo>
                  <a:pt x="101600" y="322199"/>
                </a:lnTo>
                <a:lnTo>
                  <a:pt x="147193" y="324358"/>
                </a:lnTo>
                <a:lnTo>
                  <a:pt x="174625" y="321817"/>
                </a:lnTo>
                <a:lnTo>
                  <a:pt x="231012" y="296037"/>
                </a:lnTo>
                <a:lnTo>
                  <a:pt x="272542" y="255397"/>
                </a:lnTo>
                <a:lnTo>
                  <a:pt x="296163" y="205993"/>
                </a:lnTo>
                <a:lnTo>
                  <a:pt x="306070" y="153415"/>
                </a:lnTo>
                <a:lnTo>
                  <a:pt x="307594" y="114935"/>
                </a:lnTo>
                <a:lnTo>
                  <a:pt x="303149" y="68706"/>
                </a:lnTo>
                <a:lnTo>
                  <a:pt x="292608" y="17906"/>
                </a:lnTo>
                <a:lnTo>
                  <a:pt x="289813" y="10160"/>
                </a:lnTo>
                <a:lnTo>
                  <a:pt x="289306" y="7747"/>
                </a:lnTo>
                <a:lnTo>
                  <a:pt x="278764" y="3683"/>
                </a:lnTo>
                <a:lnTo>
                  <a:pt x="260731" y="1142"/>
                </a:lnTo>
                <a:lnTo>
                  <a:pt x="236982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71416" y="1678687"/>
            <a:ext cx="307975" cy="324485"/>
          </a:xfrm>
          <a:custGeom>
            <a:avLst/>
            <a:gdLst/>
            <a:ahLst/>
            <a:cxnLst/>
            <a:rect l="l" t="t" r="r" b="b"/>
            <a:pathLst>
              <a:path w="307975" h="324484">
                <a:moveTo>
                  <a:pt x="236982" y="0"/>
                </a:moveTo>
                <a:lnTo>
                  <a:pt x="181737" y="6096"/>
                </a:lnTo>
                <a:lnTo>
                  <a:pt x="132207" y="26162"/>
                </a:lnTo>
                <a:lnTo>
                  <a:pt x="99187" y="57276"/>
                </a:lnTo>
                <a:lnTo>
                  <a:pt x="67818" y="95250"/>
                </a:lnTo>
                <a:lnTo>
                  <a:pt x="36322" y="152400"/>
                </a:lnTo>
                <a:lnTo>
                  <a:pt x="22860" y="221996"/>
                </a:lnTo>
                <a:lnTo>
                  <a:pt x="24130" y="262763"/>
                </a:lnTo>
                <a:lnTo>
                  <a:pt x="27812" y="285114"/>
                </a:lnTo>
                <a:lnTo>
                  <a:pt x="0" y="302513"/>
                </a:lnTo>
                <a:lnTo>
                  <a:pt x="15875" y="306704"/>
                </a:lnTo>
                <a:lnTo>
                  <a:pt x="101600" y="322199"/>
                </a:lnTo>
                <a:lnTo>
                  <a:pt x="147193" y="324358"/>
                </a:lnTo>
                <a:lnTo>
                  <a:pt x="174625" y="321817"/>
                </a:lnTo>
                <a:lnTo>
                  <a:pt x="231012" y="296037"/>
                </a:lnTo>
                <a:lnTo>
                  <a:pt x="272542" y="255397"/>
                </a:lnTo>
                <a:lnTo>
                  <a:pt x="296163" y="205993"/>
                </a:lnTo>
                <a:lnTo>
                  <a:pt x="306070" y="153415"/>
                </a:lnTo>
                <a:lnTo>
                  <a:pt x="307594" y="114935"/>
                </a:lnTo>
                <a:lnTo>
                  <a:pt x="303149" y="68706"/>
                </a:lnTo>
                <a:lnTo>
                  <a:pt x="292608" y="17906"/>
                </a:lnTo>
                <a:lnTo>
                  <a:pt x="289813" y="10160"/>
                </a:lnTo>
                <a:lnTo>
                  <a:pt x="289306" y="7747"/>
                </a:lnTo>
                <a:lnTo>
                  <a:pt x="278764" y="3683"/>
                </a:lnTo>
                <a:lnTo>
                  <a:pt x="260731" y="1142"/>
                </a:lnTo>
                <a:lnTo>
                  <a:pt x="236982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2940" y="1972818"/>
            <a:ext cx="344170" cy="277495"/>
          </a:xfrm>
          <a:custGeom>
            <a:avLst/>
            <a:gdLst/>
            <a:ahLst/>
            <a:cxnLst/>
            <a:rect l="l" t="t" r="r" b="b"/>
            <a:pathLst>
              <a:path w="344170" h="277494">
                <a:moveTo>
                  <a:pt x="0" y="6223"/>
                </a:moveTo>
                <a:lnTo>
                  <a:pt x="13208" y="105537"/>
                </a:lnTo>
                <a:lnTo>
                  <a:pt x="24130" y="149606"/>
                </a:lnTo>
                <a:lnTo>
                  <a:pt x="39243" y="186182"/>
                </a:lnTo>
                <a:lnTo>
                  <a:pt x="68961" y="226568"/>
                </a:lnTo>
                <a:lnTo>
                  <a:pt x="114554" y="260350"/>
                </a:lnTo>
                <a:lnTo>
                  <a:pt x="164337" y="275463"/>
                </a:lnTo>
                <a:lnTo>
                  <a:pt x="189611" y="277114"/>
                </a:lnTo>
                <a:lnTo>
                  <a:pt x="213740" y="276352"/>
                </a:lnTo>
                <a:lnTo>
                  <a:pt x="249300" y="271399"/>
                </a:lnTo>
                <a:lnTo>
                  <a:pt x="290449" y="259461"/>
                </a:lnTo>
                <a:lnTo>
                  <a:pt x="333883" y="240792"/>
                </a:lnTo>
                <a:lnTo>
                  <a:pt x="340106" y="237109"/>
                </a:lnTo>
                <a:lnTo>
                  <a:pt x="342519" y="236347"/>
                </a:lnTo>
                <a:lnTo>
                  <a:pt x="341249" y="197993"/>
                </a:lnTo>
                <a:lnTo>
                  <a:pt x="331088" y="160147"/>
                </a:lnTo>
                <a:lnTo>
                  <a:pt x="308610" y="108331"/>
                </a:lnTo>
                <a:lnTo>
                  <a:pt x="262509" y="54610"/>
                </a:lnTo>
                <a:lnTo>
                  <a:pt x="226822" y="27305"/>
                </a:lnTo>
                <a:lnTo>
                  <a:pt x="205277" y="15494"/>
                </a:lnTo>
                <a:lnTo>
                  <a:pt x="31876" y="15494"/>
                </a:lnTo>
                <a:lnTo>
                  <a:pt x="0" y="6223"/>
                </a:lnTo>
                <a:close/>
              </a:path>
              <a:path w="344170" h="277494">
                <a:moveTo>
                  <a:pt x="140588" y="0"/>
                </a:moveTo>
                <a:lnTo>
                  <a:pt x="102235" y="1270"/>
                </a:lnTo>
                <a:lnTo>
                  <a:pt x="57531" y="9017"/>
                </a:lnTo>
                <a:lnTo>
                  <a:pt x="31876" y="15494"/>
                </a:lnTo>
                <a:lnTo>
                  <a:pt x="205277" y="15494"/>
                </a:lnTo>
                <a:lnTo>
                  <a:pt x="201802" y="13589"/>
                </a:lnTo>
                <a:lnTo>
                  <a:pt x="172974" y="4064"/>
                </a:lnTo>
                <a:lnTo>
                  <a:pt x="140588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2940" y="1972818"/>
            <a:ext cx="344170" cy="277495"/>
          </a:xfrm>
          <a:custGeom>
            <a:avLst/>
            <a:gdLst/>
            <a:ahLst/>
            <a:cxnLst/>
            <a:rect l="l" t="t" r="r" b="b"/>
            <a:pathLst>
              <a:path w="344170" h="277494">
                <a:moveTo>
                  <a:pt x="0" y="6223"/>
                </a:moveTo>
                <a:lnTo>
                  <a:pt x="13208" y="105537"/>
                </a:lnTo>
                <a:lnTo>
                  <a:pt x="24130" y="149606"/>
                </a:lnTo>
                <a:lnTo>
                  <a:pt x="39243" y="186182"/>
                </a:lnTo>
                <a:lnTo>
                  <a:pt x="68961" y="226568"/>
                </a:lnTo>
                <a:lnTo>
                  <a:pt x="114554" y="260350"/>
                </a:lnTo>
                <a:lnTo>
                  <a:pt x="164337" y="275463"/>
                </a:lnTo>
                <a:lnTo>
                  <a:pt x="189611" y="277114"/>
                </a:lnTo>
                <a:lnTo>
                  <a:pt x="213740" y="276352"/>
                </a:lnTo>
                <a:lnTo>
                  <a:pt x="249300" y="271399"/>
                </a:lnTo>
                <a:lnTo>
                  <a:pt x="290449" y="259461"/>
                </a:lnTo>
                <a:lnTo>
                  <a:pt x="333883" y="240792"/>
                </a:lnTo>
                <a:lnTo>
                  <a:pt x="340106" y="237109"/>
                </a:lnTo>
                <a:lnTo>
                  <a:pt x="342519" y="236347"/>
                </a:lnTo>
                <a:lnTo>
                  <a:pt x="341249" y="197993"/>
                </a:lnTo>
                <a:lnTo>
                  <a:pt x="331088" y="160147"/>
                </a:lnTo>
                <a:lnTo>
                  <a:pt x="308610" y="108331"/>
                </a:lnTo>
                <a:lnTo>
                  <a:pt x="262509" y="54610"/>
                </a:lnTo>
                <a:lnTo>
                  <a:pt x="226822" y="27305"/>
                </a:lnTo>
                <a:lnTo>
                  <a:pt x="205277" y="15494"/>
                </a:lnTo>
                <a:lnTo>
                  <a:pt x="31876" y="15494"/>
                </a:lnTo>
                <a:lnTo>
                  <a:pt x="0" y="6223"/>
                </a:lnTo>
                <a:close/>
              </a:path>
              <a:path w="344170" h="277494">
                <a:moveTo>
                  <a:pt x="140588" y="0"/>
                </a:moveTo>
                <a:lnTo>
                  <a:pt x="102235" y="1270"/>
                </a:lnTo>
                <a:lnTo>
                  <a:pt x="57531" y="9017"/>
                </a:lnTo>
                <a:lnTo>
                  <a:pt x="31876" y="15494"/>
                </a:lnTo>
                <a:lnTo>
                  <a:pt x="205277" y="15494"/>
                </a:lnTo>
                <a:lnTo>
                  <a:pt x="201802" y="13589"/>
                </a:lnTo>
                <a:lnTo>
                  <a:pt x="172974" y="4064"/>
                </a:lnTo>
                <a:lnTo>
                  <a:pt x="140588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42815" y="1978913"/>
            <a:ext cx="267970" cy="379730"/>
          </a:xfrm>
          <a:custGeom>
            <a:avLst/>
            <a:gdLst/>
            <a:ahLst/>
            <a:cxnLst/>
            <a:rect l="l" t="t" r="r" b="b"/>
            <a:pathLst>
              <a:path w="267970" h="379730">
                <a:moveTo>
                  <a:pt x="232918" y="0"/>
                </a:moveTo>
                <a:lnTo>
                  <a:pt x="137287" y="32258"/>
                </a:lnTo>
                <a:lnTo>
                  <a:pt x="96393" y="51435"/>
                </a:lnTo>
                <a:lnTo>
                  <a:pt x="63373" y="73151"/>
                </a:lnTo>
                <a:lnTo>
                  <a:pt x="29083" y="110109"/>
                </a:lnTo>
                <a:lnTo>
                  <a:pt x="5334" y="161416"/>
                </a:lnTo>
                <a:lnTo>
                  <a:pt x="0" y="212851"/>
                </a:lnTo>
                <a:lnTo>
                  <a:pt x="2794" y="237616"/>
                </a:lnTo>
                <a:lnTo>
                  <a:pt x="20447" y="295021"/>
                </a:lnTo>
                <a:lnTo>
                  <a:pt x="40132" y="332994"/>
                </a:lnTo>
                <a:lnTo>
                  <a:pt x="66675" y="371475"/>
                </a:lnTo>
                <a:lnTo>
                  <a:pt x="73151" y="379222"/>
                </a:lnTo>
                <a:lnTo>
                  <a:pt x="83438" y="378840"/>
                </a:lnTo>
                <a:lnTo>
                  <a:pt x="145542" y="353440"/>
                </a:lnTo>
                <a:lnTo>
                  <a:pt x="192532" y="321818"/>
                </a:lnTo>
                <a:lnTo>
                  <a:pt x="218186" y="293497"/>
                </a:lnTo>
                <a:lnTo>
                  <a:pt x="241426" y="253873"/>
                </a:lnTo>
                <a:lnTo>
                  <a:pt x="263525" y="194310"/>
                </a:lnTo>
                <a:lnTo>
                  <a:pt x="267970" y="161416"/>
                </a:lnTo>
                <a:lnTo>
                  <a:pt x="266446" y="126873"/>
                </a:lnTo>
                <a:lnTo>
                  <a:pt x="258699" y="90932"/>
                </a:lnTo>
                <a:lnTo>
                  <a:pt x="243205" y="53086"/>
                </a:lnTo>
                <a:lnTo>
                  <a:pt x="231775" y="33527"/>
                </a:lnTo>
                <a:lnTo>
                  <a:pt x="232918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2815" y="1978913"/>
            <a:ext cx="267970" cy="379730"/>
          </a:xfrm>
          <a:custGeom>
            <a:avLst/>
            <a:gdLst/>
            <a:ahLst/>
            <a:cxnLst/>
            <a:rect l="l" t="t" r="r" b="b"/>
            <a:pathLst>
              <a:path w="267970" h="379730">
                <a:moveTo>
                  <a:pt x="232918" y="0"/>
                </a:moveTo>
                <a:lnTo>
                  <a:pt x="137287" y="32258"/>
                </a:lnTo>
                <a:lnTo>
                  <a:pt x="96393" y="51435"/>
                </a:lnTo>
                <a:lnTo>
                  <a:pt x="63373" y="73151"/>
                </a:lnTo>
                <a:lnTo>
                  <a:pt x="29083" y="110109"/>
                </a:lnTo>
                <a:lnTo>
                  <a:pt x="5334" y="161416"/>
                </a:lnTo>
                <a:lnTo>
                  <a:pt x="0" y="212851"/>
                </a:lnTo>
                <a:lnTo>
                  <a:pt x="2794" y="237616"/>
                </a:lnTo>
                <a:lnTo>
                  <a:pt x="20447" y="295021"/>
                </a:lnTo>
                <a:lnTo>
                  <a:pt x="40132" y="332994"/>
                </a:lnTo>
                <a:lnTo>
                  <a:pt x="66675" y="371475"/>
                </a:lnTo>
                <a:lnTo>
                  <a:pt x="73151" y="379222"/>
                </a:lnTo>
                <a:lnTo>
                  <a:pt x="83438" y="378840"/>
                </a:lnTo>
                <a:lnTo>
                  <a:pt x="145542" y="353440"/>
                </a:lnTo>
                <a:lnTo>
                  <a:pt x="192532" y="321818"/>
                </a:lnTo>
                <a:lnTo>
                  <a:pt x="218186" y="293497"/>
                </a:lnTo>
                <a:lnTo>
                  <a:pt x="241426" y="253873"/>
                </a:lnTo>
                <a:lnTo>
                  <a:pt x="263525" y="194310"/>
                </a:lnTo>
                <a:lnTo>
                  <a:pt x="267970" y="161416"/>
                </a:lnTo>
                <a:lnTo>
                  <a:pt x="266446" y="126873"/>
                </a:lnTo>
                <a:lnTo>
                  <a:pt x="258699" y="90932"/>
                </a:lnTo>
                <a:lnTo>
                  <a:pt x="243205" y="53086"/>
                </a:lnTo>
                <a:lnTo>
                  <a:pt x="231775" y="33527"/>
                </a:lnTo>
                <a:lnTo>
                  <a:pt x="232918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4509" y="1834134"/>
            <a:ext cx="410209" cy="247015"/>
          </a:xfrm>
          <a:custGeom>
            <a:avLst/>
            <a:gdLst/>
            <a:ahLst/>
            <a:cxnLst/>
            <a:rect l="l" t="t" r="r" b="b"/>
            <a:pathLst>
              <a:path w="410210" h="247015">
                <a:moveTo>
                  <a:pt x="201421" y="0"/>
                </a:moveTo>
                <a:lnTo>
                  <a:pt x="148462" y="8636"/>
                </a:lnTo>
                <a:lnTo>
                  <a:pt x="103124" y="32130"/>
                </a:lnTo>
                <a:lnTo>
                  <a:pt x="57022" y="73151"/>
                </a:lnTo>
                <a:lnTo>
                  <a:pt x="30099" y="108076"/>
                </a:lnTo>
                <a:lnTo>
                  <a:pt x="4063" y="150367"/>
                </a:lnTo>
                <a:lnTo>
                  <a:pt x="0" y="159385"/>
                </a:lnTo>
                <a:lnTo>
                  <a:pt x="3682" y="168655"/>
                </a:lnTo>
                <a:lnTo>
                  <a:pt x="49656" y="212089"/>
                </a:lnTo>
                <a:lnTo>
                  <a:pt x="96646" y="238505"/>
                </a:lnTo>
                <a:lnTo>
                  <a:pt x="165862" y="246633"/>
                </a:lnTo>
                <a:lnTo>
                  <a:pt x="214502" y="243077"/>
                </a:lnTo>
                <a:lnTo>
                  <a:pt x="276987" y="225678"/>
                </a:lnTo>
                <a:lnTo>
                  <a:pt x="336803" y="187705"/>
                </a:lnTo>
                <a:lnTo>
                  <a:pt x="364489" y="158114"/>
                </a:lnTo>
                <a:lnTo>
                  <a:pt x="378332" y="139826"/>
                </a:lnTo>
                <a:lnTo>
                  <a:pt x="403568" y="139826"/>
                </a:lnTo>
                <a:lnTo>
                  <a:pt x="343662" y="72770"/>
                </a:lnTo>
                <a:lnTo>
                  <a:pt x="310261" y="42290"/>
                </a:lnTo>
                <a:lnTo>
                  <a:pt x="277621" y="20319"/>
                </a:lnTo>
                <a:lnTo>
                  <a:pt x="230631" y="3175"/>
                </a:lnTo>
                <a:lnTo>
                  <a:pt x="201421" y="0"/>
                </a:lnTo>
                <a:close/>
              </a:path>
              <a:path w="410210" h="247015">
                <a:moveTo>
                  <a:pt x="403568" y="139826"/>
                </a:moveTo>
                <a:lnTo>
                  <a:pt x="378332" y="139826"/>
                </a:lnTo>
                <a:lnTo>
                  <a:pt x="409701" y="147574"/>
                </a:lnTo>
                <a:lnTo>
                  <a:pt x="403568" y="139826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4509" y="1834134"/>
            <a:ext cx="410209" cy="247015"/>
          </a:xfrm>
          <a:custGeom>
            <a:avLst/>
            <a:gdLst/>
            <a:ahLst/>
            <a:cxnLst/>
            <a:rect l="l" t="t" r="r" b="b"/>
            <a:pathLst>
              <a:path w="410210" h="247015">
                <a:moveTo>
                  <a:pt x="201421" y="0"/>
                </a:moveTo>
                <a:lnTo>
                  <a:pt x="148462" y="8636"/>
                </a:lnTo>
                <a:lnTo>
                  <a:pt x="103124" y="32130"/>
                </a:lnTo>
                <a:lnTo>
                  <a:pt x="57022" y="73151"/>
                </a:lnTo>
                <a:lnTo>
                  <a:pt x="30099" y="108076"/>
                </a:lnTo>
                <a:lnTo>
                  <a:pt x="4063" y="150367"/>
                </a:lnTo>
                <a:lnTo>
                  <a:pt x="0" y="159385"/>
                </a:lnTo>
                <a:lnTo>
                  <a:pt x="3682" y="168655"/>
                </a:lnTo>
                <a:lnTo>
                  <a:pt x="49656" y="212089"/>
                </a:lnTo>
                <a:lnTo>
                  <a:pt x="96646" y="238505"/>
                </a:lnTo>
                <a:lnTo>
                  <a:pt x="165862" y="246633"/>
                </a:lnTo>
                <a:lnTo>
                  <a:pt x="214502" y="243077"/>
                </a:lnTo>
                <a:lnTo>
                  <a:pt x="276987" y="225678"/>
                </a:lnTo>
                <a:lnTo>
                  <a:pt x="336803" y="187705"/>
                </a:lnTo>
                <a:lnTo>
                  <a:pt x="364489" y="158114"/>
                </a:lnTo>
                <a:lnTo>
                  <a:pt x="378332" y="139826"/>
                </a:lnTo>
                <a:lnTo>
                  <a:pt x="403568" y="139826"/>
                </a:lnTo>
                <a:lnTo>
                  <a:pt x="343662" y="72770"/>
                </a:lnTo>
                <a:lnTo>
                  <a:pt x="310261" y="42290"/>
                </a:lnTo>
                <a:lnTo>
                  <a:pt x="277621" y="20319"/>
                </a:lnTo>
                <a:lnTo>
                  <a:pt x="230631" y="3175"/>
                </a:lnTo>
                <a:lnTo>
                  <a:pt x="201421" y="0"/>
                </a:lnTo>
                <a:close/>
              </a:path>
              <a:path w="410210" h="247015">
                <a:moveTo>
                  <a:pt x="403568" y="139826"/>
                </a:moveTo>
                <a:lnTo>
                  <a:pt x="378332" y="139826"/>
                </a:lnTo>
                <a:lnTo>
                  <a:pt x="409701" y="147574"/>
                </a:lnTo>
                <a:lnTo>
                  <a:pt x="403568" y="139826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5008" y="1771651"/>
            <a:ext cx="388620" cy="400685"/>
          </a:xfrm>
          <a:custGeom>
            <a:avLst/>
            <a:gdLst/>
            <a:ahLst/>
            <a:cxnLst/>
            <a:rect l="l" t="t" r="r" b="b"/>
            <a:pathLst>
              <a:path w="388620" h="400684">
                <a:moveTo>
                  <a:pt x="276410" y="201675"/>
                </a:moveTo>
                <a:lnTo>
                  <a:pt x="96392" y="201675"/>
                </a:lnTo>
                <a:lnTo>
                  <a:pt x="117220" y="203835"/>
                </a:lnTo>
                <a:lnTo>
                  <a:pt x="137667" y="210692"/>
                </a:lnTo>
                <a:lnTo>
                  <a:pt x="175640" y="243712"/>
                </a:lnTo>
                <a:lnTo>
                  <a:pt x="188340" y="286130"/>
                </a:lnTo>
                <a:lnTo>
                  <a:pt x="186181" y="306704"/>
                </a:lnTo>
                <a:lnTo>
                  <a:pt x="176911" y="338074"/>
                </a:lnTo>
                <a:lnTo>
                  <a:pt x="162051" y="379729"/>
                </a:lnTo>
                <a:lnTo>
                  <a:pt x="157352" y="400558"/>
                </a:lnTo>
                <a:lnTo>
                  <a:pt x="231901" y="248665"/>
                </a:lnTo>
                <a:lnTo>
                  <a:pt x="245871" y="246761"/>
                </a:lnTo>
                <a:lnTo>
                  <a:pt x="323058" y="246761"/>
                </a:lnTo>
                <a:lnTo>
                  <a:pt x="276410" y="201675"/>
                </a:lnTo>
                <a:close/>
              </a:path>
              <a:path w="388620" h="400684">
                <a:moveTo>
                  <a:pt x="323058" y="246761"/>
                </a:moveTo>
                <a:lnTo>
                  <a:pt x="245871" y="246761"/>
                </a:lnTo>
                <a:lnTo>
                  <a:pt x="270509" y="247776"/>
                </a:lnTo>
                <a:lnTo>
                  <a:pt x="292100" y="252729"/>
                </a:lnTo>
                <a:lnTo>
                  <a:pt x="311276" y="260985"/>
                </a:lnTo>
                <a:lnTo>
                  <a:pt x="336676" y="277367"/>
                </a:lnTo>
                <a:lnTo>
                  <a:pt x="370077" y="300609"/>
                </a:lnTo>
                <a:lnTo>
                  <a:pt x="388365" y="309879"/>
                </a:lnTo>
                <a:lnTo>
                  <a:pt x="323058" y="246761"/>
                </a:lnTo>
                <a:close/>
              </a:path>
              <a:path w="388620" h="400684">
                <a:moveTo>
                  <a:pt x="133222" y="0"/>
                </a:moveTo>
                <a:lnTo>
                  <a:pt x="149605" y="44196"/>
                </a:lnTo>
                <a:lnTo>
                  <a:pt x="165734" y="98044"/>
                </a:lnTo>
                <a:lnTo>
                  <a:pt x="168782" y="119125"/>
                </a:lnTo>
                <a:lnTo>
                  <a:pt x="169163" y="138811"/>
                </a:lnTo>
                <a:lnTo>
                  <a:pt x="166242" y="157987"/>
                </a:lnTo>
                <a:lnTo>
                  <a:pt x="162559" y="166624"/>
                </a:lnTo>
                <a:lnTo>
                  <a:pt x="0" y="209041"/>
                </a:lnTo>
                <a:lnTo>
                  <a:pt x="20954" y="209041"/>
                </a:lnTo>
                <a:lnTo>
                  <a:pt x="64262" y="203453"/>
                </a:lnTo>
                <a:lnTo>
                  <a:pt x="96392" y="201675"/>
                </a:lnTo>
                <a:lnTo>
                  <a:pt x="276410" y="201675"/>
                </a:lnTo>
                <a:lnTo>
                  <a:pt x="267080" y="192659"/>
                </a:lnTo>
                <a:lnTo>
                  <a:pt x="265938" y="182117"/>
                </a:lnTo>
                <a:lnTo>
                  <a:pt x="270128" y="163322"/>
                </a:lnTo>
                <a:lnTo>
                  <a:pt x="280162" y="146050"/>
                </a:lnTo>
                <a:lnTo>
                  <a:pt x="284454" y="141350"/>
                </a:lnTo>
                <a:lnTo>
                  <a:pt x="224154" y="141350"/>
                </a:lnTo>
                <a:lnTo>
                  <a:pt x="133222" y="0"/>
                </a:lnTo>
                <a:close/>
              </a:path>
              <a:path w="388620" h="400684">
                <a:moveTo>
                  <a:pt x="373379" y="62484"/>
                </a:moveTo>
                <a:lnTo>
                  <a:pt x="224154" y="141350"/>
                </a:lnTo>
                <a:lnTo>
                  <a:pt x="284454" y="141350"/>
                </a:lnTo>
                <a:lnTo>
                  <a:pt x="294893" y="129921"/>
                </a:lnTo>
                <a:lnTo>
                  <a:pt x="321309" y="107696"/>
                </a:lnTo>
                <a:lnTo>
                  <a:pt x="358647" y="77977"/>
                </a:lnTo>
                <a:lnTo>
                  <a:pt x="373379" y="62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55008" y="1771651"/>
            <a:ext cx="388620" cy="400685"/>
          </a:xfrm>
          <a:custGeom>
            <a:avLst/>
            <a:gdLst/>
            <a:ahLst/>
            <a:cxnLst/>
            <a:rect l="l" t="t" r="r" b="b"/>
            <a:pathLst>
              <a:path w="388620" h="400684">
                <a:moveTo>
                  <a:pt x="276410" y="201675"/>
                </a:moveTo>
                <a:lnTo>
                  <a:pt x="96392" y="201675"/>
                </a:lnTo>
                <a:lnTo>
                  <a:pt x="117220" y="203835"/>
                </a:lnTo>
                <a:lnTo>
                  <a:pt x="137667" y="210692"/>
                </a:lnTo>
                <a:lnTo>
                  <a:pt x="175640" y="243712"/>
                </a:lnTo>
                <a:lnTo>
                  <a:pt x="188340" y="286130"/>
                </a:lnTo>
                <a:lnTo>
                  <a:pt x="186181" y="306704"/>
                </a:lnTo>
                <a:lnTo>
                  <a:pt x="176911" y="338074"/>
                </a:lnTo>
                <a:lnTo>
                  <a:pt x="162051" y="379729"/>
                </a:lnTo>
                <a:lnTo>
                  <a:pt x="157352" y="400558"/>
                </a:lnTo>
                <a:lnTo>
                  <a:pt x="231901" y="248665"/>
                </a:lnTo>
                <a:lnTo>
                  <a:pt x="245871" y="246761"/>
                </a:lnTo>
                <a:lnTo>
                  <a:pt x="323058" y="246761"/>
                </a:lnTo>
                <a:lnTo>
                  <a:pt x="276410" y="201675"/>
                </a:lnTo>
                <a:close/>
              </a:path>
              <a:path w="388620" h="400684">
                <a:moveTo>
                  <a:pt x="323058" y="246761"/>
                </a:moveTo>
                <a:lnTo>
                  <a:pt x="245871" y="246761"/>
                </a:lnTo>
                <a:lnTo>
                  <a:pt x="270509" y="247776"/>
                </a:lnTo>
                <a:lnTo>
                  <a:pt x="292100" y="252729"/>
                </a:lnTo>
                <a:lnTo>
                  <a:pt x="311276" y="260985"/>
                </a:lnTo>
                <a:lnTo>
                  <a:pt x="336676" y="277367"/>
                </a:lnTo>
                <a:lnTo>
                  <a:pt x="370077" y="300609"/>
                </a:lnTo>
                <a:lnTo>
                  <a:pt x="388365" y="309879"/>
                </a:lnTo>
                <a:lnTo>
                  <a:pt x="323058" y="246761"/>
                </a:lnTo>
                <a:close/>
              </a:path>
              <a:path w="388620" h="400684">
                <a:moveTo>
                  <a:pt x="133222" y="0"/>
                </a:moveTo>
                <a:lnTo>
                  <a:pt x="149605" y="44196"/>
                </a:lnTo>
                <a:lnTo>
                  <a:pt x="165734" y="98044"/>
                </a:lnTo>
                <a:lnTo>
                  <a:pt x="168782" y="119125"/>
                </a:lnTo>
                <a:lnTo>
                  <a:pt x="169163" y="138811"/>
                </a:lnTo>
                <a:lnTo>
                  <a:pt x="166242" y="157987"/>
                </a:lnTo>
                <a:lnTo>
                  <a:pt x="162559" y="166624"/>
                </a:lnTo>
                <a:lnTo>
                  <a:pt x="0" y="209041"/>
                </a:lnTo>
                <a:lnTo>
                  <a:pt x="20954" y="209041"/>
                </a:lnTo>
                <a:lnTo>
                  <a:pt x="64262" y="203453"/>
                </a:lnTo>
                <a:lnTo>
                  <a:pt x="96392" y="201675"/>
                </a:lnTo>
                <a:lnTo>
                  <a:pt x="276410" y="201675"/>
                </a:lnTo>
                <a:lnTo>
                  <a:pt x="267080" y="192659"/>
                </a:lnTo>
                <a:lnTo>
                  <a:pt x="265938" y="182117"/>
                </a:lnTo>
                <a:lnTo>
                  <a:pt x="270128" y="163322"/>
                </a:lnTo>
                <a:lnTo>
                  <a:pt x="280162" y="146050"/>
                </a:lnTo>
                <a:lnTo>
                  <a:pt x="284454" y="141350"/>
                </a:lnTo>
                <a:lnTo>
                  <a:pt x="224154" y="141350"/>
                </a:lnTo>
                <a:lnTo>
                  <a:pt x="133222" y="0"/>
                </a:lnTo>
                <a:close/>
              </a:path>
              <a:path w="388620" h="400684">
                <a:moveTo>
                  <a:pt x="373379" y="62484"/>
                </a:moveTo>
                <a:lnTo>
                  <a:pt x="224154" y="141350"/>
                </a:lnTo>
                <a:lnTo>
                  <a:pt x="284454" y="141350"/>
                </a:lnTo>
                <a:lnTo>
                  <a:pt x="294893" y="129921"/>
                </a:lnTo>
                <a:lnTo>
                  <a:pt x="321309" y="107696"/>
                </a:lnTo>
                <a:lnTo>
                  <a:pt x="358647" y="77977"/>
                </a:lnTo>
                <a:lnTo>
                  <a:pt x="373379" y="62484"/>
                </a:lnTo>
                <a:close/>
              </a:path>
            </a:pathLst>
          </a:custGeom>
          <a:solidFill>
            <a:srgbClr val="7489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2167" y="1896617"/>
            <a:ext cx="136906" cy="1414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9347" y="3632841"/>
            <a:ext cx="1278958" cy="12294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97558" y="3603244"/>
            <a:ext cx="246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16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511FEC0E-6070-4EAC-B18A-C35B6681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什么是分类？</a:t>
            </a:r>
          </a:p>
        </p:txBody>
      </p:sp>
    </p:spTree>
    <p:extLst>
      <p:ext uri="{BB962C8B-B14F-4D97-AF65-F5344CB8AC3E}">
        <p14:creationId xmlns:p14="http://schemas.microsoft.com/office/powerpoint/2010/main" val="1644548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3655" y="2513839"/>
            <a:ext cx="4401820" cy="2287905"/>
          </a:xfrm>
          <a:custGeom>
            <a:avLst/>
            <a:gdLst/>
            <a:ahLst/>
            <a:cxnLst/>
            <a:rect l="l" t="t" r="r" b="b"/>
            <a:pathLst>
              <a:path w="4401820" h="2287904">
                <a:moveTo>
                  <a:pt x="0" y="0"/>
                </a:moveTo>
                <a:lnTo>
                  <a:pt x="5080" y="2287524"/>
                </a:lnTo>
                <a:lnTo>
                  <a:pt x="4392295" y="2283510"/>
                </a:lnTo>
                <a:lnTo>
                  <a:pt x="4401312" y="1858899"/>
                </a:lnTo>
                <a:lnTo>
                  <a:pt x="4209923" y="1802130"/>
                </a:lnTo>
                <a:lnTo>
                  <a:pt x="3276346" y="1691005"/>
                </a:lnTo>
                <a:lnTo>
                  <a:pt x="2744851" y="1446276"/>
                </a:lnTo>
                <a:lnTo>
                  <a:pt x="2146935" y="947928"/>
                </a:lnTo>
                <a:lnTo>
                  <a:pt x="1165479" y="374014"/>
                </a:lnTo>
                <a:lnTo>
                  <a:pt x="0" y="0"/>
                </a:lnTo>
                <a:close/>
              </a:path>
            </a:pathLst>
          </a:custGeom>
          <a:solidFill>
            <a:srgbClr val="CD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8229" y="1812798"/>
            <a:ext cx="4392295" cy="2539365"/>
          </a:xfrm>
          <a:custGeom>
            <a:avLst/>
            <a:gdLst/>
            <a:ahLst/>
            <a:cxnLst/>
            <a:rect l="l" t="t" r="r" b="b"/>
            <a:pathLst>
              <a:path w="4392295" h="2539365">
                <a:moveTo>
                  <a:pt x="0" y="0"/>
                </a:moveTo>
                <a:lnTo>
                  <a:pt x="0" y="666496"/>
                </a:lnTo>
                <a:lnTo>
                  <a:pt x="1175766" y="1058671"/>
                </a:lnTo>
                <a:lnTo>
                  <a:pt x="2164969" y="1636395"/>
                </a:lnTo>
                <a:lnTo>
                  <a:pt x="2755900" y="2130933"/>
                </a:lnTo>
                <a:lnTo>
                  <a:pt x="3281679" y="2372233"/>
                </a:lnTo>
                <a:lnTo>
                  <a:pt x="4210177" y="2482850"/>
                </a:lnTo>
                <a:lnTo>
                  <a:pt x="4392168" y="2538984"/>
                </a:lnTo>
                <a:lnTo>
                  <a:pt x="4392168" y="14731"/>
                </a:lnTo>
                <a:lnTo>
                  <a:pt x="0" y="0"/>
                </a:lnTo>
                <a:close/>
              </a:path>
            </a:pathLst>
          </a:custGeom>
          <a:solidFill>
            <a:srgbClr val="EB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1" y="1926843"/>
            <a:ext cx="157924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"</a:t>
            </a:r>
            <a:r>
              <a:rPr lang="zh-CN" altLang="en-US" sz="2400" dirty="0">
                <a:latin typeface="Arial"/>
                <a:cs typeface="Arial"/>
              </a:rPr>
              <a:t>特征缩放</a:t>
            </a:r>
            <a:r>
              <a:rPr sz="2400" dirty="0">
                <a:latin typeface="Arial"/>
                <a:cs typeface="Arial"/>
              </a:rPr>
              <a:t>"</a:t>
            </a:r>
          </a:p>
        </p:txBody>
      </p:sp>
      <p:sp>
        <p:nvSpPr>
          <p:cNvPr id="6" name="object 6"/>
          <p:cNvSpPr/>
          <p:nvPr/>
        </p:nvSpPr>
        <p:spPr>
          <a:xfrm>
            <a:off x="4966715" y="3591305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6716" y="3591306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1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1"/>
                </a:lnTo>
                <a:close/>
              </a:path>
            </a:pathLst>
          </a:custGeom>
          <a:ln w="76200">
            <a:solidFill>
              <a:srgbClr val="F3D4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40201" y="4853889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2845" y="4848097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8080" y="2457450"/>
            <a:ext cx="18288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7659" y="2806446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5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5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2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5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7659" y="2806446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0" y="85343"/>
                </a:moveTo>
                <a:lnTo>
                  <a:pt x="6774" y="52131"/>
                </a:lnTo>
                <a:lnTo>
                  <a:pt x="25241" y="25003"/>
                </a:lnTo>
                <a:lnTo>
                  <a:pt x="52613" y="6709"/>
                </a:lnTo>
                <a:lnTo>
                  <a:pt x="86105" y="0"/>
                </a:lnTo>
                <a:lnTo>
                  <a:pt x="119598" y="6709"/>
                </a:lnTo>
                <a:lnTo>
                  <a:pt x="146970" y="25003"/>
                </a:lnTo>
                <a:lnTo>
                  <a:pt x="165437" y="52131"/>
                </a:lnTo>
                <a:lnTo>
                  <a:pt x="172212" y="85343"/>
                </a:lnTo>
                <a:lnTo>
                  <a:pt x="165437" y="118556"/>
                </a:lnTo>
                <a:lnTo>
                  <a:pt x="146970" y="145684"/>
                </a:lnTo>
                <a:lnTo>
                  <a:pt x="119598" y="163978"/>
                </a:lnTo>
                <a:lnTo>
                  <a:pt x="86105" y="170687"/>
                </a:lnTo>
                <a:lnTo>
                  <a:pt x="52613" y="163978"/>
                </a:lnTo>
                <a:lnTo>
                  <a:pt x="25241" y="145684"/>
                </a:lnTo>
                <a:lnTo>
                  <a:pt x="6774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1564" y="1942338"/>
            <a:ext cx="184404" cy="184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3479" y="1942338"/>
            <a:ext cx="182880" cy="184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5667" y="2056638"/>
            <a:ext cx="184404" cy="184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0069" y="2343150"/>
            <a:ext cx="184403" cy="1828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3479" y="3257551"/>
            <a:ext cx="182880" cy="182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57672" y="38915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5343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3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7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3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7672" y="38915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0" y="86106"/>
                </a:moveTo>
                <a:lnTo>
                  <a:pt x="6709" y="52613"/>
                </a:lnTo>
                <a:lnTo>
                  <a:pt x="25003" y="25241"/>
                </a:lnTo>
                <a:lnTo>
                  <a:pt x="52131" y="6774"/>
                </a:lnTo>
                <a:lnTo>
                  <a:pt x="85343" y="0"/>
                </a:lnTo>
                <a:lnTo>
                  <a:pt x="118556" y="6774"/>
                </a:lnTo>
                <a:lnTo>
                  <a:pt x="145684" y="25241"/>
                </a:lnTo>
                <a:lnTo>
                  <a:pt x="163978" y="52613"/>
                </a:lnTo>
                <a:lnTo>
                  <a:pt x="170687" y="86106"/>
                </a:lnTo>
                <a:lnTo>
                  <a:pt x="163978" y="119598"/>
                </a:lnTo>
                <a:lnTo>
                  <a:pt x="145684" y="146970"/>
                </a:lnTo>
                <a:lnTo>
                  <a:pt x="118556" y="165437"/>
                </a:lnTo>
                <a:lnTo>
                  <a:pt x="85343" y="172212"/>
                </a:lnTo>
                <a:lnTo>
                  <a:pt x="52131" y="165437"/>
                </a:lnTo>
                <a:lnTo>
                  <a:pt x="25003" y="146970"/>
                </a:lnTo>
                <a:lnTo>
                  <a:pt x="6709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46164" y="42344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86105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6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5" y="172212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1" y="86106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5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6164" y="42344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0" y="86106"/>
                </a:moveTo>
                <a:lnTo>
                  <a:pt x="6774" y="52613"/>
                </a:lnTo>
                <a:lnTo>
                  <a:pt x="25241" y="25241"/>
                </a:lnTo>
                <a:lnTo>
                  <a:pt x="52613" y="6774"/>
                </a:lnTo>
                <a:lnTo>
                  <a:pt x="86105" y="0"/>
                </a:lnTo>
                <a:lnTo>
                  <a:pt x="119598" y="6774"/>
                </a:lnTo>
                <a:lnTo>
                  <a:pt x="146970" y="25241"/>
                </a:lnTo>
                <a:lnTo>
                  <a:pt x="165437" y="52613"/>
                </a:lnTo>
                <a:lnTo>
                  <a:pt x="172211" y="86106"/>
                </a:lnTo>
                <a:lnTo>
                  <a:pt x="165437" y="119598"/>
                </a:lnTo>
                <a:lnTo>
                  <a:pt x="146970" y="146970"/>
                </a:lnTo>
                <a:lnTo>
                  <a:pt x="119598" y="165437"/>
                </a:lnTo>
                <a:lnTo>
                  <a:pt x="86105" y="172212"/>
                </a:lnTo>
                <a:lnTo>
                  <a:pt x="52613" y="165437"/>
                </a:lnTo>
                <a:lnTo>
                  <a:pt x="25241" y="146970"/>
                </a:lnTo>
                <a:lnTo>
                  <a:pt x="6774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04177" y="43487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20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8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4177" y="43487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20">
                <a:moveTo>
                  <a:pt x="0" y="86106"/>
                </a:moveTo>
                <a:lnTo>
                  <a:pt x="6709" y="52613"/>
                </a:lnTo>
                <a:lnTo>
                  <a:pt x="25003" y="25241"/>
                </a:lnTo>
                <a:lnTo>
                  <a:pt x="52131" y="6774"/>
                </a:lnTo>
                <a:lnTo>
                  <a:pt x="85344" y="0"/>
                </a:lnTo>
                <a:lnTo>
                  <a:pt x="118556" y="6774"/>
                </a:lnTo>
                <a:lnTo>
                  <a:pt x="145684" y="25241"/>
                </a:lnTo>
                <a:lnTo>
                  <a:pt x="163978" y="52613"/>
                </a:lnTo>
                <a:lnTo>
                  <a:pt x="170688" y="86106"/>
                </a:lnTo>
                <a:lnTo>
                  <a:pt x="163978" y="119598"/>
                </a:lnTo>
                <a:lnTo>
                  <a:pt x="145684" y="146970"/>
                </a:lnTo>
                <a:lnTo>
                  <a:pt x="118556" y="165437"/>
                </a:lnTo>
                <a:lnTo>
                  <a:pt x="85344" y="172212"/>
                </a:lnTo>
                <a:lnTo>
                  <a:pt x="52131" y="165437"/>
                </a:lnTo>
                <a:lnTo>
                  <a:pt x="25003" y="146970"/>
                </a:lnTo>
                <a:lnTo>
                  <a:pt x="6709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1564" y="309143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86106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6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6" y="172212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2" y="86106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6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1564" y="309143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0" y="86106"/>
                </a:moveTo>
                <a:lnTo>
                  <a:pt x="6774" y="52613"/>
                </a:lnTo>
                <a:lnTo>
                  <a:pt x="25241" y="25241"/>
                </a:lnTo>
                <a:lnTo>
                  <a:pt x="52613" y="6774"/>
                </a:lnTo>
                <a:lnTo>
                  <a:pt x="86106" y="0"/>
                </a:lnTo>
                <a:lnTo>
                  <a:pt x="119598" y="6774"/>
                </a:lnTo>
                <a:lnTo>
                  <a:pt x="146970" y="25241"/>
                </a:lnTo>
                <a:lnTo>
                  <a:pt x="165437" y="52613"/>
                </a:lnTo>
                <a:lnTo>
                  <a:pt x="172212" y="86106"/>
                </a:lnTo>
                <a:lnTo>
                  <a:pt x="165437" y="119598"/>
                </a:lnTo>
                <a:lnTo>
                  <a:pt x="146970" y="146970"/>
                </a:lnTo>
                <a:lnTo>
                  <a:pt x="119598" y="165437"/>
                </a:lnTo>
                <a:lnTo>
                  <a:pt x="86106" y="172212"/>
                </a:lnTo>
                <a:lnTo>
                  <a:pt x="52613" y="165437"/>
                </a:lnTo>
                <a:lnTo>
                  <a:pt x="25241" y="146970"/>
                </a:lnTo>
                <a:lnTo>
                  <a:pt x="6774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5467" y="3428239"/>
            <a:ext cx="184404" cy="184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5467" y="3656839"/>
            <a:ext cx="184404" cy="184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25467" y="3943351"/>
            <a:ext cx="184404" cy="182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25467" y="4228338"/>
            <a:ext cx="184404" cy="3550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89577" y="42344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7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89577" y="42344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0" y="86106"/>
                </a:moveTo>
                <a:lnTo>
                  <a:pt x="6709" y="52613"/>
                </a:lnTo>
                <a:lnTo>
                  <a:pt x="25003" y="25241"/>
                </a:lnTo>
                <a:lnTo>
                  <a:pt x="52131" y="6774"/>
                </a:lnTo>
                <a:lnTo>
                  <a:pt x="85344" y="0"/>
                </a:lnTo>
                <a:lnTo>
                  <a:pt x="118556" y="6774"/>
                </a:lnTo>
                <a:lnTo>
                  <a:pt x="145684" y="25241"/>
                </a:lnTo>
                <a:lnTo>
                  <a:pt x="163978" y="52613"/>
                </a:lnTo>
                <a:lnTo>
                  <a:pt x="170687" y="86106"/>
                </a:lnTo>
                <a:lnTo>
                  <a:pt x="163978" y="119598"/>
                </a:lnTo>
                <a:lnTo>
                  <a:pt x="145684" y="146970"/>
                </a:lnTo>
                <a:lnTo>
                  <a:pt x="118556" y="165437"/>
                </a:lnTo>
                <a:lnTo>
                  <a:pt x="85344" y="172212"/>
                </a:lnTo>
                <a:lnTo>
                  <a:pt x="52131" y="165437"/>
                </a:lnTo>
                <a:lnTo>
                  <a:pt x="25003" y="146970"/>
                </a:lnTo>
                <a:lnTo>
                  <a:pt x="6709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83479" y="3600451"/>
            <a:ext cx="182880" cy="2971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31764" y="44066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6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6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2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6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31764" y="44066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0" y="85343"/>
                </a:moveTo>
                <a:lnTo>
                  <a:pt x="6774" y="52131"/>
                </a:lnTo>
                <a:lnTo>
                  <a:pt x="25241" y="25003"/>
                </a:lnTo>
                <a:lnTo>
                  <a:pt x="52613" y="6709"/>
                </a:lnTo>
                <a:lnTo>
                  <a:pt x="86106" y="0"/>
                </a:lnTo>
                <a:lnTo>
                  <a:pt x="119598" y="6709"/>
                </a:lnTo>
                <a:lnTo>
                  <a:pt x="146970" y="25003"/>
                </a:lnTo>
                <a:lnTo>
                  <a:pt x="165437" y="52131"/>
                </a:lnTo>
                <a:lnTo>
                  <a:pt x="172212" y="85343"/>
                </a:lnTo>
                <a:lnTo>
                  <a:pt x="165437" y="118556"/>
                </a:lnTo>
                <a:lnTo>
                  <a:pt x="146970" y="145684"/>
                </a:lnTo>
                <a:lnTo>
                  <a:pt x="119598" y="163978"/>
                </a:lnTo>
                <a:lnTo>
                  <a:pt x="86106" y="170687"/>
                </a:lnTo>
                <a:lnTo>
                  <a:pt x="52613" y="163978"/>
                </a:lnTo>
                <a:lnTo>
                  <a:pt x="25241" y="145684"/>
                </a:lnTo>
                <a:lnTo>
                  <a:pt x="6774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46164" y="43487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86105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6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5" y="172212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1" y="86106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5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46164" y="43487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0" y="86106"/>
                </a:moveTo>
                <a:lnTo>
                  <a:pt x="6774" y="52613"/>
                </a:lnTo>
                <a:lnTo>
                  <a:pt x="25241" y="25241"/>
                </a:lnTo>
                <a:lnTo>
                  <a:pt x="52613" y="6774"/>
                </a:lnTo>
                <a:lnTo>
                  <a:pt x="86105" y="0"/>
                </a:lnTo>
                <a:lnTo>
                  <a:pt x="119598" y="6774"/>
                </a:lnTo>
                <a:lnTo>
                  <a:pt x="146970" y="25241"/>
                </a:lnTo>
                <a:lnTo>
                  <a:pt x="165437" y="52613"/>
                </a:lnTo>
                <a:lnTo>
                  <a:pt x="172211" y="86106"/>
                </a:lnTo>
                <a:lnTo>
                  <a:pt x="165437" y="119598"/>
                </a:lnTo>
                <a:lnTo>
                  <a:pt x="146970" y="146970"/>
                </a:lnTo>
                <a:lnTo>
                  <a:pt x="119598" y="165437"/>
                </a:lnTo>
                <a:lnTo>
                  <a:pt x="86105" y="172212"/>
                </a:lnTo>
                <a:lnTo>
                  <a:pt x="52613" y="165437"/>
                </a:lnTo>
                <a:lnTo>
                  <a:pt x="25241" y="146970"/>
                </a:lnTo>
                <a:lnTo>
                  <a:pt x="6774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46164" y="45209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5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5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1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5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46164" y="45209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0" y="85343"/>
                </a:moveTo>
                <a:lnTo>
                  <a:pt x="6774" y="52131"/>
                </a:lnTo>
                <a:lnTo>
                  <a:pt x="25241" y="25003"/>
                </a:lnTo>
                <a:lnTo>
                  <a:pt x="52613" y="6709"/>
                </a:lnTo>
                <a:lnTo>
                  <a:pt x="86105" y="0"/>
                </a:lnTo>
                <a:lnTo>
                  <a:pt x="119598" y="6709"/>
                </a:lnTo>
                <a:lnTo>
                  <a:pt x="146970" y="25003"/>
                </a:lnTo>
                <a:lnTo>
                  <a:pt x="165437" y="52131"/>
                </a:lnTo>
                <a:lnTo>
                  <a:pt x="172211" y="85343"/>
                </a:lnTo>
                <a:lnTo>
                  <a:pt x="165437" y="118556"/>
                </a:lnTo>
                <a:lnTo>
                  <a:pt x="146970" y="145684"/>
                </a:lnTo>
                <a:lnTo>
                  <a:pt x="119598" y="163978"/>
                </a:lnTo>
                <a:lnTo>
                  <a:pt x="86105" y="170687"/>
                </a:lnTo>
                <a:lnTo>
                  <a:pt x="52613" y="163978"/>
                </a:lnTo>
                <a:lnTo>
                  <a:pt x="25241" y="145684"/>
                </a:lnTo>
                <a:lnTo>
                  <a:pt x="6774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04177" y="452094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85344" y="0"/>
                </a:move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6709" y="118556"/>
                </a:lnTo>
                <a:lnTo>
                  <a:pt x="25003" y="145684"/>
                </a:lnTo>
                <a:lnTo>
                  <a:pt x="52131" y="163978"/>
                </a:lnTo>
                <a:lnTo>
                  <a:pt x="85344" y="170687"/>
                </a:lnTo>
                <a:lnTo>
                  <a:pt x="118556" y="163978"/>
                </a:lnTo>
                <a:lnTo>
                  <a:pt x="145684" y="145684"/>
                </a:lnTo>
                <a:lnTo>
                  <a:pt x="163978" y="118556"/>
                </a:lnTo>
                <a:lnTo>
                  <a:pt x="170688" y="85343"/>
                </a:lnTo>
                <a:lnTo>
                  <a:pt x="163978" y="52131"/>
                </a:lnTo>
                <a:lnTo>
                  <a:pt x="145684" y="25003"/>
                </a:lnTo>
                <a:lnTo>
                  <a:pt x="118556" y="6709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04177" y="452094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85343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4" y="0"/>
                </a:lnTo>
                <a:lnTo>
                  <a:pt x="118556" y="6709"/>
                </a:lnTo>
                <a:lnTo>
                  <a:pt x="145684" y="25003"/>
                </a:lnTo>
                <a:lnTo>
                  <a:pt x="163978" y="52131"/>
                </a:lnTo>
                <a:lnTo>
                  <a:pt x="170688" y="85343"/>
                </a:lnTo>
                <a:lnTo>
                  <a:pt x="163978" y="118556"/>
                </a:lnTo>
                <a:lnTo>
                  <a:pt x="145684" y="145684"/>
                </a:lnTo>
                <a:lnTo>
                  <a:pt x="118556" y="163978"/>
                </a:lnTo>
                <a:lnTo>
                  <a:pt x="85344" y="170687"/>
                </a:lnTo>
                <a:lnTo>
                  <a:pt x="52131" y="163978"/>
                </a:lnTo>
                <a:lnTo>
                  <a:pt x="25003" y="145684"/>
                </a:lnTo>
                <a:lnTo>
                  <a:pt x="6709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40069" y="1828038"/>
            <a:ext cx="184403" cy="184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40069" y="2800351"/>
            <a:ext cx="184403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40069" y="3085339"/>
            <a:ext cx="184403" cy="184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40069" y="3371851"/>
            <a:ext cx="184403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40069" y="3714751"/>
            <a:ext cx="184403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40069" y="3943351"/>
            <a:ext cx="184403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98080" y="2686051"/>
            <a:ext cx="182880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04177" y="32057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19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8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4177" y="32057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19">
                <a:moveTo>
                  <a:pt x="0" y="86106"/>
                </a:moveTo>
                <a:lnTo>
                  <a:pt x="6709" y="52613"/>
                </a:lnTo>
                <a:lnTo>
                  <a:pt x="25003" y="25241"/>
                </a:lnTo>
                <a:lnTo>
                  <a:pt x="52131" y="6774"/>
                </a:lnTo>
                <a:lnTo>
                  <a:pt x="85344" y="0"/>
                </a:lnTo>
                <a:lnTo>
                  <a:pt x="118556" y="6774"/>
                </a:lnTo>
                <a:lnTo>
                  <a:pt x="145684" y="25241"/>
                </a:lnTo>
                <a:lnTo>
                  <a:pt x="163978" y="52613"/>
                </a:lnTo>
                <a:lnTo>
                  <a:pt x="170688" y="86106"/>
                </a:lnTo>
                <a:lnTo>
                  <a:pt x="163978" y="119598"/>
                </a:lnTo>
                <a:lnTo>
                  <a:pt x="145684" y="146970"/>
                </a:lnTo>
                <a:lnTo>
                  <a:pt x="118556" y="165437"/>
                </a:lnTo>
                <a:lnTo>
                  <a:pt x="85344" y="172212"/>
                </a:lnTo>
                <a:lnTo>
                  <a:pt x="52131" y="165437"/>
                </a:lnTo>
                <a:lnTo>
                  <a:pt x="25003" y="146970"/>
                </a:lnTo>
                <a:lnTo>
                  <a:pt x="6709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98080" y="3600451"/>
            <a:ext cx="182880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98080" y="4057651"/>
            <a:ext cx="182880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25667" y="3486151"/>
            <a:ext cx="184404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25667" y="3143251"/>
            <a:ext cx="184404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25667" y="2742439"/>
            <a:ext cx="184404" cy="184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31764" y="24635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6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6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2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31764" y="24635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0" y="85343"/>
                </a:moveTo>
                <a:lnTo>
                  <a:pt x="6774" y="52131"/>
                </a:lnTo>
                <a:lnTo>
                  <a:pt x="25241" y="25003"/>
                </a:lnTo>
                <a:lnTo>
                  <a:pt x="52613" y="6709"/>
                </a:lnTo>
                <a:lnTo>
                  <a:pt x="86106" y="0"/>
                </a:lnTo>
                <a:lnTo>
                  <a:pt x="119598" y="6709"/>
                </a:lnTo>
                <a:lnTo>
                  <a:pt x="146970" y="25003"/>
                </a:lnTo>
                <a:lnTo>
                  <a:pt x="165437" y="52131"/>
                </a:lnTo>
                <a:lnTo>
                  <a:pt x="172212" y="85343"/>
                </a:lnTo>
                <a:lnTo>
                  <a:pt x="165437" y="118556"/>
                </a:lnTo>
                <a:lnTo>
                  <a:pt x="146970" y="145684"/>
                </a:lnTo>
                <a:lnTo>
                  <a:pt x="119598" y="163978"/>
                </a:lnTo>
                <a:lnTo>
                  <a:pt x="86106" y="170687"/>
                </a:lnTo>
                <a:lnTo>
                  <a:pt x="52613" y="163978"/>
                </a:lnTo>
                <a:lnTo>
                  <a:pt x="25241" y="145684"/>
                </a:lnTo>
                <a:lnTo>
                  <a:pt x="6774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83479" y="2914651"/>
            <a:ext cx="182880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83479" y="2343150"/>
            <a:ext cx="182880" cy="3550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25467" y="2513838"/>
            <a:ext cx="184404" cy="184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25467" y="2228850"/>
            <a:ext cx="184404" cy="1828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31564" y="297713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86106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6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6" y="172212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2" y="86106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31564" y="297713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0" y="86106"/>
                </a:moveTo>
                <a:lnTo>
                  <a:pt x="6774" y="52613"/>
                </a:lnTo>
                <a:lnTo>
                  <a:pt x="25241" y="25241"/>
                </a:lnTo>
                <a:lnTo>
                  <a:pt x="52613" y="6774"/>
                </a:lnTo>
                <a:lnTo>
                  <a:pt x="86106" y="0"/>
                </a:lnTo>
                <a:lnTo>
                  <a:pt x="119598" y="6774"/>
                </a:lnTo>
                <a:lnTo>
                  <a:pt x="146970" y="25241"/>
                </a:lnTo>
                <a:lnTo>
                  <a:pt x="165437" y="52613"/>
                </a:lnTo>
                <a:lnTo>
                  <a:pt x="172212" y="86106"/>
                </a:lnTo>
                <a:lnTo>
                  <a:pt x="165437" y="119598"/>
                </a:lnTo>
                <a:lnTo>
                  <a:pt x="146970" y="146970"/>
                </a:lnTo>
                <a:lnTo>
                  <a:pt x="119598" y="165437"/>
                </a:lnTo>
                <a:lnTo>
                  <a:pt x="86106" y="172212"/>
                </a:lnTo>
                <a:lnTo>
                  <a:pt x="52613" y="165437"/>
                </a:lnTo>
                <a:lnTo>
                  <a:pt x="25241" y="146970"/>
                </a:lnTo>
                <a:lnTo>
                  <a:pt x="6774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89577" y="440664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85344" y="0"/>
                </a:move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6709" y="118556"/>
                </a:lnTo>
                <a:lnTo>
                  <a:pt x="25003" y="145684"/>
                </a:lnTo>
                <a:lnTo>
                  <a:pt x="52131" y="163978"/>
                </a:lnTo>
                <a:lnTo>
                  <a:pt x="85344" y="170687"/>
                </a:lnTo>
                <a:lnTo>
                  <a:pt x="118556" y="163978"/>
                </a:lnTo>
                <a:lnTo>
                  <a:pt x="145684" y="145684"/>
                </a:lnTo>
                <a:lnTo>
                  <a:pt x="163978" y="118556"/>
                </a:lnTo>
                <a:lnTo>
                  <a:pt x="170687" y="85343"/>
                </a:lnTo>
                <a:lnTo>
                  <a:pt x="163978" y="52131"/>
                </a:lnTo>
                <a:lnTo>
                  <a:pt x="145684" y="25003"/>
                </a:lnTo>
                <a:lnTo>
                  <a:pt x="118556" y="6709"/>
                </a:lnTo>
                <a:lnTo>
                  <a:pt x="8534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89577" y="440664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0" y="85343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4" y="0"/>
                </a:lnTo>
                <a:lnTo>
                  <a:pt x="118556" y="6709"/>
                </a:lnTo>
                <a:lnTo>
                  <a:pt x="145684" y="25003"/>
                </a:lnTo>
                <a:lnTo>
                  <a:pt x="163978" y="52131"/>
                </a:lnTo>
                <a:lnTo>
                  <a:pt x="170687" y="85343"/>
                </a:lnTo>
                <a:lnTo>
                  <a:pt x="163978" y="118556"/>
                </a:lnTo>
                <a:lnTo>
                  <a:pt x="145684" y="145684"/>
                </a:lnTo>
                <a:lnTo>
                  <a:pt x="118556" y="163978"/>
                </a:lnTo>
                <a:lnTo>
                  <a:pt x="85344" y="170687"/>
                </a:lnTo>
                <a:lnTo>
                  <a:pt x="52131" y="163978"/>
                </a:lnTo>
                <a:lnTo>
                  <a:pt x="25003" y="145684"/>
                </a:lnTo>
                <a:lnTo>
                  <a:pt x="6709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57672" y="40058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85343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3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7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3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57672" y="40058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0" y="86106"/>
                </a:moveTo>
                <a:lnTo>
                  <a:pt x="6709" y="52613"/>
                </a:lnTo>
                <a:lnTo>
                  <a:pt x="25003" y="25241"/>
                </a:lnTo>
                <a:lnTo>
                  <a:pt x="52131" y="6774"/>
                </a:lnTo>
                <a:lnTo>
                  <a:pt x="85343" y="0"/>
                </a:lnTo>
                <a:lnTo>
                  <a:pt x="118556" y="6774"/>
                </a:lnTo>
                <a:lnTo>
                  <a:pt x="145684" y="25241"/>
                </a:lnTo>
                <a:lnTo>
                  <a:pt x="163978" y="52613"/>
                </a:lnTo>
                <a:lnTo>
                  <a:pt x="170687" y="86106"/>
                </a:lnTo>
                <a:lnTo>
                  <a:pt x="163978" y="119598"/>
                </a:lnTo>
                <a:lnTo>
                  <a:pt x="145684" y="146970"/>
                </a:lnTo>
                <a:lnTo>
                  <a:pt x="118556" y="165437"/>
                </a:lnTo>
                <a:lnTo>
                  <a:pt x="85343" y="172212"/>
                </a:lnTo>
                <a:lnTo>
                  <a:pt x="52131" y="165437"/>
                </a:lnTo>
                <a:lnTo>
                  <a:pt x="25003" y="146970"/>
                </a:lnTo>
                <a:lnTo>
                  <a:pt x="6709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63768" y="41201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7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63768" y="4120134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20">
                <a:moveTo>
                  <a:pt x="0" y="86106"/>
                </a:moveTo>
                <a:lnTo>
                  <a:pt x="6709" y="52613"/>
                </a:lnTo>
                <a:lnTo>
                  <a:pt x="25003" y="25241"/>
                </a:lnTo>
                <a:lnTo>
                  <a:pt x="52131" y="6774"/>
                </a:lnTo>
                <a:lnTo>
                  <a:pt x="85344" y="0"/>
                </a:lnTo>
                <a:lnTo>
                  <a:pt x="118556" y="6774"/>
                </a:lnTo>
                <a:lnTo>
                  <a:pt x="145684" y="25241"/>
                </a:lnTo>
                <a:lnTo>
                  <a:pt x="163978" y="52613"/>
                </a:lnTo>
                <a:lnTo>
                  <a:pt x="170687" y="86106"/>
                </a:lnTo>
                <a:lnTo>
                  <a:pt x="163978" y="119598"/>
                </a:lnTo>
                <a:lnTo>
                  <a:pt x="145684" y="146970"/>
                </a:lnTo>
                <a:lnTo>
                  <a:pt x="118556" y="165437"/>
                </a:lnTo>
                <a:lnTo>
                  <a:pt x="85344" y="172212"/>
                </a:lnTo>
                <a:lnTo>
                  <a:pt x="52131" y="165437"/>
                </a:lnTo>
                <a:lnTo>
                  <a:pt x="25003" y="146970"/>
                </a:lnTo>
                <a:lnTo>
                  <a:pt x="6709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31764" y="45773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86106" y="0"/>
                </a:moveTo>
                <a:lnTo>
                  <a:pt x="52613" y="6774"/>
                </a:lnTo>
                <a:lnTo>
                  <a:pt x="25241" y="25241"/>
                </a:lnTo>
                <a:lnTo>
                  <a:pt x="6774" y="52613"/>
                </a:lnTo>
                <a:lnTo>
                  <a:pt x="0" y="86105"/>
                </a:lnTo>
                <a:lnTo>
                  <a:pt x="6774" y="119598"/>
                </a:lnTo>
                <a:lnTo>
                  <a:pt x="25241" y="146970"/>
                </a:lnTo>
                <a:lnTo>
                  <a:pt x="52613" y="165437"/>
                </a:lnTo>
                <a:lnTo>
                  <a:pt x="86106" y="172211"/>
                </a:lnTo>
                <a:lnTo>
                  <a:pt x="119598" y="165437"/>
                </a:lnTo>
                <a:lnTo>
                  <a:pt x="146970" y="146970"/>
                </a:lnTo>
                <a:lnTo>
                  <a:pt x="165437" y="119598"/>
                </a:lnTo>
                <a:lnTo>
                  <a:pt x="172212" y="86105"/>
                </a:lnTo>
                <a:lnTo>
                  <a:pt x="165437" y="52613"/>
                </a:lnTo>
                <a:lnTo>
                  <a:pt x="146970" y="25241"/>
                </a:lnTo>
                <a:lnTo>
                  <a:pt x="119598" y="6774"/>
                </a:lnTo>
                <a:lnTo>
                  <a:pt x="86106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31764" y="45773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0" y="86105"/>
                </a:moveTo>
                <a:lnTo>
                  <a:pt x="6774" y="52613"/>
                </a:lnTo>
                <a:lnTo>
                  <a:pt x="25241" y="25241"/>
                </a:lnTo>
                <a:lnTo>
                  <a:pt x="52613" y="6774"/>
                </a:lnTo>
                <a:lnTo>
                  <a:pt x="86106" y="0"/>
                </a:lnTo>
                <a:lnTo>
                  <a:pt x="119598" y="6774"/>
                </a:lnTo>
                <a:lnTo>
                  <a:pt x="146970" y="25241"/>
                </a:lnTo>
                <a:lnTo>
                  <a:pt x="165437" y="52613"/>
                </a:lnTo>
                <a:lnTo>
                  <a:pt x="172212" y="86105"/>
                </a:lnTo>
                <a:lnTo>
                  <a:pt x="165437" y="119598"/>
                </a:lnTo>
                <a:lnTo>
                  <a:pt x="146970" y="146970"/>
                </a:lnTo>
                <a:lnTo>
                  <a:pt x="119598" y="165437"/>
                </a:lnTo>
                <a:lnTo>
                  <a:pt x="86106" y="172211"/>
                </a:lnTo>
                <a:lnTo>
                  <a:pt x="52613" y="165437"/>
                </a:lnTo>
                <a:lnTo>
                  <a:pt x="25241" y="146970"/>
                </a:lnTo>
                <a:lnTo>
                  <a:pt x="6774" y="119598"/>
                </a:lnTo>
                <a:lnTo>
                  <a:pt x="0" y="8610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31764" y="23492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106" y="0"/>
                </a:moveTo>
                <a:lnTo>
                  <a:pt x="52613" y="6709"/>
                </a:lnTo>
                <a:lnTo>
                  <a:pt x="25241" y="25003"/>
                </a:lnTo>
                <a:lnTo>
                  <a:pt x="6774" y="52131"/>
                </a:lnTo>
                <a:lnTo>
                  <a:pt x="0" y="85343"/>
                </a:lnTo>
                <a:lnTo>
                  <a:pt x="6774" y="118556"/>
                </a:lnTo>
                <a:lnTo>
                  <a:pt x="25241" y="145684"/>
                </a:lnTo>
                <a:lnTo>
                  <a:pt x="52613" y="163978"/>
                </a:lnTo>
                <a:lnTo>
                  <a:pt x="86106" y="170687"/>
                </a:lnTo>
                <a:lnTo>
                  <a:pt x="119598" y="163978"/>
                </a:lnTo>
                <a:lnTo>
                  <a:pt x="146970" y="145684"/>
                </a:lnTo>
                <a:lnTo>
                  <a:pt x="165437" y="118556"/>
                </a:lnTo>
                <a:lnTo>
                  <a:pt x="172212" y="85343"/>
                </a:lnTo>
                <a:lnTo>
                  <a:pt x="165437" y="52131"/>
                </a:lnTo>
                <a:lnTo>
                  <a:pt x="146970" y="25003"/>
                </a:lnTo>
                <a:lnTo>
                  <a:pt x="119598" y="6709"/>
                </a:lnTo>
                <a:lnTo>
                  <a:pt x="86106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31764" y="2349247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0" y="85343"/>
                </a:moveTo>
                <a:lnTo>
                  <a:pt x="6774" y="52131"/>
                </a:lnTo>
                <a:lnTo>
                  <a:pt x="25241" y="25003"/>
                </a:lnTo>
                <a:lnTo>
                  <a:pt x="52613" y="6709"/>
                </a:lnTo>
                <a:lnTo>
                  <a:pt x="86106" y="0"/>
                </a:lnTo>
                <a:lnTo>
                  <a:pt x="119598" y="6709"/>
                </a:lnTo>
                <a:lnTo>
                  <a:pt x="146970" y="25003"/>
                </a:lnTo>
                <a:lnTo>
                  <a:pt x="165437" y="52131"/>
                </a:lnTo>
                <a:lnTo>
                  <a:pt x="172212" y="85343"/>
                </a:lnTo>
                <a:lnTo>
                  <a:pt x="165437" y="118556"/>
                </a:lnTo>
                <a:lnTo>
                  <a:pt x="146970" y="145684"/>
                </a:lnTo>
                <a:lnTo>
                  <a:pt x="119598" y="163978"/>
                </a:lnTo>
                <a:lnTo>
                  <a:pt x="86106" y="170687"/>
                </a:lnTo>
                <a:lnTo>
                  <a:pt x="52613" y="163978"/>
                </a:lnTo>
                <a:lnTo>
                  <a:pt x="25241" y="145684"/>
                </a:lnTo>
                <a:lnTo>
                  <a:pt x="6774" y="118556"/>
                </a:lnTo>
                <a:lnTo>
                  <a:pt x="0" y="853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04177" y="33200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19">
                <a:moveTo>
                  <a:pt x="85344" y="0"/>
                </a:moveTo>
                <a:lnTo>
                  <a:pt x="52131" y="6774"/>
                </a:lnTo>
                <a:lnTo>
                  <a:pt x="25003" y="25241"/>
                </a:lnTo>
                <a:lnTo>
                  <a:pt x="6709" y="52613"/>
                </a:lnTo>
                <a:lnTo>
                  <a:pt x="0" y="86106"/>
                </a:lnTo>
                <a:lnTo>
                  <a:pt x="6709" y="119598"/>
                </a:lnTo>
                <a:lnTo>
                  <a:pt x="25003" y="146970"/>
                </a:lnTo>
                <a:lnTo>
                  <a:pt x="52131" y="165437"/>
                </a:lnTo>
                <a:lnTo>
                  <a:pt x="85344" y="172212"/>
                </a:lnTo>
                <a:lnTo>
                  <a:pt x="118556" y="165437"/>
                </a:lnTo>
                <a:lnTo>
                  <a:pt x="145684" y="146970"/>
                </a:lnTo>
                <a:lnTo>
                  <a:pt x="163978" y="119598"/>
                </a:lnTo>
                <a:lnTo>
                  <a:pt x="170688" y="86106"/>
                </a:lnTo>
                <a:lnTo>
                  <a:pt x="163978" y="52613"/>
                </a:lnTo>
                <a:lnTo>
                  <a:pt x="145684" y="25241"/>
                </a:lnTo>
                <a:lnTo>
                  <a:pt x="118556" y="6774"/>
                </a:lnTo>
                <a:lnTo>
                  <a:pt x="8534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04177" y="3320033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5" h="172719">
                <a:moveTo>
                  <a:pt x="0" y="86106"/>
                </a:moveTo>
                <a:lnTo>
                  <a:pt x="6709" y="52613"/>
                </a:lnTo>
                <a:lnTo>
                  <a:pt x="25003" y="25241"/>
                </a:lnTo>
                <a:lnTo>
                  <a:pt x="52131" y="6774"/>
                </a:lnTo>
                <a:lnTo>
                  <a:pt x="85344" y="0"/>
                </a:lnTo>
                <a:lnTo>
                  <a:pt x="118556" y="6774"/>
                </a:lnTo>
                <a:lnTo>
                  <a:pt x="145684" y="25241"/>
                </a:lnTo>
                <a:lnTo>
                  <a:pt x="163978" y="52613"/>
                </a:lnTo>
                <a:lnTo>
                  <a:pt x="170688" y="86106"/>
                </a:lnTo>
                <a:lnTo>
                  <a:pt x="163978" y="119598"/>
                </a:lnTo>
                <a:lnTo>
                  <a:pt x="145684" y="146970"/>
                </a:lnTo>
                <a:lnTo>
                  <a:pt x="118556" y="165437"/>
                </a:lnTo>
                <a:lnTo>
                  <a:pt x="85344" y="172212"/>
                </a:lnTo>
                <a:lnTo>
                  <a:pt x="52131" y="165437"/>
                </a:lnTo>
                <a:lnTo>
                  <a:pt x="25003" y="146970"/>
                </a:lnTo>
                <a:lnTo>
                  <a:pt x="6709" y="119598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45332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81199" y="2950719"/>
            <a:ext cx="788035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699253" y="4798482"/>
            <a:ext cx="2071370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71475">
              <a:spcBef>
                <a:spcPts val="509"/>
              </a:spcBef>
              <a:tabLst>
                <a:tab pos="1078865" algn="l"/>
                <a:tab pos="1952625" algn="l"/>
              </a:tabLst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	3	4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29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344B5E"/>
                </a:solidFill>
                <a:latin typeface="Trebuchet MS"/>
                <a:cs typeface="Trebuchet MS"/>
              </a:rPr>
              <a:t>Surgeries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标题 83">
            <a:extLst>
              <a:ext uri="{FF2B5EF4-FFF2-40B4-BE49-F238E27FC236}">
                <a16:creationId xmlns:a16="http://schemas.microsoft.com/office/drawing/2014/main" id="{6F53DE71-F710-4E07-910F-B3D027D9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缩放比例对计算距离非常重要</a:t>
            </a:r>
          </a:p>
        </p:txBody>
      </p:sp>
    </p:spTree>
    <p:extLst>
      <p:ext uri="{BB962C8B-B14F-4D97-AF65-F5344CB8AC3E}">
        <p14:creationId xmlns:p14="http://schemas.microsoft.com/office/powerpoint/2010/main" val="663645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552" y="1268760"/>
            <a:ext cx="8064896" cy="45269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b="1" dirty="0">
                <a:latin typeface="Trebuchet MS"/>
                <a:cs typeface="Trebuchet MS"/>
              </a:rPr>
              <a:t>Standard Scaler</a:t>
            </a:r>
            <a:r>
              <a:rPr lang="zh-CN" altLang="en-US" sz="2400" b="1" dirty="0">
                <a:latin typeface="Trebuchet MS"/>
                <a:cs typeface="Trebuchet MS"/>
              </a:rPr>
              <a:t>：</a:t>
            </a:r>
            <a:r>
              <a:rPr lang="zh-CN" altLang="en-US" sz="2400" dirty="0">
                <a:latin typeface="Trebuchet MS"/>
                <a:cs typeface="Trebuchet MS"/>
              </a:rPr>
              <a:t>即标准化，尽量将数据转化为均值为</a:t>
            </a:r>
            <a:r>
              <a:rPr lang="en-US" altLang="zh-CN" sz="2400" dirty="0">
                <a:latin typeface="Trebuchet MS"/>
                <a:cs typeface="Trebuchet MS"/>
              </a:rPr>
              <a:t>0</a:t>
            </a:r>
            <a:r>
              <a:rPr lang="zh-CN" altLang="en-US" sz="2400" dirty="0">
                <a:latin typeface="Trebuchet MS"/>
                <a:cs typeface="Trebuchet MS"/>
              </a:rPr>
              <a:t>，方差为</a:t>
            </a:r>
            <a:r>
              <a:rPr lang="en-US" altLang="zh-CN" sz="2400" dirty="0">
                <a:latin typeface="Trebuchet MS"/>
                <a:cs typeface="Trebuchet MS"/>
              </a:rPr>
              <a:t>1</a:t>
            </a:r>
            <a:r>
              <a:rPr lang="zh-CN" altLang="en-US" sz="2400" dirty="0">
                <a:latin typeface="Trebuchet MS"/>
                <a:cs typeface="Trebuchet MS"/>
              </a:rPr>
              <a:t>的数据，形如标准正态分布（高斯分布）。</a:t>
            </a:r>
            <a:endParaRPr sz="2400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b="1" dirty="0">
                <a:latin typeface="Trebuchet MS"/>
                <a:cs typeface="Trebuchet MS"/>
              </a:rPr>
              <a:t>Minimum-Maximum Scaler</a:t>
            </a:r>
            <a:r>
              <a:rPr lang="zh-CN" altLang="en-US" sz="2400" b="1" dirty="0">
                <a:latin typeface="Trebuchet MS"/>
                <a:cs typeface="Trebuchet MS"/>
              </a:rPr>
              <a:t>：</a:t>
            </a:r>
            <a:r>
              <a:rPr lang="zh-CN" altLang="en-US" sz="2400" dirty="0">
                <a:latin typeface="Trebuchet MS"/>
                <a:cs typeface="Trebuchet MS"/>
              </a:rPr>
              <a:t>将数据缩放到某一给定范围（通常是</a:t>
            </a:r>
            <a:r>
              <a:rPr lang="en-US" altLang="zh-CN" sz="2400" dirty="0">
                <a:latin typeface="Trebuchet MS"/>
                <a:cs typeface="Trebuchet MS"/>
              </a:rPr>
              <a:t>[</a:t>
            </a:r>
            <a:r>
              <a:rPr sz="24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]</a:t>
            </a:r>
            <a:r>
              <a:rPr lang="zh-CN" altLang="en-US" sz="2400" dirty="0">
                <a:latin typeface="Arial"/>
                <a:cs typeface="Arial"/>
              </a:rPr>
              <a:t>）。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b="1" dirty="0">
                <a:latin typeface="Trebuchet MS"/>
                <a:cs typeface="Trebuchet MS"/>
              </a:rPr>
              <a:t>Maximum Absolute Value Scaler</a:t>
            </a:r>
            <a:r>
              <a:rPr lang="zh-CN" altLang="en-US" sz="2400" b="1" dirty="0">
                <a:latin typeface="Trebuchet MS"/>
                <a:cs typeface="Trebuchet MS"/>
              </a:rPr>
              <a:t>：</a:t>
            </a:r>
            <a:r>
              <a:rPr lang="zh-CN" altLang="en-US" sz="2400" dirty="0">
                <a:latin typeface="Trebuchet MS"/>
                <a:cs typeface="Trebuchet MS"/>
              </a:rPr>
              <a:t>通过除以最大绝对值，将数据缩放到</a:t>
            </a:r>
            <a:r>
              <a:rPr lang="en-US" altLang="zh-CN" sz="2400" dirty="0">
                <a:latin typeface="Trebuchet MS"/>
                <a:cs typeface="Trebuchet MS"/>
              </a:rPr>
              <a:t>[-1, 1]</a:t>
            </a:r>
            <a:r>
              <a:rPr lang="zh-CN" altLang="en-US" sz="2400" dirty="0">
                <a:latin typeface="Trebuchet MS"/>
                <a:cs typeface="Trebuchet MS"/>
              </a:rPr>
              <a:t>。</a:t>
            </a:r>
            <a:endParaRPr lang="en-US" altLang="zh-CN" sz="2400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n-US" altLang="zh-CN" sz="2400" dirty="0">
              <a:latin typeface="Trebuchet MS"/>
              <a:cs typeface="Arial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Trebuchet MS"/>
                <a:cs typeface="Arial"/>
              </a:rPr>
              <a:t>使各特征的数值都处于</a:t>
            </a:r>
            <a:r>
              <a:rPr lang="zh-CN" altLang="en-US" sz="2400" b="1" dirty="0">
                <a:solidFill>
                  <a:srgbClr val="0070C0"/>
                </a:solidFill>
                <a:latin typeface="Trebuchet MS"/>
                <a:cs typeface="Arial"/>
              </a:rPr>
              <a:t>同一数量级</a:t>
            </a:r>
            <a:r>
              <a:rPr lang="zh-CN" altLang="en-US" sz="2400" dirty="0">
                <a:latin typeface="Trebuchet MS"/>
                <a:cs typeface="Arial"/>
              </a:rPr>
              <a:t>上。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EBDEC55-3C30-4C3D-A233-48AB7BC3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特征缩放的不同方法</a:t>
            </a:r>
          </a:p>
        </p:txBody>
      </p:sp>
    </p:spTree>
    <p:extLst>
      <p:ext uri="{BB962C8B-B14F-4D97-AF65-F5344CB8AC3E}">
        <p14:creationId xmlns:p14="http://schemas.microsoft.com/office/powerpoint/2010/main" val="3438980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5556" y="1452516"/>
            <a:ext cx="7992888" cy="4573688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lang="zh-CN" altLang="en-US" sz="2400" b="1" spc="20" dirty="0">
                <a:latin typeface="Trebuchet MS"/>
                <a:cs typeface="Trebuchet MS"/>
              </a:rPr>
              <a:t>导入包含缩放方法的类：</a:t>
            </a:r>
            <a:endParaRPr lang="en-US" altLang="zh-CN" sz="2400" b="1" spc="20" dirty="0">
              <a:latin typeface="Trebuchet MS"/>
              <a:cs typeface="Trebuchet MS"/>
            </a:endParaRPr>
          </a:p>
          <a:p>
            <a:pPr marL="12700">
              <a:spcBef>
                <a:spcPts val="825"/>
              </a:spcBef>
            </a:pPr>
            <a:r>
              <a:rPr lang="en-US" altLang="zh-CN" sz="2400" b="1" spc="20" dirty="0">
                <a:solidFill>
                  <a:srgbClr val="84ADAF"/>
                </a:solidFill>
                <a:latin typeface="Trebuchet MS"/>
                <a:cs typeface="Courier New"/>
              </a:rPr>
              <a:t>   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sklearn.preprocessing import</a:t>
            </a:r>
            <a:r>
              <a:rPr sz="2000" b="1" spc="-7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DEE"/>
                </a:solidFill>
                <a:latin typeface="Courier New"/>
                <a:cs typeface="Courier New"/>
              </a:rPr>
              <a:t>StandardScaler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spc="-30" dirty="0">
                <a:latin typeface="Trebuchet MS"/>
                <a:cs typeface="Trebuchet MS"/>
              </a:rPr>
              <a:t>创建该类的一个对象：</a:t>
            </a:r>
            <a:endParaRPr lang="en-US" altLang="zh-CN" sz="2400" b="1" spc="-30" dirty="0">
              <a:latin typeface="Trebuchet MS"/>
              <a:cs typeface="Trebuchet MS"/>
            </a:endParaRPr>
          </a:p>
          <a:p>
            <a:pPr marL="12700"/>
            <a:r>
              <a:rPr lang="en-US" altLang="zh-CN" sz="2400" b="1" spc="-30" dirty="0">
                <a:solidFill>
                  <a:srgbClr val="344B5E"/>
                </a:solidFill>
                <a:latin typeface="Trebuchet MS"/>
                <a:cs typeface="Courier New"/>
              </a:rPr>
              <a:t>     </a:t>
            </a:r>
            <a:r>
              <a:rPr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StdSc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3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DEE"/>
                </a:solidFill>
                <a:latin typeface="Courier New"/>
                <a:cs typeface="Courier New"/>
              </a:rPr>
              <a:t>StandardScaler()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spc="-45" dirty="0">
                <a:latin typeface="Trebuchet MS"/>
                <a:cs typeface="Trebuchet MS"/>
              </a:rPr>
              <a:t>拟合缩放的参数，然后对数据做转换：</a:t>
            </a:r>
            <a:endParaRPr lang="en-US" altLang="zh-CN" sz="2400" b="1" spc="-45" dirty="0">
              <a:latin typeface="Trebuchet MS"/>
              <a:cs typeface="Trebuchet MS"/>
            </a:endParaRPr>
          </a:p>
          <a:p>
            <a:pPr marL="12700"/>
            <a:r>
              <a:rPr lang="en-US" altLang="zh-CN" sz="2400" b="1" spc="-45" dirty="0">
                <a:solidFill>
                  <a:srgbClr val="344B5E"/>
                </a:solidFill>
                <a:latin typeface="Trebuchet MS"/>
                <a:cs typeface="Courier New"/>
              </a:rPr>
              <a:t>     </a:t>
            </a:r>
            <a:r>
              <a:rPr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StdSc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3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StdSc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(X_data)</a:t>
            </a:r>
            <a:endParaRPr sz="2000" dirty="0">
              <a:latin typeface="Courier New"/>
              <a:cs typeface="Courier New"/>
            </a:endParaRPr>
          </a:p>
          <a:p>
            <a:pPr marL="469900">
              <a:spcBef>
                <a:spcPts val="1200"/>
              </a:spcBef>
            </a:pP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X_scaled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3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StdSc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transform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X_data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  <a:endParaRPr lang="en-US" altLang="zh-CN" sz="2000" b="1" spc="-5" dirty="0">
              <a:solidFill>
                <a:srgbClr val="84ADAF"/>
              </a:solidFill>
              <a:latin typeface="Courier New"/>
              <a:cs typeface="Courier New"/>
            </a:endParaRPr>
          </a:p>
          <a:p>
            <a:pPr marL="469900">
              <a:spcBef>
                <a:spcPts val="1200"/>
              </a:spcBef>
            </a:pPr>
            <a:endParaRPr lang="en-US" altLang="zh-CN" sz="2000" b="1" spc="-5" dirty="0">
              <a:solidFill>
                <a:srgbClr val="84ADAF"/>
              </a:solidFill>
              <a:latin typeface="Courier New"/>
              <a:cs typeface="Courier New"/>
            </a:endParaRPr>
          </a:p>
          <a:p>
            <a:pPr marL="469900">
              <a:spcBef>
                <a:spcPts val="1200"/>
              </a:spcBef>
            </a:pPr>
            <a:r>
              <a:rPr lang="zh-CN" alt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或者 </a:t>
            </a:r>
            <a:r>
              <a:rPr lang="en-US" altLang="zh-CN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X_scaled</a:t>
            </a: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altLang="zh-CN"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lang="en-US" altLang="zh-CN" sz="2000" b="1" spc="-3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altLang="zh-CN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StdSc</a:t>
            </a:r>
            <a:r>
              <a:rPr lang="en-US" altLang="zh-CN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lang="en-US" altLang="zh-CN" sz="2000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fit_transform</a:t>
            </a: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lang="en-US" altLang="zh-CN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X_data</a:t>
            </a: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416CD47-2686-476E-85B7-F12D63E8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特征缩放的语法</a:t>
            </a:r>
          </a:p>
        </p:txBody>
      </p:sp>
    </p:spTree>
    <p:extLst>
      <p:ext uri="{BB962C8B-B14F-4D97-AF65-F5344CB8AC3E}">
        <p14:creationId xmlns:p14="http://schemas.microsoft.com/office/powerpoint/2010/main" val="424942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5556" y="1452516"/>
            <a:ext cx="7992888" cy="3650358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lang="zh-CN" altLang="en-US" sz="2400" b="1" spc="20" dirty="0">
                <a:latin typeface="Trebuchet MS"/>
                <a:cs typeface="Trebuchet MS"/>
              </a:rPr>
              <a:t>导入包含缩放方法的类：</a:t>
            </a:r>
            <a:endParaRPr lang="en-US" altLang="zh-CN" sz="2400" b="1" spc="20" dirty="0">
              <a:latin typeface="Trebuchet MS"/>
              <a:cs typeface="Trebuchet MS"/>
            </a:endParaRPr>
          </a:p>
          <a:p>
            <a:pPr marL="12700">
              <a:spcBef>
                <a:spcPts val="825"/>
              </a:spcBef>
            </a:pPr>
            <a:r>
              <a:rPr lang="en-US" altLang="zh-CN" sz="2400" b="1" spc="20" dirty="0">
                <a:solidFill>
                  <a:srgbClr val="84ADAF"/>
                </a:solidFill>
                <a:latin typeface="Trebuchet MS"/>
                <a:cs typeface="Courier New"/>
              </a:rPr>
              <a:t>   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sklearn.preprocessing import</a:t>
            </a:r>
            <a:r>
              <a:rPr sz="2000" b="1" spc="-7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DEE"/>
                </a:solidFill>
                <a:latin typeface="Courier New"/>
                <a:cs typeface="Courier New"/>
              </a:rPr>
              <a:t>StandardScaler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spc="-30" dirty="0">
                <a:latin typeface="Trebuchet MS"/>
                <a:cs typeface="Trebuchet MS"/>
              </a:rPr>
              <a:t>创建该类的一个对象：</a:t>
            </a:r>
            <a:endParaRPr lang="en-US" altLang="zh-CN" sz="2400" b="1" spc="-30" dirty="0">
              <a:latin typeface="Trebuchet MS"/>
              <a:cs typeface="Trebuchet MS"/>
            </a:endParaRPr>
          </a:p>
          <a:p>
            <a:pPr marL="12700"/>
            <a:r>
              <a:rPr lang="en-US" altLang="zh-CN" sz="2400" b="1" spc="-30" dirty="0">
                <a:solidFill>
                  <a:srgbClr val="344B5E"/>
                </a:solidFill>
                <a:latin typeface="Trebuchet MS"/>
                <a:cs typeface="Courier New"/>
              </a:rPr>
              <a:t>     </a:t>
            </a:r>
            <a:r>
              <a:rPr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StdSc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3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DEE"/>
                </a:solidFill>
                <a:latin typeface="Courier New"/>
                <a:cs typeface="Courier New"/>
              </a:rPr>
              <a:t>StandardScaler()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spc="-45" dirty="0">
                <a:latin typeface="Trebuchet MS"/>
                <a:cs typeface="Trebuchet MS"/>
              </a:rPr>
              <a:t>拟合缩放的参数，然后对数据做转换：</a:t>
            </a:r>
            <a:endParaRPr lang="en-US" altLang="zh-CN" sz="2400" b="1" spc="-45" dirty="0">
              <a:latin typeface="Trebuchet MS"/>
              <a:cs typeface="Trebuchet MS"/>
            </a:endParaRPr>
          </a:p>
          <a:p>
            <a:pPr marL="12700"/>
            <a:r>
              <a:rPr lang="en-US" altLang="zh-CN" sz="2400" b="1" spc="-45" dirty="0">
                <a:solidFill>
                  <a:srgbClr val="344B5E"/>
                </a:solidFill>
                <a:latin typeface="Trebuchet MS"/>
                <a:cs typeface="Courier New"/>
              </a:rPr>
              <a:t>     </a:t>
            </a:r>
            <a:r>
              <a:rPr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StdSc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3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StdSc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(X_data)</a:t>
            </a:r>
            <a:endParaRPr sz="2000" dirty="0">
              <a:latin typeface="Courier New"/>
              <a:cs typeface="Courier New"/>
            </a:endParaRPr>
          </a:p>
          <a:p>
            <a:pPr marL="469900">
              <a:spcBef>
                <a:spcPts val="1200"/>
              </a:spcBef>
            </a:pP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X_scaled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3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StdSc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transform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(X_data)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416CD47-2686-476E-85B7-F12D63E8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特征缩放的语法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7ACF988-1F13-4B16-967E-4C80BA67472D}"/>
              </a:ext>
            </a:extLst>
          </p:cNvPr>
          <p:cNvSpPr txBox="1"/>
          <p:nvPr/>
        </p:nvSpPr>
        <p:spPr>
          <a:xfrm>
            <a:off x="1894262" y="5661248"/>
            <a:ext cx="535547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000" b="1" spc="-5" dirty="0">
                <a:latin typeface="Trebuchet MS"/>
                <a:cs typeface="Trebuchet MS"/>
              </a:rPr>
              <a:t>其他缩放方法</a:t>
            </a:r>
            <a:r>
              <a:rPr sz="2000" b="1" spc="-55" dirty="0">
                <a:latin typeface="Trebuchet MS"/>
                <a:cs typeface="Trebuchet MS"/>
              </a:rPr>
              <a:t>: </a:t>
            </a:r>
            <a:r>
              <a:rPr sz="2000" b="1" spc="10" dirty="0">
                <a:solidFill>
                  <a:srgbClr val="00ADEE"/>
                </a:solidFill>
                <a:latin typeface="Trebuchet MS"/>
                <a:cs typeface="Trebuchet MS"/>
              </a:rPr>
              <a:t>MinMaxScaler</a:t>
            </a:r>
            <a:r>
              <a:rPr sz="2000" b="1" spc="10" dirty="0">
                <a:solidFill>
                  <a:srgbClr val="84ADAF"/>
                </a:solidFill>
                <a:latin typeface="Trebuchet MS"/>
                <a:cs typeface="Trebuchet MS"/>
              </a:rPr>
              <a:t>, </a:t>
            </a:r>
            <a:r>
              <a:rPr sz="2000" b="1" spc="15" dirty="0">
                <a:solidFill>
                  <a:srgbClr val="00ADEE"/>
                </a:solidFill>
                <a:latin typeface="Trebuchet MS"/>
                <a:cs typeface="Trebuchet MS"/>
              </a:rPr>
              <a:t>MaxAbsScaler</a:t>
            </a:r>
            <a:r>
              <a:rPr sz="2000" b="1" spc="15" dirty="0">
                <a:solidFill>
                  <a:srgbClr val="84ADAF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79536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7097C-947A-4536-ACFE-F8A91468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多分类、</a:t>
            </a:r>
            <a:r>
              <a:rPr lang="en-US" altLang="zh-CN" dirty="0"/>
              <a:t>KNN</a:t>
            </a:r>
            <a:r>
              <a:rPr lang="zh-CN" altLang="en-US" dirty="0"/>
              <a:t>回归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9EE81-4C6C-4F8B-B73E-48FA67316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82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8512" y="3489198"/>
            <a:ext cx="3011805" cy="1315720"/>
          </a:xfrm>
          <a:custGeom>
            <a:avLst/>
            <a:gdLst/>
            <a:ahLst/>
            <a:cxnLst/>
            <a:rect l="l" t="t" r="r" b="b"/>
            <a:pathLst>
              <a:path w="3011804" h="1315720">
                <a:moveTo>
                  <a:pt x="609600" y="0"/>
                </a:moveTo>
                <a:lnTo>
                  <a:pt x="0" y="825753"/>
                </a:lnTo>
                <a:lnTo>
                  <a:pt x="54228" y="1311630"/>
                </a:lnTo>
                <a:lnTo>
                  <a:pt x="3011423" y="1315211"/>
                </a:lnTo>
                <a:lnTo>
                  <a:pt x="2213610" y="597407"/>
                </a:lnTo>
                <a:lnTo>
                  <a:pt x="609600" y="0"/>
                </a:lnTo>
                <a:close/>
              </a:path>
            </a:pathLst>
          </a:custGeom>
          <a:solidFill>
            <a:srgbClr val="CCD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5367" y="1863089"/>
            <a:ext cx="2108200" cy="2941320"/>
          </a:xfrm>
          <a:custGeom>
            <a:avLst/>
            <a:gdLst/>
            <a:ahLst/>
            <a:cxnLst/>
            <a:rect l="l" t="t" r="r" b="b"/>
            <a:pathLst>
              <a:path w="2108200" h="2941320">
                <a:moveTo>
                  <a:pt x="1059180" y="0"/>
                </a:moveTo>
                <a:lnTo>
                  <a:pt x="0" y="381"/>
                </a:lnTo>
                <a:lnTo>
                  <a:pt x="11049" y="2941320"/>
                </a:lnTo>
                <a:lnTo>
                  <a:pt x="1540256" y="2940608"/>
                </a:lnTo>
                <a:lnTo>
                  <a:pt x="1485646" y="2454275"/>
                </a:lnTo>
                <a:lnTo>
                  <a:pt x="2107692" y="1604518"/>
                </a:lnTo>
                <a:lnTo>
                  <a:pt x="1059180" y="0"/>
                </a:lnTo>
                <a:close/>
              </a:path>
            </a:pathLst>
          </a:custGeom>
          <a:solidFill>
            <a:srgbClr val="CED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6553" y="1855470"/>
            <a:ext cx="3447415" cy="2905125"/>
          </a:xfrm>
          <a:custGeom>
            <a:avLst/>
            <a:gdLst/>
            <a:ahLst/>
            <a:cxnLst/>
            <a:rect l="l" t="t" r="r" b="b"/>
            <a:pathLst>
              <a:path w="3447415" h="2905125">
                <a:moveTo>
                  <a:pt x="3447288" y="0"/>
                </a:moveTo>
                <a:lnTo>
                  <a:pt x="0" y="7492"/>
                </a:lnTo>
                <a:lnTo>
                  <a:pt x="1045210" y="1598040"/>
                </a:lnTo>
                <a:lnTo>
                  <a:pt x="2662047" y="2200402"/>
                </a:lnTo>
                <a:lnTo>
                  <a:pt x="3440049" y="2904743"/>
                </a:lnTo>
                <a:lnTo>
                  <a:pt x="3447288" y="0"/>
                </a:lnTo>
                <a:close/>
              </a:path>
            </a:pathLst>
          </a:custGeom>
          <a:solidFill>
            <a:srgbClr val="EB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237" y="1929208"/>
            <a:ext cx="76580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dirty="0">
                <a:solidFill>
                  <a:srgbClr val="84ADAF"/>
                </a:solidFill>
                <a:latin typeface="Arial"/>
                <a:cs typeface="Arial"/>
              </a:rPr>
              <a:t>K</a:t>
            </a:r>
            <a:r>
              <a:rPr lang="en-US" altLang="zh-CN" sz="2000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4ADAF"/>
                </a:solidFill>
                <a:latin typeface="Arial"/>
                <a:cs typeface="Arial"/>
              </a:rPr>
              <a:t>=</a:t>
            </a:r>
            <a:r>
              <a:rPr lang="en-US" altLang="zh-CN" sz="2000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4ADAF"/>
                </a:solidFill>
                <a:latin typeface="Arial"/>
                <a:cs typeface="Arial"/>
              </a:rPr>
              <a:t>5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324" y="2581911"/>
            <a:ext cx="1358900" cy="6854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1400" spc="20" dirty="0">
                <a:solidFill>
                  <a:srgbClr val="344B5E"/>
                </a:solidFill>
                <a:latin typeface="Arial"/>
                <a:cs typeface="Arial"/>
              </a:rPr>
              <a:t>Full remission</a:t>
            </a:r>
          </a:p>
          <a:p>
            <a:pPr marL="12700">
              <a:spcBef>
                <a:spcPts val="105"/>
              </a:spcBef>
            </a:pPr>
            <a:endParaRPr lang="en-US" sz="1400" spc="20" dirty="0">
              <a:solidFill>
                <a:srgbClr val="344B5E"/>
              </a:solidFill>
              <a:latin typeface="Arial"/>
              <a:cs typeface="Arial"/>
            </a:endParaRPr>
          </a:p>
          <a:p>
            <a:pPr marL="12700">
              <a:spcBef>
                <a:spcPts val="105"/>
              </a:spcBef>
            </a:pPr>
            <a:r>
              <a:rPr lang="en-US" sz="1400" spc="10" dirty="0">
                <a:solidFill>
                  <a:srgbClr val="344B5E"/>
                </a:solidFill>
                <a:latin typeface="Arial"/>
                <a:cs typeface="Arial"/>
              </a:rPr>
              <a:t>Partial</a:t>
            </a:r>
            <a:r>
              <a:rPr lang="zh-CN" altLang="en-US" sz="1400" spc="-15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sz="1400" spc="15" dirty="0">
                <a:solidFill>
                  <a:srgbClr val="344B5E"/>
                </a:solidFill>
                <a:latin typeface="Arial"/>
                <a:cs typeface="Arial"/>
              </a:rPr>
              <a:t>remission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8723" y="2596134"/>
            <a:ext cx="199644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8723" y="3031998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723" y="3466338"/>
            <a:ext cx="199644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5967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5967" y="2950718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324" y="3156261"/>
            <a:ext cx="2475230" cy="10706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391795" algn="r">
              <a:spcBef>
                <a:spcPts val="240"/>
              </a:spcBef>
            </a:pPr>
            <a:r>
              <a:rPr sz="1600" b="1" spc="-55" dirty="0">
                <a:solidFill>
                  <a:srgbClr val="344B5E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344B5E"/>
                </a:solidFill>
                <a:latin typeface="Arial"/>
                <a:cs typeface="Arial"/>
              </a:rPr>
              <a:t>ge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135"/>
              </a:spcBef>
            </a:pPr>
            <a:r>
              <a:rPr sz="1400" spc="20" dirty="0">
                <a:solidFill>
                  <a:srgbClr val="344B5E"/>
                </a:solidFill>
                <a:latin typeface="Arial"/>
                <a:cs typeface="Arial"/>
              </a:rPr>
              <a:t>Did </a:t>
            </a:r>
            <a:r>
              <a:rPr sz="1400" spc="65" dirty="0">
                <a:solidFill>
                  <a:srgbClr val="344B5E"/>
                </a:solidFill>
                <a:latin typeface="Arial"/>
                <a:cs typeface="Arial"/>
              </a:rPr>
              <a:t>not</a:t>
            </a:r>
            <a:r>
              <a:rPr sz="1400" spc="-17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44B5E"/>
                </a:solidFill>
                <a:latin typeface="Arial"/>
                <a:cs typeface="Arial"/>
              </a:rPr>
              <a:t>survive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R="5080" algn="r"/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08777" y="3440429"/>
            <a:ext cx="205739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90972" y="3156966"/>
            <a:ext cx="205739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4291" y="2797301"/>
            <a:ext cx="207264" cy="205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78553" y="2402587"/>
            <a:ext cx="207263" cy="2057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24144" y="2033777"/>
            <a:ext cx="205740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30467" y="2312669"/>
            <a:ext cx="205740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01155" y="2794254"/>
            <a:ext cx="205740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68924" y="2905505"/>
            <a:ext cx="205739" cy="2057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69964" y="2513839"/>
            <a:ext cx="205740" cy="205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66689" y="1904239"/>
            <a:ext cx="205739" cy="205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19900" y="2111502"/>
            <a:ext cx="205740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24571" y="2317241"/>
            <a:ext cx="205740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43571" y="2780538"/>
            <a:ext cx="205740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00671" y="3156966"/>
            <a:ext cx="205740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74635" y="3324605"/>
            <a:ext cx="205740" cy="2057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38701" y="3723894"/>
            <a:ext cx="205739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74465" y="3446526"/>
            <a:ext cx="205739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20412" y="3031998"/>
            <a:ext cx="205739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77255" y="3598926"/>
            <a:ext cx="205740" cy="2057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4936" y="3758945"/>
            <a:ext cx="205739" cy="2057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28817" y="2990850"/>
            <a:ext cx="205739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63412" y="4181094"/>
            <a:ext cx="205739" cy="2057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12891" y="4539235"/>
            <a:ext cx="205740" cy="2057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34685" y="4531615"/>
            <a:ext cx="207263" cy="2057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77385" y="4271009"/>
            <a:ext cx="205739" cy="2057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12565" y="4418839"/>
            <a:ext cx="205739" cy="2057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99822" y="0"/>
                </a:moveTo>
                <a:lnTo>
                  <a:pt x="60971" y="7846"/>
                </a:lnTo>
                <a:lnTo>
                  <a:pt x="29241" y="29241"/>
                </a:lnTo>
                <a:lnTo>
                  <a:pt x="7846" y="60971"/>
                </a:lnTo>
                <a:lnTo>
                  <a:pt x="0" y="99822"/>
                </a:lnTo>
                <a:lnTo>
                  <a:pt x="7846" y="138672"/>
                </a:lnTo>
                <a:lnTo>
                  <a:pt x="29241" y="170402"/>
                </a:lnTo>
                <a:lnTo>
                  <a:pt x="60971" y="191797"/>
                </a:lnTo>
                <a:lnTo>
                  <a:pt x="99822" y="199644"/>
                </a:lnTo>
                <a:lnTo>
                  <a:pt x="138672" y="191797"/>
                </a:lnTo>
                <a:lnTo>
                  <a:pt x="170402" y="170402"/>
                </a:lnTo>
                <a:lnTo>
                  <a:pt x="191797" y="138672"/>
                </a:lnTo>
                <a:lnTo>
                  <a:pt x="199644" y="99822"/>
                </a:lnTo>
                <a:lnTo>
                  <a:pt x="191797" y="60971"/>
                </a:lnTo>
                <a:lnTo>
                  <a:pt x="170402" y="29241"/>
                </a:lnTo>
                <a:lnTo>
                  <a:pt x="138672" y="7846"/>
                </a:lnTo>
                <a:lnTo>
                  <a:pt x="99822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38672" y="7846"/>
                </a:lnTo>
                <a:lnTo>
                  <a:pt x="170402" y="29241"/>
                </a:lnTo>
                <a:lnTo>
                  <a:pt x="191797" y="60971"/>
                </a:lnTo>
                <a:lnTo>
                  <a:pt x="199644" y="99822"/>
                </a:lnTo>
                <a:lnTo>
                  <a:pt x="191797" y="138672"/>
                </a:lnTo>
                <a:lnTo>
                  <a:pt x="170402" y="170402"/>
                </a:lnTo>
                <a:lnTo>
                  <a:pt x="138672" y="191797"/>
                </a:lnTo>
                <a:lnTo>
                  <a:pt x="99822" y="199644"/>
                </a:lnTo>
                <a:lnTo>
                  <a:pt x="60971" y="191797"/>
                </a:lnTo>
                <a:lnTo>
                  <a:pt x="29241" y="170402"/>
                </a:lnTo>
                <a:lnTo>
                  <a:pt x="7846" y="138672"/>
                </a:lnTo>
                <a:lnTo>
                  <a:pt x="0" y="99822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5116" y="4293871"/>
            <a:ext cx="201295" cy="200025"/>
          </a:xfrm>
          <a:custGeom>
            <a:avLst/>
            <a:gdLst/>
            <a:ahLst/>
            <a:cxnLst/>
            <a:rect l="l" t="t" r="r" b="b"/>
            <a:pathLst>
              <a:path w="201295" h="200025">
                <a:moveTo>
                  <a:pt x="100584" y="0"/>
                </a:moveTo>
                <a:lnTo>
                  <a:pt x="61454" y="7846"/>
                </a:lnTo>
                <a:lnTo>
                  <a:pt x="29479" y="29241"/>
                </a:lnTo>
                <a:lnTo>
                  <a:pt x="7911" y="60971"/>
                </a:lnTo>
                <a:lnTo>
                  <a:pt x="0" y="99821"/>
                </a:lnTo>
                <a:lnTo>
                  <a:pt x="7911" y="138672"/>
                </a:lnTo>
                <a:lnTo>
                  <a:pt x="29479" y="170402"/>
                </a:lnTo>
                <a:lnTo>
                  <a:pt x="61454" y="191797"/>
                </a:lnTo>
                <a:lnTo>
                  <a:pt x="100584" y="199643"/>
                </a:lnTo>
                <a:lnTo>
                  <a:pt x="139713" y="191797"/>
                </a:lnTo>
                <a:lnTo>
                  <a:pt x="171688" y="170402"/>
                </a:lnTo>
                <a:lnTo>
                  <a:pt x="193256" y="138672"/>
                </a:lnTo>
                <a:lnTo>
                  <a:pt x="201168" y="99821"/>
                </a:lnTo>
                <a:lnTo>
                  <a:pt x="193256" y="60971"/>
                </a:lnTo>
                <a:lnTo>
                  <a:pt x="171688" y="29241"/>
                </a:lnTo>
                <a:lnTo>
                  <a:pt x="139713" y="7846"/>
                </a:lnTo>
                <a:lnTo>
                  <a:pt x="100584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95116" y="4293871"/>
            <a:ext cx="201295" cy="200025"/>
          </a:xfrm>
          <a:custGeom>
            <a:avLst/>
            <a:gdLst/>
            <a:ahLst/>
            <a:cxnLst/>
            <a:rect l="l" t="t" r="r" b="b"/>
            <a:pathLst>
              <a:path w="201295" h="200025">
                <a:moveTo>
                  <a:pt x="0" y="99821"/>
                </a:moveTo>
                <a:lnTo>
                  <a:pt x="7911" y="60971"/>
                </a:lnTo>
                <a:lnTo>
                  <a:pt x="29479" y="29241"/>
                </a:lnTo>
                <a:lnTo>
                  <a:pt x="61454" y="7846"/>
                </a:lnTo>
                <a:lnTo>
                  <a:pt x="100584" y="0"/>
                </a:lnTo>
                <a:lnTo>
                  <a:pt x="139713" y="7846"/>
                </a:lnTo>
                <a:lnTo>
                  <a:pt x="171688" y="29241"/>
                </a:lnTo>
                <a:lnTo>
                  <a:pt x="193256" y="60971"/>
                </a:lnTo>
                <a:lnTo>
                  <a:pt x="201168" y="99821"/>
                </a:lnTo>
                <a:lnTo>
                  <a:pt x="193256" y="138672"/>
                </a:lnTo>
                <a:lnTo>
                  <a:pt x="171688" y="170402"/>
                </a:lnTo>
                <a:lnTo>
                  <a:pt x="139713" y="191797"/>
                </a:lnTo>
                <a:lnTo>
                  <a:pt x="100584" y="199643"/>
                </a:lnTo>
                <a:lnTo>
                  <a:pt x="61454" y="191797"/>
                </a:lnTo>
                <a:lnTo>
                  <a:pt x="29479" y="170402"/>
                </a:lnTo>
                <a:lnTo>
                  <a:pt x="7911" y="138672"/>
                </a:lnTo>
                <a:lnTo>
                  <a:pt x="0" y="99821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77285" y="3830573"/>
            <a:ext cx="205739" cy="2057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44112" y="3443477"/>
            <a:ext cx="205739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67201" y="2772917"/>
            <a:ext cx="207263" cy="2057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93008" y="3239261"/>
            <a:ext cx="205740" cy="2057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43528" y="2391917"/>
            <a:ext cx="205740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78352" y="2772917"/>
            <a:ext cx="205740" cy="2057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31108" y="2117598"/>
            <a:ext cx="205740" cy="2057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44112" y="2990850"/>
            <a:ext cx="205739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58540" y="3758945"/>
            <a:ext cx="205740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67912" y="4013454"/>
            <a:ext cx="205739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77285" y="2362962"/>
            <a:ext cx="205739" cy="2057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48912" y="3155442"/>
            <a:ext cx="205739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74465" y="4004310"/>
            <a:ext cx="205739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99822" y="0"/>
                </a:moveTo>
                <a:lnTo>
                  <a:pt x="60971" y="7911"/>
                </a:lnTo>
                <a:lnTo>
                  <a:pt x="29241" y="29479"/>
                </a:lnTo>
                <a:lnTo>
                  <a:pt x="7846" y="61454"/>
                </a:lnTo>
                <a:lnTo>
                  <a:pt x="0" y="100584"/>
                </a:lnTo>
                <a:lnTo>
                  <a:pt x="7846" y="139713"/>
                </a:lnTo>
                <a:lnTo>
                  <a:pt x="29241" y="171688"/>
                </a:lnTo>
                <a:lnTo>
                  <a:pt x="60971" y="193256"/>
                </a:lnTo>
                <a:lnTo>
                  <a:pt x="99822" y="201167"/>
                </a:lnTo>
                <a:lnTo>
                  <a:pt x="138672" y="193256"/>
                </a:lnTo>
                <a:lnTo>
                  <a:pt x="170402" y="171688"/>
                </a:lnTo>
                <a:lnTo>
                  <a:pt x="191797" y="139713"/>
                </a:lnTo>
                <a:lnTo>
                  <a:pt x="199644" y="100584"/>
                </a:lnTo>
                <a:lnTo>
                  <a:pt x="191797" y="61454"/>
                </a:lnTo>
                <a:lnTo>
                  <a:pt x="170402" y="29479"/>
                </a:lnTo>
                <a:lnTo>
                  <a:pt x="138672" y="7911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0" y="100584"/>
                </a:moveTo>
                <a:lnTo>
                  <a:pt x="7846" y="61454"/>
                </a:lnTo>
                <a:lnTo>
                  <a:pt x="29241" y="29479"/>
                </a:lnTo>
                <a:lnTo>
                  <a:pt x="60971" y="7911"/>
                </a:lnTo>
                <a:lnTo>
                  <a:pt x="99822" y="0"/>
                </a:lnTo>
                <a:lnTo>
                  <a:pt x="138672" y="7911"/>
                </a:lnTo>
                <a:lnTo>
                  <a:pt x="170402" y="29479"/>
                </a:lnTo>
                <a:lnTo>
                  <a:pt x="191797" y="61454"/>
                </a:lnTo>
                <a:lnTo>
                  <a:pt x="199644" y="100584"/>
                </a:lnTo>
                <a:lnTo>
                  <a:pt x="191797" y="139713"/>
                </a:lnTo>
                <a:lnTo>
                  <a:pt x="170402" y="171688"/>
                </a:lnTo>
                <a:lnTo>
                  <a:pt x="138672" y="193256"/>
                </a:lnTo>
                <a:lnTo>
                  <a:pt x="99822" y="201167"/>
                </a:lnTo>
                <a:lnTo>
                  <a:pt x="60971" y="193256"/>
                </a:lnTo>
                <a:lnTo>
                  <a:pt x="29241" y="171688"/>
                </a:lnTo>
                <a:lnTo>
                  <a:pt x="7846" y="139713"/>
                </a:lnTo>
                <a:lnTo>
                  <a:pt x="0" y="10058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20412" y="3350514"/>
            <a:ext cx="205739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20185" y="3010661"/>
            <a:ext cx="205739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61404" y="4522471"/>
            <a:ext cx="205740" cy="2072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24600" y="4171950"/>
            <a:ext cx="205740" cy="2057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65847" y="4513327"/>
            <a:ext cx="205740" cy="2057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标题 70">
            <a:extLst>
              <a:ext uri="{FF2B5EF4-FFF2-40B4-BE49-F238E27FC236}">
                <a16:creationId xmlns:a16="http://schemas.microsoft.com/office/drawing/2014/main" id="{2DBB92EF-FBA2-474B-9AD4-19760703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近邻多分类的判定边界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43508" y="5695493"/>
            <a:ext cx="8856984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投票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少数服从多数，近邻中哪个类别的点最多就分为该类。</a:t>
            </a:r>
            <a:br>
              <a:rPr lang="zh-CN" altLang="en-US" sz="2000" dirty="0"/>
            </a:br>
            <a:r>
              <a:rPr lang="zh-CN" altLang="en-US" sz="2000" b="1" dirty="0">
                <a:solidFill>
                  <a:srgbClr val="FF0000"/>
                </a:solidFill>
              </a:rPr>
              <a:t>加权投票</a:t>
            </a:r>
            <a:r>
              <a:rPr lang="zh-CN" altLang="en-US" sz="2000" b="1" dirty="0"/>
              <a:t>：</a:t>
            </a:r>
            <a:r>
              <a:rPr lang="zh-CN" altLang="en-US" sz="2000" dirty="0"/>
              <a:t>根据距离的远近，对近邻的投票进行加权，距离越近则权重越大</a:t>
            </a:r>
          </a:p>
        </p:txBody>
      </p:sp>
    </p:spTree>
    <p:extLst>
      <p:ext uri="{BB962C8B-B14F-4D97-AF65-F5344CB8AC3E}">
        <p14:creationId xmlns:p14="http://schemas.microsoft.com/office/powerpoint/2010/main" val="525015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75070" y="2470403"/>
            <a:ext cx="2407920" cy="1402080"/>
          </a:xfrm>
          <a:custGeom>
            <a:avLst/>
            <a:gdLst/>
            <a:ahLst/>
            <a:cxnLst/>
            <a:rect l="l" t="t" r="r" b="b"/>
            <a:pathLst>
              <a:path w="2407920" h="1402080">
                <a:moveTo>
                  <a:pt x="0" y="207518"/>
                </a:moveTo>
                <a:lnTo>
                  <a:pt x="114300" y="360045"/>
                </a:lnTo>
                <a:lnTo>
                  <a:pt x="245490" y="0"/>
                </a:lnTo>
                <a:lnTo>
                  <a:pt x="372363" y="245618"/>
                </a:lnTo>
                <a:lnTo>
                  <a:pt x="507873" y="237236"/>
                </a:lnTo>
                <a:lnTo>
                  <a:pt x="630554" y="508254"/>
                </a:lnTo>
                <a:lnTo>
                  <a:pt x="782954" y="838708"/>
                </a:lnTo>
                <a:lnTo>
                  <a:pt x="888746" y="597281"/>
                </a:lnTo>
                <a:lnTo>
                  <a:pt x="1007236" y="1219962"/>
                </a:lnTo>
                <a:lnTo>
                  <a:pt x="1159509" y="1029335"/>
                </a:lnTo>
                <a:lnTo>
                  <a:pt x="1265301" y="974217"/>
                </a:lnTo>
                <a:lnTo>
                  <a:pt x="1421891" y="1075944"/>
                </a:lnTo>
                <a:lnTo>
                  <a:pt x="1514982" y="1402080"/>
                </a:lnTo>
                <a:lnTo>
                  <a:pt x="1658874" y="1012317"/>
                </a:lnTo>
                <a:lnTo>
                  <a:pt x="1794255" y="1025144"/>
                </a:lnTo>
                <a:lnTo>
                  <a:pt x="1908555" y="855599"/>
                </a:lnTo>
                <a:lnTo>
                  <a:pt x="2056637" y="982726"/>
                </a:lnTo>
                <a:lnTo>
                  <a:pt x="2149729" y="728599"/>
                </a:lnTo>
                <a:lnTo>
                  <a:pt x="2306320" y="779399"/>
                </a:lnTo>
                <a:lnTo>
                  <a:pt x="2407920" y="830199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79470" y="2674620"/>
            <a:ext cx="2369820" cy="943610"/>
          </a:xfrm>
          <a:custGeom>
            <a:avLst/>
            <a:gdLst/>
            <a:ahLst/>
            <a:cxnLst/>
            <a:rect l="l" t="t" r="r" b="b"/>
            <a:pathLst>
              <a:path w="2369820" h="943610">
                <a:moveTo>
                  <a:pt x="0" y="12700"/>
                </a:moveTo>
                <a:lnTo>
                  <a:pt x="228472" y="0"/>
                </a:lnTo>
                <a:lnTo>
                  <a:pt x="397763" y="71881"/>
                </a:lnTo>
                <a:lnTo>
                  <a:pt x="503554" y="160781"/>
                </a:lnTo>
                <a:lnTo>
                  <a:pt x="651637" y="304545"/>
                </a:lnTo>
                <a:lnTo>
                  <a:pt x="757554" y="478027"/>
                </a:lnTo>
                <a:lnTo>
                  <a:pt x="871727" y="643000"/>
                </a:lnTo>
                <a:lnTo>
                  <a:pt x="1015618" y="740282"/>
                </a:lnTo>
                <a:lnTo>
                  <a:pt x="1155318" y="795273"/>
                </a:lnTo>
                <a:lnTo>
                  <a:pt x="1261109" y="943355"/>
                </a:lnTo>
                <a:lnTo>
                  <a:pt x="1409191" y="896873"/>
                </a:lnTo>
                <a:lnTo>
                  <a:pt x="1540382" y="901064"/>
                </a:lnTo>
                <a:lnTo>
                  <a:pt x="1667382" y="875664"/>
                </a:lnTo>
                <a:lnTo>
                  <a:pt x="1790064" y="854582"/>
                </a:lnTo>
                <a:lnTo>
                  <a:pt x="1883155" y="736091"/>
                </a:lnTo>
                <a:lnTo>
                  <a:pt x="2158238" y="643000"/>
                </a:lnTo>
                <a:lnTo>
                  <a:pt x="2369819" y="647191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401" y="3201923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>
                <a:moveTo>
                  <a:pt x="0" y="0"/>
                </a:moveTo>
                <a:lnTo>
                  <a:pt x="2397633" y="0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31912" y="2458416"/>
            <a:ext cx="558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80" dirty="0">
                <a:solidFill>
                  <a:srgbClr val="344B5E"/>
                </a:solidFill>
                <a:latin typeface="Trebuchet MS"/>
                <a:cs typeface="Trebuchet MS"/>
              </a:rPr>
              <a:t>K </a:t>
            </a:r>
            <a:r>
              <a:rPr b="1" spc="15" dirty="0">
                <a:solidFill>
                  <a:srgbClr val="344B5E"/>
                </a:solidFill>
                <a:latin typeface="Trebuchet MS"/>
                <a:cs typeface="Trebuchet MS"/>
              </a:rPr>
              <a:t>=</a:t>
            </a:r>
            <a:r>
              <a:rPr b="1" spc="-40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b="1" spc="15" dirty="0">
                <a:solidFill>
                  <a:srgbClr val="344B5E"/>
                </a:solidFill>
                <a:latin typeface="Trebuchet MS"/>
                <a:cs typeface="Trebuchet MS"/>
              </a:rPr>
              <a:t>1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3265" y="2458416"/>
            <a:ext cx="558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80" dirty="0">
                <a:solidFill>
                  <a:srgbClr val="344B5E"/>
                </a:solidFill>
                <a:latin typeface="Trebuchet MS"/>
                <a:cs typeface="Trebuchet MS"/>
              </a:rPr>
              <a:t>K </a:t>
            </a:r>
            <a:r>
              <a:rPr b="1" spc="15" dirty="0">
                <a:solidFill>
                  <a:srgbClr val="344B5E"/>
                </a:solidFill>
                <a:latin typeface="Trebuchet MS"/>
                <a:cs typeface="Trebuchet MS"/>
              </a:rPr>
              <a:t>=</a:t>
            </a:r>
            <a:r>
              <a:rPr b="1" spc="-40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b="1" spc="15" dirty="0">
                <a:solidFill>
                  <a:srgbClr val="344B5E"/>
                </a:solidFill>
                <a:latin typeface="Trebuchet MS"/>
                <a:cs typeface="Trebuchet MS"/>
              </a:rPr>
              <a:t>3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3761" y="2458416"/>
            <a:ext cx="694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80" dirty="0">
                <a:solidFill>
                  <a:srgbClr val="344B5E"/>
                </a:solidFill>
                <a:latin typeface="Trebuchet MS"/>
                <a:cs typeface="Trebuchet MS"/>
              </a:rPr>
              <a:t>K </a:t>
            </a:r>
            <a:r>
              <a:rPr b="1" spc="15" dirty="0">
                <a:solidFill>
                  <a:srgbClr val="344B5E"/>
                </a:solidFill>
                <a:latin typeface="Trebuchet MS"/>
                <a:cs typeface="Trebuchet MS"/>
              </a:rPr>
              <a:t>=</a:t>
            </a:r>
            <a:r>
              <a:rPr b="1" spc="-40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b="1" spc="15" dirty="0">
                <a:solidFill>
                  <a:srgbClr val="344B5E"/>
                </a:solidFill>
                <a:latin typeface="Trebuchet MS"/>
                <a:cs typeface="Trebuchet MS"/>
              </a:rPr>
              <a:t>20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185" y="2351532"/>
            <a:ext cx="78105" cy="1661160"/>
          </a:xfrm>
          <a:custGeom>
            <a:avLst/>
            <a:gdLst/>
            <a:ahLst/>
            <a:cxnLst/>
            <a:rect l="l" t="t" r="r" b="b"/>
            <a:pathLst>
              <a:path w="78104" h="1661160">
                <a:moveTo>
                  <a:pt x="25912" y="77681"/>
                </a:moveTo>
                <a:lnTo>
                  <a:pt x="18643" y="1661159"/>
                </a:lnTo>
                <a:lnTo>
                  <a:pt x="44551" y="1661159"/>
                </a:lnTo>
                <a:lnTo>
                  <a:pt x="51819" y="77766"/>
                </a:lnTo>
                <a:lnTo>
                  <a:pt x="25912" y="77681"/>
                </a:lnTo>
                <a:close/>
              </a:path>
              <a:path w="78104" h="1661160">
                <a:moveTo>
                  <a:pt x="71253" y="64769"/>
                </a:moveTo>
                <a:lnTo>
                  <a:pt x="51879" y="64769"/>
                </a:lnTo>
                <a:lnTo>
                  <a:pt x="51819" y="77766"/>
                </a:lnTo>
                <a:lnTo>
                  <a:pt x="77724" y="77850"/>
                </a:lnTo>
                <a:lnTo>
                  <a:pt x="71253" y="64769"/>
                </a:lnTo>
                <a:close/>
              </a:path>
              <a:path w="78104" h="1661160">
                <a:moveTo>
                  <a:pt x="51879" y="64769"/>
                </a:moveTo>
                <a:lnTo>
                  <a:pt x="25971" y="64769"/>
                </a:lnTo>
                <a:lnTo>
                  <a:pt x="25912" y="77681"/>
                </a:lnTo>
                <a:lnTo>
                  <a:pt x="51819" y="77766"/>
                </a:lnTo>
                <a:lnTo>
                  <a:pt x="51879" y="64769"/>
                </a:lnTo>
                <a:close/>
              </a:path>
              <a:path w="78104" h="1661160">
                <a:moveTo>
                  <a:pt x="39217" y="0"/>
                </a:moveTo>
                <a:lnTo>
                  <a:pt x="0" y="77596"/>
                </a:lnTo>
                <a:lnTo>
                  <a:pt x="25912" y="77681"/>
                </a:lnTo>
                <a:lnTo>
                  <a:pt x="25971" y="64769"/>
                </a:lnTo>
                <a:lnTo>
                  <a:pt x="71253" y="64769"/>
                </a:lnTo>
                <a:lnTo>
                  <a:pt x="392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162" y="3973830"/>
            <a:ext cx="2413000" cy="78105"/>
          </a:xfrm>
          <a:custGeom>
            <a:avLst/>
            <a:gdLst/>
            <a:ahLst/>
            <a:cxnLst/>
            <a:rect l="l" t="t" r="r" b="b"/>
            <a:pathLst>
              <a:path w="2413000" h="78105">
                <a:moveTo>
                  <a:pt x="2335149" y="0"/>
                </a:moveTo>
                <a:lnTo>
                  <a:pt x="2335149" y="77724"/>
                </a:lnTo>
                <a:lnTo>
                  <a:pt x="2386965" y="51815"/>
                </a:lnTo>
                <a:lnTo>
                  <a:pt x="2348103" y="51815"/>
                </a:lnTo>
                <a:lnTo>
                  <a:pt x="2348103" y="25907"/>
                </a:lnTo>
                <a:lnTo>
                  <a:pt x="2386965" y="25907"/>
                </a:lnTo>
                <a:lnTo>
                  <a:pt x="2335149" y="0"/>
                </a:lnTo>
                <a:close/>
              </a:path>
              <a:path w="2413000" h="78105">
                <a:moveTo>
                  <a:pt x="233514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335149" y="51815"/>
                </a:lnTo>
                <a:lnTo>
                  <a:pt x="2335149" y="25907"/>
                </a:lnTo>
                <a:close/>
              </a:path>
              <a:path w="2413000" h="78105">
                <a:moveTo>
                  <a:pt x="2386965" y="25907"/>
                </a:moveTo>
                <a:lnTo>
                  <a:pt x="2348103" y="25907"/>
                </a:lnTo>
                <a:lnTo>
                  <a:pt x="2348103" y="51815"/>
                </a:lnTo>
                <a:lnTo>
                  <a:pt x="2386965" y="51815"/>
                </a:lnTo>
                <a:lnTo>
                  <a:pt x="2412873" y="38862"/>
                </a:lnTo>
                <a:lnTo>
                  <a:pt x="2386965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1940" y="2351532"/>
            <a:ext cx="78105" cy="1661160"/>
          </a:xfrm>
          <a:custGeom>
            <a:avLst/>
            <a:gdLst/>
            <a:ahLst/>
            <a:cxnLst/>
            <a:rect l="l" t="t" r="r" b="b"/>
            <a:pathLst>
              <a:path w="78104" h="1661160">
                <a:moveTo>
                  <a:pt x="25975" y="77681"/>
                </a:moveTo>
                <a:lnTo>
                  <a:pt x="18669" y="1661159"/>
                </a:lnTo>
                <a:lnTo>
                  <a:pt x="44576" y="1661159"/>
                </a:lnTo>
                <a:lnTo>
                  <a:pt x="51883" y="77766"/>
                </a:lnTo>
                <a:lnTo>
                  <a:pt x="25975" y="77681"/>
                </a:lnTo>
                <a:close/>
              </a:path>
              <a:path w="78104" h="1661160">
                <a:moveTo>
                  <a:pt x="71258" y="64769"/>
                </a:moveTo>
                <a:lnTo>
                  <a:pt x="51943" y="64769"/>
                </a:lnTo>
                <a:lnTo>
                  <a:pt x="51883" y="77766"/>
                </a:lnTo>
                <a:lnTo>
                  <a:pt x="77724" y="77850"/>
                </a:lnTo>
                <a:lnTo>
                  <a:pt x="71258" y="64769"/>
                </a:lnTo>
                <a:close/>
              </a:path>
              <a:path w="78104" h="1661160">
                <a:moveTo>
                  <a:pt x="51943" y="64769"/>
                </a:moveTo>
                <a:lnTo>
                  <a:pt x="26035" y="64769"/>
                </a:lnTo>
                <a:lnTo>
                  <a:pt x="25975" y="77681"/>
                </a:lnTo>
                <a:lnTo>
                  <a:pt x="51883" y="77766"/>
                </a:lnTo>
                <a:lnTo>
                  <a:pt x="51943" y="64769"/>
                </a:lnTo>
                <a:close/>
              </a:path>
              <a:path w="78104" h="1661160">
                <a:moveTo>
                  <a:pt x="39243" y="0"/>
                </a:moveTo>
                <a:lnTo>
                  <a:pt x="0" y="77596"/>
                </a:lnTo>
                <a:lnTo>
                  <a:pt x="25975" y="77681"/>
                </a:lnTo>
                <a:lnTo>
                  <a:pt x="26035" y="64769"/>
                </a:lnTo>
                <a:lnTo>
                  <a:pt x="71258" y="64769"/>
                </a:lnTo>
                <a:lnTo>
                  <a:pt x="392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5941" y="3973830"/>
            <a:ext cx="2413000" cy="78105"/>
          </a:xfrm>
          <a:custGeom>
            <a:avLst/>
            <a:gdLst/>
            <a:ahLst/>
            <a:cxnLst/>
            <a:rect l="l" t="t" r="r" b="b"/>
            <a:pathLst>
              <a:path w="2413000" h="78105">
                <a:moveTo>
                  <a:pt x="2335149" y="0"/>
                </a:moveTo>
                <a:lnTo>
                  <a:pt x="2335149" y="77724"/>
                </a:lnTo>
                <a:lnTo>
                  <a:pt x="2386965" y="51815"/>
                </a:lnTo>
                <a:lnTo>
                  <a:pt x="2348103" y="51815"/>
                </a:lnTo>
                <a:lnTo>
                  <a:pt x="2348103" y="25907"/>
                </a:lnTo>
                <a:lnTo>
                  <a:pt x="2386965" y="25907"/>
                </a:lnTo>
                <a:lnTo>
                  <a:pt x="2335149" y="0"/>
                </a:lnTo>
                <a:close/>
              </a:path>
              <a:path w="2413000" h="78105">
                <a:moveTo>
                  <a:pt x="233514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335149" y="51815"/>
                </a:lnTo>
                <a:lnTo>
                  <a:pt x="2335149" y="25907"/>
                </a:lnTo>
                <a:close/>
              </a:path>
              <a:path w="2413000" h="78105">
                <a:moveTo>
                  <a:pt x="2386965" y="25907"/>
                </a:moveTo>
                <a:lnTo>
                  <a:pt x="2348103" y="25907"/>
                </a:lnTo>
                <a:lnTo>
                  <a:pt x="2348103" y="51815"/>
                </a:lnTo>
                <a:lnTo>
                  <a:pt x="2386965" y="51815"/>
                </a:lnTo>
                <a:lnTo>
                  <a:pt x="2412873" y="38862"/>
                </a:lnTo>
                <a:lnTo>
                  <a:pt x="2386965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5160" y="2351532"/>
            <a:ext cx="78105" cy="1661160"/>
          </a:xfrm>
          <a:custGeom>
            <a:avLst/>
            <a:gdLst/>
            <a:ahLst/>
            <a:cxnLst/>
            <a:rect l="l" t="t" r="r" b="b"/>
            <a:pathLst>
              <a:path w="78104" h="1661160">
                <a:moveTo>
                  <a:pt x="25975" y="77681"/>
                </a:moveTo>
                <a:lnTo>
                  <a:pt x="18668" y="1661159"/>
                </a:lnTo>
                <a:lnTo>
                  <a:pt x="44576" y="1661159"/>
                </a:lnTo>
                <a:lnTo>
                  <a:pt x="51883" y="77766"/>
                </a:lnTo>
                <a:lnTo>
                  <a:pt x="25975" y="77681"/>
                </a:lnTo>
                <a:close/>
              </a:path>
              <a:path w="78104" h="1661160">
                <a:moveTo>
                  <a:pt x="71258" y="64769"/>
                </a:moveTo>
                <a:lnTo>
                  <a:pt x="51942" y="64769"/>
                </a:lnTo>
                <a:lnTo>
                  <a:pt x="51883" y="77766"/>
                </a:lnTo>
                <a:lnTo>
                  <a:pt x="77724" y="77850"/>
                </a:lnTo>
                <a:lnTo>
                  <a:pt x="71258" y="64769"/>
                </a:lnTo>
                <a:close/>
              </a:path>
              <a:path w="78104" h="1661160">
                <a:moveTo>
                  <a:pt x="51942" y="64769"/>
                </a:moveTo>
                <a:lnTo>
                  <a:pt x="26035" y="64769"/>
                </a:lnTo>
                <a:lnTo>
                  <a:pt x="25975" y="77681"/>
                </a:lnTo>
                <a:lnTo>
                  <a:pt x="51883" y="77766"/>
                </a:lnTo>
                <a:lnTo>
                  <a:pt x="51942" y="64769"/>
                </a:lnTo>
                <a:close/>
              </a:path>
              <a:path w="78104" h="1661160">
                <a:moveTo>
                  <a:pt x="39242" y="0"/>
                </a:moveTo>
                <a:lnTo>
                  <a:pt x="0" y="77596"/>
                </a:lnTo>
                <a:lnTo>
                  <a:pt x="25975" y="77681"/>
                </a:lnTo>
                <a:lnTo>
                  <a:pt x="26035" y="64769"/>
                </a:lnTo>
                <a:lnTo>
                  <a:pt x="71258" y="64769"/>
                </a:lnTo>
                <a:lnTo>
                  <a:pt x="39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9161" y="3973830"/>
            <a:ext cx="2413000" cy="78105"/>
          </a:xfrm>
          <a:custGeom>
            <a:avLst/>
            <a:gdLst/>
            <a:ahLst/>
            <a:cxnLst/>
            <a:rect l="l" t="t" r="r" b="b"/>
            <a:pathLst>
              <a:path w="2413000" h="78105">
                <a:moveTo>
                  <a:pt x="2335148" y="0"/>
                </a:moveTo>
                <a:lnTo>
                  <a:pt x="2335148" y="77724"/>
                </a:lnTo>
                <a:lnTo>
                  <a:pt x="2386965" y="51815"/>
                </a:lnTo>
                <a:lnTo>
                  <a:pt x="2348103" y="51815"/>
                </a:lnTo>
                <a:lnTo>
                  <a:pt x="2348103" y="25907"/>
                </a:lnTo>
                <a:lnTo>
                  <a:pt x="2386965" y="25907"/>
                </a:lnTo>
                <a:lnTo>
                  <a:pt x="2335148" y="0"/>
                </a:lnTo>
                <a:close/>
              </a:path>
              <a:path w="2413000" h="78105">
                <a:moveTo>
                  <a:pt x="233514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335148" y="51815"/>
                </a:lnTo>
                <a:lnTo>
                  <a:pt x="2335148" y="25907"/>
                </a:lnTo>
                <a:close/>
              </a:path>
              <a:path w="2413000" h="78105">
                <a:moveTo>
                  <a:pt x="2386965" y="25907"/>
                </a:moveTo>
                <a:lnTo>
                  <a:pt x="2348103" y="25907"/>
                </a:lnTo>
                <a:lnTo>
                  <a:pt x="2348103" y="51815"/>
                </a:lnTo>
                <a:lnTo>
                  <a:pt x="2386965" y="51815"/>
                </a:lnTo>
                <a:lnTo>
                  <a:pt x="2412872" y="38862"/>
                </a:lnTo>
                <a:lnTo>
                  <a:pt x="2386965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0" y="2422397"/>
            <a:ext cx="96012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4588" y="2646426"/>
            <a:ext cx="207264" cy="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0619" y="2920745"/>
            <a:ext cx="96012" cy="97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6839" y="3018282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0827" y="3248405"/>
            <a:ext cx="96012" cy="97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75397" y="3399282"/>
            <a:ext cx="188455" cy="1397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3332" y="3629405"/>
            <a:ext cx="96012" cy="97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20239" y="3495294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16251" y="3819905"/>
            <a:ext cx="96012" cy="97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9507" y="3446526"/>
            <a:ext cx="96012" cy="960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95016" y="3195067"/>
            <a:ext cx="199644" cy="1508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42617" y="3146299"/>
            <a:ext cx="108203" cy="108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2700" y="3399282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10967" y="3281933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98193" y="3446526"/>
            <a:ext cx="97535" cy="960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4841" y="2791205"/>
            <a:ext cx="96011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4924" y="2593085"/>
            <a:ext cx="108203" cy="1082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81400" y="2422397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07891" y="2640329"/>
            <a:ext cx="219456" cy="1097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70020" y="2920745"/>
            <a:ext cx="96012" cy="97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06240" y="3018282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0228" y="3248405"/>
            <a:ext cx="96012" cy="97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4797" y="3399282"/>
            <a:ext cx="188455" cy="1397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26635" y="3623311"/>
            <a:ext cx="108204" cy="1097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9640" y="3495294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35652" y="3819905"/>
            <a:ext cx="96012" cy="97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78908" y="3446526"/>
            <a:ext cx="96012" cy="960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14415" y="3195067"/>
            <a:ext cx="205740" cy="1569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8111" y="3152394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72100" y="3399282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30367" y="3281933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17591" y="3446526"/>
            <a:ext cx="97536" cy="960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44240" y="2791205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54323" y="2593085"/>
            <a:ext cx="108204" cy="1082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78524" y="2416302"/>
            <a:ext cx="108203" cy="1082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17207" y="2646426"/>
            <a:ext cx="207264" cy="975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73241" y="2920745"/>
            <a:ext cx="96011" cy="97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09459" y="3018282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13448" y="3248405"/>
            <a:ext cx="96011" cy="97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97787" y="3399282"/>
            <a:ext cx="188685" cy="1397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35952" y="3629405"/>
            <a:ext cx="96012" cy="97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42859" y="3495294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32777" y="3813811"/>
            <a:ext cx="108203" cy="10972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82128" y="3446526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17635" y="3195067"/>
            <a:ext cx="205740" cy="1569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71331" y="3152394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75320" y="3399282"/>
            <a:ext cx="96011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33589" y="3281933"/>
            <a:ext cx="96011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20811" y="3446526"/>
            <a:ext cx="97536" cy="960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47459" y="2791205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57544" y="2593085"/>
            <a:ext cx="108204" cy="1082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标题 67">
            <a:extLst>
              <a:ext uri="{FF2B5EF4-FFF2-40B4-BE49-F238E27FC236}">
                <a16:creationId xmlns:a16="http://schemas.microsoft.com/office/drawing/2014/main" id="{65B75A02-AC8A-4EC2-A5C6-6CEC251F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近邻回归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2BC7B8-CCDF-4DB5-842F-668B8C8546C8}"/>
              </a:ext>
            </a:extLst>
          </p:cNvPr>
          <p:cNvSpPr txBox="1"/>
          <p:nvPr/>
        </p:nvSpPr>
        <p:spPr>
          <a:xfrm>
            <a:off x="2330040" y="5039766"/>
            <a:ext cx="448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用 </a:t>
            </a:r>
            <a:r>
              <a:rPr lang="en-US" altLang="zh-CN" sz="2800" dirty="0"/>
              <a:t>K </a:t>
            </a:r>
            <a:r>
              <a:rPr lang="zh-CN" altLang="en-US" sz="2800" dirty="0"/>
              <a:t>个近邻的平均值做预测</a:t>
            </a:r>
          </a:p>
        </p:txBody>
      </p:sp>
    </p:spTree>
    <p:extLst>
      <p:ext uri="{BB962C8B-B14F-4D97-AF65-F5344CB8AC3E}">
        <p14:creationId xmlns:p14="http://schemas.microsoft.com/office/powerpoint/2010/main" val="3885636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6348D-5C21-4BC8-85F0-40B4608B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模型特点及语法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1DD25-D0DD-485E-A66F-E046B6DE0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18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1772538"/>
            <a:ext cx="8229600" cy="20226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800" dirty="0">
                <a:latin typeface="Trebuchet MS"/>
                <a:cs typeface="Trebuchet MS"/>
              </a:rPr>
              <a:t>建模快，因为只是简单地存储数据</a:t>
            </a:r>
            <a:endParaRPr sz="2800" dirty="0"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800" dirty="0">
                <a:latin typeface="Trebuchet MS"/>
                <a:cs typeface="Trebuchet MS"/>
              </a:rPr>
              <a:t>运行速度慢，因为需要计算很多的距离</a:t>
            </a:r>
            <a:endParaRPr lang="en-US" altLang="zh-CN" sz="2800" dirty="0"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800" dirty="0">
                <a:latin typeface="Trebuchet MS"/>
                <a:cs typeface="Trebuchet MS"/>
              </a:rPr>
              <a:t>占用内存多，如果数据集大的话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8D131901-B1AD-488E-95BA-759E2B93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近邻模型的特点</a:t>
            </a:r>
          </a:p>
        </p:txBody>
      </p:sp>
    </p:spTree>
    <p:extLst>
      <p:ext uri="{BB962C8B-B14F-4D97-AF65-F5344CB8AC3E}">
        <p14:creationId xmlns:p14="http://schemas.microsoft.com/office/powerpoint/2010/main" val="3482073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317845"/>
            <a:ext cx="8159947" cy="42223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Trebuchet MS"/>
                <a:cs typeface="Trebuchet MS"/>
              </a:rPr>
              <a:t>导入</a:t>
            </a:r>
            <a:r>
              <a:rPr lang="zh-CN" altLang="en-US" sz="2400" b="1" dirty="0">
                <a:latin typeface="Trebuchet MS"/>
                <a:cs typeface="Trebuchet MS"/>
              </a:rPr>
              <a:t>包含分类方法的类：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altLang="zh-CN" sz="2000" b="1" dirty="0">
                <a:solidFill>
                  <a:srgbClr val="84ADAF"/>
                </a:solidFill>
                <a:latin typeface="Courier New"/>
                <a:cs typeface="Courier New"/>
              </a:rPr>
              <a:t>  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from sklearn.neighbors import </a:t>
            </a:r>
            <a:r>
              <a:rPr sz="2000" b="1" dirty="0">
                <a:solidFill>
                  <a:srgbClr val="00ADEE"/>
                </a:solidFill>
                <a:latin typeface="Courier New"/>
                <a:cs typeface="Courier New"/>
              </a:rPr>
              <a:t>KNeighborsClassifier</a:t>
            </a:r>
            <a:endParaRPr sz="2000" dirty="0">
              <a:latin typeface="Courier New"/>
              <a:cs typeface="Courier New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400" b="1" dirty="0">
                <a:solidFill>
                  <a:srgbClr val="FF0000"/>
                </a:solidFill>
                <a:latin typeface="Trebuchet MS"/>
                <a:cs typeface="Trebuchet MS"/>
              </a:rPr>
              <a:t>创建</a:t>
            </a:r>
            <a:r>
              <a:rPr lang="zh-CN" altLang="en-US" sz="2400" b="1" dirty="0">
                <a:latin typeface="Trebuchet MS"/>
                <a:cs typeface="Trebuchet MS"/>
              </a:rPr>
              <a:t>该类的一个对象：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altLang="zh-CN" sz="2400" b="1" dirty="0">
                <a:solidFill>
                  <a:srgbClr val="344B5E"/>
                </a:solidFill>
                <a:latin typeface="Trebuchet MS"/>
                <a:cs typeface="Courier New"/>
              </a:rPr>
              <a:t>    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KNN = </a:t>
            </a:r>
            <a:r>
              <a:rPr sz="2000" b="1" dirty="0">
                <a:solidFill>
                  <a:srgbClr val="00ADEE"/>
                </a:solidFill>
                <a:latin typeface="Courier New"/>
                <a:cs typeface="Courier New"/>
              </a:rPr>
              <a:t>KNeighborsClassifier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(n_neighbors=3)</a:t>
            </a:r>
            <a:endParaRPr sz="2000" dirty="0">
              <a:latin typeface="Courier New"/>
              <a:cs typeface="Courier New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400" b="1" dirty="0">
                <a:solidFill>
                  <a:srgbClr val="FF0000"/>
                </a:solidFill>
                <a:latin typeface="Trebuchet MS"/>
                <a:cs typeface="Trebuchet MS"/>
              </a:rPr>
              <a:t>拟合</a:t>
            </a:r>
            <a:r>
              <a:rPr lang="zh-CN" altLang="en-US" sz="2400" b="1" dirty="0">
                <a:latin typeface="Trebuchet MS"/>
                <a:cs typeface="Trebuchet MS"/>
              </a:rPr>
              <a:t>数据集，即</a:t>
            </a:r>
            <a:r>
              <a:rPr lang="zh-CN" altLang="en-US" sz="2400" b="1" dirty="0">
                <a:solidFill>
                  <a:srgbClr val="FF0000"/>
                </a:solidFill>
                <a:latin typeface="Trebuchet MS"/>
                <a:cs typeface="Trebuchet MS"/>
              </a:rPr>
              <a:t>训练</a:t>
            </a:r>
            <a:r>
              <a:rPr lang="zh-CN" altLang="en-US" sz="2400" b="1" dirty="0">
                <a:latin typeface="Trebuchet MS"/>
                <a:cs typeface="Trebuchet MS"/>
              </a:rPr>
              <a:t>模型：</a:t>
            </a:r>
            <a:endParaRPr sz="2400" dirty="0">
              <a:latin typeface="Trebuchet MS"/>
              <a:cs typeface="Trebuchet MS"/>
            </a:endParaRPr>
          </a:p>
          <a:p>
            <a:pPr marL="469900">
              <a:lnSpc>
                <a:spcPct val="150000"/>
              </a:lnSpc>
            </a:pP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KNN = KNN.</a:t>
            </a:r>
            <a:r>
              <a:rPr sz="2000" b="1" dirty="0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(X_data, </a:t>
            </a:r>
            <a:r>
              <a:rPr sz="2000" b="1" dirty="0" err="1">
                <a:solidFill>
                  <a:srgbClr val="84ADAF"/>
                </a:solidFill>
                <a:latin typeface="Courier New"/>
                <a:cs typeface="Courier New"/>
              </a:rPr>
              <a:t>y_data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  <a:endParaRPr lang="en-US" sz="2000" b="1" dirty="0">
              <a:solidFill>
                <a:srgbClr val="84ADAF"/>
              </a:solidFill>
              <a:latin typeface="Courier New"/>
              <a:cs typeface="Courier New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 startAt="4"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用训练好的模型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预测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数据的标签：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ct val="150000"/>
              </a:lnSpc>
            </a:pP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y_predict = KNN.</a:t>
            </a:r>
            <a:r>
              <a:rPr sz="2000" b="1" dirty="0">
                <a:solidFill>
                  <a:srgbClr val="D0692F"/>
                </a:solidFill>
                <a:latin typeface="Courier New"/>
                <a:cs typeface="Courier New"/>
              </a:rPr>
              <a:t>predict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(X_data)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96DE338-2A75-4709-9FEC-7AD49172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01"/>
            <a:ext cx="8229600" cy="1143000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近邻模型的语法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78BE1FF-8E71-4CF7-A36E-1385B6FA4D24}"/>
              </a:ext>
            </a:extLst>
          </p:cNvPr>
          <p:cNvSpPr txBox="1"/>
          <p:nvPr/>
        </p:nvSpPr>
        <p:spPr>
          <a:xfrm>
            <a:off x="971600" y="6021288"/>
            <a:ext cx="7200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dirty="0">
                <a:solidFill>
                  <a:srgbClr val="84ADAF"/>
                </a:solidFill>
                <a:latin typeface="Trebuchet MS"/>
                <a:cs typeface="Trebuchet MS"/>
              </a:rPr>
              <a:t>这种 </a:t>
            </a:r>
            <a:r>
              <a:rPr sz="2400" b="1" dirty="0">
                <a:solidFill>
                  <a:srgbClr val="D0692F"/>
                </a:solidFill>
                <a:latin typeface="Trebuchet MS"/>
                <a:cs typeface="Trebuchet MS"/>
              </a:rPr>
              <a:t>fit </a:t>
            </a:r>
            <a:r>
              <a:rPr lang="zh-CN" altLang="en-US" sz="2400" b="1" dirty="0">
                <a:solidFill>
                  <a:srgbClr val="84ADAF"/>
                </a:solidFill>
                <a:latin typeface="Trebuchet MS"/>
                <a:cs typeface="Trebuchet MS"/>
              </a:rPr>
              <a:t>和</a:t>
            </a:r>
            <a:r>
              <a:rPr sz="2400" b="1" dirty="0">
                <a:solidFill>
                  <a:srgbClr val="84ADA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D0692F"/>
                </a:solidFill>
                <a:latin typeface="Trebuchet MS"/>
                <a:cs typeface="Trebuchet MS"/>
              </a:rPr>
              <a:t>predict</a:t>
            </a:r>
            <a:r>
              <a:rPr sz="2400" b="1" dirty="0">
                <a:solidFill>
                  <a:srgbClr val="84ADAF"/>
                </a:solidFill>
                <a:latin typeface="Trebuchet MS"/>
                <a:cs typeface="Trebuchet MS"/>
              </a:rPr>
              <a:t>/</a:t>
            </a:r>
            <a:r>
              <a:rPr sz="2400" b="1" dirty="0">
                <a:solidFill>
                  <a:srgbClr val="D0692F"/>
                </a:solidFill>
                <a:latin typeface="Trebuchet MS"/>
                <a:cs typeface="Trebuchet MS"/>
              </a:rPr>
              <a:t>transform </a:t>
            </a:r>
            <a:r>
              <a:rPr lang="zh-CN" altLang="en-US" sz="2400" b="1" dirty="0">
                <a:solidFill>
                  <a:srgbClr val="84ADAF"/>
                </a:solidFill>
                <a:latin typeface="Trebuchet MS"/>
                <a:cs typeface="Trebuchet MS"/>
              </a:rPr>
              <a:t>语法会贯穿整个课程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046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6576" y="1363218"/>
            <a:ext cx="4903978" cy="3956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7659" y="1802130"/>
            <a:ext cx="812038" cy="821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0544" y="4229861"/>
            <a:ext cx="805941" cy="815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8064" y="1235202"/>
            <a:ext cx="869950" cy="874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6532" y="1602486"/>
            <a:ext cx="283210" cy="379730"/>
          </a:xfrm>
          <a:custGeom>
            <a:avLst/>
            <a:gdLst/>
            <a:ahLst/>
            <a:cxnLst/>
            <a:rect l="l" t="t" r="r" b="b"/>
            <a:pathLst>
              <a:path w="283210" h="379730">
                <a:moveTo>
                  <a:pt x="60197" y="0"/>
                </a:moveTo>
                <a:lnTo>
                  <a:pt x="57276" y="0"/>
                </a:lnTo>
                <a:lnTo>
                  <a:pt x="48767" y="9016"/>
                </a:lnTo>
                <a:lnTo>
                  <a:pt x="25018" y="53086"/>
                </a:lnTo>
                <a:lnTo>
                  <a:pt x="4952" y="114046"/>
                </a:lnTo>
                <a:lnTo>
                  <a:pt x="0" y="144652"/>
                </a:lnTo>
                <a:lnTo>
                  <a:pt x="888" y="171958"/>
                </a:lnTo>
                <a:lnTo>
                  <a:pt x="25018" y="227329"/>
                </a:lnTo>
                <a:lnTo>
                  <a:pt x="62991" y="276098"/>
                </a:lnTo>
                <a:lnTo>
                  <a:pt x="115696" y="314325"/>
                </a:lnTo>
                <a:lnTo>
                  <a:pt x="188848" y="342138"/>
                </a:lnTo>
                <a:lnTo>
                  <a:pt x="210819" y="347472"/>
                </a:lnTo>
                <a:lnTo>
                  <a:pt x="215772" y="379222"/>
                </a:lnTo>
                <a:lnTo>
                  <a:pt x="259968" y="289178"/>
                </a:lnTo>
                <a:lnTo>
                  <a:pt x="275081" y="246506"/>
                </a:lnTo>
                <a:lnTo>
                  <a:pt x="282828" y="208279"/>
                </a:lnTo>
                <a:lnTo>
                  <a:pt x="283209" y="190118"/>
                </a:lnTo>
                <a:lnTo>
                  <a:pt x="280669" y="158114"/>
                </a:lnTo>
                <a:lnTo>
                  <a:pt x="260984" y="105028"/>
                </a:lnTo>
                <a:lnTo>
                  <a:pt x="227583" y="64897"/>
                </a:lnTo>
                <a:lnTo>
                  <a:pt x="187070" y="36702"/>
                </a:lnTo>
                <a:lnTo>
                  <a:pt x="114045" y="9016"/>
                </a:lnTo>
                <a:lnTo>
                  <a:pt x="67437" y="380"/>
                </a:lnTo>
                <a:lnTo>
                  <a:pt x="60197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6532" y="1602486"/>
            <a:ext cx="283210" cy="379730"/>
          </a:xfrm>
          <a:custGeom>
            <a:avLst/>
            <a:gdLst/>
            <a:ahLst/>
            <a:cxnLst/>
            <a:rect l="l" t="t" r="r" b="b"/>
            <a:pathLst>
              <a:path w="283210" h="379730">
                <a:moveTo>
                  <a:pt x="60197" y="0"/>
                </a:moveTo>
                <a:lnTo>
                  <a:pt x="57276" y="0"/>
                </a:lnTo>
                <a:lnTo>
                  <a:pt x="48767" y="9016"/>
                </a:lnTo>
                <a:lnTo>
                  <a:pt x="25018" y="53086"/>
                </a:lnTo>
                <a:lnTo>
                  <a:pt x="4952" y="114046"/>
                </a:lnTo>
                <a:lnTo>
                  <a:pt x="0" y="144652"/>
                </a:lnTo>
                <a:lnTo>
                  <a:pt x="888" y="171958"/>
                </a:lnTo>
                <a:lnTo>
                  <a:pt x="25018" y="227329"/>
                </a:lnTo>
                <a:lnTo>
                  <a:pt x="62991" y="276098"/>
                </a:lnTo>
                <a:lnTo>
                  <a:pt x="115696" y="314325"/>
                </a:lnTo>
                <a:lnTo>
                  <a:pt x="188848" y="342138"/>
                </a:lnTo>
                <a:lnTo>
                  <a:pt x="210819" y="347472"/>
                </a:lnTo>
                <a:lnTo>
                  <a:pt x="215772" y="379222"/>
                </a:lnTo>
                <a:lnTo>
                  <a:pt x="259968" y="289178"/>
                </a:lnTo>
                <a:lnTo>
                  <a:pt x="275081" y="246506"/>
                </a:lnTo>
                <a:lnTo>
                  <a:pt x="282828" y="208279"/>
                </a:lnTo>
                <a:lnTo>
                  <a:pt x="283209" y="190118"/>
                </a:lnTo>
                <a:lnTo>
                  <a:pt x="280669" y="158114"/>
                </a:lnTo>
                <a:lnTo>
                  <a:pt x="260984" y="105028"/>
                </a:lnTo>
                <a:lnTo>
                  <a:pt x="227583" y="64897"/>
                </a:lnTo>
                <a:lnTo>
                  <a:pt x="187070" y="36702"/>
                </a:lnTo>
                <a:lnTo>
                  <a:pt x="114045" y="9016"/>
                </a:lnTo>
                <a:lnTo>
                  <a:pt x="67437" y="380"/>
                </a:lnTo>
                <a:lnTo>
                  <a:pt x="60197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1416" y="1678687"/>
            <a:ext cx="307975" cy="324485"/>
          </a:xfrm>
          <a:custGeom>
            <a:avLst/>
            <a:gdLst/>
            <a:ahLst/>
            <a:cxnLst/>
            <a:rect l="l" t="t" r="r" b="b"/>
            <a:pathLst>
              <a:path w="307975" h="324484">
                <a:moveTo>
                  <a:pt x="236982" y="0"/>
                </a:moveTo>
                <a:lnTo>
                  <a:pt x="181737" y="6096"/>
                </a:lnTo>
                <a:lnTo>
                  <a:pt x="132207" y="26162"/>
                </a:lnTo>
                <a:lnTo>
                  <a:pt x="99187" y="57276"/>
                </a:lnTo>
                <a:lnTo>
                  <a:pt x="67818" y="95250"/>
                </a:lnTo>
                <a:lnTo>
                  <a:pt x="36322" y="152400"/>
                </a:lnTo>
                <a:lnTo>
                  <a:pt x="22860" y="221996"/>
                </a:lnTo>
                <a:lnTo>
                  <a:pt x="24130" y="262763"/>
                </a:lnTo>
                <a:lnTo>
                  <a:pt x="27812" y="285114"/>
                </a:lnTo>
                <a:lnTo>
                  <a:pt x="0" y="302513"/>
                </a:lnTo>
                <a:lnTo>
                  <a:pt x="15875" y="306704"/>
                </a:lnTo>
                <a:lnTo>
                  <a:pt x="101600" y="322199"/>
                </a:lnTo>
                <a:lnTo>
                  <a:pt x="147193" y="324358"/>
                </a:lnTo>
                <a:lnTo>
                  <a:pt x="174625" y="321817"/>
                </a:lnTo>
                <a:lnTo>
                  <a:pt x="231012" y="296037"/>
                </a:lnTo>
                <a:lnTo>
                  <a:pt x="272542" y="255397"/>
                </a:lnTo>
                <a:lnTo>
                  <a:pt x="296163" y="205993"/>
                </a:lnTo>
                <a:lnTo>
                  <a:pt x="306070" y="153415"/>
                </a:lnTo>
                <a:lnTo>
                  <a:pt x="307594" y="114935"/>
                </a:lnTo>
                <a:lnTo>
                  <a:pt x="303149" y="68706"/>
                </a:lnTo>
                <a:lnTo>
                  <a:pt x="292608" y="17906"/>
                </a:lnTo>
                <a:lnTo>
                  <a:pt x="289813" y="10160"/>
                </a:lnTo>
                <a:lnTo>
                  <a:pt x="289306" y="7747"/>
                </a:lnTo>
                <a:lnTo>
                  <a:pt x="278764" y="3683"/>
                </a:lnTo>
                <a:lnTo>
                  <a:pt x="260731" y="1142"/>
                </a:lnTo>
                <a:lnTo>
                  <a:pt x="236982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71416" y="1678687"/>
            <a:ext cx="307975" cy="324485"/>
          </a:xfrm>
          <a:custGeom>
            <a:avLst/>
            <a:gdLst/>
            <a:ahLst/>
            <a:cxnLst/>
            <a:rect l="l" t="t" r="r" b="b"/>
            <a:pathLst>
              <a:path w="307975" h="324484">
                <a:moveTo>
                  <a:pt x="236982" y="0"/>
                </a:moveTo>
                <a:lnTo>
                  <a:pt x="181737" y="6096"/>
                </a:lnTo>
                <a:lnTo>
                  <a:pt x="132207" y="26162"/>
                </a:lnTo>
                <a:lnTo>
                  <a:pt x="99187" y="57276"/>
                </a:lnTo>
                <a:lnTo>
                  <a:pt x="67818" y="95250"/>
                </a:lnTo>
                <a:lnTo>
                  <a:pt x="36322" y="152400"/>
                </a:lnTo>
                <a:lnTo>
                  <a:pt x="22860" y="221996"/>
                </a:lnTo>
                <a:lnTo>
                  <a:pt x="24130" y="262763"/>
                </a:lnTo>
                <a:lnTo>
                  <a:pt x="27812" y="285114"/>
                </a:lnTo>
                <a:lnTo>
                  <a:pt x="0" y="302513"/>
                </a:lnTo>
                <a:lnTo>
                  <a:pt x="15875" y="306704"/>
                </a:lnTo>
                <a:lnTo>
                  <a:pt x="101600" y="322199"/>
                </a:lnTo>
                <a:lnTo>
                  <a:pt x="147193" y="324358"/>
                </a:lnTo>
                <a:lnTo>
                  <a:pt x="174625" y="321817"/>
                </a:lnTo>
                <a:lnTo>
                  <a:pt x="231012" y="296037"/>
                </a:lnTo>
                <a:lnTo>
                  <a:pt x="272542" y="255397"/>
                </a:lnTo>
                <a:lnTo>
                  <a:pt x="296163" y="205993"/>
                </a:lnTo>
                <a:lnTo>
                  <a:pt x="306070" y="153415"/>
                </a:lnTo>
                <a:lnTo>
                  <a:pt x="307594" y="114935"/>
                </a:lnTo>
                <a:lnTo>
                  <a:pt x="303149" y="68706"/>
                </a:lnTo>
                <a:lnTo>
                  <a:pt x="292608" y="17906"/>
                </a:lnTo>
                <a:lnTo>
                  <a:pt x="289813" y="10160"/>
                </a:lnTo>
                <a:lnTo>
                  <a:pt x="289306" y="7747"/>
                </a:lnTo>
                <a:lnTo>
                  <a:pt x="278764" y="3683"/>
                </a:lnTo>
                <a:lnTo>
                  <a:pt x="260731" y="1142"/>
                </a:lnTo>
                <a:lnTo>
                  <a:pt x="236982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2940" y="1972818"/>
            <a:ext cx="344170" cy="277495"/>
          </a:xfrm>
          <a:custGeom>
            <a:avLst/>
            <a:gdLst/>
            <a:ahLst/>
            <a:cxnLst/>
            <a:rect l="l" t="t" r="r" b="b"/>
            <a:pathLst>
              <a:path w="344170" h="277494">
                <a:moveTo>
                  <a:pt x="0" y="6223"/>
                </a:moveTo>
                <a:lnTo>
                  <a:pt x="13208" y="105537"/>
                </a:lnTo>
                <a:lnTo>
                  <a:pt x="24130" y="149606"/>
                </a:lnTo>
                <a:lnTo>
                  <a:pt x="39243" y="186182"/>
                </a:lnTo>
                <a:lnTo>
                  <a:pt x="68961" y="226568"/>
                </a:lnTo>
                <a:lnTo>
                  <a:pt x="114554" y="260350"/>
                </a:lnTo>
                <a:lnTo>
                  <a:pt x="164337" y="275463"/>
                </a:lnTo>
                <a:lnTo>
                  <a:pt x="189611" y="277114"/>
                </a:lnTo>
                <a:lnTo>
                  <a:pt x="213740" y="276352"/>
                </a:lnTo>
                <a:lnTo>
                  <a:pt x="249300" y="271399"/>
                </a:lnTo>
                <a:lnTo>
                  <a:pt x="290449" y="259461"/>
                </a:lnTo>
                <a:lnTo>
                  <a:pt x="333883" y="240792"/>
                </a:lnTo>
                <a:lnTo>
                  <a:pt x="340106" y="237109"/>
                </a:lnTo>
                <a:lnTo>
                  <a:pt x="342519" y="236347"/>
                </a:lnTo>
                <a:lnTo>
                  <a:pt x="341249" y="197993"/>
                </a:lnTo>
                <a:lnTo>
                  <a:pt x="331088" y="160147"/>
                </a:lnTo>
                <a:lnTo>
                  <a:pt x="308610" y="108331"/>
                </a:lnTo>
                <a:lnTo>
                  <a:pt x="262509" y="54610"/>
                </a:lnTo>
                <a:lnTo>
                  <a:pt x="226822" y="27305"/>
                </a:lnTo>
                <a:lnTo>
                  <a:pt x="205277" y="15494"/>
                </a:lnTo>
                <a:lnTo>
                  <a:pt x="31876" y="15494"/>
                </a:lnTo>
                <a:lnTo>
                  <a:pt x="0" y="6223"/>
                </a:lnTo>
                <a:close/>
              </a:path>
              <a:path w="344170" h="277494">
                <a:moveTo>
                  <a:pt x="140588" y="0"/>
                </a:moveTo>
                <a:lnTo>
                  <a:pt x="102235" y="1270"/>
                </a:lnTo>
                <a:lnTo>
                  <a:pt x="57531" y="9017"/>
                </a:lnTo>
                <a:lnTo>
                  <a:pt x="31876" y="15494"/>
                </a:lnTo>
                <a:lnTo>
                  <a:pt x="205277" y="15494"/>
                </a:lnTo>
                <a:lnTo>
                  <a:pt x="201802" y="13589"/>
                </a:lnTo>
                <a:lnTo>
                  <a:pt x="172974" y="4064"/>
                </a:lnTo>
                <a:lnTo>
                  <a:pt x="140588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2940" y="1972818"/>
            <a:ext cx="344170" cy="277495"/>
          </a:xfrm>
          <a:custGeom>
            <a:avLst/>
            <a:gdLst/>
            <a:ahLst/>
            <a:cxnLst/>
            <a:rect l="l" t="t" r="r" b="b"/>
            <a:pathLst>
              <a:path w="344170" h="277494">
                <a:moveTo>
                  <a:pt x="0" y="6223"/>
                </a:moveTo>
                <a:lnTo>
                  <a:pt x="13208" y="105537"/>
                </a:lnTo>
                <a:lnTo>
                  <a:pt x="24130" y="149606"/>
                </a:lnTo>
                <a:lnTo>
                  <a:pt x="39243" y="186182"/>
                </a:lnTo>
                <a:lnTo>
                  <a:pt x="68961" y="226568"/>
                </a:lnTo>
                <a:lnTo>
                  <a:pt x="114554" y="260350"/>
                </a:lnTo>
                <a:lnTo>
                  <a:pt x="164337" y="275463"/>
                </a:lnTo>
                <a:lnTo>
                  <a:pt x="189611" y="277114"/>
                </a:lnTo>
                <a:lnTo>
                  <a:pt x="213740" y="276352"/>
                </a:lnTo>
                <a:lnTo>
                  <a:pt x="249300" y="271399"/>
                </a:lnTo>
                <a:lnTo>
                  <a:pt x="290449" y="259461"/>
                </a:lnTo>
                <a:lnTo>
                  <a:pt x="333883" y="240792"/>
                </a:lnTo>
                <a:lnTo>
                  <a:pt x="340106" y="237109"/>
                </a:lnTo>
                <a:lnTo>
                  <a:pt x="342519" y="236347"/>
                </a:lnTo>
                <a:lnTo>
                  <a:pt x="341249" y="197993"/>
                </a:lnTo>
                <a:lnTo>
                  <a:pt x="331088" y="160147"/>
                </a:lnTo>
                <a:lnTo>
                  <a:pt x="308610" y="108331"/>
                </a:lnTo>
                <a:lnTo>
                  <a:pt x="262509" y="54610"/>
                </a:lnTo>
                <a:lnTo>
                  <a:pt x="226822" y="27305"/>
                </a:lnTo>
                <a:lnTo>
                  <a:pt x="205277" y="15494"/>
                </a:lnTo>
                <a:lnTo>
                  <a:pt x="31876" y="15494"/>
                </a:lnTo>
                <a:lnTo>
                  <a:pt x="0" y="6223"/>
                </a:lnTo>
                <a:close/>
              </a:path>
              <a:path w="344170" h="277494">
                <a:moveTo>
                  <a:pt x="140588" y="0"/>
                </a:moveTo>
                <a:lnTo>
                  <a:pt x="102235" y="1270"/>
                </a:lnTo>
                <a:lnTo>
                  <a:pt x="57531" y="9017"/>
                </a:lnTo>
                <a:lnTo>
                  <a:pt x="31876" y="15494"/>
                </a:lnTo>
                <a:lnTo>
                  <a:pt x="205277" y="15494"/>
                </a:lnTo>
                <a:lnTo>
                  <a:pt x="201802" y="13589"/>
                </a:lnTo>
                <a:lnTo>
                  <a:pt x="172974" y="4064"/>
                </a:lnTo>
                <a:lnTo>
                  <a:pt x="140588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42815" y="1978913"/>
            <a:ext cx="267970" cy="379730"/>
          </a:xfrm>
          <a:custGeom>
            <a:avLst/>
            <a:gdLst/>
            <a:ahLst/>
            <a:cxnLst/>
            <a:rect l="l" t="t" r="r" b="b"/>
            <a:pathLst>
              <a:path w="267970" h="379730">
                <a:moveTo>
                  <a:pt x="232918" y="0"/>
                </a:moveTo>
                <a:lnTo>
                  <a:pt x="137287" y="32258"/>
                </a:lnTo>
                <a:lnTo>
                  <a:pt x="96393" y="51435"/>
                </a:lnTo>
                <a:lnTo>
                  <a:pt x="63373" y="73151"/>
                </a:lnTo>
                <a:lnTo>
                  <a:pt x="29083" y="110109"/>
                </a:lnTo>
                <a:lnTo>
                  <a:pt x="5334" y="161416"/>
                </a:lnTo>
                <a:lnTo>
                  <a:pt x="0" y="212851"/>
                </a:lnTo>
                <a:lnTo>
                  <a:pt x="2794" y="237616"/>
                </a:lnTo>
                <a:lnTo>
                  <a:pt x="20447" y="295021"/>
                </a:lnTo>
                <a:lnTo>
                  <a:pt x="40132" y="332994"/>
                </a:lnTo>
                <a:lnTo>
                  <a:pt x="66675" y="371475"/>
                </a:lnTo>
                <a:lnTo>
                  <a:pt x="73151" y="379222"/>
                </a:lnTo>
                <a:lnTo>
                  <a:pt x="83438" y="378840"/>
                </a:lnTo>
                <a:lnTo>
                  <a:pt x="145542" y="353440"/>
                </a:lnTo>
                <a:lnTo>
                  <a:pt x="192532" y="321818"/>
                </a:lnTo>
                <a:lnTo>
                  <a:pt x="218186" y="293497"/>
                </a:lnTo>
                <a:lnTo>
                  <a:pt x="241426" y="253873"/>
                </a:lnTo>
                <a:lnTo>
                  <a:pt x="263525" y="194310"/>
                </a:lnTo>
                <a:lnTo>
                  <a:pt x="267970" y="161416"/>
                </a:lnTo>
                <a:lnTo>
                  <a:pt x="266446" y="126873"/>
                </a:lnTo>
                <a:lnTo>
                  <a:pt x="258699" y="90932"/>
                </a:lnTo>
                <a:lnTo>
                  <a:pt x="243205" y="53086"/>
                </a:lnTo>
                <a:lnTo>
                  <a:pt x="231775" y="33527"/>
                </a:lnTo>
                <a:lnTo>
                  <a:pt x="232918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2815" y="1978913"/>
            <a:ext cx="267970" cy="379730"/>
          </a:xfrm>
          <a:custGeom>
            <a:avLst/>
            <a:gdLst/>
            <a:ahLst/>
            <a:cxnLst/>
            <a:rect l="l" t="t" r="r" b="b"/>
            <a:pathLst>
              <a:path w="267970" h="379730">
                <a:moveTo>
                  <a:pt x="232918" y="0"/>
                </a:moveTo>
                <a:lnTo>
                  <a:pt x="137287" y="32258"/>
                </a:lnTo>
                <a:lnTo>
                  <a:pt x="96393" y="51435"/>
                </a:lnTo>
                <a:lnTo>
                  <a:pt x="63373" y="73151"/>
                </a:lnTo>
                <a:lnTo>
                  <a:pt x="29083" y="110109"/>
                </a:lnTo>
                <a:lnTo>
                  <a:pt x="5334" y="161416"/>
                </a:lnTo>
                <a:lnTo>
                  <a:pt x="0" y="212851"/>
                </a:lnTo>
                <a:lnTo>
                  <a:pt x="2794" y="237616"/>
                </a:lnTo>
                <a:lnTo>
                  <a:pt x="20447" y="295021"/>
                </a:lnTo>
                <a:lnTo>
                  <a:pt x="40132" y="332994"/>
                </a:lnTo>
                <a:lnTo>
                  <a:pt x="66675" y="371475"/>
                </a:lnTo>
                <a:lnTo>
                  <a:pt x="73151" y="379222"/>
                </a:lnTo>
                <a:lnTo>
                  <a:pt x="83438" y="378840"/>
                </a:lnTo>
                <a:lnTo>
                  <a:pt x="145542" y="353440"/>
                </a:lnTo>
                <a:lnTo>
                  <a:pt x="192532" y="321818"/>
                </a:lnTo>
                <a:lnTo>
                  <a:pt x="218186" y="293497"/>
                </a:lnTo>
                <a:lnTo>
                  <a:pt x="241426" y="253873"/>
                </a:lnTo>
                <a:lnTo>
                  <a:pt x="263525" y="194310"/>
                </a:lnTo>
                <a:lnTo>
                  <a:pt x="267970" y="161416"/>
                </a:lnTo>
                <a:lnTo>
                  <a:pt x="266446" y="126873"/>
                </a:lnTo>
                <a:lnTo>
                  <a:pt x="258699" y="90932"/>
                </a:lnTo>
                <a:lnTo>
                  <a:pt x="243205" y="53086"/>
                </a:lnTo>
                <a:lnTo>
                  <a:pt x="231775" y="33527"/>
                </a:lnTo>
                <a:lnTo>
                  <a:pt x="232918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4509" y="1834134"/>
            <a:ext cx="410209" cy="247015"/>
          </a:xfrm>
          <a:custGeom>
            <a:avLst/>
            <a:gdLst/>
            <a:ahLst/>
            <a:cxnLst/>
            <a:rect l="l" t="t" r="r" b="b"/>
            <a:pathLst>
              <a:path w="410210" h="247015">
                <a:moveTo>
                  <a:pt x="201421" y="0"/>
                </a:moveTo>
                <a:lnTo>
                  <a:pt x="148462" y="8636"/>
                </a:lnTo>
                <a:lnTo>
                  <a:pt x="103124" y="32130"/>
                </a:lnTo>
                <a:lnTo>
                  <a:pt x="57022" y="73151"/>
                </a:lnTo>
                <a:lnTo>
                  <a:pt x="30099" y="108076"/>
                </a:lnTo>
                <a:lnTo>
                  <a:pt x="4063" y="150367"/>
                </a:lnTo>
                <a:lnTo>
                  <a:pt x="0" y="159385"/>
                </a:lnTo>
                <a:lnTo>
                  <a:pt x="3682" y="168655"/>
                </a:lnTo>
                <a:lnTo>
                  <a:pt x="49656" y="212089"/>
                </a:lnTo>
                <a:lnTo>
                  <a:pt x="96646" y="238505"/>
                </a:lnTo>
                <a:lnTo>
                  <a:pt x="165862" y="246633"/>
                </a:lnTo>
                <a:lnTo>
                  <a:pt x="214502" y="243077"/>
                </a:lnTo>
                <a:lnTo>
                  <a:pt x="276987" y="225678"/>
                </a:lnTo>
                <a:lnTo>
                  <a:pt x="336803" y="187705"/>
                </a:lnTo>
                <a:lnTo>
                  <a:pt x="364489" y="158114"/>
                </a:lnTo>
                <a:lnTo>
                  <a:pt x="378332" y="139826"/>
                </a:lnTo>
                <a:lnTo>
                  <a:pt x="403568" y="139826"/>
                </a:lnTo>
                <a:lnTo>
                  <a:pt x="343662" y="72770"/>
                </a:lnTo>
                <a:lnTo>
                  <a:pt x="310261" y="42290"/>
                </a:lnTo>
                <a:lnTo>
                  <a:pt x="277621" y="20319"/>
                </a:lnTo>
                <a:lnTo>
                  <a:pt x="230631" y="3175"/>
                </a:lnTo>
                <a:lnTo>
                  <a:pt x="201421" y="0"/>
                </a:lnTo>
                <a:close/>
              </a:path>
              <a:path w="410210" h="247015">
                <a:moveTo>
                  <a:pt x="403568" y="139826"/>
                </a:moveTo>
                <a:lnTo>
                  <a:pt x="378332" y="139826"/>
                </a:lnTo>
                <a:lnTo>
                  <a:pt x="409701" y="147574"/>
                </a:lnTo>
                <a:lnTo>
                  <a:pt x="403568" y="139826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4509" y="1834134"/>
            <a:ext cx="410209" cy="247015"/>
          </a:xfrm>
          <a:custGeom>
            <a:avLst/>
            <a:gdLst/>
            <a:ahLst/>
            <a:cxnLst/>
            <a:rect l="l" t="t" r="r" b="b"/>
            <a:pathLst>
              <a:path w="410210" h="247015">
                <a:moveTo>
                  <a:pt x="201421" y="0"/>
                </a:moveTo>
                <a:lnTo>
                  <a:pt x="148462" y="8636"/>
                </a:lnTo>
                <a:lnTo>
                  <a:pt x="103124" y="32130"/>
                </a:lnTo>
                <a:lnTo>
                  <a:pt x="57022" y="73151"/>
                </a:lnTo>
                <a:lnTo>
                  <a:pt x="30099" y="108076"/>
                </a:lnTo>
                <a:lnTo>
                  <a:pt x="4063" y="150367"/>
                </a:lnTo>
                <a:lnTo>
                  <a:pt x="0" y="159385"/>
                </a:lnTo>
                <a:lnTo>
                  <a:pt x="3682" y="168655"/>
                </a:lnTo>
                <a:lnTo>
                  <a:pt x="49656" y="212089"/>
                </a:lnTo>
                <a:lnTo>
                  <a:pt x="96646" y="238505"/>
                </a:lnTo>
                <a:lnTo>
                  <a:pt x="165862" y="246633"/>
                </a:lnTo>
                <a:lnTo>
                  <a:pt x="214502" y="243077"/>
                </a:lnTo>
                <a:lnTo>
                  <a:pt x="276987" y="225678"/>
                </a:lnTo>
                <a:lnTo>
                  <a:pt x="336803" y="187705"/>
                </a:lnTo>
                <a:lnTo>
                  <a:pt x="364489" y="158114"/>
                </a:lnTo>
                <a:lnTo>
                  <a:pt x="378332" y="139826"/>
                </a:lnTo>
                <a:lnTo>
                  <a:pt x="403568" y="139826"/>
                </a:lnTo>
                <a:lnTo>
                  <a:pt x="343662" y="72770"/>
                </a:lnTo>
                <a:lnTo>
                  <a:pt x="310261" y="42290"/>
                </a:lnTo>
                <a:lnTo>
                  <a:pt x="277621" y="20319"/>
                </a:lnTo>
                <a:lnTo>
                  <a:pt x="230631" y="3175"/>
                </a:lnTo>
                <a:lnTo>
                  <a:pt x="201421" y="0"/>
                </a:lnTo>
                <a:close/>
              </a:path>
              <a:path w="410210" h="247015">
                <a:moveTo>
                  <a:pt x="403568" y="139826"/>
                </a:moveTo>
                <a:lnTo>
                  <a:pt x="378332" y="139826"/>
                </a:lnTo>
                <a:lnTo>
                  <a:pt x="409701" y="147574"/>
                </a:lnTo>
                <a:lnTo>
                  <a:pt x="403568" y="139826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5008" y="1771651"/>
            <a:ext cx="388620" cy="400685"/>
          </a:xfrm>
          <a:custGeom>
            <a:avLst/>
            <a:gdLst/>
            <a:ahLst/>
            <a:cxnLst/>
            <a:rect l="l" t="t" r="r" b="b"/>
            <a:pathLst>
              <a:path w="388620" h="400684">
                <a:moveTo>
                  <a:pt x="276410" y="201675"/>
                </a:moveTo>
                <a:lnTo>
                  <a:pt x="96392" y="201675"/>
                </a:lnTo>
                <a:lnTo>
                  <a:pt x="117220" y="203835"/>
                </a:lnTo>
                <a:lnTo>
                  <a:pt x="137667" y="210692"/>
                </a:lnTo>
                <a:lnTo>
                  <a:pt x="175640" y="243712"/>
                </a:lnTo>
                <a:lnTo>
                  <a:pt x="188340" y="286130"/>
                </a:lnTo>
                <a:lnTo>
                  <a:pt x="186181" y="306704"/>
                </a:lnTo>
                <a:lnTo>
                  <a:pt x="176911" y="338074"/>
                </a:lnTo>
                <a:lnTo>
                  <a:pt x="162051" y="379729"/>
                </a:lnTo>
                <a:lnTo>
                  <a:pt x="157352" y="400558"/>
                </a:lnTo>
                <a:lnTo>
                  <a:pt x="231901" y="248665"/>
                </a:lnTo>
                <a:lnTo>
                  <a:pt x="245871" y="246761"/>
                </a:lnTo>
                <a:lnTo>
                  <a:pt x="323058" y="246761"/>
                </a:lnTo>
                <a:lnTo>
                  <a:pt x="276410" y="201675"/>
                </a:lnTo>
                <a:close/>
              </a:path>
              <a:path w="388620" h="400684">
                <a:moveTo>
                  <a:pt x="323058" y="246761"/>
                </a:moveTo>
                <a:lnTo>
                  <a:pt x="245871" y="246761"/>
                </a:lnTo>
                <a:lnTo>
                  <a:pt x="270509" y="247776"/>
                </a:lnTo>
                <a:lnTo>
                  <a:pt x="292100" y="252729"/>
                </a:lnTo>
                <a:lnTo>
                  <a:pt x="311276" y="260985"/>
                </a:lnTo>
                <a:lnTo>
                  <a:pt x="336676" y="277367"/>
                </a:lnTo>
                <a:lnTo>
                  <a:pt x="370077" y="300609"/>
                </a:lnTo>
                <a:lnTo>
                  <a:pt x="388365" y="309879"/>
                </a:lnTo>
                <a:lnTo>
                  <a:pt x="323058" y="246761"/>
                </a:lnTo>
                <a:close/>
              </a:path>
              <a:path w="388620" h="400684">
                <a:moveTo>
                  <a:pt x="133222" y="0"/>
                </a:moveTo>
                <a:lnTo>
                  <a:pt x="149605" y="44196"/>
                </a:lnTo>
                <a:lnTo>
                  <a:pt x="165734" y="98044"/>
                </a:lnTo>
                <a:lnTo>
                  <a:pt x="168782" y="119125"/>
                </a:lnTo>
                <a:lnTo>
                  <a:pt x="169163" y="138811"/>
                </a:lnTo>
                <a:lnTo>
                  <a:pt x="166242" y="157987"/>
                </a:lnTo>
                <a:lnTo>
                  <a:pt x="162559" y="166624"/>
                </a:lnTo>
                <a:lnTo>
                  <a:pt x="0" y="209041"/>
                </a:lnTo>
                <a:lnTo>
                  <a:pt x="20954" y="209041"/>
                </a:lnTo>
                <a:lnTo>
                  <a:pt x="64262" y="203453"/>
                </a:lnTo>
                <a:lnTo>
                  <a:pt x="96392" y="201675"/>
                </a:lnTo>
                <a:lnTo>
                  <a:pt x="276410" y="201675"/>
                </a:lnTo>
                <a:lnTo>
                  <a:pt x="267080" y="192659"/>
                </a:lnTo>
                <a:lnTo>
                  <a:pt x="265938" y="182117"/>
                </a:lnTo>
                <a:lnTo>
                  <a:pt x="270128" y="163322"/>
                </a:lnTo>
                <a:lnTo>
                  <a:pt x="280162" y="146050"/>
                </a:lnTo>
                <a:lnTo>
                  <a:pt x="284454" y="141350"/>
                </a:lnTo>
                <a:lnTo>
                  <a:pt x="224154" y="141350"/>
                </a:lnTo>
                <a:lnTo>
                  <a:pt x="133222" y="0"/>
                </a:lnTo>
                <a:close/>
              </a:path>
              <a:path w="388620" h="400684">
                <a:moveTo>
                  <a:pt x="373379" y="62484"/>
                </a:moveTo>
                <a:lnTo>
                  <a:pt x="224154" y="141350"/>
                </a:lnTo>
                <a:lnTo>
                  <a:pt x="284454" y="141350"/>
                </a:lnTo>
                <a:lnTo>
                  <a:pt x="294893" y="129921"/>
                </a:lnTo>
                <a:lnTo>
                  <a:pt x="321309" y="107696"/>
                </a:lnTo>
                <a:lnTo>
                  <a:pt x="358647" y="77977"/>
                </a:lnTo>
                <a:lnTo>
                  <a:pt x="373379" y="62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55008" y="1771651"/>
            <a:ext cx="388620" cy="400685"/>
          </a:xfrm>
          <a:custGeom>
            <a:avLst/>
            <a:gdLst/>
            <a:ahLst/>
            <a:cxnLst/>
            <a:rect l="l" t="t" r="r" b="b"/>
            <a:pathLst>
              <a:path w="388620" h="400684">
                <a:moveTo>
                  <a:pt x="276410" y="201675"/>
                </a:moveTo>
                <a:lnTo>
                  <a:pt x="96392" y="201675"/>
                </a:lnTo>
                <a:lnTo>
                  <a:pt x="117220" y="203835"/>
                </a:lnTo>
                <a:lnTo>
                  <a:pt x="137667" y="210692"/>
                </a:lnTo>
                <a:lnTo>
                  <a:pt x="175640" y="243712"/>
                </a:lnTo>
                <a:lnTo>
                  <a:pt x="188340" y="286130"/>
                </a:lnTo>
                <a:lnTo>
                  <a:pt x="186181" y="306704"/>
                </a:lnTo>
                <a:lnTo>
                  <a:pt x="176911" y="338074"/>
                </a:lnTo>
                <a:lnTo>
                  <a:pt x="162051" y="379729"/>
                </a:lnTo>
                <a:lnTo>
                  <a:pt x="157352" y="400558"/>
                </a:lnTo>
                <a:lnTo>
                  <a:pt x="231901" y="248665"/>
                </a:lnTo>
                <a:lnTo>
                  <a:pt x="245871" y="246761"/>
                </a:lnTo>
                <a:lnTo>
                  <a:pt x="323058" y="246761"/>
                </a:lnTo>
                <a:lnTo>
                  <a:pt x="276410" y="201675"/>
                </a:lnTo>
                <a:close/>
              </a:path>
              <a:path w="388620" h="400684">
                <a:moveTo>
                  <a:pt x="323058" y="246761"/>
                </a:moveTo>
                <a:lnTo>
                  <a:pt x="245871" y="246761"/>
                </a:lnTo>
                <a:lnTo>
                  <a:pt x="270509" y="247776"/>
                </a:lnTo>
                <a:lnTo>
                  <a:pt x="292100" y="252729"/>
                </a:lnTo>
                <a:lnTo>
                  <a:pt x="311276" y="260985"/>
                </a:lnTo>
                <a:lnTo>
                  <a:pt x="336676" y="277367"/>
                </a:lnTo>
                <a:lnTo>
                  <a:pt x="370077" y="300609"/>
                </a:lnTo>
                <a:lnTo>
                  <a:pt x="388365" y="309879"/>
                </a:lnTo>
                <a:lnTo>
                  <a:pt x="323058" y="246761"/>
                </a:lnTo>
                <a:close/>
              </a:path>
              <a:path w="388620" h="400684">
                <a:moveTo>
                  <a:pt x="133222" y="0"/>
                </a:moveTo>
                <a:lnTo>
                  <a:pt x="149605" y="44196"/>
                </a:lnTo>
                <a:lnTo>
                  <a:pt x="165734" y="98044"/>
                </a:lnTo>
                <a:lnTo>
                  <a:pt x="168782" y="119125"/>
                </a:lnTo>
                <a:lnTo>
                  <a:pt x="169163" y="138811"/>
                </a:lnTo>
                <a:lnTo>
                  <a:pt x="166242" y="157987"/>
                </a:lnTo>
                <a:lnTo>
                  <a:pt x="162559" y="166624"/>
                </a:lnTo>
                <a:lnTo>
                  <a:pt x="0" y="209041"/>
                </a:lnTo>
                <a:lnTo>
                  <a:pt x="20954" y="209041"/>
                </a:lnTo>
                <a:lnTo>
                  <a:pt x="64262" y="203453"/>
                </a:lnTo>
                <a:lnTo>
                  <a:pt x="96392" y="201675"/>
                </a:lnTo>
                <a:lnTo>
                  <a:pt x="276410" y="201675"/>
                </a:lnTo>
                <a:lnTo>
                  <a:pt x="267080" y="192659"/>
                </a:lnTo>
                <a:lnTo>
                  <a:pt x="265938" y="182117"/>
                </a:lnTo>
                <a:lnTo>
                  <a:pt x="270128" y="163322"/>
                </a:lnTo>
                <a:lnTo>
                  <a:pt x="280162" y="146050"/>
                </a:lnTo>
                <a:lnTo>
                  <a:pt x="284454" y="141350"/>
                </a:lnTo>
                <a:lnTo>
                  <a:pt x="224154" y="141350"/>
                </a:lnTo>
                <a:lnTo>
                  <a:pt x="133222" y="0"/>
                </a:lnTo>
                <a:close/>
              </a:path>
              <a:path w="388620" h="400684">
                <a:moveTo>
                  <a:pt x="373379" y="62484"/>
                </a:moveTo>
                <a:lnTo>
                  <a:pt x="224154" y="141350"/>
                </a:lnTo>
                <a:lnTo>
                  <a:pt x="284454" y="141350"/>
                </a:lnTo>
                <a:lnTo>
                  <a:pt x="294893" y="129921"/>
                </a:lnTo>
                <a:lnTo>
                  <a:pt x="321309" y="107696"/>
                </a:lnTo>
                <a:lnTo>
                  <a:pt x="358647" y="77977"/>
                </a:lnTo>
                <a:lnTo>
                  <a:pt x="373379" y="62484"/>
                </a:lnTo>
                <a:close/>
              </a:path>
            </a:pathLst>
          </a:custGeom>
          <a:solidFill>
            <a:srgbClr val="7489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2167" y="1896617"/>
            <a:ext cx="136906" cy="1414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9347" y="3632841"/>
            <a:ext cx="2815590" cy="12294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97558" y="3603244"/>
            <a:ext cx="246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16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8ED6DEC4-714F-463B-9BE2-9C6279E9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什么是分类？</a:t>
            </a:r>
          </a:p>
        </p:txBody>
      </p:sp>
    </p:spTree>
    <p:extLst>
      <p:ext uri="{BB962C8B-B14F-4D97-AF65-F5344CB8AC3E}">
        <p14:creationId xmlns:p14="http://schemas.microsoft.com/office/powerpoint/2010/main" val="2741693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317845"/>
            <a:ext cx="8159947" cy="42223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latin typeface="Trebuchet MS"/>
                <a:cs typeface="Trebuchet MS"/>
              </a:rPr>
              <a:t>导入包含分类方法的类：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altLang="zh-CN" sz="2000" b="1" dirty="0">
                <a:solidFill>
                  <a:srgbClr val="84ADAF"/>
                </a:solidFill>
                <a:latin typeface="Courier New"/>
                <a:cs typeface="Courier New"/>
              </a:rPr>
              <a:t>  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from sklearn.neighbors import </a:t>
            </a:r>
            <a:r>
              <a:rPr sz="2000" b="1" dirty="0">
                <a:solidFill>
                  <a:srgbClr val="00ADEE"/>
                </a:solidFill>
                <a:latin typeface="Courier New"/>
                <a:cs typeface="Courier New"/>
              </a:rPr>
              <a:t>KNeighborsClassifier</a:t>
            </a:r>
            <a:endParaRPr sz="2000" dirty="0">
              <a:latin typeface="Courier New"/>
              <a:cs typeface="Courier New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altLang="zh-CN" sz="2400" b="1" dirty="0">
                <a:solidFill>
                  <a:srgbClr val="344B5E"/>
                </a:solidFill>
                <a:latin typeface="Trebuchet MS"/>
                <a:cs typeface="Courier New"/>
              </a:rPr>
              <a:t>    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KNN = </a:t>
            </a:r>
            <a:r>
              <a:rPr sz="2000" b="1" dirty="0">
                <a:solidFill>
                  <a:srgbClr val="00ADEE"/>
                </a:solidFill>
                <a:latin typeface="Courier New"/>
                <a:cs typeface="Courier New"/>
              </a:rPr>
              <a:t>KNeighborsClassifier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(n_neighbors=3)</a:t>
            </a:r>
            <a:endParaRPr sz="2000" dirty="0">
              <a:latin typeface="Courier New"/>
              <a:cs typeface="Courier New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400" b="1" dirty="0">
                <a:latin typeface="Trebuchet MS"/>
                <a:cs typeface="Trebuchet MS"/>
              </a:rPr>
              <a:t>拟合数据集，即训练模型：</a:t>
            </a:r>
            <a:endParaRPr sz="2400" dirty="0">
              <a:latin typeface="Trebuchet MS"/>
              <a:cs typeface="Trebuchet MS"/>
            </a:endParaRPr>
          </a:p>
          <a:p>
            <a:pPr marL="469900">
              <a:lnSpc>
                <a:spcPct val="150000"/>
              </a:lnSpc>
            </a:pP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KNN = KNN.</a:t>
            </a:r>
            <a:r>
              <a:rPr sz="2000" b="1" dirty="0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(X_data, </a:t>
            </a:r>
            <a:r>
              <a:rPr sz="2000" b="1" dirty="0" err="1">
                <a:solidFill>
                  <a:srgbClr val="84ADAF"/>
                </a:solidFill>
                <a:latin typeface="Courier New"/>
                <a:cs typeface="Courier New"/>
              </a:rPr>
              <a:t>y_data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  <a:endParaRPr lang="en-US" sz="2000" b="1" dirty="0">
              <a:solidFill>
                <a:srgbClr val="84ADAF"/>
              </a:solidFill>
              <a:latin typeface="Courier New"/>
              <a:cs typeface="Courier New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 startAt="4"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用训练好的模型预测数据的标签：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ct val="150000"/>
              </a:lnSpc>
            </a:pP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y_predict = KNN.</a:t>
            </a:r>
            <a:r>
              <a:rPr sz="2000" b="1" dirty="0">
                <a:solidFill>
                  <a:srgbClr val="D0692F"/>
                </a:solidFill>
                <a:latin typeface="Courier New"/>
                <a:cs typeface="Courier New"/>
              </a:rPr>
              <a:t>predict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(X_data)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96DE338-2A75-4709-9FEC-7AD49172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01"/>
            <a:ext cx="8229600" cy="1143000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近邻模型的语法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3FA831-94D8-4D22-894A-389F7661A298}"/>
              </a:ext>
            </a:extLst>
          </p:cNvPr>
          <p:cNvSpPr/>
          <p:nvPr/>
        </p:nvSpPr>
        <p:spPr>
          <a:xfrm>
            <a:off x="107504" y="6042774"/>
            <a:ext cx="903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http://scikit-learn.org/stable/modules/generated/sklearn.neighbors.KNeighborsClassifier.html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7532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317845"/>
            <a:ext cx="8159947" cy="42223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latin typeface="Trebuchet MS"/>
                <a:cs typeface="Trebuchet MS"/>
              </a:rPr>
              <a:t>导入包含分类方法的类：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altLang="zh-CN" sz="2000" b="1" dirty="0">
                <a:solidFill>
                  <a:srgbClr val="84ADAF"/>
                </a:solidFill>
                <a:latin typeface="Courier New"/>
                <a:cs typeface="Courier New"/>
              </a:rPr>
              <a:t>  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from sklearn.neighbors import </a:t>
            </a:r>
            <a:r>
              <a:rPr sz="2000" b="1" dirty="0">
                <a:solidFill>
                  <a:srgbClr val="00ADEE"/>
                </a:solidFill>
                <a:latin typeface="Courier New"/>
                <a:cs typeface="Courier New"/>
              </a:rPr>
              <a:t>KNeighborsClassifier</a:t>
            </a:r>
            <a:endParaRPr sz="2000" dirty="0">
              <a:latin typeface="Courier New"/>
              <a:cs typeface="Courier New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altLang="zh-CN" sz="2400" b="1" dirty="0">
                <a:solidFill>
                  <a:srgbClr val="344B5E"/>
                </a:solidFill>
                <a:latin typeface="Trebuchet MS"/>
                <a:cs typeface="Courier New"/>
              </a:rPr>
              <a:t>    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KNN = </a:t>
            </a:r>
            <a:r>
              <a:rPr sz="2000" b="1" dirty="0">
                <a:solidFill>
                  <a:srgbClr val="00ADEE"/>
                </a:solidFill>
                <a:latin typeface="Courier New"/>
                <a:cs typeface="Courier New"/>
              </a:rPr>
              <a:t>KNeighborsClassifier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(n_neighbors=3)</a:t>
            </a:r>
            <a:endParaRPr sz="2000" dirty="0">
              <a:latin typeface="Courier New"/>
              <a:cs typeface="Courier New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400" b="1" dirty="0">
                <a:latin typeface="Trebuchet MS"/>
                <a:cs typeface="Trebuchet MS"/>
              </a:rPr>
              <a:t>拟合数据集，即训练模型：</a:t>
            </a:r>
            <a:endParaRPr sz="2400" dirty="0">
              <a:latin typeface="Trebuchet MS"/>
              <a:cs typeface="Trebuchet MS"/>
            </a:endParaRPr>
          </a:p>
          <a:p>
            <a:pPr marL="469900">
              <a:lnSpc>
                <a:spcPct val="150000"/>
              </a:lnSpc>
            </a:pP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KNN = KNN.</a:t>
            </a:r>
            <a:r>
              <a:rPr sz="2000" b="1" dirty="0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(X_data, </a:t>
            </a:r>
            <a:r>
              <a:rPr sz="2000" b="1" dirty="0" err="1">
                <a:solidFill>
                  <a:srgbClr val="84ADAF"/>
                </a:solidFill>
                <a:latin typeface="Courier New"/>
                <a:cs typeface="Courier New"/>
              </a:rPr>
              <a:t>y_data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  <a:endParaRPr lang="en-US" sz="2000" b="1" dirty="0">
              <a:solidFill>
                <a:srgbClr val="84ADAF"/>
              </a:solidFill>
              <a:latin typeface="Courier New"/>
              <a:cs typeface="Courier New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 startAt="4"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用训练好的模型预测数据的标签：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ct val="150000"/>
              </a:lnSpc>
            </a:pP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y_predict = KNN.</a:t>
            </a:r>
            <a:r>
              <a:rPr sz="2000" b="1" dirty="0">
                <a:solidFill>
                  <a:srgbClr val="D0692F"/>
                </a:solidFill>
                <a:latin typeface="Courier New"/>
                <a:cs typeface="Courier New"/>
              </a:rPr>
              <a:t>predict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(X_data)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96DE338-2A75-4709-9FEC-7AD49172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01"/>
            <a:ext cx="8229600" cy="1143000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近邻模型的语法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4557B11-4834-4258-A77D-094CA8ACE5E4}"/>
              </a:ext>
            </a:extLst>
          </p:cNvPr>
          <p:cNvSpPr txBox="1"/>
          <p:nvPr/>
        </p:nvSpPr>
        <p:spPr>
          <a:xfrm>
            <a:off x="2195736" y="5949280"/>
            <a:ext cx="43924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dirty="0">
                <a:solidFill>
                  <a:srgbClr val="84ADAF"/>
                </a:solidFill>
                <a:latin typeface="Trebuchet MS"/>
                <a:cs typeface="Trebuchet MS"/>
              </a:rPr>
              <a:t>回归使用</a:t>
            </a:r>
            <a:r>
              <a:rPr sz="2400" b="1" dirty="0" err="1">
                <a:solidFill>
                  <a:srgbClr val="00ADEE"/>
                </a:solidFill>
                <a:latin typeface="Trebuchet MS"/>
                <a:cs typeface="Trebuchet MS"/>
              </a:rPr>
              <a:t>KNeighborsRegressor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87102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04E64-3284-4B9E-8797-4FD0A435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案例研究：鸢尾花数据集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AA81F-EBBC-4A96-8976-27CE0B0F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60" y="1268760"/>
            <a:ext cx="8892480" cy="5314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150</a:t>
            </a:r>
            <a:r>
              <a:rPr lang="zh-CN" altLang="en-US" dirty="0"/>
              <a:t>个鸢尾花样例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来自</a:t>
            </a:r>
            <a:r>
              <a:rPr lang="en-US" altLang="zh-CN" dirty="0"/>
              <a:t>3</a:t>
            </a:r>
            <a:r>
              <a:rPr lang="zh-CN" altLang="en-US" dirty="0"/>
              <a:t>个不同的属种：</a:t>
            </a:r>
            <a:r>
              <a:rPr lang="en-US" altLang="zh-CN" dirty="0" err="1"/>
              <a:t>Setosa</a:t>
            </a:r>
            <a:r>
              <a:rPr lang="en-US" altLang="zh-CN" dirty="0"/>
              <a:t>, Versicolor, Virginica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每种</a:t>
            </a:r>
            <a:r>
              <a:rPr lang="en-US" altLang="zh-CN" dirty="0"/>
              <a:t>50</a:t>
            </a:r>
            <a:r>
              <a:rPr lang="zh-CN" altLang="en-US" dirty="0"/>
              <a:t>个样例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用</a:t>
            </a:r>
            <a:r>
              <a:rPr lang="en-US" altLang="zh-CN" dirty="0"/>
              <a:t>4</a:t>
            </a:r>
            <a:r>
              <a:rPr lang="zh-CN" altLang="en-US" dirty="0"/>
              <a:t>个特征表示：花萼的长度和宽度、花瓣的长度和宽度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分类问题：</a:t>
            </a:r>
            <a:r>
              <a:rPr lang="zh-CN" altLang="en-US" dirty="0">
                <a:solidFill>
                  <a:srgbClr val="0070C0"/>
                </a:solidFill>
              </a:rPr>
              <a:t>给定一株鸢尾花，判定其属种</a:t>
            </a:r>
          </a:p>
        </p:txBody>
      </p:sp>
    </p:spTree>
    <p:extLst>
      <p:ext uri="{BB962C8B-B14F-4D97-AF65-F5344CB8AC3E}">
        <p14:creationId xmlns:p14="http://schemas.microsoft.com/office/powerpoint/2010/main" val="953199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5C80B-2B62-43C2-BDFB-80B7030A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54" y="40566"/>
            <a:ext cx="7886700" cy="1325563"/>
          </a:xfrm>
        </p:spPr>
        <p:txBody>
          <a:bodyPr/>
          <a:lstStyle/>
          <a:p>
            <a:r>
              <a:rPr lang="zh-CN" altLang="en-US" dirty="0"/>
              <a:t>鸢尾花数据集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6D14EBA-E80C-4297-B8F4-830AF16B081A}"/>
              </a:ext>
            </a:extLst>
          </p:cNvPr>
          <p:cNvSpPr/>
          <p:nvPr/>
        </p:nvSpPr>
        <p:spPr>
          <a:xfrm>
            <a:off x="971600" y="1268760"/>
            <a:ext cx="7200800" cy="5472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7197E1-D212-439F-ABE0-4FE3EA1667CE}"/>
              </a:ext>
            </a:extLst>
          </p:cNvPr>
          <p:cNvSpPr txBox="1"/>
          <p:nvPr/>
        </p:nvSpPr>
        <p:spPr>
          <a:xfrm>
            <a:off x="2339752" y="1268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样例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ECBE6A-893B-4EA7-97A4-8417C0119C41}"/>
              </a:ext>
            </a:extLst>
          </p:cNvPr>
          <p:cNvSpPr txBox="1"/>
          <p:nvPr/>
        </p:nvSpPr>
        <p:spPr>
          <a:xfrm>
            <a:off x="2267744" y="60932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5A5F4E-7E4F-4E68-9E12-0F6BABF85108}"/>
              </a:ext>
            </a:extLst>
          </p:cNvPr>
          <p:cNvSpPr txBox="1"/>
          <p:nvPr/>
        </p:nvSpPr>
        <p:spPr>
          <a:xfrm>
            <a:off x="7419018" y="5805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类别标签</a:t>
            </a:r>
          </a:p>
        </p:txBody>
      </p:sp>
    </p:spTree>
    <p:extLst>
      <p:ext uri="{BB962C8B-B14F-4D97-AF65-F5344CB8AC3E}">
        <p14:creationId xmlns:p14="http://schemas.microsoft.com/office/powerpoint/2010/main" val="1726954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44CB4-1EA8-40F7-9551-342F3EA8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创建机器学习应用路线图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169CDC4-9B6B-45AC-B2A2-41AAD71D863D}"/>
              </a:ext>
            </a:extLst>
          </p:cNvPr>
          <p:cNvSpPr/>
          <p:nvPr/>
        </p:nvSpPr>
        <p:spPr>
          <a:xfrm>
            <a:off x="323528" y="1340768"/>
            <a:ext cx="8496944" cy="54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AC1B71-099E-44A9-88D0-24398733B402}"/>
              </a:ext>
            </a:extLst>
          </p:cNvPr>
          <p:cNvSpPr txBox="1"/>
          <p:nvPr/>
        </p:nvSpPr>
        <p:spPr>
          <a:xfrm>
            <a:off x="899592" y="53732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数据预处理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0F619B-10B2-479D-B93B-42C7833412E0}"/>
              </a:ext>
            </a:extLst>
          </p:cNvPr>
          <p:cNvSpPr txBox="1"/>
          <p:nvPr/>
        </p:nvSpPr>
        <p:spPr>
          <a:xfrm>
            <a:off x="3563888" y="23815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2D4E65-33A9-48CE-9C70-09BB05A5C9E5}"/>
              </a:ext>
            </a:extLst>
          </p:cNvPr>
          <p:cNvSpPr txBox="1"/>
          <p:nvPr/>
        </p:nvSpPr>
        <p:spPr>
          <a:xfrm>
            <a:off x="5436096" y="23815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评价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2AA5E8-5A19-4431-96E6-1332831265C6}"/>
              </a:ext>
            </a:extLst>
          </p:cNvPr>
          <p:cNvSpPr txBox="1"/>
          <p:nvPr/>
        </p:nvSpPr>
        <p:spPr>
          <a:xfrm>
            <a:off x="7452320" y="23815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预测</a:t>
            </a:r>
          </a:p>
        </p:txBody>
      </p:sp>
    </p:spTree>
    <p:extLst>
      <p:ext uri="{BB962C8B-B14F-4D97-AF65-F5344CB8AC3E}">
        <p14:creationId xmlns:p14="http://schemas.microsoft.com/office/powerpoint/2010/main" val="1952850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E8C39-D6A0-496F-8D9F-84912C10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57E09-AFFE-49F9-8E61-04E4D777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04-iris.ipynb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685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04978-ED16-4C38-92E6-7EA1C8ED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9BBE4-E600-49FE-AF26-0085E8F0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65104"/>
          </a:xfrm>
        </p:spPr>
        <p:txBody>
          <a:bodyPr/>
          <a:lstStyle/>
          <a:p>
            <a:r>
              <a:rPr lang="en-US" altLang="zh-CN" dirty="0"/>
              <a:t>04-knn-exercise.ipynb</a:t>
            </a:r>
          </a:p>
        </p:txBody>
      </p:sp>
    </p:spTree>
    <p:extLst>
      <p:ext uri="{BB962C8B-B14F-4D97-AF65-F5344CB8AC3E}">
        <p14:creationId xmlns:p14="http://schemas.microsoft.com/office/powerpoint/2010/main" val="397279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8576" y="2457450"/>
            <a:ext cx="868426" cy="874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46576" y="3461767"/>
            <a:ext cx="869950" cy="872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9996" y="2235962"/>
            <a:ext cx="260985" cy="517525"/>
          </a:xfrm>
          <a:custGeom>
            <a:avLst/>
            <a:gdLst/>
            <a:ahLst/>
            <a:cxnLst/>
            <a:rect l="l" t="t" r="r" b="b"/>
            <a:pathLst>
              <a:path w="260984" h="517525">
                <a:moveTo>
                  <a:pt x="245109" y="0"/>
                </a:moveTo>
                <a:lnTo>
                  <a:pt x="209550" y="24257"/>
                </a:lnTo>
                <a:lnTo>
                  <a:pt x="144017" y="74422"/>
                </a:lnTo>
                <a:lnTo>
                  <a:pt x="101345" y="113791"/>
                </a:lnTo>
                <a:lnTo>
                  <a:pt x="53720" y="169799"/>
                </a:lnTo>
                <a:lnTo>
                  <a:pt x="19812" y="230504"/>
                </a:lnTo>
                <a:lnTo>
                  <a:pt x="2158" y="297052"/>
                </a:lnTo>
                <a:lnTo>
                  <a:pt x="0" y="333248"/>
                </a:lnTo>
                <a:lnTo>
                  <a:pt x="3301" y="370713"/>
                </a:lnTo>
                <a:lnTo>
                  <a:pt x="11810" y="409955"/>
                </a:lnTo>
                <a:lnTo>
                  <a:pt x="25780" y="451230"/>
                </a:lnTo>
                <a:lnTo>
                  <a:pt x="45592" y="494918"/>
                </a:lnTo>
                <a:lnTo>
                  <a:pt x="58292" y="517144"/>
                </a:lnTo>
                <a:lnTo>
                  <a:pt x="79120" y="505840"/>
                </a:lnTo>
                <a:lnTo>
                  <a:pt x="116077" y="482346"/>
                </a:lnTo>
                <a:lnTo>
                  <a:pt x="148208" y="456311"/>
                </a:lnTo>
                <a:lnTo>
                  <a:pt x="175513" y="429513"/>
                </a:lnTo>
                <a:lnTo>
                  <a:pt x="216788" y="370586"/>
                </a:lnTo>
                <a:lnTo>
                  <a:pt x="243331" y="306959"/>
                </a:lnTo>
                <a:lnTo>
                  <a:pt x="256921" y="239013"/>
                </a:lnTo>
                <a:lnTo>
                  <a:pt x="260603" y="186182"/>
                </a:lnTo>
                <a:lnTo>
                  <a:pt x="258063" y="112775"/>
                </a:lnTo>
                <a:lnTo>
                  <a:pt x="250698" y="38353"/>
                </a:lnTo>
                <a:lnTo>
                  <a:pt x="245109" y="0"/>
                </a:lnTo>
                <a:close/>
              </a:path>
            </a:pathLst>
          </a:custGeom>
          <a:solidFill>
            <a:srgbClr val="4E5C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90132" y="2787650"/>
            <a:ext cx="533400" cy="247650"/>
          </a:xfrm>
          <a:custGeom>
            <a:avLst/>
            <a:gdLst/>
            <a:ahLst/>
            <a:cxnLst/>
            <a:rect l="l" t="t" r="r" b="b"/>
            <a:pathLst>
              <a:path w="533400" h="247650">
                <a:moveTo>
                  <a:pt x="213106" y="0"/>
                </a:moveTo>
                <a:lnTo>
                  <a:pt x="140335" y="8762"/>
                </a:lnTo>
                <a:lnTo>
                  <a:pt x="101726" y="21081"/>
                </a:lnTo>
                <a:lnTo>
                  <a:pt x="62229" y="39243"/>
                </a:lnTo>
                <a:lnTo>
                  <a:pt x="20954" y="63500"/>
                </a:lnTo>
                <a:lnTo>
                  <a:pt x="0" y="78612"/>
                </a:lnTo>
                <a:lnTo>
                  <a:pt x="12953" y="98043"/>
                </a:lnTo>
                <a:lnTo>
                  <a:pt x="40385" y="132714"/>
                </a:lnTo>
                <a:lnTo>
                  <a:pt x="68833" y="161670"/>
                </a:lnTo>
                <a:lnTo>
                  <a:pt x="98932" y="185927"/>
                </a:lnTo>
                <a:lnTo>
                  <a:pt x="161416" y="221487"/>
                </a:lnTo>
                <a:lnTo>
                  <a:pt x="227329" y="240919"/>
                </a:lnTo>
                <a:lnTo>
                  <a:pt x="296163" y="247650"/>
                </a:lnTo>
                <a:lnTo>
                  <a:pt x="349376" y="246252"/>
                </a:lnTo>
                <a:lnTo>
                  <a:pt x="421766" y="236347"/>
                </a:lnTo>
                <a:lnTo>
                  <a:pt x="495935" y="220725"/>
                </a:lnTo>
                <a:lnTo>
                  <a:pt x="533272" y="211836"/>
                </a:lnTo>
                <a:lnTo>
                  <a:pt x="505587" y="178688"/>
                </a:lnTo>
                <a:lnTo>
                  <a:pt x="449961" y="118618"/>
                </a:lnTo>
                <a:lnTo>
                  <a:pt x="406018" y="79756"/>
                </a:lnTo>
                <a:lnTo>
                  <a:pt x="345313" y="38607"/>
                </a:lnTo>
                <a:lnTo>
                  <a:pt x="281050" y="11049"/>
                </a:lnTo>
                <a:lnTo>
                  <a:pt x="213106" y="0"/>
                </a:lnTo>
                <a:close/>
              </a:path>
            </a:pathLst>
          </a:custGeom>
          <a:solidFill>
            <a:srgbClr val="4E5C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7548" y="2850896"/>
            <a:ext cx="328930" cy="285115"/>
          </a:xfrm>
          <a:custGeom>
            <a:avLst/>
            <a:gdLst/>
            <a:ahLst/>
            <a:cxnLst/>
            <a:rect l="l" t="t" r="r" b="b"/>
            <a:pathLst>
              <a:path w="328929" h="285114">
                <a:moveTo>
                  <a:pt x="0" y="0"/>
                </a:moveTo>
                <a:lnTo>
                  <a:pt x="0" y="15621"/>
                </a:lnTo>
                <a:lnTo>
                  <a:pt x="5968" y="100330"/>
                </a:lnTo>
                <a:lnTo>
                  <a:pt x="13842" y="145034"/>
                </a:lnTo>
                <a:lnTo>
                  <a:pt x="25908" y="182118"/>
                </a:lnTo>
                <a:lnTo>
                  <a:pt x="52450" y="224790"/>
                </a:lnTo>
                <a:lnTo>
                  <a:pt x="95630" y="261493"/>
                </a:lnTo>
                <a:lnTo>
                  <a:pt x="144525" y="280035"/>
                </a:lnTo>
                <a:lnTo>
                  <a:pt x="193548" y="284734"/>
                </a:lnTo>
                <a:lnTo>
                  <a:pt x="228980" y="282067"/>
                </a:lnTo>
                <a:lnTo>
                  <a:pt x="270891" y="273050"/>
                </a:lnTo>
                <a:lnTo>
                  <a:pt x="315595" y="257683"/>
                </a:lnTo>
                <a:lnTo>
                  <a:pt x="328422" y="219075"/>
                </a:lnTo>
                <a:lnTo>
                  <a:pt x="326644" y="190881"/>
                </a:lnTo>
                <a:lnTo>
                  <a:pt x="313944" y="127889"/>
                </a:lnTo>
                <a:lnTo>
                  <a:pt x="289051" y="75437"/>
                </a:lnTo>
                <a:lnTo>
                  <a:pt x="240792" y="38862"/>
                </a:lnTo>
                <a:lnTo>
                  <a:pt x="20065" y="25400"/>
                </a:lnTo>
                <a:lnTo>
                  <a:pt x="0" y="0"/>
                </a:lnTo>
                <a:close/>
              </a:path>
              <a:path w="328929" h="285114">
                <a:moveTo>
                  <a:pt x="118999" y="7493"/>
                </a:moveTo>
                <a:lnTo>
                  <a:pt x="82168" y="11049"/>
                </a:lnTo>
                <a:lnTo>
                  <a:pt x="41783" y="19177"/>
                </a:lnTo>
                <a:lnTo>
                  <a:pt x="20065" y="25400"/>
                </a:lnTo>
                <a:lnTo>
                  <a:pt x="213991" y="25400"/>
                </a:lnTo>
                <a:lnTo>
                  <a:pt x="213232" y="25018"/>
                </a:lnTo>
                <a:lnTo>
                  <a:pt x="183768" y="14986"/>
                </a:lnTo>
                <a:lnTo>
                  <a:pt x="152908" y="9398"/>
                </a:lnTo>
                <a:lnTo>
                  <a:pt x="118999" y="7493"/>
                </a:lnTo>
                <a:close/>
              </a:path>
            </a:pathLst>
          </a:custGeom>
          <a:solidFill>
            <a:srgbClr val="F377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7548" y="2850896"/>
            <a:ext cx="328930" cy="285115"/>
          </a:xfrm>
          <a:custGeom>
            <a:avLst/>
            <a:gdLst/>
            <a:ahLst/>
            <a:cxnLst/>
            <a:rect l="l" t="t" r="r" b="b"/>
            <a:pathLst>
              <a:path w="328929" h="285114">
                <a:moveTo>
                  <a:pt x="0" y="0"/>
                </a:moveTo>
                <a:lnTo>
                  <a:pt x="0" y="15621"/>
                </a:lnTo>
                <a:lnTo>
                  <a:pt x="5968" y="100330"/>
                </a:lnTo>
                <a:lnTo>
                  <a:pt x="13842" y="145034"/>
                </a:lnTo>
                <a:lnTo>
                  <a:pt x="25908" y="182118"/>
                </a:lnTo>
                <a:lnTo>
                  <a:pt x="52450" y="224790"/>
                </a:lnTo>
                <a:lnTo>
                  <a:pt x="95630" y="261493"/>
                </a:lnTo>
                <a:lnTo>
                  <a:pt x="144525" y="280035"/>
                </a:lnTo>
                <a:lnTo>
                  <a:pt x="193548" y="284734"/>
                </a:lnTo>
                <a:lnTo>
                  <a:pt x="228980" y="282067"/>
                </a:lnTo>
                <a:lnTo>
                  <a:pt x="270891" y="273050"/>
                </a:lnTo>
                <a:lnTo>
                  <a:pt x="315595" y="257683"/>
                </a:lnTo>
                <a:lnTo>
                  <a:pt x="328422" y="219075"/>
                </a:lnTo>
                <a:lnTo>
                  <a:pt x="326644" y="190881"/>
                </a:lnTo>
                <a:lnTo>
                  <a:pt x="313944" y="127889"/>
                </a:lnTo>
                <a:lnTo>
                  <a:pt x="289051" y="75437"/>
                </a:lnTo>
                <a:lnTo>
                  <a:pt x="240792" y="38862"/>
                </a:lnTo>
                <a:lnTo>
                  <a:pt x="20065" y="25400"/>
                </a:lnTo>
                <a:lnTo>
                  <a:pt x="0" y="0"/>
                </a:lnTo>
                <a:close/>
              </a:path>
              <a:path w="328929" h="285114">
                <a:moveTo>
                  <a:pt x="118999" y="7493"/>
                </a:moveTo>
                <a:lnTo>
                  <a:pt x="82168" y="11049"/>
                </a:lnTo>
                <a:lnTo>
                  <a:pt x="41783" y="19177"/>
                </a:lnTo>
                <a:lnTo>
                  <a:pt x="20065" y="25400"/>
                </a:lnTo>
                <a:lnTo>
                  <a:pt x="213991" y="25400"/>
                </a:lnTo>
                <a:lnTo>
                  <a:pt x="213232" y="25018"/>
                </a:lnTo>
                <a:lnTo>
                  <a:pt x="183768" y="14986"/>
                </a:lnTo>
                <a:lnTo>
                  <a:pt x="152908" y="9398"/>
                </a:lnTo>
                <a:lnTo>
                  <a:pt x="118999" y="7493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4443" y="2851276"/>
            <a:ext cx="259079" cy="398780"/>
          </a:xfrm>
          <a:custGeom>
            <a:avLst/>
            <a:gdLst/>
            <a:ahLst/>
            <a:cxnLst/>
            <a:rect l="l" t="t" r="r" b="b"/>
            <a:pathLst>
              <a:path w="259079" h="398780">
                <a:moveTo>
                  <a:pt x="214249" y="0"/>
                </a:moveTo>
                <a:lnTo>
                  <a:pt x="116078" y="32893"/>
                </a:lnTo>
                <a:lnTo>
                  <a:pt x="75311" y="53467"/>
                </a:lnTo>
                <a:lnTo>
                  <a:pt x="44577" y="77978"/>
                </a:lnTo>
                <a:lnTo>
                  <a:pt x="16256" y="119253"/>
                </a:lnTo>
                <a:lnTo>
                  <a:pt x="0" y="175006"/>
                </a:lnTo>
                <a:lnTo>
                  <a:pt x="127" y="202692"/>
                </a:lnTo>
                <a:lnTo>
                  <a:pt x="10922" y="255524"/>
                </a:lnTo>
                <a:lnTo>
                  <a:pt x="38354" y="314325"/>
                </a:lnTo>
                <a:lnTo>
                  <a:pt x="65024" y="352298"/>
                </a:lnTo>
                <a:lnTo>
                  <a:pt x="99060" y="391287"/>
                </a:lnTo>
                <a:lnTo>
                  <a:pt x="105410" y="396621"/>
                </a:lnTo>
                <a:lnTo>
                  <a:pt x="106934" y="398525"/>
                </a:lnTo>
                <a:lnTo>
                  <a:pt x="156337" y="379603"/>
                </a:lnTo>
                <a:lnTo>
                  <a:pt x="201549" y="347091"/>
                </a:lnTo>
                <a:lnTo>
                  <a:pt x="234823" y="305308"/>
                </a:lnTo>
                <a:lnTo>
                  <a:pt x="248158" y="262128"/>
                </a:lnTo>
                <a:lnTo>
                  <a:pt x="256921" y="213614"/>
                </a:lnTo>
                <a:lnTo>
                  <a:pt x="258699" y="181610"/>
                </a:lnTo>
                <a:lnTo>
                  <a:pt x="256286" y="148462"/>
                </a:lnTo>
                <a:lnTo>
                  <a:pt x="247904" y="115316"/>
                </a:lnTo>
                <a:lnTo>
                  <a:pt x="233934" y="81280"/>
                </a:lnTo>
                <a:lnTo>
                  <a:pt x="212852" y="46481"/>
                </a:lnTo>
                <a:lnTo>
                  <a:pt x="198628" y="28956"/>
                </a:lnTo>
                <a:lnTo>
                  <a:pt x="214249" y="0"/>
                </a:lnTo>
                <a:close/>
              </a:path>
            </a:pathLst>
          </a:custGeom>
          <a:solidFill>
            <a:srgbClr val="F377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4443" y="2851276"/>
            <a:ext cx="259079" cy="398780"/>
          </a:xfrm>
          <a:custGeom>
            <a:avLst/>
            <a:gdLst/>
            <a:ahLst/>
            <a:cxnLst/>
            <a:rect l="l" t="t" r="r" b="b"/>
            <a:pathLst>
              <a:path w="259079" h="398780">
                <a:moveTo>
                  <a:pt x="214249" y="0"/>
                </a:moveTo>
                <a:lnTo>
                  <a:pt x="116078" y="32893"/>
                </a:lnTo>
                <a:lnTo>
                  <a:pt x="75311" y="53467"/>
                </a:lnTo>
                <a:lnTo>
                  <a:pt x="44577" y="77978"/>
                </a:lnTo>
                <a:lnTo>
                  <a:pt x="16256" y="119253"/>
                </a:lnTo>
                <a:lnTo>
                  <a:pt x="0" y="175006"/>
                </a:lnTo>
                <a:lnTo>
                  <a:pt x="127" y="202692"/>
                </a:lnTo>
                <a:lnTo>
                  <a:pt x="10922" y="255524"/>
                </a:lnTo>
                <a:lnTo>
                  <a:pt x="38354" y="314325"/>
                </a:lnTo>
                <a:lnTo>
                  <a:pt x="65024" y="352298"/>
                </a:lnTo>
                <a:lnTo>
                  <a:pt x="99060" y="391287"/>
                </a:lnTo>
                <a:lnTo>
                  <a:pt x="105410" y="396621"/>
                </a:lnTo>
                <a:lnTo>
                  <a:pt x="106934" y="398525"/>
                </a:lnTo>
                <a:lnTo>
                  <a:pt x="156337" y="379603"/>
                </a:lnTo>
                <a:lnTo>
                  <a:pt x="201549" y="347091"/>
                </a:lnTo>
                <a:lnTo>
                  <a:pt x="234823" y="305308"/>
                </a:lnTo>
                <a:lnTo>
                  <a:pt x="248158" y="262128"/>
                </a:lnTo>
                <a:lnTo>
                  <a:pt x="256921" y="213614"/>
                </a:lnTo>
                <a:lnTo>
                  <a:pt x="258699" y="181610"/>
                </a:lnTo>
                <a:lnTo>
                  <a:pt x="256286" y="148462"/>
                </a:lnTo>
                <a:lnTo>
                  <a:pt x="247904" y="115316"/>
                </a:lnTo>
                <a:lnTo>
                  <a:pt x="233934" y="81280"/>
                </a:lnTo>
                <a:lnTo>
                  <a:pt x="212852" y="46481"/>
                </a:lnTo>
                <a:lnTo>
                  <a:pt x="198628" y="28956"/>
                </a:lnTo>
                <a:lnTo>
                  <a:pt x="21424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7592" y="2687702"/>
            <a:ext cx="411480" cy="259079"/>
          </a:xfrm>
          <a:custGeom>
            <a:avLst/>
            <a:gdLst/>
            <a:ahLst/>
            <a:cxnLst/>
            <a:rect l="l" t="t" r="r" b="b"/>
            <a:pathLst>
              <a:path w="411479" h="259080">
                <a:moveTo>
                  <a:pt x="186309" y="0"/>
                </a:moveTo>
                <a:lnTo>
                  <a:pt x="135636" y="11302"/>
                </a:lnTo>
                <a:lnTo>
                  <a:pt x="92202" y="34798"/>
                </a:lnTo>
                <a:lnTo>
                  <a:pt x="33655" y="87122"/>
                </a:lnTo>
                <a:lnTo>
                  <a:pt x="5207" y="124713"/>
                </a:lnTo>
                <a:lnTo>
                  <a:pt x="1524" y="131063"/>
                </a:lnTo>
                <a:lnTo>
                  <a:pt x="0" y="132969"/>
                </a:lnTo>
                <a:lnTo>
                  <a:pt x="19939" y="165735"/>
                </a:lnTo>
                <a:lnTo>
                  <a:pt x="47498" y="193801"/>
                </a:lnTo>
                <a:lnTo>
                  <a:pt x="92456" y="228092"/>
                </a:lnTo>
                <a:lnTo>
                  <a:pt x="159131" y="252475"/>
                </a:lnTo>
                <a:lnTo>
                  <a:pt x="203581" y="258953"/>
                </a:lnTo>
                <a:lnTo>
                  <a:pt x="232156" y="258699"/>
                </a:lnTo>
                <a:lnTo>
                  <a:pt x="292100" y="240411"/>
                </a:lnTo>
                <a:lnTo>
                  <a:pt x="324866" y="220472"/>
                </a:lnTo>
                <a:lnTo>
                  <a:pt x="359918" y="191769"/>
                </a:lnTo>
                <a:lnTo>
                  <a:pt x="379095" y="173481"/>
                </a:lnTo>
                <a:lnTo>
                  <a:pt x="411353" y="165988"/>
                </a:lnTo>
                <a:lnTo>
                  <a:pt x="350901" y="85598"/>
                </a:lnTo>
                <a:lnTo>
                  <a:pt x="319532" y="52450"/>
                </a:lnTo>
                <a:lnTo>
                  <a:pt x="288417" y="27812"/>
                </a:lnTo>
                <a:lnTo>
                  <a:pt x="242570" y="7112"/>
                </a:lnTo>
                <a:lnTo>
                  <a:pt x="214249" y="1143"/>
                </a:lnTo>
                <a:lnTo>
                  <a:pt x="186309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63945" y="2445259"/>
            <a:ext cx="255904" cy="409575"/>
          </a:xfrm>
          <a:custGeom>
            <a:avLst/>
            <a:gdLst/>
            <a:ahLst/>
            <a:cxnLst/>
            <a:rect l="l" t="t" r="r" b="b"/>
            <a:pathLst>
              <a:path w="255904" h="409575">
                <a:moveTo>
                  <a:pt x="84835" y="0"/>
                </a:moveTo>
                <a:lnTo>
                  <a:pt x="56514" y="25907"/>
                </a:lnTo>
                <a:lnTo>
                  <a:pt x="34416" y="58165"/>
                </a:lnTo>
                <a:lnTo>
                  <a:pt x="9143" y="108838"/>
                </a:lnTo>
                <a:lnTo>
                  <a:pt x="762" y="146176"/>
                </a:lnTo>
                <a:lnTo>
                  <a:pt x="0" y="160654"/>
                </a:lnTo>
                <a:lnTo>
                  <a:pt x="0" y="192024"/>
                </a:lnTo>
                <a:lnTo>
                  <a:pt x="10159" y="254888"/>
                </a:lnTo>
                <a:lnTo>
                  <a:pt x="40766" y="315213"/>
                </a:lnTo>
                <a:lnTo>
                  <a:pt x="97281" y="368172"/>
                </a:lnTo>
                <a:lnTo>
                  <a:pt x="116839" y="379602"/>
                </a:lnTo>
                <a:lnTo>
                  <a:pt x="132460" y="409320"/>
                </a:lnTo>
                <a:lnTo>
                  <a:pt x="199770" y="334263"/>
                </a:lnTo>
                <a:lnTo>
                  <a:pt x="225932" y="297561"/>
                </a:lnTo>
                <a:lnTo>
                  <a:pt x="243966" y="262381"/>
                </a:lnTo>
                <a:lnTo>
                  <a:pt x="255524" y="213232"/>
                </a:lnTo>
                <a:lnTo>
                  <a:pt x="255524" y="183895"/>
                </a:lnTo>
                <a:lnTo>
                  <a:pt x="242569" y="132079"/>
                </a:lnTo>
                <a:lnTo>
                  <a:pt x="215645" y="89153"/>
                </a:lnTo>
                <a:lnTo>
                  <a:pt x="172084" y="47751"/>
                </a:lnTo>
                <a:lnTo>
                  <a:pt x="136270" y="24129"/>
                </a:lnTo>
                <a:lnTo>
                  <a:pt x="94233" y="3682"/>
                </a:lnTo>
                <a:lnTo>
                  <a:pt x="86994" y="762"/>
                </a:lnTo>
                <a:lnTo>
                  <a:pt x="84835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95010" y="2616835"/>
            <a:ext cx="352425" cy="281940"/>
          </a:xfrm>
          <a:custGeom>
            <a:avLst/>
            <a:gdLst/>
            <a:ahLst/>
            <a:cxnLst/>
            <a:rect l="l" t="t" r="r" b="b"/>
            <a:pathLst>
              <a:path w="352425" h="281939">
                <a:moveTo>
                  <a:pt x="255015" y="0"/>
                </a:moveTo>
                <a:lnTo>
                  <a:pt x="203962" y="7619"/>
                </a:lnTo>
                <a:lnTo>
                  <a:pt x="163702" y="28575"/>
                </a:lnTo>
                <a:lnTo>
                  <a:pt x="123189" y="55625"/>
                </a:lnTo>
                <a:lnTo>
                  <a:pt x="77342" y="101600"/>
                </a:lnTo>
                <a:lnTo>
                  <a:pt x="43814" y="164210"/>
                </a:lnTo>
                <a:lnTo>
                  <a:pt x="34289" y="203834"/>
                </a:lnTo>
                <a:lnTo>
                  <a:pt x="31241" y="226567"/>
                </a:lnTo>
                <a:lnTo>
                  <a:pt x="0" y="235203"/>
                </a:lnTo>
                <a:lnTo>
                  <a:pt x="14477" y="241172"/>
                </a:lnTo>
                <a:lnTo>
                  <a:pt x="94614" y="268223"/>
                </a:lnTo>
                <a:lnTo>
                  <a:pt x="138811" y="278510"/>
                </a:lnTo>
                <a:lnTo>
                  <a:pt x="166369" y="281685"/>
                </a:lnTo>
                <a:lnTo>
                  <a:pt x="178053" y="281558"/>
                </a:lnTo>
                <a:lnTo>
                  <a:pt x="227457" y="273431"/>
                </a:lnTo>
                <a:lnTo>
                  <a:pt x="277494" y="246760"/>
                </a:lnTo>
                <a:lnTo>
                  <a:pt x="312165" y="207771"/>
                </a:lnTo>
                <a:lnTo>
                  <a:pt x="333883" y="162178"/>
                </a:lnTo>
                <a:lnTo>
                  <a:pt x="350646" y="82930"/>
                </a:lnTo>
                <a:lnTo>
                  <a:pt x="352424" y="33147"/>
                </a:lnTo>
                <a:lnTo>
                  <a:pt x="351916" y="25526"/>
                </a:lnTo>
                <a:lnTo>
                  <a:pt x="351536" y="23240"/>
                </a:lnTo>
                <a:lnTo>
                  <a:pt x="343788" y="17017"/>
                </a:lnTo>
                <a:lnTo>
                  <a:pt x="318769" y="8127"/>
                </a:lnTo>
                <a:lnTo>
                  <a:pt x="282193" y="1524"/>
                </a:lnTo>
                <a:lnTo>
                  <a:pt x="255015" y="0"/>
                </a:lnTo>
                <a:close/>
              </a:path>
            </a:pathLst>
          </a:custGeom>
          <a:solidFill>
            <a:srgbClr val="F377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5010" y="2616835"/>
            <a:ext cx="352425" cy="281940"/>
          </a:xfrm>
          <a:custGeom>
            <a:avLst/>
            <a:gdLst/>
            <a:ahLst/>
            <a:cxnLst/>
            <a:rect l="l" t="t" r="r" b="b"/>
            <a:pathLst>
              <a:path w="352425" h="281939">
                <a:moveTo>
                  <a:pt x="255015" y="0"/>
                </a:moveTo>
                <a:lnTo>
                  <a:pt x="203962" y="7619"/>
                </a:lnTo>
                <a:lnTo>
                  <a:pt x="163702" y="28575"/>
                </a:lnTo>
                <a:lnTo>
                  <a:pt x="123189" y="55625"/>
                </a:lnTo>
                <a:lnTo>
                  <a:pt x="77342" y="101600"/>
                </a:lnTo>
                <a:lnTo>
                  <a:pt x="43814" y="164210"/>
                </a:lnTo>
                <a:lnTo>
                  <a:pt x="34289" y="203834"/>
                </a:lnTo>
                <a:lnTo>
                  <a:pt x="31241" y="226567"/>
                </a:lnTo>
                <a:lnTo>
                  <a:pt x="0" y="235203"/>
                </a:lnTo>
                <a:lnTo>
                  <a:pt x="14477" y="241172"/>
                </a:lnTo>
                <a:lnTo>
                  <a:pt x="94614" y="268223"/>
                </a:lnTo>
                <a:lnTo>
                  <a:pt x="138811" y="278510"/>
                </a:lnTo>
                <a:lnTo>
                  <a:pt x="166369" y="281685"/>
                </a:lnTo>
                <a:lnTo>
                  <a:pt x="178053" y="281558"/>
                </a:lnTo>
                <a:lnTo>
                  <a:pt x="227457" y="273431"/>
                </a:lnTo>
                <a:lnTo>
                  <a:pt x="277494" y="246760"/>
                </a:lnTo>
                <a:lnTo>
                  <a:pt x="312165" y="207771"/>
                </a:lnTo>
                <a:lnTo>
                  <a:pt x="333883" y="162178"/>
                </a:lnTo>
                <a:lnTo>
                  <a:pt x="350646" y="82930"/>
                </a:lnTo>
                <a:lnTo>
                  <a:pt x="352424" y="33147"/>
                </a:lnTo>
                <a:lnTo>
                  <a:pt x="351916" y="25526"/>
                </a:lnTo>
                <a:lnTo>
                  <a:pt x="351536" y="23240"/>
                </a:lnTo>
                <a:lnTo>
                  <a:pt x="343788" y="17017"/>
                </a:lnTo>
                <a:lnTo>
                  <a:pt x="318769" y="8127"/>
                </a:lnTo>
                <a:lnTo>
                  <a:pt x="282193" y="1524"/>
                </a:lnTo>
                <a:lnTo>
                  <a:pt x="255015" y="0"/>
                </a:lnTo>
                <a:close/>
              </a:path>
            </a:pathLst>
          </a:custGeom>
          <a:solidFill>
            <a:srgbClr val="719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36461" y="2790317"/>
            <a:ext cx="136398" cy="141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10351" y="2724912"/>
            <a:ext cx="349250" cy="307975"/>
          </a:xfrm>
          <a:custGeom>
            <a:avLst/>
            <a:gdLst/>
            <a:ahLst/>
            <a:cxnLst/>
            <a:rect l="l" t="t" r="r" b="b"/>
            <a:pathLst>
              <a:path w="349250" h="307975">
                <a:moveTo>
                  <a:pt x="196596" y="152273"/>
                </a:moveTo>
                <a:lnTo>
                  <a:pt x="148209" y="152273"/>
                </a:lnTo>
                <a:lnTo>
                  <a:pt x="151764" y="154939"/>
                </a:lnTo>
                <a:lnTo>
                  <a:pt x="153162" y="157480"/>
                </a:lnTo>
                <a:lnTo>
                  <a:pt x="143763" y="167512"/>
                </a:lnTo>
                <a:lnTo>
                  <a:pt x="122300" y="185293"/>
                </a:lnTo>
                <a:lnTo>
                  <a:pt x="112268" y="194563"/>
                </a:lnTo>
                <a:lnTo>
                  <a:pt x="80772" y="222250"/>
                </a:lnTo>
                <a:lnTo>
                  <a:pt x="64643" y="250189"/>
                </a:lnTo>
                <a:lnTo>
                  <a:pt x="67563" y="264921"/>
                </a:lnTo>
                <a:lnTo>
                  <a:pt x="88137" y="297433"/>
                </a:lnTo>
                <a:lnTo>
                  <a:pt x="106807" y="307467"/>
                </a:lnTo>
                <a:lnTo>
                  <a:pt x="121031" y="304164"/>
                </a:lnTo>
                <a:lnTo>
                  <a:pt x="134493" y="297052"/>
                </a:lnTo>
                <a:lnTo>
                  <a:pt x="139953" y="292735"/>
                </a:lnTo>
                <a:lnTo>
                  <a:pt x="146812" y="287400"/>
                </a:lnTo>
                <a:lnTo>
                  <a:pt x="158623" y="274955"/>
                </a:lnTo>
                <a:lnTo>
                  <a:pt x="167132" y="260350"/>
                </a:lnTo>
                <a:lnTo>
                  <a:pt x="170687" y="243458"/>
                </a:lnTo>
                <a:lnTo>
                  <a:pt x="169925" y="234442"/>
                </a:lnTo>
                <a:lnTo>
                  <a:pt x="170814" y="226060"/>
                </a:lnTo>
                <a:lnTo>
                  <a:pt x="169128" y="208787"/>
                </a:lnTo>
                <a:lnTo>
                  <a:pt x="166877" y="192531"/>
                </a:lnTo>
                <a:lnTo>
                  <a:pt x="165449" y="177292"/>
                </a:lnTo>
                <a:lnTo>
                  <a:pt x="165413" y="175894"/>
                </a:lnTo>
                <a:lnTo>
                  <a:pt x="166624" y="168148"/>
                </a:lnTo>
                <a:lnTo>
                  <a:pt x="169418" y="165607"/>
                </a:lnTo>
                <a:lnTo>
                  <a:pt x="174498" y="162687"/>
                </a:lnTo>
                <a:lnTo>
                  <a:pt x="203601" y="162687"/>
                </a:lnTo>
                <a:lnTo>
                  <a:pt x="196596" y="155448"/>
                </a:lnTo>
                <a:lnTo>
                  <a:pt x="196596" y="152273"/>
                </a:lnTo>
                <a:close/>
              </a:path>
              <a:path w="349250" h="307975">
                <a:moveTo>
                  <a:pt x="203601" y="162687"/>
                </a:moveTo>
                <a:lnTo>
                  <a:pt x="174498" y="162687"/>
                </a:lnTo>
                <a:lnTo>
                  <a:pt x="180848" y="163830"/>
                </a:lnTo>
                <a:lnTo>
                  <a:pt x="187071" y="171831"/>
                </a:lnTo>
                <a:lnTo>
                  <a:pt x="190753" y="183261"/>
                </a:lnTo>
                <a:lnTo>
                  <a:pt x="191643" y="188213"/>
                </a:lnTo>
                <a:lnTo>
                  <a:pt x="194437" y="200787"/>
                </a:lnTo>
                <a:lnTo>
                  <a:pt x="203581" y="224408"/>
                </a:lnTo>
                <a:lnTo>
                  <a:pt x="209866" y="235585"/>
                </a:lnTo>
                <a:lnTo>
                  <a:pt x="216281" y="248665"/>
                </a:lnTo>
                <a:lnTo>
                  <a:pt x="233807" y="289306"/>
                </a:lnTo>
                <a:lnTo>
                  <a:pt x="256159" y="295020"/>
                </a:lnTo>
                <a:lnTo>
                  <a:pt x="271018" y="290830"/>
                </a:lnTo>
                <a:lnTo>
                  <a:pt x="283845" y="281939"/>
                </a:lnTo>
                <a:lnTo>
                  <a:pt x="288289" y="276225"/>
                </a:lnTo>
                <a:lnTo>
                  <a:pt x="300609" y="263525"/>
                </a:lnTo>
                <a:lnTo>
                  <a:pt x="315087" y="241681"/>
                </a:lnTo>
                <a:lnTo>
                  <a:pt x="319659" y="225551"/>
                </a:lnTo>
                <a:lnTo>
                  <a:pt x="318515" y="216281"/>
                </a:lnTo>
                <a:lnTo>
                  <a:pt x="319532" y="208787"/>
                </a:lnTo>
                <a:lnTo>
                  <a:pt x="315340" y="195452"/>
                </a:lnTo>
                <a:lnTo>
                  <a:pt x="305308" y="185293"/>
                </a:lnTo>
                <a:lnTo>
                  <a:pt x="292100" y="179069"/>
                </a:lnTo>
                <a:lnTo>
                  <a:pt x="285241" y="177800"/>
                </a:lnTo>
                <a:lnTo>
                  <a:pt x="277749" y="174625"/>
                </a:lnTo>
                <a:lnTo>
                  <a:pt x="261365" y="171957"/>
                </a:lnTo>
                <a:lnTo>
                  <a:pt x="219963" y="170052"/>
                </a:lnTo>
                <a:lnTo>
                  <a:pt x="215137" y="168529"/>
                </a:lnTo>
                <a:lnTo>
                  <a:pt x="204215" y="163321"/>
                </a:lnTo>
                <a:lnTo>
                  <a:pt x="203601" y="162687"/>
                </a:lnTo>
                <a:close/>
              </a:path>
              <a:path w="349250" h="307975">
                <a:moveTo>
                  <a:pt x="78612" y="73660"/>
                </a:moveTo>
                <a:lnTo>
                  <a:pt x="32638" y="89407"/>
                </a:lnTo>
                <a:lnTo>
                  <a:pt x="5334" y="127635"/>
                </a:lnTo>
                <a:lnTo>
                  <a:pt x="0" y="164592"/>
                </a:lnTo>
                <a:lnTo>
                  <a:pt x="888" y="168782"/>
                </a:lnTo>
                <a:lnTo>
                  <a:pt x="4063" y="175894"/>
                </a:lnTo>
                <a:lnTo>
                  <a:pt x="12191" y="183514"/>
                </a:lnTo>
                <a:lnTo>
                  <a:pt x="26924" y="187325"/>
                </a:lnTo>
                <a:lnTo>
                  <a:pt x="42799" y="185546"/>
                </a:lnTo>
                <a:lnTo>
                  <a:pt x="49784" y="182118"/>
                </a:lnTo>
                <a:lnTo>
                  <a:pt x="66039" y="180339"/>
                </a:lnTo>
                <a:lnTo>
                  <a:pt x="90677" y="177292"/>
                </a:lnTo>
                <a:lnTo>
                  <a:pt x="106679" y="172465"/>
                </a:lnTo>
                <a:lnTo>
                  <a:pt x="113664" y="168148"/>
                </a:lnTo>
                <a:lnTo>
                  <a:pt x="122936" y="162306"/>
                </a:lnTo>
                <a:lnTo>
                  <a:pt x="141097" y="152654"/>
                </a:lnTo>
                <a:lnTo>
                  <a:pt x="148209" y="152273"/>
                </a:lnTo>
                <a:lnTo>
                  <a:pt x="196596" y="152273"/>
                </a:lnTo>
                <a:lnTo>
                  <a:pt x="196596" y="149732"/>
                </a:lnTo>
                <a:lnTo>
                  <a:pt x="199898" y="147193"/>
                </a:lnTo>
                <a:lnTo>
                  <a:pt x="202946" y="146176"/>
                </a:lnTo>
                <a:lnTo>
                  <a:pt x="219328" y="141605"/>
                </a:lnTo>
                <a:lnTo>
                  <a:pt x="244601" y="139192"/>
                </a:lnTo>
                <a:lnTo>
                  <a:pt x="313543" y="139192"/>
                </a:lnTo>
                <a:lnTo>
                  <a:pt x="316357" y="138175"/>
                </a:lnTo>
                <a:lnTo>
                  <a:pt x="320047" y="135762"/>
                </a:lnTo>
                <a:lnTo>
                  <a:pt x="193421" y="135762"/>
                </a:lnTo>
                <a:lnTo>
                  <a:pt x="193324" y="134874"/>
                </a:lnTo>
                <a:lnTo>
                  <a:pt x="169925" y="134874"/>
                </a:lnTo>
                <a:lnTo>
                  <a:pt x="165481" y="133604"/>
                </a:lnTo>
                <a:lnTo>
                  <a:pt x="162051" y="131318"/>
                </a:lnTo>
                <a:lnTo>
                  <a:pt x="154559" y="120904"/>
                </a:lnTo>
                <a:lnTo>
                  <a:pt x="135762" y="104267"/>
                </a:lnTo>
                <a:lnTo>
                  <a:pt x="124587" y="97536"/>
                </a:lnTo>
                <a:lnTo>
                  <a:pt x="112522" y="88900"/>
                </a:lnTo>
                <a:lnTo>
                  <a:pt x="92583" y="77596"/>
                </a:lnTo>
                <a:lnTo>
                  <a:pt x="78612" y="73660"/>
                </a:lnTo>
                <a:close/>
              </a:path>
              <a:path w="349250" h="307975">
                <a:moveTo>
                  <a:pt x="313543" y="139192"/>
                </a:moveTo>
                <a:lnTo>
                  <a:pt x="244601" y="139192"/>
                </a:lnTo>
                <a:lnTo>
                  <a:pt x="261112" y="142620"/>
                </a:lnTo>
                <a:lnTo>
                  <a:pt x="268477" y="146304"/>
                </a:lnTo>
                <a:lnTo>
                  <a:pt x="278257" y="147065"/>
                </a:lnTo>
                <a:lnTo>
                  <a:pt x="298069" y="144780"/>
                </a:lnTo>
                <a:lnTo>
                  <a:pt x="313543" y="139192"/>
                </a:lnTo>
                <a:close/>
              </a:path>
              <a:path w="349250" h="307975">
                <a:moveTo>
                  <a:pt x="292226" y="37973"/>
                </a:moveTo>
                <a:lnTo>
                  <a:pt x="249809" y="47117"/>
                </a:lnTo>
                <a:lnTo>
                  <a:pt x="229743" y="86994"/>
                </a:lnTo>
                <a:lnTo>
                  <a:pt x="222376" y="100583"/>
                </a:lnTo>
                <a:lnTo>
                  <a:pt x="210693" y="120776"/>
                </a:lnTo>
                <a:lnTo>
                  <a:pt x="200533" y="131699"/>
                </a:lnTo>
                <a:lnTo>
                  <a:pt x="193421" y="135762"/>
                </a:lnTo>
                <a:lnTo>
                  <a:pt x="320047" y="135762"/>
                </a:lnTo>
                <a:lnTo>
                  <a:pt x="347599" y="104393"/>
                </a:lnTo>
                <a:lnTo>
                  <a:pt x="348869" y="92582"/>
                </a:lnTo>
                <a:lnTo>
                  <a:pt x="347345" y="80771"/>
                </a:lnTo>
                <a:lnTo>
                  <a:pt x="319786" y="44576"/>
                </a:lnTo>
                <a:lnTo>
                  <a:pt x="313816" y="42418"/>
                </a:lnTo>
                <a:lnTo>
                  <a:pt x="306832" y="39750"/>
                </a:lnTo>
                <a:lnTo>
                  <a:pt x="292226" y="37973"/>
                </a:lnTo>
                <a:close/>
              </a:path>
              <a:path w="349250" h="307975">
                <a:moveTo>
                  <a:pt x="177419" y="0"/>
                </a:moveTo>
                <a:lnTo>
                  <a:pt x="163575" y="3048"/>
                </a:lnTo>
                <a:lnTo>
                  <a:pt x="156972" y="6350"/>
                </a:lnTo>
                <a:lnTo>
                  <a:pt x="149860" y="8636"/>
                </a:lnTo>
                <a:lnTo>
                  <a:pt x="135000" y="16510"/>
                </a:lnTo>
                <a:lnTo>
                  <a:pt x="123951" y="28448"/>
                </a:lnTo>
                <a:lnTo>
                  <a:pt x="121665" y="39243"/>
                </a:lnTo>
                <a:lnTo>
                  <a:pt x="123316" y="47117"/>
                </a:lnTo>
                <a:lnTo>
                  <a:pt x="126111" y="51054"/>
                </a:lnTo>
                <a:lnTo>
                  <a:pt x="134874" y="64388"/>
                </a:lnTo>
                <a:lnTo>
                  <a:pt x="153924" y="90805"/>
                </a:lnTo>
                <a:lnTo>
                  <a:pt x="162433" y="104901"/>
                </a:lnTo>
                <a:lnTo>
                  <a:pt x="165481" y="107823"/>
                </a:lnTo>
                <a:lnTo>
                  <a:pt x="170941" y="120142"/>
                </a:lnTo>
                <a:lnTo>
                  <a:pt x="172847" y="131699"/>
                </a:lnTo>
                <a:lnTo>
                  <a:pt x="169925" y="134874"/>
                </a:lnTo>
                <a:lnTo>
                  <a:pt x="193324" y="134874"/>
                </a:lnTo>
                <a:lnTo>
                  <a:pt x="192404" y="126364"/>
                </a:lnTo>
                <a:lnTo>
                  <a:pt x="196469" y="109474"/>
                </a:lnTo>
                <a:lnTo>
                  <a:pt x="204453" y="92582"/>
                </a:lnTo>
                <a:lnTo>
                  <a:pt x="211582" y="76200"/>
                </a:lnTo>
                <a:lnTo>
                  <a:pt x="213360" y="67182"/>
                </a:lnTo>
                <a:lnTo>
                  <a:pt x="218439" y="52958"/>
                </a:lnTo>
                <a:lnTo>
                  <a:pt x="220345" y="30352"/>
                </a:lnTo>
                <a:lnTo>
                  <a:pt x="215773" y="16510"/>
                </a:lnTo>
                <a:lnTo>
                  <a:pt x="209931" y="10922"/>
                </a:lnTo>
                <a:lnTo>
                  <a:pt x="204343" y="6350"/>
                </a:lnTo>
                <a:lnTo>
                  <a:pt x="191262" y="1142"/>
                </a:lnTo>
                <a:lnTo>
                  <a:pt x="177419" y="0"/>
                </a:lnTo>
                <a:close/>
              </a:path>
            </a:pathLst>
          </a:custGeom>
          <a:solidFill>
            <a:srgbClr val="CED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47659" y="1802130"/>
            <a:ext cx="812038" cy="8211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00544" y="4229861"/>
            <a:ext cx="805941" cy="815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8064" y="1235202"/>
            <a:ext cx="869950" cy="8745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8972" y="3464814"/>
            <a:ext cx="2308605" cy="1854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98207" y="2375153"/>
            <a:ext cx="1752346" cy="16517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6532" y="1602486"/>
            <a:ext cx="283210" cy="379730"/>
          </a:xfrm>
          <a:custGeom>
            <a:avLst/>
            <a:gdLst/>
            <a:ahLst/>
            <a:cxnLst/>
            <a:rect l="l" t="t" r="r" b="b"/>
            <a:pathLst>
              <a:path w="283210" h="379730">
                <a:moveTo>
                  <a:pt x="60197" y="0"/>
                </a:moveTo>
                <a:lnTo>
                  <a:pt x="57276" y="0"/>
                </a:lnTo>
                <a:lnTo>
                  <a:pt x="48767" y="9016"/>
                </a:lnTo>
                <a:lnTo>
                  <a:pt x="25018" y="53086"/>
                </a:lnTo>
                <a:lnTo>
                  <a:pt x="4952" y="114046"/>
                </a:lnTo>
                <a:lnTo>
                  <a:pt x="0" y="144652"/>
                </a:lnTo>
                <a:lnTo>
                  <a:pt x="888" y="171958"/>
                </a:lnTo>
                <a:lnTo>
                  <a:pt x="25018" y="227329"/>
                </a:lnTo>
                <a:lnTo>
                  <a:pt x="62991" y="276098"/>
                </a:lnTo>
                <a:lnTo>
                  <a:pt x="115696" y="314325"/>
                </a:lnTo>
                <a:lnTo>
                  <a:pt x="188848" y="342138"/>
                </a:lnTo>
                <a:lnTo>
                  <a:pt x="210819" y="347472"/>
                </a:lnTo>
                <a:lnTo>
                  <a:pt x="215772" y="379222"/>
                </a:lnTo>
                <a:lnTo>
                  <a:pt x="259968" y="289178"/>
                </a:lnTo>
                <a:lnTo>
                  <a:pt x="275081" y="246506"/>
                </a:lnTo>
                <a:lnTo>
                  <a:pt x="282828" y="208279"/>
                </a:lnTo>
                <a:lnTo>
                  <a:pt x="283209" y="190118"/>
                </a:lnTo>
                <a:lnTo>
                  <a:pt x="280669" y="158114"/>
                </a:lnTo>
                <a:lnTo>
                  <a:pt x="260984" y="105028"/>
                </a:lnTo>
                <a:lnTo>
                  <a:pt x="227583" y="64897"/>
                </a:lnTo>
                <a:lnTo>
                  <a:pt x="187070" y="36702"/>
                </a:lnTo>
                <a:lnTo>
                  <a:pt x="114045" y="9016"/>
                </a:lnTo>
                <a:lnTo>
                  <a:pt x="67437" y="380"/>
                </a:lnTo>
                <a:lnTo>
                  <a:pt x="60197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56532" y="1602486"/>
            <a:ext cx="283210" cy="379730"/>
          </a:xfrm>
          <a:custGeom>
            <a:avLst/>
            <a:gdLst/>
            <a:ahLst/>
            <a:cxnLst/>
            <a:rect l="l" t="t" r="r" b="b"/>
            <a:pathLst>
              <a:path w="283210" h="379730">
                <a:moveTo>
                  <a:pt x="60197" y="0"/>
                </a:moveTo>
                <a:lnTo>
                  <a:pt x="57276" y="0"/>
                </a:lnTo>
                <a:lnTo>
                  <a:pt x="48767" y="9016"/>
                </a:lnTo>
                <a:lnTo>
                  <a:pt x="25018" y="53086"/>
                </a:lnTo>
                <a:lnTo>
                  <a:pt x="4952" y="114046"/>
                </a:lnTo>
                <a:lnTo>
                  <a:pt x="0" y="144652"/>
                </a:lnTo>
                <a:lnTo>
                  <a:pt x="888" y="171958"/>
                </a:lnTo>
                <a:lnTo>
                  <a:pt x="25018" y="227329"/>
                </a:lnTo>
                <a:lnTo>
                  <a:pt x="62991" y="276098"/>
                </a:lnTo>
                <a:lnTo>
                  <a:pt x="115696" y="314325"/>
                </a:lnTo>
                <a:lnTo>
                  <a:pt x="188848" y="342138"/>
                </a:lnTo>
                <a:lnTo>
                  <a:pt x="210819" y="347472"/>
                </a:lnTo>
                <a:lnTo>
                  <a:pt x="215772" y="379222"/>
                </a:lnTo>
                <a:lnTo>
                  <a:pt x="259968" y="289178"/>
                </a:lnTo>
                <a:lnTo>
                  <a:pt x="275081" y="246506"/>
                </a:lnTo>
                <a:lnTo>
                  <a:pt x="282828" y="208279"/>
                </a:lnTo>
                <a:lnTo>
                  <a:pt x="283209" y="190118"/>
                </a:lnTo>
                <a:lnTo>
                  <a:pt x="280669" y="158114"/>
                </a:lnTo>
                <a:lnTo>
                  <a:pt x="260984" y="105028"/>
                </a:lnTo>
                <a:lnTo>
                  <a:pt x="227583" y="64897"/>
                </a:lnTo>
                <a:lnTo>
                  <a:pt x="187070" y="36702"/>
                </a:lnTo>
                <a:lnTo>
                  <a:pt x="114045" y="9016"/>
                </a:lnTo>
                <a:lnTo>
                  <a:pt x="67437" y="380"/>
                </a:lnTo>
                <a:lnTo>
                  <a:pt x="60197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71416" y="1678687"/>
            <a:ext cx="307975" cy="324485"/>
          </a:xfrm>
          <a:custGeom>
            <a:avLst/>
            <a:gdLst/>
            <a:ahLst/>
            <a:cxnLst/>
            <a:rect l="l" t="t" r="r" b="b"/>
            <a:pathLst>
              <a:path w="307975" h="324484">
                <a:moveTo>
                  <a:pt x="236982" y="0"/>
                </a:moveTo>
                <a:lnTo>
                  <a:pt x="181737" y="6096"/>
                </a:lnTo>
                <a:lnTo>
                  <a:pt x="132207" y="26162"/>
                </a:lnTo>
                <a:lnTo>
                  <a:pt x="99187" y="57276"/>
                </a:lnTo>
                <a:lnTo>
                  <a:pt x="67818" y="95250"/>
                </a:lnTo>
                <a:lnTo>
                  <a:pt x="36322" y="152400"/>
                </a:lnTo>
                <a:lnTo>
                  <a:pt x="22860" y="221996"/>
                </a:lnTo>
                <a:lnTo>
                  <a:pt x="24130" y="262763"/>
                </a:lnTo>
                <a:lnTo>
                  <a:pt x="27812" y="285114"/>
                </a:lnTo>
                <a:lnTo>
                  <a:pt x="0" y="302513"/>
                </a:lnTo>
                <a:lnTo>
                  <a:pt x="15875" y="306704"/>
                </a:lnTo>
                <a:lnTo>
                  <a:pt x="101600" y="322199"/>
                </a:lnTo>
                <a:lnTo>
                  <a:pt x="147193" y="324358"/>
                </a:lnTo>
                <a:lnTo>
                  <a:pt x="174625" y="321817"/>
                </a:lnTo>
                <a:lnTo>
                  <a:pt x="231012" y="296037"/>
                </a:lnTo>
                <a:lnTo>
                  <a:pt x="272542" y="255397"/>
                </a:lnTo>
                <a:lnTo>
                  <a:pt x="296163" y="205993"/>
                </a:lnTo>
                <a:lnTo>
                  <a:pt x="306070" y="153415"/>
                </a:lnTo>
                <a:lnTo>
                  <a:pt x="307594" y="114935"/>
                </a:lnTo>
                <a:lnTo>
                  <a:pt x="303149" y="68706"/>
                </a:lnTo>
                <a:lnTo>
                  <a:pt x="292608" y="17906"/>
                </a:lnTo>
                <a:lnTo>
                  <a:pt x="289813" y="10160"/>
                </a:lnTo>
                <a:lnTo>
                  <a:pt x="289306" y="7747"/>
                </a:lnTo>
                <a:lnTo>
                  <a:pt x="278764" y="3683"/>
                </a:lnTo>
                <a:lnTo>
                  <a:pt x="260731" y="1142"/>
                </a:lnTo>
                <a:lnTo>
                  <a:pt x="236982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71416" y="1678687"/>
            <a:ext cx="307975" cy="324485"/>
          </a:xfrm>
          <a:custGeom>
            <a:avLst/>
            <a:gdLst/>
            <a:ahLst/>
            <a:cxnLst/>
            <a:rect l="l" t="t" r="r" b="b"/>
            <a:pathLst>
              <a:path w="307975" h="324484">
                <a:moveTo>
                  <a:pt x="236982" y="0"/>
                </a:moveTo>
                <a:lnTo>
                  <a:pt x="181737" y="6096"/>
                </a:lnTo>
                <a:lnTo>
                  <a:pt x="132207" y="26162"/>
                </a:lnTo>
                <a:lnTo>
                  <a:pt x="99187" y="57276"/>
                </a:lnTo>
                <a:lnTo>
                  <a:pt x="67818" y="95250"/>
                </a:lnTo>
                <a:lnTo>
                  <a:pt x="36322" y="152400"/>
                </a:lnTo>
                <a:lnTo>
                  <a:pt x="22860" y="221996"/>
                </a:lnTo>
                <a:lnTo>
                  <a:pt x="24130" y="262763"/>
                </a:lnTo>
                <a:lnTo>
                  <a:pt x="27812" y="285114"/>
                </a:lnTo>
                <a:lnTo>
                  <a:pt x="0" y="302513"/>
                </a:lnTo>
                <a:lnTo>
                  <a:pt x="15875" y="306704"/>
                </a:lnTo>
                <a:lnTo>
                  <a:pt x="101600" y="322199"/>
                </a:lnTo>
                <a:lnTo>
                  <a:pt x="147193" y="324358"/>
                </a:lnTo>
                <a:lnTo>
                  <a:pt x="174625" y="321817"/>
                </a:lnTo>
                <a:lnTo>
                  <a:pt x="231012" y="296037"/>
                </a:lnTo>
                <a:lnTo>
                  <a:pt x="272542" y="255397"/>
                </a:lnTo>
                <a:lnTo>
                  <a:pt x="296163" y="205993"/>
                </a:lnTo>
                <a:lnTo>
                  <a:pt x="306070" y="153415"/>
                </a:lnTo>
                <a:lnTo>
                  <a:pt x="307594" y="114935"/>
                </a:lnTo>
                <a:lnTo>
                  <a:pt x="303149" y="68706"/>
                </a:lnTo>
                <a:lnTo>
                  <a:pt x="292608" y="17906"/>
                </a:lnTo>
                <a:lnTo>
                  <a:pt x="289813" y="10160"/>
                </a:lnTo>
                <a:lnTo>
                  <a:pt x="289306" y="7747"/>
                </a:lnTo>
                <a:lnTo>
                  <a:pt x="278764" y="3683"/>
                </a:lnTo>
                <a:lnTo>
                  <a:pt x="260731" y="1142"/>
                </a:lnTo>
                <a:lnTo>
                  <a:pt x="236982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2940" y="1972818"/>
            <a:ext cx="344170" cy="277495"/>
          </a:xfrm>
          <a:custGeom>
            <a:avLst/>
            <a:gdLst/>
            <a:ahLst/>
            <a:cxnLst/>
            <a:rect l="l" t="t" r="r" b="b"/>
            <a:pathLst>
              <a:path w="344170" h="277494">
                <a:moveTo>
                  <a:pt x="0" y="6223"/>
                </a:moveTo>
                <a:lnTo>
                  <a:pt x="13208" y="105537"/>
                </a:lnTo>
                <a:lnTo>
                  <a:pt x="24130" y="149606"/>
                </a:lnTo>
                <a:lnTo>
                  <a:pt x="39243" y="186182"/>
                </a:lnTo>
                <a:lnTo>
                  <a:pt x="68961" y="226568"/>
                </a:lnTo>
                <a:lnTo>
                  <a:pt x="114554" y="260350"/>
                </a:lnTo>
                <a:lnTo>
                  <a:pt x="164337" y="275463"/>
                </a:lnTo>
                <a:lnTo>
                  <a:pt x="189611" y="277114"/>
                </a:lnTo>
                <a:lnTo>
                  <a:pt x="213740" y="276352"/>
                </a:lnTo>
                <a:lnTo>
                  <a:pt x="249300" y="271399"/>
                </a:lnTo>
                <a:lnTo>
                  <a:pt x="290449" y="259461"/>
                </a:lnTo>
                <a:lnTo>
                  <a:pt x="333883" y="240792"/>
                </a:lnTo>
                <a:lnTo>
                  <a:pt x="340106" y="237109"/>
                </a:lnTo>
                <a:lnTo>
                  <a:pt x="342519" y="236347"/>
                </a:lnTo>
                <a:lnTo>
                  <a:pt x="341249" y="197993"/>
                </a:lnTo>
                <a:lnTo>
                  <a:pt x="331088" y="160147"/>
                </a:lnTo>
                <a:lnTo>
                  <a:pt x="308610" y="108331"/>
                </a:lnTo>
                <a:lnTo>
                  <a:pt x="262509" y="54610"/>
                </a:lnTo>
                <a:lnTo>
                  <a:pt x="226822" y="27305"/>
                </a:lnTo>
                <a:lnTo>
                  <a:pt x="205277" y="15494"/>
                </a:lnTo>
                <a:lnTo>
                  <a:pt x="31876" y="15494"/>
                </a:lnTo>
                <a:lnTo>
                  <a:pt x="0" y="6223"/>
                </a:lnTo>
                <a:close/>
              </a:path>
              <a:path w="344170" h="277494">
                <a:moveTo>
                  <a:pt x="140588" y="0"/>
                </a:moveTo>
                <a:lnTo>
                  <a:pt x="102235" y="1270"/>
                </a:lnTo>
                <a:lnTo>
                  <a:pt x="57531" y="9017"/>
                </a:lnTo>
                <a:lnTo>
                  <a:pt x="31876" y="15494"/>
                </a:lnTo>
                <a:lnTo>
                  <a:pt x="205277" y="15494"/>
                </a:lnTo>
                <a:lnTo>
                  <a:pt x="201802" y="13589"/>
                </a:lnTo>
                <a:lnTo>
                  <a:pt x="172974" y="4064"/>
                </a:lnTo>
                <a:lnTo>
                  <a:pt x="140588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2940" y="1972818"/>
            <a:ext cx="344170" cy="277495"/>
          </a:xfrm>
          <a:custGeom>
            <a:avLst/>
            <a:gdLst/>
            <a:ahLst/>
            <a:cxnLst/>
            <a:rect l="l" t="t" r="r" b="b"/>
            <a:pathLst>
              <a:path w="344170" h="277494">
                <a:moveTo>
                  <a:pt x="0" y="6223"/>
                </a:moveTo>
                <a:lnTo>
                  <a:pt x="13208" y="105537"/>
                </a:lnTo>
                <a:lnTo>
                  <a:pt x="24130" y="149606"/>
                </a:lnTo>
                <a:lnTo>
                  <a:pt x="39243" y="186182"/>
                </a:lnTo>
                <a:lnTo>
                  <a:pt x="68961" y="226568"/>
                </a:lnTo>
                <a:lnTo>
                  <a:pt x="114554" y="260350"/>
                </a:lnTo>
                <a:lnTo>
                  <a:pt x="164337" y="275463"/>
                </a:lnTo>
                <a:lnTo>
                  <a:pt x="189611" y="277114"/>
                </a:lnTo>
                <a:lnTo>
                  <a:pt x="213740" y="276352"/>
                </a:lnTo>
                <a:lnTo>
                  <a:pt x="249300" y="271399"/>
                </a:lnTo>
                <a:lnTo>
                  <a:pt x="290449" y="259461"/>
                </a:lnTo>
                <a:lnTo>
                  <a:pt x="333883" y="240792"/>
                </a:lnTo>
                <a:lnTo>
                  <a:pt x="340106" y="237109"/>
                </a:lnTo>
                <a:lnTo>
                  <a:pt x="342519" y="236347"/>
                </a:lnTo>
                <a:lnTo>
                  <a:pt x="341249" y="197993"/>
                </a:lnTo>
                <a:lnTo>
                  <a:pt x="331088" y="160147"/>
                </a:lnTo>
                <a:lnTo>
                  <a:pt x="308610" y="108331"/>
                </a:lnTo>
                <a:lnTo>
                  <a:pt x="262509" y="54610"/>
                </a:lnTo>
                <a:lnTo>
                  <a:pt x="226822" y="27305"/>
                </a:lnTo>
                <a:lnTo>
                  <a:pt x="205277" y="15494"/>
                </a:lnTo>
                <a:lnTo>
                  <a:pt x="31876" y="15494"/>
                </a:lnTo>
                <a:lnTo>
                  <a:pt x="0" y="6223"/>
                </a:lnTo>
                <a:close/>
              </a:path>
              <a:path w="344170" h="277494">
                <a:moveTo>
                  <a:pt x="140588" y="0"/>
                </a:moveTo>
                <a:lnTo>
                  <a:pt x="102235" y="1270"/>
                </a:lnTo>
                <a:lnTo>
                  <a:pt x="57531" y="9017"/>
                </a:lnTo>
                <a:lnTo>
                  <a:pt x="31876" y="15494"/>
                </a:lnTo>
                <a:lnTo>
                  <a:pt x="205277" y="15494"/>
                </a:lnTo>
                <a:lnTo>
                  <a:pt x="201802" y="13589"/>
                </a:lnTo>
                <a:lnTo>
                  <a:pt x="172974" y="4064"/>
                </a:lnTo>
                <a:lnTo>
                  <a:pt x="140588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42815" y="1978913"/>
            <a:ext cx="267970" cy="379730"/>
          </a:xfrm>
          <a:custGeom>
            <a:avLst/>
            <a:gdLst/>
            <a:ahLst/>
            <a:cxnLst/>
            <a:rect l="l" t="t" r="r" b="b"/>
            <a:pathLst>
              <a:path w="267970" h="379730">
                <a:moveTo>
                  <a:pt x="232918" y="0"/>
                </a:moveTo>
                <a:lnTo>
                  <a:pt x="137287" y="32258"/>
                </a:lnTo>
                <a:lnTo>
                  <a:pt x="96393" y="51435"/>
                </a:lnTo>
                <a:lnTo>
                  <a:pt x="63373" y="73151"/>
                </a:lnTo>
                <a:lnTo>
                  <a:pt x="29083" y="110109"/>
                </a:lnTo>
                <a:lnTo>
                  <a:pt x="5334" y="161416"/>
                </a:lnTo>
                <a:lnTo>
                  <a:pt x="0" y="212851"/>
                </a:lnTo>
                <a:lnTo>
                  <a:pt x="2794" y="237616"/>
                </a:lnTo>
                <a:lnTo>
                  <a:pt x="20447" y="295021"/>
                </a:lnTo>
                <a:lnTo>
                  <a:pt x="40132" y="332994"/>
                </a:lnTo>
                <a:lnTo>
                  <a:pt x="66675" y="371475"/>
                </a:lnTo>
                <a:lnTo>
                  <a:pt x="73151" y="379222"/>
                </a:lnTo>
                <a:lnTo>
                  <a:pt x="83438" y="378840"/>
                </a:lnTo>
                <a:lnTo>
                  <a:pt x="145542" y="353440"/>
                </a:lnTo>
                <a:lnTo>
                  <a:pt x="192532" y="321818"/>
                </a:lnTo>
                <a:lnTo>
                  <a:pt x="218186" y="293497"/>
                </a:lnTo>
                <a:lnTo>
                  <a:pt x="241426" y="253873"/>
                </a:lnTo>
                <a:lnTo>
                  <a:pt x="263525" y="194310"/>
                </a:lnTo>
                <a:lnTo>
                  <a:pt x="267970" y="161416"/>
                </a:lnTo>
                <a:lnTo>
                  <a:pt x="266446" y="126873"/>
                </a:lnTo>
                <a:lnTo>
                  <a:pt x="258699" y="90932"/>
                </a:lnTo>
                <a:lnTo>
                  <a:pt x="243205" y="53086"/>
                </a:lnTo>
                <a:lnTo>
                  <a:pt x="231775" y="33527"/>
                </a:lnTo>
                <a:lnTo>
                  <a:pt x="232918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42815" y="1978913"/>
            <a:ext cx="267970" cy="379730"/>
          </a:xfrm>
          <a:custGeom>
            <a:avLst/>
            <a:gdLst/>
            <a:ahLst/>
            <a:cxnLst/>
            <a:rect l="l" t="t" r="r" b="b"/>
            <a:pathLst>
              <a:path w="267970" h="379730">
                <a:moveTo>
                  <a:pt x="232918" y="0"/>
                </a:moveTo>
                <a:lnTo>
                  <a:pt x="137287" y="32258"/>
                </a:lnTo>
                <a:lnTo>
                  <a:pt x="96393" y="51435"/>
                </a:lnTo>
                <a:lnTo>
                  <a:pt x="63373" y="73151"/>
                </a:lnTo>
                <a:lnTo>
                  <a:pt x="29083" y="110109"/>
                </a:lnTo>
                <a:lnTo>
                  <a:pt x="5334" y="161416"/>
                </a:lnTo>
                <a:lnTo>
                  <a:pt x="0" y="212851"/>
                </a:lnTo>
                <a:lnTo>
                  <a:pt x="2794" y="237616"/>
                </a:lnTo>
                <a:lnTo>
                  <a:pt x="20447" y="295021"/>
                </a:lnTo>
                <a:lnTo>
                  <a:pt x="40132" y="332994"/>
                </a:lnTo>
                <a:lnTo>
                  <a:pt x="66675" y="371475"/>
                </a:lnTo>
                <a:lnTo>
                  <a:pt x="73151" y="379222"/>
                </a:lnTo>
                <a:lnTo>
                  <a:pt x="83438" y="378840"/>
                </a:lnTo>
                <a:lnTo>
                  <a:pt x="145542" y="353440"/>
                </a:lnTo>
                <a:lnTo>
                  <a:pt x="192532" y="321818"/>
                </a:lnTo>
                <a:lnTo>
                  <a:pt x="218186" y="293497"/>
                </a:lnTo>
                <a:lnTo>
                  <a:pt x="241426" y="253873"/>
                </a:lnTo>
                <a:lnTo>
                  <a:pt x="263525" y="194310"/>
                </a:lnTo>
                <a:lnTo>
                  <a:pt x="267970" y="161416"/>
                </a:lnTo>
                <a:lnTo>
                  <a:pt x="266446" y="126873"/>
                </a:lnTo>
                <a:lnTo>
                  <a:pt x="258699" y="90932"/>
                </a:lnTo>
                <a:lnTo>
                  <a:pt x="243205" y="53086"/>
                </a:lnTo>
                <a:lnTo>
                  <a:pt x="231775" y="33527"/>
                </a:lnTo>
                <a:lnTo>
                  <a:pt x="232918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4509" y="1834134"/>
            <a:ext cx="410209" cy="247015"/>
          </a:xfrm>
          <a:custGeom>
            <a:avLst/>
            <a:gdLst/>
            <a:ahLst/>
            <a:cxnLst/>
            <a:rect l="l" t="t" r="r" b="b"/>
            <a:pathLst>
              <a:path w="410210" h="247015">
                <a:moveTo>
                  <a:pt x="201421" y="0"/>
                </a:moveTo>
                <a:lnTo>
                  <a:pt x="148462" y="8636"/>
                </a:lnTo>
                <a:lnTo>
                  <a:pt x="103124" y="32130"/>
                </a:lnTo>
                <a:lnTo>
                  <a:pt x="57022" y="73151"/>
                </a:lnTo>
                <a:lnTo>
                  <a:pt x="30099" y="108076"/>
                </a:lnTo>
                <a:lnTo>
                  <a:pt x="4063" y="150367"/>
                </a:lnTo>
                <a:lnTo>
                  <a:pt x="0" y="159385"/>
                </a:lnTo>
                <a:lnTo>
                  <a:pt x="3682" y="168655"/>
                </a:lnTo>
                <a:lnTo>
                  <a:pt x="49656" y="212089"/>
                </a:lnTo>
                <a:lnTo>
                  <a:pt x="96646" y="238505"/>
                </a:lnTo>
                <a:lnTo>
                  <a:pt x="165862" y="246633"/>
                </a:lnTo>
                <a:lnTo>
                  <a:pt x="214502" y="243077"/>
                </a:lnTo>
                <a:lnTo>
                  <a:pt x="276987" y="225678"/>
                </a:lnTo>
                <a:lnTo>
                  <a:pt x="336803" y="187705"/>
                </a:lnTo>
                <a:lnTo>
                  <a:pt x="364489" y="158114"/>
                </a:lnTo>
                <a:lnTo>
                  <a:pt x="378332" y="139826"/>
                </a:lnTo>
                <a:lnTo>
                  <a:pt x="403568" y="139826"/>
                </a:lnTo>
                <a:lnTo>
                  <a:pt x="343662" y="72770"/>
                </a:lnTo>
                <a:lnTo>
                  <a:pt x="310261" y="42290"/>
                </a:lnTo>
                <a:lnTo>
                  <a:pt x="277621" y="20319"/>
                </a:lnTo>
                <a:lnTo>
                  <a:pt x="230631" y="3175"/>
                </a:lnTo>
                <a:lnTo>
                  <a:pt x="201421" y="0"/>
                </a:lnTo>
                <a:close/>
              </a:path>
              <a:path w="410210" h="247015">
                <a:moveTo>
                  <a:pt x="403568" y="139826"/>
                </a:moveTo>
                <a:lnTo>
                  <a:pt x="378332" y="139826"/>
                </a:lnTo>
                <a:lnTo>
                  <a:pt x="409701" y="147574"/>
                </a:lnTo>
                <a:lnTo>
                  <a:pt x="403568" y="139826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64509" y="1834134"/>
            <a:ext cx="410209" cy="247015"/>
          </a:xfrm>
          <a:custGeom>
            <a:avLst/>
            <a:gdLst/>
            <a:ahLst/>
            <a:cxnLst/>
            <a:rect l="l" t="t" r="r" b="b"/>
            <a:pathLst>
              <a:path w="410210" h="247015">
                <a:moveTo>
                  <a:pt x="201421" y="0"/>
                </a:moveTo>
                <a:lnTo>
                  <a:pt x="148462" y="8636"/>
                </a:lnTo>
                <a:lnTo>
                  <a:pt x="103124" y="32130"/>
                </a:lnTo>
                <a:lnTo>
                  <a:pt x="57022" y="73151"/>
                </a:lnTo>
                <a:lnTo>
                  <a:pt x="30099" y="108076"/>
                </a:lnTo>
                <a:lnTo>
                  <a:pt x="4063" y="150367"/>
                </a:lnTo>
                <a:lnTo>
                  <a:pt x="0" y="159385"/>
                </a:lnTo>
                <a:lnTo>
                  <a:pt x="3682" y="168655"/>
                </a:lnTo>
                <a:lnTo>
                  <a:pt x="49656" y="212089"/>
                </a:lnTo>
                <a:lnTo>
                  <a:pt x="96646" y="238505"/>
                </a:lnTo>
                <a:lnTo>
                  <a:pt x="165862" y="246633"/>
                </a:lnTo>
                <a:lnTo>
                  <a:pt x="214502" y="243077"/>
                </a:lnTo>
                <a:lnTo>
                  <a:pt x="276987" y="225678"/>
                </a:lnTo>
                <a:lnTo>
                  <a:pt x="336803" y="187705"/>
                </a:lnTo>
                <a:lnTo>
                  <a:pt x="364489" y="158114"/>
                </a:lnTo>
                <a:lnTo>
                  <a:pt x="378332" y="139826"/>
                </a:lnTo>
                <a:lnTo>
                  <a:pt x="403568" y="139826"/>
                </a:lnTo>
                <a:lnTo>
                  <a:pt x="343662" y="72770"/>
                </a:lnTo>
                <a:lnTo>
                  <a:pt x="310261" y="42290"/>
                </a:lnTo>
                <a:lnTo>
                  <a:pt x="277621" y="20319"/>
                </a:lnTo>
                <a:lnTo>
                  <a:pt x="230631" y="3175"/>
                </a:lnTo>
                <a:lnTo>
                  <a:pt x="201421" y="0"/>
                </a:lnTo>
                <a:close/>
              </a:path>
              <a:path w="410210" h="247015">
                <a:moveTo>
                  <a:pt x="403568" y="139826"/>
                </a:moveTo>
                <a:lnTo>
                  <a:pt x="378332" y="139826"/>
                </a:lnTo>
                <a:lnTo>
                  <a:pt x="409701" y="147574"/>
                </a:lnTo>
                <a:lnTo>
                  <a:pt x="403568" y="139826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55008" y="1771651"/>
            <a:ext cx="388620" cy="400685"/>
          </a:xfrm>
          <a:custGeom>
            <a:avLst/>
            <a:gdLst/>
            <a:ahLst/>
            <a:cxnLst/>
            <a:rect l="l" t="t" r="r" b="b"/>
            <a:pathLst>
              <a:path w="388620" h="400684">
                <a:moveTo>
                  <a:pt x="276410" y="201675"/>
                </a:moveTo>
                <a:lnTo>
                  <a:pt x="96392" y="201675"/>
                </a:lnTo>
                <a:lnTo>
                  <a:pt x="117220" y="203835"/>
                </a:lnTo>
                <a:lnTo>
                  <a:pt x="137667" y="210692"/>
                </a:lnTo>
                <a:lnTo>
                  <a:pt x="175640" y="243712"/>
                </a:lnTo>
                <a:lnTo>
                  <a:pt x="188340" y="286130"/>
                </a:lnTo>
                <a:lnTo>
                  <a:pt x="186181" y="306704"/>
                </a:lnTo>
                <a:lnTo>
                  <a:pt x="176911" y="338074"/>
                </a:lnTo>
                <a:lnTo>
                  <a:pt x="162051" y="379729"/>
                </a:lnTo>
                <a:lnTo>
                  <a:pt x="157352" y="400558"/>
                </a:lnTo>
                <a:lnTo>
                  <a:pt x="231901" y="248665"/>
                </a:lnTo>
                <a:lnTo>
                  <a:pt x="245871" y="246761"/>
                </a:lnTo>
                <a:lnTo>
                  <a:pt x="323058" y="246761"/>
                </a:lnTo>
                <a:lnTo>
                  <a:pt x="276410" y="201675"/>
                </a:lnTo>
                <a:close/>
              </a:path>
              <a:path w="388620" h="400684">
                <a:moveTo>
                  <a:pt x="323058" y="246761"/>
                </a:moveTo>
                <a:lnTo>
                  <a:pt x="245871" y="246761"/>
                </a:lnTo>
                <a:lnTo>
                  <a:pt x="270509" y="247776"/>
                </a:lnTo>
                <a:lnTo>
                  <a:pt x="292100" y="252729"/>
                </a:lnTo>
                <a:lnTo>
                  <a:pt x="311276" y="260985"/>
                </a:lnTo>
                <a:lnTo>
                  <a:pt x="336676" y="277367"/>
                </a:lnTo>
                <a:lnTo>
                  <a:pt x="370077" y="300609"/>
                </a:lnTo>
                <a:lnTo>
                  <a:pt x="388365" y="309879"/>
                </a:lnTo>
                <a:lnTo>
                  <a:pt x="323058" y="246761"/>
                </a:lnTo>
                <a:close/>
              </a:path>
              <a:path w="388620" h="400684">
                <a:moveTo>
                  <a:pt x="133222" y="0"/>
                </a:moveTo>
                <a:lnTo>
                  <a:pt x="149605" y="44196"/>
                </a:lnTo>
                <a:lnTo>
                  <a:pt x="165734" y="98044"/>
                </a:lnTo>
                <a:lnTo>
                  <a:pt x="168782" y="119125"/>
                </a:lnTo>
                <a:lnTo>
                  <a:pt x="169163" y="138811"/>
                </a:lnTo>
                <a:lnTo>
                  <a:pt x="166242" y="157987"/>
                </a:lnTo>
                <a:lnTo>
                  <a:pt x="162559" y="166624"/>
                </a:lnTo>
                <a:lnTo>
                  <a:pt x="0" y="209041"/>
                </a:lnTo>
                <a:lnTo>
                  <a:pt x="20954" y="209041"/>
                </a:lnTo>
                <a:lnTo>
                  <a:pt x="64262" y="203453"/>
                </a:lnTo>
                <a:lnTo>
                  <a:pt x="96392" y="201675"/>
                </a:lnTo>
                <a:lnTo>
                  <a:pt x="276410" y="201675"/>
                </a:lnTo>
                <a:lnTo>
                  <a:pt x="267080" y="192659"/>
                </a:lnTo>
                <a:lnTo>
                  <a:pt x="265938" y="182117"/>
                </a:lnTo>
                <a:lnTo>
                  <a:pt x="270128" y="163322"/>
                </a:lnTo>
                <a:lnTo>
                  <a:pt x="280162" y="146050"/>
                </a:lnTo>
                <a:lnTo>
                  <a:pt x="284454" y="141350"/>
                </a:lnTo>
                <a:lnTo>
                  <a:pt x="224154" y="141350"/>
                </a:lnTo>
                <a:lnTo>
                  <a:pt x="133222" y="0"/>
                </a:lnTo>
                <a:close/>
              </a:path>
              <a:path w="388620" h="400684">
                <a:moveTo>
                  <a:pt x="373379" y="62484"/>
                </a:moveTo>
                <a:lnTo>
                  <a:pt x="224154" y="141350"/>
                </a:lnTo>
                <a:lnTo>
                  <a:pt x="284454" y="141350"/>
                </a:lnTo>
                <a:lnTo>
                  <a:pt x="294893" y="129921"/>
                </a:lnTo>
                <a:lnTo>
                  <a:pt x="321309" y="107696"/>
                </a:lnTo>
                <a:lnTo>
                  <a:pt x="358647" y="77977"/>
                </a:lnTo>
                <a:lnTo>
                  <a:pt x="373379" y="62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55008" y="1771651"/>
            <a:ext cx="388620" cy="400685"/>
          </a:xfrm>
          <a:custGeom>
            <a:avLst/>
            <a:gdLst/>
            <a:ahLst/>
            <a:cxnLst/>
            <a:rect l="l" t="t" r="r" b="b"/>
            <a:pathLst>
              <a:path w="388620" h="400684">
                <a:moveTo>
                  <a:pt x="276410" y="201675"/>
                </a:moveTo>
                <a:lnTo>
                  <a:pt x="96392" y="201675"/>
                </a:lnTo>
                <a:lnTo>
                  <a:pt x="117220" y="203835"/>
                </a:lnTo>
                <a:lnTo>
                  <a:pt x="137667" y="210692"/>
                </a:lnTo>
                <a:lnTo>
                  <a:pt x="175640" y="243712"/>
                </a:lnTo>
                <a:lnTo>
                  <a:pt x="188340" y="286130"/>
                </a:lnTo>
                <a:lnTo>
                  <a:pt x="186181" y="306704"/>
                </a:lnTo>
                <a:lnTo>
                  <a:pt x="176911" y="338074"/>
                </a:lnTo>
                <a:lnTo>
                  <a:pt x="162051" y="379729"/>
                </a:lnTo>
                <a:lnTo>
                  <a:pt x="157352" y="400558"/>
                </a:lnTo>
                <a:lnTo>
                  <a:pt x="231901" y="248665"/>
                </a:lnTo>
                <a:lnTo>
                  <a:pt x="245871" y="246761"/>
                </a:lnTo>
                <a:lnTo>
                  <a:pt x="323058" y="246761"/>
                </a:lnTo>
                <a:lnTo>
                  <a:pt x="276410" y="201675"/>
                </a:lnTo>
                <a:close/>
              </a:path>
              <a:path w="388620" h="400684">
                <a:moveTo>
                  <a:pt x="323058" y="246761"/>
                </a:moveTo>
                <a:lnTo>
                  <a:pt x="245871" y="246761"/>
                </a:lnTo>
                <a:lnTo>
                  <a:pt x="270509" y="247776"/>
                </a:lnTo>
                <a:lnTo>
                  <a:pt x="292100" y="252729"/>
                </a:lnTo>
                <a:lnTo>
                  <a:pt x="311276" y="260985"/>
                </a:lnTo>
                <a:lnTo>
                  <a:pt x="336676" y="277367"/>
                </a:lnTo>
                <a:lnTo>
                  <a:pt x="370077" y="300609"/>
                </a:lnTo>
                <a:lnTo>
                  <a:pt x="388365" y="309879"/>
                </a:lnTo>
                <a:lnTo>
                  <a:pt x="323058" y="246761"/>
                </a:lnTo>
                <a:close/>
              </a:path>
              <a:path w="388620" h="400684">
                <a:moveTo>
                  <a:pt x="133222" y="0"/>
                </a:moveTo>
                <a:lnTo>
                  <a:pt x="149605" y="44196"/>
                </a:lnTo>
                <a:lnTo>
                  <a:pt x="165734" y="98044"/>
                </a:lnTo>
                <a:lnTo>
                  <a:pt x="168782" y="119125"/>
                </a:lnTo>
                <a:lnTo>
                  <a:pt x="169163" y="138811"/>
                </a:lnTo>
                <a:lnTo>
                  <a:pt x="166242" y="157987"/>
                </a:lnTo>
                <a:lnTo>
                  <a:pt x="162559" y="166624"/>
                </a:lnTo>
                <a:lnTo>
                  <a:pt x="0" y="209041"/>
                </a:lnTo>
                <a:lnTo>
                  <a:pt x="20954" y="209041"/>
                </a:lnTo>
                <a:lnTo>
                  <a:pt x="64262" y="203453"/>
                </a:lnTo>
                <a:lnTo>
                  <a:pt x="96392" y="201675"/>
                </a:lnTo>
                <a:lnTo>
                  <a:pt x="276410" y="201675"/>
                </a:lnTo>
                <a:lnTo>
                  <a:pt x="267080" y="192659"/>
                </a:lnTo>
                <a:lnTo>
                  <a:pt x="265938" y="182117"/>
                </a:lnTo>
                <a:lnTo>
                  <a:pt x="270128" y="163322"/>
                </a:lnTo>
                <a:lnTo>
                  <a:pt x="280162" y="146050"/>
                </a:lnTo>
                <a:lnTo>
                  <a:pt x="284454" y="141350"/>
                </a:lnTo>
                <a:lnTo>
                  <a:pt x="224154" y="141350"/>
                </a:lnTo>
                <a:lnTo>
                  <a:pt x="133222" y="0"/>
                </a:lnTo>
                <a:close/>
              </a:path>
              <a:path w="388620" h="400684">
                <a:moveTo>
                  <a:pt x="373379" y="62484"/>
                </a:moveTo>
                <a:lnTo>
                  <a:pt x="224154" y="141350"/>
                </a:lnTo>
                <a:lnTo>
                  <a:pt x="284454" y="141350"/>
                </a:lnTo>
                <a:lnTo>
                  <a:pt x="294893" y="129921"/>
                </a:lnTo>
                <a:lnTo>
                  <a:pt x="321309" y="107696"/>
                </a:lnTo>
                <a:lnTo>
                  <a:pt x="358647" y="77977"/>
                </a:lnTo>
                <a:lnTo>
                  <a:pt x="373379" y="62484"/>
                </a:lnTo>
                <a:close/>
              </a:path>
            </a:pathLst>
          </a:custGeom>
          <a:solidFill>
            <a:srgbClr val="7489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92167" y="1896617"/>
            <a:ext cx="136906" cy="1414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72834" y="2751328"/>
            <a:ext cx="240284" cy="2393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14779" y="3848607"/>
            <a:ext cx="4474210" cy="134620"/>
          </a:xfrm>
          <a:custGeom>
            <a:avLst/>
            <a:gdLst/>
            <a:ahLst/>
            <a:cxnLst/>
            <a:rect l="l" t="t" r="r" b="b"/>
            <a:pathLst>
              <a:path w="4474210" h="134619">
                <a:moveTo>
                  <a:pt x="4449016" y="52197"/>
                </a:moveTo>
                <a:lnTo>
                  <a:pt x="4445254" y="52197"/>
                </a:lnTo>
                <a:lnTo>
                  <a:pt x="4445381" y="81153"/>
                </a:lnTo>
                <a:lnTo>
                  <a:pt x="4391861" y="81466"/>
                </a:lnTo>
                <a:lnTo>
                  <a:pt x="4344416" y="109474"/>
                </a:lnTo>
                <a:lnTo>
                  <a:pt x="4342130" y="118364"/>
                </a:lnTo>
                <a:lnTo>
                  <a:pt x="4346194" y="125222"/>
                </a:lnTo>
                <a:lnTo>
                  <a:pt x="4350258" y="132206"/>
                </a:lnTo>
                <a:lnTo>
                  <a:pt x="4359148" y="134366"/>
                </a:lnTo>
                <a:lnTo>
                  <a:pt x="4473956" y="66548"/>
                </a:lnTo>
                <a:lnTo>
                  <a:pt x="4449016" y="52197"/>
                </a:lnTo>
                <a:close/>
              </a:path>
              <a:path w="4474210" h="134619">
                <a:moveTo>
                  <a:pt x="4391581" y="52511"/>
                </a:moveTo>
                <a:lnTo>
                  <a:pt x="0" y="78231"/>
                </a:lnTo>
                <a:lnTo>
                  <a:pt x="253" y="107187"/>
                </a:lnTo>
                <a:lnTo>
                  <a:pt x="4391861" y="81466"/>
                </a:lnTo>
                <a:lnTo>
                  <a:pt x="4416522" y="66872"/>
                </a:lnTo>
                <a:lnTo>
                  <a:pt x="4391581" y="52511"/>
                </a:lnTo>
                <a:close/>
              </a:path>
              <a:path w="4474210" h="134619">
                <a:moveTo>
                  <a:pt x="4416522" y="66872"/>
                </a:moveTo>
                <a:lnTo>
                  <a:pt x="4391861" y="81466"/>
                </a:lnTo>
                <a:lnTo>
                  <a:pt x="4445381" y="81153"/>
                </a:lnTo>
                <a:lnTo>
                  <a:pt x="4445372" y="79248"/>
                </a:lnTo>
                <a:lnTo>
                  <a:pt x="4438015" y="79248"/>
                </a:lnTo>
                <a:lnTo>
                  <a:pt x="4416522" y="66872"/>
                </a:lnTo>
                <a:close/>
              </a:path>
              <a:path w="4474210" h="134619">
                <a:moveTo>
                  <a:pt x="4437887" y="54229"/>
                </a:moveTo>
                <a:lnTo>
                  <a:pt x="4416522" y="66872"/>
                </a:lnTo>
                <a:lnTo>
                  <a:pt x="4438015" y="79248"/>
                </a:lnTo>
                <a:lnTo>
                  <a:pt x="4437887" y="54229"/>
                </a:lnTo>
                <a:close/>
              </a:path>
              <a:path w="4474210" h="134619">
                <a:moveTo>
                  <a:pt x="4445262" y="54229"/>
                </a:moveTo>
                <a:lnTo>
                  <a:pt x="4437887" y="54229"/>
                </a:lnTo>
                <a:lnTo>
                  <a:pt x="4438015" y="79248"/>
                </a:lnTo>
                <a:lnTo>
                  <a:pt x="4445372" y="79248"/>
                </a:lnTo>
                <a:lnTo>
                  <a:pt x="4445262" y="54229"/>
                </a:lnTo>
                <a:close/>
              </a:path>
              <a:path w="4474210" h="134619">
                <a:moveTo>
                  <a:pt x="4445254" y="52197"/>
                </a:moveTo>
                <a:lnTo>
                  <a:pt x="4391581" y="52511"/>
                </a:lnTo>
                <a:lnTo>
                  <a:pt x="4416522" y="66872"/>
                </a:lnTo>
                <a:lnTo>
                  <a:pt x="4437887" y="54229"/>
                </a:lnTo>
                <a:lnTo>
                  <a:pt x="4445262" y="54229"/>
                </a:lnTo>
                <a:lnTo>
                  <a:pt x="4445254" y="52197"/>
                </a:lnTo>
                <a:close/>
              </a:path>
              <a:path w="4474210" h="134619">
                <a:moveTo>
                  <a:pt x="4358385" y="0"/>
                </a:moveTo>
                <a:lnTo>
                  <a:pt x="4349496" y="2412"/>
                </a:lnTo>
                <a:lnTo>
                  <a:pt x="4345558" y="9271"/>
                </a:lnTo>
                <a:lnTo>
                  <a:pt x="4341622" y="16256"/>
                </a:lnTo>
                <a:lnTo>
                  <a:pt x="4343908" y="25146"/>
                </a:lnTo>
                <a:lnTo>
                  <a:pt x="4350893" y="29083"/>
                </a:lnTo>
                <a:lnTo>
                  <a:pt x="4391581" y="52511"/>
                </a:lnTo>
                <a:lnTo>
                  <a:pt x="4449016" y="52197"/>
                </a:lnTo>
                <a:lnTo>
                  <a:pt x="435838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9347" y="3623311"/>
            <a:ext cx="1307592" cy="12390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97558" y="3603244"/>
            <a:ext cx="246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16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67855" y="3396233"/>
            <a:ext cx="854710" cy="8638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43728" y="1363218"/>
            <a:ext cx="834898" cy="8364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标题 43">
            <a:extLst>
              <a:ext uri="{FF2B5EF4-FFF2-40B4-BE49-F238E27FC236}">
                <a16:creationId xmlns:a16="http://schemas.microsoft.com/office/drawing/2014/main" id="{396F5A18-FA3A-481F-BDF6-0312B32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什么是分类？</a:t>
            </a:r>
          </a:p>
        </p:txBody>
      </p:sp>
    </p:spTree>
    <p:extLst>
      <p:ext uri="{BB962C8B-B14F-4D97-AF65-F5344CB8AC3E}">
        <p14:creationId xmlns:p14="http://schemas.microsoft.com/office/powerpoint/2010/main" val="169566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3728" y="1235202"/>
            <a:ext cx="3306826" cy="2791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7855" y="3396233"/>
            <a:ext cx="854710" cy="863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7659" y="1802130"/>
            <a:ext cx="812038" cy="821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0544" y="4229861"/>
            <a:ext cx="805941" cy="815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8972" y="3464814"/>
            <a:ext cx="2308605" cy="1854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6532" y="1602486"/>
            <a:ext cx="283210" cy="379730"/>
          </a:xfrm>
          <a:custGeom>
            <a:avLst/>
            <a:gdLst/>
            <a:ahLst/>
            <a:cxnLst/>
            <a:rect l="l" t="t" r="r" b="b"/>
            <a:pathLst>
              <a:path w="283210" h="379730">
                <a:moveTo>
                  <a:pt x="60197" y="0"/>
                </a:moveTo>
                <a:lnTo>
                  <a:pt x="57276" y="0"/>
                </a:lnTo>
                <a:lnTo>
                  <a:pt x="48767" y="9016"/>
                </a:lnTo>
                <a:lnTo>
                  <a:pt x="25018" y="53086"/>
                </a:lnTo>
                <a:lnTo>
                  <a:pt x="4952" y="114046"/>
                </a:lnTo>
                <a:lnTo>
                  <a:pt x="0" y="144652"/>
                </a:lnTo>
                <a:lnTo>
                  <a:pt x="888" y="171958"/>
                </a:lnTo>
                <a:lnTo>
                  <a:pt x="25018" y="227329"/>
                </a:lnTo>
                <a:lnTo>
                  <a:pt x="62991" y="276098"/>
                </a:lnTo>
                <a:lnTo>
                  <a:pt x="115696" y="314325"/>
                </a:lnTo>
                <a:lnTo>
                  <a:pt x="188848" y="342138"/>
                </a:lnTo>
                <a:lnTo>
                  <a:pt x="210819" y="347472"/>
                </a:lnTo>
                <a:lnTo>
                  <a:pt x="215772" y="379222"/>
                </a:lnTo>
                <a:lnTo>
                  <a:pt x="259968" y="289178"/>
                </a:lnTo>
                <a:lnTo>
                  <a:pt x="275081" y="246506"/>
                </a:lnTo>
                <a:lnTo>
                  <a:pt x="282828" y="208279"/>
                </a:lnTo>
                <a:lnTo>
                  <a:pt x="283209" y="190118"/>
                </a:lnTo>
                <a:lnTo>
                  <a:pt x="280669" y="158114"/>
                </a:lnTo>
                <a:lnTo>
                  <a:pt x="260984" y="105028"/>
                </a:lnTo>
                <a:lnTo>
                  <a:pt x="227583" y="64897"/>
                </a:lnTo>
                <a:lnTo>
                  <a:pt x="187070" y="36702"/>
                </a:lnTo>
                <a:lnTo>
                  <a:pt x="114045" y="9016"/>
                </a:lnTo>
                <a:lnTo>
                  <a:pt x="67437" y="380"/>
                </a:lnTo>
                <a:lnTo>
                  <a:pt x="60197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6532" y="1602486"/>
            <a:ext cx="283210" cy="379730"/>
          </a:xfrm>
          <a:custGeom>
            <a:avLst/>
            <a:gdLst/>
            <a:ahLst/>
            <a:cxnLst/>
            <a:rect l="l" t="t" r="r" b="b"/>
            <a:pathLst>
              <a:path w="283210" h="379730">
                <a:moveTo>
                  <a:pt x="60197" y="0"/>
                </a:moveTo>
                <a:lnTo>
                  <a:pt x="57276" y="0"/>
                </a:lnTo>
                <a:lnTo>
                  <a:pt x="48767" y="9016"/>
                </a:lnTo>
                <a:lnTo>
                  <a:pt x="25018" y="53086"/>
                </a:lnTo>
                <a:lnTo>
                  <a:pt x="4952" y="114046"/>
                </a:lnTo>
                <a:lnTo>
                  <a:pt x="0" y="144652"/>
                </a:lnTo>
                <a:lnTo>
                  <a:pt x="888" y="171958"/>
                </a:lnTo>
                <a:lnTo>
                  <a:pt x="25018" y="227329"/>
                </a:lnTo>
                <a:lnTo>
                  <a:pt x="62991" y="276098"/>
                </a:lnTo>
                <a:lnTo>
                  <a:pt x="115696" y="314325"/>
                </a:lnTo>
                <a:lnTo>
                  <a:pt x="188848" y="342138"/>
                </a:lnTo>
                <a:lnTo>
                  <a:pt x="210819" y="347472"/>
                </a:lnTo>
                <a:lnTo>
                  <a:pt x="215772" y="379222"/>
                </a:lnTo>
                <a:lnTo>
                  <a:pt x="259968" y="289178"/>
                </a:lnTo>
                <a:lnTo>
                  <a:pt x="275081" y="246506"/>
                </a:lnTo>
                <a:lnTo>
                  <a:pt x="282828" y="208279"/>
                </a:lnTo>
                <a:lnTo>
                  <a:pt x="283209" y="190118"/>
                </a:lnTo>
                <a:lnTo>
                  <a:pt x="280669" y="158114"/>
                </a:lnTo>
                <a:lnTo>
                  <a:pt x="260984" y="105028"/>
                </a:lnTo>
                <a:lnTo>
                  <a:pt x="227583" y="64897"/>
                </a:lnTo>
                <a:lnTo>
                  <a:pt x="187070" y="36702"/>
                </a:lnTo>
                <a:lnTo>
                  <a:pt x="114045" y="9016"/>
                </a:lnTo>
                <a:lnTo>
                  <a:pt x="67437" y="380"/>
                </a:lnTo>
                <a:lnTo>
                  <a:pt x="60197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71416" y="1678687"/>
            <a:ext cx="307975" cy="324485"/>
          </a:xfrm>
          <a:custGeom>
            <a:avLst/>
            <a:gdLst/>
            <a:ahLst/>
            <a:cxnLst/>
            <a:rect l="l" t="t" r="r" b="b"/>
            <a:pathLst>
              <a:path w="307975" h="324484">
                <a:moveTo>
                  <a:pt x="236982" y="0"/>
                </a:moveTo>
                <a:lnTo>
                  <a:pt x="181737" y="6096"/>
                </a:lnTo>
                <a:lnTo>
                  <a:pt x="132207" y="26162"/>
                </a:lnTo>
                <a:lnTo>
                  <a:pt x="99187" y="57276"/>
                </a:lnTo>
                <a:lnTo>
                  <a:pt x="67818" y="95250"/>
                </a:lnTo>
                <a:lnTo>
                  <a:pt x="36322" y="152400"/>
                </a:lnTo>
                <a:lnTo>
                  <a:pt x="22860" y="221996"/>
                </a:lnTo>
                <a:lnTo>
                  <a:pt x="24130" y="262763"/>
                </a:lnTo>
                <a:lnTo>
                  <a:pt x="27812" y="285114"/>
                </a:lnTo>
                <a:lnTo>
                  <a:pt x="0" y="302513"/>
                </a:lnTo>
                <a:lnTo>
                  <a:pt x="15875" y="306704"/>
                </a:lnTo>
                <a:lnTo>
                  <a:pt x="101600" y="322199"/>
                </a:lnTo>
                <a:lnTo>
                  <a:pt x="147193" y="324358"/>
                </a:lnTo>
                <a:lnTo>
                  <a:pt x="174625" y="321817"/>
                </a:lnTo>
                <a:lnTo>
                  <a:pt x="231012" y="296037"/>
                </a:lnTo>
                <a:lnTo>
                  <a:pt x="272542" y="255397"/>
                </a:lnTo>
                <a:lnTo>
                  <a:pt x="296163" y="205993"/>
                </a:lnTo>
                <a:lnTo>
                  <a:pt x="306070" y="153415"/>
                </a:lnTo>
                <a:lnTo>
                  <a:pt x="307594" y="114935"/>
                </a:lnTo>
                <a:lnTo>
                  <a:pt x="303149" y="68706"/>
                </a:lnTo>
                <a:lnTo>
                  <a:pt x="292608" y="17906"/>
                </a:lnTo>
                <a:lnTo>
                  <a:pt x="289813" y="10160"/>
                </a:lnTo>
                <a:lnTo>
                  <a:pt x="289306" y="7747"/>
                </a:lnTo>
                <a:lnTo>
                  <a:pt x="278764" y="3683"/>
                </a:lnTo>
                <a:lnTo>
                  <a:pt x="260731" y="1142"/>
                </a:lnTo>
                <a:lnTo>
                  <a:pt x="236982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1416" y="1678687"/>
            <a:ext cx="307975" cy="324485"/>
          </a:xfrm>
          <a:custGeom>
            <a:avLst/>
            <a:gdLst/>
            <a:ahLst/>
            <a:cxnLst/>
            <a:rect l="l" t="t" r="r" b="b"/>
            <a:pathLst>
              <a:path w="307975" h="324484">
                <a:moveTo>
                  <a:pt x="236982" y="0"/>
                </a:moveTo>
                <a:lnTo>
                  <a:pt x="181737" y="6096"/>
                </a:lnTo>
                <a:lnTo>
                  <a:pt x="132207" y="26162"/>
                </a:lnTo>
                <a:lnTo>
                  <a:pt x="99187" y="57276"/>
                </a:lnTo>
                <a:lnTo>
                  <a:pt x="67818" y="95250"/>
                </a:lnTo>
                <a:lnTo>
                  <a:pt x="36322" y="152400"/>
                </a:lnTo>
                <a:lnTo>
                  <a:pt x="22860" y="221996"/>
                </a:lnTo>
                <a:lnTo>
                  <a:pt x="24130" y="262763"/>
                </a:lnTo>
                <a:lnTo>
                  <a:pt x="27812" y="285114"/>
                </a:lnTo>
                <a:lnTo>
                  <a:pt x="0" y="302513"/>
                </a:lnTo>
                <a:lnTo>
                  <a:pt x="15875" y="306704"/>
                </a:lnTo>
                <a:lnTo>
                  <a:pt x="101600" y="322199"/>
                </a:lnTo>
                <a:lnTo>
                  <a:pt x="147193" y="324358"/>
                </a:lnTo>
                <a:lnTo>
                  <a:pt x="174625" y="321817"/>
                </a:lnTo>
                <a:lnTo>
                  <a:pt x="231012" y="296037"/>
                </a:lnTo>
                <a:lnTo>
                  <a:pt x="272542" y="255397"/>
                </a:lnTo>
                <a:lnTo>
                  <a:pt x="296163" y="205993"/>
                </a:lnTo>
                <a:lnTo>
                  <a:pt x="306070" y="153415"/>
                </a:lnTo>
                <a:lnTo>
                  <a:pt x="307594" y="114935"/>
                </a:lnTo>
                <a:lnTo>
                  <a:pt x="303149" y="68706"/>
                </a:lnTo>
                <a:lnTo>
                  <a:pt x="292608" y="17906"/>
                </a:lnTo>
                <a:lnTo>
                  <a:pt x="289813" y="10160"/>
                </a:lnTo>
                <a:lnTo>
                  <a:pt x="289306" y="7747"/>
                </a:lnTo>
                <a:lnTo>
                  <a:pt x="278764" y="3683"/>
                </a:lnTo>
                <a:lnTo>
                  <a:pt x="260731" y="1142"/>
                </a:lnTo>
                <a:lnTo>
                  <a:pt x="236982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2940" y="1972818"/>
            <a:ext cx="344170" cy="277495"/>
          </a:xfrm>
          <a:custGeom>
            <a:avLst/>
            <a:gdLst/>
            <a:ahLst/>
            <a:cxnLst/>
            <a:rect l="l" t="t" r="r" b="b"/>
            <a:pathLst>
              <a:path w="344170" h="277494">
                <a:moveTo>
                  <a:pt x="0" y="6223"/>
                </a:moveTo>
                <a:lnTo>
                  <a:pt x="13208" y="105537"/>
                </a:lnTo>
                <a:lnTo>
                  <a:pt x="24130" y="149606"/>
                </a:lnTo>
                <a:lnTo>
                  <a:pt x="39243" y="186182"/>
                </a:lnTo>
                <a:lnTo>
                  <a:pt x="68961" y="226568"/>
                </a:lnTo>
                <a:lnTo>
                  <a:pt x="114554" y="260350"/>
                </a:lnTo>
                <a:lnTo>
                  <a:pt x="164337" y="275463"/>
                </a:lnTo>
                <a:lnTo>
                  <a:pt x="189611" y="277114"/>
                </a:lnTo>
                <a:lnTo>
                  <a:pt x="213740" y="276352"/>
                </a:lnTo>
                <a:lnTo>
                  <a:pt x="249300" y="271399"/>
                </a:lnTo>
                <a:lnTo>
                  <a:pt x="290449" y="259461"/>
                </a:lnTo>
                <a:lnTo>
                  <a:pt x="333883" y="240792"/>
                </a:lnTo>
                <a:lnTo>
                  <a:pt x="340106" y="237109"/>
                </a:lnTo>
                <a:lnTo>
                  <a:pt x="342519" y="236347"/>
                </a:lnTo>
                <a:lnTo>
                  <a:pt x="341249" y="197993"/>
                </a:lnTo>
                <a:lnTo>
                  <a:pt x="331088" y="160147"/>
                </a:lnTo>
                <a:lnTo>
                  <a:pt x="308610" y="108331"/>
                </a:lnTo>
                <a:lnTo>
                  <a:pt x="262509" y="54610"/>
                </a:lnTo>
                <a:lnTo>
                  <a:pt x="226822" y="27305"/>
                </a:lnTo>
                <a:lnTo>
                  <a:pt x="205277" y="15494"/>
                </a:lnTo>
                <a:lnTo>
                  <a:pt x="31876" y="15494"/>
                </a:lnTo>
                <a:lnTo>
                  <a:pt x="0" y="6223"/>
                </a:lnTo>
                <a:close/>
              </a:path>
              <a:path w="344170" h="277494">
                <a:moveTo>
                  <a:pt x="140588" y="0"/>
                </a:moveTo>
                <a:lnTo>
                  <a:pt x="102235" y="1270"/>
                </a:lnTo>
                <a:lnTo>
                  <a:pt x="57531" y="9017"/>
                </a:lnTo>
                <a:lnTo>
                  <a:pt x="31876" y="15494"/>
                </a:lnTo>
                <a:lnTo>
                  <a:pt x="205277" y="15494"/>
                </a:lnTo>
                <a:lnTo>
                  <a:pt x="201802" y="13589"/>
                </a:lnTo>
                <a:lnTo>
                  <a:pt x="172974" y="4064"/>
                </a:lnTo>
                <a:lnTo>
                  <a:pt x="140588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2940" y="1972818"/>
            <a:ext cx="344170" cy="277495"/>
          </a:xfrm>
          <a:custGeom>
            <a:avLst/>
            <a:gdLst/>
            <a:ahLst/>
            <a:cxnLst/>
            <a:rect l="l" t="t" r="r" b="b"/>
            <a:pathLst>
              <a:path w="344170" h="277494">
                <a:moveTo>
                  <a:pt x="0" y="6223"/>
                </a:moveTo>
                <a:lnTo>
                  <a:pt x="13208" y="105537"/>
                </a:lnTo>
                <a:lnTo>
                  <a:pt x="24130" y="149606"/>
                </a:lnTo>
                <a:lnTo>
                  <a:pt x="39243" y="186182"/>
                </a:lnTo>
                <a:lnTo>
                  <a:pt x="68961" y="226568"/>
                </a:lnTo>
                <a:lnTo>
                  <a:pt x="114554" y="260350"/>
                </a:lnTo>
                <a:lnTo>
                  <a:pt x="164337" y="275463"/>
                </a:lnTo>
                <a:lnTo>
                  <a:pt x="189611" y="277114"/>
                </a:lnTo>
                <a:lnTo>
                  <a:pt x="213740" y="276352"/>
                </a:lnTo>
                <a:lnTo>
                  <a:pt x="249300" y="271399"/>
                </a:lnTo>
                <a:lnTo>
                  <a:pt x="290449" y="259461"/>
                </a:lnTo>
                <a:lnTo>
                  <a:pt x="333883" y="240792"/>
                </a:lnTo>
                <a:lnTo>
                  <a:pt x="340106" y="237109"/>
                </a:lnTo>
                <a:lnTo>
                  <a:pt x="342519" y="236347"/>
                </a:lnTo>
                <a:lnTo>
                  <a:pt x="341249" y="197993"/>
                </a:lnTo>
                <a:lnTo>
                  <a:pt x="331088" y="160147"/>
                </a:lnTo>
                <a:lnTo>
                  <a:pt x="308610" y="108331"/>
                </a:lnTo>
                <a:lnTo>
                  <a:pt x="262509" y="54610"/>
                </a:lnTo>
                <a:lnTo>
                  <a:pt x="226822" y="27305"/>
                </a:lnTo>
                <a:lnTo>
                  <a:pt x="205277" y="15494"/>
                </a:lnTo>
                <a:lnTo>
                  <a:pt x="31876" y="15494"/>
                </a:lnTo>
                <a:lnTo>
                  <a:pt x="0" y="6223"/>
                </a:lnTo>
                <a:close/>
              </a:path>
              <a:path w="344170" h="277494">
                <a:moveTo>
                  <a:pt x="140588" y="0"/>
                </a:moveTo>
                <a:lnTo>
                  <a:pt x="102235" y="1270"/>
                </a:lnTo>
                <a:lnTo>
                  <a:pt x="57531" y="9017"/>
                </a:lnTo>
                <a:lnTo>
                  <a:pt x="31876" y="15494"/>
                </a:lnTo>
                <a:lnTo>
                  <a:pt x="205277" y="15494"/>
                </a:lnTo>
                <a:lnTo>
                  <a:pt x="201802" y="13589"/>
                </a:lnTo>
                <a:lnTo>
                  <a:pt x="172974" y="4064"/>
                </a:lnTo>
                <a:lnTo>
                  <a:pt x="140588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2815" y="1978913"/>
            <a:ext cx="267970" cy="379730"/>
          </a:xfrm>
          <a:custGeom>
            <a:avLst/>
            <a:gdLst/>
            <a:ahLst/>
            <a:cxnLst/>
            <a:rect l="l" t="t" r="r" b="b"/>
            <a:pathLst>
              <a:path w="267970" h="379730">
                <a:moveTo>
                  <a:pt x="232918" y="0"/>
                </a:moveTo>
                <a:lnTo>
                  <a:pt x="137287" y="32258"/>
                </a:lnTo>
                <a:lnTo>
                  <a:pt x="96393" y="51435"/>
                </a:lnTo>
                <a:lnTo>
                  <a:pt x="63373" y="73151"/>
                </a:lnTo>
                <a:lnTo>
                  <a:pt x="29083" y="110109"/>
                </a:lnTo>
                <a:lnTo>
                  <a:pt x="5334" y="161416"/>
                </a:lnTo>
                <a:lnTo>
                  <a:pt x="0" y="212851"/>
                </a:lnTo>
                <a:lnTo>
                  <a:pt x="2794" y="237616"/>
                </a:lnTo>
                <a:lnTo>
                  <a:pt x="20447" y="295021"/>
                </a:lnTo>
                <a:lnTo>
                  <a:pt x="40132" y="332994"/>
                </a:lnTo>
                <a:lnTo>
                  <a:pt x="66675" y="371475"/>
                </a:lnTo>
                <a:lnTo>
                  <a:pt x="73151" y="379222"/>
                </a:lnTo>
                <a:lnTo>
                  <a:pt x="83438" y="378840"/>
                </a:lnTo>
                <a:lnTo>
                  <a:pt x="145542" y="353440"/>
                </a:lnTo>
                <a:lnTo>
                  <a:pt x="192532" y="321818"/>
                </a:lnTo>
                <a:lnTo>
                  <a:pt x="218186" y="293497"/>
                </a:lnTo>
                <a:lnTo>
                  <a:pt x="241426" y="253873"/>
                </a:lnTo>
                <a:lnTo>
                  <a:pt x="263525" y="194310"/>
                </a:lnTo>
                <a:lnTo>
                  <a:pt x="267970" y="161416"/>
                </a:lnTo>
                <a:lnTo>
                  <a:pt x="266446" y="126873"/>
                </a:lnTo>
                <a:lnTo>
                  <a:pt x="258699" y="90932"/>
                </a:lnTo>
                <a:lnTo>
                  <a:pt x="243205" y="53086"/>
                </a:lnTo>
                <a:lnTo>
                  <a:pt x="231775" y="33527"/>
                </a:lnTo>
                <a:lnTo>
                  <a:pt x="232918" y="0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2815" y="1978913"/>
            <a:ext cx="267970" cy="379730"/>
          </a:xfrm>
          <a:custGeom>
            <a:avLst/>
            <a:gdLst/>
            <a:ahLst/>
            <a:cxnLst/>
            <a:rect l="l" t="t" r="r" b="b"/>
            <a:pathLst>
              <a:path w="267970" h="379730">
                <a:moveTo>
                  <a:pt x="232918" y="0"/>
                </a:moveTo>
                <a:lnTo>
                  <a:pt x="137287" y="32258"/>
                </a:lnTo>
                <a:lnTo>
                  <a:pt x="96393" y="51435"/>
                </a:lnTo>
                <a:lnTo>
                  <a:pt x="63373" y="73151"/>
                </a:lnTo>
                <a:lnTo>
                  <a:pt x="29083" y="110109"/>
                </a:lnTo>
                <a:lnTo>
                  <a:pt x="5334" y="161416"/>
                </a:lnTo>
                <a:lnTo>
                  <a:pt x="0" y="212851"/>
                </a:lnTo>
                <a:lnTo>
                  <a:pt x="2794" y="237616"/>
                </a:lnTo>
                <a:lnTo>
                  <a:pt x="20447" y="295021"/>
                </a:lnTo>
                <a:lnTo>
                  <a:pt x="40132" y="332994"/>
                </a:lnTo>
                <a:lnTo>
                  <a:pt x="66675" y="371475"/>
                </a:lnTo>
                <a:lnTo>
                  <a:pt x="73151" y="379222"/>
                </a:lnTo>
                <a:lnTo>
                  <a:pt x="83438" y="378840"/>
                </a:lnTo>
                <a:lnTo>
                  <a:pt x="145542" y="353440"/>
                </a:lnTo>
                <a:lnTo>
                  <a:pt x="192532" y="321818"/>
                </a:lnTo>
                <a:lnTo>
                  <a:pt x="218186" y="293497"/>
                </a:lnTo>
                <a:lnTo>
                  <a:pt x="241426" y="253873"/>
                </a:lnTo>
                <a:lnTo>
                  <a:pt x="263525" y="194310"/>
                </a:lnTo>
                <a:lnTo>
                  <a:pt x="267970" y="161416"/>
                </a:lnTo>
                <a:lnTo>
                  <a:pt x="266446" y="126873"/>
                </a:lnTo>
                <a:lnTo>
                  <a:pt x="258699" y="90932"/>
                </a:lnTo>
                <a:lnTo>
                  <a:pt x="243205" y="53086"/>
                </a:lnTo>
                <a:lnTo>
                  <a:pt x="231775" y="33527"/>
                </a:lnTo>
                <a:lnTo>
                  <a:pt x="232918" y="0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4509" y="1834134"/>
            <a:ext cx="410209" cy="247015"/>
          </a:xfrm>
          <a:custGeom>
            <a:avLst/>
            <a:gdLst/>
            <a:ahLst/>
            <a:cxnLst/>
            <a:rect l="l" t="t" r="r" b="b"/>
            <a:pathLst>
              <a:path w="410210" h="247015">
                <a:moveTo>
                  <a:pt x="201421" y="0"/>
                </a:moveTo>
                <a:lnTo>
                  <a:pt x="148462" y="8636"/>
                </a:lnTo>
                <a:lnTo>
                  <a:pt x="103124" y="32130"/>
                </a:lnTo>
                <a:lnTo>
                  <a:pt x="57022" y="73151"/>
                </a:lnTo>
                <a:lnTo>
                  <a:pt x="30099" y="108076"/>
                </a:lnTo>
                <a:lnTo>
                  <a:pt x="4063" y="150367"/>
                </a:lnTo>
                <a:lnTo>
                  <a:pt x="0" y="159385"/>
                </a:lnTo>
                <a:lnTo>
                  <a:pt x="3682" y="168655"/>
                </a:lnTo>
                <a:lnTo>
                  <a:pt x="49656" y="212089"/>
                </a:lnTo>
                <a:lnTo>
                  <a:pt x="96646" y="238505"/>
                </a:lnTo>
                <a:lnTo>
                  <a:pt x="165862" y="246633"/>
                </a:lnTo>
                <a:lnTo>
                  <a:pt x="214502" y="243077"/>
                </a:lnTo>
                <a:lnTo>
                  <a:pt x="276987" y="225678"/>
                </a:lnTo>
                <a:lnTo>
                  <a:pt x="336803" y="187705"/>
                </a:lnTo>
                <a:lnTo>
                  <a:pt x="364489" y="158114"/>
                </a:lnTo>
                <a:lnTo>
                  <a:pt x="378332" y="139826"/>
                </a:lnTo>
                <a:lnTo>
                  <a:pt x="403568" y="139826"/>
                </a:lnTo>
                <a:lnTo>
                  <a:pt x="343662" y="72770"/>
                </a:lnTo>
                <a:lnTo>
                  <a:pt x="310261" y="42290"/>
                </a:lnTo>
                <a:lnTo>
                  <a:pt x="277621" y="20319"/>
                </a:lnTo>
                <a:lnTo>
                  <a:pt x="230631" y="3175"/>
                </a:lnTo>
                <a:lnTo>
                  <a:pt x="201421" y="0"/>
                </a:lnTo>
                <a:close/>
              </a:path>
              <a:path w="410210" h="247015">
                <a:moveTo>
                  <a:pt x="403568" y="139826"/>
                </a:moveTo>
                <a:lnTo>
                  <a:pt x="378332" y="139826"/>
                </a:lnTo>
                <a:lnTo>
                  <a:pt x="409701" y="147574"/>
                </a:lnTo>
                <a:lnTo>
                  <a:pt x="403568" y="139826"/>
                </a:lnTo>
                <a:close/>
              </a:path>
            </a:pathLst>
          </a:custGeom>
          <a:solidFill>
            <a:srgbClr val="F7F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64509" y="1834134"/>
            <a:ext cx="410209" cy="247015"/>
          </a:xfrm>
          <a:custGeom>
            <a:avLst/>
            <a:gdLst/>
            <a:ahLst/>
            <a:cxnLst/>
            <a:rect l="l" t="t" r="r" b="b"/>
            <a:pathLst>
              <a:path w="410210" h="247015">
                <a:moveTo>
                  <a:pt x="201421" y="0"/>
                </a:moveTo>
                <a:lnTo>
                  <a:pt x="148462" y="8636"/>
                </a:lnTo>
                <a:lnTo>
                  <a:pt x="103124" y="32130"/>
                </a:lnTo>
                <a:lnTo>
                  <a:pt x="57022" y="73151"/>
                </a:lnTo>
                <a:lnTo>
                  <a:pt x="30099" y="108076"/>
                </a:lnTo>
                <a:lnTo>
                  <a:pt x="4063" y="150367"/>
                </a:lnTo>
                <a:lnTo>
                  <a:pt x="0" y="159385"/>
                </a:lnTo>
                <a:lnTo>
                  <a:pt x="3682" y="168655"/>
                </a:lnTo>
                <a:lnTo>
                  <a:pt x="49656" y="212089"/>
                </a:lnTo>
                <a:lnTo>
                  <a:pt x="96646" y="238505"/>
                </a:lnTo>
                <a:lnTo>
                  <a:pt x="165862" y="246633"/>
                </a:lnTo>
                <a:lnTo>
                  <a:pt x="214502" y="243077"/>
                </a:lnTo>
                <a:lnTo>
                  <a:pt x="276987" y="225678"/>
                </a:lnTo>
                <a:lnTo>
                  <a:pt x="336803" y="187705"/>
                </a:lnTo>
                <a:lnTo>
                  <a:pt x="364489" y="158114"/>
                </a:lnTo>
                <a:lnTo>
                  <a:pt x="378332" y="139826"/>
                </a:lnTo>
                <a:lnTo>
                  <a:pt x="403568" y="139826"/>
                </a:lnTo>
                <a:lnTo>
                  <a:pt x="343662" y="72770"/>
                </a:lnTo>
                <a:lnTo>
                  <a:pt x="310261" y="42290"/>
                </a:lnTo>
                <a:lnTo>
                  <a:pt x="277621" y="20319"/>
                </a:lnTo>
                <a:lnTo>
                  <a:pt x="230631" y="3175"/>
                </a:lnTo>
                <a:lnTo>
                  <a:pt x="201421" y="0"/>
                </a:lnTo>
                <a:close/>
              </a:path>
              <a:path w="410210" h="247015">
                <a:moveTo>
                  <a:pt x="403568" y="139826"/>
                </a:moveTo>
                <a:lnTo>
                  <a:pt x="378332" y="139826"/>
                </a:lnTo>
                <a:lnTo>
                  <a:pt x="409701" y="147574"/>
                </a:lnTo>
                <a:lnTo>
                  <a:pt x="403568" y="139826"/>
                </a:lnTo>
                <a:close/>
              </a:path>
            </a:pathLst>
          </a:custGeom>
          <a:solidFill>
            <a:srgbClr val="E6F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55008" y="1771651"/>
            <a:ext cx="388620" cy="400685"/>
          </a:xfrm>
          <a:custGeom>
            <a:avLst/>
            <a:gdLst/>
            <a:ahLst/>
            <a:cxnLst/>
            <a:rect l="l" t="t" r="r" b="b"/>
            <a:pathLst>
              <a:path w="388620" h="400684">
                <a:moveTo>
                  <a:pt x="276410" y="201675"/>
                </a:moveTo>
                <a:lnTo>
                  <a:pt x="96392" y="201675"/>
                </a:lnTo>
                <a:lnTo>
                  <a:pt x="117220" y="203835"/>
                </a:lnTo>
                <a:lnTo>
                  <a:pt x="137667" y="210692"/>
                </a:lnTo>
                <a:lnTo>
                  <a:pt x="175640" y="243712"/>
                </a:lnTo>
                <a:lnTo>
                  <a:pt x="188340" y="286130"/>
                </a:lnTo>
                <a:lnTo>
                  <a:pt x="186181" y="306704"/>
                </a:lnTo>
                <a:lnTo>
                  <a:pt x="176911" y="338074"/>
                </a:lnTo>
                <a:lnTo>
                  <a:pt x="162051" y="379729"/>
                </a:lnTo>
                <a:lnTo>
                  <a:pt x="157352" y="400558"/>
                </a:lnTo>
                <a:lnTo>
                  <a:pt x="231901" y="248665"/>
                </a:lnTo>
                <a:lnTo>
                  <a:pt x="245871" y="246761"/>
                </a:lnTo>
                <a:lnTo>
                  <a:pt x="323058" y="246761"/>
                </a:lnTo>
                <a:lnTo>
                  <a:pt x="276410" y="201675"/>
                </a:lnTo>
                <a:close/>
              </a:path>
              <a:path w="388620" h="400684">
                <a:moveTo>
                  <a:pt x="323058" y="246761"/>
                </a:moveTo>
                <a:lnTo>
                  <a:pt x="245871" y="246761"/>
                </a:lnTo>
                <a:lnTo>
                  <a:pt x="270509" y="247776"/>
                </a:lnTo>
                <a:lnTo>
                  <a:pt x="292100" y="252729"/>
                </a:lnTo>
                <a:lnTo>
                  <a:pt x="311276" y="260985"/>
                </a:lnTo>
                <a:lnTo>
                  <a:pt x="336676" y="277367"/>
                </a:lnTo>
                <a:lnTo>
                  <a:pt x="370077" y="300609"/>
                </a:lnTo>
                <a:lnTo>
                  <a:pt x="388365" y="309879"/>
                </a:lnTo>
                <a:lnTo>
                  <a:pt x="323058" y="246761"/>
                </a:lnTo>
                <a:close/>
              </a:path>
              <a:path w="388620" h="400684">
                <a:moveTo>
                  <a:pt x="133222" y="0"/>
                </a:moveTo>
                <a:lnTo>
                  <a:pt x="149605" y="44196"/>
                </a:lnTo>
                <a:lnTo>
                  <a:pt x="165734" y="98044"/>
                </a:lnTo>
                <a:lnTo>
                  <a:pt x="168782" y="119125"/>
                </a:lnTo>
                <a:lnTo>
                  <a:pt x="169163" y="138811"/>
                </a:lnTo>
                <a:lnTo>
                  <a:pt x="166242" y="157987"/>
                </a:lnTo>
                <a:lnTo>
                  <a:pt x="162559" y="166624"/>
                </a:lnTo>
                <a:lnTo>
                  <a:pt x="0" y="209041"/>
                </a:lnTo>
                <a:lnTo>
                  <a:pt x="20954" y="209041"/>
                </a:lnTo>
                <a:lnTo>
                  <a:pt x="64262" y="203453"/>
                </a:lnTo>
                <a:lnTo>
                  <a:pt x="96392" y="201675"/>
                </a:lnTo>
                <a:lnTo>
                  <a:pt x="276410" y="201675"/>
                </a:lnTo>
                <a:lnTo>
                  <a:pt x="267080" y="192659"/>
                </a:lnTo>
                <a:lnTo>
                  <a:pt x="265938" y="182117"/>
                </a:lnTo>
                <a:lnTo>
                  <a:pt x="270128" y="163322"/>
                </a:lnTo>
                <a:lnTo>
                  <a:pt x="280162" y="146050"/>
                </a:lnTo>
                <a:lnTo>
                  <a:pt x="284454" y="141350"/>
                </a:lnTo>
                <a:lnTo>
                  <a:pt x="224154" y="141350"/>
                </a:lnTo>
                <a:lnTo>
                  <a:pt x="133222" y="0"/>
                </a:lnTo>
                <a:close/>
              </a:path>
              <a:path w="388620" h="400684">
                <a:moveTo>
                  <a:pt x="373379" y="62484"/>
                </a:moveTo>
                <a:lnTo>
                  <a:pt x="224154" y="141350"/>
                </a:lnTo>
                <a:lnTo>
                  <a:pt x="284454" y="141350"/>
                </a:lnTo>
                <a:lnTo>
                  <a:pt x="294893" y="129921"/>
                </a:lnTo>
                <a:lnTo>
                  <a:pt x="321309" y="107696"/>
                </a:lnTo>
                <a:lnTo>
                  <a:pt x="358647" y="77977"/>
                </a:lnTo>
                <a:lnTo>
                  <a:pt x="373379" y="62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55008" y="1771651"/>
            <a:ext cx="388620" cy="400685"/>
          </a:xfrm>
          <a:custGeom>
            <a:avLst/>
            <a:gdLst/>
            <a:ahLst/>
            <a:cxnLst/>
            <a:rect l="l" t="t" r="r" b="b"/>
            <a:pathLst>
              <a:path w="388620" h="400684">
                <a:moveTo>
                  <a:pt x="276410" y="201675"/>
                </a:moveTo>
                <a:lnTo>
                  <a:pt x="96392" y="201675"/>
                </a:lnTo>
                <a:lnTo>
                  <a:pt x="117220" y="203835"/>
                </a:lnTo>
                <a:lnTo>
                  <a:pt x="137667" y="210692"/>
                </a:lnTo>
                <a:lnTo>
                  <a:pt x="175640" y="243712"/>
                </a:lnTo>
                <a:lnTo>
                  <a:pt x="188340" y="286130"/>
                </a:lnTo>
                <a:lnTo>
                  <a:pt x="186181" y="306704"/>
                </a:lnTo>
                <a:lnTo>
                  <a:pt x="176911" y="338074"/>
                </a:lnTo>
                <a:lnTo>
                  <a:pt x="162051" y="379729"/>
                </a:lnTo>
                <a:lnTo>
                  <a:pt x="157352" y="400558"/>
                </a:lnTo>
                <a:lnTo>
                  <a:pt x="231901" y="248665"/>
                </a:lnTo>
                <a:lnTo>
                  <a:pt x="245871" y="246761"/>
                </a:lnTo>
                <a:lnTo>
                  <a:pt x="323058" y="246761"/>
                </a:lnTo>
                <a:lnTo>
                  <a:pt x="276410" y="201675"/>
                </a:lnTo>
                <a:close/>
              </a:path>
              <a:path w="388620" h="400684">
                <a:moveTo>
                  <a:pt x="323058" y="246761"/>
                </a:moveTo>
                <a:lnTo>
                  <a:pt x="245871" y="246761"/>
                </a:lnTo>
                <a:lnTo>
                  <a:pt x="270509" y="247776"/>
                </a:lnTo>
                <a:lnTo>
                  <a:pt x="292100" y="252729"/>
                </a:lnTo>
                <a:lnTo>
                  <a:pt x="311276" y="260985"/>
                </a:lnTo>
                <a:lnTo>
                  <a:pt x="336676" y="277367"/>
                </a:lnTo>
                <a:lnTo>
                  <a:pt x="370077" y="300609"/>
                </a:lnTo>
                <a:lnTo>
                  <a:pt x="388365" y="309879"/>
                </a:lnTo>
                <a:lnTo>
                  <a:pt x="323058" y="246761"/>
                </a:lnTo>
                <a:close/>
              </a:path>
              <a:path w="388620" h="400684">
                <a:moveTo>
                  <a:pt x="133222" y="0"/>
                </a:moveTo>
                <a:lnTo>
                  <a:pt x="149605" y="44196"/>
                </a:lnTo>
                <a:lnTo>
                  <a:pt x="165734" y="98044"/>
                </a:lnTo>
                <a:lnTo>
                  <a:pt x="168782" y="119125"/>
                </a:lnTo>
                <a:lnTo>
                  <a:pt x="169163" y="138811"/>
                </a:lnTo>
                <a:lnTo>
                  <a:pt x="166242" y="157987"/>
                </a:lnTo>
                <a:lnTo>
                  <a:pt x="162559" y="166624"/>
                </a:lnTo>
                <a:lnTo>
                  <a:pt x="0" y="209041"/>
                </a:lnTo>
                <a:lnTo>
                  <a:pt x="20954" y="209041"/>
                </a:lnTo>
                <a:lnTo>
                  <a:pt x="64262" y="203453"/>
                </a:lnTo>
                <a:lnTo>
                  <a:pt x="96392" y="201675"/>
                </a:lnTo>
                <a:lnTo>
                  <a:pt x="276410" y="201675"/>
                </a:lnTo>
                <a:lnTo>
                  <a:pt x="267080" y="192659"/>
                </a:lnTo>
                <a:lnTo>
                  <a:pt x="265938" y="182117"/>
                </a:lnTo>
                <a:lnTo>
                  <a:pt x="270128" y="163322"/>
                </a:lnTo>
                <a:lnTo>
                  <a:pt x="280162" y="146050"/>
                </a:lnTo>
                <a:lnTo>
                  <a:pt x="284454" y="141350"/>
                </a:lnTo>
                <a:lnTo>
                  <a:pt x="224154" y="141350"/>
                </a:lnTo>
                <a:lnTo>
                  <a:pt x="133222" y="0"/>
                </a:lnTo>
                <a:close/>
              </a:path>
              <a:path w="388620" h="400684">
                <a:moveTo>
                  <a:pt x="373379" y="62484"/>
                </a:moveTo>
                <a:lnTo>
                  <a:pt x="224154" y="141350"/>
                </a:lnTo>
                <a:lnTo>
                  <a:pt x="284454" y="141350"/>
                </a:lnTo>
                <a:lnTo>
                  <a:pt x="294893" y="129921"/>
                </a:lnTo>
                <a:lnTo>
                  <a:pt x="321309" y="107696"/>
                </a:lnTo>
                <a:lnTo>
                  <a:pt x="358647" y="77977"/>
                </a:lnTo>
                <a:lnTo>
                  <a:pt x="373379" y="62484"/>
                </a:lnTo>
                <a:close/>
              </a:path>
            </a:pathLst>
          </a:custGeom>
          <a:solidFill>
            <a:srgbClr val="7489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92167" y="1896617"/>
            <a:ext cx="136906" cy="1414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8175" y="2111122"/>
            <a:ext cx="3412490" cy="1816735"/>
          </a:xfrm>
          <a:custGeom>
            <a:avLst/>
            <a:gdLst/>
            <a:ahLst/>
            <a:cxnLst/>
            <a:rect l="l" t="t" r="r" b="b"/>
            <a:pathLst>
              <a:path w="3412490" h="1816735">
                <a:moveTo>
                  <a:pt x="3332377" y="31293"/>
                </a:moveTo>
                <a:lnTo>
                  <a:pt x="0" y="1791080"/>
                </a:lnTo>
                <a:lnTo>
                  <a:pt x="13462" y="1816608"/>
                </a:lnTo>
                <a:lnTo>
                  <a:pt x="3345944" y="56955"/>
                </a:lnTo>
                <a:lnTo>
                  <a:pt x="3361160" y="32493"/>
                </a:lnTo>
                <a:lnTo>
                  <a:pt x="3332377" y="31293"/>
                </a:lnTo>
                <a:close/>
              </a:path>
              <a:path w="3412490" h="1816735">
                <a:moveTo>
                  <a:pt x="3411665" y="6223"/>
                </a:moveTo>
                <a:lnTo>
                  <a:pt x="3379851" y="6223"/>
                </a:lnTo>
                <a:lnTo>
                  <a:pt x="3393440" y="31876"/>
                </a:lnTo>
                <a:lnTo>
                  <a:pt x="3345944" y="56955"/>
                </a:lnTo>
                <a:lnTo>
                  <a:pt x="3321177" y="96774"/>
                </a:lnTo>
                <a:lnTo>
                  <a:pt x="3316859" y="103631"/>
                </a:lnTo>
                <a:lnTo>
                  <a:pt x="3319017" y="112521"/>
                </a:lnTo>
                <a:lnTo>
                  <a:pt x="3332607" y="121030"/>
                </a:lnTo>
                <a:lnTo>
                  <a:pt x="3341497" y="118871"/>
                </a:lnTo>
                <a:lnTo>
                  <a:pt x="3411665" y="6223"/>
                </a:lnTo>
                <a:close/>
              </a:path>
              <a:path w="3412490" h="1816735">
                <a:moveTo>
                  <a:pt x="3361160" y="32493"/>
                </a:moveTo>
                <a:lnTo>
                  <a:pt x="3345944" y="56955"/>
                </a:lnTo>
                <a:lnTo>
                  <a:pt x="3390313" y="33527"/>
                </a:lnTo>
                <a:lnTo>
                  <a:pt x="3385947" y="33527"/>
                </a:lnTo>
                <a:lnTo>
                  <a:pt x="3361160" y="32493"/>
                </a:lnTo>
                <a:close/>
              </a:path>
              <a:path w="3412490" h="1816735">
                <a:moveTo>
                  <a:pt x="3374263" y="11429"/>
                </a:moveTo>
                <a:lnTo>
                  <a:pt x="3361160" y="32493"/>
                </a:lnTo>
                <a:lnTo>
                  <a:pt x="3385947" y="33527"/>
                </a:lnTo>
                <a:lnTo>
                  <a:pt x="3374263" y="11429"/>
                </a:lnTo>
                <a:close/>
              </a:path>
              <a:path w="3412490" h="1816735">
                <a:moveTo>
                  <a:pt x="3382609" y="11429"/>
                </a:moveTo>
                <a:lnTo>
                  <a:pt x="3374263" y="11429"/>
                </a:lnTo>
                <a:lnTo>
                  <a:pt x="3385947" y="33527"/>
                </a:lnTo>
                <a:lnTo>
                  <a:pt x="3390313" y="33527"/>
                </a:lnTo>
                <a:lnTo>
                  <a:pt x="3393440" y="31876"/>
                </a:lnTo>
                <a:lnTo>
                  <a:pt x="3382609" y="11429"/>
                </a:lnTo>
                <a:close/>
              </a:path>
              <a:path w="3412490" h="1816735">
                <a:moveTo>
                  <a:pt x="3379851" y="6223"/>
                </a:moveTo>
                <a:lnTo>
                  <a:pt x="3332377" y="31293"/>
                </a:lnTo>
                <a:lnTo>
                  <a:pt x="3361160" y="32493"/>
                </a:lnTo>
                <a:lnTo>
                  <a:pt x="3374263" y="11429"/>
                </a:lnTo>
                <a:lnTo>
                  <a:pt x="3382609" y="11429"/>
                </a:lnTo>
                <a:lnTo>
                  <a:pt x="3379851" y="6223"/>
                </a:lnTo>
                <a:close/>
              </a:path>
              <a:path w="3412490" h="1816735">
                <a:moveTo>
                  <a:pt x="3278759" y="0"/>
                </a:moveTo>
                <a:lnTo>
                  <a:pt x="3271901" y="6223"/>
                </a:lnTo>
                <a:lnTo>
                  <a:pt x="3271647" y="14224"/>
                </a:lnTo>
                <a:lnTo>
                  <a:pt x="3271266" y="22225"/>
                </a:lnTo>
                <a:lnTo>
                  <a:pt x="3277489" y="28955"/>
                </a:lnTo>
                <a:lnTo>
                  <a:pt x="3332377" y="31293"/>
                </a:lnTo>
                <a:lnTo>
                  <a:pt x="3379851" y="6223"/>
                </a:lnTo>
                <a:lnTo>
                  <a:pt x="3411665" y="6223"/>
                </a:lnTo>
                <a:lnTo>
                  <a:pt x="3411982" y="5714"/>
                </a:lnTo>
                <a:lnTo>
                  <a:pt x="327875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9347" y="3623311"/>
            <a:ext cx="1307592" cy="12390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97558" y="3603244"/>
            <a:ext cx="246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16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08576" y="2457450"/>
            <a:ext cx="868426" cy="8745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46576" y="3461767"/>
            <a:ext cx="869950" cy="8729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标题 28">
            <a:extLst>
              <a:ext uri="{FF2B5EF4-FFF2-40B4-BE49-F238E27FC236}">
                <a16:creationId xmlns:a16="http://schemas.microsoft.com/office/drawing/2014/main" id="{9396AF5A-5897-45C8-8D01-402C6F90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什么是分类？</a:t>
            </a:r>
          </a:p>
        </p:txBody>
      </p:sp>
    </p:spTree>
    <p:extLst>
      <p:ext uri="{BB962C8B-B14F-4D97-AF65-F5344CB8AC3E}">
        <p14:creationId xmlns:p14="http://schemas.microsoft.com/office/powerpoint/2010/main" val="406302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0D992-334D-4BCF-8D1B-9D894A13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分类需要什么？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ABDDA-897D-416B-AFE9-0B6A730BB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数据：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将对象表示为量化的一组</a:t>
            </a:r>
            <a:r>
              <a:rPr lang="zh-CN" altLang="en-US" b="1" dirty="0">
                <a:solidFill>
                  <a:srgbClr val="00B0F0"/>
                </a:solidFill>
              </a:rPr>
              <a:t>特征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给定</a:t>
            </a:r>
            <a:r>
              <a:rPr lang="zh-CN" altLang="en-US" b="1" dirty="0">
                <a:solidFill>
                  <a:srgbClr val="FF0000"/>
                </a:solidFill>
              </a:rPr>
              <a:t>类别</a:t>
            </a:r>
            <a:r>
              <a:rPr lang="zh-CN" altLang="en-US" dirty="0"/>
              <a:t>标签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对象间</a:t>
            </a:r>
            <a:r>
              <a:rPr lang="zh-CN" altLang="en-US" b="1" dirty="0">
                <a:solidFill>
                  <a:srgbClr val="00B050"/>
                </a:solidFill>
              </a:rPr>
              <a:t>相似性的度量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63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723" y="2236470"/>
            <a:ext cx="199644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723" y="2670811"/>
            <a:ext cx="199644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324" y="1819946"/>
            <a:ext cx="2473960" cy="162369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R="5080" algn="r">
              <a:spcBef>
                <a:spcPts val="84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 dirty="0">
              <a:latin typeface="Arial"/>
              <a:cs typeface="Arial"/>
            </a:endParaRPr>
          </a:p>
          <a:p>
            <a:pPr marL="12700">
              <a:spcBef>
                <a:spcPts val="745"/>
              </a:spcBef>
            </a:pPr>
            <a:r>
              <a:rPr sz="1400" spc="10" dirty="0">
                <a:solidFill>
                  <a:srgbClr val="344B5E"/>
                </a:solidFill>
                <a:latin typeface="Arial"/>
                <a:cs typeface="Arial"/>
              </a:rPr>
              <a:t>Survived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/>
            <a:r>
              <a:rPr sz="1400" spc="20" dirty="0">
                <a:solidFill>
                  <a:srgbClr val="344B5E"/>
                </a:solidFill>
                <a:latin typeface="Arial"/>
                <a:cs typeface="Arial"/>
              </a:rPr>
              <a:t>Did </a:t>
            </a:r>
            <a:r>
              <a:rPr sz="1400" spc="65" dirty="0">
                <a:solidFill>
                  <a:srgbClr val="344B5E"/>
                </a:solidFill>
                <a:latin typeface="Arial"/>
                <a:cs typeface="Arial"/>
              </a:rPr>
              <a:t>not</a:t>
            </a:r>
            <a:r>
              <a:rPr sz="1400" spc="-17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44B5E"/>
                </a:solidFill>
                <a:latin typeface="Arial"/>
                <a:cs typeface="Arial"/>
              </a:rPr>
              <a:t>survive</a:t>
            </a:r>
            <a:endParaRPr sz="1400" dirty="0">
              <a:latin typeface="Arial"/>
              <a:cs typeface="Arial"/>
            </a:endParaRPr>
          </a:p>
          <a:p>
            <a:pPr marR="5080" algn="r">
              <a:spcBef>
                <a:spcPts val="72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 dirty="0">
              <a:latin typeface="Arial"/>
              <a:cs typeface="Arial"/>
            </a:endParaRPr>
          </a:p>
          <a:p>
            <a:pPr marR="390525" algn="r">
              <a:spcBef>
                <a:spcPts val="80"/>
              </a:spcBef>
            </a:pPr>
            <a:r>
              <a:rPr sz="1600" b="1" spc="-55" dirty="0">
                <a:solidFill>
                  <a:srgbClr val="344B5E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344B5E"/>
                </a:solidFill>
                <a:latin typeface="Arial"/>
                <a:cs typeface="Arial"/>
              </a:rPr>
              <a:t>ge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1824" y="3443477"/>
            <a:ext cx="199643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4021" y="3160014"/>
            <a:ext cx="199643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87340" y="2800350"/>
            <a:ext cx="201168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1601" y="2405634"/>
            <a:ext cx="201167" cy="199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7191" y="2036825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33515" y="2315717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04203" y="2797301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71972" y="2908554"/>
            <a:ext cx="199643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3011" y="2516886"/>
            <a:ext cx="199644" cy="199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2947" y="2114550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27619" y="2320289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46619" y="2783585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3719" y="3160014"/>
            <a:ext cx="199644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77683" y="3327654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1748" y="3726942"/>
            <a:ext cx="199643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7512" y="3449573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23460" y="3035045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80303" y="3601973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67985" y="3761994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31865" y="2993898"/>
            <a:ext cx="199643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6460" y="4184141"/>
            <a:ext cx="199643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15940" y="4542282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37733" y="4534661"/>
            <a:ext cx="201167" cy="1996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80433" y="4274058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15612" y="4421885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99822" y="0"/>
                </a:moveTo>
                <a:lnTo>
                  <a:pt x="60971" y="7846"/>
                </a:lnTo>
                <a:lnTo>
                  <a:pt x="29241" y="29241"/>
                </a:lnTo>
                <a:lnTo>
                  <a:pt x="7846" y="60971"/>
                </a:lnTo>
                <a:lnTo>
                  <a:pt x="0" y="99822"/>
                </a:lnTo>
                <a:lnTo>
                  <a:pt x="7846" y="138672"/>
                </a:lnTo>
                <a:lnTo>
                  <a:pt x="29241" y="170402"/>
                </a:lnTo>
                <a:lnTo>
                  <a:pt x="60971" y="191797"/>
                </a:lnTo>
                <a:lnTo>
                  <a:pt x="99822" y="199644"/>
                </a:lnTo>
                <a:lnTo>
                  <a:pt x="138672" y="191797"/>
                </a:lnTo>
                <a:lnTo>
                  <a:pt x="170402" y="170402"/>
                </a:lnTo>
                <a:lnTo>
                  <a:pt x="191797" y="138672"/>
                </a:lnTo>
                <a:lnTo>
                  <a:pt x="199644" y="99822"/>
                </a:lnTo>
                <a:lnTo>
                  <a:pt x="191797" y="60971"/>
                </a:lnTo>
                <a:lnTo>
                  <a:pt x="170402" y="29241"/>
                </a:lnTo>
                <a:lnTo>
                  <a:pt x="138672" y="7846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5115" y="4293870"/>
            <a:ext cx="201168" cy="1996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80333" y="3833622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47160" y="3446526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70248" y="2775966"/>
            <a:ext cx="201167" cy="1996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6055" y="3242310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46576" y="2394966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81400" y="2775966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34155" y="2120647"/>
            <a:ext cx="199644" cy="199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47160" y="2993898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61588" y="3761994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70960" y="4016501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80333" y="2366011"/>
            <a:ext cx="199643" cy="199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51960" y="3158489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77512" y="4007357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99822" y="0"/>
                </a:moveTo>
                <a:lnTo>
                  <a:pt x="60971" y="7911"/>
                </a:lnTo>
                <a:lnTo>
                  <a:pt x="29241" y="29479"/>
                </a:lnTo>
                <a:lnTo>
                  <a:pt x="7846" y="61454"/>
                </a:lnTo>
                <a:lnTo>
                  <a:pt x="0" y="100584"/>
                </a:lnTo>
                <a:lnTo>
                  <a:pt x="7846" y="139713"/>
                </a:lnTo>
                <a:lnTo>
                  <a:pt x="29241" y="171688"/>
                </a:lnTo>
                <a:lnTo>
                  <a:pt x="60971" y="193256"/>
                </a:lnTo>
                <a:lnTo>
                  <a:pt x="99822" y="201167"/>
                </a:lnTo>
                <a:lnTo>
                  <a:pt x="138672" y="193256"/>
                </a:lnTo>
                <a:lnTo>
                  <a:pt x="170402" y="171688"/>
                </a:lnTo>
                <a:lnTo>
                  <a:pt x="191797" y="139713"/>
                </a:lnTo>
                <a:lnTo>
                  <a:pt x="199644" y="100584"/>
                </a:lnTo>
                <a:lnTo>
                  <a:pt x="191797" y="61454"/>
                </a:lnTo>
                <a:lnTo>
                  <a:pt x="170402" y="29479"/>
                </a:lnTo>
                <a:lnTo>
                  <a:pt x="138672" y="7911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23460" y="3353561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23233" y="3013710"/>
            <a:ext cx="199643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64452" y="4525517"/>
            <a:ext cx="199644" cy="201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27647" y="4174997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68895" y="4516373"/>
            <a:ext cx="199644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标题 60">
            <a:extLst>
              <a:ext uri="{FF2B5EF4-FFF2-40B4-BE49-F238E27FC236}">
                <a16:creationId xmlns:a16="http://schemas.microsoft.com/office/drawing/2014/main" id="{003B6181-62FD-4A63-BC7F-666A44EB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近邻（</a:t>
            </a:r>
            <a:r>
              <a:rPr lang="en-US" altLang="zh-CN" dirty="0"/>
              <a:t>KNN</a:t>
            </a:r>
            <a:r>
              <a:rPr lang="zh-CN" altLang="en-US" dirty="0"/>
              <a:t>）分类</a:t>
            </a:r>
          </a:p>
        </p:txBody>
      </p:sp>
    </p:spTree>
    <p:extLst>
      <p:ext uri="{BB962C8B-B14F-4D97-AF65-F5344CB8AC3E}">
        <p14:creationId xmlns:p14="http://schemas.microsoft.com/office/powerpoint/2010/main" val="273723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8351" y="4850231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5714" y="1913459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199" y="2950719"/>
            <a:ext cx="788035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80"/>
              </a:spcBef>
            </a:pPr>
            <a:r>
              <a:rPr sz="1600" b="1" spc="-2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1617" y="3986988"/>
            <a:ext cx="2387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8354" y="4798482"/>
            <a:ext cx="2691765" cy="593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68655">
              <a:spcBef>
                <a:spcPts val="509"/>
              </a:spcBef>
              <a:tabLst>
                <a:tab pos="2465070" algn="l"/>
              </a:tabLst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459"/>
              </a:spcBef>
            </a:pPr>
            <a:r>
              <a:rPr sz="1600" b="1" spc="20" dirty="0">
                <a:solidFill>
                  <a:srgbClr val="344B5E"/>
                </a:solidFill>
                <a:latin typeface="Trebuchet MS"/>
                <a:cs typeface="Trebuchet MS"/>
              </a:rPr>
              <a:t>Number</a:t>
            </a:r>
            <a:r>
              <a:rPr sz="1600" b="1" spc="-14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344B5E"/>
                </a:solidFill>
                <a:latin typeface="Trebuchet MS"/>
                <a:cs typeface="Trebuchet MS"/>
              </a:rPr>
              <a:t>of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344B5E"/>
                </a:solidFill>
                <a:latin typeface="Trebuchet MS"/>
                <a:cs typeface="Trebuchet MS"/>
              </a:rPr>
              <a:t>Malignant</a:t>
            </a:r>
            <a:r>
              <a:rPr sz="1600" b="1" spc="-13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344B5E"/>
                </a:solidFill>
                <a:latin typeface="Trebuchet MS"/>
                <a:cs typeface="Trebuchet MS"/>
              </a:rPr>
              <a:t>Nodes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1746" y="1789176"/>
            <a:ext cx="76200" cy="3030855"/>
          </a:xfrm>
          <a:custGeom>
            <a:avLst/>
            <a:gdLst/>
            <a:ahLst/>
            <a:cxnLst/>
            <a:rect l="l" t="t" r="r" b="b"/>
            <a:pathLst>
              <a:path w="76200" h="3030854">
                <a:moveTo>
                  <a:pt x="48005" y="63500"/>
                </a:moveTo>
                <a:lnTo>
                  <a:pt x="28193" y="63500"/>
                </a:lnTo>
                <a:lnTo>
                  <a:pt x="28193" y="3030397"/>
                </a:lnTo>
                <a:lnTo>
                  <a:pt x="48005" y="3030397"/>
                </a:lnTo>
                <a:lnTo>
                  <a:pt x="48005" y="63500"/>
                </a:lnTo>
                <a:close/>
              </a:path>
              <a:path w="76200" h="3030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30854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2226" y="4759718"/>
            <a:ext cx="4541520" cy="76200"/>
          </a:xfrm>
          <a:custGeom>
            <a:avLst/>
            <a:gdLst/>
            <a:ahLst/>
            <a:cxnLst/>
            <a:rect l="l" t="t" r="r" b="b"/>
            <a:pathLst>
              <a:path w="4541520" h="76200">
                <a:moveTo>
                  <a:pt x="4521430" y="28143"/>
                </a:moveTo>
                <a:lnTo>
                  <a:pt x="4477384" y="28143"/>
                </a:lnTo>
                <a:lnTo>
                  <a:pt x="4477512" y="47955"/>
                </a:lnTo>
                <a:lnTo>
                  <a:pt x="4464797" y="47999"/>
                </a:lnTo>
                <a:lnTo>
                  <a:pt x="4464939" y="76200"/>
                </a:lnTo>
                <a:lnTo>
                  <a:pt x="4541012" y="37833"/>
                </a:lnTo>
                <a:lnTo>
                  <a:pt x="4521430" y="28143"/>
                </a:lnTo>
                <a:close/>
              </a:path>
              <a:path w="4541520" h="76200">
                <a:moveTo>
                  <a:pt x="4464698" y="28187"/>
                </a:moveTo>
                <a:lnTo>
                  <a:pt x="0" y="43853"/>
                </a:lnTo>
                <a:lnTo>
                  <a:pt x="0" y="63665"/>
                </a:lnTo>
                <a:lnTo>
                  <a:pt x="4464797" y="47999"/>
                </a:lnTo>
                <a:lnTo>
                  <a:pt x="4464698" y="28187"/>
                </a:lnTo>
                <a:close/>
              </a:path>
              <a:path w="4541520" h="76200">
                <a:moveTo>
                  <a:pt x="4477384" y="28143"/>
                </a:moveTo>
                <a:lnTo>
                  <a:pt x="4464698" y="28187"/>
                </a:lnTo>
                <a:lnTo>
                  <a:pt x="4464797" y="47999"/>
                </a:lnTo>
                <a:lnTo>
                  <a:pt x="4477512" y="47955"/>
                </a:lnTo>
                <a:lnTo>
                  <a:pt x="4477384" y="28143"/>
                </a:lnTo>
                <a:close/>
              </a:path>
              <a:path w="4541520" h="76200">
                <a:moveTo>
                  <a:pt x="4464558" y="0"/>
                </a:moveTo>
                <a:lnTo>
                  <a:pt x="4464698" y="28187"/>
                </a:lnTo>
                <a:lnTo>
                  <a:pt x="4521430" y="28143"/>
                </a:lnTo>
                <a:lnTo>
                  <a:pt x="44645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0764" y="4011929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1824" y="3443477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4021" y="3160014"/>
            <a:ext cx="199643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87340" y="2800350"/>
            <a:ext cx="201168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1601" y="2405634"/>
            <a:ext cx="201167" cy="199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7191" y="2036825"/>
            <a:ext cx="1996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33515" y="2315717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04203" y="2797301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71972" y="2908554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3011" y="2516886"/>
            <a:ext cx="199644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9736" y="1907287"/>
            <a:ext cx="199643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2947" y="2114550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27619" y="2320289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46619" y="2783585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3719" y="3160014"/>
            <a:ext cx="199644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77683" y="3327654"/>
            <a:ext cx="1996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1748" y="3726942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7512" y="3449573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23460" y="3035045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80303" y="3601973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67985" y="3761994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31865" y="2993898"/>
            <a:ext cx="199643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6460" y="4184141"/>
            <a:ext cx="199643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15940" y="4542282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37733" y="4534661"/>
            <a:ext cx="201167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80433" y="4274058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15612" y="4421885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29456" y="431063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99822" y="0"/>
                </a:moveTo>
                <a:lnTo>
                  <a:pt x="60971" y="7846"/>
                </a:lnTo>
                <a:lnTo>
                  <a:pt x="29241" y="29241"/>
                </a:lnTo>
                <a:lnTo>
                  <a:pt x="7846" y="60971"/>
                </a:lnTo>
                <a:lnTo>
                  <a:pt x="0" y="99822"/>
                </a:lnTo>
                <a:lnTo>
                  <a:pt x="7846" y="138672"/>
                </a:lnTo>
                <a:lnTo>
                  <a:pt x="29241" y="170402"/>
                </a:lnTo>
                <a:lnTo>
                  <a:pt x="60971" y="191797"/>
                </a:lnTo>
                <a:lnTo>
                  <a:pt x="99822" y="199644"/>
                </a:lnTo>
                <a:lnTo>
                  <a:pt x="138672" y="191797"/>
                </a:lnTo>
                <a:lnTo>
                  <a:pt x="170402" y="170402"/>
                </a:lnTo>
                <a:lnTo>
                  <a:pt x="191797" y="138672"/>
                </a:lnTo>
                <a:lnTo>
                  <a:pt x="199644" y="99822"/>
                </a:lnTo>
                <a:lnTo>
                  <a:pt x="191797" y="60971"/>
                </a:lnTo>
                <a:lnTo>
                  <a:pt x="170402" y="29241"/>
                </a:lnTo>
                <a:lnTo>
                  <a:pt x="138672" y="7846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5115" y="4293870"/>
            <a:ext cx="201168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80333" y="3833622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47160" y="3446526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70248" y="2775966"/>
            <a:ext cx="201167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6055" y="3242310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46576" y="2394966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81400" y="2775966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34155" y="2120647"/>
            <a:ext cx="199644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47160" y="2993898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61588" y="3761994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70960" y="4016501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80333" y="2366011"/>
            <a:ext cx="199643" cy="199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51960" y="3158489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77512" y="4007357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20668" y="4516374"/>
            <a:ext cx="200025" cy="201295"/>
          </a:xfrm>
          <a:custGeom>
            <a:avLst/>
            <a:gdLst/>
            <a:ahLst/>
            <a:cxnLst/>
            <a:rect l="l" t="t" r="r" b="b"/>
            <a:pathLst>
              <a:path w="200025" h="201295">
                <a:moveTo>
                  <a:pt x="99822" y="0"/>
                </a:moveTo>
                <a:lnTo>
                  <a:pt x="60971" y="7911"/>
                </a:lnTo>
                <a:lnTo>
                  <a:pt x="29241" y="29479"/>
                </a:lnTo>
                <a:lnTo>
                  <a:pt x="7846" y="61454"/>
                </a:lnTo>
                <a:lnTo>
                  <a:pt x="0" y="100584"/>
                </a:lnTo>
                <a:lnTo>
                  <a:pt x="7846" y="139713"/>
                </a:lnTo>
                <a:lnTo>
                  <a:pt x="29241" y="171688"/>
                </a:lnTo>
                <a:lnTo>
                  <a:pt x="60971" y="193256"/>
                </a:lnTo>
                <a:lnTo>
                  <a:pt x="99822" y="201167"/>
                </a:lnTo>
                <a:lnTo>
                  <a:pt x="138672" y="193256"/>
                </a:lnTo>
                <a:lnTo>
                  <a:pt x="170402" y="171688"/>
                </a:lnTo>
                <a:lnTo>
                  <a:pt x="191797" y="139713"/>
                </a:lnTo>
                <a:lnTo>
                  <a:pt x="199644" y="100584"/>
                </a:lnTo>
                <a:lnTo>
                  <a:pt x="191797" y="61454"/>
                </a:lnTo>
                <a:lnTo>
                  <a:pt x="170402" y="29479"/>
                </a:lnTo>
                <a:lnTo>
                  <a:pt x="138672" y="7911"/>
                </a:lnTo>
                <a:lnTo>
                  <a:pt x="99822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23460" y="3353561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23233" y="3013710"/>
            <a:ext cx="199643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64452" y="4525517"/>
            <a:ext cx="19964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27647" y="4174997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68895" y="4516373"/>
            <a:ext cx="199644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83258" y="3945508"/>
            <a:ext cx="3451225" cy="134620"/>
          </a:xfrm>
          <a:custGeom>
            <a:avLst/>
            <a:gdLst/>
            <a:ahLst/>
            <a:cxnLst/>
            <a:rect l="l" t="t" r="r" b="b"/>
            <a:pathLst>
              <a:path w="3451225" h="134619">
                <a:moveTo>
                  <a:pt x="3393567" y="67183"/>
                </a:moveTo>
                <a:lnTo>
                  <a:pt x="3321177" y="109347"/>
                </a:lnTo>
                <a:lnTo>
                  <a:pt x="3318891" y="118237"/>
                </a:lnTo>
                <a:lnTo>
                  <a:pt x="3322828" y="125095"/>
                </a:lnTo>
                <a:lnTo>
                  <a:pt x="3326892" y="132080"/>
                </a:lnTo>
                <a:lnTo>
                  <a:pt x="3335781" y="134366"/>
                </a:lnTo>
                <a:lnTo>
                  <a:pt x="3426122" y="81661"/>
                </a:lnTo>
                <a:lnTo>
                  <a:pt x="3422269" y="81661"/>
                </a:lnTo>
                <a:lnTo>
                  <a:pt x="3422269" y="79629"/>
                </a:lnTo>
                <a:lnTo>
                  <a:pt x="3414903" y="79629"/>
                </a:lnTo>
                <a:lnTo>
                  <a:pt x="3393567" y="67183"/>
                </a:lnTo>
                <a:close/>
              </a:path>
              <a:path w="3451225" h="134619">
                <a:moveTo>
                  <a:pt x="3368747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3368747" y="81661"/>
                </a:lnTo>
                <a:lnTo>
                  <a:pt x="3393566" y="67183"/>
                </a:lnTo>
                <a:lnTo>
                  <a:pt x="3368747" y="52705"/>
                </a:lnTo>
                <a:close/>
              </a:path>
              <a:path w="3451225" h="134619">
                <a:moveTo>
                  <a:pt x="3426122" y="52705"/>
                </a:moveTo>
                <a:lnTo>
                  <a:pt x="3422269" y="52705"/>
                </a:lnTo>
                <a:lnTo>
                  <a:pt x="3422269" y="81661"/>
                </a:lnTo>
                <a:lnTo>
                  <a:pt x="3426122" y="81661"/>
                </a:lnTo>
                <a:lnTo>
                  <a:pt x="3450971" y="67183"/>
                </a:lnTo>
                <a:lnTo>
                  <a:pt x="3426122" y="52705"/>
                </a:lnTo>
                <a:close/>
              </a:path>
              <a:path w="3451225" h="134619">
                <a:moveTo>
                  <a:pt x="3414903" y="54737"/>
                </a:moveTo>
                <a:lnTo>
                  <a:pt x="3393567" y="67183"/>
                </a:lnTo>
                <a:lnTo>
                  <a:pt x="3414903" y="79629"/>
                </a:lnTo>
                <a:lnTo>
                  <a:pt x="3414903" y="54737"/>
                </a:lnTo>
                <a:close/>
              </a:path>
              <a:path w="3451225" h="134619">
                <a:moveTo>
                  <a:pt x="3422269" y="54737"/>
                </a:moveTo>
                <a:lnTo>
                  <a:pt x="3414903" y="54737"/>
                </a:lnTo>
                <a:lnTo>
                  <a:pt x="3414903" y="79629"/>
                </a:lnTo>
                <a:lnTo>
                  <a:pt x="3422269" y="79629"/>
                </a:lnTo>
                <a:lnTo>
                  <a:pt x="3422269" y="54737"/>
                </a:lnTo>
                <a:close/>
              </a:path>
              <a:path w="3451225" h="134619">
                <a:moveTo>
                  <a:pt x="3335781" y="0"/>
                </a:moveTo>
                <a:lnTo>
                  <a:pt x="3326892" y="2286"/>
                </a:lnTo>
                <a:lnTo>
                  <a:pt x="3322828" y="9271"/>
                </a:lnTo>
                <a:lnTo>
                  <a:pt x="3318891" y="16129"/>
                </a:lnTo>
                <a:lnTo>
                  <a:pt x="3321177" y="25018"/>
                </a:lnTo>
                <a:lnTo>
                  <a:pt x="3393567" y="67183"/>
                </a:lnTo>
                <a:lnTo>
                  <a:pt x="3414903" y="54737"/>
                </a:lnTo>
                <a:lnTo>
                  <a:pt x="3422269" y="54737"/>
                </a:lnTo>
                <a:lnTo>
                  <a:pt x="3422269" y="52705"/>
                </a:lnTo>
                <a:lnTo>
                  <a:pt x="3426122" y="52705"/>
                </a:lnTo>
                <a:lnTo>
                  <a:pt x="333578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10564" y="3819348"/>
            <a:ext cx="787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000" b="1" spc="65" dirty="0">
                <a:solidFill>
                  <a:srgbClr val="C00000"/>
                </a:solidFill>
                <a:latin typeface="Trebuchet MS"/>
                <a:cs typeface="Trebuchet MS"/>
              </a:rPr>
              <a:t>预测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46532" y="3848862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108204" y="0"/>
                </a:moveTo>
                <a:lnTo>
                  <a:pt x="0" y="134112"/>
                </a:lnTo>
                <a:lnTo>
                  <a:pt x="108204" y="268224"/>
                </a:lnTo>
                <a:lnTo>
                  <a:pt x="216408" y="134112"/>
                </a:lnTo>
                <a:lnTo>
                  <a:pt x="10820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6532" y="3848862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0" y="134112"/>
                </a:moveTo>
                <a:lnTo>
                  <a:pt x="108204" y="0"/>
                </a:lnTo>
                <a:lnTo>
                  <a:pt x="216408" y="134112"/>
                </a:lnTo>
                <a:lnTo>
                  <a:pt x="108204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108965" y="0"/>
                </a:moveTo>
                <a:lnTo>
                  <a:pt x="0" y="134112"/>
                </a:lnTo>
                <a:lnTo>
                  <a:pt x="108965" y="268224"/>
                </a:lnTo>
                <a:lnTo>
                  <a:pt x="217932" y="134112"/>
                </a:lnTo>
                <a:lnTo>
                  <a:pt x="1089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63311" y="3873246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4">
                <a:moveTo>
                  <a:pt x="0" y="134112"/>
                </a:moveTo>
                <a:lnTo>
                  <a:pt x="108965" y="0"/>
                </a:lnTo>
                <a:lnTo>
                  <a:pt x="217932" y="134112"/>
                </a:lnTo>
                <a:lnTo>
                  <a:pt x="108965" y="268224"/>
                </a:lnTo>
                <a:lnTo>
                  <a:pt x="0" y="134112"/>
                </a:lnTo>
                <a:close/>
              </a:path>
            </a:pathLst>
          </a:custGeom>
          <a:ln w="12192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标题 65">
            <a:extLst>
              <a:ext uri="{FF2B5EF4-FFF2-40B4-BE49-F238E27FC236}">
                <a16:creationId xmlns:a16="http://schemas.microsoft.com/office/drawing/2014/main" id="{E5452641-DBA8-4996-97A2-0BB69278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近邻（</a:t>
            </a:r>
            <a:r>
              <a:rPr lang="en-US" altLang="zh-CN" dirty="0"/>
              <a:t>KNN</a:t>
            </a:r>
            <a:r>
              <a:rPr lang="zh-CN" altLang="en-US" dirty="0"/>
              <a:t>）分类</a:t>
            </a:r>
          </a:p>
        </p:txBody>
      </p:sp>
    </p:spTree>
    <p:extLst>
      <p:ext uri="{BB962C8B-B14F-4D97-AF65-F5344CB8AC3E}">
        <p14:creationId xmlns:p14="http://schemas.microsoft.com/office/powerpoint/2010/main" val="104318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1346</Words>
  <Application>Microsoft Office PowerPoint</Application>
  <PresentationFormat>全屏显示(4:3)</PresentationFormat>
  <Paragraphs>348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等线</vt:lpstr>
      <vt:lpstr>Arial</vt:lpstr>
      <vt:lpstr>Calibri</vt:lpstr>
      <vt:lpstr>Courier New</vt:lpstr>
      <vt:lpstr>Times New Roman</vt:lpstr>
      <vt:lpstr>Trebuchet MS</vt:lpstr>
      <vt:lpstr>Verdana</vt:lpstr>
      <vt:lpstr>Wingdings</vt:lpstr>
      <vt:lpstr>Office 主题</vt:lpstr>
      <vt:lpstr>分类--- K近邻</vt:lpstr>
      <vt:lpstr>什么是分类？</vt:lpstr>
      <vt:lpstr>什么是分类？</vt:lpstr>
      <vt:lpstr>什么是分类？</vt:lpstr>
      <vt:lpstr>什么是分类？</vt:lpstr>
      <vt:lpstr>什么是分类？</vt:lpstr>
      <vt:lpstr>分类需要什么？</vt:lpstr>
      <vt:lpstr>K近邻（KNN）分类</vt:lpstr>
      <vt:lpstr>K近邻（KNN）分类</vt:lpstr>
      <vt:lpstr>K近邻（KNN）分类</vt:lpstr>
      <vt:lpstr>K近邻（KNN）分类</vt:lpstr>
      <vt:lpstr>K近邻（KNN）分类</vt:lpstr>
      <vt:lpstr>K近邻（KNN）分类</vt:lpstr>
      <vt:lpstr>K近邻模型需要选择</vt:lpstr>
      <vt:lpstr>K值的选择</vt:lpstr>
      <vt:lpstr>K近邻模型的判定边界</vt:lpstr>
      <vt:lpstr>K近邻模型的判定边界</vt:lpstr>
      <vt:lpstr>K值的大小会影响判定边界</vt:lpstr>
      <vt:lpstr>距离的度量</vt:lpstr>
      <vt:lpstr>K近邻模型中的距离测度</vt:lpstr>
      <vt:lpstr>欧几里得距离</vt:lpstr>
      <vt:lpstr>欧几里得距离（L2距离）</vt:lpstr>
      <vt:lpstr>曼哈顿距离（L1或街区距离）</vt:lpstr>
      <vt:lpstr>数据缩放</vt:lpstr>
      <vt:lpstr>缩放比例对计算距离非常重要</vt:lpstr>
      <vt:lpstr>缩放比例对计算距离非常重要</vt:lpstr>
      <vt:lpstr>缩放比例对计算距离非常重要</vt:lpstr>
      <vt:lpstr>缩放比例对计算距离非常重要</vt:lpstr>
      <vt:lpstr>缩放比例对计算距离非常重要</vt:lpstr>
      <vt:lpstr>缩放比例对计算距离非常重要</vt:lpstr>
      <vt:lpstr>特征缩放的不同方法</vt:lpstr>
      <vt:lpstr>特征缩放的语法</vt:lpstr>
      <vt:lpstr>特征缩放的语法</vt:lpstr>
      <vt:lpstr>KNN多分类、KNN回归</vt:lpstr>
      <vt:lpstr>K近邻多分类的判定边界</vt:lpstr>
      <vt:lpstr>K近邻回归</vt:lpstr>
      <vt:lpstr>KNN模型特点及语法</vt:lpstr>
      <vt:lpstr>K近邻模型的特点</vt:lpstr>
      <vt:lpstr>K近邻模型的语法</vt:lpstr>
      <vt:lpstr>K近邻模型的语法</vt:lpstr>
      <vt:lpstr>K近邻模型的语法</vt:lpstr>
      <vt:lpstr>案例研究：鸢尾花数据集</vt:lpstr>
      <vt:lpstr>鸢尾花数据集</vt:lpstr>
      <vt:lpstr>创建机器学习应用路线图</vt:lpstr>
      <vt:lpstr>演示</vt:lpstr>
      <vt:lpstr>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</dc:title>
  <dc:creator>Qiuyue</dc:creator>
  <cp:lastModifiedBy>Wang Qiuyue</cp:lastModifiedBy>
  <cp:revision>78</cp:revision>
  <dcterms:created xsi:type="dcterms:W3CDTF">2017-06-04T01:04:21Z</dcterms:created>
  <dcterms:modified xsi:type="dcterms:W3CDTF">2024-03-18T01:15:25Z</dcterms:modified>
</cp:coreProperties>
</file>