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99" r:id="rId9"/>
    <p:sldId id="300" r:id="rId10"/>
    <p:sldId id="301" r:id="rId11"/>
    <p:sldId id="262" r:id="rId12"/>
    <p:sldId id="293" r:id="rId13"/>
    <p:sldId id="294" r:id="rId14"/>
    <p:sldId id="264" r:id="rId15"/>
    <p:sldId id="265" r:id="rId16"/>
    <p:sldId id="266" r:id="rId17"/>
    <p:sldId id="267" r:id="rId18"/>
    <p:sldId id="268" r:id="rId19"/>
    <p:sldId id="269" r:id="rId20"/>
    <p:sldId id="297" r:id="rId21"/>
    <p:sldId id="275" r:id="rId22"/>
    <p:sldId id="276" r:id="rId23"/>
    <p:sldId id="295" r:id="rId24"/>
    <p:sldId id="278" r:id="rId25"/>
    <p:sldId id="279" r:id="rId26"/>
    <p:sldId id="280" r:id="rId27"/>
    <p:sldId id="281" r:id="rId28"/>
    <p:sldId id="283" r:id="rId29"/>
    <p:sldId id="284" r:id="rId30"/>
    <p:sldId id="286" r:id="rId31"/>
    <p:sldId id="287" r:id="rId32"/>
    <p:sldId id="288" r:id="rId33"/>
    <p:sldId id="290" r:id="rId34"/>
    <p:sldId id="296" r:id="rId35"/>
    <p:sldId id="302" r:id="rId36"/>
    <p:sldId id="29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FC0"/>
    <a:srgbClr val="84ADAC"/>
    <a:srgbClr val="D06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>
      <p:cViewPr varScale="1">
        <p:scale>
          <a:sx n="81" d="100"/>
          <a:sy n="81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497F-8478-4D85-9DF5-63294144B19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C7FE-8AFF-4E6B-82D5-3C2655134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C7FE-8AFF-4E6B-82D5-3C2655134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100"/>
              </a:spcBef>
            </a:pPr>
            <a:fld id="{81D60167-4931-47E6-BA6A-407CBD079E47}" type="slidenum">
              <a:rPr lang="en-US" altLang="zh-CN" spc="30" smtClean="0"/>
              <a:pPr marL="25400">
                <a:spcBef>
                  <a:spcPts val="100"/>
                </a:spcBef>
              </a:pPr>
              <a:t>‹#›</a:t>
            </a:fld>
            <a:endParaRPr lang="en-US" altLang="zh-CN" spc="30" dirty="0"/>
          </a:p>
        </p:txBody>
      </p:sp>
    </p:spTree>
    <p:extLst>
      <p:ext uri="{BB962C8B-B14F-4D97-AF65-F5344CB8AC3E}">
        <p14:creationId xmlns:p14="http://schemas.microsoft.com/office/powerpoint/2010/main" val="40102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2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6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0.png"/><Relationship Id="rId5" Type="http://schemas.openxmlformats.org/officeDocument/2006/relationships/image" Target="../media/image48.png"/><Relationship Id="rId10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train_test_spli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2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6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0.png"/><Relationship Id="rId5" Type="http://schemas.openxmlformats.org/officeDocument/2006/relationships/image" Target="../media/image48.png"/><Relationship Id="rId10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cross_val_scor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ross_validation.html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as%E2%80%93variance_tradeof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0A2A-91A1-4022-9D8E-330D6A07C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模型选择和评价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1E654-523C-43D1-A501-8E944CB3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171296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BCCF-C7AE-4D7D-B371-CC35CBB4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方差权衡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F5A36B5-6736-46D0-A76F-5D9DFD20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9" y="1484784"/>
            <a:ext cx="768178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189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5538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225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347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7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712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023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2965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008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383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1551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2511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456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4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4456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7173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4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9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5836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5960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2437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78686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8686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966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2861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85210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75944" y="4501256"/>
            <a:ext cx="1787029" cy="141519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445" algn="ctr">
              <a:lnSpc>
                <a:spcPct val="150000"/>
              </a:lnSpc>
              <a:spcBef>
                <a:spcPts val="86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  <a:p>
            <a:pPr marL="12700" marR="5080" indent="1270" algn="ctr">
              <a:lnSpc>
                <a:spcPct val="150000"/>
              </a:lnSpc>
              <a:spcBef>
                <a:spcPts val="85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High Bias</a:t>
            </a:r>
            <a:r>
              <a:rPr sz="2000" b="1" spc="-5" dirty="0">
                <a:solidFill>
                  <a:srgbClr val="344B5E"/>
                </a:solidFill>
                <a:latin typeface="Arial"/>
                <a:cs typeface="Arial"/>
              </a:rPr>
              <a:t> 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Variance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19118" y="5042255"/>
            <a:ext cx="126669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Just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31863" y="4501256"/>
            <a:ext cx="1763140" cy="141519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117475" algn="ctr">
              <a:lnSpc>
                <a:spcPct val="150000"/>
              </a:lnSpc>
              <a:spcBef>
                <a:spcPts val="86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855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Bias 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High</a:t>
            </a:r>
            <a:r>
              <a:rPr sz="20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Variance</a:t>
            </a:r>
            <a:endParaRPr sz="200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70903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79" name="标题 78">
            <a:extLst>
              <a:ext uri="{FF2B5EF4-FFF2-40B4-BE49-F238E27FC236}">
                <a16:creationId xmlns:a16="http://schemas.microsoft.com/office/drawing/2014/main" id="{AF0B1BC7-731B-43A6-A7CA-66848909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方差权衡</a:t>
            </a:r>
          </a:p>
        </p:txBody>
      </p:sp>
    </p:spTree>
    <p:extLst>
      <p:ext uri="{BB962C8B-B14F-4D97-AF65-F5344CB8AC3E}">
        <p14:creationId xmlns:p14="http://schemas.microsoft.com/office/powerpoint/2010/main" val="45522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08C7-D352-49C5-821F-76DA2DF4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模型评价（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956FB-7604-4F31-B3CE-AD1FB65E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测试精度（</a:t>
            </a:r>
            <a:r>
              <a:rPr lang="en-US" altLang="zh-CN" dirty="0"/>
              <a:t>testing accuracy)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把数据集划分成两个子集：</a:t>
            </a:r>
            <a:r>
              <a:rPr lang="zh-CN" altLang="en-US" b="1" dirty="0">
                <a:solidFill>
                  <a:srgbClr val="0070C0"/>
                </a:solidFill>
              </a:rPr>
              <a:t>训练集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70C0"/>
                </a:solidFill>
              </a:rPr>
              <a:t>测试集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在训练集上训练模型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在测试集上测试模型，并计算精度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808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ABA54-42B2-4C3E-A3E3-DA1FFBEC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划分训练集和测试集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F808CA7-8108-4243-9DB0-A19056F5C8FE}"/>
              </a:ext>
            </a:extLst>
          </p:cNvPr>
          <p:cNvSpPr/>
          <p:nvPr/>
        </p:nvSpPr>
        <p:spPr>
          <a:xfrm>
            <a:off x="179512" y="1124744"/>
            <a:ext cx="8784976" cy="562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90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549" y="1693368"/>
            <a:ext cx="7362262" cy="482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6" y="5301208"/>
            <a:ext cx="7141025" cy="1186245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864" y="5270757"/>
            <a:ext cx="7164275" cy="1254587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25908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36" y="1970533"/>
            <a:ext cx="7164275" cy="3269772"/>
          </a:xfrm>
          <a:custGeom>
            <a:avLst/>
            <a:gdLst/>
            <a:ahLst/>
            <a:cxnLst/>
            <a:rect l="l" t="t" r="r" b="b"/>
            <a:pathLst>
              <a:path w="5796280" h="2447925">
                <a:moveTo>
                  <a:pt x="0" y="2447544"/>
                </a:moveTo>
                <a:lnTo>
                  <a:pt x="5795772" y="2447544"/>
                </a:lnTo>
                <a:lnTo>
                  <a:pt x="5795772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536" y="1970532"/>
            <a:ext cx="7164275" cy="3269773"/>
          </a:xfrm>
          <a:custGeom>
            <a:avLst/>
            <a:gdLst/>
            <a:ahLst/>
            <a:cxnLst/>
            <a:rect l="l" t="t" r="r" b="b"/>
            <a:pathLst>
              <a:path w="5796280" h="2447925">
                <a:moveTo>
                  <a:pt x="0" y="2447544"/>
                </a:moveTo>
                <a:lnTo>
                  <a:pt x="5795772" y="2447544"/>
                </a:lnTo>
                <a:lnTo>
                  <a:pt x="5795772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3239" y="5510862"/>
            <a:ext cx="1323212" cy="354584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测试数据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00E68AAC-1525-4292-848D-0965F656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划分训练集和测试集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637E6514-49E7-447C-9CF9-9D5BECDF01B5}"/>
              </a:ext>
            </a:extLst>
          </p:cNvPr>
          <p:cNvSpPr txBox="1"/>
          <p:nvPr/>
        </p:nvSpPr>
        <p:spPr>
          <a:xfrm>
            <a:off x="7623239" y="3367625"/>
            <a:ext cx="1323212" cy="354584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962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817" y="2243224"/>
            <a:ext cx="7219950" cy="651460"/>
          </a:xfrm>
          <a:prstGeom prst="rect">
            <a:avLst/>
          </a:prstGeom>
          <a:solidFill>
            <a:srgbClr val="F1F1F1">
              <a:alpha val="50195"/>
            </a:srgbClr>
          </a:solidFill>
        </p:spPr>
        <p:txBody>
          <a:bodyPr vert="horz" wrap="square" lIns="0" tIns="218440" rIns="0" bIns="0" rtlCol="0" anchor="t">
            <a:spAutoFit/>
          </a:bodyPr>
          <a:lstStyle/>
          <a:p>
            <a:pPr marL="554990">
              <a:spcBef>
                <a:spcPts val="1720"/>
              </a:spcBef>
            </a:pPr>
            <a:r>
              <a:rPr lang="zh-CN" altLang="en-US" sz="2800" spc="30" dirty="0">
                <a:latin typeface="Arial"/>
                <a:cs typeface="Arial"/>
              </a:rPr>
              <a:t>                        </a:t>
            </a:r>
            <a:r>
              <a:rPr lang="zh-CN" altLang="en-US" sz="2800" b="1" spc="30" dirty="0">
                <a:solidFill>
                  <a:srgbClr val="0000FF"/>
                </a:solidFill>
                <a:latin typeface="Arial"/>
                <a:cs typeface="Arial"/>
              </a:rPr>
              <a:t>训练</a:t>
            </a:r>
            <a:r>
              <a:rPr lang="zh-CN" altLang="en-US" sz="2800" spc="30" dirty="0">
                <a:latin typeface="Arial"/>
                <a:cs typeface="Arial"/>
              </a:rPr>
              <a:t>模型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452" y="2372105"/>
            <a:ext cx="2397760" cy="522579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29845" rIns="0" bIns="0" rtlCol="0">
            <a:spAutoFit/>
          </a:bodyPr>
          <a:lstStyle/>
          <a:p>
            <a:pPr marL="238125">
              <a:spcBef>
                <a:spcPts val="235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312" y="3512058"/>
            <a:ext cx="7196455" cy="1755775"/>
          </a:xfrm>
          <a:custGeom>
            <a:avLst/>
            <a:gdLst/>
            <a:ahLst/>
            <a:cxnLst/>
            <a:rect l="l" t="t" r="r" b="b"/>
            <a:pathLst>
              <a:path w="7196455" h="1755775">
                <a:moveTo>
                  <a:pt x="0" y="1755648"/>
                </a:moveTo>
                <a:lnTo>
                  <a:pt x="7196328" y="1755648"/>
                </a:lnTo>
                <a:lnTo>
                  <a:pt x="7196328" y="0"/>
                </a:lnTo>
                <a:lnTo>
                  <a:pt x="0" y="0"/>
                </a:lnTo>
                <a:lnTo>
                  <a:pt x="0" y="1755648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                   </a:t>
            </a:r>
            <a:r>
              <a:rPr lang="zh-CN" altLang="en-US" sz="2800" b="1" dirty="0">
                <a:solidFill>
                  <a:srgbClr val="0000FF"/>
                </a:solidFill>
              </a:rPr>
              <a:t>评价</a:t>
            </a:r>
            <a:r>
              <a:rPr lang="zh-CN" altLang="en-US" sz="2800" dirty="0"/>
              <a:t>模型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</a:t>
            </a:r>
            <a:r>
              <a:rPr lang="en-US" altLang="zh-CN" sz="2400" dirty="0"/>
              <a:t>- </a:t>
            </a:r>
            <a:r>
              <a:rPr lang="zh-CN" altLang="en-US" sz="2400" dirty="0"/>
              <a:t>用训练好的模型进行预测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                   - </a:t>
            </a:r>
            <a:r>
              <a:rPr lang="zh-CN" altLang="en-US" sz="2400" dirty="0"/>
              <a:t>和真实值比较，计算误差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8" name="标题 13">
            <a:extLst>
              <a:ext uri="{FF2B5EF4-FFF2-40B4-BE49-F238E27FC236}">
                <a16:creationId xmlns:a16="http://schemas.microsoft.com/office/drawing/2014/main" id="{108F9494-6021-48DD-8F97-BA871E50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400" b="0" dirty="0"/>
              <a:t>使用训练集和测试集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0635E859-15DE-4C58-A25A-A7014D5A8D40}"/>
              </a:ext>
            </a:extLst>
          </p:cNvPr>
          <p:cNvSpPr txBox="1"/>
          <p:nvPr/>
        </p:nvSpPr>
        <p:spPr>
          <a:xfrm>
            <a:off x="948943" y="3506288"/>
            <a:ext cx="2397760" cy="522579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38125">
              <a:spcBef>
                <a:spcPts val="235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Trebuchet MS"/>
                <a:cs typeface="Trebuchet MS"/>
              </a:rPr>
              <a:t>测试数据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0686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46294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269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151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82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798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4041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9660" y="4789881"/>
            <a:ext cx="376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316" y="4789881"/>
            <a:ext cx="377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530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8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8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8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5421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4" h="2508885">
                <a:moveTo>
                  <a:pt x="51815" y="64769"/>
                </a:moveTo>
                <a:lnTo>
                  <a:pt x="25907" y="64769"/>
                </a:lnTo>
                <a:lnTo>
                  <a:pt x="25907" y="2508630"/>
                </a:lnTo>
                <a:lnTo>
                  <a:pt x="51815" y="2508630"/>
                </a:lnTo>
                <a:lnTo>
                  <a:pt x="51815" y="64769"/>
                </a:lnTo>
                <a:close/>
              </a:path>
              <a:path w="78104" h="2508885">
                <a:moveTo>
                  <a:pt x="38862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0888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4154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9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9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9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1739" y="28338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0651" y="2567177"/>
            <a:ext cx="88392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6100" y="2655571"/>
            <a:ext cx="88392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9291" y="2655571"/>
            <a:ext cx="88392" cy="89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4177" y="3249929"/>
            <a:ext cx="89915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5785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0901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4409" y="3620262"/>
            <a:ext cx="88391" cy="89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4615" y="37101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0901" y="4207002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8812" y="4333494"/>
            <a:ext cx="89915" cy="88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8124" y="4459986"/>
            <a:ext cx="89915" cy="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4531" y="3932682"/>
            <a:ext cx="1235764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7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3524" y="62483"/>
                </a:lnTo>
                <a:lnTo>
                  <a:pt x="13144" y="76771"/>
                </a:lnTo>
                <a:lnTo>
                  <a:pt x="27431" y="86391"/>
                </a:lnTo>
                <a:lnTo>
                  <a:pt x="44957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3"/>
                </a:lnTo>
                <a:lnTo>
                  <a:pt x="89915" y="44957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3" y="3524"/>
                </a:lnTo>
                <a:lnTo>
                  <a:pt x="4495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8207" y="4277105"/>
            <a:ext cx="88392" cy="88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48628" y="3544061"/>
            <a:ext cx="89916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42889" y="3774186"/>
            <a:ext cx="89915" cy="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51803" y="3358133"/>
            <a:ext cx="89916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3160" y="4258817"/>
            <a:ext cx="89915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7691" y="4341114"/>
            <a:ext cx="268224" cy="259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9845" y="3894582"/>
            <a:ext cx="88391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4040" y="4059173"/>
            <a:ext cx="88392" cy="88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4689" y="4168902"/>
            <a:ext cx="88391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8236" y="4168902"/>
            <a:ext cx="89915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0577" y="4168902"/>
            <a:ext cx="89915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4958" y="0"/>
                </a:moveTo>
                <a:lnTo>
                  <a:pt x="27431" y="3476"/>
                </a:lnTo>
                <a:lnTo>
                  <a:pt x="13144" y="12954"/>
                </a:lnTo>
                <a:lnTo>
                  <a:pt x="3524" y="27003"/>
                </a:lnTo>
                <a:lnTo>
                  <a:pt x="0" y="44195"/>
                </a:lnTo>
                <a:lnTo>
                  <a:pt x="3524" y="61388"/>
                </a:lnTo>
                <a:lnTo>
                  <a:pt x="13144" y="75437"/>
                </a:lnTo>
                <a:lnTo>
                  <a:pt x="27432" y="84915"/>
                </a:lnTo>
                <a:lnTo>
                  <a:pt x="44958" y="88391"/>
                </a:lnTo>
                <a:lnTo>
                  <a:pt x="62484" y="84915"/>
                </a:lnTo>
                <a:lnTo>
                  <a:pt x="76771" y="75437"/>
                </a:lnTo>
                <a:lnTo>
                  <a:pt x="86391" y="61388"/>
                </a:lnTo>
                <a:lnTo>
                  <a:pt x="89915" y="44195"/>
                </a:lnTo>
                <a:lnTo>
                  <a:pt x="86391" y="27003"/>
                </a:lnTo>
                <a:lnTo>
                  <a:pt x="76771" y="12954"/>
                </a:lnTo>
                <a:lnTo>
                  <a:pt x="62484" y="3476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3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7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7" y="75437"/>
                </a:lnTo>
                <a:lnTo>
                  <a:pt x="84915" y="61388"/>
                </a:lnTo>
                <a:lnTo>
                  <a:pt x="88391" y="44195"/>
                </a:lnTo>
                <a:lnTo>
                  <a:pt x="84915" y="27003"/>
                </a:lnTo>
                <a:lnTo>
                  <a:pt x="75437" y="12953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0"/>
                </a:moveTo>
                <a:lnTo>
                  <a:pt x="27003" y="3524"/>
                </a:lnTo>
                <a:lnTo>
                  <a:pt x="12953" y="13144"/>
                </a:lnTo>
                <a:lnTo>
                  <a:pt x="3476" y="27432"/>
                </a:lnTo>
                <a:lnTo>
                  <a:pt x="0" y="44958"/>
                </a:lnTo>
                <a:lnTo>
                  <a:pt x="3476" y="62484"/>
                </a:lnTo>
                <a:lnTo>
                  <a:pt x="12953" y="76771"/>
                </a:lnTo>
                <a:lnTo>
                  <a:pt x="27003" y="86391"/>
                </a:lnTo>
                <a:lnTo>
                  <a:pt x="44195" y="89916"/>
                </a:lnTo>
                <a:lnTo>
                  <a:pt x="61388" y="86391"/>
                </a:lnTo>
                <a:lnTo>
                  <a:pt x="75437" y="76771"/>
                </a:lnTo>
                <a:lnTo>
                  <a:pt x="84915" y="62484"/>
                </a:lnTo>
                <a:lnTo>
                  <a:pt x="88391" y="44958"/>
                </a:lnTo>
                <a:lnTo>
                  <a:pt x="84915" y="27432"/>
                </a:lnTo>
                <a:lnTo>
                  <a:pt x="75437" y="13144"/>
                </a:lnTo>
                <a:lnTo>
                  <a:pt x="61388" y="3524"/>
                </a:lnTo>
                <a:lnTo>
                  <a:pt x="44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0" y="44958"/>
                </a:moveTo>
                <a:lnTo>
                  <a:pt x="3476" y="27432"/>
                </a:lnTo>
                <a:lnTo>
                  <a:pt x="12953" y="13144"/>
                </a:lnTo>
                <a:lnTo>
                  <a:pt x="27003" y="3524"/>
                </a:lnTo>
                <a:lnTo>
                  <a:pt x="44195" y="0"/>
                </a:lnTo>
                <a:lnTo>
                  <a:pt x="61388" y="3524"/>
                </a:lnTo>
                <a:lnTo>
                  <a:pt x="75437" y="13144"/>
                </a:lnTo>
                <a:lnTo>
                  <a:pt x="84915" y="27432"/>
                </a:lnTo>
                <a:lnTo>
                  <a:pt x="88391" y="44958"/>
                </a:lnTo>
                <a:lnTo>
                  <a:pt x="84915" y="62484"/>
                </a:lnTo>
                <a:lnTo>
                  <a:pt x="75437" y="76771"/>
                </a:lnTo>
                <a:lnTo>
                  <a:pt x="61388" y="86391"/>
                </a:lnTo>
                <a:lnTo>
                  <a:pt x="44195" y="89916"/>
                </a:lnTo>
                <a:lnTo>
                  <a:pt x="27003" y="86391"/>
                </a:lnTo>
                <a:lnTo>
                  <a:pt x="12953" y="76771"/>
                </a:lnTo>
                <a:lnTo>
                  <a:pt x="3476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42433" y="4575809"/>
            <a:ext cx="89915" cy="883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54040" y="44005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5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91742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91741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91741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91741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93317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83278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60747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60746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60746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60746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49195" y="1829561"/>
            <a:ext cx="2322830" cy="388568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83565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31535" y="1829561"/>
            <a:ext cx="2324100" cy="388568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19050" rIns="0" bIns="0" rtlCol="0">
            <a:spAutoFit/>
          </a:bodyPr>
          <a:lstStyle/>
          <a:p>
            <a:pPr marL="763270">
              <a:spcBef>
                <a:spcPts val="1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rebuchet MS"/>
                <a:cs typeface="Trebuchet MS"/>
              </a:rPr>
              <a:t>测试数据</a:t>
            </a: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4" name="标题 63">
            <a:extLst>
              <a:ext uri="{FF2B5EF4-FFF2-40B4-BE49-F238E27FC236}">
                <a16:creationId xmlns:a16="http://schemas.microsoft.com/office/drawing/2014/main" id="{F44136EC-9F3E-44A8-AB04-B806F3AD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使用训练集和测试集</a:t>
            </a:r>
          </a:p>
        </p:txBody>
      </p:sp>
    </p:spTree>
    <p:extLst>
      <p:ext uri="{BB962C8B-B14F-4D97-AF65-F5344CB8AC3E}">
        <p14:creationId xmlns:p14="http://schemas.microsoft.com/office/powerpoint/2010/main" val="176942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46294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269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151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82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9660" y="4789881"/>
            <a:ext cx="376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316" y="4789881"/>
            <a:ext cx="377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5530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8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8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8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421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4" h="2508885">
                <a:moveTo>
                  <a:pt x="51815" y="64769"/>
                </a:moveTo>
                <a:lnTo>
                  <a:pt x="25907" y="64769"/>
                </a:lnTo>
                <a:lnTo>
                  <a:pt x="25907" y="2508630"/>
                </a:lnTo>
                <a:lnTo>
                  <a:pt x="51815" y="2508630"/>
                </a:lnTo>
                <a:lnTo>
                  <a:pt x="51815" y="64769"/>
                </a:lnTo>
                <a:close/>
              </a:path>
              <a:path w="78104" h="2508885">
                <a:moveTo>
                  <a:pt x="38862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0888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4154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9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9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9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1739" y="28338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0651" y="2567177"/>
            <a:ext cx="88392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6100" y="2655571"/>
            <a:ext cx="88392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9291" y="2655571"/>
            <a:ext cx="88392" cy="89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4177" y="3249929"/>
            <a:ext cx="89915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5785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0901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4409" y="3620262"/>
            <a:ext cx="88391" cy="89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4615" y="37101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0901" y="4207002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8812" y="4333494"/>
            <a:ext cx="89915" cy="88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8124" y="4459986"/>
            <a:ext cx="89915" cy="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531" y="3932682"/>
            <a:ext cx="1235764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7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3524" y="62483"/>
                </a:lnTo>
                <a:lnTo>
                  <a:pt x="13144" y="76771"/>
                </a:lnTo>
                <a:lnTo>
                  <a:pt x="27431" y="86391"/>
                </a:lnTo>
                <a:lnTo>
                  <a:pt x="44957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3"/>
                </a:lnTo>
                <a:lnTo>
                  <a:pt x="89915" y="44957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3" y="3524"/>
                </a:lnTo>
                <a:lnTo>
                  <a:pt x="4495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8207" y="4277105"/>
            <a:ext cx="88392" cy="88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48628" y="3544061"/>
            <a:ext cx="89916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2889" y="3774186"/>
            <a:ext cx="89915" cy="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1803" y="3358133"/>
            <a:ext cx="89916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3160" y="4258817"/>
            <a:ext cx="89915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7691" y="4341114"/>
            <a:ext cx="268224" cy="259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9845" y="3894582"/>
            <a:ext cx="88391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54040" y="4059173"/>
            <a:ext cx="88392" cy="88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4689" y="4168902"/>
            <a:ext cx="88391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8236" y="4168902"/>
            <a:ext cx="89915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0577" y="4168902"/>
            <a:ext cx="89915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4958" y="0"/>
                </a:moveTo>
                <a:lnTo>
                  <a:pt x="27431" y="3476"/>
                </a:lnTo>
                <a:lnTo>
                  <a:pt x="13144" y="12954"/>
                </a:lnTo>
                <a:lnTo>
                  <a:pt x="3524" y="27003"/>
                </a:lnTo>
                <a:lnTo>
                  <a:pt x="0" y="44195"/>
                </a:lnTo>
                <a:lnTo>
                  <a:pt x="3524" y="61388"/>
                </a:lnTo>
                <a:lnTo>
                  <a:pt x="13144" y="75437"/>
                </a:lnTo>
                <a:lnTo>
                  <a:pt x="27432" y="84915"/>
                </a:lnTo>
                <a:lnTo>
                  <a:pt x="44958" y="88391"/>
                </a:lnTo>
                <a:lnTo>
                  <a:pt x="62484" y="84915"/>
                </a:lnTo>
                <a:lnTo>
                  <a:pt x="76771" y="75437"/>
                </a:lnTo>
                <a:lnTo>
                  <a:pt x="86391" y="61388"/>
                </a:lnTo>
                <a:lnTo>
                  <a:pt x="89915" y="44195"/>
                </a:lnTo>
                <a:lnTo>
                  <a:pt x="86391" y="27003"/>
                </a:lnTo>
                <a:lnTo>
                  <a:pt x="76771" y="12954"/>
                </a:lnTo>
                <a:lnTo>
                  <a:pt x="62484" y="3476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3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7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7" y="75437"/>
                </a:lnTo>
                <a:lnTo>
                  <a:pt x="84915" y="61388"/>
                </a:lnTo>
                <a:lnTo>
                  <a:pt x="88391" y="44195"/>
                </a:lnTo>
                <a:lnTo>
                  <a:pt x="84915" y="27003"/>
                </a:lnTo>
                <a:lnTo>
                  <a:pt x="75437" y="12953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0"/>
                </a:moveTo>
                <a:lnTo>
                  <a:pt x="27003" y="3524"/>
                </a:lnTo>
                <a:lnTo>
                  <a:pt x="12953" y="13144"/>
                </a:lnTo>
                <a:lnTo>
                  <a:pt x="3476" y="27432"/>
                </a:lnTo>
                <a:lnTo>
                  <a:pt x="0" y="44958"/>
                </a:lnTo>
                <a:lnTo>
                  <a:pt x="3476" y="62484"/>
                </a:lnTo>
                <a:lnTo>
                  <a:pt x="12953" y="76771"/>
                </a:lnTo>
                <a:lnTo>
                  <a:pt x="27003" y="86391"/>
                </a:lnTo>
                <a:lnTo>
                  <a:pt x="44195" y="89916"/>
                </a:lnTo>
                <a:lnTo>
                  <a:pt x="61388" y="86391"/>
                </a:lnTo>
                <a:lnTo>
                  <a:pt x="75437" y="76771"/>
                </a:lnTo>
                <a:lnTo>
                  <a:pt x="84915" y="62484"/>
                </a:lnTo>
                <a:lnTo>
                  <a:pt x="88391" y="44958"/>
                </a:lnTo>
                <a:lnTo>
                  <a:pt x="84915" y="27432"/>
                </a:lnTo>
                <a:lnTo>
                  <a:pt x="75437" y="13144"/>
                </a:lnTo>
                <a:lnTo>
                  <a:pt x="61388" y="3524"/>
                </a:lnTo>
                <a:lnTo>
                  <a:pt x="44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0" y="44958"/>
                </a:moveTo>
                <a:lnTo>
                  <a:pt x="3476" y="27432"/>
                </a:lnTo>
                <a:lnTo>
                  <a:pt x="12953" y="13144"/>
                </a:lnTo>
                <a:lnTo>
                  <a:pt x="27003" y="3524"/>
                </a:lnTo>
                <a:lnTo>
                  <a:pt x="44195" y="0"/>
                </a:lnTo>
                <a:lnTo>
                  <a:pt x="61388" y="3524"/>
                </a:lnTo>
                <a:lnTo>
                  <a:pt x="75437" y="13144"/>
                </a:lnTo>
                <a:lnTo>
                  <a:pt x="84915" y="27432"/>
                </a:lnTo>
                <a:lnTo>
                  <a:pt x="88391" y="44958"/>
                </a:lnTo>
                <a:lnTo>
                  <a:pt x="84915" y="62484"/>
                </a:lnTo>
                <a:lnTo>
                  <a:pt x="75437" y="76771"/>
                </a:lnTo>
                <a:lnTo>
                  <a:pt x="61388" y="86391"/>
                </a:lnTo>
                <a:lnTo>
                  <a:pt x="44195" y="89916"/>
                </a:lnTo>
                <a:lnTo>
                  <a:pt x="27003" y="86391"/>
                </a:lnTo>
                <a:lnTo>
                  <a:pt x="12953" y="76771"/>
                </a:lnTo>
                <a:lnTo>
                  <a:pt x="3476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2433" y="4575809"/>
            <a:ext cx="89915" cy="883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4040" y="44005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5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91742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91741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1741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91741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3317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83278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60747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60746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60746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60746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49195" y="1829561"/>
            <a:ext cx="2322830" cy="388568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83565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31535" y="1829561"/>
            <a:ext cx="2324100" cy="388568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19050" rIns="0" bIns="0" rtlCol="0">
            <a:spAutoFit/>
          </a:bodyPr>
          <a:lstStyle/>
          <a:p>
            <a:pPr marL="763270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测试数据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51608" y="4803903"/>
            <a:ext cx="129222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algn="ctr">
              <a:spcBef>
                <a:spcPts val="100"/>
              </a:spcBef>
              <a:tabLst>
                <a:tab pos="846455" algn="l"/>
              </a:tabLst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	2.0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spc="-5" dirty="0">
                <a:solidFill>
                  <a:srgbClr val="344B5E"/>
                </a:solidFill>
                <a:latin typeface="Arial"/>
                <a:cs typeface="Arial"/>
              </a:rPr>
              <a:t>训练模型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953006" y="3512820"/>
            <a:ext cx="1881505" cy="1035050"/>
          </a:xfrm>
          <a:custGeom>
            <a:avLst/>
            <a:gdLst/>
            <a:ahLst/>
            <a:cxnLst/>
            <a:rect l="l" t="t" r="r" b="b"/>
            <a:pathLst>
              <a:path w="1881504" h="1035050">
                <a:moveTo>
                  <a:pt x="0" y="1035050"/>
                </a:moveTo>
                <a:lnTo>
                  <a:pt x="1881251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64" name="标题 63">
            <a:extLst>
              <a:ext uri="{FF2B5EF4-FFF2-40B4-BE49-F238E27FC236}">
                <a16:creationId xmlns:a16="http://schemas.microsoft.com/office/drawing/2014/main" id="{9C82F35F-DE73-4144-9ABA-F730F6A1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使用训练集和测试集</a:t>
            </a:r>
          </a:p>
        </p:txBody>
      </p:sp>
    </p:spTree>
    <p:extLst>
      <p:ext uri="{BB962C8B-B14F-4D97-AF65-F5344CB8AC3E}">
        <p14:creationId xmlns:p14="http://schemas.microsoft.com/office/powerpoint/2010/main" val="224253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46294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269" y="4803902"/>
            <a:ext cx="10833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21690" algn="l"/>
              </a:tabLst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	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82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4798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4041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9660" y="4789881"/>
            <a:ext cx="376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316" y="4789881"/>
            <a:ext cx="377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5530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8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8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8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1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4" h="2508885">
                <a:moveTo>
                  <a:pt x="51815" y="64769"/>
                </a:moveTo>
                <a:lnTo>
                  <a:pt x="25907" y="64769"/>
                </a:lnTo>
                <a:lnTo>
                  <a:pt x="25907" y="2508630"/>
                </a:lnTo>
                <a:lnTo>
                  <a:pt x="51815" y="2508630"/>
                </a:lnTo>
                <a:lnTo>
                  <a:pt x="51815" y="64769"/>
                </a:lnTo>
                <a:close/>
              </a:path>
              <a:path w="78104" h="2508885">
                <a:moveTo>
                  <a:pt x="38862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0888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4154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9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9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9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1739" y="28338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0651" y="2567177"/>
            <a:ext cx="88392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6100" y="2655571"/>
            <a:ext cx="88392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9291" y="2655571"/>
            <a:ext cx="88392" cy="89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4177" y="3249929"/>
            <a:ext cx="89915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5785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90901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4409" y="3620262"/>
            <a:ext cx="88391" cy="89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4615" y="37101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0901" y="4207002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48812" y="4333494"/>
            <a:ext cx="89915" cy="88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8124" y="4459986"/>
            <a:ext cx="89915" cy="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4531" y="3932682"/>
            <a:ext cx="1235764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7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3524" y="62483"/>
                </a:lnTo>
                <a:lnTo>
                  <a:pt x="13144" y="76771"/>
                </a:lnTo>
                <a:lnTo>
                  <a:pt x="27431" y="86391"/>
                </a:lnTo>
                <a:lnTo>
                  <a:pt x="44957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3"/>
                </a:lnTo>
                <a:lnTo>
                  <a:pt x="89915" y="44957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3" y="3524"/>
                </a:lnTo>
                <a:lnTo>
                  <a:pt x="4495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8207" y="4277105"/>
            <a:ext cx="88392" cy="88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3544061"/>
            <a:ext cx="89916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2889" y="3774186"/>
            <a:ext cx="89915" cy="8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1803" y="3358133"/>
            <a:ext cx="89916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33160" y="4258817"/>
            <a:ext cx="89915" cy="88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7691" y="4341114"/>
            <a:ext cx="268224" cy="259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9845" y="3894582"/>
            <a:ext cx="88391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4040" y="4059173"/>
            <a:ext cx="88392" cy="88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4689" y="4168902"/>
            <a:ext cx="88391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8236" y="4168902"/>
            <a:ext cx="89915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0577" y="4168902"/>
            <a:ext cx="89915" cy="89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4958" y="0"/>
                </a:moveTo>
                <a:lnTo>
                  <a:pt x="27431" y="3476"/>
                </a:lnTo>
                <a:lnTo>
                  <a:pt x="13144" y="12954"/>
                </a:lnTo>
                <a:lnTo>
                  <a:pt x="3524" y="27003"/>
                </a:lnTo>
                <a:lnTo>
                  <a:pt x="0" y="44195"/>
                </a:lnTo>
                <a:lnTo>
                  <a:pt x="3524" y="61388"/>
                </a:lnTo>
                <a:lnTo>
                  <a:pt x="13144" y="75437"/>
                </a:lnTo>
                <a:lnTo>
                  <a:pt x="27432" y="84915"/>
                </a:lnTo>
                <a:lnTo>
                  <a:pt x="44958" y="88391"/>
                </a:lnTo>
                <a:lnTo>
                  <a:pt x="62484" y="84915"/>
                </a:lnTo>
                <a:lnTo>
                  <a:pt x="76771" y="75437"/>
                </a:lnTo>
                <a:lnTo>
                  <a:pt x="86391" y="61388"/>
                </a:lnTo>
                <a:lnTo>
                  <a:pt x="89915" y="44195"/>
                </a:lnTo>
                <a:lnTo>
                  <a:pt x="86391" y="27003"/>
                </a:lnTo>
                <a:lnTo>
                  <a:pt x="76771" y="12954"/>
                </a:lnTo>
                <a:lnTo>
                  <a:pt x="62484" y="3476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3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7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7" y="75437"/>
                </a:lnTo>
                <a:lnTo>
                  <a:pt x="84915" y="61388"/>
                </a:lnTo>
                <a:lnTo>
                  <a:pt x="88391" y="44195"/>
                </a:lnTo>
                <a:lnTo>
                  <a:pt x="84915" y="27003"/>
                </a:lnTo>
                <a:lnTo>
                  <a:pt x="75437" y="12953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0"/>
                </a:moveTo>
                <a:lnTo>
                  <a:pt x="27003" y="3524"/>
                </a:lnTo>
                <a:lnTo>
                  <a:pt x="12953" y="13144"/>
                </a:lnTo>
                <a:lnTo>
                  <a:pt x="3476" y="27432"/>
                </a:lnTo>
                <a:lnTo>
                  <a:pt x="0" y="44958"/>
                </a:lnTo>
                <a:lnTo>
                  <a:pt x="3476" y="62484"/>
                </a:lnTo>
                <a:lnTo>
                  <a:pt x="12953" y="76771"/>
                </a:lnTo>
                <a:lnTo>
                  <a:pt x="27003" y="86391"/>
                </a:lnTo>
                <a:lnTo>
                  <a:pt x="44195" y="89916"/>
                </a:lnTo>
                <a:lnTo>
                  <a:pt x="61388" y="86391"/>
                </a:lnTo>
                <a:lnTo>
                  <a:pt x="75437" y="76771"/>
                </a:lnTo>
                <a:lnTo>
                  <a:pt x="84915" y="62484"/>
                </a:lnTo>
                <a:lnTo>
                  <a:pt x="88391" y="44958"/>
                </a:lnTo>
                <a:lnTo>
                  <a:pt x="84915" y="27432"/>
                </a:lnTo>
                <a:lnTo>
                  <a:pt x="75437" y="13144"/>
                </a:lnTo>
                <a:lnTo>
                  <a:pt x="61388" y="3524"/>
                </a:lnTo>
                <a:lnTo>
                  <a:pt x="44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0" y="44958"/>
                </a:moveTo>
                <a:lnTo>
                  <a:pt x="3476" y="27432"/>
                </a:lnTo>
                <a:lnTo>
                  <a:pt x="12953" y="13144"/>
                </a:lnTo>
                <a:lnTo>
                  <a:pt x="27003" y="3524"/>
                </a:lnTo>
                <a:lnTo>
                  <a:pt x="44195" y="0"/>
                </a:lnTo>
                <a:lnTo>
                  <a:pt x="61388" y="3524"/>
                </a:lnTo>
                <a:lnTo>
                  <a:pt x="75437" y="13144"/>
                </a:lnTo>
                <a:lnTo>
                  <a:pt x="84915" y="27432"/>
                </a:lnTo>
                <a:lnTo>
                  <a:pt x="88391" y="44958"/>
                </a:lnTo>
                <a:lnTo>
                  <a:pt x="84915" y="62484"/>
                </a:lnTo>
                <a:lnTo>
                  <a:pt x="75437" y="76771"/>
                </a:lnTo>
                <a:lnTo>
                  <a:pt x="61388" y="86391"/>
                </a:lnTo>
                <a:lnTo>
                  <a:pt x="44195" y="89916"/>
                </a:lnTo>
                <a:lnTo>
                  <a:pt x="27003" y="86391"/>
                </a:lnTo>
                <a:lnTo>
                  <a:pt x="12953" y="76771"/>
                </a:lnTo>
                <a:lnTo>
                  <a:pt x="3476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2433" y="4575809"/>
            <a:ext cx="89915" cy="883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4040" y="44005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5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491742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1741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91741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91741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93317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83278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60747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60746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60746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60746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49195" y="1829561"/>
            <a:ext cx="2322830" cy="388568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83565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31535" y="1829561"/>
            <a:ext cx="2324100" cy="388568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19050" rIns="0" bIns="0" rtlCol="0">
            <a:spAutoFit/>
          </a:bodyPr>
          <a:lstStyle/>
          <a:p>
            <a:pPr marL="763270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测试数据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13347" y="5194655"/>
            <a:ext cx="66290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2000" b="1" spc="-5" dirty="0">
                <a:solidFill>
                  <a:srgbClr val="344B5E"/>
                </a:solidFill>
                <a:latin typeface="Arial"/>
                <a:cs typeface="Arial"/>
              </a:rPr>
              <a:t>预测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05806" y="3511295"/>
            <a:ext cx="1881505" cy="1035050"/>
          </a:xfrm>
          <a:custGeom>
            <a:avLst/>
            <a:gdLst/>
            <a:ahLst/>
            <a:cxnLst/>
            <a:rect l="l" t="t" r="r" b="b"/>
            <a:pathLst>
              <a:path w="1881504" h="1035050">
                <a:moveTo>
                  <a:pt x="0" y="1035050"/>
                </a:moveTo>
                <a:lnTo>
                  <a:pt x="1881251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02580" y="440512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02580" y="440512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62245" y="421309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62245" y="421309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94477" y="403631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37960" y="379399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44412" y="3900678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78396" y="35684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96941" y="40972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96941" y="40972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13348" y="397383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02453" y="415213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02453" y="415213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96712" y="4257295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96712" y="4257295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7465" y="430606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17465" y="430606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09260" y="43639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09260" y="43639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801BE612-9D28-446A-9E75-09C5E5CE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使用训练集和测试集</a:t>
            </a:r>
          </a:p>
        </p:txBody>
      </p:sp>
    </p:spTree>
    <p:extLst>
      <p:ext uri="{BB962C8B-B14F-4D97-AF65-F5344CB8AC3E}">
        <p14:creationId xmlns:p14="http://schemas.microsoft.com/office/powerpoint/2010/main" val="161859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7473" y="4104132"/>
            <a:ext cx="5080" cy="205740"/>
          </a:xfrm>
          <a:custGeom>
            <a:avLst/>
            <a:gdLst/>
            <a:ahLst/>
            <a:cxnLst/>
            <a:rect l="l" t="t" r="r" b="b"/>
            <a:pathLst>
              <a:path w="5079" h="205739">
                <a:moveTo>
                  <a:pt x="4572" y="0"/>
                </a:moveTo>
                <a:lnTo>
                  <a:pt x="0" y="205231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5672" y="3670554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350"/>
                </a:lnTo>
              </a:path>
            </a:pathLst>
          </a:custGeom>
          <a:ln w="2616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5905" y="3427477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838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7846" y="383438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7850" y="3977639"/>
            <a:ext cx="6350" cy="381000"/>
          </a:xfrm>
          <a:custGeom>
            <a:avLst/>
            <a:gdLst/>
            <a:ahLst/>
            <a:cxnLst/>
            <a:rect l="l" t="t" r="r" b="b"/>
            <a:pathLst>
              <a:path w="6350" h="381000">
                <a:moveTo>
                  <a:pt x="0" y="0"/>
                </a:moveTo>
                <a:lnTo>
                  <a:pt x="6350" y="38087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909" y="413689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7936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8914" y="4315206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5">
                <a:moveTo>
                  <a:pt x="0" y="0"/>
                </a:moveTo>
                <a:lnTo>
                  <a:pt x="0" y="283845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3585" y="3592067"/>
            <a:ext cx="3810" cy="257810"/>
          </a:xfrm>
          <a:custGeom>
            <a:avLst/>
            <a:gdLst/>
            <a:ahLst/>
            <a:cxnLst/>
            <a:rect l="l" t="t" r="r" b="b"/>
            <a:pathLst>
              <a:path w="3809" h="257810">
                <a:moveTo>
                  <a:pt x="3429" y="0"/>
                </a:moveTo>
                <a:lnTo>
                  <a:pt x="0" y="25768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5346" y="4197097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025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5158" y="4507230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77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2026" y="446608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981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9963" y="4159758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20446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7450" y="407593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412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8850" y="419938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985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2012" y="4254247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056"/>
                </a:lnTo>
              </a:path>
            </a:pathLst>
          </a:custGeom>
          <a:ln w="21208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7147" y="4252722"/>
            <a:ext cx="1270" cy="53975"/>
          </a:xfrm>
          <a:custGeom>
            <a:avLst/>
            <a:gdLst/>
            <a:ahLst/>
            <a:cxnLst/>
            <a:rect l="l" t="t" r="r" b="b"/>
            <a:pathLst>
              <a:path w="1270" h="53975">
                <a:moveTo>
                  <a:pt x="1142" y="0"/>
                </a:moveTo>
                <a:lnTo>
                  <a:pt x="0" y="53847"/>
                </a:lnTo>
              </a:path>
            </a:pathLst>
          </a:custGeom>
          <a:ln w="9144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46294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882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4798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4041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9660" y="4789881"/>
            <a:ext cx="376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0316" y="4789881"/>
            <a:ext cx="377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5530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8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8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8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5421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4" h="2508885">
                <a:moveTo>
                  <a:pt x="51815" y="64769"/>
                </a:moveTo>
                <a:lnTo>
                  <a:pt x="25907" y="64769"/>
                </a:lnTo>
                <a:lnTo>
                  <a:pt x="25907" y="2508630"/>
                </a:lnTo>
                <a:lnTo>
                  <a:pt x="51815" y="2508630"/>
                </a:lnTo>
                <a:lnTo>
                  <a:pt x="51815" y="64769"/>
                </a:lnTo>
                <a:close/>
              </a:path>
              <a:path w="78104" h="2508885">
                <a:moveTo>
                  <a:pt x="38862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0888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4154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9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9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9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1739" y="28338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0651" y="2567177"/>
            <a:ext cx="88392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6100" y="2655571"/>
            <a:ext cx="88392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655571"/>
            <a:ext cx="88392" cy="89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4177" y="3249929"/>
            <a:ext cx="89915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5785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90901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4409" y="3620262"/>
            <a:ext cx="88391" cy="89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4615" y="37101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0901" y="4207002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8812" y="4333494"/>
            <a:ext cx="89915" cy="88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8124" y="4459986"/>
            <a:ext cx="89915" cy="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94531" y="3932682"/>
            <a:ext cx="1235764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7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3524" y="62483"/>
                </a:lnTo>
                <a:lnTo>
                  <a:pt x="13144" y="76771"/>
                </a:lnTo>
                <a:lnTo>
                  <a:pt x="27431" y="86391"/>
                </a:lnTo>
                <a:lnTo>
                  <a:pt x="44957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3"/>
                </a:lnTo>
                <a:lnTo>
                  <a:pt x="89915" y="44957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3" y="3524"/>
                </a:lnTo>
                <a:lnTo>
                  <a:pt x="4495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7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7" y="0"/>
                </a:lnTo>
                <a:lnTo>
                  <a:pt x="62483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7"/>
                </a:lnTo>
                <a:lnTo>
                  <a:pt x="86391" y="62483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7" y="89915"/>
                </a:lnTo>
                <a:lnTo>
                  <a:pt x="27431" y="86391"/>
                </a:lnTo>
                <a:lnTo>
                  <a:pt x="13144" y="76771"/>
                </a:lnTo>
                <a:lnTo>
                  <a:pt x="3524" y="62483"/>
                </a:lnTo>
                <a:lnTo>
                  <a:pt x="0" y="4495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111" y="4271010"/>
            <a:ext cx="100584" cy="100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2531" y="3537967"/>
            <a:ext cx="102108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36791" y="3768090"/>
            <a:ext cx="102108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5708" y="3352039"/>
            <a:ext cx="102108" cy="1005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7064" y="4252722"/>
            <a:ext cx="102108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1596" y="4335017"/>
            <a:ext cx="280416" cy="2712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03747" y="3888486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54040" y="40591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5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54040" y="40591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5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5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7"/>
                </a:lnTo>
                <a:lnTo>
                  <a:pt x="3476" y="61388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98591" y="4162806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98235" y="416890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6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2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8235" y="416890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2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6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64479" y="4162806"/>
            <a:ext cx="102108" cy="102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4958" y="0"/>
                </a:moveTo>
                <a:lnTo>
                  <a:pt x="27431" y="3476"/>
                </a:lnTo>
                <a:lnTo>
                  <a:pt x="13144" y="12954"/>
                </a:lnTo>
                <a:lnTo>
                  <a:pt x="3524" y="27003"/>
                </a:lnTo>
                <a:lnTo>
                  <a:pt x="0" y="44195"/>
                </a:lnTo>
                <a:lnTo>
                  <a:pt x="3524" y="61388"/>
                </a:lnTo>
                <a:lnTo>
                  <a:pt x="13144" y="75437"/>
                </a:lnTo>
                <a:lnTo>
                  <a:pt x="27432" y="84915"/>
                </a:lnTo>
                <a:lnTo>
                  <a:pt x="44958" y="88391"/>
                </a:lnTo>
                <a:lnTo>
                  <a:pt x="62484" y="84915"/>
                </a:lnTo>
                <a:lnTo>
                  <a:pt x="76771" y="75437"/>
                </a:lnTo>
                <a:lnTo>
                  <a:pt x="86391" y="61388"/>
                </a:lnTo>
                <a:lnTo>
                  <a:pt x="89915" y="44195"/>
                </a:lnTo>
                <a:lnTo>
                  <a:pt x="86391" y="27003"/>
                </a:lnTo>
                <a:lnTo>
                  <a:pt x="76771" y="12954"/>
                </a:lnTo>
                <a:lnTo>
                  <a:pt x="62484" y="3476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0" y="44195"/>
                </a:moveTo>
                <a:lnTo>
                  <a:pt x="3524" y="27003"/>
                </a:lnTo>
                <a:lnTo>
                  <a:pt x="13144" y="12954"/>
                </a:lnTo>
                <a:lnTo>
                  <a:pt x="27431" y="3476"/>
                </a:lnTo>
                <a:lnTo>
                  <a:pt x="44958" y="0"/>
                </a:lnTo>
                <a:lnTo>
                  <a:pt x="62484" y="3476"/>
                </a:lnTo>
                <a:lnTo>
                  <a:pt x="76771" y="12954"/>
                </a:lnTo>
                <a:lnTo>
                  <a:pt x="86391" y="27003"/>
                </a:lnTo>
                <a:lnTo>
                  <a:pt x="89915" y="44195"/>
                </a:lnTo>
                <a:lnTo>
                  <a:pt x="86391" y="61388"/>
                </a:lnTo>
                <a:lnTo>
                  <a:pt x="76771" y="75437"/>
                </a:lnTo>
                <a:lnTo>
                  <a:pt x="62484" y="84915"/>
                </a:lnTo>
                <a:lnTo>
                  <a:pt x="44958" y="88391"/>
                </a:lnTo>
                <a:lnTo>
                  <a:pt x="27432" y="84915"/>
                </a:lnTo>
                <a:lnTo>
                  <a:pt x="13144" y="75437"/>
                </a:lnTo>
                <a:lnTo>
                  <a:pt x="3524" y="61388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3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7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7" y="75437"/>
                </a:lnTo>
                <a:lnTo>
                  <a:pt x="84915" y="61388"/>
                </a:lnTo>
                <a:lnTo>
                  <a:pt x="88391" y="44195"/>
                </a:lnTo>
                <a:lnTo>
                  <a:pt x="84915" y="27003"/>
                </a:lnTo>
                <a:lnTo>
                  <a:pt x="75437" y="12953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5"/>
                </a:move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3"/>
                </a:lnTo>
                <a:lnTo>
                  <a:pt x="84915" y="27003"/>
                </a:lnTo>
                <a:lnTo>
                  <a:pt x="88391" y="44195"/>
                </a:lnTo>
                <a:lnTo>
                  <a:pt x="84915" y="61388"/>
                </a:lnTo>
                <a:lnTo>
                  <a:pt x="75437" y="75437"/>
                </a:lnTo>
                <a:lnTo>
                  <a:pt x="61388" y="84915"/>
                </a:lnTo>
                <a:lnTo>
                  <a:pt x="44196" y="88391"/>
                </a:lnTo>
                <a:lnTo>
                  <a:pt x="27003" y="84915"/>
                </a:lnTo>
                <a:lnTo>
                  <a:pt x="12954" y="75437"/>
                </a:lnTo>
                <a:lnTo>
                  <a:pt x="3476" y="61388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0"/>
                </a:moveTo>
                <a:lnTo>
                  <a:pt x="27003" y="3524"/>
                </a:lnTo>
                <a:lnTo>
                  <a:pt x="12953" y="13144"/>
                </a:lnTo>
                <a:lnTo>
                  <a:pt x="3476" y="27432"/>
                </a:lnTo>
                <a:lnTo>
                  <a:pt x="0" y="44958"/>
                </a:lnTo>
                <a:lnTo>
                  <a:pt x="3476" y="62484"/>
                </a:lnTo>
                <a:lnTo>
                  <a:pt x="12953" y="76771"/>
                </a:lnTo>
                <a:lnTo>
                  <a:pt x="27003" y="86391"/>
                </a:lnTo>
                <a:lnTo>
                  <a:pt x="44195" y="89916"/>
                </a:lnTo>
                <a:lnTo>
                  <a:pt x="61388" y="86391"/>
                </a:lnTo>
                <a:lnTo>
                  <a:pt x="75437" y="76771"/>
                </a:lnTo>
                <a:lnTo>
                  <a:pt x="84915" y="62484"/>
                </a:lnTo>
                <a:lnTo>
                  <a:pt x="88391" y="44958"/>
                </a:lnTo>
                <a:lnTo>
                  <a:pt x="84915" y="27432"/>
                </a:lnTo>
                <a:lnTo>
                  <a:pt x="75437" y="13144"/>
                </a:lnTo>
                <a:lnTo>
                  <a:pt x="61388" y="3524"/>
                </a:lnTo>
                <a:lnTo>
                  <a:pt x="44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0" y="44958"/>
                </a:moveTo>
                <a:lnTo>
                  <a:pt x="3476" y="27432"/>
                </a:lnTo>
                <a:lnTo>
                  <a:pt x="12953" y="13144"/>
                </a:lnTo>
                <a:lnTo>
                  <a:pt x="27003" y="3524"/>
                </a:lnTo>
                <a:lnTo>
                  <a:pt x="44195" y="0"/>
                </a:lnTo>
                <a:lnTo>
                  <a:pt x="61388" y="3524"/>
                </a:lnTo>
                <a:lnTo>
                  <a:pt x="75437" y="13144"/>
                </a:lnTo>
                <a:lnTo>
                  <a:pt x="84915" y="27432"/>
                </a:lnTo>
                <a:lnTo>
                  <a:pt x="88391" y="44958"/>
                </a:lnTo>
                <a:lnTo>
                  <a:pt x="84915" y="62484"/>
                </a:lnTo>
                <a:lnTo>
                  <a:pt x="75437" y="76771"/>
                </a:lnTo>
                <a:lnTo>
                  <a:pt x="61388" y="86391"/>
                </a:lnTo>
                <a:lnTo>
                  <a:pt x="44195" y="89916"/>
                </a:lnTo>
                <a:lnTo>
                  <a:pt x="27003" y="86391"/>
                </a:lnTo>
                <a:lnTo>
                  <a:pt x="12953" y="76771"/>
                </a:lnTo>
                <a:lnTo>
                  <a:pt x="3476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36335" y="4569714"/>
            <a:ext cx="102108" cy="100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4040" y="44005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5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491742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91741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91741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91741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93317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83278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60747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60746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60746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60746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49195" y="1829561"/>
            <a:ext cx="2322830" cy="388568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83565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31535" y="1829561"/>
            <a:ext cx="2324100" cy="388568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19050" rIns="0" bIns="0" rtlCol="0">
            <a:spAutoFit/>
          </a:bodyPr>
          <a:lstStyle/>
          <a:p>
            <a:pPr marL="763270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测试数据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62269" y="4803903"/>
            <a:ext cx="14109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21690" algn="l"/>
              </a:tabLst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	2.0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/>
            <a:r>
              <a:rPr lang="zh-CN" altLang="en-US" sz="2000" b="1" spc="-5" dirty="0">
                <a:solidFill>
                  <a:srgbClr val="344B5E"/>
                </a:solidFill>
                <a:latin typeface="Arial"/>
                <a:cs typeface="Arial"/>
              </a:rPr>
              <a:t>计算误差（或精度）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05806" y="3511295"/>
            <a:ext cx="1881505" cy="1035050"/>
          </a:xfrm>
          <a:custGeom>
            <a:avLst/>
            <a:gdLst/>
            <a:ahLst/>
            <a:cxnLst/>
            <a:rect l="l" t="t" r="r" b="b"/>
            <a:pathLst>
              <a:path w="1881504" h="1035050">
                <a:moveTo>
                  <a:pt x="0" y="1035050"/>
                </a:moveTo>
                <a:lnTo>
                  <a:pt x="1881251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02580" y="440512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2580" y="440512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62245" y="421309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62245" y="421309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94477" y="403631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94477" y="403631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37960" y="379399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37960" y="379399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4412" y="3900678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4412" y="3900678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78396" y="35684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78396" y="35684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96941" y="40972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96941" y="40972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13348" y="397383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3348" y="397383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2453" y="415213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02453" y="415213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96712" y="4257295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96712" y="4257295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17465" y="430606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17465" y="430606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09260" y="43639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09260" y="43639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19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C1EA2B4B-659C-48EF-9221-FED477F7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使用训练集和测试集</a:t>
            </a:r>
          </a:p>
        </p:txBody>
      </p:sp>
    </p:spTree>
    <p:extLst>
      <p:ext uri="{BB962C8B-B14F-4D97-AF65-F5344CB8AC3E}">
        <p14:creationId xmlns:p14="http://schemas.microsoft.com/office/powerpoint/2010/main" val="198435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FB91-0948-4B7C-8B42-EB98C93D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如何选择模型？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7C5FB-301A-4B14-A68B-ED7BF112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对一个给定的有监督学习任务，应该选择哪个学习模型？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如何选择该模型的最优参数？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如何估计训练好的模型在学习样例之外的数据上可能的性能？</a:t>
            </a:r>
          </a:p>
        </p:txBody>
      </p:sp>
    </p:spTree>
    <p:extLst>
      <p:ext uri="{BB962C8B-B14F-4D97-AF65-F5344CB8AC3E}">
        <p14:creationId xmlns:p14="http://schemas.microsoft.com/office/powerpoint/2010/main" val="83793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20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1" y="1833000"/>
            <a:ext cx="8415273" cy="281936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25"/>
              </a:spcBef>
            </a:pPr>
            <a:r>
              <a:rPr lang="zh-CN" altLang="en-US" sz="2400" b="1" dirty="0">
                <a:latin typeface="Arial"/>
                <a:cs typeface="Arial"/>
              </a:rPr>
              <a:t>导入划分训练集和测试集的函数：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from sklearn.model_selection import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train_test_split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Arial"/>
                <a:cs typeface="Arial"/>
              </a:rPr>
              <a:t>划分数据集，测试集数据占全集的</a:t>
            </a:r>
            <a:r>
              <a:rPr lang="en-US" altLang="zh-CN" sz="2400" b="1" dirty="0">
                <a:latin typeface="Arial"/>
                <a:cs typeface="Arial"/>
              </a:rPr>
              <a:t>30%</a:t>
            </a:r>
            <a:r>
              <a:rPr lang="zh-CN" altLang="en-US" sz="2400" b="1" dirty="0">
                <a:latin typeface="Arial"/>
                <a:cs typeface="Arial"/>
              </a:rPr>
              <a:t>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train, test = 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train_test_split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(data, test_size=0.3)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73FB40F-2EF4-45FC-9666-1B6F9C91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划分训练集和测试集的语法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05F25E-482E-4DCC-A0E9-B4AE32D6D3E9}"/>
              </a:ext>
            </a:extLst>
          </p:cNvPr>
          <p:cNvSpPr txBox="1"/>
          <p:nvPr/>
        </p:nvSpPr>
        <p:spPr>
          <a:xfrm>
            <a:off x="0" y="5627881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https://scikit-learn.org/stable/modules/generated/sklearn.model_selection.train_test_split.html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89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64222" y="1777783"/>
            <a:ext cx="5808911" cy="362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350" y="4442459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7350" y="4442459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25908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873" y="1970533"/>
            <a:ext cx="5796280" cy="2447925"/>
          </a:xfrm>
          <a:custGeom>
            <a:avLst/>
            <a:gdLst/>
            <a:ahLst/>
            <a:cxnLst/>
            <a:rect l="l" t="t" r="r" b="b"/>
            <a:pathLst>
              <a:path w="5796280" h="2447925">
                <a:moveTo>
                  <a:pt x="0" y="2447544"/>
                </a:moveTo>
                <a:lnTo>
                  <a:pt x="5795772" y="2447544"/>
                </a:lnTo>
                <a:lnTo>
                  <a:pt x="5795772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873" y="1970533"/>
            <a:ext cx="5796280" cy="2447925"/>
          </a:xfrm>
          <a:custGeom>
            <a:avLst/>
            <a:gdLst/>
            <a:ahLst/>
            <a:cxnLst/>
            <a:rect l="l" t="t" r="r" b="b"/>
            <a:pathLst>
              <a:path w="5796280" h="2447925">
                <a:moveTo>
                  <a:pt x="0" y="2447544"/>
                </a:moveTo>
                <a:lnTo>
                  <a:pt x="5795772" y="2447544"/>
                </a:lnTo>
                <a:lnTo>
                  <a:pt x="5795772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06CA3A8-8E3C-4EE8-A3E9-114D850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超越单个测试集：交叉验证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F4A7972A-F9FB-4465-ADFB-56D7C416C882}"/>
              </a:ext>
            </a:extLst>
          </p:cNvPr>
          <p:cNvSpPr txBox="1"/>
          <p:nvPr/>
        </p:nvSpPr>
        <p:spPr>
          <a:xfrm>
            <a:off x="7623239" y="4728815"/>
            <a:ext cx="1323212" cy="354584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验证数据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820807A-598A-43FB-849B-07B1F3A4D30E}"/>
              </a:ext>
            </a:extLst>
          </p:cNvPr>
          <p:cNvSpPr txBox="1"/>
          <p:nvPr/>
        </p:nvSpPr>
        <p:spPr>
          <a:xfrm>
            <a:off x="7623239" y="3074416"/>
            <a:ext cx="1323212" cy="354584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153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7473" y="4104132"/>
            <a:ext cx="5080" cy="205740"/>
          </a:xfrm>
          <a:custGeom>
            <a:avLst/>
            <a:gdLst/>
            <a:ahLst/>
            <a:cxnLst/>
            <a:rect l="l" t="t" r="r" b="b"/>
            <a:pathLst>
              <a:path w="5079" h="205739">
                <a:moveTo>
                  <a:pt x="4572" y="0"/>
                </a:moveTo>
                <a:lnTo>
                  <a:pt x="0" y="205231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5672" y="3670554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350"/>
                </a:lnTo>
              </a:path>
            </a:pathLst>
          </a:custGeom>
          <a:ln w="2616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5905" y="3427477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838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7846" y="3834384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7850" y="3977639"/>
            <a:ext cx="6350" cy="381000"/>
          </a:xfrm>
          <a:custGeom>
            <a:avLst/>
            <a:gdLst/>
            <a:ahLst/>
            <a:cxnLst/>
            <a:rect l="l" t="t" r="r" b="b"/>
            <a:pathLst>
              <a:path w="6350" h="381000">
                <a:moveTo>
                  <a:pt x="0" y="0"/>
                </a:moveTo>
                <a:lnTo>
                  <a:pt x="6350" y="38087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909" y="413689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7936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8914" y="4315206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5">
                <a:moveTo>
                  <a:pt x="0" y="0"/>
                </a:moveTo>
                <a:lnTo>
                  <a:pt x="0" y="283845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3585" y="3592067"/>
            <a:ext cx="3810" cy="257810"/>
          </a:xfrm>
          <a:custGeom>
            <a:avLst/>
            <a:gdLst/>
            <a:ahLst/>
            <a:cxnLst/>
            <a:rect l="l" t="t" r="r" b="b"/>
            <a:pathLst>
              <a:path w="3809" h="257810">
                <a:moveTo>
                  <a:pt x="3429" y="0"/>
                </a:moveTo>
                <a:lnTo>
                  <a:pt x="0" y="25768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5346" y="4197097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025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5158" y="4507230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77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2026" y="446608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981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9963" y="4159758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20446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7450" y="407593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412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8850" y="419938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985"/>
                </a:lnTo>
              </a:path>
            </a:pathLst>
          </a:custGeom>
          <a:ln w="19811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2012" y="4254247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056"/>
                </a:lnTo>
              </a:path>
            </a:pathLst>
          </a:custGeom>
          <a:ln w="21208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7147" y="4252722"/>
            <a:ext cx="1270" cy="53975"/>
          </a:xfrm>
          <a:custGeom>
            <a:avLst/>
            <a:gdLst/>
            <a:ahLst/>
            <a:cxnLst/>
            <a:rect l="l" t="t" r="r" b="b"/>
            <a:pathLst>
              <a:path w="1270" h="53975">
                <a:moveTo>
                  <a:pt x="1142" y="0"/>
                </a:moveTo>
                <a:lnTo>
                  <a:pt x="0" y="53847"/>
                </a:lnTo>
              </a:path>
            </a:pathLst>
          </a:custGeom>
          <a:ln w="9144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46295" y="4803902"/>
            <a:ext cx="1899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28040" algn="l"/>
                <a:tab pos="1637664" algn="l"/>
              </a:tabLst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	1.0	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8823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4798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4041" y="480390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9660" y="4789881"/>
            <a:ext cx="376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0316" y="4789881"/>
            <a:ext cx="377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5530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8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8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8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5421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4" h="2508885">
                <a:moveTo>
                  <a:pt x="51815" y="64769"/>
                </a:moveTo>
                <a:lnTo>
                  <a:pt x="25907" y="64769"/>
                </a:lnTo>
                <a:lnTo>
                  <a:pt x="25907" y="2508630"/>
                </a:lnTo>
                <a:lnTo>
                  <a:pt x="51815" y="2508630"/>
                </a:lnTo>
                <a:lnTo>
                  <a:pt x="51815" y="64769"/>
                </a:lnTo>
                <a:close/>
              </a:path>
              <a:path w="78104" h="2508885">
                <a:moveTo>
                  <a:pt x="38862" y="0"/>
                </a:moveTo>
                <a:lnTo>
                  <a:pt x="0" y="77723"/>
                </a:lnTo>
                <a:lnTo>
                  <a:pt x="25907" y="77723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50888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4154" y="4695317"/>
            <a:ext cx="2476500" cy="78105"/>
          </a:xfrm>
          <a:custGeom>
            <a:avLst/>
            <a:gdLst/>
            <a:ahLst/>
            <a:cxnLst/>
            <a:rect l="l" t="t" r="r" b="b"/>
            <a:pathLst>
              <a:path w="2476500" h="78104">
                <a:moveTo>
                  <a:pt x="2398776" y="0"/>
                </a:moveTo>
                <a:lnTo>
                  <a:pt x="2398606" y="25956"/>
                </a:lnTo>
                <a:lnTo>
                  <a:pt x="2411603" y="26035"/>
                </a:lnTo>
                <a:lnTo>
                  <a:pt x="2411349" y="51917"/>
                </a:lnTo>
                <a:lnTo>
                  <a:pt x="2398436" y="51917"/>
                </a:lnTo>
                <a:lnTo>
                  <a:pt x="2398268" y="77749"/>
                </a:lnTo>
                <a:lnTo>
                  <a:pt x="2450734" y="51917"/>
                </a:lnTo>
                <a:lnTo>
                  <a:pt x="2411349" y="51917"/>
                </a:lnTo>
                <a:lnTo>
                  <a:pt x="2450892" y="51840"/>
                </a:lnTo>
                <a:lnTo>
                  <a:pt x="2476246" y="39357"/>
                </a:lnTo>
                <a:lnTo>
                  <a:pt x="2398776" y="0"/>
                </a:lnTo>
                <a:close/>
              </a:path>
              <a:path w="2476500" h="78104">
                <a:moveTo>
                  <a:pt x="2398606" y="25956"/>
                </a:moveTo>
                <a:lnTo>
                  <a:pt x="2398437" y="51840"/>
                </a:lnTo>
                <a:lnTo>
                  <a:pt x="2411349" y="51917"/>
                </a:lnTo>
                <a:lnTo>
                  <a:pt x="2411603" y="26035"/>
                </a:lnTo>
                <a:lnTo>
                  <a:pt x="2398606" y="25956"/>
                </a:lnTo>
                <a:close/>
              </a:path>
              <a:path w="2476500" h="78104">
                <a:moveTo>
                  <a:pt x="254" y="11557"/>
                </a:moveTo>
                <a:lnTo>
                  <a:pt x="0" y="37465"/>
                </a:lnTo>
                <a:lnTo>
                  <a:pt x="2398437" y="51840"/>
                </a:lnTo>
                <a:lnTo>
                  <a:pt x="2398606" y="25956"/>
                </a:lnTo>
                <a:lnTo>
                  <a:pt x="254" y="1155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1739" y="28338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0651" y="2567177"/>
            <a:ext cx="88392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6100" y="2655571"/>
            <a:ext cx="88392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655571"/>
            <a:ext cx="88392" cy="89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4177" y="3249929"/>
            <a:ext cx="89915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5785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90901" y="3524250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4409" y="3620262"/>
            <a:ext cx="88391" cy="899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4615" y="3710177"/>
            <a:ext cx="89916" cy="8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0901" y="4207002"/>
            <a:ext cx="88391" cy="88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48812" y="4333494"/>
            <a:ext cx="89915" cy="88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8124" y="4459986"/>
            <a:ext cx="89915" cy="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94531" y="3932682"/>
            <a:ext cx="1235764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7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3524" y="62483"/>
                </a:lnTo>
                <a:lnTo>
                  <a:pt x="13144" y="76771"/>
                </a:lnTo>
                <a:lnTo>
                  <a:pt x="27431" y="86391"/>
                </a:lnTo>
                <a:lnTo>
                  <a:pt x="44957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3"/>
                </a:lnTo>
                <a:lnTo>
                  <a:pt x="89915" y="44957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3" y="3524"/>
                </a:lnTo>
                <a:lnTo>
                  <a:pt x="4495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4771" y="457733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7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7" y="0"/>
                </a:lnTo>
                <a:lnTo>
                  <a:pt x="62483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7"/>
                </a:lnTo>
                <a:lnTo>
                  <a:pt x="86391" y="62483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7" y="89915"/>
                </a:lnTo>
                <a:lnTo>
                  <a:pt x="27431" y="86391"/>
                </a:lnTo>
                <a:lnTo>
                  <a:pt x="13144" y="76771"/>
                </a:lnTo>
                <a:lnTo>
                  <a:pt x="3524" y="62483"/>
                </a:lnTo>
                <a:lnTo>
                  <a:pt x="0" y="4495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111" y="4271010"/>
            <a:ext cx="100584" cy="100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2531" y="3537967"/>
            <a:ext cx="102108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36791" y="3768090"/>
            <a:ext cx="102108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5708" y="3352039"/>
            <a:ext cx="102108" cy="1005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7064" y="4252722"/>
            <a:ext cx="102108" cy="100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1596" y="4335017"/>
            <a:ext cx="280416" cy="2712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03747" y="3888486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54040" y="40591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5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54040" y="40591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5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5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7"/>
                </a:lnTo>
                <a:lnTo>
                  <a:pt x="3476" y="61388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98591" y="4162806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98235" y="416890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6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2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8235" y="416890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2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6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64479" y="4162806"/>
            <a:ext cx="102108" cy="102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44958" y="0"/>
                </a:moveTo>
                <a:lnTo>
                  <a:pt x="27431" y="3476"/>
                </a:lnTo>
                <a:lnTo>
                  <a:pt x="13144" y="12954"/>
                </a:lnTo>
                <a:lnTo>
                  <a:pt x="3524" y="27003"/>
                </a:lnTo>
                <a:lnTo>
                  <a:pt x="0" y="44195"/>
                </a:lnTo>
                <a:lnTo>
                  <a:pt x="3524" y="61388"/>
                </a:lnTo>
                <a:lnTo>
                  <a:pt x="13144" y="75437"/>
                </a:lnTo>
                <a:lnTo>
                  <a:pt x="27432" y="84915"/>
                </a:lnTo>
                <a:lnTo>
                  <a:pt x="44958" y="88391"/>
                </a:lnTo>
                <a:lnTo>
                  <a:pt x="62484" y="84915"/>
                </a:lnTo>
                <a:lnTo>
                  <a:pt x="76771" y="75437"/>
                </a:lnTo>
                <a:lnTo>
                  <a:pt x="86391" y="61388"/>
                </a:lnTo>
                <a:lnTo>
                  <a:pt x="89915" y="44195"/>
                </a:lnTo>
                <a:lnTo>
                  <a:pt x="86391" y="27003"/>
                </a:lnTo>
                <a:lnTo>
                  <a:pt x="76771" y="12954"/>
                </a:lnTo>
                <a:lnTo>
                  <a:pt x="62484" y="3476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70576" y="4325873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0" y="44195"/>
                </a:moveTo>
                <a:lnTo>
                  <a:pt x="3524" y="27003"/>
                </a:lnTo>
                <a:lnTo>
                  <a:pt x="13144" y="12954"/>
                </a:lnTo>
                <a:lnTo>
                  <a:pt x="27431" y="3476"/>
                </a:lnTo>
                <a:lnTo>
                  <a:pt x="44958" y="0"/>
                </a:lnTo>
                <a:lnTo>
                  <a:pt x="62484" y="3476"/>
                </a:lnTo>
                <a:lnTo>
                  <a:pt x="76771" y="12954"/>
                </a:lnTo>
                <a:lnTo>
                  <a:pt x="86391" y="27003"/>
                </a:lnTo>
                <a:lnTo>
                  <a:pt x="89915" y="44195"/>
                </a:lnTo>
                <a:lnTo>
                  <a:pt x="86391" y="61388"/>
                </a:lnTo>
                <a:lnTo>
                  <a:pt x="76771" y="75437"/>
                </a:lnTo>
                <a:lnTo>
                  <a:pt x="62484" y="84915"/>
                </a:lnTo>
                <a:lnTo>
                  <a:pt x="44958" y="88391"/>
                </a:lnTo>
                <a:lnTo>
                  <a:pt x="27432" y="84915"/>
                </a:lnTo>
                <a:lnTo>
                  <a:pt x="13144" y="75437"/>
                </a:lnTo>
                <a:lnTo>
                  <a:pt x="3524" y="61388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3"/>
                </a:lnTo>
                <a:lnTo>
                  <a:pt x="3476" y="27003"/>
                </a:lnTo>
                <a:lnTo>
                  <a:pt x="0" y="44195"/>
                </a:lnTo>
                <a:lnTo>
                  <a:pt x="3476" y="61388"/>
                </a:lnTo>
                <a:lnTo>
                  <a:pt x="12954" y="75437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7" y="75437"/>
                </a:lnTo>
                <a:lnTo>
                  <a:pt x="84915" y="61388"/>
                </a:lnTo>
                <a:lnTo>
                  <a:pt x="88391" y="44195"/>
                </a:lnTo>
                <a:lnTo>
                  <a:pt x="84915" y="27003"/>
                </a:lnTo>
                <a:lnTo>
                  <a:pt x="75437" y="12953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3100" y="429691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5"/>
                </a:moveTo>
                <a:lnTo>
                  <a:pt x="3476" y="27003"/>
                </a:lnTo>
                <a:lnTo>
                  <a:pt x="12953" y="12953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3"/>
                </a:lnTo>
                <a:lnTo>
                  <a:pt x="84915" y="27003"/>
                </a:lnTo>
                <a:lnTo>
                  <a:pt x="88391" y="44195"/>
                </a:lnTo>
                <a:lnTo>
                  <a:pt x="84915" y="61388"/>
                </a:lnTo>
                <a:lnTo>
                  <a:pt x="75437" y="75437"/>
                </a:lnTo>
                <a:lnTo>
                  <a:pt x="61388" y="84915"/>
                </a:lnTo>
                <a:lnTo>
                  <a:pt x="44196" y="88391"/>
                </a:lnTo>
                <a:lnTo>
                  <a:pt x="27003" y="84915"/>
                </a:lnTo>
                <a:lnTo>
                  <a:pt x="12954" y="75437"/>
                </a:lnTo>
                <a:lnTo>
                  <a:pt x="3476" y="61388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0"/>
                </a:moveTo>
                <a:lnTo>
                  <a:pt x="27003" y="3524"/>
                </a:lnTo>
                <a:lnTo>
                  <a:pt x="12953" y="13144"/>
                </a:lnTo>
                <a:lnTo>
                  <a:pt x="3476" y="27432"/>
                </a:lnTo>
                <a:lnTo>
                  <a:pt x="0" y="44958"/>
                </a:lnTo>
                <a:lnTo>
                  <a:pt x="3476" y="62484"/>
                </a:lnTo>
                <a:lnTo>
                  <a:pt x="12953" y="76771"/>
                </a:lnTo>
                <a:lnTo>
                  <a:pt x="27003" y="86391"/>
                </a:lnTo>
                <a:lnTo>
                  <a:pt x="44195" y="89916"/>
                </a:lnTo>
                <a:lnTo>
                  <a:pt x="61388" y="86391"/>
                </a:lnTo>
                <a:lnTo>
                  <a:pt x="75437" y="76771"/>
                </a:lnTo>
                <a:lnTo>
                  <a:pt x="84915" y="62484"/>
                </a:lnTo>
                <a:lnTo>
                  <a:pt x="88391" y="44958"/>
                </a:lnTo>
                <a:lnTo>
                  <a:pt x="84915" y="27432"/>
                </a:lnTo>
                <a:lnTo>
                  <a:pt x="75437" y="13144"/>
                </a:lnTo>
                <a:lnTo>
                  <a:pt x="61388" y="3524"/>
                </a:lnTo>
                <a:lnTo>
                  <a:pt x="44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76671" y="4414265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0" y="44958"/>
                </a:moveTo>
                <a:lnTo>
                  <a:pt x="3476" y="27432"/>
                </a:lnTo>
                <a:lnTo>
                  <a:pt x="12953" y="13144"/>
                </a:lnTo>
                <a:lnTo>
                  <a:pt x="27003" y="3524"/>
                </a:lnTo>
                <a:lnTo>
                  <a:pt x="44195" y="0"/>
                </a:lnTo>
                <a:lnTo>
                  <a:pt x="61388" y="3524"/>
                </a:lnTo>
                <a:lnTo>
                  <a:pt x="75437" y="13144"/>
                </a:lnTo>
                <a:lnTo>
                  <a:pt x="84915" y="27432"/>
                </a:lnTo>
                <a:lnTo>
                  <a:pt x="88391" y="44958"/>
                </a:lnTo>
                <a:lnTo>
                  <a:pt x="84915" y="62484"/>
                </a:lnTo>
                <a:lnTo>
                  <a:pt x="75437" y="76771"/>
                </a:lnTo>
                <a:lnTo>
                  <a:pt x="61388" y="86391"/>
                </a:lnTo>
                <a:lnTo>
                  <a:pt x="44195" y="89916"/>
                </a:lnTo>
                <a:lnTo>
                  <a:pt x="27003" y="86391"/>
                </a:lnTo>
                <a:lnTo>
                  <a:pt x="12953" y="76771"/>
                </a:lnTo>
                <a:lnTo>
                  <a:pt x="3476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36335" y="4569714"/>
            <a:ext cx="102108" cy="100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4040" y="44005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1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6" y="0"/>
                </a:moveTo>
                <a:lnTo>
                  <a:pt x="27003" y="3476"/>
                </a:lnTo>
                <a:lnTo>
                  <a:pt x="12953" y="12954"/>
                </a:lnTo>
                <a:lnTo>
                  <a:pt x="3476" y="27003"/>
                </a:lnTo>
                <a:lnTo>
                  <a:pt x="0" y="44196"/>
                </a:lnTo>
                <a:lnTo>
                  <a:pt x="3476" y="61388"/>
                </a:lnTo>
                <a:lnTo>
                  <a:pt x="12954" y="75438"/>
                </a:lnTo>
                <a:lnTo>
                  <a:pt x="27003" y="84915"/>
                </a:lnTo>
                <a:lnTo>
                  <a:pt x="44196" y="88392"/>
                </a:lnTo>
                <a:lnTo>
                  <a:pt x="61388" y="84915"/>
                </a:lnTo>
                <a:lnTo>
                  <a:pt x="75438" y="75438"/>
                </a:lnTo>
                <a:lnTo>
                  <a:pt x="84915" y="61388"/>
                </a:lnTo>
                <a:lnTo>
                  <a:pt x="88392" y="44196"/>
                </a:lnTo>
                <a:lnTo>
                  <a:pt x="84915" y="27003"/>
                </a:lnTo>
                <a:lnTo>
                  <a:pt x="75437" y="12954"/>
                </a:lnTo>
                <a:lnTo>
                  <a:pt x="61388" y="3476"/>
                </a:lnTo>
                <a:lnTo>
                  <a:pt x="4419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74791" y="448894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4196"/>
                </a:moveTo>
                <a:lnTo>
                  <a:pt x="3476" y="27003"/>
                </a:lnTo>
                <a:lnTo>
                  <a:pt x="12953" y="12954"/>
                </a:lnTo>
                <a:lnTo>
                  <a:pt x="27003" y="3476"/>
                </a:lnTo>
                <a:lnTo>
                  <a:pt x="44196" y="0"/>
                </a:lnTo>
                <a:lnTo>
                  <a:pt x="61388" y="3476"/>
                </a:lnTo>
                <a:lnTo>
                  <a:pt x="75437" y="12954"/>
                </a:lnTo>
                <a:lnTo>
                  <a:pt x="84915" y="27003"/>
                </a:lnTo>
                <a:lnTo>
                  <a:pt x="88392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6" y="88392"/>
                </a:ln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4958" y="0"/>
                </a:move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8"/>
                </a:lnTo>
                <a:lnTo>
                  <a:pt x="3524" y="62484"/>
                </a:lnTo>
                <a:lnTo>
                  <a:pt x="13144" y="76771"/>
                </a:lnTo>
                <a:lnTo>
                  <a:pt x="27432" y="86391"/>
                </a:lnTo>
                <a:lnTo>
                  <a:pt x="44958" y="89915"/>
                </a:lnTo>
                <a:lnTo>
                  <a:pt x="62484" y="86391"/>
                </a:lnTo>
                <a:lnTo>
                  <a:pt x="76771" y="76771"/>
                </a:lnTo>
                <a:lnTo>
                  <a:pt x="86391" y="62484"/>
                </a:lnTo>
                <a:lnTo>
                  <a:pt x="89915" y="44958"/>
                </a:lnTo>
                <a:lnTo>
                  <a:pt x="86391" y="27431"/>
                </a:lnTo>
                <a:lnTo>
                  <a:pt x="76771" y="13144"/>
                </a:lnTo>
                <a:lnTo>
                  <a:pt x="62484" y="3524"/>
                </a:lnTo>
                <a:lnTo>
                  <a:pt x="4495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4876" y="453313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44958"/>
                </a:moveTo>
                <a:lnTo>
                  <a:pt x="3524" y="27431"/>
                </a:lnTo>
                <a:lnTo>
                  <a:pt x="13144" y="13144"/>
                </a:lnTo>
                <a:lnTo>
                  <a:pt x="27431" y="3524"/>
                </a:lnTo>
                <a:lnTo>
                  <a:pt x="44958" y="0"/>
                </a:lnTo>
                <a:lnTo>
                  <a:pt x="62484" y="3524"/>
                </a:lnTo>
                <a:lnTo>
                  <a:pt x="76771" y="13144"/>
                </a:lnTo>
                <a:lnTo>
                  <a:pt x="86391" y="27431"/>
                </a:lnTo>
                <a:lnTo>
                  <a:pt x="89915" y="44958"/>
                </a:lnTo>
                <a:lnTo>
                  <a:pt x="86391" y="62484"/>
                </a:lnTo>
                <a:lnTo>
                  <a:pt x="76771" y="76771"/>
                </a:lnTo>
                <a:lnTo>
                  <a:pt x="62484" y="86391"/>
                </a:lnTo>
                <a:lnTo>
                  <a:pt x="44958" y="89915"/>
                </a:lnTo>
                <a:lnTo>
                  <a:pt x="27432" y="86391"/>
                </a:lnTo>
                <a:lnTo>
                  <a:pt x="13144" y="76771"/>
                </a:lnTo>
                <a:lnTo>
                  <a:pt x="3524" y="62484"/>
                </a:lnTo>
                <a:lnTo>
                  <a:pt x="0" y="4495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491742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91741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91741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91741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93317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83278" y="2060448"/>
            <a:ext cx="376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350" spc="22" baseline="2469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1350" baseline="24691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60747" y="4120845"/>
            <a:ext cx="273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60746" y="3611499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60746" y="3118612"/>
            <a:ext cx="274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60746" y="2620900"/>
            <a:ext cx="2743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49195" y="1829561"/>
            <a:ext cx="2322830" cy="388568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83565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31535" y="1829561"/>
            <a:ext cx="2324100" cy="388568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19050" rIns="0" bIns="0" rtlCol="0">
            <a:spAutoFit/>
          </a:bodyPr>
          <a:lstStyle/>
          <a:p>
            <a:pPr marL="763270">
              <a:spcBef>
                <a:spcPts val="15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测试数据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71555" y="5558073"/>
            <a:ext cx="34523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2400" b="1" spc="-5" dirty="0">
                <a:solidFill>
                  <a:srgbClr val="344B5E"/>
                </a:solidFill>
                <a:latin typeface="Arial"/>
                <a:cs typeface="Arial"/>
              </a:rPr>
              <a:t>对这个测试集的最优模型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05806" y="3511295"/>
            <a:ext cx="1881505" cy="1035050"/>
          </a:xfrm>
          <a:custGeom>
            <a:avLst/>
            <a:gdLst/>
            <a:ahLst/>
            <a:cxnLst/>
            <a:rect l="l" t="t" r="r" b="b"/>
            <a:pathLst>
              <a:path w="1881504" h="1035050">
                <a:moveTo>
                  <a:pt x="0" y="1035050"/>
                </a:moveTo>
                <a:lnTo>
                  <a:pt x="1881251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02580" y="440512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02580" y="440512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62245" y="421309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62245" y="421309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94477" y="403631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94477" y="4036315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0" y="100583"/>
                </a:moveTo>
                <a:lnTo>
                  <a:pt x="102108" y="100583"/>
                </a:lnTo>
                <a:lnTo>
                  <a:pt x="102108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37960" y="379399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37960" y="379399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4412" y="3900678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4412" y="3900678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78396" y="35684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78396" y="35684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7"/>
                </a:moveTo>
                <a:lnTo>
                  <a:pt x="102107" y="102107"/>
                </a:lnTo>
                <a:lnTo>
                  <a:pt x="10210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96941" y="40972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96941" y="40972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13348" y="397383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13348" y="397383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2453" y="415213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02453" y="415213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96712" y="4257295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96712" y="4257295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0" y="102107"/>
                </a:moveTo>
                <a:lnTo>
                  <a:pt x="100584" y="102107"/>
                </a:lnTo>
                <a:lnTo>
                  <a:pt x="100584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17465" y="430606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17465" y="430606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09260" y="43639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09260" y="4363974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FACF0CF0-D062-437C-822D-DEA4C72A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超越单个测试集：交叉验证</a:t>
            </a:r>
          </a:p>
        </p:txBody>
      </p:sp>
    </p:spTree>
    <p:extLst>
      <p:ext uri="{BB962C8B-B14F-4D97-AF65-F5344CB8AC3E}">
        <p14:creationId xmlns:p14="http://schemas.microsoft.com/office/powerpoint/2010/main" val="414295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64222" y="1777783"/>
            <a:ext cx="5808911" cy="362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350" y="4442459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7350" y="4442459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25908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873" y="1970533"/>
            <a:ext cx="5796280" cy="2447925"/>
          </a:xfrm>
          <a:custGeom>
            <a:avLst/>
            <a:gdLst/>
            <a:ahLst/>
            <a:cxnLst/>
            <a:rect l="l" t="t" r="r" b="b"/>
            <a:pathLst>
              <a:path w="5796280" h="2447925">
                <a:moveTo>
                  <a:pt x="0" y="2447544"/>
                </a:moveTo>
                <a:lnTo>
                  <a:pt x="5795772" y="2447544"/>
                </a:lnTo>
                <a:lnTo>
                  <a:pt x="5795772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873" y="1970533"/>
            <a:ext cx="5796280" cy="2447925"/>
          </a:xfrm>
          <a:custGeom>
            <a:avLst/>
            <a:gdLst/>
            <a:ahLst/>
            <a:cxnLst/>
            <a:rect l="l" t="t" r="r" b="b"/>
            <a:pathLst>
              <a:path w="5796280" h="2447925">
                <a:moveTo>
                  <a:pt x="0" y="2447544"/>
                </a:moveTo>
                <a:lnTo>
                  <a:pt x="5795772" y="2447544"/>
                </a:lnTo>
                <a:lnTo>
                  <a:pt x="5795772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06CA3A8-8E3C-4EE8-A3E9-114D850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超越单个测试集：</a:t>
            </a:r>
            <a:r>
              <a:rPr lang="zh-CN" altLang="en-US" b="1" dirty="0">
                <a:solidFill>
                  <a:srgbClr val="FF0000"/>
                </a:solidFill>
              </a:rPr>
              <a:t>交叉验证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F4A7972A-F9FB-4465-ADFB-56D7C416C882}"/>
              </a:ext>
            </a:extLst>
          </p:cNvPr>
          <p:cNvSpPr txBox="1"/>
          <p:nvPr/>
        </p:nvSpPr>
        <p:spPr>
          <a:xfrm>
            <a:off x="7623238" y="4728815"/>
            <a:ext cx="1409889" cy="354584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验证数据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820807A-598A-43FB-849B-07B1F3A4D30E}"/>
              </a:ext>
            </a:extLst>
          </p:cNvPr>
          <p:cNvSpPr txBox="1"/>
          <p:nvPr/>
        </p:nvSpPr>
        <p:spPr>
          <a:xfrm>
            <a:off x="7623239" y="3074416"/>
            <a:ext cx="1409890" cy="354584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560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64222" y="1777783"/>
            <a:ext cx="5808911" cy="362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7350" y="3500627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4"/>
                </a:moveTo>
                <a:lnTo>
                  <a:pt x="5795772" y="931164"/>
                </a:lnTo>
                <a:lnTo>
                  <a:pt x="5795772" y="0"/>
                </a:lnTo>
                <a:lnTo>
                  <a:pt x="0" y="0"/>
                </a:lnTo>
                <a:lnTo>
                  <a:pt x="0" y="931164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350" y="3500627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4"/>
                </a:moveTo>
                <a:lnTo>
                  <a:pt x="5795772" y="931164"/>
                </a:lnTo>
                <a:lnTo>
                  <a:pt x="5795772" y="0"/>
                </a:lnTo>
                <a:lnTo>
                  <a:pt x="0" y="0"/>
                </a:lnTo>
                <a:lnTo>
                  <a:pt x="0" y="931164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873" y="1970532"/>
            <a:ext cx="5796280" cy="1506220"/>
          </a:xfrm>
          <a:custGeom>
            <a:avLst/>
            <a:gdLst/>
            <a:ahLst/>
            <a:cxnLst/>
            <a:rect l="l" t="t" r="r" b="b"/>
            <a:pathLst>
              <a:path w="5796280" h="1506220">
                <a:moveTo>
                  <a:pt x="0" y="1505712"/>
                </a:moveTo>
                <a:lnTo>
                  <a:pt x="5795772" y="1505712"/>
                </a:lnTo>
                <a:lnTo>
                  <a:pt x="5795772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873" y="1970532"/>
            <a:ext cx="5796280" cy="1506220"/>
          </a:xfrm>
          <a:custGeom>
            <a:avLst/>
            <a:gdLst/>
            <a:ahLst/>
            <a:cxnLst/>
            <a:rect l="l" t="t" r="r" b="b"/>
            <a:pathLst>
              <a:path w="5796280" h="1506220">
                <a:moveTo>
                  <a:pt x="0" y="1505712"/>
                </a:moveTo>
                <a:lnTo>
                  <a:pt x="5795772" y="1505712"/>
                </a:lnTo>
                <a:lnTo>
                  <a:pt x="5795772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6494" y="4457700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6494" y="4457700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5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A8720554-6B7A-41BC-9CBB-AD6FF738965F}"/>
              </a:ext>
            </a:extLst>
          </p:cNvPr>
          <p:cNvSpPr txBox="1"/>
          <p:nvPr/>
        </p:nvSpPr>
        <p:spPr>
          <a:xfrm>
            <a:off x="7623238" y="3789040"/>
            <a:ext cx="1409889" cy="354584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验证数据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387AF22-BFDF-4540-9F65-35F4C848E8C8}"/>
              </a:ext>
            </a:extLst>
          </p:cNvPr>
          <p:cNvSpPr txBox="1"/>
          <p:nvPr/>
        </p:nvSpPr>
        <p:spPr>
          <a:xfrm>
            <a:off x="7623239" y="2420888"/>
            <a:ext cx="1409890" cy="354584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CF77AF0F-48B2-444D-A311-76F85B81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超越单个测试集：</a:t>
            </a:r>
            <a:r>
              <a:rPr lang="zh-CN" altLang="en-US" b="1" dirty="0">
                <a:solidFill>
                  <a:srgbClr val="FF0000"/>
                </a:solidFill>
              </a:rPr>
              <a:t>交叉验证</a:t>
            </a:r>
          </a:p>
        </p:txBody>
      </p:sp>
    </p:spTree>
    <p:extLst>
      <p:ext uri="{BB962C8B-B14F-4D97-AF65-F5344CB8AC3E}">
        <p14:creationId xmlns:p14="http://schemas.microsoft.com/office/powerpoint/2010/main" val="3358157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64222" y="1777783"/>
            <a:ext cx="5808911" cy="362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350" y="2747772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4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7350" y="2747772"/>
            <a:ext cx="5796280" cy="931544"/>
          </a:xfrm>
          <a:custGeom>
            <a:avLst/>
            <a:gdLst/>
            <a:ahLst/>
            <a:cxnLst/>
            <a:rect l="l" t="t" r="r" b="b"/>
            <a:pathLst>
              <a:path w="5796280" h="931544">
                <a:moveTo>
                  <a:pt x="0" y="931163"/>
                </a:moveTo>
                <a:lnTo>
                  <a:pt x="5795772" y="931163"/>
                </a:lnTo>
                <a:lnTo>
                  <a:pt x="5795772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ln w="25908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873" y="1970532"/>
            <a:ext cx="5796280" cy="753110"/>
          </a:xfrm>
          <a:custGeom>
            <a:avLst/>
            <a:gdLst/>
            <a:ahLst/>
            <a:cxnLst/>
            <a:rect l="l" t="t" r="r" b="b"/>
            <a:pathLst>
              <a:path w="5796280" h="753110">
                <a:moveTo>
                  <a:pt x="0" y="752856"/>
                </a:moveTo>
                <a:lnTo>
                  <a:pt x="5795772" y="752856"/>
                </a:lnTo>
                <a:lnTo>
                  <a:pt x="5795772" y="0"/>
                </a:lnTo>
                <a:lnTo>
                  <a:pt x="0" y="0"/>
                </a:lnTo>
                <a:lnTo>
                  <a:pt x="0" y="752856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8873" y="1970532"/>
            <a:ext cx="5796280" cy="753110"/>
          </a:xfrm>
          <a:custGeom>
            <a:avLst/>
            <a:gdLst/>
            <a:ahLst/>
            <a:cxnLst/>
            <a:rect l="l" t="t" r="r" b="b"/>
            <a:pathLst>
              <a:path w="5796280" h="753110">
                <a:moveTo>
                  <a:pt x="0" y="752856"/>
                </a:moveTo>
                <a:lnTo>
                  <a:pt x="5795772" y="752856"/>
                </a:lnTo>
                <a:lnTo>
                  <a:pt x="5795772" y="0"/>
                </a:lnTo>
                <a:lnTo>
                  <a:pt x="0" y="0"/>
                </a:lnTo>
                <a:lnTo>
                  <a:pt x="0" y="752856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6494" y="3703321"/>
            <a:ext cx="5796280" cy="1685925"/>
          </a:xfrm>
          <a:custGeom>
            <a:avLst/>
            <a:gdLst/>
            <a:ahLst/>
            <a:cxnLst/>
            <a:rect l="l" t="t" r="r" b="b"/>
            <a:pathLst>
              <a:path w="5796280" h="1685925">
                <a:moveTo>
                  <a:pt x="0" y="1685544"/>
                </a:moveTo>
                <a:lnTo>
                  <a:pt x="5795772" y="1685544"/>
                </a:lnTo>
                <a:lnTo>
                  <a:pt x="5795772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6494" y="3703321"/>
            <a:ext cx="5796280" cy="1685925"/>
          </a:xfrm>
          <a:custGeom>
            <a:avLst/>
            <a:gdLst/>
            <a:ahLst/>
            <a:cxnLst/>
            <a:rect l="l" t="t" r="r" b="b"/>
            <a:pathLst>
              <a:path w="5796280" h="1685925">
                <a:moveTo>
                  <a:pt x="0" y="1685544"/>
                </a:moveTo>
                <a:lnTo>
                  <a:pt x="5795772" y="1685544"/>
                </a:lnTo>
                <a:lnTo>
                  <a:pt x="5795772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7ACE8BFE-D4AE-4BB7-8196-5367AAB4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超越单个测试集：</a:t>
            </a:r>
            <a:r>
              <a:rPr lang="zh-CN" altLang="en-US" b="1" dirty="0">
                <a:solidFill>
                  <a:srgbClr val="FF0000"/>
                </a:solidFill>
              </a:rPr>
              <a:t>交叉验证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9FFBAD2-F275-4B9F-84D0-4C04D0CC209B}"/>
              </a:ext>
            </a:extLst>
          </p:cNvPr>
          <p:cNvSpPr txBox="1"/>
          <p:nvPr/>
        </p:nvSpPr>
        <p:spPr>
          <a:xfrm>
            <a:off x="7623240" y="3078080"/>
            <a:ext cx="1409889" cy="354584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验证数据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9623E366-9D68-46F5-95CA-7090E0D66F5A}"/>
              </a:ext>
            </a:extLst>
          </p:cNvPr>
          <p:cNvSpPr txBox="1"/>
          <p:nvPr/>
        </p:nvSpPr>
        <p:spPr>
          <a:xfrm>
            <a:off x="7623240" y="4368991"/>
            <a:ext cx="1409890" cy="354584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899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222" y="1777783"/>
            <a:ext cx="5808911" cy="362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8873" y="2939796"/>
            <a:ext cx="5796280" cy="2449195"/>
          </a:xfrm>
          <a:custGeom>
            <a:avLst/>
            <a:gdLst/>
            <a:ahLst/>
            <a:cxnLst/>
            <a:rect l="l" t="t" r="r" b="b"/>
            <a:pathLst>
              <a:path w="5796280" h="2449195">
                <a:moveTo>
                  <a:pt x="0" y="2449068"/>
                </a:moveTo>
                <a:lnTo>
                  <a:pt x="5795772" y="2449068"/>
                </a:lnTo>
                <a:lnTo>
                  <a:pt x="5795772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8873" y="2939796"/>
            <a:ext cx="5796280" cy="2449195"/>
          </a:xfrm>
          <a:custGeom>
            <a:avLst/>
            <a:gdLst/>
            <a:ahLst/>
            <a:cxnLst/>
            <a:rect l="l" t="t" r="r" b="b"/>
            <a:pathLst>
              <a:path w="5796280" h="2449195">
                <a:moveTo>
                  <a:pt x="0" y="2449068"/>
                </a:moveTo>
                <a:lnTo>
                  <a:pt x="5795772" y="2449068"/>
                </a:lnTo>
                <a:lnTo>
                  <a:pt x="5795772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7350" y="1982724"/>
            <a:ext cx="5796280" cy="944880"/>
          </a:xfrm>
          <a:custGeom>
            <a:avLst/>
            <a:gdLst/>
            <a:ahLst/>
            <a:cxnLst/>
            <a:rect l="l" t="t" r="r" b="b"/>
            <a:pathLst>
              <a:path w="5796280" h="944880">
                <a:moveTo>
                  <a:pt x="0" y="944880"/>
                </a:moveTo>
                <a:lnTo>
                  <a:pt x="5795772" y="944880"/>
                </a:lnTo>
                <a:lnTo>
                  <a:pt x="5795772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350" y="1982724"/>
            <a:ext cx="5796280" cy="944880"/>
          </a:xfrm>
          <a:custGeom>
            <a:avLst/>
            <a:gdLst/>
            <a:ahLst/>
            <a:cxnLst/>
            <a:rect l="l" t="t" r="r" b="b"/>
            <a:pathLst>
              <a:path w="5796280" h="944880">
                <a:moveTo>
                  <a:pt x="0" y="944880"/>
                </a:moveTo>
                <a:lnTo>
                  <a:pt x="5795772" y="944880"/>
                </a:lnTo>
                <a:lnTo>
                  <a:pt x="5795772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ln w="25907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286B0CDD-FBBC-4FB2-B609-00F2841E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超越单个测试集：</a:t>
            </a:r>
            <a:r>
              <a:rPr lang="zh-CN" altLang="en-US" b="1" dirty="0">
                <a:solidFill>
                  <a:srgbClr val="FF0000"/>
                </a:solidFill>
              </a:rPr>
              <a:t>交叉验证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0840A46-C2B2-40BD-BD7D-6C1F605B4071}"/>
              </a:ext>
            </a:extLst>
          </p:cNvPr>
          <p:cNvSpPr txBox="1"/>
          <p:nvPr/>
        </p:nvSpPr>
        <p:spPr>
          <a:xfrm>
            <a:off x="7614202" y="2276872"/>
            <a:ext cx="1409889" cy="354584"/>
          </a:xfrm>
          <a:prstGeom prst="rect">
            <a:avLst/>
          </a:prstGeom>
          <a:solidFill>
            <a:srgbClr val="D0692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验证数据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B435563-004E-49F4-8C65-5E3351F857DF}"/>
              </a:ext>
            </a:extLst>
          </p:cNvPr>
          <p:cNvSpPr txBox="1"/>
          <p:nvPr/>
        </p:nvSpPr>
        <p:spPr>
          <a:xfrm>
            <a:off x="7614202" y="3567783"/>
            <a:ext cx="1409890" cy="354584"/>
          </a:xfrm>
          <a:prstGeom prst="rect">
            <a:avLst/>
          </a:prstGeom>
          <a:solidFill>
            <a:srgbClr val="84ADAC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ts val="2450"/>
              </a:lnSpc>
              <a:spcBef>
                <a:spcPts val="265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r>
              <a:rPr lang="en-US" altLang="zh-CN" sz="2400" b="1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63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93CD497C-0C49-45B2-B2B9-5432B307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357"/>
            <a:ext cx="8229600" cy="1143000"/>
          </a:xfrm>
        </p:spPr>
        <p:txBody>
          <a:bodyPr/>
          <a:lstStyle/>
          <a:p>
            <a:r>
              <a:rPr lang="zh-CN" altLang="en-US" dirty="0"/>
              <a:t>超越单个测试集：</a:t>
            </a:r>
            <a:r>
              <a:rPr lang="zh-CN" altLang="en-US" b="1" dirty="0">
                <a:solidFill>
                  <a:srgbClr val="FF0000"/>
                </a:solidFill>
              </a:rPr>
              <a:t>交叉验证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6C4A3C9-46D1-4A1A-902A-89B0796F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94490"/>
            <a:ext cx="7643192" cy="40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9097" y="2385061"/>
            <a:ext cx="78105" cy="2196465"/>
          </a:xfrm>
          <a:custGeom>
            <a:avLst/>
            <a:gdLst/>
            <a:ahLst/>
            <a:cxnLst/>
            <a:rect l="l" t="t" r="r" b="b"/>
            <a:pathLst>
              <a:path w="78105" h="2196465">
                <a:moveTo>
                  <a:pt x="51816" y="64769"/>
                </a:moveTo>
                <a:lnTo>
                  <a:pt x="25908" y="64769"/>
                </a:lnTo>
                <a:lnTo>
                  <a:pt x="25908" y="2196465"/>
                </a:lnTo>
                <a:lnTo>
                  <a:pt x="51816" y="2196465"/>
                </a:lnTo>
                <a:lnTo>
                  <a:pt x="51816" y="64769"/>
                </a:lnTo>
                <a:close/>
              </a:path>
              <a:path w="78105" h="219646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19646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958" y="4533139"/>
            <a:ext cx="3591560" cy="78105"/>
          </a:xfrm>
          <a:custGeom>
            <a:avLst/>
            <a:gdLst/>
            <a:ahLst/>
            <a:cxnLst/>
            <a:rect l="l" t="t" r="r" b="b"/>
            <a:pathLst>
              <a:path w="3591560" h="78104">
                <a:moveTo>
                  <a:pt x="3513836" y="0"/>
                </a:moveTo>
                <a:lnTo>
                  <a:pt x="3513836" y="77724"/>
                </a:lnTo>
                <a:lnTo>
                  <a:pt x="3565652" y="51815"/>
                </a:lnTo>
                <a:lnTo>
                  <a:pt x="3526916" y="51815"/>
                </a:lnTo>
                <a:lnTo>
                  <a:pt x="3526916" y="25908"/>
                </a:lnTo>
                <a:lnTo>
                  <a:pt x="3565652" y="25908"/>
                </a:lnTo>
                <a:lnTo>
                  <a:pt x="3513836" y="0"/>
                </a:lnTo>
                <a:close/>
              </a:path>
              <a:path w="3591560" h="78104">
                <a:moveTo>
                  <a:pt x="3513836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13836" y="51815"/>
                </a:lnTo>
                <a:lnTo>
                  <a:pt x="3513836" y="25908"/>
                </a:lnTo>
                <a:close/>
              </a:path>
              <a:path w="3591560" h="78104">
                <a:moveTo>
                  <a:pt x="3565652" y="25908"/>
                </a:moveTo>
                <a:lnTo>
                  <a:pt x="3526916" y="25908"/>
                </a:lnTo>
                <a:lnTo>
                  <a:pt x="3526916" y="51815"/>
                </a:lnTo>
                <a:lnTo>
                  <a:pt x="3565652" y="51815"/>
                </a:lnTo>
                <a:lnTo>
                  <a:pt x="3591559" y="38862"/>
                </a:lnTo>
                <a:lnTo>
                  <a:pt x="3565652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9543" y="2450591"/>
            <a:ext cx="1763395" cy="1408430"/>
          </a:xfrm>
          <a:custGeom>
            <a:avLst/>
            <a:gdLst/>
            <a:ahLst/>
            <a:cxnLst/>
            <a:rect l="l" t="t" r="r" b="b"/>
            <a:pathLst>
              <a:path w="1763395" h="1408430">
                <a:moveTo>
                  <a:pt x="0" y="0"/>
                </a:moveTo>
                <a:lnTo>
                  <a:pt x="11696" y="58892"/>
                </a:lnTo>
                <a:lnTo>
                  <a:pt x="23407" y="117686"/>
                </a:lnTo>
                <a:lnTo>
                  <a:pt x="35150" y="176283"/>
                </a:lnTo>
                <a:lnTo>
                  <a:pt x="46938" y="234587"/>
                </a:lnTo>
                <a:lnTo>
                  <a:pt x="58787" y="292498"/>
                </a:lnTo>
                <a:lnTo>
                  <a:pt x="70713" y="349918"/>
                </a:lnTo>
                <a:lnTo>
                  <a:pt x="82731" y="406750"/>
                </a:lnTo>
                <a:lnTo>
                  <a:pt x="94856" y="462895"/>
                </a:lnTo>
                <a:lnTo>
                  <a:pt x="107103" y="518255"/>
                </a:lnTo>
                <a:lnTo>
                  <a:pt x="119488" y="572732"/>
                </a:lnTo>
                <a:lnTo>
                  <a:pt x="132026" y="626228"/>
                </a:lnTo>
                <a:lnTo>
                  <a:pt x="144732" y="678645"/>
                </a:lnTo>
                <a:lnTo>
                  <a:pt x="157622" y="729884"/>
                </a:lnTo>
                <a:lnTo>
                  <a:pt x="170711" y="779848"/>
                </a:lnTo>
                <a:lnTo>
                  <a:pt x="184015" y="828439"/>
                </a:lnTo>
                <a:lnTo>
                  <a:pt x="197547" y="875558"/>
                </a:lnTo>
                <a:lnTo>
                  <a:pt x="211325" y="921106"/>
                </a:lnTo>
                <a:lnTo>
                  <a:pt x="225363" y="964988"/>
                </a:lnTo>
                <a:lnTo>
                  <a:pt x="239676" y="1007103"/>
                </a:lnTo>
                <a:lnTo>
                  <a:pt x="254280" y="1047354"/>
                </a:lnTo>
                <a:lnTo>
                  <a:pt x="269191" y="1085642"/>
                </a:lnTo>
                <a:lnTo>
                  <a:pt x="284422" y="1121871"/>
                </a:lnTo>
                <a:lnTo>
                  <a:pt x="315911" y="1187754"/>
                </a:lnTo>
                <a:lnTo>
                  <a:pt x="348869" y="1244219"/>
                </a:lnTo>
                <a:lnTo>
                  <a:pt x="383516" y="1291072"/>
                </a:lnTo>
                <a:lnTo>
                  <a:pt x="419866" y="1329107"/>
                </a:lnTo>
                <a:lnTo>
                  <a:pt x="457724" y="1358927"/>
                </a:lnTo>
                <a:lnTo>
                  <a:pt x="496898" y="1381139"/>
                </a:lnTo>
                <a:lnTo>
                  <a:pt x="537196" y="1396347"/>
                </a:lnTo>
                <a:lnTo>
                  <a:pt x="578425" y="1405156"/>
                </a:lnTo>
                <a:lnTo>
                  <a:pt x="620393" y="1408171"/>
                </a:lnTo>
                <a:lnTo>
                  <a:pt x="662907" y="1405996"/>
                </a:lnTo>
                <a:lnTo>
                  <a:pt x="705775" y="1399237"/>
                </a:lnTo>
                <a:lnTo>
                  <a:pt x="748804" y="1388498"/>
                </a:lnTo>
                <a:lnTo>
                  <a:pt x="791802" y="1374384"/>
                </a:lnTo>
                <a:lnTo>
                  <a:pt x="834576" y="1357501"/>
                </a:lnTo>
                <a:lnTo>
                  <a:pt x="876934" y="1338453"/>
                </a:lnTo>
                <a:lnTo>
                  <a:pt x="943246" y="1298838"/>
                </a:lnTo>
                <a:lnTo>
                  <a:pt x="977636" y="1272843"/>
                </a:lnTo>
                <a:lnTo>
                  <a:pt x="1012617" y="1243284"/>
                </a:lnTo>
                <a:lnTo>
                  <a:pt x="1048018" y="1210580"/>
                </a:lnTo>
                <a:lnTo>
                  <a:pt x="1083666" y="1175152"/>
                </a:lnTo>
                <a:lnTo>
                  <a:pt x="1119388" y="1137419"/>
                </a:lnTo>
                <a:lnTo>
                  <a:pt x="1155012" y="1097803"/>
                </a:lnTo>
                <a:lnTo>
                  <a:pt x="1190365" y="1056723"/>
                </a:lnTo>
                <a:lnTo>
                  <a:pt x="1225275" y="1014599"/>
                </a:lnTo>
                <a:lnTo>
                  <a:pt x="1259568" y="971852"/>
                </a:lnTo>
                <a:lnTo>
                  <a:pt x="1293072" y="928902"/>
                </a:lnTo>
                <a:lnTo>
                  <a:pt x="1325615" y="886168"/>
                </a:lnTo>
                <a:lnTo>
                  <a:pt x="1357024" y="844071"/>
                </a:lnTo>
                <a:lnTo>
                  <a:pt x="1387126" y="803032"/>
                </a:lnTo>
                <a:lnTo>
                  <a:pt x="1415749" y="763469"/>
                </a:lnTo>
                <a:lnTo>
                  <a:pt x="1442720" y="725805"/>
                </a:lnTo>
                <a:lnTo>
                  <a:pt x="1473744" y="678837"/>
                </a:lnTo>
                <a:lnTo>
                  <a:pt x="1503517" y="627578"/>
                </a:lnTo>
                <a:lnTo>
                  <a:pt x="1532038" y="573172"/>
                </a:lnTo>
                <a:lnTo>
                  <a:pt x="1559308" y="516764"/>
                </a:lnTo>
                <a:lnTo>
                  <a:pt x="1585328" y="459497"/>
                </a:lnTo>
                <a:lnTo>
                  <a:pt x="1610097" y="402515"/>
                </a:lnTo>
                <a:lnTo>
                  <a:pt x="1633616" y="346964"/>
                </a:lnTo>
                <a:lnTo>
                  <a:pt x="1655885" y="293985"/>
                </a:lnTo>
                <a:lnTo>
                  <a:pt x="1676905" y="244725"/>
                </a:lnTo>
                <a:lnTo>
                  <a:pt x="1696675" y="200326"/>
                </a:lnTo>
                <a:lnTo>
                  <a:pt x="1715196" y="161934"/>
                </a:lnTo>
                <a:lnTo>
                  <a:pt x="1732468" y="130691"/>
                </a:lnTo>
                <a:lnTo>
                  <a:pt x="1748492" y="107743"/>
                </a:lnTo>
                <a:lnTo>
                  <a:pt x="1763268" y="94234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0567" y="2441447"/>
            <a:ext cx="2790825" cy="1961514"/>
          </a:xfrm>
          <a:custGeom>
            <a:avLst/>
            <a:gdLst/>
            <a:ahLst/>
            <a:cxnLst/>
            <a:rect l="l" t="t" r="r" b="b"/>
            <a:pathLst>
              <a:path w="2790825" h="1961514">
                <a:moveTo>
                  <a:pt x="0" y="0"/>
                </a:moveTo>
                <a:lnTo>
                  <a:pt x="10290" y="56668"/>
                </a:lnTo>
                <a:lnTo>
                  <a:pt x="20602" y="113256"/>
                </a:lnTo>
                <a:lnTo>
                  <a:pt x="30956" y="169682"/>
                </a:lnTo>
                <a:lnTo>
                  <a:pt x="41373" y="225865"/>
                </a:lnTo>
                <a:lnTo>
                  <a:pt x="51876" y="281724"/>
                </a:lnTo>
                <a:lnTo>
                  <a:pt x="62484" y="337178"/>
                </a:lnTo>
                <a:lnTo>
                  <a:pt x="73219" y="392145"/>
                </a:lnTo>
                <a:lnTo>
                  <a:pt x="84103" y="446546"/>
                </a:lnTo>
                <a:lnTo>
                  <a:pt x="95156" y="500299"/>
                </a:lnTo>
                <a:lnTo>
                  <a:pt x="106400" y="553322"/>
                </a:lnTo>
                <a:lnTo>
                  <a:pt x="117856" y="605535"/>
                </a:lnTo>
                <a:lnTo>
                  <a:pt x="129544" y="656858"/>
                </a:lnTo>
                <a:lnTo>
                  <a:pt x="141487" y="707208"/>
                </a:lnTo>
                <a:lnTo>
                  <a:pt x="153705" y="756505"/>
                </a:lnTo>
                <a:lnTo>
                  <a:pt x="166220" y="804668"/>
                </a:lnTo>
                <a:lnTo>
                  <a:pt x="179052" y="851616"/>
                </a:lnTo>
                <a:lnTo>
                  <a:pt x="192223" y="897268"/>
                </a:lnTo>
                <a:lnTo>
                  <a:pt x="205755" y="941542"/>
                </a:lnTo>
                <a:lnTo>
                  <a:pt x="219668" y="984358"/>
                </a:lnTo>
                <a:lnTo>
                  <a:pt x="233983" y="1025636"/>
                </a:lnTo>
                <a:lnTo>
                  <a:pt x="248722" y="1065293"/>
                </a:lnTo>
                <a:lnTo>
                  <a:pt x="263906" y="1103249"/>
                </a:lnTo>
                <a:lnTo>
                  <a:pt x="288338" y="1159354"/>
                </a:lnTo>
                <a:lnTo>
                  <a:pt x="313201" y="1211350"/>
                </a:lnTo>
                <a:lnTo>
                  <a:pt x="338587" y="1259559"/>
                </a:lnTo>
                <a:lnTo>
                  <a:pt x="364589" y="1304299"/>
                </a:lnTo>
                <a:lnTo>
                  <a:pt x="391300" y="1345890"/>
                </a:lnTo>
                <a:lnTo>
                  <a:pt x="418810" y="1384653"/>
                </a:lnTo>
                <a:lnTo>
                  <a:pt x="447214" y="1420907"/>
                </a:lnTo>
                <a:lnTo>
                  <a:pt x="476603" y="1454973"/>
                </a:lnTo>
                <a:lnTo>
                  <a:pt x="507071" y="1487169"/>
                </a:lnTo>
                <a:lnTo>
                  <a:pt x="538709" y="1517816"/>
                </a:lnTo>
                <a:lnTo>
                  <a:pt x="571610" y="1547235"/>
                </a:lnTo>
                <a:lnTo>
                  <a:pt x="605866" y="1575744"/>
                </a:lnTo>
                <a:lnTo>
                  <a:pt x="641570" y="1603664"/>
                </a:lnTo>
                <a:lnTo>
                  <a:pt x="678815" y="1631314"/>
                </a:lnTo>
                <a:lnTo>
                  <a:pt x="716098" y="1657925"/>
                </a:lnTo>
                <a:lnTo>
                  <a:pt x="752276" y="1682601"/>
                </a:lnTo>
                <a:lnTo>
                  <a:pt x="787979" y="1705477"/>
                </a:lnTo>
                <a:lnTo>
                  <a:pt x="823834" y="1726686"/>
                </a:lnTo>
                <a:lnTo>
                  <a:pt x="860472" y="1746362"/>
                </a:lnTo>
                <a:lnTo>
                  <a:pt x="898520" y="1764639"/>
                </a:lnTo>
                <a:lnTo>
                  <a:pt x="938609" y="1781651"/>
                </a:lnTo>
                <a:lnTo>
                  <a:pt x="981366" y="1797531"/>
                </a:lnTo>
                <a:lnTo>
                  <a:pt x="1027422" y="1812414"/>
                </a:lnTo>
                <a:lnTo>
                  <a:pt x="1077404" y="1826434"/>
                </a:lnTo>
                <a:lnTo>
                  <a:pt x="1131942" y="1839723"/>
                </a:lnTo>
                <a:lnTo>
                  <a:pt x="1191665" y="1852417"/>
                </a:lnTo>
                <a:lnTo>
                  <a:pt x="1257202" y="1864648"/>
                </a:lnTo>
                <a:lnTo>
                  <a:pt x="1329182" y="1876552"/>
                </a:lnTo>
                <a:lnTo>
                  <a:pt x="1706022" y="1913006"/>
                </a:lnTo>
                <a:lnTo>
                  <a:pt x="2191829" y="1939591"/>
                </a:lnTo>
                <a:lnTo>
                  <a:pt x="2611628" y="1955865"/>
                </a:lnTo>
                <a:lnTo>
                  <a:pt x="2790444" y="1961388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977" y="3247801"/>
            <a:ext cx="243656" cy="452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er</a:t>
            </a:r>
            <a:r>
              <a:rPr sz="1600" spc="-10" dirty="0">
                <a:solidFill>
                  <a:srgbClr val="344B5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053" y="2685491"/>
            <a:ext cx="349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𝑐𝑣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8777" y="2710560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430"/>
                </a:lnTo>
                <a:lnTo>
                  <a:pt x="263715" y="23622"/>
                </a:lnTo>
                <a:lnTo>
                  <a:pt x="287526" y="61650"/>
                </a:lnTo>
                <a:lnTo>
                  <a:pt x="295401" y="116586"/>
                </a:lnTo>
                <a:lnTo>
                  <a:pt x="294522" y="137423"/>
                </a:lnTo>
                <a:lnTo>
                  <a:pt x="281432" y="188340"/>
                </a:lnTo>
                <a:lnTo>
                  <a:pt x="252142" y="220184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496"/>
                </a:lnTo>
                <a:lnTo>
                  <a:pt x="316864" y="117856"/>
                </a:lnTo>
                <a:lnTo>
                  <a:pt x="315650" y="96281"/>
                </a:lnTo>
                <a:lnTo>
                  <a:pt x="305935" y="57991"/>
                </a:lnTo>
                <a:lnTo>
                  <a:pt x="273796" y="15065"/>
                </a:lnTo>
                <a:lnTo>
                  <a:pt x="258804" y="6145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194" y="139503"/>
                </a:lnTo>
                <a:lnTo>
                  <a:pt x="10822" y="177845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184"/>
                </a:lnTo>
                <a:lnTo>
                  <a:pt x="53054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865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388" y="2633675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053" y="2952876"/>
            <a:ext cx="19075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cross validation</a:t>
            </a:r>
            <a:r>
              <a:rPr sz="1600" spc="-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2698" y="3736797"/>
            <a:ext cx="590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𝑡𝑟𝑎𝑖𝑛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4966" y="3761485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9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2" y="188340"/>
                </a:lnTo>
                <a:lnTo>
                  <a:pt x="252142" y="220237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75" y="208994"/>
                </a:lnTo>
                <a:lnTo>
                  <a:pt x="312023" y="159607"/>
                </a:lnTo>
                <a:lnTo>
                  <a:pt x="316864" y="117982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2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37"/>
                </a:lnTo>
                <a:lnTo>
                  <a:pt x="53101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18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5704" y="3684981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2699" y="4004055"/>
            <a:ext cx="1176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training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7984" y="3448045"/>
            <a:ext cx="340360" cy="340995"/>
          </a:xfrm>
          <a:custGeom>
            <a:avLst/>
            <a:gdLst/>
            <a:ahLst/>
            <a:cxnLst/>
            <a:rect l="l" t="t" r="r" b="b"/>
            <a:pathLst>
              <a:path w="340360" h="340994">
                <a:moveTo>
                  <a:pt x="0" y="67818"/>
                </a:moveTo>
                <a:lnTo>
                  <a:pt x="253" y="340106"/>
                </a:lnTo>
                <a:lnTo>
                  <a:pt x="272541" y="340487"/>
                </a:lnTo>
                <a:lnTo>
                  <a:pt x="204342" y="272288"/>
                </a:lnTo>
                <a:lnTo>
                  <a:pt x="340360" y="136270"/>
                </a:lnTo>
                <a:lnTo>
                  <a:pt x="340106" y="136016"/>
                </a:lnTo>
                <a:lnTo>
                  <a:pt x="68072" y="136016"/>
                </a:lnTo>
                <a:lnTo>
                  <a:pt x="0" y="67818"/>
                </a:lnTo>
                <a:close/>
              </a:path>
              <a:path w="340360" h="340994">
                <a:moveTo>
                  <a:pt x="204088" y="0"/>
                </a:moveTo>
                <a:lnTo>
                  <a:pt x="68072" y="136016"/>
                </a:lnTo>
                <a:lnTo>
                  <a:pt x="340106" y="136016"/>
                </a:lnTo>
                <a:lnTo>
                  <a:pt x="204088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96AB46DC-AB44-41BB-B9A0-B90709F8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模型复杂度与误差</a:t>
            </a:r>
          </a:p>
        </p:txBody>
      </p:sp>
    </p:spTree>
    <p:extLst>
      <p:ext uri="{BB962C8B-B14F-4D97-AF65-F5344CB8AC3E}">
        <p14:creationId xmlns:p14="http://schemas.microsoft.com/office/powerpoint/2010/main" val="193635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9097" y="2385061"/>
            <a:ext cx="78105" cy="2196465"/>
          </a:xfrm>
          <a:custGeom>
            <a:avLst/>
            <a:gdLst/>
            <a:ahLst/>
            <a:cxnLst/>
            <a:rect l="l" t="t" r="r" b="b"/>
            <a:pathLst>
              <a:path w="78105" h="2196465">
                <a:moveTo>
                  <a:pt x="51816" y="64769"/>
                </a:moveTo>
                <a:lnTo>
                  <a:pt x="25908" y="64769"/>
                </a:lnTo>
                <a:lnTo>
                  <a:pt x="25908" y="2196465"/>
                </a:lnTo>
                <a:lnTo>
                  <a:pt x="51816" y="2196465"/>
                </a:lnTo>
                <a:lnTo>
                  <a:pt x="51816" y="64769"/>
                </a:lnTo>
                <a:close/>
              </a:path>
              <a:path w="78105" h="219646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19646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958" y="4533139"/>
            <a:ext cx="3591560" cy="78105"/>
          </a:xfrm>
          <a:custGeom>
            <a:avLst/>
            <a:gdLst/>
            <a:ahLst/>
            <a:cxnLst/>
            <a:rect l="l" t="t" r="r" b="b"/>
            <a:pathLst>
              <a:path w="3591560" h="78104">
                <a:moveTo>
                  <a:pt x="3513836" y="0"/>
                </a:moveTo>
                <a:lnTo>
                  <a:pt x="3513836" y="77724"/>
                </a:lnTo>
                <a:lnTo>
                  <a:pt x="3565652" y="51815"/>
                </a:lnTo>
                <a:lnTo>
                  <a:pt x="3526916" y="51815"/>
                </a:lnTo>
                <a:lnTo>
                  <a:pt x="3526916" y="25908"/>
                </a:lnTo>
                <a:lnTo>
                  <a:pt x="3565652" y="25908"/>
                </a:lnTo>
                <a:lnTo>
                  <a:pt x="3513836" y="0"/>
                </a:lnTo>
                <a:close/>
              </a:path>
              <a:path w="3591560" h="78104">
                <a:moveTo>
                  <a:pt x="3513836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13836" y="51815"/>
                </a:lnTo>
                <a:lnTo>
                  <a:pt x="3513836" y="25908"/>
                </a:lnTo>
                <a:close/>
              </a:path>
              <a:path w="3591560" h="78104">
                <a:moveTo>
                  <a:pt x="3565652" y="25908"/>
                </a:moveTo>
                <a:lnTo>
                  <a:pt x="3526916" y="25908"/>
                </a:lnTo>
                <a:lnTo>
                  <a:pt x="3526916" y="51815"/>
                </a:lnTo>
                <a:lnTo>
                  <a:pt x="3565652" y="51815"/>
                </a:lnTo>
                <a:lnTo>
                  <a:pt x="3591559" y="38862"/>
                </a:lnTo>
                <a:lnTo>
                  <a:pt x="3565652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9543" y="2450591"/>
            <a:ext cx="1763395" cy="1408430"/>
          </a:xfrm>
          <a:custGeom>
            <a:avLst/>
            <a:gdLst/>
            <a:ahLst/>
            <a:cxnLst/>
            <a:rect l="l" t="t" r="r" b="b"/>
            <a:pathLst>
              <a:path w="1763395" h="1408430">
                <a:moveTo>
                  <a:pt x="0" y="0"/>
                </a:moveTo>
                <a:lnTo>
                  <a:pt x="11696" y="58892"/>
                </a:lnTo>
                <a:lnTo>
                  <a:pt x="23407" y="117686"/>
                </a:lnTo>
                <a:lnTo>
                  <a:pt x="35150" y="176283"/>
                </a:lnTo>
                <a:lnTo>
                  <a:pt x="46938" y="234587"/>
                </a:lnTo>
                <a:lnTo>
                  <a:pt x="58787" y="292498"/>
                </a:lnTo>
                <a:lnTo>
                  <a:pt x="70713" y="349918"/>
                </a:lnTo>
                <a:lnTo>
                  <a:pt x="82731" y="406750"/>
                </a:lnTo>
                <a:lnTo>
                  <a:pt x="94856" y="462895"/>
                </a:lnTo>
                <a:lnTo>
                  <a:pt x="107103" y="518255"/>
                </a:lnTo>
                <a:lnTo>
                  <a:pt x="119488" y="572732"/>
                </a:lnTo>
                <a:lnTo>
                  <a:pt x="132026" y="626228"/>
                </a:lnTo>
                <a:lnTo>
                  <a:pt x="144732" y="678645"/>
                </a:lnTo>
                <a:lnTo>
                  <a:pt x="157622" y="729884"/>
                </a:lnTo>
                <a:lnTo>
                  <a:pt x="170711" y="779848"/>
                </a:lnTo>
                <a:lnTo>
                  <a:pt x="184015" y="828439"/>
                </a:lnTo>
                <a:lnTo>
                  <a:pt x="197547" y="875558"/>
                </a:lnTo>
                <a:lnTo>
                  <a:pt x="211325" y="921106"/>
                </a:lnTo>
                <a:lnTo>
                  <a:pt x="225363" y="964988"/>
                </a:lnTo>
                <a:lnTo>
                  <a:pt x="239676" y="1007103"/>
                </a:lnTo>
                <a:lnTo>
                  <a:pt x="254280" y="1047354"/>
                </a:lnTo>
                <a:lnTo>
                  <a:pt x="269191" y="1085642"/>
                </a:lnTo>
                <a:lnTo>
                  <a:pt x="284422" y="1121871"/>
                </a:lnTo>
                <a:lnTo>
                  <a:pt x="315911" y="1187754"/>
                </a:lnTo>
                <a:lnTo>
                  <a:pt x="348869" y="1244219"/>
                </a:lnTo>
                <a:lnTo>
                  <a:pt x="383516" y="1291072"/>
                </a:lnTo>
                <a:lnTo>
                  <a:pt x="419866" y="1329107"/>
                </a:lnTo>
                <a:lnTo>
                  <a:pt x="457724" y="1358927"/>
                </a:lnTo>
                <a:lnTo>
                  <a:pt x="496898" y="1381139"/>
                </a:lnTo>
                <a:lnTo>
                  <a:pt x="537196" y="1396347"/>
                </a:lnTo>
                <a:lnTo>
                  <a:pt x="578425" y="1405156"/>
                </a:lnTo>
                <a:lnTo>
                  <a:pt x="620393" y="1408171"/>
                </a:lnTo>
                <a:lnTo>
                  <a:pt x="662907" y="1405996"/>
                </a:lnTo>
                <a:lnTo>
                  <a:pt x="705775" y="1399237"/>
                </a:lnTo>
                <a:lnTo>
                  <a:pt x="748804" y="1388498"/>
                </a:lnTo>
                <a:lnTo>
                  <a:pt x="791802" y="1374384"/>
                </a:lnTo>
                <a:lnTo>
                  <a:pt x="834576" y="1357501"/>
                </a:lnTo>
                <a:lnTo>
                  <a:pt x="876934" y="1338453"/>
                </a:lnTo>
                <a:lnTo>
                  <a:pt x="943246" y="1298838"/>
                </a:lnTo>
                <a:lnTo>
                  <a:pt x="977636" y="1272843"/>
                </a:lnTo>
                <a:lnTo>
                  <a:pt x="1012617" y="1243284"/>
                </a:lnTo>
                <a:lnTo>
                  <a:pt x="1048018" y="1210580"/>
                </a:lnTo>
                <a:lnTo>
                  <a:pt x="1083666" y="1175152"/>
                </a:lnTo>
                <a:lnTo>
                  <a:pt x="1119388" y="1137419"/>
                </a:lnTo>
                <a:lnTo>
                  <a:pt x="1155012" y="1097803"/>
                </a:lnTo>
                <a:lnTo>
                  <a:pt x="1190365" y="1056723"/>
                </a:lnTo>
                <a:lnTo>
                  <a:pt x="1225275" y="1014599"/>
                </a:lnTo>
                <a:lnTo>
                  <a:pt x="1259568" y="971852"/>
                </a:lnTo>
                <a:lnTo>
                  <a:pt x="1293072" y="928902"/>
                </a:lnTo>
                <a:lnTo>
                  <a:pt x="1325615" y="886168"/>
                </a:lnTo>
                <a:lnTo>
                  <a:pt x="1357024" y="844071"/>
                </a:lnTo>
                <a:lnTo>
                  <a:pt x="1387126" y="803032"/>
                </a:lnTo>
                <a:lnTo>
                  <a:pt x="1415749" y="763469"/>
                </a:lnTo>
                <a:lnTo>
                  <a:pt x="1442720" y="725805"/>
                </a:lnTo>
                <a:lnTo>
                  <a:pt x="1473744" y="678837"/>
                </a:lnTo>
                <a:lnTo>
                  <a:pt x="1503517" y="627578"/>
                </a:lnTo>
                <a:lnTo>
                  <a:pt x="1532038" y="573172"/>
                </a:lnTo>
                <a:lnTo>
                  <a:pt x="1559308" y="516764"/>
                </a:lnTo>
                <a:lnTo>
                  <a:pt x="1585328" y="459497"/>
                </a:lnTo>
                <a:lnTo>
                  <a:pt x="1610097" y="402515"/>
                </a:lnTo>
                <a:lnTo>
                  <a:pt x="1633616" y="346964"/>
                </a:lnTo>
                <a:lnTo>
                  <a:pt x="1655885" y="293985"/>
                </a:lnTo>
                <a:lnTo>
                  <a:pt x="1676905" y="244725"/>
                </a:lnTo>
                <a:lnTo>
                  <a:pt x="1696675" y="200326"/>
                </a:lnTo>
                <a:lnTo>
                  <a:pt x="1715196" y="161934"/>
                </a:lnTo>
                <a:lnTo>
                  <a:pt x="1732468" y="130691"/>
                </a:lnTo>
                <a:lnTo>
                  <a:pt x="1748492" y="107743"/>
                </a:lnTo>
                <a:lnTo>
                  <a:pt x="1763268" y="94234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0567" y="2441447"/>
            <a:ext cx="2790825" cy="1961514"/>
          </a:xfrm>
          <a:custGeom>
            <a:avLst/>
            <a:gdLst/>
            <a:ahLst/>
            <a:cxnLst/>
            <a:rect l="l" t="t" r="r" b="b"/>
            <a:pathLst>
              <a:path w="2790825" h="1961514">
                <a:moveTo>
                  <a:pt x="0" y="0"/>
                </a:moveTo>
                <a:lnTo>
                  <a:pt x="10290" y="56668"/>
                </a:lnTo>
                <a:lnTo>
                  <a:pt x="20602" y="113256"/>
                </a:lnTo>
                <a:lnTo>
                  <a:pt x="30956" y="169682"/>
                </a:lnTo>
                <a:lnTo>
                  <a:pt x="41373" y="225865"/>
                </a:lnTo>
                <a:lnTo>
                  <a:pt x="51876" y="281724"/>
                </a:lnTo>
                <a:lnTo>
                  <a:pt x="62484" y="337178"/>
                </a:lnTo>
                <a:lnTo>
                  <a:pt x="73219" y="392145"/>
                </a:lnTo>
                <a:lnTo>
                  <a:pt x="84103" y="446546"/>
                </a:lnTo>
                <a:lnTo>
                  <a:pt x="95156" y="500299"/>
                </a:lnTo>
                <a:lnTo>
                  <a:pt x="106400" y="553322"/>
                </a:lnTo>
                <a:lnTo>
                  <a:pt x="117856" y="605535"/>
                </a:lnTo>
                <a:lnTo>
                  <a:pt x="129544" y="656858"/>
                </a:lnTo>
                <a:lnTo>
                  <a:pt x="141487" y="707208"/>
                </a:lnTo>
                <a:lnTo>
                  <a:pt x="153705" y="756505"/>
                </a:lnTo>
                <a:lnTo>
                  <a:pt x="166220" y="804668"/>
                </a:lnTo>
                <a:lnTo>
                  <a:pt x="179052" y="851616"/>
                </a:lnTo>
                <a:lnTo>
                  <a:pt x="192223" y="897268"/>
                </a:lnTo>
                <a:lnTo>
                  <a:pt x="205755" y="941542"/>
                </a:lnTo>
                <a:lnTo>
                  <a:pt x="219668" y="984358"/>
                </a:lnTo>
                <a:lnTo>
                  <a:pt x="233983" y="1025636"/>
                </a:lnTo>
                <a:lnTo>
                  <a:pt x="248722" y="1065293"/>
                </a:lnTo>
                <a:lnTo>
                  <a:pt x="263906" y="1103249"/>
                </a:lnTo>
                <a:lnTo>
                  <a:pt x="288338" y="1159354"/>
                </a:lnTo>
                <a:lnTo>
                  <a:pt x="313201" y="1211350"/>
                </a:lnTo>
                <a:lnTo>
                  <a:pt x="338587" y="1259559"/>
                </a:lnTo>
                <a:lnTo>
                  <a:pt x="364589" y="1304299"/>
                </a:lnTo>
                <a:lnTo>
                  <a:pt x="391300" y="1345890"/>
                </a:lnTo>
                <a:lnTo>
                  <a:pt x="418810" y="1384653"/>
                </a:lnTo>
                <a:lnTo>
                  <a:pt x="447214" y="1420907"/>
                </a:lnTo>
                <a:lnTo>
                  <a:pt x="476603" y="1454973"/>
                </a:lnTo>
                <a:lnTo>
                  <a:pt x="507071" y="1487169"/>
                </a:lnTo>
                <a:lnTo>
                  <a:pt x="538709" y="1517816"/>
                </a:lnTo>
                <a:lnTo>
                  <a:pt x="571610" y="1547235"/>
                </a:lnTo>
                <a:lnTo>
                  <a:pt x="605866" y="1575744"/>
                </a:lnTo>
                <a:lnTo>
                  <a:pt x="641570" y="1603664"/>
                </a:lnTo>
                <a:lnTo>
                  <a:pt x="678815" y="1631314"/>
                </a:lnTo>
                <a:lnTo>
                  <a:pt x="716098" y="1657925"/>
                </a:lnTo>
                <a:lnTo>
                  <a:pt x="752276" y="1682601"/>
                </a:lnTo>
                <a:lnTo>
                  <a:pt x="787979" y="1705477"/>
                </a:lnTo>
                <a:lnTo>
                  <a:pt x="823834" y="1726686"/>
                </a:lnTo>
                <a:lnTo>
                  <a:pt x="860472" y="1746362"/>
                </a:lnTo>
                <a:lnTo>
                  <a:pt x="898520" y="1764639"/>
                </a:lnTo>
                <a:lnTo>
                  <a:pt x="938609" y="1781651"/>
                </a:lnTo>
                <a:lnTo>
                  <a:pt x="981366" y="1797531"/>
                </a:lnTo>
                <a:lnTo>
                  <a:pt x="1027422" y="1812414"/>
                </a:lnTo>
                <a:lnTo>
                  <a:pt x="1077404" y="1826434"/>
                </a:lnTo>
                <a:lnTo>
                  <a:pt x="1131942" y="1839723"/>
                </a:lnTo>
                <a:lnTo>
                  <a:pt x="1191665" y="1852417"/>
                </a:lnTo>
                <a:lnTo>
                  <a:pt x="1257202" y="1864648"/>
                </a:lnTo>
                <a:lnTo>
                  <a:pt x="1329182" y="1876552"/>
                </a:lnTo>
                <a:lnTo>
                  <a:pt x="1706022" y="1913006"/>
                </a:lnTo>
                <a:lnTo>
                  <a:pt x="2191829" y="1939591"/>
                </a:lnTo>
                <a:lnTo>
                  <a:pt x="2611628" y="1955865"/>
                </a:lnTo>
                <a:lnTo>
                  <a:pt x="2790444" y="1961388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5977" y="3247801"/>
            <a:ext cx="243656" cy="452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er</a:t>
            </a:r>
            <a:r>
              <a:rPr sz="1600" spc="-10" dirty="0">
                <a:solidFill>
                  <a:srgbClr val="344B5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053" y="2685491"/>
            <a:ext cx="307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𝑐𝑣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8777" y="2710560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430"/>
                </a:lnTo>
                <a:lnTo>
                  <a:pt x="263715" y="23622"/>
                </a:lnTo>
                <a:lnTo>
                  <a:pt x="287526" y="61650"/>
                </a:lnTo>
                <a:lnTo>
                  <a:pt x="295401" y="116586"/>
                </a:lnTo>
                <a:lnTo>
                  <a:pt x="294522" y="137423"/>
                </a:lnTo>
                <a:lnTo>
                  <a:pt x="281432" y="188340"/>
                </a:lnTo>
                <a:lnTo>
                  <a:pt x="252142" y="220184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496"/>
                </a:lnTo>
                <a:lnTo>
                  <a:pt x="316864" y="117856"/>
                </a:lnTo>
                <a:lnTo>
                  <a:pt x="315650" y="96281"/>
                </a:lnTo>
                <a:lnTo>
                  <a:pt x="305935" y="57991"/>
                </a:lnTo>
                <a:lnTo>
                  <a:pt x="273796" y="15065"/>
                </a:lnTo>
                <a:lnTo>
                  <a:pt x="258804" y="6145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194" y="139503"/>
                </a:lnTo>
                <a:lnTo>
                  <a:pt x="10822" y="177845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184"/>
                </a:lnTo>
                <a:lnTo>
                  <a:pt x="53054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865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388" y="2633675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053" y="2952876"/>
            <a:ext cx="19075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cross validation</a:t>
            </a:r>
            <a:r>
              <a:rPr sz="1600" spc="-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2698" y="3736797"/>
            <a:ext cx="590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𝑡𝑟𝑎𝑖𝑛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4966" y="3761485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9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2" y="188340"/>
                </a:lnTo>
                <a:lnTo>
                  <a:pt x="252142" y="220237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75" y="208994"/>
                </a:lnTo>
                <a:lnTo>
                  <a:pt x="312023" y="159607"/>
                </a:lnTo>
                <a:lnTo>
                  <a:pt x="316864" y="117982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2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37"/>
                </a:lnTo>
                <a:lnTo>
                  <a:pt x="53101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18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5704" y="3684981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2699" y="4004055"/>
            <a:ext cx="1176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training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2292680"/>
            <a:ext cx="340360" cy="340995"/>
          </a:xfrm>
          <a:custGeom>
            <a:avLst/>
            <a:gdLst/>
            <a:ahLst/>
            <a:cxnLst/>
            <a:rect l="l" t="t" r="r" b="b"/>
            <a:pathLst>
              <a:path w="340360" h="340994">
                <a:moveTo>
                  <a:pt x="0" y="67818"/>
                </a:moveTo>
                <a:lnTo>
                  <a:pt x="253" y="340106"/>
                </a:lnTo>
                <a:lnTo>
                  <a:pt x="272541" y="340487"/>
                </a:lnTo>
                <a:lnTo>
                  <a:pt x="204342" y="272288"/>
                </a:lnTo>
                <a:lnTo>
                  <a:pt x="340360" y="136271"/>
                </a:lnTo>
                <a:lnTo>
                  <a:pt x="340105" y="136016"/>
                </a:lnTo>
                <a:lnTo>
                  <a:pt x="68072" y="136016"/>
                </a:lnTo>
                <a:lnTo>
                  <a:pt x="0" y="67818"/>
                </a:lnTo>
                <a:close/>
              </a:path>
              <a:path w="340360" h="340994">
                <a:moveTo>
                  <a:pt x="204088" y="0"/>
                </a:moveTo>
                <a:lnTo>
                  <a:pt x="68072" y="136016"/>
                </a:lnTo>
                <a:lnTo>
                  <a:pt x="340105" y="136016"/>
                </a:lnTo>
                <a:lnTo>
                  <a:pt x="204088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29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AD9BC7B8-E5A9-46C8-83A9-EF358DF2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模型复杂度与误差</a:t>
            </a:r>
          </a:p>
        </p:txBody>
      </p:sp>
    </p:spTree>
    <p:extLst>
      <p:ext uri="{BB962C8B-B14F-4D97-AF65-F5344CB8AC3E}">
        <p14:creationId xmlns:p14="http://schemas.microsoft.com/office/powerpoint/2010/main" val="23073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CE585-B30A-4A74-BC2D-E8B2A787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模型评价（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98A2C-AAC4-41F1-86C3-C924AFD3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435280" cy="55172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训练精度（</a:t>
            </a:r>
            <a:r>
              <a:rPr lang="en-US" altLang="zh-CN" dirty="0"/>
              <a:t>training accuracy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在整个数据集上训练模型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并在同一个数据集上测试模型，得到模型的预测结果，和真实结果做比较，计算模型的精度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问题：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机器学习的目标</a:t>
            </a:r>
            <a:r>
              <a:rPr lang="zh-CN" altLang="en-US" dirty="0"/>
              <a:t>是期望模型能</a:t>
            </a:r>
            <a:r>
              <a:rPr lang="zh-CN" altLang="en-US" b="1" dirty="0">
                <a:solidFill>
                  <a:srgbClr val="0070C0"/>
                </a:solidFill>
              </a:rPr>
              <a:t>在学习样例之外的数据上</a:t>
            </a:r>
            <a:r>
              <a:rPr lang="zh-CN" altLang="en-US" dirty="0"/>
              <a:t>有好的表现（</a:t>
            </a:r>
            <a:r>
              <a:rPr lang="zh-CN" altLang="en-US" b="1" dirty="0">
                <a:solidFill>
                  <a:srgbClr val="FF0000"/>
                </a:solidFill>
              </a:rPr>
              <a:t>面向未来，而不是过去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最大化训练精度，通常会产生过于复杂的模型，从而导致</a:t>
            </a:r>
            <a:r>
              <a:rPr lang="zh-CN" altLang="en-US" b="1" dirty="0">
                <a:solidFill>
                  <a:srgbClr val="FF0000"/>
                </a:solidFill>
              </a:rPr>
              <a:t>过拟合</a:t>
            </a:r>
            <a:r>
              <a:rPr lang="zh-CN" altLang="en-US" dirty="0"/>
              <a:t>，模型不能很好地</a:t>
            </a:r>
            <a:r>
              <a:rPr lang="zh-CN" altLang="en-US" b="1" dirty="0">
                <a:solidFill>
                  <a:srgbClr val="FF0000"/>
                </a:solidFill>
              </a:rPr>
              <a:t>泛化</a:t>
            </a:r>
            <a:r>
              <a:rPr lang="zh-CN" altLang="en-US" dirty="0"/>
              <a:t>（</a:t>
            </a:r>
            <a:r>
              <a:rPr lang="en-US" altLang="zh-CN" dirty="0"/>
              <a:t>generalization</a:t>
            </a:r>
            <a:r>
              <a:rPr lang="zh-CN" altLang="en-US" dirty="0"/>
              <a:t>）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878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652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42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88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7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3555" y="2867405"/>
            <a:ext cx="79248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2679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0028" y="2996945"/>
            <a:ext cx="79248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8044" y="305790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7831" y="3588257"/>
            <a:ext cx="79248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6541" y="3519677"/>
            <a:ext cx="115355" cy="155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43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1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1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1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4716" y="3826001"/>
            <a:ext cx="77724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883" y="3786377"/>
            <a:ext cx="79248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5843" y="3900677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8788" y="4013455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1816" y="4062223"/>
            <a:ext cx="89916" cy="89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789" y="3937255"/>
            <a:ext cx="163067" cy="185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0504" y="3743705"/>
            <a:ext cx="77724" cy="7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2716" y="3873245"/>
            <a:ext cx="156972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45781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9168" y="2984755"/>
            <a:ext cx="79248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19928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6151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00494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0494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4297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29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16778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9097" y="2385061"/>
            <a:ext cx="78105" cy="2196465"/>
          </a:xfrm>
          <a:custGeom>
            <a:avLst/>
            <a:gdLst/>
            <a:ahLst/>
            <a:cxnLst/>
            <a:rect l="l" t="t" r="r" b="b"/>
            <a:pathLst>
              <a:path w="78105" h="2196465">
                <a:moveTo>
                  <a:pt x="51816" y="64769"/>
                </a:moveTo>
                <a:lnTo>
                  <a:pt x="25908" y="64769"/>
                </a:lnTo>
                <a:lnTo>
                  <a:pt x="25908" y="2196465"/>
                </a:lnTo>
                <a:lnTo>
                  <a:pt x="51816" y="2196465"/>
                </a:lnTo>
                <a:lnTo>
                  <a:pt x="51816" y="64769"/>
                </a:lnTo>
                <a:close/>
              </a:path>
              <a:path w="78105" h="219646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19646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7958" y="4533139"/>
            <a:ext cx="3591560" cy="78105"/>
          </a:xfrm>
          <a:custGeom>
            <a:avLst/>
            <a:gdLst/>
            <a:ahLst/>
            <a:cxnLst/>
            <a:rect l="l" t="t" r="r" b="b"/>
            <a:pathLst>
              <a:path w="3591560" h="78104">
                <a:moveTo>
                  <a:pt x="3513836" y="0"/>
                </a:moveTo>
                <a:lnTo>
                  <a:pt x="3513836" y="77724"/>
                </a:lnTo>
                <a:lnTo>
                  <a:pt x="3565652" y="51815"/>
                </a:lnTo>
                <a:lnTo>
                  <a:pt x="3526916" y="51815"/>
                </a:lnTo>
                <a:lnTo>
                  <a:pt x="3526916" y="25908"/>
                </a:lnTo>
                <a:lnTo>
                  <a:pt x="3565652" y="25908"/>
                </a:lnTo>
                <a:lnTo>
                  <a:pt x="3513836" y="0"/>
                </a:lnTo>
                <a:close/>
              </a:path>
              <a:path w="3591560" h="78104">
                <a:moveTo>
                  <a:pt x="3513836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13836" y="51815"/>
                </a:lnTo>
                <a:lnTo>
                  <a:pt x="3513836" y="25908"/>
                </a:lnTo>
                <a:close/>
              </a:path>
              <a:path w="3591560" h="78104">
                <a:moveTo>
                  <a:pt x="3565652" y="25908"/>
                </a:moveTo>
                <a:lnTo>
                  <a:pt x="3526916" y="25908"/>
                </a:lnTo>
                <a:lnTo>
                  <a:pt x="3526916" y="51815"/>
                </a:lnTo>
                <a:lnTo>
                  <a:pt x="3565652" y="51815"/>
                </a:lnTo>
                <a:lnTo>
                  <a:pt x="3591559" y="38862"/>
                </a:lnTo>
                <a:lnTo>
                  <a:pt x="3565652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9543" y="2450591"/>
            <a:ext cx="1763395" cy="1408430"/>
          </a:xfrm>
          <a:custGeom>
            <a:avLst/>
            <a:gdLst/>
            <a:ahLst/>
            <a:cxnLst/>
            <a:rect l="l" t="t" r="r" b="b"/>
            <a:pathLst>
              <a:path w="1763395" h="1408430">
                <a:moveTo>
                  <a:pt x="0" y="0"/>
                </a:moveTo>
                <a:lnTo>
                  <a:pt x="11696" y="58892"/>
                </a:lnTo>
                <a:lnTo>
                  <a:pt x="23407" y="117686"/>
                </a:lnTo>
                <a:lnTo>
                  <a:pt x="35150" y="176283"/>
                </a:lnTo>
                <a:lnTo>
                  <a:pt x="46938" y="234587"/>
                </a:lnTo>
                <a:lnTo>
                  <a:pt x="58787" y="292498"/>
                </a:lnTo>
                <a:lnTo>
                  <a:pt x="70713" y="349918"/>
                </a:lnTo>
                <a:lnTo>
                  <a:pt x="82731" y="406750"/>
                </a:lnTo>
                <a:lnTo>
                  <a:pt x="94856" y="462895"/>
                </a:lnTo>
                <a:lnTo>
                  <a:pt x="107103" y="518255"/>
                </a:lnTo>
                <a:lnTo>
                  <a:pt x="119488" y="572732"/>
                </a:lnTo>
                <a:lnTo>
                  <a:pt x="132026" y="626228"/>
                </a:lnTo>
                <a:lnTo>
                  <a:pt x="144732" y="678645"/>
                </a:lnTo>
                <a:lnTo>
                  <a:pt x="157622" y="729884"/>
                </a:lnTo>
                <a:lnTo>
                  <a:pt x="170711" y="779848"/>
                </a:lnTo>
                <a:lnTo>
                  <a:pt x="184015" y="828439"/>
                </a:lnTo>
                <a:lnTo>
                  <a:pt x="197547" y="875558"/>
                </a:lnTo>
                <a:lnTo>
                  <a:pt x="211325" y="921106"/>
                </a:lnTo>
                <a:lnTo>
                  <a:pt x="225363" y="964988"/>
                </a:lnTo>
                <a:lnTo>
                  <a:pt x="239676" y="1007103"/>
                </a:lnTo>
                <a:lnTo>
                  <a:pt x="254280" y="1047354"/>
                </a:lnTo>
                <a:lnTo>
                  <a:pt x="269191" y="1085642"/>
                </a:lnTo>
                <a:lnTo>
                  <a:pt x="284422" y="1121871"/>
                </a:lnTo>
                <a:lnTo>
                  <a:pt x="315911" y="1187754"/>
                </a:lnTo>
                <a:lnTo>
                  <a:pt x="348869" y="1244219"/>
                </a:lnTo>
                <a:lnTo>
                  <a:pt x="383516" y="1291072"/>
                </a:lnTo>
                <a:lnTo>
                  <a:pt x="419866" y="1329107"/>
                </a:lnTo>
                <a:lnTo>
                  <a:pt x="457724" y="1358927"/>
                </a:lnTo>
                <a:lnTo>
                  <a:pt x="496898" y="1381139"/>
                </a:lnTo>
                <a:lnTo>
                  <a:pt x="537196" y="1396347"/>
                </a:lnTo>
                <a:lnTo>
                  <a:pt x="578425" y="1405156"/>
                </a:lnTo>
                <a:lnTo>
                  <a:pt x="620393" y="1408171"/>
                </a:lnTo>
                <a:lnTo>
                  <a:pt x="662907" y="1405996"/>
                </a:lnTo>
                <a:lnTo>
                  <a:pt x="705775" y="1399237"/>
                </a:lnTo>
                <a:lnTo>
                  <a:pt x="748804" y="1388498"/>
                </a:lnTo>
                <a:lnTo>
                  <a:pt x="791802" y="1374384"/>
                </a:lnTo>
                <a:lnTo>
                  <a:pt x="834576" y="1357501"/>
                </a:lnTo>
                <a:lnTo>
                  <a:pt x="876934" y="1338453"/>
                </a:lnTo>
                <a:lnTo>
                  <a:pt x="943246" y="1298838"/>
                </a:lnTo>
                <a:lnTo>
                  <a:pt x="977636" y="1272843"/>
                </a:lnTo>
                <a:lnTo>
                  <a:pt x="1012617" y="1243284"/>
                </a:lnTo>
                <a:lnTo>
                  <a:pt x="1048018" y="1210580"/>
                </a:lnTo>
                <a:lnTo>
                  <a:pt x="1083666" y="1175152"/>
                </a:lnTo>
                <a:lnTo>
                  <a:pt x="1119388" y="1137419"/>
                </a:lnTo>
                <a:lnTo>
                  <a:pt x="1155012" y="1097803"/>
                </a:lnTo>
                <a:lnTo>
                  <a:pt x="1190365" y="1056723"/>
                </a:lnTo>
                <a:lnTo>
                  <a:pt x="1225275" y="1014599"/>
                </a:lnTo>
                <a:lnTo>
                  <a:pt x="1259568" y="971852"/>
                </a:lnTo>
                <a:lnTo>
                  <a:pt x="1293072" y="928902"/>
                </a:lnTo>
                <a:lnTo>
                  <a:pt x="1325615" y="886168"/>
                </a:lnTo>
                <a:lnTo>
                  <a:pt x="1357024" y="844071"/>
                </a:lnTo>
                <a:lnTo>
                  <a:pt x="1387126" y="803032"/>
                </a:lnTo>
                <a:lnTo>
                  <a:pt x="1415749" y="763469"/>
                </a:lnTo>
                <a:lnTo>
                  <a:pt x="1442720" y="725805"/>
                </a:lnTo>
                <a:lnTo>
                  <a:pt x="1473744" y="678837"/>
                </a:lnTo>
                <a:lnTo>
                  <a:pt x="1503517" y="627578"/>
                </a:lnTo>
                <a:lnTo>
                  <a:pt x="1532038" y="573172"/>
                </a:lnTo>
                <a:lnTo>
                  <a:pt x="1559308" y="516764"/>
                </a:lnTo>
                <a:lnTo>
                  <a:pt x="1585328" y="459497"/>
                </a:lnTo>
                <a:lnTo>
                  <a:pt x="1610097" y="402515"/>
                </a:lnTo>
                <a:lnTo>
                  <a:pt x="1633616" y="346964"/>
                </a:lnTo>
                <a:lnTo>
                  <a:pt x="1655885" y="293985"/>
                </a:lnTo>
                <a:lnTo>
                  <a:pt x="1676905" y="244725"/>
                </a:lnTo>
                <a:lnTo>
                  <a:pt x="1696675" y="200326"/>
                </a:lnTo>
                <a:lnTo>
                  <a:pt x="1715196" y="161934"/>
                </a:lnTo>
                <a:lnTo>
                  <a:pt x="1732468" y="130691"/>
                </a:lnTo>
                <a:lnTo>
                  <a:pt x="1748492" y="107743"/>
                </a:lnTo>
                <a:lnTo>
                  <a:pt x="1763268" y="94234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0567" y="2441447"/>
            <a:ext cx="2790825" cy="1961514"/>
          </a:xfrm>
          <a:custGeom>
            <a:avLst/>
            <a:gdLst/>
            <a:ahLst/>
            <a:cxnLst/>
            <a:rect l="l" t="t" r="r" b="b"/>
            <a:pathLst>
              <a:path w="2790825" h="1961514">
                <a:moveTo>
                  <a:pt x="0" y="0"/>
                </a:moveTo>
                <a:lnTo>
                  <a:pt x="10290" y="56668"/>
                </a:lnTo>
                <a:lnTo>
                  <a:pt x="20602" y="113256"/>
                </a:lnTo>
                <a:lnTo>
                  <a:pt x="30956" y="169682"/>
                </a:lnTo>
                <a:lnTo>
                  <a:pt x="41373" y="225865"/>
                </a:lnTo>
                <a:lnTo>
                  <a:pt x="51876" y="281724"/>
                </a:lnTo>
                <a:lnTo>
                  <a:pt x="62484" y="337178"/>
                </a:lnTo>
                <a:lnTo>
                  <a:pt x="73219" y="392145"/>
                </a:lnTo>
                <a:lnTo>
                  <a:pt x="84103" y="446546"/>
                </a:lnTo>
                <a:lnTo>
                  <a:pt x="95156" y="500299"/>
                </a:lnTo>
                <a:lnTo>
                  <a:pt x="106400" y="553322"/>
                </a:lnTo>
                <a:lnTo>
                  <a:pt x="117856" y="605535"/>
                </a:lnTo>
                <a:lnTo>
                  <a:pt x="129544" y="656858"/>
                </a:lnTo>
                <a:lnTo>
                  <a:pt x="141487" y="707208"/>
                </a:lnTo>
                <a:lnTo>
                  <a:pt x="153705" y="756505"/>
                </a:lnTo>
                <a:lnTo>
                  <a:pt x="166220" y="804668"/>
                </a:lnTo>
                <a:lnTo>
                  <a:pt x="179052" y="851616"/>
                </a:lnTo>
                <a:lnTo>
                  <a:pt x="192223" y="897268"/>
                </a:lnTo>
                <a:lnTo>
                  <a:pt x="205755" y="941542"/>
                </a:lnTo>
                <a:lnTo>
                  <a:pt x="219668" y="984358"/>
                </a:lnTo>
                <a:lnTo>
                  <a:pt x="233983" y="1025636"/>
                </a:lnTo>
                <a:lnTo>
                  <a:pt x="248722" y="1065293"/>
                </a:lnTo>
                <a:lnTo>
                  <a:pt x="263906" y="1103249"/>
                </a:lnTo>
                <a:lnTo>
                  <a:pt x="288338" y="1159354"/>
                </a:lnTo>
                <a:lnTo>
                  <a:pt x="313201" y="1211350"/>
                </a:lnTo>
                <a:lnTo>
                  <a:pt x="338587" y="1259559"/>
                </a:lnTo>
                <a:lnTo>
                  <a:pt x="364589" y="1304299"/>
                </a:lnTo>
                <a:lnTo>
                  <a:pt x="391300" y="1345890"/>
                </a:lnTo>
                <a:lnTo>
                  <a:pt x="418810" y="1384653"/>
                </a:lnTo>
                <a:lnTo>
                  <a:pt x="447214" y="1420907"/>
                </a:lnTo>
                <a:lnTo>
                  <a:pt x="476603" y="1454973"/>
                </a:lnTo>
                <a:lnTo>
                  <a:pt x="507071" y="1487169"/>
                </a:lnTo>
                <a:lnTo>
                  <a:pt x="538709" y="1517816"/>
                </a:lnTo>
                <a:lnTo>
                  <a:pt x="571610" y="1547235"/>
                </a:lnTo>
                <a:lnTo>
                  <a:pt x="605866" y="1575744"/>
                </a:lnTo>
                <a:lnTo>
                  <a:pt x="641570" y="1603664"/>
                </a:lnTo>
                <a:lnTo>
                  <a:pt x="678815" y="1631314"/>
                </a:lnTo>
                <a:lnTo>
                  <a:pt x="716098" y="1657925"/>
                </a:lnTo>
                <a:lnTo>
                  <a:pt x="752276" y="1682601"/>
                </a:lnTo>
                <a:lnTo>
                  <a:pt x="787979" y="1705477"/>
                </a:lnTo>
                <a:lnTo>
                  <a:pt x="823834" y="1726686"/>
                </a:lnTo>
                <a:lnTo>
                  <a:pt x="860472" y="1746362"/>
                </a:lnTo>
                <a:lnTo>
                  <a:pt x="898520" y="1764639"/>
                </a:lnTo>
                <a:lnTo>
                  <a:pt x="938609" y="1781651"/>
                </a:lnTo>
                <a:lnTo>
                  <a:pt x="981366" y="1797531"/>
                </a:lnTo>
                <a:lnTo>
                  <a:pt x="1027422" y="1812414"/>
                </a:lnTo>
                <a:lnTo>
                  <a:pt x="1077404" y="1826434"/>
                </a:lnTo>
                <a:lnTo>
                  <a:pt x="1131942" y="1839723"/>
                </a:lnTo>
                <a:lnTo>
                  <a:pt x="1191665" y="1852417"/>
                </a:lnTo>
                <a:lnTo>
                  <a:pt x="1257202" y="1864648"/>
                </a:lnTo>
                <a:lnTo>
                  <a:pt x="1329182" y="1876552"/>
                </a:lnTo>
                <a:lnTo>
                  <a:pt x="1706022" y="1913006"/>
                </a:lnTo>
                <a:lnTo>
                  <a:pt x="2191829" y="1939591"/>
                </a:lnTo>
                <a:lnTo>
                  <a:pt x="2611628" y="1955865"/>
                </a:lnTo>
                <a:lnTo>
                  <a:pt x="2790444" y="1961388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5977" y="3247801"/>
            <a:ext cx="243656" cy="452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er</a:t>
            </a:r>
            <a:r>
              <a:rPr sz="1600" spc="-10" dirty="0">
                <a:solidFill>
                  <a:srgbClr val="344B5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37053" y="2685491"/>
            <a:ext cx="307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𝑐𝑣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68777" y="2710560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430"/>
                </a:lnTo>
                <a:lnTo>
                  <a:pt x="263715" y="23622"/>
                </a:lnTo>
                <a:lnTo>
                  <a:pt x="287526" y="61650"/>
                </a:lnTo>
                <a:lnTo>
                  <a:pt x="295401" y="116586"/>
                </a:lnTo>
                <a:lnTo>
                  <a:pt x="294522" y="137423"/>
                </a:lnTo>
                <a:lnTo>
                  <a:pt x="281432" y="188340"/>
                </a:lnTo>
                <a:lnTo>
                  <a:pt x="252142" y="220184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496"/>
                </a:lnTo>
                <a:lnTo>
                  <a:pt x="316864" y="117856"/>
                </a:lnTo>
                <a:lnTo>
                  <a:pt x="315650" y="96281"/>
                </a:lnTo>
                <a:lnTo>
                  <a:pt x="305935" y="57991"/>
                </a:lnTo>
                <a:lnTo>
                  <a:pt x="273796" y="15065"/>
                </a:lnTo>
                <a:lnTo>
                  <a:pt x="258804" y="6145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194" y="139503"/>
                </a:lnTo>
                <a:lnTo>
                  <a:pt x="10822" y="177845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184"/>
                </a:lnTo>
                <a:lnTo>
                  <a:pt x="53054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865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39388" y="2633675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37053" y="2952876"/>
            <a:ext cx="19075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cross validation</a:t>
            </a:r>
            <a:r>
              <a:rPr sz="1600" spc="-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2698" y="3736797"/>
            <a:ext cx="590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𝑡𝑟𝑎𝑖𝑛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64966" y="3761485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9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2" y="188340"/>
                </a:lnTo>
                <a:lnTo>
                  <a:pt x="252142" y="220237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75" y="208994"/>
                </a:lnTo>
                <a:lnTo>
                  <a:pt x="312023" y="159607"/>
                </a:lnTo>
                <a:lnTo>
                  <a:pt x="316864" y="117982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2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37"/>
                </a:lnTo>
                <a:lnTo>
                  <a:pt x="53101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18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35704" y="3684981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2699" y="4004055"/>
            <a:ext cx="1176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training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39417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40" y="2124456"/>
                </a:lnTo>
                <a:lnTo>
                  <a:pt x="586740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39417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40" y="2124456"/>
                </a:lnTo>
                <a:lnTo>
                  <a:pt x="586740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30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7" name="标题 46">
            <a:extLst>
              <a:ext uri="{FF2B5EF4-FFF2-40B4-BE49-F238E27FC236}">
                <a16:creationId xmlns:a16="http://schemas.microsoft.com/office/drawing/2014/main" id="{F803A1D6-EB7C-49D2-AB85-9A611C2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模型复杂度与误差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86B21C-96D7-4489-AB56-7D534BD93794}"/>
              </a:ext>
            </a:extLst>
          </p:cNvPr>
          <p:cNvSpPr txBox="1"/>
          <p:nvPr/>
        </p:nvSpPr>
        <p:spPr>
          <a:xfrm>
            <a:off x="1439417" y="5174795"/>
            <a:ext cx="665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欠拟合</a:t>
            </a:r>
            <a:r>
              <a:rPr lang="zh-CN" altLang="en-US" sz="2800" b="1" dirty="0"/>
              <a:t>：训练误差和交叉验证误差都很高</a:t>
            </a:r>
          </a:p>
        </p:txBody>
      </p:sp>
    </p:spTree>
    <p:extLst>
      <p:ext uri="{BB962C8B-B14F-4D97-AF65-F5344CB8AC3E}">
        <p14:creationId xmlns:p14="http://schemas.microsoft.com/office/powerpoint/2010/main" val="1310215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59168" y="2984755"/>
            <a:ext cx="79248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96151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00494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00494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31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F5D5D0F2-A780-45D7-88F2-5A3F20B3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模型复杂度与误差</a:t>
            </a: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369067F9-0CDC-465D-B4E0-7CB85AE7EC71}"/>
              </a:ext>
            </a:extLst>
          </p:cNvPr>
          <p:cNvSpPr/>
          <p:nvPr/>
        </p:nvSpPr>
        <p:spPr>
          <a:xfrm>
            <a:off x="1149097" y="2385061"/>
            <a:ext cx="78105" cy="2196465"/>
          </a:xfrm>
          <a:custGeom>
            <a:avLst/>
            <a:gdLst/>
            <a:ahLst/>
            <a:cxnLst/>
            <a:rect l="l" t="t" r="r" b="b"/>
            <a:pathLst>
              <a:path w="78105" h="2196465">
                <a:moveTo>
                  <a:pt x="51816" y="64769"/>
                </a:moveTo>
                <a:lnTo>
                  <a:pt x="25908" y="64769"/>
                </a:lnTo>
                <a:lnTo>
                  <a:pt x="25908" y="2196465"/>
                </a:lnTo>
                <a:lnTo>
                  <a:pt x="51816" y="2196465"/>
                </a:lnTo>
                <a:lnTo>
                  <a:pt x="51816" y="64769"/>
                </a:lnTo>
                <a:close/>
              </a:path>
              <a:path w="78105" h="219646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19646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C72958E8-DD1E-4AB7-BCAD-995B9B29F8FA}"/>
              </a:ext>
            </a:extLst>
          </p:cNvPr>
          <p:cNvSpPr/>
          <p:nvPr/>
        </p:nvSpPr>
        <p:spPr>
          <a:xfrm>
            <a:off x="1187958" y="4533139"/>
            <a:ext cx="3591560" cy="78105"/>
          </a:xfrm>
          <a:custGeom>
            <a:avLst/>
            <a:gdLst/>
            <a:ahLst/>
            <a:cxnLst/>
            <a:rect l="l" t="t" r="r" b="b"/>
            <a:pathLst>
              <a:path w="3591560" h="78104">
                <a:moveTo>
                  <a:pt x="3513836" y="0"/>
                </a:moveTo>
                <a:lnTo>
                  <a:pt x="3513836" y="77724"/>
                </a:lnTo>
                <a:lnTo>
                  <a:pt x="3565652" y="51815"/>
                </a:lnTo>
                <a:lnTo>
                  <a:pt x="3526916" y="51815"/>
                </a:lnTo>
                <a:lnTo>
                  <a:pt x="3526916" y="25908"/>
                </a:lnTo>
                <a:lnTo>
                  <a:pt x="3565652" y="25908"/>
                </a:lnTo>
                <a:lnTo>
                  <a:pt x="3513836" y="0"/>
                </a:lnTo>
                <a:close/>
              </a:path>
              <a:path w="3591560" h="78104">
                <a:moveTo>
                  <a:pt x="3513836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13836" y="51815"/>
                </a:lnTo>
                <a:lnTo>
                  <a:pt x="3513836" y="25908"/>
                </a:lnTo>
                <a:close/>
              </a:path>
              <a:path w="3591560" h="78104">
                <a:moveTo>
                  <a:pt x="3565652" y="25908"/>
                </a:moveTo>
                <a:lnTo>
                  <a:pt x="3526916" y="25908"/>
                </a:lnTo>
                <a:lnTo>
                  <a:pt x="3526916" y="51815"/>
                </a:lnTo>
                <a:lnTo>
                  <a:pt x="3565652" y="51815"/>
                </a:lnTo>
                <a:lnTo>
                  <a:pt x="3591559" y="38862"/>
                </a:lnTo>
                <a:lnTo>
                  <a:pt x="3565652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9F7B49B1-A92B-4C37-9192-A139DA1E50A8}"/>
              </a:ext>
            </a:extLst>
          </p:cNvPr>
          <p:cNvSpPr/>
          <p:nvPr/>
        </p:nvSpPr>
        <p:spPr>
          <a:xfrm>
            <a:off x="1669543" y="2450591"/>
            <a:ext cx="1763395" cy="1408430"/>
          </a:xfrm>
          <a:custGeom>
            <a:avLst/>
            <a:gdLst/>
            <a:ahLst/>
            <a:cxnLst/>
            <a:rect l="l" t="t" r="r" b="b"/>
            <a:pathLst>
              <a:path w="1763395" h="1408430">
                <a:moveTo>
                  <a:pt x="0" y="0"/>
                </a:moveTo>
                <a:lnTo>
                  <a:pt x="11696" y="58892"/>
                </a:lnTo>
                <a:lnTo>
                  <a:pt x="23407" y="117686"/>
                </a:lnTo>
                <a:lnTo>
                  <a:pt x="35150" y="176283"/>
                </a:lnTo>
                <a:lnTo>
                  <a:pt x="46938" y="234587"/>
                </a:lnTo>
                <a:lnTo>
                  <a:pt x="58787" y="292498"/>
                </a:lnTo>
                <a:lnTo>
                  <a:pt x="70713" y="349918"/>
                </a:lnTo>
                <a:lnTo>
                  <a:pt x="82731" y="406750"/>
                </a:lnTo>
                <a:lnTo>
                  <a:pt x="94856" y="462895"/>
                </a:lnTo>
                <a:lnTo>
                  <a:pt x="107103" y="518255"/>
                </a:lnTo>
                <a:lnTo>
                  <a:pt x="119488" y="572732"/>
                </a:lnTo>
                <a:lnTo>
                  <a:pt x="132026" y="626228"/>
                </a:lnTo>
                <a:lnTo>
                  <a:pt x="144732" y="678645"/>
                </a:lnTo>
                <a:lnTo>
                  <a:pt x="157622" y="729884"/>
                </a:lnTo>
                <a:lnTo>
                  <a:pt x="170711" y="779848"/>
                </a:lnTo>
                <a:lnTo>
                  <a:pt x="184015" y="828439"/>
                </a:lnTo>
                <a:lnTo>
                  <a:pt x="197547" y="875558"/>
                </a:lnTo>
                <a:lnTo>
                  <a:pt x="211325" y="921106"/>
                </a:lnTo>
                <a:lnTo>
                  <a:pt x="225363" y="964988"/>
                </a:lnTo>
                <a:lnTo>
                  <a:pt x="239676" y="1007103"/>
                </a:lnTo>
                <a:lnTo>
                  <a:pt x="254280" y="1047354"/>
                </a:lnTo>
                <a:lnTo>
                  <a:pt x="269191" y="1085642"/>
                </a:lnTo>
                <a:lnTo>
                  <a:pt x="284422" y="1121871"/>
                </a:lnTo>
                <a:lnTo>
                  <a:pt x="315911" y="1187754"/>
                </a:lnTo>
                <a:lnTo>
                  <a:pt x="348869" y="1244219"/>
                </a:lnTo>
                <a:lnTo>
                  <a:pt x="383516" y="1291072"/>
                </a:lnTo>
                <a:lnTo>
                  <a:pt x="419866" y="1329107"/>
                </a:lnTo>
                <a:lnTo>
                  <a:pt x="457724" y="1358927"/>
                </a:lnTo>
                <a:lnTo>
                  <a:pt x="496898" y="1381139"/>
                </a:lnTo>
                <a:lnTo>
                  <a:pt x="537196" y="1396347"/>
                </a:lnTo>
                <a:lnTo>
                  <a:pt x="578425" y="1405156"/>
                </a:lnTo>
                <a:lnTo>
                  <a:pt x="620393" y="1408171"/>
                </a:lnTo>
                <a:lnTo>
                  <a:pt x="662907" y="1405996"/>
                </a:lnTo>
                <a:lnTo>
                  <a:pt x="705775" y="1399237"/>
                </a:lnTo>
                <a:lnTo>
                  <a:pt x="748804" y="1388498"/>
                </a:lnTo>
                <a:lnTo>
                  <a:pt x="791802" y="1374384"/>
                </a:lnTo>
                <a:lnTo>
                  <a:pt x="834576" y="1357501"/>
                </a:lnTo>
                <a:lnTo>
                  <a:pt x="876934" y="1338453"/>
                </a:lnTo>
                <a:lnTo>
                  <a:pt x="943246" y="1298838"/>
                </a:lnTo>
                <a:lnTo>
                  <a:pt x="977636" y="1272843"/>
                </a:lnTo>
                <a:lnTo>
                  <a:pt x="1012617" y="1243284"/>
                </a:lnTo>
                <a:lnTo>
                  <a:pt x="1048018" y="1210580"/>
                </a:lnTo>
                <a:lnTo>
                  <a:pt x="1083666" y="1175152"/>
                </a:lnTo>
                <a:lnTo>
                  <a:pt x="1119388" y="1137419"/>
                </a:lnTo>
                <a:lnTo>
                  <a:pt x="1155012" y="1097803"/>
                </a:lnTo>
                <a:lnTo>
                  <a:pt x="1190365" y="1056723"/>
                </a:lnTo>
                <a:lnTo>
                  <a:pt x="1225275" y="1014599"/>
                </a:lnTo>
                <a:lnTo>
                  <a:pt x="1259568" y="971852"/>
                </a:lnTo>
                <a:lnTo>
                  <a:pt x="1293072" y="928902"/>
                </a:lnTo>
                <a:lnTo>
                  <a:pt x="1325615" y="886168"/>
                </a:lnTo>
                <a:lnTo>
                  <a:pt x="1357024" y="844071"/>
                </a:lnTo>
                <a:lnTo>
                  <a:pt x="1387126" y="803032"/>
                </a:lnTo>
                <a:lnTo>
                  <a:pt x="1415749" y="763469"/>
                </a:lnTo>
                <a:lnTo>
                  <a:pt x="1442720" y="725805"/>
                </a:lnTo>
                <a:lnTo>
                  <a:pt x="1473744" y="678837"/>
                </a:lnTo>
                <a:lnTo>
                  <a:pt x="1503517" y="627578"/>
                </a:lnTo>
                <a:lnTo>
                  <a:pt x="1532038" y="573172"/>
                </a:lnTo>
                <a:lnTo>
                  <a:pt x="1559308" y="516764"/>
                </a:lnTo>
                <a:lnTo>
                  <a:pt x="1585328" y="459497"/>
                </a:lnTo>
                <a:lnTo>
                  <a:pt x="1610097" y="402515"/>
                </a:lnTo>
                <a:lnTo>
                  <a:pt x="1633616" y="346964"/>
                </a:lnTo>
                <a:lnTo>
                  <a:pt x="1655885" y="293985"/>
                </a:lnTo>
                <a:lnTo>
                  <a:pt x="1676905" y="244725"/>
                </a:lnTo>
                <a:lnTo>
                  <a:pt x="1696675" y="200326"/>
                </a:lnTo>
                <a:lnTo>
                  <a:pt x="1715196" y="161934"/>
                </a:lnTo>
                <a:lnTo>
                  <a:pt x="1732468" y="130691"/>
                </a:lnTo>
                <a:lnTo>
                  <a:pt x="1748492" y="107743"/>
                </a:lnTo>
                <a:lnTo>
                  <a:pt x="1763268" y="94234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A3756110-837F-4463-9836-3255127B8553}"/>
              </a:ext>
            </a:extLst>
          </p:cNvPr>
          <p:cNvSpPr/>
          <p:nvPr/>
        </p:nvSpPr>
        <p:spPr>
          <a:xfrm>
            <a:off x="1480567" y="2441447"/>
            <a:ext cx="2790825" cy="1961514"/>
          </a:xfrm>
          <a:custGeom>
            <a:avLst/>
            <a:gdLst/>
            <a:ahLst/>
            <a:cxnLst/>
            <a:rect l="l" t="t" r="r" b="b"/>
            <a:pathLst>
              <a:path w="2790825" h="1961514">
                <a:moveTo>
                  <a:pt x="0" y="0"/>
                </a:moveTo>
                <a:lnTo>
                  <a:pt x="10290" y="56668"/>
                </a:lnTo>
                <a:lnTo>
                  <a:pt x="20602" y="113256"/>
                </a:lnTo>
                <a:lnTo>
                  <a:pt x="30956" y="169682"/>
                </a:lnTo>
                <a:lnTo>
                  <a:pt x="41373" y="225865"/>
                </a:lnTo>
                <a:lnTo>
                  <a:pt x="51876" y="281724"/>
                </a:lnTo>
                <a:lnTo>
                  <a:pt x="62484" y="337178"/>
                </a:lnTo>
                <a:lnTo>
                  <a:pt x="73219" y="392145"/>
                </a:lnTo>
                <a:lnTo>
                  <a:pt x="84103" y="446546"/>
                </a:lnTo>
                <a:lnTo>
                  <a:pt x="95156" y="500299"/>
                </a:lnTo>
                <a:lnTo>
                  <a:pt x="106400" y="553322"/>
                </a:lnTo>
                <a:lnTo>
                  <a:pt x="117856" y="605535"/>
                </a:lnTo>
                <a:lnTo>
                  <a:pt x="129544" y="656858"/>
                </a:lnTo>
                <a:lnTo>
                  <a:pt x="141487" y="707208"/>
                </a:lnTo>
                <a:lnTo>
                  <a:pt x="153705" y="756505"/>
                </a:lnTo>
                <a:lnTo>
                  <a:pt x="166220" y="804668"/>
                </a:lnTo>
                <a:lnTo>
                  <a:pt x="179052" y="851616"/>
                </a:lnTo>
                <a:lnTo>
                  <a:pt x="192223" y="897268"/>
                </a:lnTo>
                <a:lnTo>
                  <a:pt x="205755" y="941542"/>
                </a:lnTo>
                <a:lnTo>
                  <a:pt x="219668" y="984358"/>
                </a:lnTo>
                <a:lnTo>
                  <a:pt x="233983" y="1025636"/>
                </a:lnTo>
                <a:lnTo>
                  <a:pt x="248722" y="1065293"/>
                </a:lnTo>
                <a:lnTo>
                  <a:pt x="263906" y="1103249"/>
                </a:lnTo>
                <a:lnTo>
                  <a:pt x="288338" y="1159354"/>
                </a:lnTo>
                <a:lnTo>
                  <a:pt x="313201" y="1211350"/>
                </a:lnTo>
                <a:lnTo>
                  <a:pt x="338587" y="1259559"/>
                </a:lnTo>
                <a:lnTo>
                  <a:pt x="364589" y="1304299"/>
                </a:lnTo>
                <a:lnTo>
                  <a:pt x="391300" y="1345890"/>
                </a:lnTo>
                <a:lnTo>
                  <a:pt x="418810" y="1384653"/>
                </a:lnTo>
                <a:lnTo>
                  <a:pt x="447214" y="1420907"/>
                </a:lnTo>
                <a:lnTo>
                  <a:pt x="476603" y="1454973"/>
                </a:lnTo>
                <a:lnTo>
                  <a:pt x="507071" y="1487169"/>
                </a:lnTo>
                <a:lnTo>
                  <a:pt x="538709" y="1517816"/>
                </a:lnTo>
                <a:lnTo>
                  <a:pt x="571610" y="1547235"/>
                </a:lnTo>
                <a:lnTo>
                  <a:pt x="605866" y="1575744"/>
                </a:lnTo>
                <a:lnTo>
                  <a:pt x="641570" y="1603664"/>
                </a:lnTo>
                <a:lnTo>
                  <a:pt x="678815" y="1631314"/>
                </a:lnTo>
                <a:lnTo>
                  <a:pt x="716098" y="1657925"/>
                </a:lnTo>
                <a:lnTo>
                  <a:pt x="752276" y="1682601"/>
                </a:lnTo>
                <a:lnTo>
                  <a:pt x="787979" y="1705477"/>
                </a:lnTo>
                <a:lnTo>
                  <a:pt x="823834" y="1726686"/>
                </a:lnTo>
                <a:lnTo>
                  <a:pt x="860472" y="1746362"/>
                </a:lnTo>
                <a:lnTo>
                  <a:pt x="898520" y="1764639"/>
                </a:lnTo>
                <a:lnTo>
                  <a:pt x="938609" y="1781651"/>
                </a:lnTo>
                <a:lnTo>
                  <a:pt x="981366" y="1797531"/>
                </a:lnTo>
                <a:lnTo>
                  <a:pt x="1027422" y="1812414"/>
                </a:lnTo>
                <a:lnTo>
                  <a:pt x="1077404" y="1826434"/>
                </a:lnTo>
                <a:lnTo>
                  <a:pt x="1131942" y="1839723"/>
                </a:lnTo>
                <a:lnTo>
                  <a:pt x="1191665" y="1852417"/>
                </a:lnTo>
                <a:lnTo>
                  <a:pt x="1257202" y="1864648"/>
                </a:lnTo>
                <a:lnTo>
                  <a:pt x="1329182" y="1876552"/>
                </a:lnTo>
                <a:lnTo>
                  <a:pt x="1706022" y="1913006"/>
                </a:lnTo>
                <a:lnTo>
                  <a:pt x="2191829" y="1939591"/>
                </a:lnTo>
                <a:lnTo>
                  <a:pt x="2611628" y="1955865"/>
                </a:lnTo>
                <a:lnTo>
                  <a:pt x="2790444" y="1961388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5AC0EB1E-C0CA-457B-987F-F14DC631981D}"/>
              </a:ext>
            </a:extLst>
          </p:cNvPr>
          <p:cNvSpPr txBox="1"/>
          <p:nvPr/>
        </p:nvSpPr>
        <p:spPr>
          <a:xfrm>
            <a:off x="855977" y="3247801"/>
            <a:ext cx="243656" cy="452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er</a:t>
            </a:r>
            <a:r>
              <a:rPr sz="1600" spc="-10" dirty="0">
                <a:solidFill>
                  <a:srgbClr val="344B5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FCBA2BA2-3825-4C9A-8E76-944B50187D31}"/>
              </a:ext>
            </a:extLst>
          </p:cNvPr>
          <p:cNvSpPr txBox="1"/>
          <p:nvPr/>
        </p:nvSpPr>
        <p:spPr>
          <a:xfrm>
            <a:off x="3337053" y="2685491"/>
            <a:ext cx="307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𝑐𝑣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55" name="object 36">
            <a:extLst>
              <a:ext uri="{FF2B5EF4-FFF2-40B4-BE49-F238E27FC236}">
                <a16:creationId xmlns:a16="http://schemas.microsoft.com/office/drawing/2014/main" id="{384B2359-53A4-4E8F-8DA6-A4DEED4D7F5B}"/>
              </a:ext>
            </a:extLst>
          </p:cNvPr>
          <p:cNvSpPr/>
          <p:nvPr/>
        </p:nvSpPr>
        <p:spPr>
          <a:xfrm>
            <a:off x="3668777" y="2710560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430"/>
                </a:lnTo>
                <a:lnTo>
                  <a:pt x="263715" y="23622"/>
                </a:lnTo>
                <a:lnTo>
                  <a:pt x="287526" y="61650"/>
                </a:lnTo>
                <a:lnTo>
                  <a:pt x="295401" y="116586"/>
                </a:lnTo>
                <a:lnTo>
                  <a:pt x="294522" y="137423"/>
                </a:lnTo>
                <a:lnTo>
                  <a:pt x="281432" y="188340"/>
                </a:lnTo>
                <a:lnTo>
                  <a:pt x="252142" y="220184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496"/>
                </a:lnTo>
                <a:lnTo>
                  <a:pt x="316864" y="117856"/>
                </a:lnTo>
                <a:lnTo>
                  <a:pt x="315650" y="96281"/>
                </a:lnTo>
                <a:lnTo>
                  <a:pt x="305935" y="57991"/>
                </a:lnTo>
                <a:lnTo>
                  <a:pt x="273796" y="15065"/>
                </a:lnTo>
                <a:lnTo>
                  <a:pt x="258804" y="6145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194" y="139503"/>
                </a:lnTo>
                <a:lnTo>
                  <a:pt x="10822" y="177845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184"/>
                </a:lnTo>
                <a:lnTo>
                  <a:pt x="53054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865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B48A7A74-BA0D-4BC1-B924-1A5D36535122}"/>
              </a:ext>
            </a:extLst>
          </p:cNvPr>
          <p:cNvSpPr txBox="1"/>
          <p:nvPr/>
        </p:nvSpPr>
        <p:spPr>
          <a:xfrm>
            <a:off x="3739388" y="2633675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38">
            <a:extLst>
              <a:ext uri="{FF2B5EF4-FFF2-40B4-BE49-F238E27FC236}">
                <a16:creationId xmlns:a16="http://schemas.microsoft.com/office/drawing/2014/main" id="{50921665-6A9B-46D2-B7D8-7CA3338399BC}"/>
              </a:ext>
            </a:extLst>
          </p:cNvPr>
          <p:cNvSpPr txBox="1"/>
          <p:nvPr/>
        </p:nvSpPr>
        <p:spPr>
          <a:xfrm>
            <a:off x="3337053" y="2952876"/>
            <a:ext cx="19075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cross validation</a:t>
            </a:r>
            <a:r>
              <a:rPr sz="1600" spc="-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E80A6149-46EA-4DF3-858D-59D84EE52866}"/>
              </a:ext>
            </a:extLst>
          </p:cNvPr>
          <p:cNvSpPr txBox="1"/>
          <p:nvPr/>
        </p:nvSpPr>
        <p:spPr>
          <a:xfrm>
            <a:off x="3052698" y="3736797"/>
            <a:ext cx="590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𝑡𝑟𝑎𝑖𝑛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9" name="object 40">
            <a:extLst>
              <a:ext uri="{FF2B5EF4-FFF2-40B4-BE49-F238E27FC236}">
                <a16:creationId xmlns:a16="http://schemas.microsoft.com/office/drawing/2014/main" id="{97D36AD8-8DCF-4F77-86B7-49D523842874}"/>
              </a:ext>
            </a:extLst>
          </p:cNvPr>
          <p:cNvSpPr/>
          <p:nvPr/>
        </p:nvSpPr>
        <p:spPr>
          <a:xfrm>
            <a:off x="3664966" y="3761485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9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2" y="188340"/>
                </a:lnTo>
                <a:lnTo>
                  <a:pt x="252142" y="220237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75" y="208994"/>
                </a:lnTo>
                <a:lnTo>
                  <a:pt x="312023" y="159607"/>
                </a:lnTo>
                <a:lnTo>
                  <a:pt x="316864" y="117982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2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37"/>
                </a:lnTo>
                <a:lnTo>
                  <a:pt x="53101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18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1">
            <a:extLst>
              <a:ext uri="{FF2B5EF4-FFF2-40B4-BE49-F238E27FC236}">
                <a16:creationId xmlns:a16="http://schemas.microsoft.com/office/drawing/2014/main" id="{1BCCE743-4D6E-4BBF-8A3C-3866E7EE1328}"/>
              </a:ext>
            </a:extLst>
          </p:cNvPr>
          <p:cNvSpPr txBox="1"/>
          <p:nvPr/>
        </p:nvSpPr>
        <p:spPr>
          <a:xfrm>
            <a:off x="3735704" y="3684981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42">
            <a:extLst>
              <a:ext uri="{FF2B5EF4-FFF2-40B4-BE49-F238E27FC236}">
                <a16:creationId xmlns:a16="http://schemas.microsoft.com/office/drawing/2014/main" id="{84F2654A-8191-40D0-9B3C-8C451A1B6DCC}"/>
              </a:ext>
            </a:extLst>
          </p:cNvPr>
          <p:cNvSpPr txBox="1"/>
          <p:nvPr/>
        </p:nvSpPr>
        <p:spPr>
          <a:xfrm>
            <a:off x="3052699" y="4004055"/>
            <a:ext cx="1176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training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43">
            <a:extLst>
              <a:ext uri="{FF2B5EF4-FFF2-40B4-BE49-F238E27FC236}">
                <a16:creationId xmlns:a16="http://schemas.microsoft.com/office/drawing/2014/main" id="{DD83EE22-7334-47E3-8B44-9C9F92C9634D}"/>
              </a:ext>
            </a:extLst>
          </p:cNvPr>
          <p:cNvSpPr/>
          <p:nvPr/>
        </p:nvSpPr>
        <p:spPr>
          <a:xfrm>
            <a:off x="3015425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40" y="2124456"/>
                </a:lnTo>
                <a:lnTo>
                  <a:pt x="586740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44">
            <a:extLst>
              <a:ext uri="{FF2B5EF4-FFF2-40B4-BE49-F238E27FC236}">
                <a16:creationId xmlns:a16="http://schemas.microsoft.com/office/drawing/2014/main" id="{D4734C67-BB11-440D-BB22-5A8ABED11CEF}"/>
              </a:ext>
            </a:extLst>
          </p:cNvPr>
          <p:cNvSpPr/>
          <p:nvPr/>
        </p:nvSpPr>
        <p:spPr>
          <a:xfrm>
            <a:off x="2994916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40" y="2124456"/>
                </a:lnTo>
                <a:lnTo>
                  <a:pt x="586740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433BE40-0724-49D1-8224-178DE98C10B3}"/>
              </a:ext>
            </a:extLst>
          </p:cNvPr>
          <p:cNvSpPr txBox="1"/>
          <p:nvPr/>
        </p:nvSpPr>
        <p:spPr>
          <a:xfrm>
            <a:off x="1480567" y="5174795"/>
            <a:ext cx="643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过拟合</a:t>
            </a:r>
            <a:r>
              <a:rPr lang="zh-CN" altLang="en-US" sz="2800" b="1" dirty="0"/>
              <a:t>：训练误差低，交叉验证误差高</a:t>
            </a:r>
          </a:p>
        </p:txBody>
      </p:sp>
    </p:spTree>
    <p:extLst>
      <p:ext uri="{BB962C8B-B14F-4D97-AF65-F5344CB8AC3E}">
        <p14:creationId xmlns:p14="http://schemas.microsoft.com/office/powerpoint/2010/main" val="47091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9097" y="2385061"/>
            <a:ext cx="78105" cy="2196465"/>
          </a:xfrm>
          <a:custGeom>
            <a:avLst/>
            <a:gdLst/>
            <a:ahLst/>
            <a:cxnLst/>
            <a:rect l="l" t="t" r="r" b="b"/>
            <a:pathLst>
              <a:path w="78105" h="2196465">
                <a:moveTo>
                  <a:pt x="51816" y="64769"/>
                </a:moveTo>
                <a:lnTo>
                  <a:pt x="25908" y="64769"/>
                </a:lnTo>
                <a:lnTo>
                  <a:pt x="25908" y="2196465"/>
                </a:lnTo>
                <a:lnTo>
                  <a:pt x="51816" y="2196465"/>
                </a:lnTo>
                <a:lnTo>
                  <a:pt x="51816" y="64769"/>
                </a:lnTo>
                <a:close/>
              </a:path>
              <a:path w="78105" h="219646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19646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958" y="4533139"/>
            <a:ext cx="3591560" cy="78105"/>
          </a:xfrm>
          <a:custGeom>
            <a:avLst/>
            <a:gdLst/>
            <a:ahLst/>
            <a:cxnLst/>
            <a:rect l="l" t="t" r="r" b="b"/>
            <a:pathLst>
              <a:path w="3591560" h="78104">
                <a:moveTo>
                  <a:pt x="3513836" y="0"/>
                </a:moveTo>
                <a:lnTo>
                  <a:pt x="3513836" y="77724"/>
                </a:lnTo>
                <a:lnTo>
                  <a:pt x="3565652" y="51815"/>
                </a:lnTo>
                <a:lnTo>
                  <a:pt x="3526916" y="51815"/>
                </a:lnTo>
                <a:lnTo>
                  <a:pt x="3526916" y="25908"/>
                </a:lnTo>
                <a:lnTo>
                  <a:pt x="3565652" y="25908"/>
                </a:lnTo>
                <a:lnTo>
                  <a:pt x="3513836" y="0"/>
                </a:lnTo>
                <a:close/>
              </a:path>
              <a:path w="3591560" h="78104">
                <a:moveTo>
                  <a:pt x="3513836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13836" y="51815"/>
                </a:lnTo>
                <a:lnTo>
                  <a:pt x="3513836" y="25908"/>
                </a:lnTo>
                <a:close/>
              </a:path>
              <a:path w="3591560" h="78104">
                <a:moveTo>
                  <a:pt x="3565652" y="25908"/>
                </a:moveTo>
                <a:lnTo>
                  <a:pt x="3526916" y="25908"/>
                </a:lnTo>
                <a:lnTo>
                  <a:pt x="3526916" y="51815"/>
                </a:lnTo>
                <a:lnTo>
                  <a:pt x="3565652" y="51815"/>
                </a:lnTo>
                <a:lnTo>
                  <a:pt x="3591559" y="38862"/>
                </a:lnTo>
                <a:lnTo>
                  <a:pt x="3565652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9543" y="2450591"/>
            <a:ext cx="1763395" cy="1408430"/>
          </a:xfrm>
          <a:custGeom>
            <a:avLst/>
            <a:gdLst/>
            <a:ahLst/>
            <a:cxnLst/>
            <a:rect l="l" t="t" r="r" b="b"/>
            <a:pathLst>
              <a:path w="1763395" h="1408430">
                <a:moveTo>
                  <a:pt x="0" y="0"/>
                </a:moveTo>
                <a:lnTo>
                  <a:pt x="11696" y="58892"/>
                </a:lnTo>
                <a:lnTo>
                  <a:pt x="23407" y="117686"/>
                </a:lnTo>
                <a:lnTo>
                  <a:pt x="35150" y="176283"/>
                </a:lnTo>
                <a:lnTo>
                  <a:pt x="46938" y="234587"/>
                </a:lnTo>
                <a:lnTo>
                  <a:pt x="58787" y="292498"/>
                </a:lnTo>
                <a:lnTo>
                  <a:pt x="70713" y="349918"/>
                </a:lnTo>
                <a:lnTo>
                  <a:pt x="82731" y="406750"/>
                </a:lnTo>
                <a:lnTo>
                  <a:pt x="94856" y="462895"/>
                </a:lnTo>
                <a:lnTo>
                  <a:pt x="107103" y="518255"/>
                </a:lnTo>
                <a:lnTo>
                  <a:pt x="119488" y="572732"/>
                </a:lnTo>
                <a:lnTo>
                  <a:pt x="132026" y="626228"/>
                </a:lnTo>
                <a:lnTo>
                  <a:pt x="144732" y="678645"/>
                </a:lnTo>
                <a:lnTo>
                  <a:pt x="157622" y="729884"/>
                </a:lnTo>
                <a:lnTo>
                  <a:pt x="170711" y="779848"/>
                </a:lnTo>
                <a:lnTo>
                  <a:pt x="184015" y="828439"/>
                </a:lnTo>
                <a:lnTo>
                  <a:pt x="197547" y="875558"/>
                </a:lnTo>
                <a:lnTo>
                  <a:pt x="211325" y="921106"/>
                </a:lnTo>
                <a:lnTo>
                  <a:pt x="225363" y="964988"/>
                </a:lnTo>
                <a:lnTo>
                  <a:pt x="239676" y="1007103"/>
                </a:lnTo>
                <a:lnTo>
                  <a:pt x="254280" y="1047354"/>
                </a:lnTo>
                <a:lnTo>
                  <a:pt x="269191" y="1085642"/>
                </a:lnTo>
                <a:lnTo>
                  <a:pt x="284422" y="1121871"/>
                </a:lnTo>
                <a:lnTo>
                  <a:pt x="315911" y="1187754"/>
                </a:lnTo>
                <a:lnTo>
                  <a:pt x="348869" y="1244219"/>
                </a:lnTo>
                <a:lnTo>
                  <a:pt x="383516" y="1291072"/>
                </a:lnTo>
                <a:lnTo>
                  <a:pt x="419866" y="1329107"/>
                </a:lnTo>
                <a:lnTo>
                  <a:pt x="457724" y="1358927"/>
                </a:lnTo>
                <a:lnTo>
                  <a:pt x="496898" y="1381139"/>
                </a:lnTo>
                <a:lnTo>
                  <a:pt x="537196" y="1396347"/>
                </a:lnTo>
                <a:lnTo>
                  <a:pt x="578425" y="1405156"/>
                </a:lnTo>
                <a:lnTo>
                  <a:pt x="620393" y="1408171"/>
                </a:lnTo>
                <a:lnTo>
                  <a:pt x="662907" y="1405996"/>
                </a:lnTo>
                <a:lnTo>
                  <a:pt x="705775" y="1399237"/>
                </a:lnTo>
                <a:lnTo>
                  <a:pt x="748804" y="1388498"/>
                </a:lnTo>
                <a:lnTo>
                  <a:pt x="791802" y="1374384"/>
                </a:lnTo>
                <a:lnTo>
                  <a:pt x="834576" y="1357501"/>
                </a:lnTo>
                <a:lnTo>
                  <a:pt x="876934" y="1338453"/>
                </a:lnTo>
                <a:lnTo>
                  <a:pt x="943246" y="1298838"/>
                </a:lnTo>
                <a:lnTo>
                  <a:pt x="977636" y="1272843"/>
                </a:lnTo>
                <a:lnTo>
                  <a:pt x="1012617" y="1243284"/>
                </a:lnTo>
                <a:lnTo>
                  <a:pt x="1048018" y="1210580"/>
                </a:lnTo>
                <a:lnTo>
                  <a:pt x="1083666" y="1175152"/>
                </a:lnTo>
                <a:lnTo>
                  <a:pt x="1119388" y="1137419"/>
                </a:lnTo>
                <a:lnTo>
                  <a:pt x="1155012" y="1097803"/>
                </a:lnTo>
                <a:lnTo>
                  <a:pt x="1190365" y="1056723"/>
                </a:lnTo>
                <a:lnTo>
                  <a:pt x="1225275" y="1014599"/>
                </a:lnTo>
                <a:lnTo>
                  <a:pt x="1259568" y="971852"/>
                </a:lnTo>
                <a:lnTo>
                  <a:pt x="1293072" y="928902"/>
                </a:lnTo>
                <a:lnTo>
                  <a:pt x="1325615" y="886168"/>
                </a:lnTo>
                <a:lnTo>
                  <a:pt x="1357024" y="844071"/>
                </a:lnTo>
                <a:lnTo>
                  <a:pt x="1387126" y="803032"/>
                </a:lnTo>
                <a:lnTo>
                  <a:pt x="1415749" y="763469"/>
                </a:lnTo>
                <a:lnTo>
                  <a:pt x="1442720" y="725805"/>
                </a:lnTo>
                <a:lnTo>
                  <a:pt x="1473744" y="678837"/>
                </a:lnTo>
                <a:lnTo>
                  <a:pt x="1503517" y="627578"/>
                </a:lnTo>
                <a:lnTo>
                  <a:pt x="1532038" y="573172"/>
                </a:lnTo>
                <a:lnTo>
                  <a:pt x="1559308" y="516764"/>
                </a:lnTo>
                <a:lnTo>
                  <a:pt x="1585328" y="459497"/>
                </a:lnTo>
                <a:lnTo>
                  <a:pt x="1610097" y="402515"/>
                </a:lnTo>
                <a:lnTo>
                  <a:pt x="1633616" y="346964"/>
                </a:lnTo>
                <a:lnTo>
                  <a:pt x="1655885" y="293985"/>
                </a:lnTo>
                <a:lnTo>
                  <a:pt x="1676905" y="244725"/>
                </a:lnTo>
                <a:lnTo>
                  <a:pt x="1696675" y="200326"/>
                </a:lnTo>
                <a:lnTo>
                  <a:pt x="1715196" y="161934"/>
                </a:lnTo>
                <a:lnTo>
                  <a:pt x="1732468" y="130691"/>
                </a:lnTo>
                <a:lnTo>
                  <a:pt x="1748492" y="107743"/>
                </a:lnTo>
                <a:lnTo>
                  <a:pt x="1763268" y="94234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0567" y="2441447"/>
            <a:ext cx="2790825" cy="1961514"/>
          </a:xfrm>
          <a:custGeom>
            <a:avLst/>
            <a:gdLst/>
            <a:ahLst/>
            <a:cxnLst/>
            <a:rect l="l" t="t" r="r" b="b"/>
            <a:pathLst>
              <a:path w="2790825" h="1961514">
                <a:moveTo>
                  <a:pt x="0" y="0"/>
                </a:moveTo>
                <a:lnTo>
                  <a:pt x="10290" y="56668"/>
                </a:lnTo>
                <a:lnTo>
                  <a:pt x="20602" y="113256"/>
                </a:lnTo>
                <a:lnTo>
                  <a:pt x="30956" y="169682"/>
                </a:lnTo>
                <a:lnTo>
                  <a:pt x="41373" y="225865"/>
                </a:lnTo>
                <a:lnTo>
                  <a:pt x="51876" y="281724"/>
                </a:lnTo>
                <a:lnTo>
                  <a:pt x="62484" y="337178"/>
                </a:lnTo>
                <a:lnTo>
                  <a:pt x="73219" y="392145"/>
                </a:lnTo>
                <a:lnTo>
                  <a:pt x="84103" y="446546"/>
                </a:lnTo>
                <a:lnTo>
                  <a:pt x="95156" y="500299"/>
                </a:lnTo>
                <a:lnTo>
                  <a:pt x="106400" y="553322"/>
                </a:lnTo>
                <a:lnTo>
                  <a:pt x="117856" y="605535"/>
                </a:lnTo>
                <a:lnTo>
                  <a:pt x="129544" y="656858"/>
                </a:lnTo>
                <a:lnTo>
                  <a:pt x="141487" y="707208"/>
                </a:lnTo>
                <a:lnTo>
                  <a:pt x="153705" y="756505"/>
                </a:lnTo>
                <a:lnTo>
                  <a:pt x="166220" y="804668"/>
                </a:lnTo>
                <a:lnTo>
                  <a:pt x="179052" y="851616"/>
                </a:lnTo>
                <a:lnTo>
                  <a:pt x="192223" y="897268"/>
                </a:lnTo>
                <a:lnTo>
                  <a:pt x="205755" y="941542"/>
                </a:lnTo>
                <a:lnTo>
                  <a:pt x="219668" y="984358"/>
                </a:lnTo>
                <a:lnTo>
                  <a:pt x="233983" y="1025636"/>
                </a:lnTo>
                <a:lnTo>
                  <a:pt x="248722" y="1065293"/>
                </a:lnTo>
                <a:lnTo>
                  <a:pt x="263906" y="1103249"/>
                </a:lnTo>
                <a:lnTo>
                  <a:pt x="288338" y="1159354"/>
                </a:lnTo>
                <a:lnTo>
                  <a:pt x="313201" y="1211350"/>
                </a:lnTo>
                <a:lnTo>
                  <a:pt x="338587" y="1259559"/>
                </a:lnTo>
                <a:lnTo>
                  <a:pt x="364589" y="1304299"/>
                </a:lnTo>
                <a:lnTo>
                  <a:pt x="391300" y="1345890"/>
                </a:lnTo>
                <a:lnTo>
                  <a:pt x="418810" y="1384653"/>
                </a:lnTo>
                <a:lnTo>
                  <a:pt x="447214" y="1420907"/>
                </a:lnTo>
                <a:lnTo>
                  <a:pt x="476603" y="1454973"/>
                </a:lnTo>
                <a:lnTo>
                  <a:pt x="507071" y="1487169"/>
                </a:lnTo>
                <a:lnTo>
                  <a:pt x="538709" y="1517816"/>
                </a:lnTo>
                <a:lnTo>
                  <a:pt x="571610" y="1547235"/>
                </a:lnTo>
                <a:lnTo>
                  <a:pt x="605866" y="1575744"/>
                </a:lnTo>
                <a:lnTo>
                  <a:pt x="641570" y="1603664"/>
                </a:lnTo>
                <a:lnTo>
                  <a:pt x="678815" y="1631314"/>
                </a:lnTo>
                <a:lnTo>
                  <a:pt x="716098" y="1657925"/>
                </a:lnTo>
                <a:lnTo>
                  <a:pt x="752276" y="1682601"/>
                </a:lnTo>
                <a:lnTo>
                  <a:pt x="787979" y="1705477"/>
                </a:lnTo>
                <a:lnTo>
                  <a:pt x="823834" y="1726686"/>
                </a:lnTo>
                <a:lnTo>
                  <a:pt x="860472" y="1746362"/>
                </a:lnTo>
                <a:lnTo>
                  <a:pt x="898520" y="1764639"/>
                </a:lnTo>
                <a:lnTo>
                  <a:pt x="938609" y="1781651"/>
                </a:lnTo>
                <a:lnTo>
                  <a:pt x="981366" y="1797531"/>
                </a:lnTo>
                <a:lnTo>
                  <a:pt x="1027422" y="1812414"/>
                </a:lnTo>
                <a:lnTo>
                  <a:pt x="1077404" y="1826434"/>
                </a:lnTo>
                <a:lnTo>
                  <a:pt x="1131942" y="1839723"/>
                </a:lnTo>
                <a:lnTo>
                  <a:pt x="1191665" y="1852417"/>
                </a:lnTo>
                <a:lnTo>
                  <a:pt x="1257202" y="1864648"/>
                </a:lnTo>
                <a:lnTo>
                  <a:pt x="1329182" y="1876552"/>
                </a:lnTo>
                <a:lnTo>
                  <a:pt x="1706022" y="1913006"/>
                </a:lnTo>
                <a:lnTo>
                  <a:pt x="2191829" y="1939591"/>
                </a:lnTo>
                <a:lnTo>
                  <a:pt x="2611628" y="1955865"/>
                </a:lnTo>
                <a:lnTo>
                  <a:pt x="2790444" y="1961388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977" y="3247801"/>
            <a:ext cx="243656" cy="452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er</a:t>
            </a:r>
            <a:r>
              <a:rPr sz="1600" spc="-10" dirty="0">
                <a:solidFill>
                  <a:srgbClr val="344B5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053" y="2685491"/>
            <a:ext cx="307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𝑐𝑣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8777" y="2710560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430"/>
                </a:lnTo>
                <a:lnTo>
                  <a:pt x="263715" y="23622"/>
                </a:lnTo>
                <a:lnTo>
                  <a:pt x="287526" y="61650"/>
                </a:lnTo>
                <a:lnTo>
                  <a:pt x="295401" y="116586"/>
                </a:lnTo>
                <a:lnTo>
                  <a:pt x="294522" y="137423"/>
                </a:lnTo>
                <a:lnTo>
                  <a:pt x="281432" y="188340"/>
                </a:lnTo>
                <a:lnTo>
                  <a:pt x="252142" y="220184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496"/>
                </a:lnTo>
                <a:lnTo>
                  <a:pt x="316864" y="117856"/>
                </a:lnTo>
                <a:lnTo>
                  <a:pt x="315650" y="96281"/>
                </a:lnTo>
                <a:lnTo>
                  <a:pt x="305935" y="57991"/>
                </a:lnTo>
                <a:lnTo>
                  <a:pt x="273796" y="15065"/>
                </a:lnTo>
                <a:lnTo>
                  <a:pt x="258804" y="6145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194" y="139503"/>
                </a:lnTo>
                <a:lnTo>
                  <a:pt x="10822" y="177845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184"/>
                </a:lnTo>
                <a:lnTo>
                  <a:pt x="53054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865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9388" y="2633675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053" y="2952876"/>
            <a:ext cx="19075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cross validation</a:t>
            </a:r>
            <a:r>
              <a:rPr sz="1600" spc="-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2698" y="3736797"/>
            <a:ext cx="590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𝑡𝑟𝑎𝑖𝑛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4966" y="3761485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9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2" y="188340"/>
                </a:lnTo>
                <a:lnTo>
                  <a:pt x="252142" y="220237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75" y="208994"/>
                </a:lnTo>
                <a:lnTo>
                  <a:pt x="312023" y="159607"/>
                </a:lnTo>
                <a:lnTo>
                  <a:pt x="316864" y="117982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2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37"/>
                </a:lnTo>
                <a:lnTo>
                  <a:pt x="53101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18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35704" y="3684981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2699" y="4004055"/>
            <a:ext cx="1176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training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4738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39" y="2124456"/>
                </a:lnTo>
                <a:lnTo>
                  <a:pt x="586739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4738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39" y="2124456"/>
                </a:lnTo>
                <a:lnTo>
                  <a:pt x="586739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8871" y="2971801"/>
            <a:ext cx="2120265" cy="1110615"/>
          </a:xfrm>
          <a:custGeom>
            <a:avLst/>
            <a:gdLst/>
            <a:ahLst/>
            <a:cxnLst/>
            <a:rect l="l" t="t" r="r" b="b"/>
            <a:pathLst>
              <a:path w="2120265" h="1110614">
                <a:moveTo>
                  <a:pt x="0" y="0"/>
                </a:moveTo>
                <a:lnTo>
                  <a:pt x="51770" y="5542"/>
                </a:lnTo>
                <a:lnTo>
                  <a:pt x="102600" y="13001"/>
                </a:lnTo>
                <a:lnTo>
                  <a:pt x="151501" y="24342"/>
                </a:lnTo>
                <a:lnTo>
                  <a:pt x="197484" y="41529"/>
                </a:lnTo>
                <a:lnTo>
                  <a:pt x="237870" y="64908"/>
                </a:lnTo>
                <a:lnTo>
                  <a:pt x="274065" y="93503"/>
                </a:lnTo>
                <a:lnTo>
                  <a:pt x="310927" y="127289"/>
                </a:lnTo>
                <a:lnTo>
                  <a:pt x="353313" y="166243"/>
                </a:lnTo>
                <a:lnTo>
                  <a:pt x="386559" y="196167"/>
                </a:lnTo>
                <a:lnTo>
                  <a:pt x="422975" y="229705"/>
                </a:lnTo>
                <a:lnTo>
                  <a:pt x="461121" y="265556"/>
                </a:lnTo>
                <a:lnTo>
                  <a:pt x="499552" y="302424"/>
                </a:lnTo>
                <a:lnTo>
                  <a:pt x="536826" y="339010"/>
                </a:lnTo>
                <a:lnTo>
                  <a:pt x="571500" y="374014"/>
                </a:lnTo>
                <a:lnTo>
                  <a:pt x="608367" y="412511"/>
                </a:lnTo>
                <a:lnTo>
                  <a:pt x="641711" y="448751"/>
                </a:lnTo>
                <a:lnTo>
                  <a:pt x="674287" y="485480"/>
                </a:lnTo>
                <a:lnTo>
                  <a:pt x="708851" y="525439"/>
                </a:lnTo>
                <a:lnTo>
                  <a:pt x="748156" y="571373"/>
                </a:lnTo>
                <a:lnTo>
                  <a:pt x="775777" y="604939"/>
                </a:lnTo>
                <a:lnTo>
                  <a:pt x="805150" y="642358"/>
                </a:lnTo>
                <a:lnTo>
                  <a:pt x="835906" y="682288"/>
                </a:lnTo>
                <a:lnTo>
                  <a:pt x="867679" y="723392"/>
                </a:lnTo>
                <a:lnTo>
                  <a:pt x="900101" y="764328"/>
                </a:lnTo>
                <a:lnTo>
                  <a:pt x="932805" y="803759"/>
                </a:lnTo>
                <a:lnTo>
                  <a:pt x="965422" y="840344"/>
                </a:lnTo>
                <a:lnTo>
                  <a:pt x="997584" y="872744"/>
                </a:lnTo>
                <a:lnTo>
                  <a:pt x="1039913" y="910823"/>
                </a:lnTo>
                <a:lnTo>
                  <a:pt x="1082251" y="945435"/>
                </a:lnTo>
                <a:lnTo>
                  <a:pt x="1124886" y="976582"/>
                </a:lnTo>
                <a:lnTo>
                  <a:pt x="1168103" y="1004268"/>
                </a:lnTo>
                <a:lnTo>
                  <a:pt x="1212188" y="1028498"/>
                </a:lnTo>
                <a:lnTo>
                  <a:pt x="1257427" y="1049274"/>
                </a:lnTo>
                <a:lnTo>
                  <a:pt x="1303594" y="1068396"/>
                </a:lnTo>
                <a:lnTo>
                  <a:pt x="1350499" y="1086221"/>
                </a:lnTo>
                <a:lnTo>
                  <a:pt x="1398285" y="1100582"/>
                </a:lnTo>
                <a:lnTo>
                  <a:pt x="1447099" y="1109312"/>
                </a:lnTo>
                <a:lnTo>
                  <a:pt x="1497083" y="1110245"/>
                </a:lnTo>
                <a:lnTo>
                  <a:pt x="1548383" y="1101217"/>
                </a:lnTo>
                <a:lnTo>
                  <a:pt x="1588590" y="1086597"/>
                </a:lnTo>
                <a:lnTo>
                  <a:pt x="1630767" y="1065553"/>
                </a:lnTo>
                <a:lnTo>
                  <a:pt x="1674122" y="1039307"/>
                </a:lnTo>
                <a:lnTo>
                  <a:pt x="1717865" y="1009078"/>
                </a:lnTo>
                <a:lnTo>
                  <a:pt x="1761203" y="976087"/>
                </a:lnTo>
                <a:lnTo>
                  <a:pt x="1803344" y="941554"/>
                </a:lnTo>
                <a:lnTo>
                  <a:pt x="1843497" y="906699"/>
                </a:lnTo>
                <a:lnTo>
                  <a:pt x="1880870" y="872744"/>
                </a:lnTo>
                <a:lnTo>
                  <a:pt x="1958399" y="788364"/>
                </a:lnTo>
                <a:lnTo>
                  <a:pt x="2036095" y="688911"/>
                </a:lnTo>
                <a:lnTo>
                  <a:pt x="2095932" y="606032"/>
                </a:lnTo>
                <a:lnTo>
                  <a:pt x="2119883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9191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59168" y="2984755"/>
            <a:ext cx="79248" cy="792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296151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00494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00494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345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32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7" name="标题 46">
            <a:extLst>
              <a:ext uri="{FF2B5EF4-FFF2-40B4-BE49-F238E27FC236}">
                <a16:creationId xmlns:a16="http://schemas.microsoft.com/office/drawing/2014/main" id="{BBC910EE-1D9B-4917-9345-68A9ECD7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模型复杂度与误差</a:t>
            </a:r>
          </a:p>
        </p:txBody>
      </p:sp>
    </p:spTree>
    <p:extLst>
      <p:ext uri="{BB962C8B-B14F-4D97-AF65-F5344CB8AC3E}">
        <p14:creationId xmlns:p14="http://schemas.microsoft.com/office/powerpoint/2010/main" val="409545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33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1" y="1861280"/>
            <a:ext cx="8415273" cy="2950167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25"/>
              </a:spcBef>
            </a:pPr>
            <a:r>
              <a:rPr lang="zh-CN" altLang="en-US" sz="2400" b="1" spc="20" dirty="0">
                <a:latin typeface="Arial"/>
                <a:cs typeface="Arial"/>
              </a:rPr>
              <a:t>导入划分训练集和测试集的函数：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sklearn.model_selection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b="1" spc="-5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cross_val_score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5" dirty="0">
                <a:latin typeface="Arial"/>
                <a:cs typeface="Arial"/>
              </a:rPr>
              <a:t>用一个给定的模型执行交叉验证：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cross_val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cross_val_score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b="1" spc="-5" dirty="0">
                <a:solidFill>
                  <a:srgbClr val="006FC0"/>
                </a:solidFill>
                <a:latin typeface="Courier New"/>
                <a:cs typeface="Courier New"/>
              </a:rPr>
              <a:t>KNN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,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,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y_data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,</a:t>
            </a:r>
            <a:r>
              <a:rPr lang="en-US" b="1" spc="-8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cv=4,</a:t>
            </a:r>
            <a:endParaRPr lang="en-US" dirty="0">
              <a:latin typeface="Courier New"/>
              <a:cs typeface="Courier New"/>
            </a:endParaRPr>
          </a:p>
          <a:p>
            <a:pPr marL="2756535">
              <a:lnSpc>
                <a:spcPct val="150000"/>
              </a:lnSpc>
            </a:pP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scoring='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neg_mean_squared_error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')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44A2DB6-5538-498D-B456-AD6E44FB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交叉验证的语法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C5CB48-2F07-44D7-AE78-F6616B528B61}"/>
              </a:ext>
            </a:extLst>
          </p:cNvPr>
          <p:cNvSpPr txBox="1"/>
          <p:nvPr/>
        </p:nvSpPr>
        <p:spPr>
          <a:xfrm>
            <a:off x="-36512" y="5363924"/>
            <a:ext cx="928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https://scikit-learn.org/stable/modules/generated/sklearn.model_selection.cross_val_score.html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8040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34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208" y="1423785"/>
            <a:ext cx="8415273" cy="242566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400" b="1" spc="20" dirty="0">
                <a:latin typeface="Arial"/>
                <a:cs typeface="Arial"/>
              </a:rPr>
              <a:t>导入划分训练集和测试集的函数：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sklearn.model_selection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b="1" spc="-5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cross_val_score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5" dirty="0">
                <a:latin typeface="Arial"/>
                <a:cs typeface="Arial"/>
              </a:rPr>
              <a:t>用一个给定的模型执行交叉验证：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cross_val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cross_val_score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b="1" spc="-5" dirty="0">
                <a:solidFill>
                  <a:srgbClr val="006FC0"/>
                </a:solidFill>
                <a:latin typeface="Courier New"/>
                <a:cs typeface="Courier New"/>
              </a:rPr>
              <a:t>KNN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,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,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y_data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,</a:t>
            </a:r>
            <a:r>
              <a:rPr lang="en-US" b="1" spc="-8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cv=4,</a:t>
            </a:r>
            <a:endParaRPr lang="en-US" dirty="0">
              <a:latin typeface="Courier New"/>
              <a:cs typeface="Courier New"/>
            </a:endParaRPr>
          </a:p>
          <a:p>
            <a:pPr marL="2756535">
              <a:lnSpc>
                <a:spcPct val="150000"/>
              </a:lnSpc>
            </a:pP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scoring='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neg_mean_squared_error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')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44A2DB6-5538-498D-B456-AD6E44FB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交叉验证的语法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10471C-CAD5-4803-8ED4-62EAF0B735B8}"/>
              </a:ext>
            </a:extLst>
          </p:cNvPr>
          <p:cNvSpPr txBox="1"/>
          <p:nvPr/>
        </p:nvSpPr>
        <p:spPr>
          <a:xfrm>
            <a:off x="107503" y="5877272"/>
            <a:ext cx="892562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其他</a:t>
            </a: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CV splitter</a:t>
            </a:r>
            <a:r>
              <a:rPr lang="zh-CN" alt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：</a:t>
            </a:r>
            <a:endParaRPr lang="en-US" altLang="zh-CN" sz="2000" b="1" spc="-5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  </a:t>
            </a:r>
            <a:r>
              <a:rPr lang="en-US" altLang="zh-CN" sz="2000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LeaveOneOut</a:t>
            </a:r>
            <a:r>
              <a:rPr lang="en-US" altLang="zh-CN"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ShuffleSplit</a:t>
            </a:r>
            <a:r>
              <a:rPr lang="en-US" altLang="zh-CN"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, </a:t>
            </a:r>
            <a:r>
              <a:rPr lang="en-US" altLang="zh-CN" sz="2000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StratifiedShuffleSplit</a:t>
            </a:r>
            <a:r>
              <a:rPr lang="en-US" altLang="zh-CN"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……</a:t>
            </a:r>
            <a:endParaRPr lang="en-US" altLang="zh-CN" sz="2000" dirty="0">
              <a:latin typeface="Courier New"/>
              <a:cs typeface="Courier New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53AAD8-2ABC-4DFA-9C35-5032B637B038}"/>
              </a:ext>
            </a:extLst>
          </p:cNvPr>
          <p:cNvSpPr txBox="1"/>
          <p:nvPr/>
        </p:nvSpPr>
        <p:spPr>
          <a:xfrm>
            <a:off x="1182291" y="3772028"/>
            <a:ext cx="677941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cv</a:t>
            </a:r>
            <a:r>
              <a:rPr lang="zh-CN" altLang="en-US" dirty="0"/>
              <a:t>的可能取值：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None</a:t>
            </a:r>
            <a:r>
              <a:rPr lang="en-US" altLang="zh-CN" dirty="0"/>
              <a:t>, to use the default </a:t>
            </a:r>
            <a:r>
              <a:rPr lang="en-US" altLang="zh-CN" b="1" dirty="0">
                <a:solidFill>
                  <a:srgbClr val="0070C0"/>
                </a:solidFill>
              </a:rPr>
              <a:t>5-fold</a:t>
            </a:r>
            <a:r>
              <a:rPr lang="en-US" altLang="zh-CN" dirty="0"/>
              <a:t> cross validation,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int</a:t>
            </a:r>
            <a:r>
              <a:rPr lang="en-US" altLang="zh-CN" dirty="0"/>
              <a:t>, to specify the number of folds in a </a:t>
            </a:r>
            <a:r>
              <a:rPr lang="en-US" altLang="zh-CN" b="1" spc="-5" dirty="0">
                <a:solidFill>
                  <a:srgbClr val="006FC0"/>
                </a:solidFill>
                <a:latin typeface="Courier New"/>
                <a:cs typeface="Courier New"/>
              </a:rPr>
              <a:t>(Stratified)</a:t>
            </a:r>
            <a:r>
              <a:rPr lang="en-US" altLang="zh-CN" b="1" spc="-5" dirty="0" err="1">
                <a:solidFill>
                  <a:srgbClr val="006FC0"/>
                </a:solidFill>
                <a:latin typeface="Courier New"/>
                <a:cs typeface="Courier New"/>
              </a:rPr>
              <a:t>KFold</a:t>
            </a:r>
            <a:r>
              <a:rPr lang="en-US" altLang="zh-CN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CV splitter</a:t>
            </a:r>
            <a:r>
              <a:rPr lang="en-US" altLang="zh-CN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An </a:t>
            </a:r>
            <a:r>
              <a:rPr lang="en-US" altLang="zh-CN" b="1" dirty="0" err="1"/>
              <a:t>iterable</a:t>
            </a:r>
            <a:r>
              <a:rPr lang="en-US" altLang="zh-CN" b="1" dirty="0"/>
              <a:t> </a:t>
            </a:r>
            <a:r>
              <a:rPr lang="en-US" altLang="zh-CN" dirty="0"/>
              <a:t>yielding (train, test) splits as arrays of indices.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58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2172-56F1-47CD-B3A1-03F1461F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zh-CN" altLang="en-US" dirty="0"/>
              <a:t>使用交叉验证选择模型流程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E48D2-EE3A-4585-B5BB-7867365BE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6" y="1168841"/>
            <a:ext cx="762380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97E11F-5A20-49D8-B18B-793DED652A7B}"/>
              </a:ext>
            </a:extLst>
          </p:cNvPr>
          <p:cNvSpPr txBox="1"/>
          <p:nvPr/>
        </p:nvSpPr>
        <p:spPr>
          <a:xfrm>
            <a:off x="1475656" y="6488668"/>
            <a:ext cx="584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http://scikit-learn.org/stable/modules/cross_validation.html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634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B356F-3B69-41DE-874D-45E5B223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DA010-6CD8-49FD-A521-6CF60A33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05-evaluation.ipynb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6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19803" y="4508246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3764" y="4460519"/>
            <a:ext cx="2792221" cy="57451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20419">
              <a:spcBef>
                <a:spcPts val="480"/>
              </a:spcBef>
              <a:tabLst>
                <a:tab pos="2192020" algn="l"/>
              </a:tabLst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	20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420"/>
              </a:spcBef>
            </a:pPr>
            <a:r>
              <a:rPr sz="1600" b="1" dirty="0">
                <a:solidFill>
                  <a:srgbClr val="344B5E"/>
                </a:solidFill>
                <a:latin typeface="Arial"/>
                <a:cs typeface="Arial"/>
              </a:rPr>
              <a:t>Number of Malignant Nodes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109" y="2250186"/>
            <a:ext cx="3455035" cy="2245360"/>
          </a:xfrm>
          <a:custGeom>
            <a:avLst/>
            <a:gdLst/>
            <a:ahLst/>
            <a:cxnLst/>
            <a:rect l="l" t="t" r="r" b="b"/>
            <a:pathLst>
              <a:path w="3455034" h="2245360">
                <a:moveTo>
                  <a:pt x="0" y="2244852"/>
                </a:moveTo>
                <a:lnTo>
                  <a:pt x="3454908" y="2244852"/>
                </a:lnTo>
                <a:lnTo>
                  <a:pt x="3454908" y="0"/>
                </a:lnTo>
                <a:lnTo>
                  <a:pt x="0" y="0"/>
                </a:lnTo>
                <a:lnTo>
                  <a:pt x="0" y="2244852"/>
                </a:lnTo>
                <a:close/>
              </a:path>
            </a:pathLst>
          </a:custGeom>
          <a:solidFill>
            <a:srgbClr val="CC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83073" y="2266696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3073" y="3058287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9358" y="3849877"/>
            <a:ext cx="238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9294" y="2194560"/>
            <a:ext cx="76200" cy="2313940"/>
          </a:xfrm>
          <a:custGeom>
            <a:avLst/>
            <a:gdLst/>
            <a:ahLst/>
            <a:cxnLst/>
            <a:rect l="l" t="t" r="r" b="b"/>
            <a:pathLst>
              <a:path w="76200" h="2313940">
                <a:moveTo>
                  <a:pt x="48005" y="63500"/>
                </a:moveTo>
                <a:lnTo>
                  <a:pt x="28193" y="63500"/>
                </a:lnTo>
                <a:lnTo>
                  <a:pt x="28193" y="2313431"/>
                </a:lnTo>
                <a:lnTo>
                  <a:pt x="48005" y="2313431"/>
                </a:lnTo>
                <a:lnTo>
                  <a:pt x="48005" y="63500"/>
                </a:lnTo>
                <a:close/>
              </a:path>
              <a:path w="76200" h="231394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3940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2821" y="4453382"/>
            <a:ext cx="3467100" cy="76200"/>
          </a:xfrm>
          <a:custGeom>
            <a:avLst/>
            <a:gdLst/>
            <a:ahLst/>
            <a:cxnLst/>
            <a:rect l="l" t="t" r="r" b="b"/>
            <a:pathLst>
              <a:path w="3467100" h="76200">
                <a:moveTo>
                  <a:pt x="3447126" y="28194"/>
                </a:moveTo>
                <a:lnTo>
                  <a:pt x="3403092" y="28194"/>
                </a:lnTo>
                <a:lnTo>
                  <a:pt x="3403219" y="48006"/>
                </a:lnTo>
                <a:lnTo>
                  <a:pt x="3390425" y="48050"/>
                </a:lnTo>
                <a:lnTo>
                  <a:pt x="3390519" y="76200"/>
                </a:lnTo>
                <a:lnTo>
                  <a:pt x="3466592" y="37846"/>
                </a:lnTo>
                <a:lnTo>
                  <a:pt x="3447126" y="28194"/>
                </a:lnTo>
                <a:close/>
              </a:path>
              <a:path w="3467100" h="76200">
                <a:moveTo>
                  <a:pt x="3403092" y="28194"/>
                </a:moveTo>
                <a:lnTo>
                  <a:pt x="0" y="40132"/>
                </a:lnTo>
                <a:lnTo>
                  <a:pt x="0" y="59944"/>
                </a:lnTo>
                <a:lnTo>
                  <a:pt x="3390425" y="48050"/>
                </a:lnTo>
                <a:lnTo>
                  <a:pt x="3390359" y="28238"/>
                </a:lnTo>
                <a:lnTo>
                  <a:pt x="3403092" y="28238"/>
                </a:lnTo>
                <a:close/>
              </a:path>
              <a:path w="3467100" h="76200">
                <a:moveTo>
                  <a:pt x="3403092" y="28238"/>
                </a:moveTo>
                <a:lnTo>
                  <a:pt x="3390359" y="28238"/>
                </a:lnTo>
                <a:lnTo>
                  <a:pt x="3390425" y="48050"/>
                </a:lnTo>
                <a:lnTo>
                  <a:pt x="3403219" y="48006"/>
                </a:lnTo>
                <a:lnTo>
                  <a:pt x="3403092" y="28238"/>
                </a:lnTo>
                <a:close/>
              </a:path>
              <a:path w="3467100" h="76200">
                <a:moveTo>
                  <a:pt x="3390264" y="0"/>
                </a:moveTo>
                <a:lnTo>
                  <a:pt x="3390359" y="28238"/>
                </a:lnTo>
                <a:lnTo>
                  <a:pt x="3447126" y="28194"/>
                </a:lnTo>
                <a:lnTo>
                  <a:pt x="33902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9776" y="3888485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8143" y="3454145"/>
            <a:ext cx="158496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9504" y="3237738"/>
            <a:ext cx="158496" cy="160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8731" y="2963417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1760" y="2663189"/>
            <a:ext cx="158495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7811" y="2381250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0983" y="2594611"/>
            <a:ext cx="160020" cy="158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2047" y="2961894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1" y="3045714"/>
            <a:ext cx="160019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23988" y="2747011"/>
            <a:ext cx="158496" cy="158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2340" y="2282189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14488" y="2439161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8659" y="2597657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37576" y="2951226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5447" y="3237738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38159" y="3367277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01155" y="3672077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3788" y="3458717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7440" y="314325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8835" y="3576066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62216" y="36979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91983" y="311124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0692" y="4019550"/>
            <a:ext cx="158496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2468" y="4293870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67956" y="4287774"/>
            <a:ext cx="158496" cy="158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7835" y="4088129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2744" y="42024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5459" y="412013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5459" y="412013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3228" y="410794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53228" y="410794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96711" y="375285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18403" y="3457194"/>
            <a:ext cx="160020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66815" y="29451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3979" y="3301745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2203" y="2654046"/>
            <a:ext cx="158496" cy="158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9511" y="29451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02935" y="2445258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8403" y="3111245"/>
            <a:ext cx="160020" cy="158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24271" y="36979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0491" y="3893057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96711" y="2632711"/>
            <a:ext cx="158496" cy="15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1576" y="323773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3788" y="388543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25440" y="427710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25440" y="427710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87440" y="3385566"/>
            <a:ext cx="158496" cy="160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8840" y="31264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4092" y="428167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36535" y="4013454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78140" y="4274058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1352" y="2257805"/>
            <a:ext cx="3469004" cy="2246630"/>
          </a:xfrm>
          <a:custGeom>
            <a:avLst/>
            <a:gdLst/>
            <a:ahLst/>
            <a:cxnLst/>
            <a:rect l="l" t="t" r="r" b="b"/>
            <a:pathLst>
              <a:path w="3469004" h="2246629">
                <a:moveTo>
                  <a:pt x="808481" y="0"/>
                </a:moveTo>
                <a:lnTo>
                  <a:pt x="0" y="254"/>
                </a:lnTo>
                <a:lnTo>
                  <a:pt x="8470" y="2246376"/>
                </a:lnTo>
                <a:lnTo>
                  <a:pt x="3468624" y="2246376"/>
                </a:lnTo>
                <a:lnTo>
                  <a:pt x="2859405" y="1698371"/>
                </a:lnTo>
                <a:lnTo>
                  <a:pt x="1608836" y="1225423"/>
                </a:lnTo>
                <a:lnTo>
                  <a:pt x="808481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8483" y="3800094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6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6" y="355092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2" y="177545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6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44980" y="2253233"/>
            <a:ext cx="2630805" cy="2217420"/>
          </a:xfrm>
          <a:custGeom>
            <a:avLst/>
            <a:gdLst/>
            <a:ahLst/>
            <a:cxnLst/>
            <a:rect l="l" t="t" r="r" b="b"/>
            <a:pathLst>
              <a:path w="2630804" h="2217420">
                <a:moveTo>
                  <a:pt x="2630423" y="0"/>
                </a:moveTo>
                <a:lnTo>
                  <a:pt x="0" y="5714"/>
                </a:lnTo>
                <a:lnTo>
                  <a:pt x="797559" y="1219961"/>
                </a:lnTo>
                <a:lnTo>
                  <a:pt x="2031237" y="1679702"/>
                </a:lnTo>
                <a:lnTo>
                  <a:pt x="2624962" y="2217419"/>
                </a:lnTo>
                <a:lnTo>
                  <a:pt x="2630423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55264" y="3019805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6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6" y="355092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1" y="177545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6" y="0"/>
                </a:lnTo>
                <a:close/>
              </a:path>
            </a:pathLst>
          </a:custGeom>
          <a:solidFill>
            <a:srgbClr val="CE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82498" y="4515866"/>
            <a:ext cx="131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5669" y="1882141"/>
            <a:ext cx="249783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spcBef>
                <a:spcPts val="9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</a:p>
          <a:p>
            <a:pPr marL="12700">
              <a:spcBef>
                <a:spcPts val="1175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5668" y="3065907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2256" y="3857498"/>
            <a:ext cx="238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60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83158" y="2202180"/>
            <a:ext cx="76200" cy="2313940"/>
          </a:xfrm>
          <a:custGeom>
            <a:avLst/>
            <a:gdLst/>
            <a:ahLst/>
            <a:cxnLst/>
            <a:rect l="l" t="t" r="r" b="b"/>
            <a:pathLst>
              <a:path w="76200" h="2313940">
                <a:moveTo>
                  <a:pt x="48005" y="63500"/>
                </a:moveTo>
                <a:lnTo>
                  <a:pt x="28193" y="63500"/>
                </a:lnTo>
                <a:lnTo>
                  <a:pt x="28193" y="2313432"/>
                </a:lnTo>
                <a:lnTo>
                  <a:pt x="48005" y="2313432"/>
                </a:lnTo>
                <a:lnTo>
                  <a:pt x="48005" y="63500"/>
                </a:lnTo>
                <a:close/>
              </a:path>
              <a:path w="76200" h="231394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3940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6647" y="4461002"/>
            <a:ext cx="3467100" cy="76200"/>
          </a:xfrm>
          <a:custGeom>
            <a:avLst/>
            <a:gdLst/>
            <a:ahLst/>
            <a:cxnLst/>
            <a:rect l="l" t="t" r="r" b="b"/>
            <a:pathLst>
              <a:path w="3467100" h="76200">
                <a:moveTo>
                  <a:pt x="3447164" y="28194"/>
                </a:moveTo>
                <a:lnTo>
                  <a:pt x="3403130" y="28194"/>
                </a:lnTo>
                <a:lnTo>
                  <a:pt x="3403257" y="48006"/>
                </a:lnTo>
                <a:lnTo>
                  <a:pt x="3390463" y="48050"/>
                </a:lnTo>
                <a:lnTo>
                  <a:pt x="3390557" y="76200"/>
                </a:lnTo>
                <a:lnTo>
                  <a:pt x="3466630" y="37846"/>
                </a:lnTo>
                <a:lnTo>
                  <a:pt x="3447164" y="28194"/>
                </a:lnTo>
                <a:close/>
              </a:path>
              <a:path w="3467100" h="76200">
                <a:moveTo>
                  <a:pt x="3390397" y="28238"/>
                </a:moveTo>
                <a:lnTo>
                  <a:pt x="0" y="40132"/>
                </a:lnTo>
                <a:lnTo>
                  <a:pt x="76" y="59944"/>
                </a:lnTo>
                <a:lnTo>
                  <a:pt x="3390463" y="48050"/>
                </a:lnTo>
                <a:lnTo>
                  <a:pt x="3390397" y="28238"/>
                </a:lnTo>
                <a:close/>
              </a:path>
              <a:path w="3467100" h="76200">
                <a:moveTo>
                  <a:pt x="3403130" y="28194"/>
                </a:moveTo>
                <a:lnTo>
                  <a:pt x="3390397" y="28238"/>
                </a:lnTo>
                <a:lnTo>
                  <a:pt x="3390463" y="48050"/>
                </a:lnTo>
                <a:lnTo>
                  <a:pt x="3403257" y="48006"/>
                </a:lnTo>
                <a:lnTo>
                  <a:pt x="3403130" y="28194"/>
                </a:lnTo>
                <a:close/>
              </a:path>
              <a:path w="3467100" h="76200">
                <a:moveTo>
                  <a:pt x="3390303" y="0"/>
                </a:moveTo>
                <a:lnTo>
                  <a:pt x="3390397" y="28238"/>
                </a:lnTo>
                <a:lnTo>
                  <a:pt x="3447164" y="28194"/>
                </a:lnTo>
                <a:lnTo>
                  <a:pt x="339030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53639" y="3896105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10483" y="3463289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63367" y="3245357"/>
            <a:ext cx="158496" cy="160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82595" y="2971038"/>
            <a:ext cx="158496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25623" y="2670811"/>
            <a:ext cx="158496" cy="1584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41676" y="2388869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74848" y="2602229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05911" y="2969514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51404" y="3053333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86328" y="2754629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6204" y="2289810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76828" y="2446782"/>
            <a:ext cx="158496" cy="158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92523" y="2605277"/>
            <a:ext cx="158496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01440" y="2958845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39311" y="3245357"/>
            <a:ext cx="158496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02023" y="3374898"/>
            <a:ext cx="158496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65020" y="367969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87651" y="3466338"/>
            <a:ext cx="158496" cy="1600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51304" y="315087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52700" y="3583685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24555" y="3705605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55847" y="3118866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24555" y="4027170"/>
            <a:ext cx="158496" cy="160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56332" y="430149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31821" y="4295395"/>
            <a:ext cx="158495" cy="15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70176" y="4095750"/>
            <a:ext cx="160020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16607" y="4210050"/>
            <a:ext cx="158496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7800" y="412775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47800" y="412775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17091" y="41155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5987" y="105840"/>
                </a:lnTo>
                <a:lnTo>
                  <a:pt x="22317" y="130063"/>
                </a:lnTo>
                <a:lnTo>
                  <a:pt x="46537" y="146405"/>
                </a:lnTo>
                <a:lnTo>
                  <a:pt x="76200" y="152400"/>
                </a:lnTo>
                <a:lnTo>
                  <a:pt x="105862" y="146405"/>
                </a:lnTo>
                <a:lnTo>
                  <a:pt x="130082" y="130063"/>
                </a:lnTo>
                <a:lnTo>
                  <a:pt x="146412" y="105840"/>
                </a:lnTo>
                <a:lnTo>
                  <a:pt x="152400" y="76200"/>
                </a:lnTo>
                <a:lnTo>
                  <a:pt x="146412" y="46559"/>
                </a:lnTo>
                <a:lnTo>
                  <a:pt x="130082" y="22336"/>
                </a:lnTo>
                <a:lnTo>
                  <a:pt x="105862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17091" y="41155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05862" y="5994"/>
                </a:lnTo>
                <a:lnTo>
                  <a:pt x="130082" y="22336"/>
                </a:lnTo>
                <a:lnTo>
                  <a:pt x="146412" y="46559"/>
                </a:lnTo>
                <a:lnTo>
                  <a:pt x="152400" y="76200"/>
                </a:lnTo>
                <a:lnTo>
                  <a:pt x="146412" y="105840"/>
                </a:lnTo>
                <a:lnTo>
                  <a:pt x="130082" y="130063"/>
                </a:lnTo>
                <a:lnTo>
                  <a:pt x="105862" y="146405"/>
                </a:lnTo>
                <a:lnTo>
                  <a:pt x="76200" y="152400"/>
                </a:lnTo>
                <a:lnTo>
                  <a:pt x="46537" y="146405"/>
                </a:lnTo>
                <a:lnTo>
                  <a:pt x="22317" y="130063"/>
                </a:lnTo>
                <a:lnTo>
                  <a:pt x="5987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60575" y="376047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2268" y="3464814"/>
            <a:ext cx="158495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29155" y="2952750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37845" y="3309366"/>
            <a:ext cx="158495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06068" y="2661666"/>
            <a:ext cx="158495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03376" y="2952750"/>
            <a:ext cx="158495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66801" y="2452877"/>
            <a:ext cx="158495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2268" y="3118866"/>
            <a:ext cx="158495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88137" y="3705605"/>
            <a:ext cx="158495" cy="1584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24356" y="3900677"/>
            <a:ext cx="158495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60575" y="2640329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15439" y="3245357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87651" y="3893057"/>
            <a:ext cx="15849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89303" y="42847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89303" y="42847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51304" y="3393185"/>
            <a:ext cx="158496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22704" y="3134105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56432" y="4289297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98876" y="4021073"/>
            <a:ext cx="158496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42003" y="4281678"/>
            <a:ext cx="158496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368297" y="4495489"/>
            <a:ext cx="2792222" cy="5212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808990">
              <a:spcBef>
                <a:spcPts val="265"/>
              </a:spcBef>
              <a:tabLst>
                <a:tab pos="2179320" algn="l"/>
              </a:tabLst>
            </a:pPr>
            <a:r>
              <a:rPr sz="1400" dirty="0">
                <a:solidFill>
                  <a:srgbClr val="344B5E"/>
                </a:solidFill>
                <a:latin typeface="Arial"/>
                <a:cs typeface="Arial"/>
              </a:rPr>
              <a:t>10	20</a:t>
            </a: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175"/>
              </a:spcBef>
            </a:pPr>
            <a:r>
              <a:rPr sz="1600" b="1" dirty="0">
                <a:solidFill>
                  <a:srgbClr val="344B5E"/>
                </a:solidFill>
                <a:latin typeface="Arial"/>
                <a:cs typeface="Arial"/>
              </a:rPr>
              <a:t>Number of Malignant Nodes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421818" y="1885483"/>
            <a:ext cx="89979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lang="en-US" sz="20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en-US" sz="20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Arial"/>
                <a:cs typeface="Arial"/>
              </a:rPr>
              <a:t>34</a:t>
            </a:r>
            <a:endParaRPr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7" name="标题 126">
            <a:extLst>
              <a:ext uri="{FF2B5EF4-FFF2-40B4-BE49-F238E27FC236}">
                <a16:creationId xmlns:a16="http://schemas.microsoft.com/office/drawing/2014/main" id="{B3EFCEEF-EEC4-4973-B437-E0AA979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值会影响判定边界</a:t>
            </a:r>
          </a:p>
        </p:txBody>
      </p:sp>
    </p:spTree>
    <p:extLst>
      <p:ext uri="{BB962C8B-B14F-4D97-AF65-F5344CB8AC3E}">
        <p14:creationId xmlns:p14="http://schemas.microsoft.com/office/powerpoint/2010/main" val="231748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9464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471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106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793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15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265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280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3591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0533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8576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8951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9119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0079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024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6052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024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4741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6952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0017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3404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94848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528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0005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06254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6254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534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2379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928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1899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64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81157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30281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47629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5644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65433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24142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819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42318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62485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3445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56388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99417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75388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8105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80317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73382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18848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47528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7793" y="1869567"/>
            <a:ext cx="5010903" cy="258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704465" algn="l"/>
              </a:tabLst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</a:t>
            </a:r>
            <a:r>
              <a:rPr sz="1600" spc="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lang="en-US" sz="1600" spc="-5" dirty="0">
                <a:solidFill>
                  <a:srgbClr val="344B5E"/>
                </a:solidFill>
                <a:latin typeface="Arial"/>
                <a:cs typeface="Arial"/>
              </a:rPr>
              <a:t> 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lang="en-US" sz="1600" spc="-5" dirty="0">
                <a:solidFill>
                  <a:srgbClr val="344B5E"/>
                </a:solidFill>
                <a:latin typeface="Arial"/>
                <a:cs typeface="Arial"/>
              </a:rPr>
              <a:t>   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51999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标题 76">
            <a:extLst>
              <a:ext uri="{FF2B5EF4-FFF2-40B4-BE49-F238E27FC236}">
                <a16:creationId xmlns:a16="http://schemas.microsoft.com/office/drawing/2014/main" id="{65D82FBC-EAAC-48A7-8022-9DA12E79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不同复杂度的模型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68F9B6-3365-4FF6-957B-C8AAE3B35D58}"/>
              </a:ext>
            </a:extLst>
          </p:cNvPr>
          <p:cNvSpPr txBox="1"/>
          <p:nvPr/>
        </p:nvSpPr>
        <p:spPr>
          <a:xfrm>
            <a:off x="928186" y="5129133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y =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x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0</a:t>
            </a:r>
            <a:endParaRPr lang="zh-CN" altLang="en-US" sz="2000" baseline="-25000" dirty="0">
              <a:solidFill>
                <a:srgbClr val="0000FF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A3FC139-45D0-455F-B373-F67CA05F3112}"/>
              </a:ext>
            </a:extLst>
          </p:cNvPr>
          <p:cNvSpPr txBox="1"/>
          <p:nvPr/>
        </p:nvSpPr>
        <p:spPr>
          <a:xfrm>
            <a:off x="2975209" y="5132833"/>
            <a:ext cx="339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y =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4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baseline="30000" dirty="0">
                <a:solidFill>
                  <a:srgbClr val="0000FF"/>
                </a:solidFill>
              </a:rPr>
              <a:t>4</a:t>
            </a:r>
            <a:r>
              <a:rPr lang="en-US" altLang="zh-CN" sz="2000" dirty="0">
                <a:solidFill>
                  <a:srgbClr val="0000FF"/>
                </a:solidFill>
              </a:rPr>
              <a:t>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3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dirty="0">
                <a:solidFill>
                  <a:srgbClr val="0000FF"/>
                </a:solidFill>
              </a:rPr>
              <a:t>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baseline="30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x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0</a:t>
            </a:r>
            <a:endParaRPr lang="zh-CN" altLang="en-US" sz="2000" baseline="-25000" dirty="0">
              <a:solidFill>
                <a:srgbClr val="0000FF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AF5005F-24CD-44B5-A790-289E63762FB8}"/>
              </a:ext>
            </a:extLst>
          </p:cNvPr>
          <p:cNvSpPr txBox="1"/>
          <p:nvPr/>
        </p:nvSpPr>
        <p:spPr>
          <a:xfrm>
            <a:off x="6367484" y="5136010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y =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15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baseline="30000" dirty="0">
                <a:solidFill>
                  <a:srgbClr val="0000FF"/>
                </a:solidFill>
              </a:rPr>
              <a:t>15</a:t>
            </a:r>
            <a:r>
              <a:rPr lang="en-US" altLang="zh-CN" sz="2000" dirty="0">
                <a:solidFill>
                  <a:srgbClr val="0000FF"/>
                </a:solidFill>
              </a:rPr>
              <a:t> + …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x + </a:t>
            </a:r>
            <a:r>
              <a:rPr lang="el-GR" altLang="zh-CN" sz="2000" dirty="0">
                <a:solidFill>
                  <a:srgbClr val="0000FF"/>
                </a:solidFill>
              </a:rPr>
              <a:t>β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0</a:t>
            </a:r>
            <a:endParaRPr lang="zh-CN" altLang="en-US" sz="20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189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5538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225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347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7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712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023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2965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008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383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1551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2511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456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4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4456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7173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4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9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5836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5960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2437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78686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8686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966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2861" y="1869567"/>
            <a:ext cx="47758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704465" algn="l"/>
              </a:tabLst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</a:t>
            </a:r>
            <a:r>
              <a:rPr sz="1600" spc="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=</a:t>
            </a:r>
            <a:r>
              <a:rPr sz="1600" spc="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	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5960" y="4501256"/>
            <a:ext cx="2378825" cy="141519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905" algn="ctr">
              <a:lnSpc>
                <a:spcPct val="150000"/>
              </a:lnSpc>
              <a:spcBef>
                <a:spcPts val="86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  <a:p>
            <a:pPr marL="12065" marR="5080" indent="-1905" algn="ctr">
              <a:lnSpc>
                <a:spcPct val="150000"/>
              </a:lnSpc>
              <a:spcBef>
                <a:spcPts val="855"/>
              </a:spcBef>
            </a:pP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Poor at </a:t>
            </a:r>
            <a:r>
              <a:rPr sz="2000" b="1" spc="-15" dirty="0">
                <a:solidFill>
                  <a:srgbClr val="0070C0"/>
                </a:solidFill>
                <a:latin typeface="Arial"/>
                <a:cs typeface="Arial"/>
              </a:rPr>
              <a:t>Training  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Poor at</a:t>
            </a:r>
            <a:r>
              <a:rPr sz="20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Arial"/>
                <a:cs typeface="Arial"/>
              </a:rPr>
              <a:t>Predicting</a:t>
            </a:r>
            <a:endParaRPr sz="2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87916" y="5335593"/>
            <a:ext cx="126669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Just</a:t>
            </a:r>
            <a:r>
              <a:rPr sz="20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47893" y="4501256"/>
            <a:ext cx="2307718" cy="141519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118110" algn="ctr">
              <a:lnSpc>
                <a:spcPct val="150000"/>
              </a:lnSpc>
              <a:spcBef>
                <a:spcPts val="86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  <a:p>
            <a:pPr marL="12700" marR="5080" indent="-635" algn="ctr">
              <a:lnSpc>
                <a:spcPct val="150000"/>
              </a:lnSpc>
              <a:spcBef>
                <a:spcPts val="855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Good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Training 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Poor at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Predicting</a:t>
            </a:r>
            <a:endParaRPr sz="200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70903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78" name="标题 77">
            <a:extLst>
              <a:ext uri="{FF2B5EF4-FFF2-40B4-BE49-F238E27FC236}">
                <a16:creationId xmlns:a16="http://schemas.microsoft.com/office/drawing/2014/main" id="{73797C02-D15B-4A36-A4FC-3A498061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不同模型的泛化能力</a:t>
            </a:r>
          </a:p>
        </p:txBody>
      </p:sp>
    </p:spTree>
    <p:extLst>
      <p:ext uri="{BB962C8B-B14F-4D97-AF65-F5344CB8AC3E}">
        <p14:creationId xmlns:p14="http://schemas.microsoft.com/office/powerpoint/2010/main" val="4632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189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5538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225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347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7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712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023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2965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008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383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1551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2511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456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4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4456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7173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4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9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5836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7280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960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437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8686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8686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966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195819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2861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5210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92720" y="5156182"/>
            <a:ext cx="147332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Underfitting</a:t>
            </a:r>
            <a:endParaRPr sz="200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00425" y="5156181"/>
            <a:ext cx="134442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dirty="0">
                <a:solidFill>
                  <a:srgbClr val="344B5E"/>
                </a:solidFill>
                <a:latin typeface="Arial"/>
                <a:cs typeface="Arial"/>
              </a:rPr>
              <a:t>Just Right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80899" y="5129940"/>
            <a:ext cx="137801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Overfitting</a:t>
            </a:r>
            <a:endParaRPr sz="200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0903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81" name="标题 80">
            <a:extLst>
              <a:ext uri="{FF2B5EF4-FFF2-40B4-BE49-F238E27FC236}">
                <a16:creationId xmlns:a16="http://schemas.microsoft.com/office/drawing/2014/main" id="{E8A908E0-8D53-4672-AD25-3AE91B6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欠拟合与过拟合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CD9B68-D8FA-4BCC-8862-326698155C25}"/>
              </a:ext>
            </a:extLst>
          </p:cNvPr>
          <p:cNvSpPr txBox="1"/>
          <p:nvPr/>
        </p:nvSpPr>
        <p:spPr>
          <a:xfrm>
            <a:off x="1615352" y="59021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欠拟合和过拟合都会导致较大的</a:t>
            </a:r>
            <a:r>
              <a:rPr lang="zh-CN" altLang="en-US" sz="2400" b="1" dirty="0">
                <a:solidFill>
                  <a:srgbClr val="FF0000"/>
                </a:solidFill>
              </a:rPr>
              <a:t>泛化误差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177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65FD-D3B3-44A1-A09A-BD70708E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"/>
            <a:ext cx="8229600" cy="1143000"/>
          </a:xfrm>
        </p:spPr>
        <p:txBody>
          <a:bodyPr/>
          <a:lstStyle/>
          <a:p>
            <a:r>
              <a:rPr lang="zh-CN" altLang="en-US" dirty="0"/>
              <a:t>监督学习中的误差来源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1CA7-4414-4946-8089-C83D7409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60" y="1143084"/>
            <a:ext cx="8435280" cy="523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b="1" i="1" dirty="0">
                <a:solidFill>
                  <a:srgbClr val="0070C0"/>
                </a:solidFill>
              </a:rPr>
              <a:t>Error</a:t>
            </a:r>
            <a:r>
              <a:rPr lang="en-US" altLang="zh-CN" b="1" dirty="0">
                <a:solidFill>
                  <a:srgbClr val="0070C0"/>
                </a:solidFill>
              </a:rPr>
              <a:t> = </a:t>
            </a:r>
            <a:r>
              <a:rPr lang="en-US" altLang="zh-CN" b="1" i="1" dirty="0">
                <a:solidFill>
                  <a:srgbClr val="0070C0"/>
                </a:solidFill>
              </a:rPr>
              <a:t>Bias</a:t>
            </a:r>
            <a:r>
              <a:rPr lang="en-US" altLang="zh-CN" b="1" i="1" baseline="30000" dirty="0">
                <a:solidFill>
                  <a:srgbClr val="0070C0"/>
                </a:solidFill>
              </a:rPr>
              <a:t>2</a:t>
            </a:r>
            <a:r>
              <a:rPr lang="en-US" altLang="zh-CN" b="1" dirty="0">
                <a:solidFill>
                  <a:srgbClr val="0070C0"/>
                </a:solidFill>
              </a:rPr>
              <a:t> + </a:t>
            </a:r>
            <a:r>
              <a:rPr lang="en-US" altLang="zh-CN" b="1" i="1" dirty="0">
                <a:solidFill>
                  <a:srgbClr val="0070C0"/>
                </a:solidFill>
              </a:rPr>
              <a:t>Variance</a:t>
            </a:r>
            <a:r>
              <a:rPr lang="en-US" altLang="zh-CN" b="1" dirty="0">
                <a:solidFill>
                  <a:srgbClr val="0070C0"/>
                </a:solidFill>
              </a:rPr>
              <a:t> + </a:t>
            </a:r>
            <a:r>
              <a:rPr lang="en-US" altLang="zh-CN" b="1" i="1" dirty="0">
                <a:solidFill>
                  <a:srgbClr val="0070C0"/>
                </a:solidFill>
              </a:rPr>
              <a:t>Noise</a:t>
            </a:r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偏差</a:t>
            </a:r>
            <a:r>
              <a:rPr lang="zh-CN" altLang="en-US" dirty="0"/>
              <a:t>（</a:t>
            </a:r>
            <a:r>
              <a:rPr lang="en-US" altLang="zh-CN" dirty="0"/>
              <a:t>Bias</a:t>
            </a:r>
            <a:r>
              <a:rPr lang="zh-CN" altLang="en-US" dirty="0"/>
              <a:t>）：模型的期望输出值（即用不同数据集训练出的所有模型输出的平均值）与真实值之间的差异。即学习算法的期望预测与真实结果的偏离程度，刻画了</a:t>
            </a:r>
            <a:r>
              <a:rPr lang="zh-CN" altLang="en-US" b="1" dirty="0">
                <a:solidFill>
                  <a:srgbClr val="006FC0"/>
                </a:solidFill>
              </a:rPr>
              <a:t>学习算法本身的拟合能力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方差</a:t>
            </a:r>
            <a:r>
              <a:rPr lang="zh-CN" altLang="en-US" dirty="0"/>
              <a:t>（</a:t>
            </a:r>
            <a:r>
              <a:rPr lang="en-US" altLang="zh-CN" dirty="0"/>
              <a:t>Variance</a:t>
            </a:r>
            <a:r>
              <a:rPr lang="zh-CN" altLang="en-US" dirty="0"/>
              <a:t>）：用不同数据集训练出的模型的输出值之间的差异。即数据的变动所导致的学习性能的变化，刻画了</a:t>
            </a:r>
            <a:r>
              <a:rPr lang="zh-CN" altLang="en-US" b="1" dirty="0">
                <a:solidFill>
                  <a:srgbClr val="006FC0"/>
                </a:solidFill>
              </a:rPr>
              <a:t>学习算法的稳定性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2473F3-F715-47CF-99A1-FC9D5C79634B}"/>
              </a:ext>
            </a:extLst>
          </p:cNvPr>
          <p:cNvSpPr txBox="1"/>
          <p:nvPr/>
        </p:nvSpPr>
        <p:spPr>
          <a:xfrm>
            <a:off x="2890044" y="6488668"/>
            <a:ext cx="625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https://en.wikipedia.org/wiki/Bias%E2%80%93variance_tradeoff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56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AAF2-42AA-4B80-A452-C8C20FB2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偏差与方差</a:t>
            </a:r>
          </a:p>
        </p:txBody>
      </p:sp>
      <p:pic>
        <p:nvPicPr>
          <p:cNvPr id="1026" name="Picture 2" descr="bav">
            <a:extLst>
              <a:ext uri="{FF2B5EF4-FFF2-40B4-BE49-F238E27FC236}">
                <a16:creationId xmlns:a16="http://schemas.microsoft.com/office/drawing/2014/main" id="{E1744288-74C2-46DF-ADEA-99518FBBF9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408712" cy="53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9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1285</Words>
  <Application>Microsoft Office PowerPoint</Application>
  <PresentationFormat>全屏显示(4:3)</PresentationFormat>
  <Paragraphs>345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Arial</vt:lpstr>
      <vt:lpstr>Calibri</vt:lpstr>
      <vt:lpstr>Courier New</vt:lpstr>
      <vt:lpstr>Times New Roman</vt:lpstr>
      <vt:lpstr>Trebuchet MS</vt:lpstr>
      <vt:lpstr>Office 主题</vt:lpstr>
      <vt:lpstr>模型选择和评价</vt:lpstr>
      <vt:lpstr>如何选择模型？</vt:lpstr>
      <vt:lpstr>模型评价（1）</vt:lpstr>
      <vt:lpstr>K值会影响判定边界</vt:lpstr>
      <vt:lpstr>不同复杂度的模型</vt:lpstr>
      <vt:lpstr>不同模型的泛化能力</vt:lpstr>
      <vt:lpstr>欠拟合与过拟合</vt:lpstr>
      <vt:lpstr>监督学习中的误差来源</vt:lpstr>
      <vt:lpstr>偏差与方差</vt:lpstr>
      <vt:lpstr>偏差-方差权衡</vt:lpstr>
      <vt:lpstr>偏差-方差权衡</vt:lpstr>
      <vt:lpstr>模型评价（2）</vt:lpstr>
      <vt:lpstr>划分训练集和测试集</vt:lpstr>
      <vt:lpstr>划分训练集和测试集</vt:lpstr>
      <vt:lpstr>使用训练集和测试集</vt:lpstr>
      <vt:lpstr>使用训练集和测试集</vt:lpstr>
      <vt:lpstr>使用训练集和测试集</vt:lpstr>
      <vt:lpstr>使用训练集和测试集</vt:lpstr>
      <vt:lpstr>使用训练集和测试集</vt:lpstr>
      <vt:lpstr>划分训练集和测试集的语法</vt:lpstr>
      <vt:lpstr>超越单个测试集：交叉验证</vt:lpstr>
      <vt:lpstr>超越单个测试集：交叉验证</vt:lpstr>
      <vt:lpstr>超越单个测试集：交叉验证</vt:lpstr>
      <vt:lpstr>超越单个测试集：交叉验证</vt:lpstr>
      <vt:lpstr>超越单个测试集：交叉验证</vt:lpstr>
      <vt:lpstr>超越单个测试集：交叉验证</vt:lpstr>
      <vt:lpstr>超越单个测试集：交叉验证</vt:lpstr>
      <vt:lpstr>模型复杂度与误差</vt:lpstr>
      <vt:lpstr>模型复杂度与误差</vt:lpstr>
      <vt:lpstr>模型复杂度与误差</vt:lpstr>
      <vt:lpstr>模型复杂度与误差</vt:lpstr>
      <vt:lpstr>模型复杂度与误差</vt:lpstr>
      <vt:lpstr>交叉验证的语法</vt:lpstr>
      <vt:lpstr>交叉验证的语法</vt:lpstr>
      <vt:lpstr>使用交叉验证选择模型流程</vt:lpstr>
      <vt:lpstr>Jupyter演示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模型选择和评价</dc:title>
  <dc:creator>Qiuyue</dc:creator>
  <cp:lastModifiedBy>Wang Qiuyue</cp:lastModifiedBy>
  <cp:revision>109</cp:revision>
  <dcterms:created xsi:type="dcterms:W3CDTF">2017-06-04T01:06:21Z</dcterms:created>
  <dcterms:modified xsi:type="dcterms:W3CDTF">2024-03-25T00:54:25Z</dcterms:modified>
</cp:coreProperties>
</file>