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6" r:id="rId13"/>
    <p:sldId id="270" r:id="rId14"/>
    <p:sldId id="276" r:id="rId15"/>
    <p:sldId id="287" r:id="rId16"/>
    <p:sldId id="288" r:id="rId17"/>
    <p:sldId id="290" r:id="rId18"/>
    <p:sldId id="297" r:id="rId19"/>
    <p:sldId id="298" r:id="rId20"/>
    <p:sldId id="295" r:id="rId21"/>
    <p:sldId id="323" r:id="rId22"/>
    <p:sldId id="324" r:id="rId23"/>
    <p:sldId id="325" r:id="rId24"/>
    <p:sldId id="326" r:id="rId25"/>
    <p:sldId id="304" r:id="rId26"/>
    <p:sldId id="305" r:id="rId27"/>
    <p:sldId id="306" r:id="rId28"/>
    <p:sldId id="327" r:id="rId29"/>
    <p:sldId id="339" r:id="rId30"/>
    <p:sldId id="308" r:id="rId31"/>
    <p:sldId id="310" r:id="rId32"/>
    <p:sldId id="328" r:id="rId33"/>
    <p:sldId id="312" r:id="rId34"/>
    <p:sldId id="316" r:id="rId35"/>
    <p:sldId id="329" r:id="rId36"/>
    <p:sldId id="330" r:id="rId37"/>
    <p:sldId id="337" r:id="rId38"/>
    <p:sldId id="332" r:id="rId39"/>
    <p:sldId id="338" r:id="rId40"/>
    <p:sldId id="335" r:id="rId41"/>
    <p:sldId id="299" r:id="rId42"/>
    <p:sldId id="336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D11FE-B36D-45D7-B334-6538811C98C7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0B6F-6751-4CA2-AEFC-E4C84BADA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5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D0B6F-6751-4CA2-AEFC-E4C84BADA8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8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D0B6F-6751-4CA2-AEFC-E4C84BADA8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83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D0B6F-6751-4CA2-AEFC-E4C84BADA8E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3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多元线性回归</a:t>
            </a:r>
            <a:endParaRPr lang="en-US" altLang="zh-CN" dirty="0"/>
          </a:p>
          <a:p>
            <a:r>
              <a:rPr lang="zh-CN" altLang="en-US" dirty="0"/>
              <a:t>多项式回归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D0B6F-6751-4CA2-AEFC-E4C84BADA8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09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D0B6F-6751-4CA2-AEFC-E4C84BADA8E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9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.png"/><Relationship Id="rId1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0.png"/><Relationship Id="rId2" Type="http://schemas.openxmlformats.org/officeDocument/2006/relationships/image" Target="../media/image2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17.png"/><Relationship Id="rId10" Type="http://schemas.openxmlformats.org/officeDocument/2006/relationships/image" Target="../media/image3.png"/><Relationship Id="rId19" Type="http://schemas.openxmlformats.org/officeDocument/2006/relationships/image" Target="../media/image33.emf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.png"/><Relationship Id="rId1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0.png"/><Relationship Id="rId2" Type="http://schemas.openxmlformats.org/officeDocument/2006/relationships/image" Target="../media/image2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17.png"/><Relationship Id="rId10" Type="http://schemas.openxmlformats.org/officeDocument/2006/relationships/image" Target="../media/image3.png"/><Relationship Id="rId19" Type="http://schemas.openxmlformats.org/officeDocument/2006/relationships/image" Target="../media/image34.emf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linear_model.LinearRegress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8.png"/><Relationship Id="rId5" Type="http://schemas.openxmlformats.org/officeDocument/2006/relationships/image" Target="../media/image39.png"/><Relationship Id="rId10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5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0" Type="http://schemas.openxmlformats.org/officeDocument/2006/relationships/image" Target="../media/image53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preprocessing.PolynomialFeatur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0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800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linear_model.RidgeCV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linear_model.Lasso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linear_model.LassoCV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linear_model.ElasticNe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linear_model.ElasticNetCV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.png"/><Relationship Id="rId1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0.png"/><Relationship Id="rId2" Type="http://schemas.openxmlformats.org/officeDocument/2006/relationships/image" Target="../media/image2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17.png"/><Relationship Id="rId10" Type="http://schemas.openxmlformats.org/officeDocument/2006/relationships/image" Target="../media/image3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.png"/><Relationship Id="rId1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0.png"/><Relationship Id="rId2" Type="http://schemas.openxmlformats.org/officeDocument/2006/relationships/image" Target="../media/image2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17.png"/><Relationship Id="rId10" Type="http://schemas.openxmlformats.org/officeDocument/2006/relationships/image" Target="../media/image3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9.png"/><Relationship Id="rId1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17" Type="http://schemas.openxmlformats.org/officeDocument/2006/relationships/image" Target="../media/image30.png"/><Relationship Id="rId2" Type="http://schemas.openxmlformats.org/officeDocument/2006/relationships/image" Target="../media/image2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17.png"/><Relationship Id="rId10" Type="http://schemas.openxmlformats.org/officeDocument/2006/relationships/image" Target="../media/image3.png"/><Relationship Id="rId19" Type="http://schemas.openxmlformats.org/officeDocument/2006/relationships/image" Target="../media/image32.emf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CAD92-2F0F-4EDB-843B-1DE7DFD02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1A20A3-4F5E-4677-B4B0-BAD4BE6A8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王秋月</a:t>
            </a:r>
          </a:p>
        </p:txBody>
      </p:sp>
    </p:spTree>
    <p:extLst>
      <p:ext uri="{BB962C8B-B14F-4D97-AF65-F5344CB8AC3E}">
        <p14:creationId xmlns:p14="http://schemas.microsoft.com/office/powerpoint/2010/main" val="117124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5582" y="3361944"/>
            <a:ext cx="0" cy="661670"/>
          </a:xfrm>
          <a:custGeom>
            <a:avLst/>
            <a:gdLst/>
            <a:ahLst/>
            <a:cxnLst/>
            <a:rect l="l" t="t" r="r" b="b"/>
            <a:pathLst>
              <a:path h="661669">
                <a:moveTo>
                  <a:pt x="0" y="0"/>
                </a:moveTo>
                <a:lnTo>
                  <a:pt x="0" y="66116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2726" y="3607307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340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9850" y="388620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79">
                <a:moveTo>
                  <a:pt x="0" y="0"/>
                </a:moveTo>
                <a:lnTo>
                  <a:pt x="0" y="44945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2938" y="3781044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12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317" y="402336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17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2398" y="370332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12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2542" y="3637789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7164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4566" y="3305555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5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6777" y="2834639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579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9490" y="3130295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5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290" y="3246121"/>
            <a:ext cx="2691765" cy="841375"/>
          </a:xfrm>
          <a:custGeom>
            <a:avLst/>
            <a:gdLst/>
            <a:ahLst/>
            <a:cxnLst/>
            <a:rect l="l" t="t" r="r" b="b"/>
            <a:pathLst>
              <a:path w="2691765" h="841375">
                <a:moveTo>
                  <a:pt x="0" y="841121"/>
                </a:moveTo>
                <a:lnTo>
                  <a:pt x="2691765" y="0"/>
                </a:lnTo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1484" y="3033523"/>
            <a:ext cx="120396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9288" y="3954018"/>
            <a:ext cx="120396" cy="120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8623" y="4246627"/>
            <a:ext cx="120396" cy="120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9920" y="3655315"/>
            <a:ext cx="121920" cy="120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6773" y="3620262"/>
            <a:ext cx="12039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2868" y="3804667"/>
            <a:ext cx="121919" cy="120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0721" y="4074415"/>
            <a:ext cx="121919" cy="120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2933" y="4482846"/>
            <a:ext cx="120395" cy="121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4224" y="4277105"/>
            <a:ext cx="120395" cy="121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6580" y="2772918"/>
            <a:ext cx="120395" cy="1203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4365" y="3409950"/>
            <a:ext cx="108203" cy="108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8084" y="3237739"/>
            <a:ext cx="12039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68168" y="3906774"/>
            <a:ext cx="120395" cy="121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69108" y="3571495"/>
            <a:ext cx="120395" cy="121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32482" y="4693159"/>
            <a:ext cx="2630170" cy="78105"/>
          </a:xfrm>
          <a:custGeom>
            <a:avLst/>
            <a:gdLst/>
            <a:ahLst/>
            <a:cxnLst/>
            <a:rect l="l" t="t" r="r" b="b"/>
            <a:pathLst>
              <a:path w="2630170" h="78104">
                <a:moveTo>
                  <a:pt x="2552446" y="0"/>
                </a:moveTo>
                <a:lnTo>
                  <a:pt x="2552276" y="25957"/>
                </a:lnTo>
                <a:lnTo>
                  <a:pt x="2565272" y="26034"/>
                </a:lnTo>
                <a:lnTo>
                  <a:pt x="2565146" y="51955"/>
                </a:lnTo>
                <a:lnTo>
                  <a:pt x="2552106" y="51955"/>
                </a:lnTo>
                <a:lnTo>
                  <a:pt x="2551938" y="77787"/>
                </a:lnTo>
                <a:lnTo>
                  <a:pt x="2604387" y="51955"/>
                </a:lnTo>
                <a:lnTo>
                  <a:pt x="2565146" y="51955"/>
                </a:lnTo>
                <a:lnTo>
                  <a:pt x="2604546" y="51877"/>
                </a:lnTo>
                <a:lnTo>
                  <a:pt x="2629916" y="39382"/>
                </a:lnTo>
                <a:lnTo>
                  <a:pt x="2552446" y="0"/>
                </a:lnTo>
                <a:close/>
              </a:path>
              <a:path w="2630170" h="78104">
                <a:moveTo>
                  <a:pt x="2552276" y="25957"/>
                </a:moveTo>
                <a:lnTo>
                  <a:pt x="2552107" y="51877"/>
                </a:lnTo>
                <a:lnTo>
                  <a:pt x="2565146" y="51955"/>
                </a:lnTo>
                <a:lnTo>
                  <a:pt x="2565272" y="26034"/>
                </a:lnTo>
                <a:lnTo>
                  <a:pt x="2552276" y="25957"/>
                </a:lnTo>
                <a:close/>
              </a:path>
              <a:path w="2630170" h="78104">
                <a:moveTo>
                  <a:pt x="254" y="10667"/>
                </a:moveTo>
                <a:lnTo>
                  <a:pt x="0" y="36575"/>
                </a:lnTo>
                <a:lnTo>
                  <a:pt x="2552107" y="51877"/>
                </a:lnTo>
                <a:lnTo>
                  <a:pt x="2552276" y="25957"/>
                </a:lnTo>
                <a:lnTo>
                  <a:pt x="254" y="1066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77746" y="475787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70737" y="390410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70737" y="3230879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09289" y="3954018"/>
            <a:ext cx="131063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57955" y="4249674"/>
            <a:ext cx="131064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74364" y="3409950"/>
            <a:ext cx="120396" cy="118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69921" y="3643123"/>
            <a:ext cx="132587" cy="132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1671" y="3015234"/>
            <a:ext cx="132588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0484" y="2760727"/>
            <a:ext cx="132587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36749" y="3225546"/>
            <a:ext cx="132587" cy="1310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6249" y="3559302"/>
            <a:ext cx="131063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65121" y="3906774"/>
            <a:ext cx="132587" cy="132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43556" y="4272535"/>
            <a:ext cx="131063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77440" y="3798571"/>
            <a:ext cx="132587" cy="1325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1533" y="3606546"/>
            <a:ext cx="132587" cy="131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49196" y="4072890"/>
            <a:ext cx="131063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00073" y="4476751"/>
            <a:ext cx="132587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69184" y="4699782"/>
            <a:ext cx="621665" cy="5486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20955" algn="ctr">
              <a:spcBef>
                <a:spcPts val="555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  <a:p>
            <a:pPr algn="ctr">
              <a:spcBef>
                <a:spcPts val="540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Budget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42697" y="2953893"/>
            <a:ext cx="215444" cy="976963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Box Office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83234" y="2545588"/>
            <a:ext cx="2774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x10</a:t>
            </a:r>
            <a:r>
              <a:rPr sz="97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51452" y="4655160"/>
            <a:ext cx="534670" cy="294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240">
              <a:lnSpc>
                <a:spcPts val="1005"/>
              </a:lnSpc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  <a:p>
            <a:pPr marL="12700">
              <a:lnSpc>
                <a:spcPts val="1245"/>
              </a:lnSpc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标题 65">
            <a:extLst>
              <a:ext uri="{FF2B5EF4-FFF2-40B4-BE49-F238E27FC236}">
                <a16:creationId xmlns:a16="http://schemas.microsoft.com/office/drawing/2014/main" id="{C36B22B5-501D-4110-A34E-6A844637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6358"/>
            <a:ext cx="8229600" cy="1143000"/>
          </a:xfrm>
        </p:spPr>
        <p:txBody>
          <a:bodyPr/>
          <a:lstStyle/>
          <a:p>
            <a:r>
              <a:rPr lang="zh-CN" altLang="en-US" dirty="0"/>
              <a:t>最小均方误差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FE512AEB-B807-46AD-BB36-87B2151BE3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74364" y="1603248"/>
            <a:ext cx="531218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5582" y="3361944"/>
            <a:ext cx="0" cy="661670"/>
          </a:xfrm>
          <a:custGeom>
            <a:avLst/>
            <a:gdLst/>
            <a:ahLst/>
            <a:cxnLst/>
            <a:rect l="l" t="t" r="r" b="b"/>
            <a:pathLst>
              <a:path h="661669">
                <a:moveTo>
                  <a:pt x="0" y="0"/>
                </a:moveTo>
                <a:lnTo>
                  <a:pt x="0" y="66116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2726" y="3607307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340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9850" y="388620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79">
                <a:moveTo>
                  <a:pt x="0" y="0"/>
                </a:moveTo>
                <a:lnTo>
                  <a:pt x="0" y="44945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2938" y="3781044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12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317" y="402336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17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2398" y="370332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12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2542" y="3637789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7164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4566" y="3305555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5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6777" y="2834639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579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9490" y="3130295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5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290" y="3246121"/>
            <a:ext cx="2691765" cy="841375"/>
          </a:xfrm>
          <a:custGeom>
            <a:avLst/>
            <a:gdLst/>
            <a:ahLst/>
            <a:cxnLst/>
            <a:rect l="l" t="t" r="r" b="b"/>
            <a:pathLst>
              <a:path w="2691765" h="841375">
                <a:moveTo>
                  <a:pt x="0" y="841121"/>
                </a:moveTo>
                <a:lnTo>
                  <a:pt x="2691765" y="0"/>
                </a:lnTo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1484" y="3033523"/>
            <a:ext cx="120396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9288" y="3954018"/>
            <a:ext cx="120396" cy="120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8623" y="4246627"/>
            <a:ext cx="120396" cy="120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9920" y="3655315"/>
            <a:ext cx="121920" cy="120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6773" y="3620262"/>
            <a:ext cx="12039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2868" y="3804667"/>
            <a:ext cx="121919" cy="120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0721" y="4074415"/>
            <a:ext cx="121919" cy="120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2933" y="4482846"/>
            <a:ext cx="120395" cy="121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4224" y="4277105"/>
            <a:ext cx="120395" cy="121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6580" y="2772918"/>
            <a:ext cx="120395" cy="1203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4365" y="3409950"/>
            <a:ext cx="108203" cy="108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8084" y="3237739"/>
            <a:ext cx="12039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68168" y="3906774"/>
            <a:ext cx="120395" cy="121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69108" y="3571495"/>
            <a:ext cx="120395" cy="121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32482" y="4693159"/>
            <a:ext cx="2630170" cy="78105"/>
          </a:xfrm>
          <a:custGeom>
            <a:avLst/>
            <a:gdLst/>
            <a:ahLst/>
            <a:cxnLst/>
            <a:rect l="l" t="t" r="r" b="b"/>
            <a:pathLst>
              <a:path w="2630170" h="78104">
                <a:moveTo>
                  <a:pt x="2552446" y="0"/>
                </a:moveTo>
                <a:lnTo>
                  <a:pt x="2552276" y="25957"/>
                </a:lnTo>
                <a:lnTo>
                  <a:pt x="2565272" y="26034"/>
                </a:lnTo>
                <a:lnTo>
                  <a:pt x="2565146" y="51955"/>
                </a:lnTo>
                <a:lnTo>
                  <a:pt x="2552106" y="51955"/>
                </a:lnTo>
                <a:lnTo>
                  <a:pt x="2551938" y="77787"/>
                </a:lnTo>
                <a:lnTo>
                  <a:pt x="2604387" y="51955"/>
                </a:lnTo>
                <a:lnTo>
                  <a:pt x="2565146" y="51955"/>
                </a:lnTo>
                <a:lnTo>
                  <a:pt x="2604546" y="51877"/>
                </a:lnTo>
                <a:lnTo>
                  <a:pt x="2629916" y="39382"/>
                </a:lnTo>
                <a:lnTo>
                  <a:pt x="2552446" y="0"/>
                </a:lnTo>
                <a:close/>
              </a:path>
              <a:path w="2630170" h="78104">
                <a:moveTo>
                  <a:pt x="2552276" y="25957"/>
                </a:moveTo>
                <a:lnTo>
                  <a:pt x="2552107" y="51877"/>
                </a:lnTo>
                <a:lnTo>
                  <a:pt x="2565146" y="51955"/>
                </a:lnTo>
                <a:lnTo>
                  <a:pt x="2565272" y="26034"/>
                </a:lnTo>
                <a:lnTo>
                  <a:pt x="2552276" y="25957"/>
                </a:lnTo>
                <a:close/>
              </a:path>
              <a:path w="2630170" h="78104">
                <a:moveTo>
                  <a:pt x="254" y="10667"/>
                </a:moveTo>
                <a:lnTo>
                  <a:pt x="0" y="36575"/>
                </a:lnTo>
                <a:lnTo>
                  <a:pt x="2552107" y="51877"/>
                </a:lnTo>
                <a:lnTo>
                  <a:pt x="2552276" y="25957"/>
                </a:lnTo>
                <a:lnTo>
                  <a:pt x="254" y="1066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77746" y="475787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70737" y="390410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70737" y="3230879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09289" y="3954018"/>
            <a:ext cx="131063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57955" y="4249674"/>
            <a:ext cx="131064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74364" y="3409950"/>
            <a:ext cx="120396" cy="118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69921" y="3643123"/>
            <a:ext cx="132587" cy="132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1671" y="3015234"/>
            <a:ext cx="132588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0484" y="2760727"/>
            <a:ext cx="132587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36749" y="3225546"/>
            <a:ext cx="132587" cy="1310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6249" y="3559302"/>
            <a:ext cx="131063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65121" y="3906774"/>
            <a:ext cx="132587" cy="132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43556" y="4272535"/>
            <a:ext cx="131063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77440" y="3798571"/>
            <a:ext cx="132587" cy="1325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1533" y="3606546"/>
            <a:ext cx="132587" cy="131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49196" y="4072890"/>
            <a:ext cx="131063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00073" y="4476751"/>
            <a:ext cx="132587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69184" y="4699782"/>
            <a:ext cx="621665" cy="5486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20955" algn="ctr">
              <a:spcBef>
                <a:spcPts val="555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  <a:p>
            <a:pPr algn="ctr">
              <a:spcBef>
                <a:spcPts val="540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Budget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42697" y="2953893"/>
            <a:ext cx="215444" cy="976963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Box Office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83234" y="2545588"/>
            <a:ext cx="2774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51452" y="4655160"/>
            <a:ext cx="534670" cy="294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240">
              <a:lnSpc>
                <a:spcPts val="1005"/>
              </a:lnSpc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  <a:p>
            <a:pPr marL="12700">
              <a:lnSpc>
                <a:spcPts val="1245"/>
              </a:lnSpc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标题 68">
            <a:extLst>
              <a:ext uri="{FF2B5EF4-FFF2-40B4-BE49-F238E27FC236}">
                <a16:creationId xmlns:a16="http://schemas.microsoft.com/office/drawing/2014/main" id="{540F8195-8030-4A52-A6D3-DD09609B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代价函数（</a:t>
            </a:r>
            <a:r>
              <a:rPr lang="en-US" altLang="zh-CN" dirty="0"/>
              <a:t>cost function</a:t>
            </a:r>
            <a:r>
              <a:rPr lang="zh-CN" altLang="en-US" dirty="0"/>
              <a:t>）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943FE1E1-B9D2-4D8E-A28E-2986BC84389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43071" y="1437210"/>
            <a:ext cx="589299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8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3391D-9CA8-454B-A65C-572FD130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其他评价指标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E1AB16-B0C6-45C8-8AC6-4607CCECC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68234"/>
                <a:ext cx="8229600" cy="19008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</a:rPr>
                  <a:t>平均绝对误差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Mean Absolute Error,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MAE</a:t>
                </a:r>
                <a:r>
                  <a:rPr lang="zh-CN" altLang="en-US" sz="2400" dirty="0"/>
                  <a:t>）：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</a:rPr>
                  <a:t>均方根误差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Root Mean Squared Error,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RMSE</a:t>
                </a:r>
                <a:r>
                  <a:rPr lang="zh-CN" altLang="en-US" sz="2400" dirty="0"/>
                  <a:t>）：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E1AB16-B0C6-45C8-8AC6-4607CCECC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68234"/>
                <a:ext cx="8229600" cy="1900808"/>
              </a:xfrm>
              <a:blipFill>
                <a:blip r:embed="rId3"/>
                <a:stretch>
                  <a:fillRect l="-1111" t="-3846" b="-7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2B0D095-76EE-4FF4-8009-733C47CFB0C3}"/>
                  </a:ext>
                </a:extLst>
              </p:cNvPr>
              <p:cNvSpPr/>
              <p:nvPr/>
            </p:nvSpPr>
            <p:spPr>
              <a:xfrm>
                <a:off x="2793147" y="3276112"/>
                <a:ext cx="3557705" cy="1529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𝑜𝑏𝑠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2B0D095-76EE-4FF4-8009-733C47CFB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147" y="3276112"/>
                <a:ext cx="3557705" cy="1529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BDBD2F5-4CCC-4510-8561-6C042BC3B029}"/>
              </a:ext>
            </a:extLst>
          </p:cNvPr>
          <p:cNvSpPr txBox="1"/>
          <p:nvPr/>
        </p:nvSpPr>
        <p:spPr>
          <a:xfrm>
            <a:off x="107503" y="4941168"/>
            <a:ext cx="892899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MAE</a:t>
            </a:r>
            <a:r>
              <a:rPr lang="en-US" altLang="zh-CN" sz="2000" dirty="0"/>
              <a:t> is </a:t>
            </a:r>
            <a:r>
              <a:rPr lang="en-US" altLang="zh-CN" sz="2000" dirty="0">
                <a:solidFill>
                  <a:srgbClr val="0000FF"/>
                </a:solidFill>
              </a:rPr>
              <a:t>the easiest to understand</a:t>
            </a:r>
            <a:r>
              <a:rPr lang="en-US" altLang="zh-CN" sz="2000" dirty="0"/>
              <a:t>, because it's the average error.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MSE</a:t>
            </a:r>
            <a:r>
              <a:rPr lang="en-US" altLang="zh-CN" sz="2000" dirty="0"/>
              <a:t> is more popular than MAE, because MSE </a:t>
            </a:r>
            <a:r>
              <a:rPr lang="en-US" altLang="zh-CN" sz="2000" dirty="0">
                <a:solidFill>
                  <a:srgbClr val="0000FF"/>
                </a:solidFill>
              </a:rPr>
              <a:t>"punishes" larger errors</a:t>
            </a:r>
            <a:r>
              <a:rPr lang="en-US" altLang="zh-CN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RMSE</a:t>
            </a:r>
            <a:r>
              <a:rPr lang="en-US" altLang="zh-CN" sz="2000" dirty="0"/>
              <a:t> is even more popular than MSE, because RMSE is </a:t>
            </a:r>
            <a:r>
              <a:rPr lang="en-US" altLang="zh-CN" sz="2000" dirty="0">
                <a:solidFill>
                  <a:srgbClr val="0000FF"/>
                </a:solidFill>
              </a:rPr>
              <a:t>interpretable in the "y" units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69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0603" y="2583469"/>
            <a:ext cx="30029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-40" dirty="0">
                <a:latin typeface="Arial"/>
                <a:cs typeface="Arial"/>
              </a:rPr>
              <a:t>残差平方和（</a:t>
            </a:r>
            <a:r>
              <a:rPr sz="2400" spc="-90" dirty="0">
                <a:latin typeface="Arial"/>
                <a:cs typeface="Arial"/>
              </a:rPr>
              <a:t>SSE</a:t>
            </a:r>
            <a:r>
              <a:rPr lang="zh-CN" altLang="en-US" sz="2400" spc="-90" dirty="0">
                <a:latin typeface="Arial"/>
                <a:cs typeface="Arial"/>
              </a:rPr>
              <a:t>）：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411" y="3586579"/>
            <a:ext cx="319139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15" dirty="0">
                <a:latin typeface="Arial"/>
                <a:cs typeface="Arial"/>
              </a:rPr>
              <a:t>总离差平方和（</a:t>
            </a:r>
            <a:r>
              <a:rPr sz="2400" spc="-65" dirty="0">
                <a:latin typeface="Arial"/>
                <a:cs typeface="Arial"/>
              </a:rPr>
              <a:t>TSS</a:t>
            </a:r>
            <a:r>
              <a:rPr lang="zh-CN" altLang="en-US" sz="2400" spc="-65" dirty="0">
                <a:latin typeface="Arial"/>
                <a:cs typeface="Arial"/>
              </a:rPr>
              <a:t>）</a:t>
            </a:r>
            <a:r>
              <a:rPr lang="zh-CN" altLang="en-US" sz="2400" b="1" spc="-65" dirty="0">
                <a:latin typeface="Arial"/>
                <a:cs typeface="Arial"/>
              </a:rPr>
              <a:t>：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603" y="1487264"/>
            <a:ext cx="29933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spc="-10" dirty="0">
                <a:solidFill>
                  <a:srgbClr val="FF0000"/>
                </a:solidFill>
                <a:latin typeface="Arial"/>
                <a:cs typeface="Arial"/>
              </a:rPr>
              <a:t>决定系数</a:t>
            </a:r>
            <a:r>
              <a:rPr lang="zh-CN" altLang="en-US" sz="2400" b="1" spc="-60" dirty="0">
                <a:solidFill>
                  <a:srgbClr val="FF0000"/>
                </a:solidFill>
                <a:latin typeface="Arial"/>
                <a:cs typeface="Arial"/>
              </a:rPr>
              <a:t>（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R2</a:t>
            </a:r>
            <a:r>
              <a:rPr lang="zh-CN" altLang="en-US" sz="2400" b="1" spc="-60" dirty="0">
                <a:solidFill>
                  <a:srgbClr val="FF0000"/>
                </a:solidFill>
                <a:latin typeface="Arial"/>
                <a:cs typeface="Arial"/>
              </a:rPr>
              <a:t>）：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E4C9BFC-FB51-437B-894A-45F8FBC2B718}"/>
              </a:ext>
            </a:extLst>
          </p:cNvPr>
          <p:cNvGrpSpPr/>
          <p:nvPr/>
        </p:nvGrpSpPr>
        <p:grpSpPr>
          <a:xfrm>
            <a:off x="4518388" y="1268760"/>
            <a:ext cx="1370728" cy="834118"/>
            <a:chOff x="4518388" y="1390818"/>
            <a:chExt cx="1370728" cy="834118"/>
          </a:xfrm>
        </p:grpSpPr>
        <p:sp>
          <p:nvSpPr>
            <p:cNvPr id="18" name="object 18"/>
            <p:cNvSpPr txBox="1"/>
            <p:nvPr/>
          </p:nvSpPr>
          <p:spPr>
            <a:xfrm>
              <a:off x="4518388" y="1574340"/>
              <a:ext cx="64452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  <a:tabLst>
                  <a:tab pos="365760" algn="l"/>
                </a:tabLst>
              </a:pPr>
              <a:r>
                <a:rPr sz="2800" spc="145" dirty="0">
                  <a:solidFill>
                    <a:srgbClr val="344B5E"/>
                  </a:solidFill>
                  <a:latin typeface="Times New Roman"/>
                  <a:cs typeface="Times New Roman"/>
                </a:rPr>
                <a:t>1	</a:t>
              </a:r>
              <a:r>
                <a:rPr sz="2800" spc="505" dirty="0">
                  <a:solidFill>
                    <a:srgbClr val="344B5E"/>
                  </a:solidFill>
                  <a:latin typeface="Times New Roman"/>
                  <a:cs typeface="Times New Roman"/>
                </a:rPr>
                <a:t>−</a:t>
              </a:r>
              <a:endParaRPr sz="2800" dirty="0">
                <a:latin typeface="Times New Roman"/>
                <a:cs typeface="Times New Roman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274436" y="1800400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172" y="0"/>
                  </a:lnTo>
                </a:path>
              </a:pathLst>
            </a:custGeom>
            <a:ln w="22859">
              <a:solidFill>
                <a:srgbClr val="344B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262754" y="1390818"/>
              <a:ext cx="62293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2800" dirty="0">
                  <a:solidFill>
                    <a:srgbClr val="344B5E"/>
                  </a:solidFill>
                  <a:latin typeface="Times New Roman"/>
                  <a:cs typeface="Times New Roman"/>
                </a:rPr>
                <a:t>𝑆𝑆𝐸</a:t>
              </a:r>
              <a:endParaRPr sz="2800" dirty="0">
                <a:latin typeface="Times New Roman"/>
                <a:cs typeface="Times New Roman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71897" y="1772816"/>
              <a:ext cx="612775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2800" dirty="0">
                  <a:solidFill>
                    <a:srgbClr val="344B5E"/>
                  </a:solidFill>
                  <a:latin typeface="Times New Roman"/>
                  <a:cs typeface="Times New Roman"/>
                </a:rPr>
                <a:t>𝑇𝑆𝑆</a:t>
              </a:r>
              <a:endParaRPr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4" name="标题 23">
            <a:extLst>
              <a:ext uri="{FF2B5EF4-FFF2-40B4-BE49-F238E27FC236}">
                <a16:creationId xmlns:a16="http://schemas.microsoft.com/office/drawing/2014/main" id="{33E49490-77CE-4C7A-938D-4217FBF4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28"/>
            <a:ext cx="8229600" cy="1066807"/>
          </a:xfrm>
        </p:spPr>
        <p:txBody>
          <a:bodyPr/>
          <a:lstStyle/>
          <a:p>
            <a:r>
              <a:rPr lang="zh-CN" altLang="en-US" dirty="0"/>
              <a:t>其他评价指标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3B4EB54-6D8A-4ACC-8C3A-90593F59F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73" y="2286658"/>
            <a:ext cx="2664296" cy="91766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E063CDF-AC63-477E-A718-5BA88F504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650" y="3323994"/>
            <a:ext cx="2285860" cy="9466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1903751-A258-4305-8BA6-F766D3B9E1A6}"/>
              </a:ext>
            </a:extLst>
          </p:cNvPr>
          <p:cNvSpPr txBox="1"/>
          <p:nvPr/>
        </p:nvSpPr>
        <p:spPr>
          <a:xfrm>
            <a:off x="215008" y="4320382"/>
            <a:ext cx="8928992" cy="253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R2 score, or </a:t>
            </a:r>
            <a:r>
              <a:rPr lang="en-US" altLang="zh-CN" sz="2400" b="1" dirty="0"/>
              <a:t>coefficient of determination</a:t>
            </a:r>
            <a:r>
              <a:rPr lang="en-US" altLang="zh-CN" sz="2400" dirty="0"/>
              <a:t>, which measures how well a model performs relative to a simple mean of the target values.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R2=1 indicates a perfect match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R2=0 indicates the model does no better than simply taking the mean of the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R2&lt;0 means even worse models.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282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0849" y="1641010"/>
            <a:ext cx="8242299" cy="357597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zh-CN" altLang="en-US" sz="2400" b="1" spc="20" dirty="0">
                <a:latin typeface="Arial"/>
                <a:cs typeface="Arial"/>
              </a:rPr>
              <a:t>导入包含回归方法的类：</a:t>
            </a:r>
            <a:endParaRPr lang="en-US"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</a:pP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sklearn.linear_model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sz="2000" b="1" spc="-6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00AFEF"/>
                </a:solidFill>
                <a:latin typeface="Courier New"/>
                <a:cs typeface="Courier New"/>
              </a:rPr>
              <a:t>LinearRegression</a:t>
            </a:r>
            <a:endParaRPr lang="en-US" sz="2000" dirty="0">
              <a:latin typeface="Courier New"/>
              <a:cs typeface="Courier New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25" dirty="0">
                <a:latin typeface="Arial"/>
                <a:cs typeface="Arial"/>
              </a:rPr>
              <a:t>创建该类的一个对象：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</a:pP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LR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ADEE"/>
                </a:solidFill>
                <a:latin typeface="Courier New"/>
                <a:cs typeface="Courier New"/>
              </a:rPr>
              <a:t>LinearRegression</a:t>
            </a:r>
            <a:r>
              <a:rPr sz="2000" b="1" spc="-5" dirty="0">
                <a:solidFill>
                  <a:srgbClr val="84ADAC"/>
                </a:solidFill>
                <a:latin typeface="Courier New"/>
                <a:cs typeface="Courier New"/>
              </a:rPr>
              <a:t>()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10" dirty="0">
                <a:latin typeface="Arial"/>
                <a:cs typeface="Arial"/>
              </a:rPr>
              <a:t>训练模型拟合数据，并预测：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</a:pP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LR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LR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</a:t>
            </a:r>
            <a:r>
              <a:rPr sz="2000" b="1" spc="-6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y_train)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ct val="150000"/>
              </a:lnSpc>
            </a:pP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y_predict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4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LR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D0692F"/>
                </a:solidFill>
                <a:latin typeface="Courier New"/>
                <a:cs typeface="Courier New"/>
              </a:rPr>
              <a:t>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CAD17F28-0E33-47CF-9995-0FA70A34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线性回归的语法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9B2A18-2D6F-41AE-9F31-36B94D3D10AD}"/>
              </a:ext>
            </a:extLst>
          </p:cNvPr>
          <p:cNvSpPr txBox="1"/>
          <p:nvPr/>
        </p:nvSpPr>
        <p:spPr>
          <a:xfrm>
            <a:off x="69068" y="5661248"/>
            <a:ext cx="900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http://scikit-learn.org/stable/modules/generated/sklearn.linear_model.LinearRegression.html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1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977" y="1926590"/>
            <a:ext cx="3935095" cy="1048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95"/>
              </a:spcBef>
              <a:buSzPct val="100000"/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dirty="0">
                <a:latin typeface="Arial"/>
                <a:cs typeface="Arial"/>
              </a:rPr>
              <a:t>通过增加多项式特征来捕捉更高阶的数据特征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6914" y="2202181"/>
            <a:ext cx="76200" cy="2315845"/>
          </a:xfrm>
          <a:custGeom>
            <a:avLst/>
            <a:gdLst/>
            <a:ahLst/>
            <a:cxnLst/>
            <a:rect l="l" t="t" r="r" b="b"/>
            <a:pathLst>
              <a:path w="76200" h="2315845">
                <a:moveTo>
                  <a:pt x="48006" y="63500"/>
                </a:moveTo>
                <a:lnTo>
                  <a:pt x="28194" y="63500"/>
                </a:lnTo>
                <a:lnTo>
                  <a:pt x="28194" y="2315464"/>
                </a:lnTo>
                <a:lnTo>
                  <a:pt x="48006" y="2315464"/>
                </a:lnTo>
                <a:lnTo>
                  <a:pt x="48006" y="63500"/>
                </a:lnTo>
                <a:close/>
              </a:path>
              <a:path w="76200" h="2315845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315845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8917" y="4462526"/>
            <a:ext cx="3469640" cy="76200"/>
          </a:xfrm>
          <a:custGeom>
            <a:avLst/>
            <a:gdLst/>
            <a:ahLst/>
            <a:cxnLst/>
            <a:rect l="l" t="t" r="r" b="b"/>
            <a:pathLst>
              <a:path w="3469640" h="76200">
                <a:moveTo>
                  <a:pt x="3450174" y="28193"/>
                </a:moveTo>
                <a:lnTo>
                  <a:pt x="3406140" y="28193"/>
                </a:lnTo>
                <a:lnTo>
                  <a:pt x="3406266" y="48006"/>
                </a:lnTo>
                <a:lnTo>
                  <a:pt x="3393473" y="48050"/>
                </a:lnTo>
                <a:lnTo>
                  <a:pt x="3393566" y="76200"/>
                </a:lnTo>
                <a:lnTo>
                  <a:pt x="3469640" y="37846"/>
                </a:lnTo>
                <a:lnTo>
                  <a:pt x="3450174" y="28193"/>
                </a:lnTo>
                <a:close/>
              </a:path>
              <a:path w="3469640" h="76200">
                <a:moveTo>
                  <a:pt x="3393407" y="28238"/>
                </a:moveTo>
                <a:lnTo>
                  <a:pt x="0" y="40132"/>
                </a:lnTo>
                <a:lnTo>
                  <a:pt x="0" y="59943"/>
                </a:lnTo>
                <a:lnTo>
                  <a:pt x="3393473" y="48050"/>
                </a:lnTo>
                <a:lnTo>
                  <a:pt x="3393407" y="28238"/>
                </a:lnTo>
                <a:close/>
              </a:path>
              <a:path w="3469640" h="76200">
                <a:moveTo>
                  <a:pt x="3406140" y="28193"/>
                </a:moveTo>
                <a:lnTo>
                  <a:pt x="3393407" y="28238"/>
                </a:lnTo>
                <a:lnTo>
                  <a:pt x="3393473" y="48050"/>
                </a:lnTo>
                <a:lnTo>
                  <a:pt x="3406266" y="48006"/>
                </a:lnTo>
                <a:lnTo>
                  <a:pt x="3406140" y="28193"/>
                </a:lnTo>
                <a:close/>
              </a:path>
              <a:path w="3469640" h="76200">
                <a:moveTo>
                  <a:pt x="3393313" y="0"/>
                </a:moveTo>
                <a:lnTo>
                  <a:pt x="3393407" y="28238"/>
                </a:lnTo>
                <a:lnTo>
                  <a:pt x="3450174" y="28193"/>
                </a:lnTo>
                <a:lnTo>
                  <a:pt x="339331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860" y="3592251"/>
            <a:ext cx="31186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02945" algn="l"/>
              </a:tabLst>
            </a:pP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𝑦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lang="en-US" altLang="zh-CN" sz="2400" dirty="0">
                <a:solidFill>
                  <a:srgbClr val="344B5E"/>
                </a:solidFill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r>
              <a:rPr lang="en-US" altLang="zh-CN" sz="2400" dirty="0">
                <a:solidFill>
                  <a:srgbClr val="344B5E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	= 𝛽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0 </a:t>
            </a:r>
            <a:r>
              <a:rPr sz="240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𝑥 + </a:t>
            </a:r>
            <a:r>
              <a:rPr sz="2400" dirty="0">
                <a:solidFill>
                  <a:srgbClr val="D0692F"/>
                </a:solidFill>
                <a:latin typeface="Times New Roman"/>
                <a:cs typeface="Times New Roman"/>
              </a:rPr>
              <a:t>𝛽</a:t>
            </a:r>
            <a:r>
              <a:rPr sz="2400" baseline="-15325" dirty="0">
                <a:solidFill>
                  <a:srgbClr val="D0692F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D0692F"/>
                </a:solidFill>
                <a:latin typeface="Times New Roman"/>
                <a:cs typeface="Times New Roman"/>
              </a:rPr>
              <a:t>𝑥</a:t>
            </a:r>
            <a:r>
              <a:rPr sz="2400" baseline="28735" dirty="0">
                <a:solidFill>
                  <a:srgbClr val="D0692F"/>
                </a:solidFill>
                <a:latin typeface="Times New Roman"/>
                <a:cs typeface="Times New Roman"/>
              </a:rPr>
              <a:t>2</a:t>
            </a:r>
            <a:endParaRPr sz="2400" baseline="2873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88224" y="2225802"/>
            <a:ext cx="74675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8332" y="2268475"/>
            <a:ext cx="74675" cy="74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63157" y="2180083"/>
            <a:ext cx="74675" cy="74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68441" y="2818639"/>
            <a:ext cx="74675" cy="74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56021" y="2414778"/>
            <a:ext cx="74675" cy="74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5681" y="2972562"/>
            <a:ext cx="74675" cy="74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55636" y="3012186"/>
            <a:ext cx="74675" cy="74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80248" y="3001518"/>
            <a:ext cx="74675" cy="74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17407" y="2731771"/>
            <a:ext cx="76200" cy="76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87869" y="3615689"/>
            <a:ext cx="74675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49540" y="3571494"/>
            <a:ext cx="76200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60564" y="3844289"/>
            <a:ext cx="76200" cy="746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01356" y="3710177"/>
            <a:ext cx="76200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5220" y="3106674"/>
            <a:ext cx="74675" cy="74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55635" y="310667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8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21068" y="319354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78396" y="3486151"/>
            <a:ext cx="74675" cy="74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33616" y="3441954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7337" y="0"/>
                </a:moveTo>
                <a:lnTo>
                  <a:pt x="22824" y="2988"/>
                </a:lnTo>
                <a:lnTo>
                  <a:pt x="10953" y="11144"/>
                </a:lnTo>
                <a:lnTo>
                  <a:pt x="2940" y="23252"/>
                </a:lnTo>
                <a:lnTo>
                  <a:pt x="0" y="38100"/>
                </a:lnTo>
                <a:lnTo>
                  <a:pt x="2940" y="52947"/>
                </a:lnTo>
                <a:lnTo>
                  <a:pt x="10953" y="65055"/>
                </a:lnTo>
                <a:lnTo>
                  <a:pt x="22824" y="73211"/>
                </a:lnTo>
                <a:lnTo>
                  <a:pt x="37337" y="76200"/>
                </a:lnTo>
                <a:lnTo>
                  <a:pt x="51851" y="73211"/>
                </a:lnTo>
                <a:lnTo>
                  <a:pt x="63722" y="65055"/>
                </a:lnTo>
                <a:lnTo>
                  <a:pt x="71735" y="52947"/>
                </a:lnTo>
                <a:lnTo>
                  <a:pt x="74675" y="38100"/>
                </a:lnTo>
                <a:lnTo>
                  <a:pt x="71735" y="23252"/>
                </a:lnTo>
                <a:lnTo>
                  <a:pt x="63722" y="11144"/>
                </a:lnTo>
                <a:lnTo>
                  <a:pt x="51851" y="2988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49795" y="3585211"/>
            <a:ext cx="152400" cy="106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2404" y="3652266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7338" y="0"/>
                </a:moveTo>
                <a:lnTo>
                  <a:pt x="22824" y="2988"/>
                </a:lnTo>
                <a:lnTo>
                  <a:pt x="10953" y="11144"/>
                </a:lnTo>
                <a:lnTo>
                  <a:pt x="2940" y="23252"/>
                </a:lnTo>
                <a:lnTo>
                  <a:pt x="0" y="38100"/>
                </a:lnTo>
                <a:lnTo>
                  <a:pt x="2940" y="52947"/>
                </a:lnTo>
                <a:lnTo>
                  <a:pt x="10953" y="65055"/>
                </a:lnTo>
                <a:lnTo>
                  <a:pt x="22824" y="73211"/>
                </a:lnTo>
                <a:lnTo>
                  <a:pt x="37338" y="76200"/>
                </a:lnTo>
                <a:lnTo>
                  <a:pt x="51851" y="73211"/>
                </a:lnTo>
                <a:lnTo>
                  <a:pt x="63722" y="65055"/>
                </a:lnTo>
                <a:lnTo>
                  <a:pt x="71735" y="52947"/>
                </a:lnTo>
                <a:lnTo>
                  <a:pt x="74675" y="38100"/>
                </a:lnTo>
                <a:lnTo>
                  <a:pt x="71735" y="23252"/>
                </a:lnTo>
                <a:lnTo>
                  <a:pt x="63722" y="11144"/>
                </a:lnTo>
                <a:lnTo>
                  <a:pt x="51851" y="2988"/>
                </a:lnTo>
                <a:lnTo>
                  <a:pt x="3733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28332" y="3696462"/>
            <a:ext cx="74675" cy="74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52488" y="373913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8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6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8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72300" y="3885438"/>
            <a:ext cx="76200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01969" y="3528823"/>
            <a:ext cx="74675" cy="74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41592" y="369188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6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55664" y="372846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98691" y="3419094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7337" y="0"/>
                </a:moveTo>
                <a:lnTo>
                  <a:pt x="22824" y="2988"/>
                </a:lnTo>
                <a:lnTo>
                  <a:pt x="10953" y="11144"/>
                </a:lnTo>
                <a:lnTo>
                  <a:pt x="2940" y="23252"/>
                </a:lnTo>
                <a:lnTo>
                  <a:pt x="0" y="38100"/>
                </a:lnTo>
                <a:lnTo>
                  <a:pt x="2940" y="52947"/>
                </a:lnTo>
                <a:lnTo>
                  <a:pt x="10953" y="65055"/>
                </a:lnTo>
                <a:lnTo>
                  <a:pt x="22824" y="73211"/>
                </a:lnTo>
                <a:lnTo>
                  <a:pt x="37337" y="76200"/>
                </a:lnTo>
                <a:lnTo>
                  <a:pt x="51851" y="73211"/>
                </a:lnTo>
                <a:lnTo>
                  <a:pt x="63722" y="65055"/>
                </a:lnTo>
                <a:lnTo>
                  <a:pt x="71735" y="52947"/>
                </a:lnTo>
                <a:lnTo>
                  <a:pt x="74675" y="38100"/>
                </a:lnTo>
                <a:lnTo>
                  <a:pt x="71735" y="23252"/>
                </a:lnTo>
                <a:lnTo>
                  <a:pt x="63722" y="11144"/>
                </a:lnTo>
                <a:lnTo>
                  <a:pt x="51851" y="2988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65747" y="37452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7337" y="0"/>
                </a:moveTo>
                <a:lnTo>
                  <a:pt x="22824" y="2988"/>
                </a:lnTo>
                <a:lnTo>
                  <a:pt x="10953" y="11144"/>
                </a:lnTo>
                <a:lnTo>
                  <a:pt x="2940" y="23252"/>
                </a:lnTo>
                <a:lnTo>
                  <a:pt x="0" y="38100"/>
                </a:lnTo>
                <a:lnTo>
                  <a:pt x="2940" y="52947"/>
                </a:lnTo>
                <a:lnTo>
                  <a:pt x="10953" y="65055"/>
                </a:lnTo>
                <a:lnTo>
                  <a:pt x="22824" y="73211"/>
                </a:lnTo>
                <a:lnTo>
                  <a:pt x="37337" y="76200"/>
                </a:lnTo>
                <a:lnTo>
                  <a:pt x="51851" y="73211"/>
                </a:lnTo>
                <a:lnTo>
                  <a:pt x="63722" y="65055"/>
                </a:lnTo>
                <a:lnTo>
                  <a:pt x="71735" y="52947"/>
                </a:lnTo>
                <a:lnTo>
                  <a:pt x="74675" y="38100"/>
                </a:lnTo>
                <a:lnTo>
                  <a:pt x="71735" y="23252"/>
                </a:lnTo>
                <a:lnTo>
                  <a:pt x="63722" y="11144"/>
                </a:lnTo>
                <a:lnTo>
                  <a:pt x="51851" y="2988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23077" y="3845815"/>
            <a:ext cx="74675" cy="74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05045" y="3324605"/>
            <a:ext cx="835151" cy="7543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2971" y="3512057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7337" y="0"/>
                </a:moveTo>
                <a:lnTo>
                  <a:pt x="22824" y="2988"/>
                </a:lnTo>
                <a:lnTo>
                  <a:pt x="10953" y="11144"/>
                </a:lnTo>
                <a:lnTo>
                  <a:pt x="2940" y="23252"/>
                </a:lnTo>
                <a:lnTo>
                  <a:pt x="0" y="38100"/>
                </a:lnTo>
                <a:lnTo>
                  <a:pt x="2940" y="52947"/>
                </a:lnTo>
                <a:lnTo>
                  <a:pt x="10953" y="65055"/>
                </a:lnTo>
                <a:lnTo>
                  <a:pt x="22824" y="73211"/>
                </a:lnTo>
                <a:lnTo>
                  <a:pt x="37337" y="76200"/>
                </a:lnTo>
                <a:lnTo>
                  <a:pt x="51851" y="73211"/>
                </a:lnTo>
                <a:lnTo>
                  <a:pt x="63722" y="65055"/>
                </a:lnTo>
                <a:lnTo>
                  <a:pt x="71735" y="52947"/>
                </a:lnTo>
                <a:lnTo>
                  <a:pt x="74675" y="38100"/>
                </a:lnTo>
                <a:lnTo>
                  <a:pt x="71735" y="23252"/>
                </a:lnTo>
                <a:lnTo>
                  <a:pt x="63722" y="11144"/>
                </a:lnTo>
                <a:lnTo>
                  <a:pt x="51851" y="2988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99504" y="3748277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23252" y="2940"/>
                </a:lnTo>
                <a:lnTo>
                  <a:pt x="11144" y="10953"/>
                </a:lnTo>
                <a:lnTo>
                  <a:pt x="2988" y="22824"/>
                </a:lnTo>
                <a:lnTo>
                  <a:pt x="0" y="37338"/>
                </a:lnTo>
                <a:lnTo>
                  <a:pt x="2988" y="51851"/>
                </a:lnTo>
                <a:lnTo>
                  <a:pt x="11144" y="63722"/>
                </a:lnTo>
                <a:lnTo>
                  <a:pt x="23252" y="71735"/>
                </a:lnTo>
                <a:lnTo>
                  <a:pt x="38100" y="74676"/>
                </a:lnTo>
                <a:lnTo>
                  <a:pt x="52947" y="71735"/>
                </a:lnTo>
                <a:lnTo>
                  <a:pt x="65055" y="63722"/>
                </a:lnTo>
                <a:lnTo>
                  <a:pt x="73211" y="51851"/>
                </a:lnTo>
                <a:lnTo>
                  <a:pt x="76200" y="37338"/>
                </a:lnTo>
                <a:lnTo>
                  <a:pt x="73211" y="22824"/>
                </a:lnTo>
                <a:lnTo>
                  <a:pt x="65055" y="10953"/>
                </a:lnTo>
                <a:lnTo>
                  <a:pt x="52947" y="2940"/>
                </a:lnTo>
                <a:lnTo>
                  <a:pt x="3810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99504" y="3748277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0" y="37338"/>
                </a:moveTo>
                <a:lnTo>
                  <a:pt x="2988" y="22824"/>
                </a:lnTo>
                <a:lnTo>
                  <a:pt x="11144" y="10953"/>
                </a:lnTo>
                <a:lnTo>
                  <a:pt x="23252" y="2940"/>
                </a:lnTo>
                <a:lnTo>
                  <a:pt x="38100" y="0"/>
                </a:lnTo>
                <a:lnTo>
                  <a:pt x="52947" y="2940"/>
                </a:lnTo>
                <a:lnTo>
                  <a:pt x="65055" y="10953"/>
                </a:lnTo>
                <a:lnTo>
                  <a:pt x="73211" y="22824"/>
                </a:lnTo>
                <a:lnTo>
                  <a:pt x="76200" y="37338"/>
                </a:lnTo>
                <a:lnTo>
                  <a:pt x="73211" y="51851"/>
                </a:lnTo>
                <a:lnTo>
                  <a:pt x="65055" y="63722"/>
                </a:lnTo>
                <a:lnTo>
                  <a:pt x="52947" y="71735"/>
                </a:lnTo>
                <a:lnTo>
                  <a:pt x="38100" y="74676"/>
                </a:lnTo>
                <a:lnTo>
                  <a:pt x="23252" y="71735"/>
                </a:lnTo>
                <a:lnTo>
                  <a:pt x="11144" y="63722"/>
                </a:lnTo>
                <a:lnTo>
                  <a:pt x="2988" y="51851"/>
                </a:lnTo>
                <a:lnTo>
                  <a:pt x="0" y="37338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41592" y="3382517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92088" y="4577740"/>
            <a:ext cx="628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Budget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50815" y="2725288"/>
            <a:ext cx="204351" cy="8985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Box Office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225029" y="3181350"/>
            <a:ext cx="74675" cy="76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87869" y="3181350"/>
            <a:ext cx="74675" cy="76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88223" y="318287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49540" y="319963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30311" y="3184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30311" y="3184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98080" y="3207257"/>
            <a:ext cx="135636" cy="990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63968" y="3233167"/>
            <a:ext cx="76200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37477" y="3257551"/>
            <a:ext cx="74675" cy="746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48500" y="328650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8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66204" y="332460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8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42759" y="3344417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8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68083" y="337032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8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68083" y="337032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8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8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79692" y="339318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79692" y="339318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92823" y="3406901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7337" y="0"/>
                </a:moveTo>
                <a:lnTo>
                  <a:pt x="22824" y="2988"/>
                </a:lnTo>
                <a:lnTo>
                  <a:pt x="10953" y="11144"/>
                </a:lnTo>
                <a:lnTo>
                  <a:pt x="2940" y="23252"/>
                </a:lnTo>
                <a:lnTo>
                  <a:pt x="0" y="38100"/>
                </a:lnTo>
                <a:lnTo>
                  <a:pt x="2940" y="52947"/>
                </a:lnTo>
                <a:lnTo>
                  <a:pt x="10953" y="65055"/>
                </a:lnTo>
                <a:lnTo>
                  <a:pt x="22824" y="73211"/>
                </a:lnTo>
                <a:lnTo>
                  <a:pt x="37337" y="76200"/>
                </a:lnTo>
                <a:lnTo>
                  <a:pt x="51851" y="73211"/>
                </a:lnTo>
                <a:lnTo>
                  <a:pt x="63722" y="65055"/>
                </a:lnTo>
                <a:lnTo>
                  <a:pt x="71735" y="52947"/>
                </a:lnTo>
                <a:lnTo>
                  <a:pt x="74675" y="38100"/>
                </a:lnTo>
                <a:lnTo>
                  <a:pt x="71735" y="23252"/>
                </a:lnTo>
                <a:lnTo>
                  <a:pt x="63722" y="11144"/>
                </a:lnTo>
                <a:lnTo>
                  <a:pt x="51851" y="2988"/>
                </a:lnTo>
                <a:lnTo>
                  <a:pt x="37337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92823" y="3406901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38100"/>
                </a:moveTo>
                <a:lnTo>
                  <a:pt x="2940" y="23252"/>
                </a:lnTo>
                <a:lnTo>
                  <a:pt x="10953" y="11144"/>
                </a:lnTo>
                <a:lnTo>
                  <a:pt x="22824" y="2988"/>
                </a:lnTo>
                <a:lnTo>
                  <a:pt x="37337" y="0"/>
                </a:lnTo>
                <a:lnTo>
                  <a:pt x="51851" y="2988"/>
                </a:lnTo>
                <a:lnTo>
                  <a:pt x="63722" y="11144"/>
                </a:lnTo>
                <a:lnTo>
                  <a:pt x="71735" y="23252"/>
                </a:lnTo>
                <a:lnTo>
                  <a:pt x="74675" y="38100"/>
                </a:lnTo>
                <a:lnTo>
                  <a:pt x="71735" y="52947"/>
                </a:lnTo>
                <a:lnTo>
                  <a:pt x="63722" y="65055"/>
                </a:lnTo>
                <a:lnTo>
                  <a:pt x="51851" y="73211"/>
                </a:lnTo>
                <a:lnTo>
                  <a:pt x="37337" y="76200"/>
                </a:lnTo>
                <a:lnTo>
                  <a:pt x="22824" y="73211"/>
                </a:lnTo>
                <a:lnTo>
                  <a:pt x="10953" y="65055"/>
                </a:lnTo>
                <a:lnTo>
                  <a:pt x="2940" y="52947"/>
                </a:lnTo>
                <a:lnTo>
                  <a:pt x="0" y="381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55664" y="345719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65747" y="349834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14871" y="3541014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23252" y="2940"/>
                </a:lnTo>
                <a:lnTo>
                  <a:pt x="11144" y="10953"/>
                </a:lnTo>
                <a:lnTo>
                  <a:pt x="2988" y="22824"/>
                </a:lnTo>
                <a:lnTo>
                  <a:pt x="0" y="37337"/>
                </a:lnTo>
                <a:lnTo>
                  <a:pt x="2988" y="51851"/>
                </a:lnTo>
                <a:lnTo>
                  <a:pt x="11144" y="63722"/>
                </a:lnTo>
                <a:lnTo>
                  <a:pt x="23252" y="71735"/>
                </a:lnTo>
                <a:lnTo>
                  <a:pt x="38100" y="74675"/>
                </a:lnTo>
                <a:lnTo>
                  <a:pt x="52947" y="71735"/>
                </a:lnTo>
                <a:lnTo>
                  <a:pt x="65055" y="63722"/>
                </a:lnTo>
                <a:lnTo>
                  <a:pt x="73211" y="51851"/>
                </a:lnTo>
                <a:lnTo>
                  <a:pt x="76200" y="37337"/>
                </a:lnTo>
                <a:lnTo>
                  <a:pt x="73211" y="22824"/>
                </a:lnTo>
                <a:lnTo>
                  <a:pt x="65055" y="10953"/>
                </a:lnTo>
                <a:lnTo>
                  <a:pt x="52947" y="2940"/>
                </a:lnTo>
                <a:lnTo>
                  <a:pt x="38100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14871" y="3541014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0" y="37337"/>
                </a:moveTo>
                <a:lnTo>
                  <a:pt x="2988" y="22824"/>
                </a:lnTo>
                <a:lnTo>
                  <a:pt x="11144" y="10953"/>
                </a:lnTo>
                <a:lnTo>
                  <a:pt x="23252" y="2940"/>
                </a:lnTo>
                <a:lnTo>
                  <a:pt x="38100" y="0"/>
                </a:lnTo>
                <a:lnTo>
                  <a:pt x="52947" y="2940"/>
                </a:lnTo>
                <a:lnTo>
                  <a:pt x="65055" y="10953"/>
                </a:lnTo>
                <a:lnTo>
                  <a:pt x="73211" y="22824"/>
                </a:lnTo>
                <a:lnTo>
                  <a:pt x="76200" y="37337"/>
                </a:lnTo>
                <a:lnTo>
                  <a:pt x="73211" y="51851"/>
                </a:lnTo>
                <a:lnTo>
                  <a:pt x="65055" y="63722"/>
                </a:lnTo>
                <a:lnTo>
                  <a:pt x="52947" y="71735"/>
                </a:lnTo>
                <a:lnTo>
                  <a:pt x="38100" y="74675"/>
                </a:lnTo>
                <a:lnTo>
                  <a:pt x="23252" y="71735"/>
                </a:lnTo>
                <a:lnTo>
                  <a:pt x="11144" y="63722"/>
                </a:lnTo>
                <a:lnTo>
                  <a:pt x="2988" y="51851"/>
                </a:lnTo>
                <a:lnTo>
                  <a:pt x="0" y="37337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95644" y="352882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95644" y="352882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标题 69">
            <a:extLst>
              <a:ext uri="{FF2B5EF4-FFF2-40B4-BE49-F238E27FC236}">
                <a16:creationId xmlns:a16="http://schemas.microsoft.com/office/drawing/2014/main" id="{0194B715-A148-4E16-8241-CE229B17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增加多项式特征</a:t>
            </a:r>
          </a:p>
        </p:txBody>
      </p:sp>
    </p:spTree>
    <p:extLst>
      <p:ext uri="{BB962C8B-B14F-4D97-AF65-F5344CB8AC3E}">
        <p14:creationId xmlns:p14="http://schemas.microsoft.com/office/powerpoint/2010/main" val="193409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977" y="1926590"/>
            <a:ext cx="3935095" cy="21692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lvl="0" indent="-342900">
              <a:lnSpc>
                <a:spcPct val="150000"/>
              </a:lnSpc>
              <a:spcBef>
                <a:spcPts val="95"/>
              </a:spcBef>
              <a:buSzPct val="100000"/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dirty="0">
                <a:solidFill>
                  <a:prstClr val="black"/>
                </a:solidFill>
                <a:latin typeface="Arial"/>
                <a:cs typeface="Arial"/>
              </a:rPr>
              <a:t>通过增加多项式特征来捕捉更高阶的数据特征</a:t>
            </a:r>
            <a:endParaRPr lang="en-US" altLang="zh-CN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lvl="0" indent="-342900">
              <a:lnSpc>
                <a:spcPct val="150000"/>
              </a:lnSpc>
              <a:spcBef>
                <a:spcPts val="95"/>
              </a:spcBef>
              <a:buSzPct val="100000"/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dirty="0">
                <a:solidFill>
                  <a:prstClr val="black"/>
                </a:solidFill>
                <a:latin typeface="Arial"/>
                <a:cs typeface="Arial"/>
              </a:rPr>
              <a:t>“线性回归”意味着</a:t>
            </a:r>
            <a:r>
              <a:rPr lang="zh-CN" altLang="en-US" sz="2400" b="1" dirty="0">
                <a:solidFill>
                  <a:srgbClr val="FF0000"/>
                </a:solidFill>
                <a:latin typeface="Arial"/>
                <a:cs typeface="Arial"/>
              </a:rPr>
              <a:t>特征间的线性组合</a:t>
            </a:r>
          </a:p>
        </p:txBody>
      </p:sp>
      <p:sp>
        <p:nvSpPr>
          <p:cNvPr id="4" name="object 4"/>
          <p:cNvSpPr/>
          <p:nvPr/>
        </p:nvSpPr>
        <p:spPr>
          <a:xfrm>
            <a:off x="5026914" y="2202181"/>
            <a:ext cx="76200" cy="2315845"/>
          </a:xfrm>
          <a:custGeom>
            <a:avLst/>
            <a:gdLst/>
            <a:ahLst/>
            <a:cxnLst/>
            <a:rect l="l" t="t" r="r" b="b"/>
            <a:pathLst>
              <a:path w="76200" h="2315845">
                <a:moveTo>
                  <a:pt x="48006" y="63500"/>
                </a:moveTo>
                <a:lnTo>
                  <a:pt x="28194" y="63500"/>
                </a:lnTo>
                <a:lnTo>
                  <a:pt x="28194" y="2315464"/>
                </a:lnTo>
                <a:lnTo>
                  <a:pt x="48006" y="2315464"/>
                </a:lnTo>
                <a:lnTo>
                  <a:pt x="48006" y="63500"/>
                </a:lnTo>
                <a:close/>
              </a:path>
              <a:path w="76200" h="2315845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315845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8917" y="4462526"/>
            <a:ext cx="3469640" cy="76200"/>
          </a:xfrm>
          <a:custGeom>
            <a:avLst/>
            <a:gdLst/>
            <a:ahLst/>
            <a:cxnLst/>
            <a:rect l="l" t="t" r="r" b="b"/>
            <a:pathLst>
              <a:path w="3469640" h="76200">
                <a:moveTo>
                  <a:pt x="3450174" y="28193"/>
                </a:moveTo>
                <a:lnTo>
                  <a:pt x="3406140" y="28193"/>
                </a:lnTo>
                <a:lnTo>
                  <a:pt x="3406266" y="48006"/>
                </a:lnTo>
                <a:lnTo>
                  <a:pt x="3393473" y="48050"/>
                </a:lnTo>
                <a:lnTo>
                  <a:pt x="3393566" y="76200"/>
                </a:lnTo>
                <a:lnTo>
                  <a:pt x="3469640" y="37846"/>
                </a:lnTo>
                <a:lnTo>
                  <a:pt x="3450174" y="28193"/>
                </a:lnTo>
                <a:close/>
              </a:path>
              <a:path w="3469640" h="76200">
                <a:moveTo>
                  <a:pt x="3393407" y="28238"/>
                </a:moveTo>
                <a:lnTo>
                  <a:pt x="0" y="40132"/>
                </a:lnTo>
                <a:lnTo>
                  <a:pt x="0" y="59943"/>
                </a:lnTo>
                <a:lnTo>
                  <a:pt x="3393473" y="48050"/>
                </a:lnTo>
                <a:lnTo>
                  <a:pt x="3393407" y="28238"/>
                </a:lnTo>
                <a:close/>
              </a:path>
              <a:path w="3469640" h="76200">
                <a:moveTo>
                  <a:pt x="3406140" y="28193"/>
                </a:moveTo>
                <a:lnTo>
                  <a:pt x="3393407" y="28238"/>
                </a:lnTo>
                <a:lnTo>
                  <a:pt x="3393473" y="48050"/>
                </a:lnTo>
                <a:lnTo>
                  <a:pt x="3406266" y="48006"/>
                </a:lnTo>
                <a:lnTo>
                  <a:pt x="3406140" y="28193"/>
                </a:lnTo>
                <a:close/>
              </a:path>
              <a:path w="3469640" h="76200">
                <a:moveTo>
                  <a:pt x="3393313" y="0"/>
                </a:moveTo>
                <a:lnTo>
                  <a:pt x="3393407" y="28238"/>
                </a:lnTo>
                <a:lnTo>
                  <a:pt x="3450174" y="28193"/>
                </a:lnTo>
                <a:lnTo>
                  <a:pt x="339331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3175" y="4631020"/>
            <a:ext cx="39004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02945" algn="l"/>
              </a:tabLst>
            </a:pP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𝑦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lang="en-US" altLang="zh-CN" sz="2400" dirty="0">
                <a:solidFill>
                  <a:srgbClr val="344B5E"/>
                </a:solidFill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r>
              <a:rPr lang="en-US" altLang="zh-CN" sz="2400" dirty="0">
                <a:solidFill>
                  <a:srgbClr val="344B5E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	= 𝛽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0 </a:t>
            </a:r>
            <a:r>
              <a:rPr sz="240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𝑥 + 𝛽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r>
              <a:rPr sz="2400" baseline="28735" dirty="0">
                <a:solidFill>
                  <a:srgbClr val="344B5E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+ </a:t>
            </a:r>
            <a:r>
              <a:rPr sz="2400" dirty="0">
                <a:solidFill>
                  <a:srgbClr val="D0692F"/>
                </a:solidFill>
                <a:latin typeface="Times New Roman"/>
                <a:cs typeface="Times New Roman"/>
              </a:rPr>
              <a:t>𝛽</a:t>
            </a:r>
            <a:r>
              <a:rPr sz="2400" baseline="-15325" dirty="0">
                <a:solidFill>
                  <a:srgbClr val="D0692F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solidFill>
                  <a:srgbClr val="D0692F"/>
                </a:solidFill>
                <a:latin typeface="Times New Roman"/>
                <a:cs typeface="Times New Roman"/>
              </a:rPr>
              <a:t>𝑥</a:t>
            </a:r>
            <a:r>
              <a:rPr sz="2400" baseline="28735" dirty="0">
                <a:solidFill>
                  <a:srgbClr val="D0692F"/>
                </a:solidFill>
                <a:latin typeface="Times New Roman"/>
                <a:cs typeface="Times New Roman"/>
              </a:rPr>
              <a:t>3</a:t>
            </a:r>
            <a:endParaRPr sz="2400" baseline="2873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88224" y="2225802"/>
            <a:ext cx="74675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8332" y="2268475"/>
            <a:ext cx="74675" cy="74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63157" y="2180083"/>
            <a:ext cx="74675" cy="74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68441" y="2818639"/>
            <a:ext cx="74675" cy="74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56021" y="2414778"/>
            <a:ext cx="74675" cy="74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5681" y="2972562"/>
            <a:ext cx="74675" cy="74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55636" y="3012186"/>
            <a:ext cx="74675" cy="74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80248" y="3001518"/>
            <a:ext cx="74675" cy="74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17407" y="2731771"/>
            <a:ext cx="76200" cy="76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87869" y="3615689"/>
            <a:ext cx="74675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49540" y="3571494"/>
            <a:ext cx="76200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60564" y="3844289"/>
            <a:ext cx="76200" cy="746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01356" y="3710177"/>
            <a:ext cx="76200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5219" y="310667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55635" y="310667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8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5045" y="3193542"/>
            <a:ext cx="1821179" cy="9037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78396" y="3486151"/>
            <a:ext cx="74675" cy="74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8332" y="3696462"/>
            <a:ext cx="74675" cy="74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72300" y="3885438"/>
            <a:ext cx="76200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98691" y="3419094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7337" y="0"/>
                </a:moveTo>
                <a:lnTo>
                  <a:pt x="22824" y="2988"/>
                </a:lnTo>
                <a:lnTo>
                  <a:pt x="10953" y="11144"/>
                </a:lnTo>
                <a:lnTo>
                  <a:pt x="2940" y="23252"/>
                </a:lnTo>
                <a:lnTo>
                  <a:pt x="0" y="38100"/>
                </a:lnTo>
                <a:lnTo>
                  <a:pt x="2940" y="52947"/>
                </a:lnTo>
                <a:lnTo>
                  <a:pt x="10953" y="65055"/>
                </a:lnTo>
                <a:lnTo>
                  <a:pt x="22824" y="73211"/>
                </a:lnTo>
                <a:lnTo>
                  <a:pt x="37337" y="76200"/>
                </a:lnTo>
                <a:lnTo>
                  <a:pt x="51851" y="73211"/>
                </a:lnTo>
                <a:lnTo>
                  <a:pt x="63722" y="65055"/>
                </a:lnTo>
                <a:lnTo>
                  <a:pt x="71735" y="52947"/>
                </a:lnTo>
                <a:lnTo>
                  <a:pt x="74675" y="38100"/>
                </a:lnTo>
                <a:lnTo>
                  <a:pt x="71735" y="23252"/>
                </a:lnTo>
                <a:lnTo>
                  <a:pt x="63722" y="11144"/>
                </a:lnTo>
                <a:lnTo>
                  <a:pt x="51851" y="2988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52971" y="3512057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7337" y="0"/>
                </a:moveTo>
                <a:lnTo>
                  <a:pt x="22824" y="2988"/>
                </a:lnTo>
                <a:lnTo>
                  <a:pt x="10953" y="11144"/>
                </a:lnTo>
                <a:lnTo>
                  <a:pt x="2940" y="23252"/>
                </a:lnTo>
                <a:lnTo>
                  <a:pt x="0" y="38100"/>
                </a:lnTo>
                <a:lnTo>
                  <a:pt x="2940" y="52947"/>
                </a:lnTo>
                <a:lnTo>
                  <a:pt x="10953" y="65055"/>
                </a:lnTo>
                <a:lnTo>
                  <a:pt x="22824" y="73211"/>
                </a:lnTo>
                <a:lnTo>
                  <a:pt x="37337" y="76200"/>
                </a:lnTo>
                <a:lnTo>
                  <a:pt x="51851" y="73211"/>
                </a:lnTo>
                <a:lnTo>
                  <a:pt x="63722" y="65055"/>
                </a:lnTo>
                <a:lnTo>
                  <a:pt x="71735" y="52947"/>
                </a:lnTo>
                <a:lnTo>
                  <a:pt x="74675" y="38100"/>
                </a:lnTo>
                <a:lnTo>
                  <a:pt x="71735" y="23252"/>
                </a:lnTo>
                <a:lnTo>
                  <a:pt x="63722" y="11144"/>
                </a:lnTo>
                <a:lnTo>
                  <a:pt x="51851" y="2988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92088" y="4577740"/>
            <a:ext cx="628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20" dirty="0">
                <a:solidFill>
                  <a:srgbClr val="344B5E"/>
                </a:solidFill>
                <a:latin typeface="Arial"/>
                <a:cs typeface="Arial"/>
              </a:rPr>
              <a:t>Budg</a:t>
            </a:r>
            <a:r>
              <a:rPr sz="1400" b="1" spc="-15" dirty="0">
                <a:solidFill>
                  <a:srgbClr val="344B5E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50815" y="2725288"/>
            <a:ext cx="218008" cy="8985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spc="-15" dirty="0">
                <a:solidFill>
                  <a:srgbClr val="344B5E"/>
                </a:solidFill>
                <a:latin typeface="Arial"/>
                <a:cs typeface="Arial"/>
              </a:rPr>
              <a:t>Box</a:t>
            </a:r>
            <a:r>
              <a:rPr sz="1400" b="1" spc="-10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344B5E"/>
                </a:solidFill>
                <a:latin typeface="Arial"/>
                <a:cs typeface="Arial"/>
              </a:rPr>
              <a:t>Office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217408" y="3324606"/>
            <a:ext cx="74675" cy="74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78723" y="3224023"/>
            <a:ext cx="76200" cy="746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88223" y="318287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64780" y="312801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8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64780" y="312801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8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8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25740" y="3138677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23252" y="2940"/>
                </a:lnTo>
                <a:lnTo>
                  <a:pt x="11144" y="10953"/>
                </a:lnTo>
                <a:lnTo>
                  <a:pt x="2988" y="22824"/>
                </a:lnTo>
                <a:lnTo>
                  <a:pt x="0" y="37338"/>
                </a:lnTo>
                <a:lnTo>
                  <a:pt x="2988" y="51851"/>
                </a:lnTo>
                <a:lnTo>
                  <a:pt x="11144" y="63722"/>
                </a:lnTo>
                <a:lnTo>
                  <a:pt x="23252" y="71735"/>
                </a:lnTo>
                <a:lnTo>
                  <a:pt x="38100" y="74676"/>
                </a:lnTo>
                <a:lnTo>
                  <a:pt x="52947" y="71735"/>
                </a:lnTo>
                <a:lnTo>
                  <a:pt x="65055" y="63722"/>
                </a:lnTo>
                <a:lnTo>
                  <a:pt x="73211" y="51851"/>
                </a:lnTo>
                <a:lnTo>
                  <a:pt x="76200" y="37338"/>
                </a:lnTo>
                <a:lnTo>
                  <a:pt x="73211" y="22824"/>
                </a:lnTo>
                <a:lnTo>
                  <a:pt x="65055" y="10953"/>
                </a:lnTo>
                <a:lnTo>
                  <a:pt x="52947" y="2940"/>
                </a:lnTo>
                <a:lnTo>
                  <a:pt x="38100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25740" y="3138677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0" y="37338"/>
                </a:moveTo>
                <a:lnTo>
                  <a:pt x="2988" y="22824"/>
                </a:lnTo>
                <a:lnTo>
                  <a:pt x="11144" y="10953"/>
                </a:lnTo>
                <a:lnTo>
                  <a:pt x="23252" y="2940"/>
                </a:lnTo>
                <a:lnTo>
                  <a:pt x="38100" y="0"/>
                </a:lnTo>
                <a:lnTo>
                  <a:pt x="52947" y="2940"/>
                </a:lnTo>
                <a:lnTo>
                  <a:pt x="65055" y="10953"/>
                </a:lnTo>
                <a:lnTo>
                  <a:pt x="73211" y="22824"/>
                </a:lnTo>
                <a:lnTo>
                  <a:pt x="76200" y="37338"/>
                </a:lnTo>
                <a:lnTo>
                  <a:pt x="73211" y="51851"/>
                </a:lnTo>
                <a:lnTo>
                  <a:pt x="65055" y="63722"/>
                </a:lnTo>
                <a:lnTo>
                  <a:pt x="52947" y="71735"/>
                </a:lnTo>
                <a:lnTo>
                  <a:pt x="38100" y="74676"/>
                </a:lnTo>
                <a:lnTo>
                  <a:pt x="23252" y="71735"/>
                </a:lnTo>
                <a:lnTo>
                  <a:pt x="11144" y="63722"/>
                </a:lnTo>
                <a:lnTo>
                  <a:pt x="2988" y="51851"/>
                </a:lnTo>
                <a:lnTo>
                  <a:pt x="0" y="37338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77328" y="3114294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7338" y="0"/>
                </a:moveTo>
                <a:lnTo>
                  <a:pt x="22824" y="2988"/>
                </a:lnTo>
                <a:lnTo>
                  <a:pt x="10953" y="11144"/>
                </a:lnTo>
                <a:lnTo>
                  <a:pt x="2940" y="23252"/>
                </a:lnTo>
                <a:lnTo>
                  <a:pt x="0" y="38100"/>
                </a:lnTo>
                <a:lnTo>
                  <a:pt x="2940" y="52947"/>
                </a:lnTo>
                <a:lnTo>
                  <a:pt x="10953" y="65055"/>
                </a:lnTo>
                <a:lnTo>
                  <a:pt x="22824" y="73211"/>
                </a:lnTo>
                <a:lnTo>
                  <a:pt x="37338" y="76200"/>
                </a:lnTo>
                <a:lnTo>
                  <a:pt x="51851" y="73211"/>
                </a:lnTo>
                <a:lnTo>
                  <a:pt x="63722" y="65055"/>
                </a:lnTo>
                <a:lnTo>
                  <a:pt x="71735" y="52947"/>
                </a:lnTo>
                <a:lnTo>
                  <a:pt x="74675" y="38100"/>
                </a:lnTo>
                <a:lnTo>
                  <a:pt x="71735" y="23252"/>
                </a:lnTo>
                <a:lnTo>
                  <a:pt x="63722" y="11144"/>
                </a:lnTo>
                <a:lnTo>
                  <a:pt x="51851" y="2988"/>
                </a:lnTo>
                <a:lnTo>
                  <a:pt x="3733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01128" y="3118866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7338" y="0"/>
                </a:moveTo>
                <a:lnTo>
                  <a:pt x="22824" y="2988"/>
                </a:lnTo>
                <a:lnTo>
                  <a:pt x="10953" y="11144"/>
                </a:lnTo>
                <a:lnTo>
                  <a:pt x="2940" y="23252"/>
                </a:lnTo>
                <a:lnTo>
                  <a:pt x="0" y="38100"/>
                </a:lnTo>
                <a:lnTo>
                  <a:pt x="2940" y="52947"/>
                </a:lnTo>
                <a:lnTo>
                  <a:pt x="10953" y="65055"/>
                </a:lnTo>
                <a:lnTo>
                  <a:pt x="22824" y="73211"/>
                </a:lnTo>
                <a:lnTo>
                  <a:pt x="37338" y="76200"/>
                </a:lnTo>
                <a:lnTo>
                  <a:pt x="51851" y="73211"/>
                </a:lnTo>
                <a:lnTo>
                  <a:pt x="63722" y="65055"/>
                </a:lnTo>
                <a:lnTo>
                  <a:pt x="71735" y="52947"/>
                </a:lnTo>
                <a:lnTo>
                  <a:pt x="74675" y="38100"/>
                </a:lnTo>
                <a:lnTo>
                  <a:pt x="71735" y="23252"/>
                </a:lnTo>
                <a:lnTo>
                  <a:pt x="63722" y="11144"/>
                </a:lnTo>
                <a:lnTo>
                  <a:pt x="51851" y="2988"/>
                </a:lnTo>
                <a:lnTo>
                  <a:pt x="3733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01128" y="3118866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38100"/>
                </a:moveTo>
                <a:lnTo>
                  <a:pt x="2940" y="23252"/>
                </a:lnTo>
                <a:lnTo>
                  <a:pt x="10953" y="11144"/>
                </a:lnTo>
                <a:lnTo>
                  <a:pt x="22824" y="2988"/>
                </a:lnTo>
                <a:lnTo>
                  <a:pt x="37338" y="0"/>
                </a:lnTo>
                <a:lnTo>
                  <a:pt x="51851" y="2988"/>
                </a:lnTo>
                <a:lnTo>
                  <a:pt x="63722" y="11144"/>
                </a:lnTo>
                <a:lnTo>
                  <a:pt x="71735" y="23252"/>
                </a:lnTo>
                <a:lnTo>
                  <a:pt x="74675" y="38100"/>
                </a:lnTo>
                <a:lnTo>
                  <a:pt x="71735" y="52947"/>
                </a:lnTo>
                <a:lnTo>
                  <a:pt x="63722" y="65055"/>
                </a:lnTo>
                <a:lnTo>
                  <a:pt x="51851" y="73211"/>
                </a:lnTo>
                <a:lnTo>
                  <a:pt x="37338" y="76200"/>
                </a:lnTo>
                <a:lnTo>
                  <a:pt x="22824" y="73211"/>
                </a:lnTo>
                <a:lnTo>
                  <a:pt x="10953" y="65055"/>
                </a:lnTo>
                <a:lnTo>
                  <a:pt x="2940" y="52947"/>
                </a:lnTo>
                <a:lnTo>
                  <a:pt x="0" y="3810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68541" y="3144773"/>
            <a:ext cx="74675" cy="76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48144" y="3190495"/>
            <a:ext cx="74675" cy="74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标题 44">
            <a:extLst>
              <a:ext uri="{FF2B5EF4-FFF2-40B4-BE49-F238E27FC236}">
                <a16:creationId xmlns:a16="http://schemas.microsoft.com/office/drawing/2014/main" id="{76B09C42-0F1C-4F59-B61F-EEC02028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增加多项式特征</a:t>
            </a:r>
          </a:p>
        </p:txBody>
      </p:sp>
    </p:spTree>
    <p:extLst>
      <p:ext uri="{BB962C8B-B14F-4D97-AF65-F5344CB8AC3E}">
        <p14:creationId xmlns:p14="http://schemas.microsoft.com/office/powerpoint/2010/main" val="155648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026914" y="2202181"/>
            <a:ext cx="76200" cy="2315845"/>
          </a:xfrm>
          <a:custGeom>
            <a:avLst/>
            <a:gdLst/>
            <a:ahLst/>
            <a:cxnLst/>
            <a:rect l="l" t="t" r="r" b="b"/>
            <a:pathLst>
              <a:path w="76200" h="2315845">
                <a:moveTo>
                  <a:pt x="48006" y="63500"/>
                </a:moveTo>
                <a:lnTo>
                  <a:pt x="28194" y="63500"/>
                </a:lnTo>
                <a:lnTo>
                  <a:pt x="28194" y="2315464"/>
                </a:lnTo>
                <a:lnTo>
                  <a:pt x="48006" y="2315464"/>
                </a:lnTo>
                <a:lnTo>
                  <a:pt x="48006" y="63500"/>
                </a:lnTo>
                <a:close/>
              </a:path>
              <a:path w="76200" h="2315845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315845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8917" y="4462526"/>
            <a:ext cx="3469640" cy="76200"/>
          </a:xfrm>
          <a:custGeom>
            <a:avLst/>
            <a:gdLst/>
            <a:ahLst/>
            <a:cxnLst/>
            <a:rect l="l" t="t" r="r" b="b"/>
            <a:pathLst>
              <a:path w="3469640" h="76200">
                <a:moveTo>
                  <a:pt x="3450174" y="28193"/>
                </a:moveTo>
                <a:lnTo>
                  <a:pt x="3406140" y="28193"/>
                </a:lnTo>
                <a:lnTo>
                  <a:pt x="3406266" y="48006"/>
                </a:lnTo>
                <a:lnTo>
                  <a:pt x="3393473" y="48050"/>
                </a:lnTo>
                <a:lnTo>
                  <a:pt x="3393566" y="76200"/>
                </a:lnTo>
                <a:lnTo>
                  <a:pt x="3469640" y="37846"/>
                </a:lnTo>
                <a:lnTo>
                  <a:pt x="3450174" y="28193"/>
                </a:lnTo>
                <a:close/>
              </a:path>
              <a:path w="3469640" h="76200">
                <a:moveTo>
                  <a:pt x="3393407" y="28238"/>
                </a:moveTo>
                <a:lnTo>
                  <a:pt x="0" y="40132"/>
                </a:lnTo>
                <a:lnTo>
                  <a:pt x="0" y="59943"/>
                </a:lnTo>
                <a:lnTo>
                  <a:pt x="3393473" y="48050"/>
                </a:lnTo>
                <a:lnTo>
                  <a:pt x="3393407" y="28238"/>
                </a:lnTo>
                <a:close/>
              </a:path>
              <a:path w="3469640" h="76200">
                <a:moveTo>
                  <a:pt x="3406140" y="28193"/>
                </a:moveTo>
                <a:lnTo>
                  <a:pt x="3393407" y="28238"/>
                </a:lnTo>
                <a:lnTo>
                  <a:pt x="3393473" y="48050"/>
                </a:lnTo>
                <a:lnTo>
                  <a:pt x="3406266" y="48006"/>
                </a:lnTo>
                <a:lnTo>
                  <a:pt x="3406140" y="28193"/>
                </a:lnTo>
                <a:close/>
              </a:path>
              <a:path w="3469640" h="76200">
                <a:moveTo>
                  <a:pt x="3393313" y="0"/>
                </a:moveTo>
                <a:lnTo>
                  <a:pt x="3393407" y="28238"/>
                </a:lnTo>
                <a:lnTo>
                  <a:pt x="3450174" y="28193"/>
                </a:lnTo>
                <a:lnTo>
                  <a:pt x="339331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2484" y="4559012"/>
            <a:ext cx="33369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02945" algn="l"/>
              </a:tabLst>
            </a:pP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𝑦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lang="en-US" altLang="zh-CN" sz="2400" dirty="0">
                <a:solidFill>
                  <a:srgbClr val="344B5E"/>
                </a:solidFill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r>
              <a:rPr lang="en-US" altLang="zh-CN" sz="2400" dirty="0">
                <a:solidFill>
                  <a:srgbClr val="344B5E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	= 𝛽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0 </a:t>
            </a:r>
            <a:r>
              <a:rPr sz="240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1 </a:t>
            </a:r>
            <a:r>
              <a:rPr sz="2400" dirty="0">
                <a:solidFill>
                  <a:srgbClr val="D0692F"/>
                </a:solidFill>
                <a:latin typeface="Times New Roman"/>
                <a:cs typeface="Times New Roman"/>
              </a:rPr>
              <a:t>log(𝑥)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88224" y="2225802"/>
            <a:ext cx="7467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8332" y="2268475"/>
            <a:ext cx="74675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63157" y="2180083"/>
            <a:ext cx="74675" cy="74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68441" y="2818639"/>
            <a:ext cx="74675" cy="74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56021" y="2414778"/>
            <a:ext cx="74675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5681" y="2972562"/>
            <a:ext cx="74675" cy="74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55636" y="3012186"/>
            <a:ext cx="74675" cy="74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80248" y="3001518"/>
            <a:ext cx="74675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17407" y="2731771"/>
            <a:ext cx="76200" cy="76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87869" y="3615689"/>
            <a:ext cx="74675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49540" y="3571494"/>
            <a:ext cx="762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60564" y="3844289"/>
            <a:ext cx="76200" cy="746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01356" y="3710177"/>
            <a:ext cx="762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5220" y="3106674"/>
            <a:ext cx="74675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55636" y="3106674"/>
            <a:ext cx="74675" cy="74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21069" y="3193543"/>
            <a:ext cx="74675" cy="74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5045" y="3324605"/>
            <a:ext cx="1821179" cy="874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8332" y="3696462"/>
            <a:ext cx="74675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72300" y="3885438"/>
            <a:ext cx="762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55664" y="372846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6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65747" y="374522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7337" y="0"/>
                </a:moveTo>
                <a:lnTo>
                  <a:pt x="22824" y="2988"/>
                </a:lnTo>
                <a:lnTo>
                  <a:pt x="10953" y="11144"/>
                </a:lnTo>
                <a:lnTo>
                  <a:pt x="2940" y="23252"/>
                </a:lnTo>
                <a:lnTo>
                  <a:pt x="0" y="38100"/>
                </a:lnTo>
                <a:lnTo>
                  <a:pt x="2940" y="52947"/>
                </a:lnTo>
                <a:lnTo>
                  <a:pt x="10953" y="65055"/>
                </a:lnTo>
                <a:lnTo>
                  <a:pt x="22824" y="73211"/>
                </a:lnTo>
                <a:lnTo>
                  <a:pt x="37337" y="76200"/>
                </a:lnTo>
                <a:lnTo>
                  <a:pt x="51851" y="73211"/>
                </a:lnTo>
                <a:lnTo>
                  <a:pt x="63722" y="65055"/>
                </a:lnTo>
                <a:lnTo>
                  <a:pt x="71735" y="52947"/>
                </a:lnTo>
                <a:lnTo>
                  <a:pt x="74675" y="38100"/>
                </a:lnTo>
                <a:lnTo>
                  <a:pt x="71735" y="23252"/>
                </a:lnTo>
                <a:lnTo>
                  <a:pt x="63722" y="11144"/>
                </a:lnTo>
                <a:lnTo>
                  <a:pt x="51851" y="2988"/>
                </a:lnTo>
                <a:lnTo>
                  <a:pt x="3733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23077" y="3845815"/>
            <a:ext cx="74675" cy="74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92088" y="4577740"/>
            <a:ext cx="628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20" dirty="0">
                <a:solidFill>
                  <a:srgbClr val="344B5E"/>
                </a:solidFill>
                <a:latin typeface="Arial"/>
                <a:cs typeface="Arial"/>
              </a:rPr>
              <a:t>Budg</a:t>
            </a:r>
            <a:r>
              <a:rPr sz="1400" b="1" spc="-15" dirty="0">
                <a:solidFill>
                  <a:srgbClr val="344B5E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0815" y="2725288"/>
            <a:ext cx="218008" cy="8985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spc="-15" dirty="0">
                <a:solidFill>
                  <a:srgbClr val="344B5E"/>
                </a:solidFill>
                <a:latin typeface="Arial"/>
                <a:cs typeface="Arial"/>
              </a:rPr>
              <a:t>Box</a:t>
            </a:r>
            <a:r>
              <a:rPr sz="1400" b="1" spc="-10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344B5E"/>
                </a:solidFill>
                <a:latin typeface="Arial"/>
                <a:cs typeface="Arial"/>
              </a:rPr>
              <a:t>Office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20457" y="3323083"/>
            <a:ext cx="74675" cy="74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69581" y="3336799"/>
            <a:ext cx="74675" cy="74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0396" y="3350514"/>
            <a:ext cx="225551" cy="914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93507" y="3382518"/>
            <a:ext cx="153924" cy="807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48728" y="3397758"/>
            <a:ext cx="76200" cy="746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25284" y="3405377"/>
            <a:ext cx="74675" cy="746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标题 39">
            <a:extLst>
              <a:ext uri="{FF2B5EF4-FFF2-40B4-BE49-F238E27FC236}">
                <a16:creationId xmlns:a16="http://schemas.microsoft.com/office/drawing/2014/main" id="{D69B042B-66CD-446A-B068-9AED1162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增加多项式特征</a:t>
            </a: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0D5C5F74-79C5-4D06-922E-93EBB5BE23D7}"/>
              </a:ext>
            </a:extLst>
          </p:cNvPr>
          <p:cNvSpPr txBox="1"/>
          <p:nvPr/>
        </p:nvSpPr>
        <p:spPr>
          <a:xfrm>
            <a:off x="442977" y="1926590"/>
            <a:ext cx="3935095" cy="21692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lvl="0" indent="-342900">
              <a:lnSpc>
                <a:spcPct val="150000"/>
              </a:lnSpc>
              <a:spcBef>
                <a:spcPts val="95"/>
              </a:spcBef>
              <a:buSzPct val="100000"/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dirty="0">
                <a:solidFill>
                  <a:prstClr val="black"/>
                </a:solidFill>
                <a:latin typeface="Arial"/>
                <a:cs typeface="Arial"/>
              </a:rPr>
              <a:t>通过增加多项式特征来捕捉更高阶的数据特征</a:t>
            </a:r>
            <a:endParaRPr lang="en-US" altLang="zh-CN"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lvl="0" indent="-342900">
              <a:lnSpc>
                <a:spcPct val="150000"/>
              </a:lnSpc>
              <a:spcBef>
                <a:spcPts val="95"/>
              </a:spcBef>
              <a:buSzPct val="100000"/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dirty="0">
                <a:solidFill>
                  <a:prstClr val="black"/>
                </a:solidFill>
                <a:latin typeface="Arial"/>
                <a:cs typeface="Arial"/>
              </a:rPr>
              <a:t>“线性回归”意味着特征间的线性组合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12033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>
            <a:extLst>
              <a:ext uri="{FF2B5EF4-FFF2-40B4-BE49-F238E27FC236}">
                <a16:creationId xmlns:a16="http://schemas.microsoft.com/office/drawing/2014/main" id="{D69B042B-66CD-446A-B068-9AED1162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增加多项式特征</a:t>
            </a: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EB161904-61F7-4138-887E-AC1A462C86E3}"/>
              </a:ext>
            </a:extLst>
          </p:cNvPr>
          <p:cNvSpPr txBox="1"/>
          <p:nvPr/>
        </p:nvSpPr>
        <p:spPr>
          <a:xfrm>
            <a:off x="541147" y="1872189"/>
            <a:ext cx="416185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spc="-55" dirty="0">
                <a:latin typeface="Arial"/>
                <a:cs typeface="Arial"/>
              </a:rPr>
              <a:t>还可以选择变量间的交互项：</a:t>
            </a:r>
            <a:endParaRPr lang="en-US" altLang="zh-CN" sz="2400" spc="-55" dirty="0">
              <a:latin typeface="Arial"/>
              <a:cs typeface="Arial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F77D3879-7900-4FEC-BE47-F2DAEF1D8065}"/>
              </a:ext>
            </a:extLst>
          </p:cNvPr>
          <p:cNvSpPr txBox="1"/>
          <p:nvPr/>
        </p:nvSpPr>
        <p:spPr>
          <a:xfrm>
            <a:off x="4730623" y="1861313"/>
            <a:ext cx="416185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702945" algn="l"/>
              </a:tabLst>
            </a:pP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𝑦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lang="en-US" altLang="zh-CN" sz="2400" dirty="0">
                <a:solidFill>
                  <a:srgbClr val="344B5E"/>
                </a:solidFill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r>
              <a:rPr lang="en-US" altLang="zh-CN" sz="2400" dirty="0">
                <a:solidFill>
                  <a:srgbClr val="344B5E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	= 𝛽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0 </a:t>
            </a:r>
            <a:r>
              <a:rPr sz="240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1 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+ 𝛽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+ </a:t>
            </a:r>
            <a:r>
              <a:rPr sz="2400" dirty="0">
                <a:solidFill>
                  <a:srgbClr val="D0692F"/>
                </a:solidFill>
                <a:latin typeface="Times New Roman"/>
                <a:cs typeface="Times New Roman"/>
              </a:rPr>
              <a:t>𝛽</a:t>
            </a:r>
            <a:r>
              <a:rPr sz="2400" baseline="-15325" dirty="0">
                <a:solidFill>
                  <a:srgbClr val="D0692F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solidFill>
                  <a:srgbClr val="D0692F"/>
                </a:solidFill>
                <a:latin typeface="Times New Roman"/>
                <a:cs typeface="Times New Roman"/>
              </a:rPr>
              <a:t>𝑥</a:t>
            </a:r>
            <a:r>
              <a:rPr sz="2400" baseline="-15325" dirty="0">
                <a:solidFill>
                  <a:srgbClr val="D0692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D0692F"/>
                </a:solidFill>
                <a:latin typeface="Times New Roman"/>
                <a:cs typeface="Times New Roman"/>
              </a:rPr>
              <a:t>𝑥</a:t>
            </a:r>
            <a:r>
              <a:rPr sz="2400" baseline="-15325" dirty="0">
                <a:solidFill>
                  <a:srgbClr val="D0692F"/>
                </a:solidFill>
                <a:latin typeface="Times New Roman"/>
                <a:cs typeface="Times New Roman"/>
              </a:rPr>
              <a:t>2</a:t>
            </a:r>
            <a:endParaRPr sz="2400" baseline="-1532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6416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>
            <a:extLst>
              <a:ext uri="{FF2B5EF4-FFF2-40B4-BE49-F238E27FC236}">
                <a16:creationId xmlns:a16="http://schemas.microsoft.com/office/drawing/2014/main" id="{D69B042B-66CD-446A-B068-9AED1162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增加多项式特征</a:t>
            </a: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EB161904-61F7-4138-887E-AC1A462C86E3}"/>
              </a:ext>
            </a:extLst>
          </p:cNvPr>
          <p:cNvSpPr txBox="1"/>
          <p:nvPr/>
        </p:nvSpPr>
        <p:spPr>
          <a:xfrm>
            <a:off x="541148" y="1872189"/>
            <a:ext cx="4030852" cy="15279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spc="-55" dirty="0">
                <a:latin typeface="Arial"/>
                <a:cs typeface="Arial"/>
              </a:rPr>
              <a:t>还可以选择变量间的交互项：</a:t>
            </a:r>
            <a:endParaRPr lang="en-US" altLang="zh-CN" sz="2400" spc="-55" dirty="0">
              <a:latin typeface="Arial"/>
              <a:cs typeface="Arial"/>
            </a:endParaRPr>
          </a:p>
          <a:p>
            <a:pPr marL="355600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endParaRPr lang="en-US" altLang="zh-CN" sz="2400" spc="-55" dirty="0">
              <a:latin typeface="Arial"/>
              <a:cs typeface="Arial"/>
            </a:endParaRPr>
          </a:p>
          <a:p>
            <a:pPr marL="355600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endParaRPr lang="en-US" altLang="zh-CN" sz="2400" spc="-55" dirty="0">
              <a:latin typeface="Arial"/>
              <a:cs typeface="Arial"/>
            </a:endParaRPr>
          </a:p>
          <a:p>
            <a:pPr marL="355600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spc="-55" dirty="0">
                <a:latin typeface="Arial"/>
                <a:cs typeface="Arial"/>
              </a:rPr>
              <a:t>如何选择正确的函数形式：</a:t>
            </a:r>
            <a:endParaRPr lang="en-US" altLang="zh-CN" sz="2400" spc="-55" dirty="0">
              <a:latin typeface="Arial"/>
              <a:cs typeface="Arial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F77D3879-7900-4FEC-BE47-F2DAEF1D8065}"/>
              </a:ext>
            </a:extLst>
          </p:cNvPr>
          <p:cNvSpPr txBox="1"/>
          <p:nvPr/>
        </p:nvSpPr>
        <p:spPr>
          <a:xfrm>
            <a:off x="4730623" y="1861313"/>
            <a:ext cx="416185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702945" algn="l"/>
              </a:tabLst>
            </a:pP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𝑦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lang="en-US" altLang="zh-CN" sz="2400" dirty="0">
                <a:solidFill>
                  <a:srgbClr val="344B5E"/>
                </a:solidFill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r>
              <a:rPr lang="en-US" altLang="zh-CN" sz="2400" dirty="0">
                <a:solidFill>
                  <a:srgbClr val="344B5E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	= 𝛽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0 </a:t>
            </a:r>
            <a:r>
              <a:rPr sz="240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1 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+ 𝛽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r>
              <a:rPr sz="2400" baseline="-15325" dirty="0">
                <a:solidFill>
                  <a:srgbClr val="344B5E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344B5E"/>
                </a:solidFill>
                <a:latin typeface="Times New Roman"/>
                <a:cs typeface="Times New Roman"/>
              </a:rPr>
              <a:t>+ </a:t>
            </a:r>
            <a:r>
              <a:rPr sz="2400" dirty="0">
                <a:solidFill>
                  <a:srgbClr val="D0692F"/>
                </a:solidFill>
                <a:latin typeface="Times New Roman"/>
                <a:cs typeface="Times New Roman"/>
              </a:rPr>
              <a:t>𝛽</a:t>
            </a:r>
            <a:r>
              <a:rPr sz="2400" baseline="-15325" dirty="0">
                <a:solidFill>
                  <a:srgbClr val="D0692F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solidFill>
                  <a:srgbClr val="D0692F"/>
                </a:solidFill>
                <a:latin typeface="Times New Roman"/>
                <a:cs typeface="Times New Roman"/>
              </a:rPr>
              <a:t>𝑥</a:t>
            </a:r>
            <a:r>
              <a:rPr sz="2400" baseline="-15325" dirty="0">
                <a:solidFill>
                  <a:srgbClr val="D0692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D0692F"/>
                </a:solidFill>
                <a:latin typeface="Times New Roman"/>
                <a:cs typeface="Times New Roman"/>
              </a:rPr>
              <a:t>𝑥</a:t>
            </a:r>
            <a:r>
              <a:rPr sz="2400" baseline="-15325" dirty="0">
                <a:solidFill>
                  <a:srgbClr val="D0692F"/>
                </a:solidFill>
                <a:latin typeface="Times New Roman"/>
                <a:cs typeface="Times New Roman"/>
              </a:rPr>
              <a:t>2</a:t>
            </a:r>
            <a:endParaRPr sz="2400" baseline="-15325" dirty="0">
              <a:latin typeface="Times New Roman"/>
              <a:cs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75A270-4D13-4F3C-BAC0-0A811371A90A}"/>
              </a:ext>
            </a:extLst>
          </p:cNvPr>
          <p:cNvSpPr txBox="1"/>
          <p:nvPr/>
        </p:nvSpPr>
        <p:spPr>
          <a:xfrm>
            <a:off x="4650462" y="296733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检查每个变量与结果之间的关系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F9D2C80-FCFC-4D35-A8A5-215DA80F5689}"/>
              </a:ext>
            </a:extLst>
          </p:cNvPr>
          <p:cNvSpPr/>
          <p:nvPr/>
        </p:nvSpPr>
        <p:spPr>
          <a:xfrm>
            <a:off x="4339832" y="3002771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192024" y="0"/>
                </a:moveTo>
                <a:lnTo>
                  <a:pt x="192024" y="96392"/>
                </a:lnTo>
                <a:lnTo>
                  <a:pt x="0" y="96392"/>
                </a:lnTo>
                <a:lnTo>
                  <a:pt x="0" y="289178"/>
                </a:lnTo>
                <a:lnTo>
                  <a:pt x="192024" y="289178"/>
                </a:lnTo>
                <a:lnTo>
                  <a:pt x="192024" y="385571"/>
                </a:lnTo>
                <a:lnTo>
                  <a:pt x="384048" y="192785"/>
                </a:lnTo>
                <a:lnTo>
                  <a:pt x="192024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08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2415" y="3150107"/>
            <a:ext cx="44372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𝑦</a:t>
            </a:r>
            <a:r>
              <a:rPr sz="3075" baseline="-16260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endParaRPr sz="3075" baseline="-1626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6340" y="3251200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3" y="328930"/>
                </a:lnTo>
                <a:lnTo>
                  <a:pt x="372411" y="307879"/>
                </a:lnTo>
                <a:lnTo>
                  <a:pt x="405384" y="271399"/>
                </a:lnTo>
                <a:lnTo>
                  <a:pt x="425672" y="222662"/>
                </a:lnTo>
                <a:lnTo>
                  <a:pt x="432435" y="164592"/>
                </a:lnTo>
                <a:lnTo>
                  <a:pt x="430742" y="134399"/>
                </a:lnTo>
                <a:lnTo>
                  <a:pt x="417165" y="80920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34" y="21066"/>
                </a:lnTo>
                <a:lnTo>
                  <a:pt x="27178" y="57657"/>
                </a:lnTo>
                <a:lnTo>
                  <a:pt x="6778" y="106505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9093" y="315594"/>
                </a:lnTo>
                <a:lnTo>
                  <a:pt x="90302" y="307288"/>
                </a:lnTo>
                <a:lnTo>
                  <a:pt x="74120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81242" y="3150107"/>
            <a:ext cx="2141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59105" algn="l"/>
              </a:tabLst>
            </a:pPr>
            <a:r>
              <a:rPr sz="2800" spc="-690" dirty="0">
                <a:solidFill>
                  <a:srgbClr val="344B5E"/>
                </a:solidFill>
                <a:latin typeface="Times New Roman"/>
                <a:cs typeface="Times New Roman"/>
              </a:rPr>
              <a:t>𝑥	</a:t>
            </a: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= 𝛽</a:t>
            </a:r>
            <a:r>
              <a:rPr sz="3075" baseline="-16260" dirty="0">
                <a:solidFill>
                  <a:srgbClr val="344B5E"/>
                </a:solidFill>
                <a:latin typeface="Times New Roman"/>
                <a:cs typeface="Times New Roman"/>
              </a:rPr>
              <a:t>0 </a:t>
            </a:r>
            <a:r>
              <a:rPr sz="280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sz="3075" baseline="-16260" dirty="0">
                <a:solidFill>
                  <a:srgbClr val="344B5E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7579" y="3039617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5385" y="3960114"/>
            <a:ext cx="108203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74721" y="4252722"/>
            <a:ext cx="108203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6016" y="3661411"/>
            <a:ext cx="109728" cy="108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2867" y="3626357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8964" y="3810761"/>
            <a:ext cx="109728" cy="108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6817" y="4080511"/>
            <a:ext cx="109727" cy="108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29027" y="4488941"/>
            <a:ext cx="108204" cy="109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60320" y="4283202"/>
            <a:ext cx="108204" cy="109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22676" y="2779014"/>
            <a:ext cx="108204" cy="108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74365" y="3409950"/>
            <a:ext cx="108203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64180" y="3243833"/>
            <a:ext cx="10820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4264" y="3912870"/>
            <a:ext cx="108204" cy="109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5205" y="3577589"/>
            <a:ext cx="108203" cy="109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32482" y="4693159"/>
            <a:ext cx="2630170" cy="78105"/>
          </a:xfrm>
          <a:custGeom>
            <a:avLst/>
            <a:gdLst/>
            <a:ahLst/>
            <a:cxnLst/>
            <a:rect l="l" t="t" r="r" b="b"/>
            <a:pathLst>
              <a:path w="2630170" h="78104">
                <a:moveTo>
                  <a:pt x="2552446" y="0"/>
                </a:moveTo>
                <a:lnTo>
                  <a:pt x="2552276" y="25957"/>
                </a:lnTo>
                <a:lnTo>
                  <a:pt x="2565272" y="26034"/>
                </a:lnTo>
                <a:lnTo>
                  <a:pt x="2565146" y="51955"/>
                </a:lnTo>
                <a:lnTo>
                  <a:pt x="2552106" y="51955"/>
                </a:lnTo>
                <a:lnTo>
                  <a:pt x="2551938" y="77787"/>
                </a:lnTo>
                <a:lnTo>
                  <a:pt x="2604387" y="51955"/>
                </a:lnTo>
                <a:lnTo>
                  <a:pt x="2565146" y="51955"/>
                </a:lnTo>
                <a:lnTo>
                  <a:pt x="2604546" y="51877"/>
                </a:lnTo>
                <a:lnTo>
                  <a:pt x="2629916" y="39382"/>
                </a:lnTo>
                <a:lnTo>
                  <a:pt x="2552446" y="0"/>
                </a:lnTo>
                <a:close/>
              </a:path>
              <a:path w="2630170" h="78104">
                <a:moveTo>
                  <a:pt x="2552276" y="25957"/>
                </a:moveTo>
                <a:lnTo>
                  <a:pt x="2552107" y="51877"/>
                </a:lnTo>
                <a:lnTo>
                  <a:pt x="2565146" y="51955"/>
                </a:lnTo>
                <a:lnTo>
                  <a:pt x="2565272" y="26034"/>
                </a:lnTo>
                <a:lnTo>
                  <a:pt x="2552276" y="25957"/>
                </a:lnTo>
                <a:close/>
              </a:path>
              <a:path w="2630170" h="78104">
                <a:moveTo>
                  <a:pt x="254" y="10667"/>
                </a:moveTo>
                <a:lnTo>
                  <a:pt x="0" y="36575"/>
                </a:lnTo>
                <a:lnTo>
                  <a:pt x="2552107" y="51877"/>
                </a:lnTo>
                <a:lnTo>
                  <a:pt x="2552276" y="25957"/>
                </a:lnTo>
                <a:lnTo>
                  <a:pt x="254" y="1066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77746" y="475787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0737" y="390410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70737" y="3230879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3234" y="2545588"/>
            <a:ext cx="2774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15385" y="3960114"/>
            <a:ext cx="118871" cy="120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64052" y="4255770"/>
            <a:ext cx="118872" cy="120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74364" y="3409950"/>
            <a:ext cx="120396" cy="118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76017" y="3649218"/>
            <a:ext cx="120395" cy="1203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77767" y="3021330"/>
            <a:ext cx="120396" cy="1203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16580" y="2766823"/>
            <a:ext cx="120395" cy="1203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36749" y="3225546"/>
            <a:ext cx="132587" cy="1310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6249" y="3559302"/>
            <a:ext cx="131063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71217" y="3912870"/>
            <a:ext cx="120395" cy="1203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49651" y="4278630"/>
            <a:ext cx="118872" cy="1203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83536" y="3804667"/>
            <a:ext cx="120395" cy="1203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57627" y="3612643"/>
            <a:ext cx="120396" cy="118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55293" y="4078986"/>
            <a:ext cx="118871" cy="1203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00073" y="4476751"/>
            <a:ext cx="132587" cy="1325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69184" y="4699782"/>
            <a:ext cx="621665" cy="5486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20955" algn="ctr">
              <a:spcBef>
                <a:spcPts val="555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 dirty="0">
              <a:latin typeface="Arial"/>
              <a:cs typeface="Arial"/>
            </a:endParaRPr>
          </a:p>
          <a:p>
            <a:pPr algn="ctr">
              <a:spcBef>
                <a:spcPts val="540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Budget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42697" y="2887218"/>
            <a:ext cx="215444" cy="1043638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Box Office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51452" y="4655160"/>
            <a:ext cx="534670" cy="294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240">
              <a:lnSpc>
                <a:spcPts val="1005"/>
              </a:lnSpc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  <a:p>
            <a:pPr marL="12700">
              <a:lnSpc>
                <a:spcPts val="1245"/>
              </a:lnSpc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标题 44">
            <a:extLst>
              <a:ext uri="{FF2B5EF4-FFF2-40B4-BE49-F238E27FC236}">
                <a16:creationId xmlns:a16="http://schemas.microsoft.com/office/drawing/2014/main" id="{4CFE1D90-D52D-43AE-97C1-9302659F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</p:spTree>
    <p:extLst>
      <p:ext uri="{BB962C8B-B14F-4D97-AF65-F5344CB8AC3E}">
        <p14:creationId xmlns:p14="http://schemas.microsoft.com/office/powerpoint/2010/main" val="779451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2006" y="1484784"/>
            <a:ext cx="8519987" cy="391466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zh-CN" altLang="en-US" sz="2400" b="1" dirty="0">
                <a:latin typeface="Arial"/>
                <a:cs typeface="Arial"/>
              </a:rPr>
              <a:t>导入包含转换方法的类：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</a:pP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from sklearn.preprocessing import</a:t>
            </a:r>
            <a:r>
              <a:rPr b="1" spc="-7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ADEE"/>
                </a:solidFill>
                <a:latin typeface="Courier New"/>
                <a:cs typeface="Courier New"/>
              </a:rPr>
              <a:t>PolynomialFeatures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dirty="0">
                <a:latin typeface="Arial"/>
                <a:cs typeface="Arial"/>
              </a:rPr>
              <a:t>创建该类的一个对象：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</a:pP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polyFeat 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b="1" spc="-3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ADEE"/>
                </a:solidFill>
                <a:latin typeface="Courier New"/>
                <a:cs typeface="Courier New"/>
              </a:rPr>
              <a:t>PolynomialFeatures(</a:t>
            </a:r>
            <a:r>
              <a:rPr b="1" spc="-5" dirty="0">
                <a:solidFill>
                  <a:srgbClr val="D0692F"/>
                </a:solidFill>
                <a:latin typeface="Courier New"/>
                <a:cs typeface="Courier New"/>
              </a:rPr>
              <a:t>degree=2</a:t>
            </a:r>
            <a:r>
              <a:rPr b="1" spc="-5" dirty="0">
                <a:solidFill>
                  <a:srgbClr val="00ADEE"/>
                </a:solidFill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25" dirty="0">
                <a:latin typeface="Arial"/>
                <a:cs typeface="Arial"/>
              </a:rPr>
              <a:t>创建多项式特征，并转换数据：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</a:pP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polyFeat 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polyFeat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X_data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469900">
              <a:lnSpc>
                <a:spcPct val="150000"/>
              </a:lnSpc>
            </a:pPr>
            <a:r>
              <a:rPr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x_poly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b="1" spc="-3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 err="1">
                <a:solidFill>
                  <a:srgbClr val="344B5E"/>
                </a:solidFill>
                <a:latin typeface="Courier New"/>
                <a:cs typeface="Courier New"/>
              </a:rPr>
              <a:t>polyFeat</a:t>
            </a:r>
            <a:r>
              <a:rPr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spc="-5" dirty="0" err="1">
                <a:solidFill>
                  <a:srgbClr val="D0692F"/>
                </a:solidFill>
                <a:latin typeface="Courier New"/>
                <a:cs typeface="Courier New"/>
              </a:rPr>
              <a:t>transform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X_data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  <a:endParaRPr lang="en-US" altLang="zh-CN" b="1" spc="-5" dirty="0">
              <a:solidFill>
                <a:srgbClr val="84ADAF"/>
              </a:solidFill>
              <a:latin typeface="Courier New"/>
              <a:cs typeface="Courier New"/>
            </a:endParaRPr>
          </a:p>
          <a:p>
            <a:pPr marL="469900">
              <a:lnSpc>
                <a:spcPct val="150000"/>
              </a:lnSpc>
            </a:pPr>
            <a:r>
              <a:rPr lang="zh-CN" altLang="en-US" sz="2400" b="1" spc="-5" dirty="0">
                <a:latin typeface="Courier New"/>
                <a:cs typeface="Courier New"/>
              </a:rPr>
              <a:t>或者</a:t>
            </a:r>
            <a:r>
              <a:rPr lang="zh-CN" alt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x_poly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altLang="zh-CN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lang="en-US" altLang="zh-CN" b="1" spc="-3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altLang="zh-CN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polyFeat</a:t>
            </a: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lang="en-US" altLang="zh-CN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fit_transform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X_data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E8D08EB-1CCD-411A-BEAA-9E590166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生成多项式特征的语法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BF651E-0990-4972-8FC4-8E2C05696F35}"/>
              </a:ext>
            </a:extLst>
          </p:cNvPr>
          <p:cNvSpPr txBox="1"/>
          <p:nvPr/>
        </p:nvSpPr>
        <p:spPr>
          <a:xfrm>
            <a:off x="0" y="6046784"/>
            <a:ext cx="93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http://scikit-learn.org/stable/modules/generated/sklearn.preprocessing.PolynomialFeatures.html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030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9097" y="2385061"/>
            <a:ext cx="78105" cy="2196465"/>
          </a:xfrm>
          <a:custGeom>
            <a:avLst/>
            <a:gdLst/>
            <a:ahLst/>
            <a:cxnLst/>
            <a:rect l="l" t="t" r="r" b="b"/>
            <a:pathLst>
              <a:path w="78105" h="2196465">
                <a:moveTo>
                  <a:pt x="51816" y="64769"/>
                </a:moveTo>
                <a:lnTo>
                  <a:pt x="25908" y="64769"/>
                </a:lnTo>
                <a:lnTo>
                  <a:pt x="25908" y="2196465"/>
                </a:lnTo>
                <a:lnTo>
                  <a:pt x="51816" y="2196465"/>
                </a:lnTo>
                <a:lnTo>
                  <a:pt x="51816" y="64769"/>
                </a:lnTo>
                <a:close/>
              </a:path>
              <a:path w="78105" h="219646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196465">
                <a:moveTo>
                  <a:pt x="71247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7958" y="4533139"/>
            <a:ext cx="3591560" cy="78105"/>
          </a:xfrm>
          <a:custGeom>
            <a:avLst/>
            <a:gdLst/>
            <a:ahLst/>
            <a:cxnLst/>
            <a:rect l="l" t="t" r="r" b="b"/>
            <a:pathLst>
              <a:path w="3591560" h="78104">
                <a:moveTo>
                  <a:pt x="3513836" y="0"/>
                </a:moveTo>
                <a:lnTo>
                  <a:pt x="3513836" y="77724"/>
                </a:lnTo>
                <a:lnTo>
                  <a:pt x="3565652" y="51815"/>
                </a:lnTo>
                <a:lnTo>
                  <a:pt x="3526916" y="51815"/>
                </a:lnTo>
                <a:lnTo>
                  <a:pt x="3526916" y="25908"/>
                </a:lnTo>
                <a:lnTo>
                  <a:pt x="3565652" y="25908"/>
                </a:lnTo>
                <a:lnTo>
                  <a:pt x="3513836" y="0"/>
                </a:lnTo>
                <a:close/>
              </a:path>
              <a:path w="3591560" h="78104">
                <a:moveTo>
                  <a:pt x="3513836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513836" y="51815"/>
                </a:lnTo>
                <a:lnTo>
                  <a:pt x="3513836" y="25908"/>
                </a:lnTo>
                <a:close/>
              </a:path>
              <a:path w="3591560" h="78104">
                <a:moveTo>
                  <a:pt x="3565652" y="25908"/>
                </a:moveTo>
                <a:lnTo>
                  <a:pt x="3526916" y="25908"/>
                </a:lnTo>
                <a:lnTo>
                  <a:pt x="3526916" y="51815"/>
                </a:lnTo>
                <a:lnTo>
                  <a:pt x="3565652" y="51815"/>
                </a:lnTo>
                <a:lnTo>
                  <a:pt x="3591559" y="38862"/>
                </a:lnTo>
                <a:lnTo>
                  <a:pt x="3565652" y="25908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9543" y="2450591"/>
            <a:ext cx="1763395" cy="1408430"/>
          </a:xfrm>
          <a:custGeom>
            <a:avLst/>
            <a:gdLst/>
            <a:ahLst/>
            <a:cxnLst/>
            <a:rect l="l" t="t" r="r" b="b"/>
            <a:pathLst>
              <a:path w="1763395" h="1408430">
                <a:moveTo>
                  <a:pt x="0" y="0"/>
                </a:moveTo>
                <a:lnTo>
                  <a:pt x="11696" y="58892"/>
                </a:lnTo>
                <a:lnTo>
                  <a:pt x="23407" y="117686"/>
                </a:lnTo>
                <a:lnTo>
                  <a:pt x="35150" y="176283"/>
                </a:lnTo>
                <a:lnTo>
                  <a:pt x="46938" y="234587"/>
                </a:lnTo>
                <a:lnTo>
                  <a:pt x="58787" y="292498"/>
                </a:lnTo>
                <a:lnTo>
                  <a:pt x="70713" y="349918"/>
                </a:lnTo>
                <a:lnTo>
                  <a:pt x="82731" y="406750"/>
                </a:lnTo>
                <a:lnTo>
                  <a:pt x="94856" y="462895"/>
                </a:lnTo>
                <a:lnTo>
                  <a:pt x="107103" y="518255"/>
                </a:lnTo>
                <a:lnTo>
                  <a:pt x="119488" y="572732"/>
                </a:lnTo>
                <a:lnTo>
                  <a:pt x="132026" y="626228"/>
                </a:lnTo>
                <a:lnTo>
                  <a:pt x="144732" y="678645"/>
                </a:lnTo>
                <a:lnTo>
                  <a:pt x="157622" y="729884"/>
                </a:lnTo>
                <a:lnTo>
                  <a:pt x="170711" y="779848"/>
                </a:lnTo>
                <a:lnTo>
                  <a:pt x="184015" y="828439"/>
                </a:lnTo>
                <a:lnTo>
                  <a:pt x="197547" y="875558"/>
                </a:lnTo>
                <a:lnTo>
                  <a:pt x="211325" y="921106"/>
                </a:lnTo>
                <a:lnTo>
                  <a:pt x="225363" y="964988"/>
                </a:lnTo>
                <a:lnTo>
                  <a:pt x="239676" y="1007103"/>
                </a:lnTo>
                <a:lnTo>
                  <a:pt x="254280" y="1047354"/>
                </a:lnTo>
                <a:lnTo>
                  <a:pt x="269191" y="1085642"/>
                </a:lnTo>
                <a:lnTo>
                  <a:pt x="284422" y="1121871"/>
                </a:lnTo>
                <a:lnTo>
                  <a:pt x="315911" y="1187754"/>
                </a:lnTo>
                <a:lnTo>
                  <a:pt x="348869" y="1244219"/>
                </a:lnTo>
                <a:lnTo>
                  <a:pt x="383516" y="1291072"/>
                </a:lnTo>
                <a:lnTo>
                  <a:pt x="419866" y="1329107"/>
                </a:lnTo>
                <a:lnTo>
                  <a:pt x="457724" y="1358927"/>
                </a:lnTo>
                <a:lnTo>
                  <a:pt x="496898" y="1381139"/>
                </a:lnTo>
                <a:lnTo>
                  <a:pt x="537196" y="1396347"/>
                </a:lnTo>
                <a:lnTo>
                  <a:pt x="578425" y="1405156"/>
                </a:lnTo>
                <a:lnTo>
                  <a:pt x="620393" y="1408171"/>
                </a:lnTo>
                <a:lnTo>
                  <a:pt x="662907" y="1405996"/>
                </a:lnTo>
                <a:lnTo>
                  <a:pt x="705775" y="1399237"/>
                </a:lnTo>
                <a:lnTo>
                  <a:pt x="748804" y="1388498"/>
                </a:lnTo>
                <a:lnTo>
                  <a:pt x="791802" y="1374384"/>
                </a:lnTo>
                <a:lnTo>
                  <a:pt x="834576" y="1357501"/>
                </a:lnTo>
                <a:lnTo>
                  <a:pt x="876934" y="1338453"/>
                </a:lnTo>
                <a:lnTo>
                  <a:pt x="943246" y="1298838"/>
                </a:lnTo>
                <a:lnTo>
                  <a:pt x="977636" y="1272843"/>
                </a:lnTo>
                <a:lnTo>
                  <a:pt x="1012617" y="1243284"/>
                </a:lnTo>
                <a:lnTo>
                  <a:pt x="1048018" y="1210580"/>
                </a:lnTo>
                <a:lnTo>
                  <a:pt x="1083666" y="1175152"/>
                </a:lnTo>
                <a:lnTo>
                  <a:pt x="1119388" y="1137419"/>
                </a:lnTo>
                <a:lnTo>
                  <a:pt x="1155012" y="1097803"/>
                </a:lnTo>
                <a:lnTo>
                  <a:pt x="1190365" y="1056723"/>
                </a:lnTo>
                <a:lnTo>
                  <a:pt x="1225275" y="1014599"/>
                </a:lnTo>
                <a:lnTo>
                  <a:pt x="1259568" y="971852"/>
                </a:lnTo>
                <a:lnTo>
                  <a:pt x="1293072" y="928902"/>
                </a:lnTo>
                <a:lnTo>
                  <a:pt x="1325615" y="886168"/>
                </a:lnTo>
                <a:lnTo>
                  <a:pt x="1357024" y="844071"/>
                </a:lnTo>
                <a:lnTo>
                  <a:pt x="1387126" y="803032"/>
                </a:lnTo>
                <a:lnTo>
                  <a:pt x="1415749" y="763469"/>
                </a:lnTo>
                <a:lnTo>
                  <a:pt x="1442720" y="725805"/>
                </a:lnTo>
                <a:lnTo>
                  <a:pt x="1473744" y="678837"/>
                </a:lnTo>
                <a:lnTo>
                  <a:pt x="1503517" y="627578"/>
                </a:lnTo>
                <a:lnTo>
                  <a:pt x="1532038" y="573172"/>
                </a:lnTo>
                <a:lnTo>
                  <a:pt x="1559308" y="516764"/>
                </a:lnTo>
                <a:lnTo>
                  <a:pt x="1585328" y="459497"/>
                </a:lnTo>
                <a:lnTo>
                  <a:pt x="1610097" y="402515"/>
                </a:lnTo>
                <a:lnTo>
                  <a:pt x="1633616" y="346964"/>
                </a:lnTo>
                <a:lnTo>
                  <a:pt x="1655885" y="293985"/>
                </a:lnTo>
                <a:lnTo>
                  <a:pt x="1676905" y="244725"/>
                </a:lnTo>
                <a:lnTo>
                  <a:pt x="1696675" y="200326"/>
                </a:lnTo>
                <a:lnTo>
                  <a:pt x="1715196" y="161934"/>
                </a:lnTo>
                <a:lnTo>
                  <a:pt x="1732468" y="130691"/>
                </a:lnTo>
                <a:lnTo>
                  <a:pt x="1748492" y="107743"/>
                </a:lnTo>
                <a:lnTo>
                  <a:pt x="1763268" y="94234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0567" y="2441447"/>
            <a:ext cx="2790825" cy="1961514"/>
          </a:xfrm>
          <a:custGeom>
            <a:avLst/>
            <a:gdLst/>
            <a:ahLst/>
            <a:cxnLst/>
            <a:rect l="l" t="t" r="r" b="b"/>
            <a:pathLst>
              <a:path w="2790825" h="1961514">
                <a:moveTo>
                  <a:pt x="0" y="0"/>
                </a:moveTo>
                <a:lnTo>
                  <a:pt x="10290" y="56668"/>
                </a:lnTo>
                <a:lnTo>
                  <a:pt x="20602" y="113256"/>
                </a:lnTo>
                <a:lnTo>
                  <a:pt x="30956" y="169682"/>
                </a:lnTo>
                <a:lnTo>
                  <a:pt x="41373" y="225865"/>
                </a:lnTo>
                <a:lnTo>
                  <a:pt x="51876" y="281724"/>
                </a:lnTo>
                <a:lnTo>
                  <a:pt x="62484" y="337178"/>
                </a:lnTo>
                <a:lnTo>
                  <a:pt x="73219" y="392145"/>
                </a:lnTo>
                <a:lnTo>
                  <a:pt x="84103" y="446546"/>
                </a:lnTo>
                <a:lnTo>
                  <a:pt x="95156" y="500299"/>
                </a:lnTo>
                <a:lnTo>
                  <a:pt x="106400" y="553322"/>
                </a:lnTo>
                <a:lnTo>
                  <a:pt x="117856" y="605535"/>
                </a:lnTo>
                <a:lnTo>
                  <a:pt x="129544" y="656858"/>
                </a:lnTo>
                <a:lnTo>
                  <a:pt x="141487" y="707208"/>
                </a:lnTo>
                <a:lnTo>
                  <a:pt x="153705" y="756505"/>
                </a:lnTo>
                <a:lnTo>
                  <a:pt x="166220" y="804668"/>
                </a:lnTo>
                <a:lnTo>
                  <a:pt x="179052" y="851616"/>
                </a:lnTo>
                <a:lnTo>
                  <a:pt x="192223" y="897268"/>
                </a:lnTo>
                <a:lnTo>
                  <a:pt x="205755" y="941542"/>
                </a:lnTo>
                <a:lnTo>
                  <a:pt x="219668" y="984358"/>
                </a:lnTo>
                <a:lnTo>
                  <a:pt x="233983" y="1025636"/>
                </a:lnTo>
                <a:lnTo>
                  <a:pt x="248722" y="1065293"/>
                </a:lnTo>
                <a:lnTo>
                  <a:pt x="263906" y="1103249"/>
                </a:lnTo>
                <a:lnTo>
                  <a:pt x="288338" y="1159354"/>
                </a:lnTo>
                <a:lnTo>
                  <a:pt x="313201" y="1211350"/>
                </a:lnTo>
                <a:lnTo>
                  <a:pt x="338587" y="1259559"/>
                </a:lnTo>
                <a:lnTo>
                  <a:pt x="364589" y="1304299"/>
                </a:lnTo>
                <a:lnTo>
                  <a:pt x="391300" y="1345890"/>
                </a:lnTo>
                <a:lnTo>
                  <a:pt x="418810" y="1384653"/>
                </a:lnTo>
                <a:lnTo>
                  <a:pt x="447214" y="1420907"/>
                </a:lnTo>
                <a:lnTo>
                  <a:pt x="476603" y="1454973"/>
                </a:lnTo>
                <a:lnTo>
                  <a:pt x="507071" y="1487169"/>
                </a:lnTo>
                <a:lnTo>
                  <a:pt x="538709" y="1517816"/>
                </a:lnTo>
                <a:lnTo>
                  <a:pt x="571610" y="1547235"/>
                </a:lnTo>
                <a:lnTo>
                  <a:pt x="605866" y="1575744"/>
                </a:lnTo>
                <a:lnTo>
                  <a:pt x="641570" y="1603664"/>
                </a:lnTo>
                <a:lnTo>
                  <a:pt x="678815" y="1631314"/>
                </a:lnTo>
                <a:lnTo>
                  <a:pt x="716098" y="1657925"/>
                </a:lnTo>
                <a:lnTo>
                  <a:pt x="752276" y="1682601"/>
                </a:lnTo>
                <a:lnTo>
                  <a:pt x="787979" y="1705477"/>
                </a:lnTo>
                <a:lnTo>
                  <a:pt x="823834" y="1726686"/>
                </a:lnTo>
                <a:lnTo>
                  <a:pt x="860472" y="1746362"/>
                </a:lnTo>
                <a:lnTo>
                  <a:pt x="898520" y="1764639"/>
                </a:lnTo>
                <a:lnTo>
                  <a:pt x="938609" y="1781651"/>
                </a:lnTo>
                <a:lnTo>
                  <a:pt x="981366" y="1797531"/>
                </a:lnTo>
                <a:lnTo>
                  <a:pt x="1027422" y="1812414"/>
                </a:lnTo>
                <a:lnTo>
                  <a:pt x="1077404" y="1826434"/>
                </a:lnTo>
                <a:lnTo>
                  <a:pt x="1131942" y="1839723"/>
                </a:lnTo>
                <a:lnTo>
                  <a:pt x="1191665" y="1852417"/>
                </a:lnTo>
                <a:lnTo>
                  <a:pt x="1257202" y="1864648"/>
                </a:lnTo>
                <a:lnTo>
                  <a:pt x="1329182" y="1876552"/>
                </a:lnTo>
                <a:lnTo>
                  <a:pt x="1706022" y="1913006"/>
                </a:lnTo>
                <a:lnTo>
                  <a:pt x="2191829" y="1939591"/>
                </a:lnTo>
                <a:lnTo>
                  <a:pt x="2611628" y="1955865"/>
                </a:lnTo>
                <a:lnTo>
                  <a:pt x="2790444" y="1961388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977" y="3247801"/>
            <a:ext cx="243656" cy="4527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dirty="0">
                <a:solidFill>
                  <a:srgbClr val="344B5E"/>
                </a:solidFill>
                <a:latin typeface="Arial"/>
                <a:cs typeface="Arial"/>
              </a:rPr>
              <a:t>er</a:t>
            </a:r>
            <a:r>
              <a:rPr sz="1600" spc="-10" dirty="0">
                <a:solidFill>
                  <a:srgbClr val="344B5E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344B5E"/>
                </a:solidFill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053" y="2685491"/>
            <a:ext cx="3079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000" baseline="11111" dirty="0">
                <a:solidFill>
                  <a:srgbClr val="344B5E"/>
                </a:solidFill>
                <a:latin typeface="Times New Roman"/>
                <a:cs typeface="Times New Roman"/>
              </a:rPr>
              <a:t>𝐽</a:t>
            </a:r>
            <a:r>
              <a:rPr sz="1450" dirty="0">
                <a:solidFill>
                  <a:srgbClr val="344B5E"/>
                </a:solidFill>
                <a:latin typeface="Times New Roman"/>
                <a:cs typeface="Times New Roman"/>
              </a:rPr>
              <a:t>𝑐𝑣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68777" y="2710560"/>
            <a:ext cx="316865" cy="236220"/>
          </a:xfrm>
          <a:custGeom>
            <a:avLst/>
            <a:gdLst/>
            <a:ahLst/>
            <a:cxnLst/>
            <a:rect l="l" t="t" r="r" b="b"/>
            <a:pathLst>
              <a:path w="316864" h="236219">
                <a:moveTo>
                  <a:pt x="241681" y="0"/>
                </a:moveTo>
                <a:lnTo>
                  <a:pt x="238378" y="9525"/>
                </a:lnTo>
                <a:lnTo>
                  <a:pt x="251999" y="15430"/>
                </a:lnTo>
                <a:lnTo>
                  <a:pt x="263715" y="23622"/>
                </a:lnTo>
                <a:lnTo>
                  <a:pt x="287526" y="61650"/>
                </a:lnTo>
                <a:lnTo>
                  <a:pt x="295401" y="116586"/>
                </a:lnTo>
                <a:lnTo>
                  <a:pt x="294522" y="137423"/>
                </a:lnTo>
                <a:lnTo>
                  <a:pt x="281432" y="188340"/>
                </a:lnTo>
                <a:lnTo>
                  <a:pt x="252142" y="220184"/>
                </a:lnTo>
                <a:lnTo>
                  <a:pt x="238760" y="226187"/>
                </a:lnTo>
                <a:lnTo>
                  <a:pt x="241681" y="235712"/>
                </a:lnTo>
                <a:lnTo>
                  <a:pt x="286722" y="208994"/>
                </a:lnTo>
                <a:lnTo>
                  <a:pt x="312007" y="159496"/>
                </a:lnTo>
                <a:lnTo>
                  <a:pt x="316864" y="117856"/>
                </a:lnTo>
                <a:lnTo>
                  <a:pt x="315650" y="96281"/>
                </a:lnTo>
                <a:lnTo>
                  <a:pt x="305935" y="57991"/>
                </a:lnTo>
                <a:lnTo>
                  <a:pt x="273796" y="15065"/>
                </a:lnTo>
                <a:lnTo>
                  <a:pt x="258804" y="6145"/>
                </a:lnTo>
                <a:lnTo>
                  <a:pt x="241681" y="0"/>
                </a:lnTo>
                <a:close/>
              </a:path>
              <a:path w="316864" h="236219">
                <a:moveTo>
                  <a:pt x="75184" y="0"/>
                </a:moveTo>
                <a:lnTo>
                  <a:pt x="30196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194" y="139503"/>
                </a:lnTo>
                <a:lnTo>
                  <a:pt x="10822" y="177845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184"/>
                </a:lnTo>
                <a:lnTo>
                  <a:pt x="53054" y="211883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865" y="15430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9388" y="2633675"/>
            <a:ext cx="16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50" dirty="0">
                <a:solidFill>
                  <a:srgbClr val="344B5E"/>
                </a:solidFill>
                <a:latin typeface="Times New Roman"/>
                <a:cs typeface="Times New Roman"/>
              </a:rPr>
              <a:t>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7053" y="2952876"/>
            <a:ext cx="19075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cross validation</a:t>
            </a:r>
            <a:r>
              <a:rPr sz="1600" spc="-5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2698" y="3736797"/>
            <a:ext cx="590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000" baseline="11111" dirty="0">
                <a:solidFill>
                  <a:srgbClr val="344B5E"/>
                </a:solidFill>
                <a:latin typeface="Times New Roman"/>
                <a:cs typeface="Times New Roman"/>
              </a:rPr>
              <a:t>𝐽</a:t>
            </a:r>
            <a:r>
              <a:rPr sz="1450" dirty="0">
                <a:solidFill>
                  <a:srgbClr val="344B5E"/>
                </a:solidFill>
                <a:latin typeface="Times New Roman"/>
                <a:cs typeface="Times New Roman"/>
              </a:rPr>
              <a:t>𝑡𝑟𝑎𝑖𝑛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64966" y="3761485"/>
            <a:ext cx="316865" cy="236220"/>
          </a:xfrm>
          <a:custGeom>
            <a:avLst/>
            <a:gdLst/>
            <a:ahLst/>
            <a:cxnLst/>
            <a:rect l="l" t="t" r="r" b="b"/>
            <a:pathLst>
              <a:path w="316864" h="236219">
                <a:moveTo>
                  <a:pt x="241681" y="0"/>
                </a:moveTo>
                <a:lnTo>
                  <a:pt x="238379" y="9525"/>
                </a:lnTo>
                <a:lnTo>
                  <a:pt x="251999" y="15501"/>
                </a:lnTo>
                <a:lnTo>
                  <a:pt x="263715" y="23717"/>
                </a:lnTo>
                <a:lnTo>
                  <a:pt x="287526" y="61652"/>
                </a:lnTo>
                <a:lnTo>
                  <a:pt x="295401" y="116712"/>
                </a:lnTo>
                <a:lnTo>
                  <a:pt x="294522" y="137477"/>
                </a:lnTo>
                <a:lnTo>
                  <a:pt x="281432" y="188340"/>
                </a:lnTo>
                <a:lnTo>
                  <a:pt x="252142" y="220237"/>
                </a:lnTo>
                <a:lnTo>
                  <a:pt x="238760" y="226187"/>
                </a:lnTo>
                <a:lnTo>
                  <a:pt x="241681" y="235712"/>
                </a:lnTo>
                <a:lnTo>
                  <a:pt x="286775" y="208994"/>
                </a:lnTo>
                <a:lnTo>
                  <a:pt x="312023" y="159607"/>
                </a:lnTo>
                <a:lnTo>
                  <a:pt x="316864" y="117982"/>
                </a:lnTo>
                <a:lnTo>
                  <a:pt x="315650" y="96335"/>
                </a:lnTo>
                <a:lnTo>
                  <a:pt x="305935" y="57993"/>
                </a:lnTo>
                <a:lnTo>
                  <a:pt x="273796" y="15112"/>
                </a:lnTo>
                <a:lnTo>
                  <a:pt x="258804" y="6163"/>
                </a:lnTo>
                <a:lnTo>
                  <a:pt x="241681" y="0"/>
                </a:lnTo>
                <a:close/>
              </a:path>
              <a:path w="316864" h="236219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04" y="220237"/>
                </a:lnTo>
                <a:lnTo>
                  <a:pt x="53101" y="211931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18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35704" y="3684981"/>
            <a:ext cx="168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50" dirty="0">
                <a:solidFill>
                  <a:srgbClr val="344B5E"/>
                </a:solidFill>
                <a:latin typeface="Times New Roman"/>
                <a:cs typeface="Times New Roman"/>
              </a:rPr>
              <a:t>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2699" y="4004055"/>
            <a:ext cx="1176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training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4738" y="2343911"/>
            <a:ext cx="586740" cy="2124710"/>
          </a:xfrm>
          <a:custGeom>
            <a:avLst/>
            <a:gdLst/>
            <a:ahLst/>
            <a:cxnLst/>
            <a:rect l="l" t="t" r="r" b="b"/>
            <a:pathLst>
              <a:path w="586739" h="2124710">
                <a:moveTo>
                  <a:pt x="0" y="2124456"/>
                </a:moveTo>
                <a:lnTo>
                  <a:pt x="586739" y="2124456"/>
                </a:lnTo>
                <a:lnTo>
                  <a:pt x="586739" y="0"/>
                </a:lnTo>
                <a:lnTo>
                  <a:pt x="0" y="0"/>
                </a:lnTo>
                <a:lnTo>
                  <a:pt x="0" y="2124456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94738" y="2343911"/>
            <a:ext cx="586740" cy="2124710"/>
          </a:xfrm>
          <a:custGeom>
            <a:avLst/>
            <a:gdLst/>
            <a:ahLst/>
            <a:cxnLst/>
            <a:rect l="l" t="t" r="r" b="b"/>
            <a:pathLst>
              <a:path w="586739" h="2124710">
                <a:moveTo>
                  <a:pt x="0" y="2124456"/>
                </a:moveTo>
                <a:lnTo>
                  <a:pt x="586739" y="2124456"/>
                </a:lnTo>
                <a:lnTo>
                  <a:pt x="586739" y="0"/>
                </a:lnTo>
                <a:lnTo>
                  <a:pt x="0" y="0"/>
                </a:lnTo>
                <a:lnTo>
                  <a:pt x="0" y="2124456"/>
                </a:lnTo>
                <a:close/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21</a:t>
            </a:fld>
            <a:endParaRPr sz="800">
              <a:latin typeface="Arial"/>
              <a:cs typeface="Arial"/>
            </a:endParaRPr>
          </a:p>
        </p:txBody>
      </p:sp>
      <p:sp>
        <p:nvSpPr>
          <p:cNvPr id="47" name="标题 46">
            <a:extLst>
              <a:ext uri="{FF2B5EF4-FFF2-40B4-BE49-F238E27FC236}">
                <a16:creationId xmlns:a16="http://schemas.microsoft.com/office/drawing/2014/main" id="{BBC910EE-1D9B-4917-9345-68A9ECD7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模型复杂度与误差</a:t>
            </a:r>
          </a:p>
        </p:txBody>
      </p:sp>
    </p:spTree>
    <p:extLst>
      <p:ext uri="{BB962C8B-B14F-4D97-AF65-F5344CB8AC3E}">
        <p14:creationId xmlns:p14="http://schemas.microsoft.com/office/powerpoint/2010/main" val="4095454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189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5" h="2164079">
                <a:moveTo>
                  <a:pt x="25910" y="77681"/>
                </a:moveTo>
                <a:lnTo>
                  <a:pt x="16116" y="2164080"/>
                </a:lnTo>
                <a:lnTo>
                  <a:pt x="42024" y="2164080"/>
                </a:lnTo>
                <a:lnTo>
                  <a:pt x="51818" y="77766"/>
                </a:lnTo>
                <a:lnTo>
                  <a:pt x="25910" y="77681"/>
                </a:lnTo>
                <a:close/>
              </a:path>
              <a:path w="78105" h="2164079">
                <a:moveTo>
                  <a:pt x="71193" y="64643"/>
                </a:moveTo>
                <a:lnTo>
                  <a:pt x="25971" y="64643"/>
                </a:lnTo>
                <a:lnTo>
                  <a:pt x="51879" y="64770"/>
                </a:lnTo>
                <a:lnTo>
                  <a:pt x="51818" y="77766"/>
                </a:lnTo>
                <a:lnTo>
                  <a:pt x="77724" y="77850"/>
                </a:lnTo>
                <a:lnTo>
                  <a:pt x="71193" y="64643"/>
                </a:lnTo>
                <a:close/>
              </a:path>
              <a:path w="78105" h="2164079">
                <a:moveTo>
                  <a:pt x="25971" y="64643"/>
                </a:moveTo>
                <a:lnTo>
                  <a:pt x="25910" y="77681"/>
                </a:lnTo>
                <a:lnTo>
                  <a:pt x="51818" y="77766"/>
                </a:lnTo>
                <a:lnTo>
                  <a:pt x="51879" y="64770"/>
                </a:lnTo>
                <a:lnTo>
                  <a:pt x="25971" y="64643"/>
                </a:lnTo>
                <a:close/>
              </a:path>
              <a:path w="78105" h="2164079">
                <a:moveTo>
                  <a:pt x="39230" y="0"/>
                </a:moveTo>
                <a:lnTo>
                  <a:pt x="0" y="77597"/>
                </a:lnTo>
                <a:lnTo>
                  <a:pt x="25910" y="77681"/>
                </a:lnTo>
                <a:lnTo>
                  <a:pt x="25971" y="64643"/>
                </a:lnTo>
                <a:lnTo>
                  <a:pt x="71193" y="64643"/>
                </a:lnTo>
                <a:lnTo>
                  <a:pt x="3923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5538" y="2985516"/>
            <a:ext cx="2115820" cy="1071880"/>
          </a:xfrm>
          <a:custGeom>
            <a:avLst/>
            <a:gdLst/>
            <a:ahLst/>
            <a:cxnLst/>
            <a:rect l="l" t="t" r="r" b="b"/>
            <a:pathLst>
              <a:path w="2115820" h="1071880">
                <a:moveTo>
                  <a:pt x="0" y="0"/>
                </a:moveTo>
                <a:lnTo>
                  <a:pt x="50170" y="2238"/>
                </a:lnTo>
                <a:lnTo>
                  <a:pt x="100472" y="7524"/>
                </a:lnTo>
                <a:lnTo>
                  <a:pt x="151036" y="18859"/>
                </a:lnTo>
                <a:lnTo>
                  <a:pt x="201993" y="39242"/>
                </a:lnTo>
                <a:lnTo>
                  <a:pt x="244320" y="65119"/>
                </a:lnTo>
                <a:lnTo>
                  <a:pt x="288128" y="98640"/>
                </a:lnTo>
                <a:lnTo>
                  <a:pt x="331531" y="136050"/>
                </a:lnTo>
                <a:lnTo>
                  <a:pt x="372642" y="173594"/>
                </a:lnTo>
                <a:lnTo>
                  <a:pt x="409575" y="207517"/>
                </a:lnTo>
                <a:lnTo>
                  <a:pt x="447450" y="243248"/>
                </a:lnTo>
                <a:lnTo>
                  <a:pt x="479028" y="275907"/>
                </a:lnTo>
                <a:lnTo>
                  <a:pt x="509533" y="309423"/>
                </a:lnTo>
                <a:lnTo>
                  <a:pt x="544195" y="347725"/>
                </a:lnTo>
                <a:lnTo>
                  <a:pt x="576566" y="383422"/>
                </a:lnTo>
                <a:lnTo>
                  <a:pt x="611236" y="422251"/>
                </a:lnTo>
                <a:lnTo>
                  <a:pt x="647119" y="462867"/>
                </a:lnTo>
                <a:lnTo>
                  <a:pt x="683130" y="503921"/>
                </a:lnTo>
                <a:lnTo>
                  <a:pt x="718185" y="544067"/>
                </a:lnTo>
                <a:lnTo>
                  <a:pt x="752828" y="584445"/>
                </a:lnTo>
                <a:lnTo>
                  <a:pt x="787795" y="625872"/>
                </a:lnTo>
                <a:lnTo>
                  <a:pt x="822280" y="666743"/>
                </a:lnTo>
                <a:lnTo>
                  <a:pt x="855479" y="705457"/>
                </a:lnTo>
                <a:lnTo>
                  <a:pt x="886587" y="740409"/>
                </a:lnTo>
                <a:lnTo>
                  <a:pt x="920017" y="776876"/>
                </a:lnTo>
                <a:lnTo>
                  <a:pt x="949340" y="807735"/>
                </a:lnTo>
                <a:lnTo>
                  <a:pt x="979545" y="837189"/>
                </a:lnTo>
                <a:lnTo>
                  <a:pt x="1015619" y="869441"/>
                </a:lnTo>
                <a:lnTo>
                  <a:pt x="1050486" y="899901"/>
                </a:lnTo>
                <a:lnTo>
                  <a:pt x="1089029" y="933226"/>
                </a:lnTo>
                <a:lnTo>
                  <a:pt x="1129772" y="966459"/>
                </a:lnTo>
                <a:lnTo>
                  <a:pt x="1171241" y="996645"/>
                </a:lnTo>
                <a:lnTo>
                  <a:pt x="1211961" y="1020826"/>
                </a:lnTo>
                <a:lnTo>
                  <a:pt x="1261818" y="1042922"/>
                </a:lnTo>
                <a:lnTo>
                  <a:pt x="1311925" y="1058719"/>
                </a:lnTo>
                <a:lnTo>
                  <a:pt x="1362533" y="1068206"/>
                </a:lnTo>
                <a:lnTo>
                  <a:pt x="1413891" y="1071371"/>
                </a:lnTo>
                <a:lnTo>
                  <a:pt x="1466943" y="1068081"/>
                </a:lnTo>
                <a:lnTo>
                  <a:pt x="1521221" y="1058386"/>
                </a:lnTo>
                <a:lnTo>
                  <a:pt x="1575143" y="1042546"/>
                </a:lnTo>
                <a:lnTo>
                  <a:pt x="1627124" y="1020826"/>
                </a:lnTo>
                <a:lnTo>
                  <a:pt x="1665006" y="1000579"/>
                </a:lnTo>
                <a:lnTo>
                  <a:pt x="1699938" y="977753"/>
                </a:lnTo>
                <a:lnTo>
                  <a:pt x="1735004" y="950472"/>
                </a:lnTo>
                <a:lnTo>
                  <a:pt x="1773289" y="916856"/>
                </a:lnTo>
                <a:lnTo>
                  <a:pt x="1817878" y="875029"/>
                </a:lnTo>
                <a:lnTo>
                  <a:pt x="1898695" y="792347"/>
                </a:lnTo>
                <a:lnTo>
                  <a:pt x="1997122" y="686101"/>
                </a:lnTo>
                <a:lnTo>
                  <a:pt x="2080285" y="594405"/>
                </a:lnTo>
                <a:lnTo>
                  <a:pt x="2115312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0225" y="2867405"/>
            <a:ext cx="79247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347" y="2900934"/>
            <a:ext cx="91440" cy="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6697" y="2996945"/>
            <a:ext cx="79247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4712" y="3057905"/>
            <a:ext cx="79247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023" y="3588257"/>
            <a:ext cx="77724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2965" y="3519677"/>
            <a:ext cx="117122" cy="155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1008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1383" y="3826001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1551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2511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5456" y="4013455"/>
            <a:ext cx="91439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8484" y="4062223"/>
            <a:ext cx="91439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4456" y="3937255"/>
            <a:ext cx="163067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7173" y="3743705"/>
            <a:ext cx="77723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9384" y="3873245"/>
            <a:ext cx="158495" cy="2392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2449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5836" y="2984755"/>
            <a:ext cx="79247" cy="79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67280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960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2437" y="2560320"/>
            <a:ext cx="96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 marL="12700" marR="5080"/>
            <a:r>
              <a:rPr sz="1200" spc="-10" dirty="0">
                <a:solidFill>
                  <a:srgbClr val="344B5E"/>
                </a:solidFill>
                <a:latin typeface="Arial"/>
                <a:cs typeface="Arial"/>
              </a:rPr>
              <a:t>True</a:t>
            </a:r>
            <a:r>
              <a:rPr sz="1200" spc="-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Function  Samples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78686" y="283768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78686" y="267004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0966" y="3241548"/>
            <a:ext cx="2119630" cy="828040"/>
          </a:xfrm>
          <a:custGeom>
            <a:avLst/>
            <a:gdLst/>
            <a:ahLst/>
            <a:cxnLst/>
            <a:rect l="l" t="t" r="r" b="b"/>
            <a:pathLst>
              <a:path w="2119630" h="828039">
                <a:moveTo>
                  <a:pt x="0" y="0"/>
                </a:moveTo>
                <a:lnTo>
                  <a:pt x="2119629" y="827785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5397" y="2971801"/>
            <a:ext cx="2118360" cy="1110615"/>
          </a:xfrm>
          <a:custGeom>
            <a:avLst/>
            <a:gdLst/>
            <a:ahLst/>
            <a:cxnLst/>
            <a:rect l="l" t="t" r="r" b="b"/>
            <a:pathLst>
              <a:path w="2118360" h="1110614">
                <a:moveTo>
                  <a:pt x="0" y="0"/>
                </a:moveTo>
                <a:lnTo>
                  <a:pt x="51750" y="5542"/>
                </a:lnTo>
                <a:lnTo>
                  <a:pt x="102536" y="13001"/>
                </a:lnTo>
                <a:lnTo>
                  <a:pt x="151393" y="24342"/>
                </a:lnTo>
                <a:lnTo>
                  <a:pt x="197357" y="41529"/>
                </a:lnTo>
                <a:lnTo>
                  <a:pt x="237724" y="64908"/>
                </a:lnTo>
                <a:lnTo>
                  <a:pt x="273875" y="93503"/>
                </a:lnTo>
                <a:lnTo>
                  <a:pt x="310693" y="127289"/>
                </a:lnTo>
                <a:lnTo>
                  <a:pt x="353060" y="166243"/>
                </a:lnTo>
                <a:lnTo>
                  <a:pt x="386295" y="196167"/>
                </a:lnTo>
                <a:lnTo>
                  <a:pt x="422688" y="229705"/>
                </a:lnTo>
                <a:lnTo>
                  <a:pt x="460803" y="265556"/>
                </a:lnTo>
                <a:lnTo>
                  <a:pt x="499204" y="302424"/>
                </a:lnTo>
                <a:lnTo>
                  <a:pt x="536454" y="339010"/>
                </a:lnTo>
                <a:lnTo>
                  <a:pt x="571118" y="374014"/>
                </a:lnTo>
                <a:lnTo>
                  <a:pt x="607924" y="412511"/>
                </a:lnTo>
                <a:lnTo>
                  <a:pt x="641231" y="448751"/>
                </a:lnTo>
                <a:lnTo>
                  <a:pt x="673787" y="485480"/>
                </a:lnTo>
                <a:lnTo>
                  <a:pt x="708344" y="525439"/>
                </a:lnTo>
                <a:lnTo>
                  <a:pt x="747649" y="571373"/>
                </a:lnTo>
                <a:lnTo>
                  <a:pt x="775264" y="604939"/>
                </a:lnTo>
                <a:lnTo>
                  <a:pt x="804620" y="642358"/>
                </a:lnTo>
                <a:lnTo>
                  <a:pt x="835351" y="682288"/>
                </a:lnTo>
                <a:lnTo>
                  <a:pt x="867092" y="723392"/>
                </a:lnTo>
                <a:lnTo>
                  <a:pt x="899476" y="764328"/>
                </a:lnTo>
                <a:lnTo>
                  <a:pt x="932136" y="803759"/>
                </a:lnTo>
                <a:lnTo>
                  <a:pt x="964707" y="840344"/>
                </a:lnTo>
                <a:lnTo>
                  <a:pt x="996823" y="872744"/>
                </a:lnTo>
                <a:lnTo>
                  <a:pt x="1039141" y="910823"/>
                </a:lnTo>
                <a:lnTo>
                  <a:pt x="1081456" y="945435"/>
                </a:lnTo>
                <a:lnTo>
                  <a:pt x="1124061" y="976582"/>
                </a:lnTo>
                <a:lnTo>
                  <a:pt x="1167247" y="1004268"/>
                </a:lnTo>
                <a:lnTo>
                  <a:pt x="1211308" y="1028498"/>
                </a:lnTo>
                <a:lnTo>
                  <a:pt x="1256538" y="1049274"/>
                </a:lnTo>
                <a:lnTo>
                  <a:pt x="1302695" y="1068396"/>
                </a:lnTo>
                <a:lnTo>
                  <a:pt x="1349572" y="1086221"/>
                </a:lnTo>
                <a:lnTo>
                  <a:pt x="1397317" y="1100582"/>
                </a:lnTo>
                <a:lnTo>
                  <a:pt x="1446078" y="1109312"/>
                </a:lnTo>
                <a:lnTo>
                  <a:pt x="1496003" y="1110245"/>
                </a:lnTo>
                <a:lnTo>
                  <a:pt x="1547240" y="1101217"/>
                </a:lnTo>
                <a:lnTo>
                  <a:pt x="1587441" y="1086597"/>
                </a:lnTo>
                <a:lnTo>
                  <a:pt x="1629602" y="1065553"/>
                </a:lnTo>
                <a:lnTo>
                  <a:pt x="1672933" y="1039307"/>
                </a:lnTo>
                <a:lnTo>
                  <a:pt x="1716643" y="1009078"/>
                </a:lnTo>
                <a:lnTo>
                  <a:pt x="1759942" y="976087"/>
                </a:lnTo>
                <a:lnTo>
                  <a:pt x="1802040" y="941554"/>
                </a:lnTo>
                <a:lnTo>
                  <a:pt x="1842147" y="906699"/>
                </a:lnTo>
                <a:lnTo>
                  <a:pt x="1879473" y="872744"/>
                </a:lnTo>
                <a:lnTo>
                  <a:pt x="1956982" y="788364"/>
                </a:lnTo>
                <a:lnTo>
                  <a:pt x="2034635" y="688911"/>
                </a:lnTo>
                <a:lnTo>
                  <a:pt x="2094428" y="606032"/>
                </a:lnTo>
                <a:lnTo>
                  <a:pt x="2118360" y="571373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9350" y="2452116"/>
            <a:ext cx="2087880" cy="2026920"/>
          </a:xfrm>
          <a:custGeom>
            <a:avLst/>
            <a:gdLst/>
            <a:ahLst/>
            <a:cxnLst/>
            <a:rect l="l" t="t" r="r" b="b"/>
            <a:pathLst>
              <a:path w="2087879" h="2026920">
                <a:moveTo>
                  <a:pt x="0" y="0"/>
                </a:moveTo>
                <a:lnTo>
                  <a:pt x="190" y="70653"/>
                </a:lnTo>
                <a:lnTo>
                  <a:pt x="383" y="141230"/>
                </a:lnTo>
                <a:lnTo>
                  <a:pt x="579" y="211655"/>
                </a:lnTo>
                <a:lnTo>
                  <a:pt x="778" y="281853"/>
                </a:lnTo>
                <a:lnTo>
                  <a:pt x="983" y="351746"/>
                </a:lnTo>
                <a:lnTo>
                  <a:pt x="1194" y="421259"/>
                </a:lnTo>
                <a:lnTo>
                  <a:pt x="1413" y="490317"/>
                </a:lnTo>
                <a:lnTo>
                  <a:pt x="1641" y="558842"/>
                </a:lnTo>
                <a:lnTo>
                  <a:pt x="1879" y="626760"/>
                </a:lnTo>
                <a:lnTo>
                  <a:pt x="2129" y="693993"/>
                </a:lnTo>
                <a:lnTo>
                  <a:pt x="2391" y="760466"/>
                </a:lnTo>
                <a:lnTo>
                  <a:pt x="2666" y="826104"/>
                </a:lnTo>
                <a:lnTo>
                  <a:pt x="2957" y="890829"/>
                </a:lnTo>
                <a:lnTo>
                  <a:pt x="3263" y="954567"/>
                </a:lnTo>
                <a:lnTo>
                  <a:pt x="3587" y="1017240"/>
                </a:lnTo>
                <a:lnTo>
                  <a:pt x="3929" y="1078774"/>
                </a:lnTo>
                <a:lnTo>
                  <a:pt x="4291" y="1139092"/>
                </a:lnTo>
                <a:lnTo>
                  <a:pt x="4675" y="1198117"/>
                </a:lnTo>
                <a:lnTo>
                  <a:pt x="5080" y="1255775"/>
                </a:lnTo>
                <a:lnTo>
                  <a:pt x="5508" y="1311989"/>
                </a:lnTo>
                <a:lnTo>
                  <a:pt x="5961" y="1366683"/>
                </a:lnTo>
                <a:lnTo>
                  <a:pt x="6440" y="1419781"/>
                </a:lnTo>
                <a:lnTo>
                  <a:pt x="6946" y="1471206"/>
                </a:lnTo>
                <a:lnTo>
                  <a:pt x="7479" y="1520884"/>
                </a:lnTo>
                <a:lnTo>
                  <a:pt x="8042" y="1568738"/>
                </a:lnTo>
                <a:lnTo>
                  <a:pt x="8636" y="1614693"/>
                </a:lnTo>
                <a:lnTo>
                  <a:pt x="9261" y="1658671"/>
                </a:lnTo>
                <a:lnTo>
                  <a:pt x="9920" y="1700597"/>
                </a:lnTo>
                <a:lnTo>
                  <a:pt x="10612" y="1740395"/>
                </a:lnTo>
                <a:lnTo>
                  <a:pt x="12105" y="1813304"/>
                </a:lnTo>
                <a:lnTo>
                  <a:pt x="13748" y="1876789"/>
                </a:lnTo>
                <a:lnTo>
                  <a:pt x="15552" y="1930242"/>
                </a:lnTo>
                <a:lnTo>
                  <a:pt x="17526" y="1973056"/>
                </a:lnTo>
                <a:lnTo>
                  <a:pt x="20827" y="2015998"/>
                </a:lnTo>
                <a:lnTo>
                  <a:pt x="24342" y="2026376"/>
                </a:lnTo>
                <a:lnTo>
                  <a:pt x="26316" y="2019694"/>
                </a:lnTo>
                <a:lnTo>
                  <a:pt x="32979" y="1958253"/>
                </a:lnTo>
                <a:lnTo>
                  <a:pt x="37937" y="1887871"/>
                </a:lnTo>
                <a:lnTo>
                  <a:pt x="40540" y="1845375"/>
                </a:lnTo>
                <a:lnTo>
                  <a:pt x="43212" y="1798686"/>
                </a:lnTo>
                <a:lnTo>
                  <a:pt x="45943" y="1748312"/>
                </a:lnTo>
                <a:lnTo>
                  <a:pt x="48722" y="1694760"/>
                </a:lnTo>
                <a:lnTo>
                  <a:pt x="51540" y="1638537"/>
                </a:lnTo>
                <a:lnTo>
                  <a:pt x="54386" y="1580150"/>
                </a:lnTo>
                <a:lnTo>
                  <a:pt x="57249" y="1520108"/>
                </a:lnTo>
                <a:lnTo>
                  <a:pt x="60121" y="1458917"/>
                </a:lnTo>
                <a:lnTo>
                  <a:pt x="62989" y="1397086"/>
                </a:lnTo>
                <a:lnTo>
                  <a:pt x="65845" y="1335121"/>
                </a:lnTo>
                <a:lnTo>
                  <a:pt x="68677" y="1273529"/>
                </a:lnTo>
                <a:lnTo>
                  <a:pt x="71476" y="1212819"/>
                </a:lnTo>
                <a:lnTo>
                  <a:pt x="74231" y="1153498"/>
                </a:lnTo>
                <a:lnTo>
                  <a:pt x="76933" y="1096073"/>
                </a:lnTo>
                <a:lnTo>
                  <a:pt x="79570" y="1041051"/>
                </a:lnTo>
                <a:lnTo>
                  <a:pt x="82133" y="988941"/>
                </a:lnTo>
                <a:lnTo>
                  <a:pt x="84611" y="940248"/>
                </a:lnTo>
                <a:lnTo>
                  <a:pt x="86994" y="895482"/>
                </a:lnTo>
                <a:lnTo>
                  <a:pt x="89272" y="855149"/>
                </a:lnTo>
                <a:lnTo>
                  <a:pt x="93472" y="789813"/>
                </a:lnTo>
                <a:lnTo>
                  <a:pt x="100684" y="689255"/>
                </a:lnTo>
                <a:lnTo>
                  <a:pt x="106414" y="610129"/>
                </a:lnTo>
                <a:lnTo>
                  <a:pt x="111296" y="549886"/>
                </a:lnTo>
                <a:lnTo>
                  <a:pt x="115963" y="505978"/>
                </a:lnTo>
                <a:lnTo>
                  <a:pt x="127182" y="456976"/>
                </a:lnTo>
                <a:lnTo>
                  <a:pt x="135000" y="446786"/>
                </a:lnTo>
                <a:lnTo>
                  <a:pt x="144527" y="456177"/>
                </a:lnTo>
                <a:lnTo>
                  <a:pt x="155135" y="490970"/>
                </a:lnTo>
                <a:lnTo>
                  <a:pt x="166648" y="541171"/>
                </a:lnTo>
                <a:lnTo>
                  <a:pt x="178887" y="596789"/>
                </a:lnTo>
                <a:lnTo>
                  <a:pt x="191675" y="647831"/>
                </a:lnTo>
                <a:lnTo>
                  <a:pt x="204833" y="684303"/>
                </a:lnTo>
                <a:lnTo>
                  <a:pt x="218186" y="696214"/>
                </a:lnTo>
                <a:lnTo>
                  <a:pt x="232371" y="680892"/>
                </a:lnTo>
                <a:lnTo>
                  <a:pt x="247834" y="646330"/>
                </a:lnTo>
                <a:lnTo>
                  <a:pt x="263939" y="598525"/>
                </a:lnTo>
                <a:lnTo>
                  <a:pt x="280050" y="543476"/>
                </a:lnTo>
                <a:lnTo>
                  <a:pt x="295533" y="487180"/>
                </a:lnTo>
                <a:lnTo>
                  <a:pt x="309752" y="435636"/>
                </a:lnTo>
                <a:lnTo>
                  <a:pt x="322072" y="394843"/>
                </a:lnTo>
                <a:lnTo>
                  <a:pt x="338437" y="336506"/>
                </a:lnTo>
                <a:lnTo>
                  <a:pt x="350599" y="283813"/>
                </a:lnTo>
                <a:lnTo>
                  <a:pt x="361451" y="245074"/>
                </a:lnTo>
                <a:lnTo>
                  <a:pt x="373888" y="228600"/>
                </a:lnTo>
                <a:lnTo>
                  <a:pt x="387774" y="229195"/>
                </a:lnTo>
                <a:lnTo>
                  <a:pt x="401827" y="244887"/>
                </a:lnTo>
                <a:lnTo>
                  <a:pt x="417500" y="288821"/>
                </a:lnTo>
                <a:lnTo>
                  <a:pt x="436245" y="374142"/>
                </a:lnTo>
                <a:lnTo>
                  <a:pt x="448008" y="446612"/>
                </a:lnTo>
                <a:lnTo>
                  <a:pt x="454352" y="491600"/>
                </a:lnTo>
                <a:lnTo>
                  <a:pt x="460954" y="541143"/>
                </a:lnTo>
                <a:lnTo>
                  <a:pt x="467778" y="594280"/>
                </a:lnTo>
                <a:lnTo>
                  <a:pt x="474787" y="650048"/>
                </a:lnTo>
                <a:lnTo>
                  <a:pt x="481945" y="707489"/>
                </a:lnTo>
                <a:lnTo>
                  <a:pt x="489214" y="765640"/>
                </a:lnTo>
                <a:lnTo>
                  <a:pt x="496558" y="823542"/>
                </a:lnTo>
                <a:lnTo>
                  <a:pt x="503940" y="880232"/>
                </a:lnTo>
                <a:lnTo>
                  <a:pt x="511323" y="934750"/>
                </a:lnTo>
                <a:lnTo>
                  <a:pt x="518671" y="986135"/>
                </a:lnTo>
                <a:lnTo>
                  <a:pt x="525945" y="1033427"/>
                </a:lnTo>
                <a:lnTo>
                  <a:pt x="533111" y="1075663"/>
                </a:lnTo>
                <a:lnTo>
                  <a:pt x="557342" y="1186311"/>
                </a:lnTo>
                <a:lnTo>
                  <a:pt x="574402" y="1245865"/>
                </a:lnTo>
                <a:lnTo>
                  <a:pt x="591454" y="1291844"/>
                </a:lnTo>
                <a:lnTo>
                  <a:pt x="626117" y="1348269"/>
                </a:lnTo>
                <a:lnTo>
                  <a:pt x="644017" y="1361313"/>
                </a:lnTo>
                <a:lnTo>
                  <a:pt x="672324" y="1349769"/>
                </a:lnTo>
                <a:lnTo>
                  <a:pt x="701786" y="1305448"/>
                </a:lnTo>
                <a:lnTo>
                  <a:pt x="730938" y="1252674"/>
                </a:lnTo>
                <a:lnTo>
                  <a:pt x="758317" y="1215771"/>
                </a:lnTo>
                <a:lnTo>
                  <a:pt x="781887" y="1193784"/>
                </a:lnTo>
                <a:lnTo>
                  <a:pt x="803052" y="1176178"/>
                </a:lnTo>
                <a:lnTo>
                  <a:pt x="825218" y="1173194"/>
                </a:lnTo>
                <a:lnTo>
                  <a:pt x="851789" y="1195070"/>
                </a:lnTo>
                <a:lnTo>
                  <a:pt x="869814" y="1225980"/>
                </a:lnTo>
                <a:lnTo>
                  <a:pt x="889515" y="1271772"/>
                </a:lnTo>
                <a:lnTo>
                  <a:pt x="910435" y="1326538"/>
                </a:lnTo>
                <a:lnTo>
                  <a:pt x="932119" y="1384367"/>
                </a:lnTo>
                <a:lnTo>
                  <a:pt x="954112" y="1439350"/>
                </a:lnTo>
                <a:lnTo>
                  <a:pt x="975959" y="1485578"/>
                </a:lnTo>
                <a:lnTo>
                  <a:pt x="997203" y="1517142"/>
                </a:lnTo>
                <a:lnTo>
                  <a:pt x="1034069" y="1538216"/>
                </a:lnTo>
                <a:lnTo>
                  <a:pt x="1071244" y="1533429"/>
                </a:lnTo>
                <a:lnTo>
                  <a:pt x="1107753" y="1517927"/>
                </a:lnTo>
                <a:lnTo>
                  <a:pt x="1142619" y="1506855"/>
                </a:lnTo>
                <a:lnTo>
                  <a:pt x="1174982" y="1497260"/>
                </a:lnTo>
                <a:lnTo>
                  <a:pt x="1205595" y="1483439"/>
                </a:lnTo>
                <a:lnTo>
                  <a:pt x="1235898" y="1476119"/>
                </a:lnTo>
                <a:lnTo>
                  <a:pt x="1267332" y="1486027"/>
                </a:lnTo>
                <a:lnTo>
                  <a:pt x="1293467" y="1515209"/>
                </a:lnTo>
                <a:lnTo>
                  <a:pt x="1320047" y="1560260"/>
                </a:lnTo>
                <a:lnTo>
                  <a:pt x="1347059" y="1610467"/>
                </a:lnTo>
                <a:lnTo>
                  <a:pt x="1374492" y="1655121"/>
                </a:lnTo>
                <a:lnTo>
                  <a:pt x="1402333" y="1683512"/>
                </a:lnTo>
                <a:lnTo>
                  <a:pt x="1438931" y="1694703"/>
                </a:lnTo>
                <a:lnTo>
                  <a:pt x="1476994" y="1689989"/>
                </a:lnTo>
                <a:lnTo>
                  <a:pt x="1514080" y="1674225"/>
                </a:lnTo>
                <a:lnTo>
                  <a:pt x="1547749" y="1652270"/>
                </a:lnTo>
                <a:lnTo>
                  <a:pt x="1575161" y="1619420"/>
                </a:lnTo>
                <a:lnTo>
                  <a:pt x="1598358" y="1575022"/>
                </a:lnTo>
                <a:lnTo>
                  <a:pt x="1622222" y="1530290"/>
                </a:lnTo>
                <a:lnTo>
                  <a:pt x="1651634" y="1496441"/>
                </a:lnTo>
                <a:lnTo>
                  <a:pt x="1691449" y="1481181"/>
                </a:lnTo>
                <a:lnTo>
                  <a:pt x="1737931" y="1476946"/>
                </a:lnTo>
                <a:lnTo>
                  <a:pt x="1782794" y="1472045"/>
                </a:lnTo>
                <a:lnTo>
                  <a:pt x="1817751" y="1454785"/>
                </a:lnTo>
                <a:lnTo>
                  <a:pt x="1837118" y="1416734"/>
                </a:lnTo>
                <a:lnTo>
                  <a:pt x="1846389" y="1365837"/>
                </a:lnTo>
                <a:lnTo>
                  <a:pt x="1854327" y="1315249"/>
                </a:lnTo>
                <a:lnTo>
                  <a:pt x="1869694" y="1278128"/>
                </a:lnTo>
                <a:lnTo>
                  <a:pt x="1897949" y="1261854"/>
                </a:lnTo>
                <a:lnTo>
                  <a:pt x="1933336" y="1258046"/>
                </a:lnTo>
                <a:lnTo>
                  <a:pt x="1968081" y="1256500"/>
                </a:lnTo>
                <a:lnTo>
                  <a:pt x="1994407" y="1247013"/>
                </a:lnTo>
                <a:lnTo>
                  <a:pt x="2008503" y="1213993"/>
                </a:lnTo>
                <a:lnTo>
                  <a:pt x="2015156" y="1167161"/>
                </a:lnTo>
                <a:lnTo>
                  <a:pt x="2019214" y="1134284"/>
                </a:lnTo>
                <a:lnTo>
                  <a:pt x="2025523" y="1143127"/>
                </a:lnTo>
                <a:lnTo>
                  <a:pt x="2035940" y="1220237"/>
                </a:lnTo>
                <a:lnTo>
                  <a:pt x="2041743" y="1279190"/>
                </a:lnTo>
                <a:lnTo>
                  <a:pt x="2047621" y="1344437"/>
                </a:lnTo>
                <a:lnTo>
                  <a:pt x="2053331" y="1410500"/>
                </a:lnTo>
                <a:lnTo>
                  <a:pt x="2058634" y="1471900"/>
                </a:lnTo>
                <a:lnTo>
                  <a:pt x="2063288" y="1523158"/>
                </a:lnTo>
                <a:lnTo>
                  <a:pt x="2067052" y="1558798"/>
                </a:lnTo>
                <a:lnTo>
                  <a:pt x="2071893" y="1587748"/>
                </a:lnTo>
                <a:lnTo>
                  <a:pt x="2074259" y="1584086"/>
                </a:lnTo>
                <a:lnTo>
                  <a:pt x="2075624" y="1567781"/>
                </a:lnTo>
                <a:lnTo>
                  <a:pt x="2077466" y="1558798"/>
                </a:lnTo>
                <a:lnTo>
                  <a:pt x="2080895" y="1560449"/>
                </a:lnTo>
                <a:lnTo>
                  <a:pt x="2087879" y="1569212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3631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9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3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3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3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69971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2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0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6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6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1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0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7" y="875029"/>
                </a:lnTo>
                <a:lnTo>
                  <a:pt x="1897332" y="792347"/>
                </a:lnTo>
                <a:lnTo>
                  <a:pt x="1995678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4655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73779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91128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9145" y="3057905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8933" y="3588257"/>
            <a:ext cx="79247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7641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25441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85815" y="3826001"/>
            <a:ext cx="77724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05984" y="3786377"/>
            <a:ext cx="77724" cy="777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66945" y="3900677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9888" y="4013455"/>
            <a:ext cx="89916" cy="914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42915" y="4062223"/>
            <a:ext cx="89916" cy="899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18888" y="3937255"/>
            <a:ext cx="163068" cy="1859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1603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23815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6880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561713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90392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69787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8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2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2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2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03442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3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1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7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7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2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1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8" y="875029"/>
                </a:lnTo>
                <a:lnTo>
                  <a:pt x="1897332" y="792347"/>
                </a:lnTo>
                <a:lnTo>
                  <a:pt x="1995677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58128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07252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24600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52615" y="3057905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42404" y="3588257"/>
            <a:ext cx="79248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1113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58912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19289" y="3826001"/>
            <a:ext cx="77723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39456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00416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33359" y="4013455"/>
            <a:ext cx="91440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76388" y="4062223"/>
            <a:ext cx="91440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52359" y="3937255"/>
            <a:ext cx="163068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85076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57288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50353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195819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24499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92861" y="1869567"/>
            <a:ext cx="20834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85210" y="1869567"/>
            <a:ext cx="20834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344B5E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28970" y="1869567"/>
            <a:ext cx="21964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344B5E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70903" y="4522852"/>
            <a:ext cx="2174875" cy="78105"/>
          </a:xfrm>
          <a:custGeom>
            <a:avLst/>
            <a:gdLst/>
            <a:ahLst/>
            <a:cxnLst/>
            <a:rect l="l" t="t" r="r" b="b"/>
            <a:pathLst>
              <a:path w="2174875" h="78104">
                <a:moveTo>
                  <a:pt x="2148610" y="25781"/>
                </a:moveTo>
                <a:lnTo>
                  <a:pt x="2109533" y="25781"/>
                </a:lnTo>
                <a:lnTo>
                  <a:pt x="2109533" y="51689"/>
                </a:lnTo>
                <a:lnTo>
                  <a:pt x="2096621" y="51749"/>
                </a:lnTo>
                <a:lnTo>
                  <a:pt x="2096706" y="77724"/>
                </a:lnTo>
                <a:lnTo>
                  <a:pt x="2174303" y="38481"/>
                </a:lnTo>
                <a:lnTo>
                  <a:pt x="2148610" y="25781"/>
                </a:lnTo>
                <a:close/>
              </a:path>
              <a:path w="2174875" h="78104">
                <a:moveTo>
                  <a:pt x="2096536" y="25842"/>
                </a:moveTo>
                <a:lnTo>
                  <a:pt x="0" y="35687"/>
                </a:lnTo>
                <a:lnTo>
                  <a:pt x="126" y="61595"/>
                </a:lnTo>
                <a:lnTo>
                  <a:pt x="2096621" y="51749"/>
                </a:lnTo>
                <a:lnTo>
                  <a:pt x="2096536" y="25842"/>
                </a:lnTo>
                <a:close/>
              </a:path>
              <a:path w="2174875" h="78104">
                <a:moveTo>
                  <a:pt x="2109533" y="25781"/>
                </a:moveTo>
                <a:lnTo>
                  <a:pt x="2096536" y="25842"/>
                </a:lnTo>
                <a:lnTo>
                  <a:pt x="2096621" y="51749"/>
                </a:lnTo>
                <a:lnTo>
                  <a:pt x="2109533" y="51689"/>
                </a:lnTo>
                <a:lnTo>
                  <a:pt x="2109533" y="25781"/>
                </a:lnTo>
                <a:close/>
              </a:path>
              <a:path w="2174875" h="78104">
                <a:moveTo>
                  <a:pt x="2096452" y="0"/>
                </a:moveTo>
                <a:lnTo>
                  <a:pt x="2096536" y="25842"/>
                </a:lnTo>
                <a:lnTo>
                  <a:pt x="2148610" y="25781"/>
                </a:lnTo>
                <a:lnTo>
                  <a:pt x="209645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65397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69" y="25781"/>
                </a:lnTo>
                <a:lnTo>
                  <a:pt x="2109469" y="51689"/>
                </a:lnTo>
                <a:lnTo>
                  <a:pt x="2096558" y="51749"/>
                </a:lnTo>
                <a:lnTo>
                  <a:pt x="2096642" y="77724"/>
                </a:lnTo>
                <a:lnTo>
                  <a:pt x="2174240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69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69" y="51689"/>
                </a:lnTo>
                <a:lnTo>
                  <a:pt x="2109469" y="25781"/>
                </a:lnTo>
                <a:close/>
              </a:path>
              <a:path w="2174240" h="78104">
                <a:moveTo>
                  <a:pt x="2096389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98870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70" y="25781"/>
                </a:lnTo>
                <a:lnTo>
                  <a:pt x="2109470" y="51689"/>
                </a:lnTo>
                <a:lnTo>
                  <a:pt x="2096558" y="51749"/>
                </a:lnTo>
                <a:lnTo>
                  <a:pt x="2096643" y="77724"/>
                </a:lnTo>
                <a:lnTo>
                  <a:pt x="2174239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70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70" y="51689"/>
                </a:lnTo>
                <a:lnTo>
                  <a:pt x="2109470" y="25781"/>
                </a:lnTo>
                <a:close/>
              </a:path>
              <a:path w="2174240" h="78104">
                <a:moveTo>
                  <a:pt x="2096388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22</a:t>
            </a:fld>
            <a:endParaRPr sz="800">
              <a:latin typeface="Arial"/>
              <a:cs typeface="Arial"/>
            </a:endParaRPr>
          </a:p>
        </p:txBody>
      </p:sp>
      <p:sp>
        <p:nvSpPr>
          <p:cNvPr id="81" name="标题 80">
            <a:extLst>
              <a:ext uri="{FF2B5EF4-FFF2-40B4-BE49-F238E27FC236}">
                <a16:creationId xmlns:a16="http://schemas.microsoft.com/office/drawing/2014/main" id="{E8A908E0-8D53-4672-AD25-3AE91B60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防止欠拟合与过拟合</a:t>
            </a:r>
          </a:p>
        </p:txBody>
      </p:sp>
      <p:sp>
        <p:nvSpPr>
          <p:cNvPr id="80" name="object 72">
            <a:extLst>
              <a:ext uri="{FF2B5EF4-FFF2-40B4-BE49-F238E27FC236}">
                <a16:creationId xmlns:a16="http://schemas.microsoft.com/office/drawing/2014/main" id="{40E237D5-CADE-4B15-8044-B270E1369996}"/>
              </a:ext>
            </a:extLst>
          </p:cNvPr>
          <p:cNvSpPr txBox="1"/>
          <p:nvPr/>
        </p:nvSpPr>
        <p:spPr>
          <a:xfrm>
            <a:off x="1364869" y="5269932"/>
            <a:ext cx="6614795" cy="482183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spcBef>
                <a:spcPts val="885"/>
              </a:spcBef>
            </a:pPr>
            <a:r>
              <a:rPr lang="zh-CN" altLang="en-US" sz="2400" b="1" dirty="0">
                <a:solidFill>
                  <a:srgbClr val="344B5E"/>
                </a:solidFill>
                <a:latin typeface="Arial"/>
                <a:cs typeface="Arial"/>
              </a:rPr>
              <a:t>如何用一个</a:t>
            </a:r>
            <a:r>
              <a:rPr lang="en-US" altLang="zh-CN" sz="2400" b="1" dirty="0">
                <a:solidFill>
                  <a:srgbClr val="344B5E"/>
                </a:solidFill>
                <a:latin typeface="Arial"/>
                <a:cs typeface="Arial"/>
              </a:rPr>
              <a:t>9</a:t>
            </a:r>
            <a:r>
              <a:rPr lang="zh-CN" altLang="en-US" sz="2400" b="1" dirty="0">
                <a:solidFill>
                  <a:srgbClr val="344B5E"/>
                </a:solidFill>
                <a:latin typeface="Arial"/>
                <a:cs typeface="Arial"/>
              </a:rPr>
              <a:t>次多项式拟合数据，并防止过拟合？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77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189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5" h="2164079">
                <a:moveTo>
                  <a:pt x="25910" y="77681"/>
                </a:moveTo>
                <a:lnTo>
                  <a:pt x="16116" y="2164080"/>
                </a:lnTo>
                <a:lnTo>
                  <a:pt x="42024" y="2164080"/>
                </a:lnTo>
                <a:lnTo>
                  <a:pt x="51818" y="77766"/>
                </a:lnTo>
                <a:lnTo>
                  <a:pt x="25910" y="77681"/>
                </a:lnTo>
                <a:close/>
              </a:path>
              <a:path w="78105" h="2164079">
                <a:moveTo>
                  <a:pt x="71193" y="64643"/>
                </a:moveTo>
                <a:lnTo>
                  <a:pt x="25971" y="64643"/>
                </a:lnTo>
                <a:lnTo>
                  <a:pt x="51879" y="64770"/>
                </a:lnTo>
                <a:lnTo>
                  <a:pt x="51818" y="77766"/>
                </a:lnTo>
                <a:lnTo>
                  <a:pt x="77724" y="77850"/>
                </a:lnTo>
                <a:lnTo>
                  <a:pt x="71193" y="64643"/>
                </a:lnTo>
                <a:close/>
              </a:path>
              <a:path w="78105" h="2164079">
                <a:moveTo>
                  <a:pt x="25971" y="64643"/>
                </a:moveTo>
                <a:lnTo>
                  <a:pt x="25910" y="77681"/>
                </a:lnTo>
                <a:lnTo>
                  <a:pt x="51818" y="77766"/>
                </a:lnTo>
                <a:lnTo>
                  <a:pt x="51879" y="64770"/>
                </a:lnTo>
                <a:lnTo>
                  <a:pt x="25971" y="64643"/>
                </a:lnTo>
                <a:close/>
              </a:path>
              <a:path w="78105" h="2164079">
                <a:moveTo>
                  <a:pt x="39230" y="0"/>
                </a:moveTo>
                <a:lnTo>
                  <a:pt x="0" y="77597"/>
                </a:lnTo>
                <a:lnTo>
                  <a:pt x="25910" y="77681"/>
                </a:lnTo>
                <a:lnTo>
                  <a:pt x="25971" y="64643"/>
                </a:lnTo>
                <a:lnTo>
                  <a:pt x="71193" y="64643"/>
                </a:lnTo>
                <a:lnTo>
                  <a:pt x="3923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5538" y="2985516"/>
            <a:ext cx="2115820" cy="1071880"/>
          </a:xfrm>
          <a:custGeom>
            <a:avLst/>
            <a:gdLst/>
            <a:ahLst/>
            <a:cxnLst/>
            <a:rect l="l" t="t" r="r" b="b"/>
            <a:pathLst>
              <a:path w="2115820" h="1071880">
                <a:moveTo>
                  <a:pt x="0" y="0"/>
                </a:moveTo>
                <a:lnTo>
                  <a:pt x="50170" y="2238"/>
                </a:lnTo>
                <a:lnTo>
                  <a:pt x="100472" y="7524"/>
                </a:lnTo>
                <a:lnTo>
                  <a:pt x="151036" y="18859"/>
                </a:lnTo>
                <a:lnTo>
                  <a:pt x="201993" y="39242"/>
                </a:lnTo>
                <a:lnTo>
                  <a:pt x="244320" y="65119"/>
                </a:lnTo>
                <a:lnTo>
                  <a:pt x="288128" y="98640"/>
                </a:lnTo>
                <a:lnTo>
                  <a:pt x="331531" y="136050"/>
                </a:lnTo>
                <a:lnTo>
                  <a:pt x="372642" y="173594"/>
                </a:lnTo>
                <a:lnTo>
                  <a:pt x="409575" y="207517"/>
                </a:lnTo>
                <a:lnTo>
                  <a:pt x="447450" y="243248"/>
                </a:lnTo>
                <a:lnTo>
                  <a:pt x="479028" y="275907"/>
                </a:lnTo>
                <a:lnTo>
                  <a:pt x="509533" y="309423"/>
                </a:lnTo>
                <a:lnTo>
                  <a:pt x="544195" y="347725"/>
                </a:lnTo>
                <a:lnTo>
                  <a:pt x="576566" y="383422"/>
                </a:lnTo>
                <a:lnTo>
                  <a:pt x="611236" y="422251"/>
                </a:lnTo>
                <a:lnTo>
                  <a:pt x="647119" y="462867"/>
                </a:lnTo>
                <a:lnTo>
                  <a:pt x="683130" y="503921"/>
                </a:lnTo>
                <a:lnTo>
                  <a:pt x="718185" y="544067"/>
                </a:lnTo>
                <a:lnTo>
                  <a:pt x="752828" y="584445"/>
                </a:lnTo>
                <a:lnTo>
                  <a:pt x="787795" y="625872"/>
                </a:lnTo>
                <a:lnTo>
                  <a:pt x="822280" y="666743"/>
                </a:lnTo>
                <a:lnTo>
                  <a:pt x="855479" y="705457"/>
                </a:lnTo>
                <a:lnTo>
                  <a:pt x="886587" y="740409"/>
                </a:lnTo>
                <a:lnTo>
                  <a:pt x="920017" y="776876"/>
                </a:lnTo>
                <a:lnTo>
                  <a:pt x="949340" y="807735"/>
                </a:lnTo>
                <a:lnTo>
                  <a:pt x="979545" y="837189"/>
                </a:lnTo>
                <a:lnTo>
                  <a:pt x="1015619" y="869441"/>
                </a:lnTo>
                <a:lnTo>
                  <a:pt x="1050486" y="899901"/>
                </a:lnTo>
                <a:lnTo>
                  <a:pt x="1089029" y="933226"/>
                </a:lnTo>
                <a:lnTo>
                  <a:pt x="1129772" y="966459"/>
                </a:lnTo>
                <a:lnTo>
                  <a:pt x="1171241" y="996645"/>
                </a:lnTo>
                <a:lnTo>
                  <a:pt x="1211961" y="1020826"/>
                </a:lnTo>
                <a:lnTo>
                  <a:pt x="1261818" y="1042922"/>
                </a:lnTo>
                <a:lnTo>
                  <a:pt x="1311925" y="1058719"/>
                </a:lnTo>
                <a:lnTo>
                  <a:pt x="1362533" y="1068206"/>
                </a:lnTo>
                <a:lnTo>
                  <a:pt x="1413891" y="1071371"/>
                </a:lnTo>
                <a:lnTo>
                  <a:pt x="1466943" y="1068081"/>
                </a:lnTo>
                <a:lnTo>
                  <a:pt x="1521221" y="1058386"/>
                </a:lnTo>
                <a:lnTo>
                  <a:pt x="1575143" y="1042546"/>
                </a:lnTo>
                <a:lnTo>
                  <a:pt x="1627124" y="1020826"/>
                </a:lnTo>
                <a:lnTo>
                  <a:pt x="1665006" y="1000579"/>
                </a:lnTo>
                <a:lnTo>
                  <a:pt x="1699938" y="977753"/>
                </a:lnTo>
                <a:lnTo>
                  <a:pt x="1735004" y="950472"/>
                </a:lnTo>
                <a:lnTo>
                  <a:pt x="1773289" y="916856"/>
                </a:lnTo>
                <a:lnTo>
                  <a:pt x="1817878" y="875029"/>
                </a:lnTo>
                <a:lnTo>
                  <a:pt x="1898695" y="792347"/>
                </a:lnTo>
                <a:lnTo>
                  <a:pt x="1997122" y="686101"/>
                </a:lnTo>
                <a:lnTo>
                  <a:pt x="2080285" y="594405"/>
                </a:lnTo>
                <a:lnTo>
                  <a:pt x="2115312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0225" y="2867405"/>
            <a:ext cx="79247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347" y="2900934"/>
            <a:ext cx="91440" cy="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6697" y="2996945"/>
            <a:ext cx="79247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4712" y="3057905"/>
            <a:ext cx="79247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023" y="3588257"/>
            <a:ext cx="77724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2965" y="3519677"/>
            <a:ext cx="117122" cy="155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1008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1383" y="3826001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1551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2511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5456" y="4013455"/>
            <a:ext cx="91439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8484" y="4062223"/>
            <a:ext cx="91439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4456" y="3937255"/>
            <a:ext cx="163067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7173" y="3743705"/>
            <a:ext cx="77723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9384" y="3873245"/>
            <a:ext cx="158495" cy="2392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2449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5836" y="2984755"/>
            <a:ext cx="79247" cy="79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67280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960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2437" y="2560320"/>
            <a:ext cx="96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 marL="12700" marR="5080"/>
            <a:r>
              <a:rPr sz="1200" spc="-10" dirty="0">
                <a:solidFill>
                  <a:srgbClr val="344B5E"/>
                </a:solidFill>
                <a:latin typeface="Arial"/>
                <a:cs typeface="Arial"/>
              </a:rPr>
              <a:t>True</a:t>
            </a:r>
            <a:r>
              <a:rPr sz="1200" spc="-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Function  Samples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78686" y="283768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78686" y="267004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0966" y="3241548"/>
            <a:ext cx="2119630" cy="828040"/>
          </a:xfrm>
          <a:custGeom>
            <a:avLst/>
            <a:gdLst/>
            <a:ahLst/>
            <a:cxnLst/>
            <a:rect l="l" t="t" r="r" b="b"/>
            <a:pathLst>
              <a:path w="2119630" h="828039">
                <a:moveTo>
                  <a:pt x="0" y="0"/>
                </a:moveTo>
                <a:lnTo>
                  <a:pt x="2119629" y="827785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5397" y="2971801"/>
            <a:ext cx="2118360" cy="1110615"/>
          </a:xfrm>
          <a:custGeom>
            <a:avLst/>
            <a:gdLst/>
            <a:ahLst/>
            <a:cxnLst/>
            <a:rect l="l" t="t" r="r" b="b"/>
            <a:pathLst>
              <a:path w="2118360" h="1110614">
                <a:moveTo>
                  <a:pt x="0" y="0"/>
                </a:moveTo>
                <a:lnTo>
                  <a:pt x="51750" y="5542"/>
                </a:lnTo>
                <a:lnTo>
                  <a:pt x="102536" y="13001"/>
                </a:lnTo>
                <a:lnTo>
                  <a:pt x="151393" y="24342"/>
                </a:lnTo>
                <a:lnTo>
                  <a:pt x="197357" y="41529"/>
                </a:lnTo>
                <a:lnTo>
                  <a:pt x="237724" y="64908"/>
                </a:lnTo>
                <a:lnTo>
                  <a:pt x="273875" y="93503"/>
                </a:lnTo>
                <a:lnTo>
                  <a:pt x="310693" y="127289"/>
                </a:lnTo>
                <a:lnTo>
                  <a:pt x="353060" y="166243"/>
                </a:lnTo>
                <a:lnTo>
                  <a:pt x="386295" y="196167"/>
                </a:lnTo>
                <a:lnTo>
                  <a:pt x="422688" y="229705"/>
                </a:lnTo>
                <a:lnTo>
                  <a:pt x="460803" y="265556"/>
                </a:lnTo>
                <a:lnTo>
                  <a:pt x="499204" y="302424"/>
                </a:lnTo>
                <a:lnTo>
                  <a:pt x="536454" y="339010"/>
                </a:lnTo>
                <a:lnTo>
                  <a:pt x="571118" y="374014"/>
                </a:lnTo>
                <a:lnTo>
                  <a:pt x="607924" y="412511"/>
                </a:lnTo>
                <a:lnTo>
                  <a:pt x="641231" y="448751"/>
                </a:lnTo>
                <a:lnTo>
                  <a:pt x="673787" y="485480"/>
                </a:lnTo>
                <a:lnTo>
                  <a:pt x="708344" y="525439"/>
                </a:lnTo>
                <a:lnTo>
                  <a:pt x="747649" y="571373"/>
                </a:lnTo>
                <a:lnTo>
                  <a:pt x="775264" y="604939"/>
                </a:lnTo>
                <a:lnTo>
                  <a:pt x="804620" y="642358"/>
                </a:lnTo>
                <a:lnTo>
                  <a:pt x="835351" y="682288"/>
                </a:lnTo>
                <a:lnTo>
                  <a:pt x="867092" y="723392"/>
                </a:lnTo>
                <a:lnTo>
                  <a:pt x="899476" y="764328"/>
                </a:lnTo>
                <a:lnTo>
                  <a:pt x="932136" y="803759"/>
                </a:lnTo>
                <a:lnTo>
                  <a:pt x="964707" y="840344"/>
                </a:lnTo>
                <a:lnTo>
                  <a:pt x="996823" y="872744"/>
                </a:lnTo>
                <a:lnTo>
                  <a:pt x="1039141" y="910823"/>
                </a:lnTo>
                <a:lnTo>
                  <a:pt x="1081456" y="945435"/>
                </a:lnTo>
                <a:lnTo>
                  <a:pt x="1124061" y="976582"/>
                </a:lnTo>
                <a:lnTo>
                  <a:pt x="1167247" y="1004268"/>
                </a:lnTo>
                <a:lnTo>
                  <a:pt x="1211308" y="1028498"/>
                </a:lnTo>
                <a:lnTo>
                  <a:pt x="1256538" y="1049274"/>
                </a:lnTo>
                <a:lnTo>
                  <a:pt x="1302695" y="1068396"/>
                </a:lnTo>
                <a:lnTo>
                  <a:pt x="1349572" y="1086221"/>
                </a:lnTo>
                <a:lnTo>
                  <a:pt x="1397317" y="1100582"/>
                </a:lnTo>
                <a:lnTo>
                  <a:pt x="1446078" y="1109312"/>
                </a:lnTo>
                <a:lnTo>
                  <a:pt x="1496003" y="1110245"/>
                </a:lnTo>
                <a:lnTo>
                  <a:pt x="1547240" y="1101217"/>
                </a:lnTo>
                <a:lnTo>
                  <a:pt x="1587441" y="1086597"/>
                </a:lnTo>
                <a:lnTo>
                  <a:pt x="1629602" y="1065553"/>
                </a:lnTo>
                <a:lnTo>
                  <a:pt x="1672933" y="1039307"/>
                </a:lnTo>
                <a:lnTo>
                  <a:pt x="1716643" y="1009078"/>
                </a:lnTo>
                <a:lnTo>
                  <a:pt x="1759942" y="976087"/>
                </a:lnTo>
                <a:lnTo>
                  <a:pt x="1802040" y="941554"/>
                </a:lnTo>
                <a:lnTo>
                  <a:pt x="1842147" y="906699"/>
                </a:lnTo>
                <a:lnTo>
                  <a:pt x="1879473" y="872744"/>
                </a:lnTo>
                <a:lnTo>
                  <a:pt x="1956982" y="788364"/>
                </a:lnTo>
                <a:lnTo>
                  <a:pt x="2034635" y="688911"/>
                </a:lnTo>
                <a:lnTo>
                  <a:pt x="2094428" y="606032"/>
                </a:lnTo>
                <a:lnTo>
                  <a:pt x="2118360" y="571373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9350" y="2452116"/>
            <a:ext cx="2087880" cy="2026920"/>
          </a:xfrm>
          <a:custGeom>
            <a:avLst/>
            <a:gdLst/>
            <a:ahLst/>
            <a:cxnLst/>
            <a:rect l="l" t="t" r="r" b="b"/>
            <a:pathLst>
              <a:path w="2087879" h="2026920">
                <a:moveTo>
                  <a:pt x="0" y="0"/>
                </a:moveTo>
                <a:lnTo>
                  <a:pt x="190" y="70653"/>
                </a:lnTo>
                <a:lnTo>
                  <a:pt x="383" y="141230"/>
                </a:lnTo>
                <a:lnTo>
                  <a:pt x="579" y="211655"/>
                </a:lnTo>
                <a:lnTo>
                  <a:pt x="778" y="281853"/>
                </a:lnTo>
                <a:lnTo>
                  <a:pt x="983" y="351746"/>
                </a:lnTo>
                <a:lnTo>
                  <a:pt x="1194" y="421259"/>
                </a:lnTo>
                <a:lnTo>
                  <a:pt x="1413" y="490317"/>
                </a:lnTo>
                <a:lnTo>
                  <a:pt x="1641" y="558842"/>
                </a:lnTo>
                <a:lnTo>
                  <a:pt x="1879" y="626760"/>
                </a:lnTo>
                <a:lnTo>
                  <a:pt x="2129" y="693993"/>
                </a:lnTo>
                <a:lnTo>
                  <a:pt x="2391" y="760466"/>
                </a:lnTo>
                <a:lnTo>
                  <a:pt x="2666" y="826104"/>
                </a:lnTo>
                <a:lnTo>
                  <a:pt x="2957" y="890829"/>
                </a:lnTo>
                <a:lnTo>
                  <a:pt x="3263" y="954567"/>
                </a:lnTo>
                <a:lnTo>
                  <a:pt x="3587" y="1017240"/>
                </a:lnTo>
                <a:lnTo>
                  <a:pt x="3929" y="1078774"/>
                </a:lnTo>
                <a:lnTo>
                  <a:pt x="4291" y="1139092"/>
                </a:lnTo>
                <a:lnTo>
                  <a:pt x="4675" y="1198117"/>
                </a:lnTo>
                <a:lnTo>
                  <a:pt x="5080" y="1255775"/>
                </a:lnTo>
                <a:lnTo>
                  <a:pt x="5508" y="1311989"/>
                </a:lnTo>
                <a:lnTo>
                  <a:pt x="5961" y="1366683"/>
                </a:lnTo>
                <a:lnTo>
                  <a:pt x="6440" y="1419781"/>
                </a:lnTo>
                <a:lnTo>
                  <a:pt x="6946" y="1471206"/>
                </a:lnTo>
                <a:lnTo>
                  <a:pt x="7479" y="1520884"/>
                </a:lnTo>
                <a:lnTo>
                  <a:pt x="8042" y="1568738"/>
                </a:lnTo>
                <a:lnTo>
                  <a:pt x="8636" y="1614693"/>
                </a:lnTo>
                <a:lnTo>
                  <a:pt x="9261" y="1658671"/>
                </a:lnTo>
                <a:lnTo>
                  <a:pt x="9920" y="1700597"/>
                </a:lnTo>
                <a:lnTo>
                  <a:pt x="10612" y="1740395"/>
                </a:lnTo>
                <a:lnTo>
                  <a:pt x="12105" y="1813304"/>
                </a:lnTo>
                <a:lnTo>
                  <a:pt x="13748" y="1876789"/>
                </a:lnTo>
                <a:lnTo>
                  <a:pt x="15552" y="1930242"/>
                </a:lnTo>
                <a:lnTo>
                  <a:pt x="17526" y="1973056"/>
                </a:lnTo>
                <a:lnTo>
                  <a:pt x="20827" y="2015998"/>
                </a:lnTo>
                <a:lnTo>
                  <a:pt x="24342" y="2026376"/>
                </a:lnTo>
                <a:lnTo>
                  <a:pt x="26316" y="2019694"/>
                </a:lnTo>
                <a:lnTo>
                  <a:pt x="32979" y="1958253"/>
                </a:lnTo>
                <a:lnTo>
                  <a:pt x="37937" y="1887871"/>
                </a:lnTo>
                <a:lnTo>
                  <a:pt x="40540" y="1845375"/>
                </a:lnTo>
                <a:lnTo>
                  <a:pt x="43212" y="1798686"/>
                </a:lnTo>
                <a:lnTo>
                  <a:pt x="45943" y="1748312"/>
                </a:lnTo>
                <a:lnTo>
                  <a:pt x="48722" y="1694760"/>
                </a:lnTo>
                <a:lnTo>
                  <a:pt x="51540" y="1638537"/>
                </a:lnTo>
                <a:lnTo>
                  <a:pt x="54386" y="1580150"/>
                </a:lnTo>
                <a:lnTo>
                  <a:pt x="57249" y="1520108"/>
                </a:lnTo>
                <a:lnTo>
                  <a:pt x="60121" y="1458917"/>
                </a:lnTo>
                <a:lnTo>
                  <a:pt x="62989" y="1397086"/>
                </a:lnTo>
                <a:lnTo>
                  <a:pt x="65845" y="1335121"/>
                </a:lnTo>
                <a:lnTo>
                  <a:pt x="68677" y="1273529"/>
                </a:lnTo>
                <a:lnTo>
                  <a:pt x="71476" y="1212819"/>
                </a:lnTo>
                <a:lnTo>
                  <a:pt x="74231" y="1153498"/>
                </a:lnTo>
                <a:lnTo>
                  <a:pt x="76933" y="1096073"/>
                </a:lnTo>
                <a:lnTo>
                  <a:pt x="79570" y="1041051"/>
                </a:lnTo>
                <a:lnTo>
                  <a:pt x="82133" y="988941"/>
                </a:lnTo>
                <a:lnTo>
                  <a:pt x="84611" y="940248"/>
                </a:lnTo>
                <a:lnTo>
                  <a:pt x="86994" y="895482"/>
                </a:lnTo>
                <a:lnTo>
                  <a:pt x="89272" y="855149"/>
                </a:lnTo>
                <a:lnTo>
                  <a:pt x="93472" y="789813"/>
                </a:lnTo>
                <a:lnTo>
                  <a:pt x="100684" y="689255"/>
                </a:lnTo>
                <a:lnTo>
                  <a:pt x="106414" y="610129"/>
                </a:lnTo>
                <a:lnTo>
                  <a:pt x="111296" y="549886"/>
                </a:lnTo>
                <a:lnTo>
                  <a:pt x="115963" y="505978"/>
                </a:lnTo>
                <a:lnTo>
                  <a:pt x="127182" y="456976"/>
                </a:lnTo>
                <a:lnTo>
                  <a:pt x="135000" y="446786"/>
                </a:lnTo>
                <a:lnTo>
                  <a:pt x="144527" y="456177"/>
                </a:lnTo>
                <a:lnTo>
                  <a:pt x="155135" y="490970"/>
                </a:lnTo>
                <a:lnTo>
                  <a:pt x="166648" y="541171"/>
                </a:lnTo>
                <a:lnTo>
                  <a:pt x="178887" y="596789"/>
                </a:lnTo>
                <a:lnTo>
                  <a:pt x="191675" y="647831"/>
                </a:lnTo>
                <a:lnTo>
                  <a:pt x="204833" y="684303"/>
                </a:lnTo>
                <a:lnTo>
                  <a:pt x="218186" y="696214"/>
                </a:lnTo>
                <a:lnTo>
                  <a:pt x="232371" y="680892"/>
                </a:lnTo>
                <a:lnTo>
                  <a:pt x="247834" y="646330"/>
                </a:lnTo>
                <a:lnTo>
                  <a:pt x="263939" y="598525"/>
                </a:lnTo>
                <a:lnTo>
                  <a:pt x="280050" y="543476"/>
                </a:lnTo>
                <a:lnTo>
                  <a:pt x="295533" y="487180"/>
                </a:lnTo>
                <a:lnTo>
                  <a:pt x="309752" y="435636"/>
                </a:lnTo>
                <a:lnTo>
                  <a:pt x="322072" y="394843"/>
                </a:lnTo>
                <a:lnTo>
                  <a:pt x="338437" y="336506"/>
                </a:lnTo>
                <a:lnTo>
                  <a:pt x="350599" y="283813"/>
                </a:lnTo>
                <a:lnTo>
                  <a:pt x="361451" y="245074"/>
                </a:lnTo>
                <a:lnTo>
                  <a:pt x="373888" y="228600"/>
                </a:lnTo>
                <a:lnTo>
                  <a:pt x="387774" y="229195"/>
                </a:lnTo>
                <a:lnTo>
                  <a:pt x="401827" y="244887"/>
                </a:lnTo>
                <a:lnTo>
                  <a:pt x="417500" y="288821"/>
                </a:lnTo>
                <a:lnTo>
                  <a:pt x="436245" y="374142"/>
                </a:lnTo>
                <a:lnTo>
                  <a:pt x="448008" y="446612"/>
                </a:lnTo>
                <a:lnTo>
                  <a:pt x="454352" y="491600"/>
                </a:lnTo>
                <a:lnTo>
                  <a:pt x="460954" y="541143"/>
                </a:lnTo>
                <a:lnTo>
                  <a:pt x="467778" y="594280"/>
                </a:lnTo>
                <a:lnTo>
                  <a:pt x="474787" y="650048"/>
                </a:lnTo>
                <a:lnTo>
                  <a:pt x="481945" y="707489"/>
                </a:lnTo>
                <a:lnTo>
                  <a:pt x="489214" y="765640"/>
                </a:lnTo>
                <a:lnTo>
                  <a:pt x="496558" y="823542"/>
                </a:lnTo>
                <a:lnTo>
                  <a:pt x="503940" y="880232"/>
                </a:lnTo>
                <a:lnTo>
                  <a:pt x="511323" y="934750"/>
                </a:lnTo>
                <a:lnTo>
                  <a:pt x="518671" y="986135"/>
                </a:lnTo>
                <a:lnTo>
                  <a:pt x="525945" y="1033427"/>
                </a:lnTo>
                <a:lnTo>
                  <a:pt x="533111" y="1075663"/>
                </a:lnTo>
                <a:lnTo>
                  <a:pt x="557342" y="1186311"/>
                </a:lnTo>
                <a:lnTo>
                  <a:pt x="574402" y="1245865"/>
                </a:lnTo>
                <a:lnTo>
                  <a:pt x="591454" y="1291844"/>
                </a:lnTo>
                <a:lnTo>
                  <a:pt x="626117" y="1348269"/>
                </a:lnTo>
                <a:lnTo>
                  <a:pt x="644017" y="1361313"/>
                </a:lnTo>
                <a:lnTo>
                  <a:pt x="672324" y="1349769"/>
                </a:lnTo>
                <a:lnTo>
                  <a:pt x="701786" y="1305448"/>
                </a:lnTo>
                <a:lnTo>
                  <a:pt x="730938" y="1252674"/>
                </a:lnTo>
                <a:lnTo>
                  <a:pt x="758317" y="1215771"/>
                </a:lnTo>
                <a:lnTo>
                  <a:pt x="781887" y="1193784"/>
                </a:lnTo>
                <a:lnTo>
                  <a:pt x="803052" y="1176178"/>
                </a:lnTo>
                <a:lnTo>
                  <a:pt x="825218" y="1173194"/>
                </a:lnTo>
                <a:lnTo>
                  <a:pt x="851789" y="1195070"/>
                </a:lnTo>
                <a:lnTo>
                  <a:pt x="869814" y="1225980"/>
                </a:lnTo>
                <a:lnTo>
                  <a:pt x="889515" y="1271772"/>
                </a:lnTo>
                <a:lnTo>
                  <a:pt x="910435" y="1326538"/>
                </a:lnTo>
                <a:lnTo>
                  <a:pt x="932119" y="1384367"/>
                </a:lnTo>
                <a:lnTo>
                  <a:pt x="954112" y="1439350"/>
                </a:lnTo>
                <a:lnTo>
                  <a:pt x="975959" y="1485578"/>
                </a:lnTo>
                <a:lnTo>
                  <a:pt x="997203" y="1517142"/>
                </a:lnTo>
                <a:lnTo>
                  <a:pt x="1034069" y="1538216"/>
                </a:lnTo>
                <a:lnTo>
                  <a:pt x="1071244" y="1533429"/>
                </a:lnTo>
                <a:lnTo>
                  <a:pt x="1107753" y="1517927"/>
                </a:lnTo>
                <a:lnTo>
                  <a:pt x="1142619" y="1506855"/>
                </a:lnTo>
                <a:lnTo>
                  <a:pt x="1174982" y="1497260"/>
                </a:lnTo>
                <a:lnTo>
                  <a:pt x="1205595" y="1483439"/>
                </a:lnTo>
                <a:lnTo>
                  <a:pt x="1235898" y="1476119"/>
                </a:lnTo>
                <a:lnTo>
                  <a:pt x="1267332" y="1486027"/>
                </a:lnTo>
                <a:lnTo>
                  <a:pt x="1293467" y="1515209"/>
                </a:lnTo>
                <a:lnTo>
                  <a:pt x="1320047" y="1560260"/>
                </a:lnTo>
                <a:lnTo>
                  <a:pt x="1347059" y="1610467"/>
                </a:lnTo>
                <a:lnTo>
                  <a:pt x="1374492" y="1655121"/>
                </a:lnTo>
                <a:lnTo>
                  <a:pt x="1402333" y="1683512"/>
                </a:lnTo>
                <a:lnTo>
                  <a:pt x="1438931" y="1694703"/>
                </a:lnTo>
                <a:lnTo>
                  <a:pt x="1476994" y="1689989"/>
                </a:lnTo>
                <a:lnTo>
                  <a:pt x="1514080" y="1674225"/>
                </a:lnTo>
                <a:lnTo>
                  <a:pt x="1547749" y="1652270"/>
                </a:lnTo>
                <a:lnTo>
                  <a:pt x="1575161" y="1619420"/>
                </a:lnTo>
                <a:lnTo>
                  <a:pt x="1598358" y="1575022"/>
                </a:lnTo>
                <a:lnTo>
                  <a:pt x="1622222" y="1530290"/>
                </a:lnTo>
                <a:lnTo>
                  <a:pt x="1651634" y="1496441"/>
                </a:lnTo>
                <a:lnTo>
                  <a:pt x="1691449" y="1481181"/>
                </a:lnTo>
                <a:lnTo>
                  <a:pt x="1737931" y="1476946"/>
                </a:lnTo>
                <a:lnTo>
                  <a:pt x="1782794" y="1472045"/>
                </a:lnTo>
                <a:lnTo>
                  <a:pt x="1817751" y="1454785"/>
                </a:lnTo>
                <a:lnTo>
                  <a:pt x="1837118" y="1416734"/>
                </a:lnTo>
                <a:lnTo>
                  <a:pt x="1846389" y="1365837"/>
                </a:lnTo>
                <a:lnTo>
                  <a:pt x="1854327" y="1315249"/>
                </a:lnTo>
                <a:lnTo>
                  <a:pt x="1869694" y="1278128"/>
                </a:lnTo>
                <a:lnTo>
                  <a:pt x="1897949" y="1261854"/>
                </a:lnTo>
                <a:lnTo>
                  <a:pt x="1933336" y="1258046"/>
                </a:lnTo>
                <a:lnTo>
                  <a:pt x="1968081" y="1256500"/>
                </a:lnTo>
                <a:lnTo>
                  <a:pt x="1994407" y="1247013"/>
                </a:lnTo>
                <a:lnTo>
                  <a:pt x="2008503" y="1213993"/>
                </a:lnTo>
                <a:lnTo>
                  <a:pt x="2015156" y="1167161"/>
                </a:lnTo>
                <a:lnTo>
                  <a:pt x="2019214" y="1134284"/>
                </a:lnTo>
                <a:lnTo>
                  <a:pt x="2025523" y="1143127"/>
                </a:lnTo>
                <a:lnTo>
                  <a:pt x="2035940" y="1220237"/>
                </a:lnTo>
                <a:lnTo>
                  <a:pt x="2041743" y="1279190"/>
                </a:lnTo>
                <a:lnTo>
                  <a:pt x="2047621" y="1344437"/>
                </a:lnTo>
                <a:lnTo>
                  <a:pt x="2053331" y="1410500"/>
                </a:lnTo>
                <a:lnTo>
                  <a:pt x="2058634" y="1471900"/>
                </a:lnTo>
                <a:lnTo>
                  <a:pt x="2063288" y="1523158"/>
                </a:lnTo>
                <a:lnTo>
                  <a:pt x="2067052" y="1558798"/>
                </a:lnTo>
                <a:lnTo>
                  <a:pt x="2071893" y="1587748"/>
                </a:lnTo>
                <a:lnTo>
                  <a:pt x="2074259" y="1584086"/>
                </a:lnTo>
                <a:lnTo>
                  <a:pt x="2075624" y="1567781"/>
                </a:lnTo>
                <a:lnTo>
                  <a:pt x="2077466" y="1558798"/>
                </a:lnTo>
                <a:lnTo>
                  <a:pt x="2080895" y="1560449"/>
                </a:lnTo>
                <a:lnTo>
                  <a:pt x="2087879" y="1569212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3631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9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3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3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3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69971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2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0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6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6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1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0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7" y="875029"/>
                </a:lnTo>
                <a:lnTo>
                  <a:pt x="1897332" y="792347"/>
                </a:lnTo>
                <a:lnTo>
                  <a:pt x="1995678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4655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73779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91128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9145" y="3057905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8933" y="3588257"/>
            <a:ext cx="79247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7641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25441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85815" y="3826001"/>
            <a:ext cx="77724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05984" y="3786377"/>
            <a:ext cx="77724" cy="777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66945" y="3900677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9888" y="4013455"/>
            <a:ext cx="89916" cy="914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42915" y="4062223"/>
            <a:ext cx="89916" cy="899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18888" y="3937255"/>
            <a:ext cx="163068" cy="1859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1603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23815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6880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561713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90392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69787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8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2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2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2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03442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3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1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7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7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2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1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8" y="875029"/>
                </a:lnTo>
                <a:lnTo>
                  <a:pt x="1897332" y="792347"/>
                </a:lnTo>
                <a:lnTo>
                  <a:pt x="1995677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58128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07252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24600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52615" y="3057905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42404" y="3588257"/>
            <a:ext cx="79248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1113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58912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19289" y="3826001"/>
            <a:ext cx="77723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39456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00416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33359" y="4013455"/>
            <a:ext cx="91440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76388" y="4062223"/>
            <a:ext cx="91440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52359" y="3937255"/>
            <a:ext cx="163068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85076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57288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50353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195819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24499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92861" y="1869567"/>
            <a:ext cx="20834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85210" y="1869567"/>
            <a:ext cx="20834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344B5E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28970" y="1869567"/>
            <a:ext cx="21964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solidFill>
                  <a:srgbClr val="344B5E"/>
                </a:solidFill>
                <a:latin typeface="Arial"/>
                <a:cs typeface="Arial"/>
              </a:rPr>
              <a:t>Polynomial Degree =</a:t>
            </a:r>
            <a:r>
              <a:rPr sz="1600" spc="-4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344B5E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70903" y="4522852"/>
            <a:ext cx="2174875" cy="78105"/>
          </a:xfrm>
          <a:custGeom>
            <a:avLst/>
            <a:gdLst/>
            <a:ahLst/>
            <a:cxnLst/>
            <a:rect l="l" t="t" r="r" b="b"/>
            <a:pathLst>
              <a:path w="2174875" h="78104">
                <a:moveTo>
                  <a:pt x="2148610" y="25781"/>
                </a:moveTo>
                <a:lnTo>
                  <a:pt x="2109533" y="25781"/>
                </a:lnTo>
                <a:lnTo>
                  <a:pt x="2109533" y="51689"/>
                </a:lnTo>
                <a:lnTo>
                  <a:pt x="2096621" y="51749"/>
                </a:lnTo>
                <a:lnTo>
                  <a:pt x="2096706" y="77724"/>
                </a:lnTo>
                <a:lnTo>
                  <a:pt x="2174303" y="38481"/>
                </a:lnTo>
                <a:lnTo>
                  <a:pt x="2148610" y="25781"/>
                </a:lnTo>
                <a:close/>
              </a:path>
              <a:path w="2174875" h="78104">
                <a:moveTo>
                  <a:pt x="2096536" y="25842"/>
                </a:moveTo>
                <a:lnTo>
                  <a:pt x="0" y="35687"/>
                </a:lnTo>
                <a:lnTo>
                  <a:pt x="126" y="61595"/>
                </a:lnTo>
                <a:lnTo>
                  <a:pt x="2096621" y="51749"/>
                </a:lnTo>
                <a:lnTo>
                  <a:pt x="2096536" y="25842"/>
                </a:lnTo>
                <a:close/>
              </a:path>
              <a:path w="2174875" h="78104">
                <a:moveTo>
                  <a:pt x="2109533" y="25781"/>
                </a:moveTo>
                <a:lnTo>
                  <a:pt x="2096536" y="25842"/>
                </a:lnTo>
                <a:lnTo>
                  <a:pt x="2096621" y="51749"/>
                </a:lnTo>
                <a:lnTo>
                  <a:pt x="2109533" y="51689"/>
                </a:lnTo>
                <a:lnTo>
                  <a:pt x="2109533" y="25781"/>
                </a:lnTo>
                <a:close/>
              </a:path>
              <a:path w="2174875" h="78104">
                <a:moveTo>
                  <a:pt x="2096452" y="0"/>
                </a:moveTo>
                <a:lnTo>
                  <a:pt x="2096536" y="25842"/>
                </a:lnTo>
                <a:lnTo>
                  <a:pt x="2148610" y="25781"/>
                </a:lnTo>
                <a:lnTo>
                  <a:pt x="209645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65397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69" y="25781"/>
                </a:lnTo>
                <a:lnTo>
                  <a:pt x="2109469" y="51689"/>
                </a:lnTo>
                <a:lnTo>
                  <a:pt x="2096558" y="51749"/>
                </a:lnTo>
                <a:lnTo>
                  <a:pt x="2096642" y="77724"/>
                </a:lnTo>
                <a:lnTo>
                  <a:pt x="2174240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69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69" y="51689"/>
                </a:lnTo>
                <a:lnTo>
                  <a:pt x="2109469" y="25781"/>
                </a:lnTo>
                <a:close/>
              </a:path>
              <a:path w="2174240" h="78104">
                <a:moveTo>
                  <a:pt x="2096389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98870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70" y="25781"/>
                </a:lnTo>
                <a:lnTo>
                  <a:pt x="2109470" y="51689"/>
                </a:lnTo>
                <a:lnTo>
                  <a:pt x="2096558" y="51749"/>
                </a:lnTo>
                <a:lnTo>
                  <a:pt x="2096643" y="77724"/>
                </a:lnTo>
                <a:lnTo>
                  <a:pt x="2174239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70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70" y="51689"/>
                </a:lnTo>
                <a:lnTo>
                  <a:pt x="2109470" y="25781"/>
                </a:lnTo>
                <a:close/>
              </a:path>
              <a:path w="2174240" h="78104">
                <a:moveTo>
                  <a:pt x="2096388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81" name="标题 80">
            <a:extLst>
              <a:ext uri="{FF2B5EF4-FFF2-40B4-BE49-F238E27FC236}">
                <a16:creationId xmlns:a16="http://schemas.microsoft.com/office/drawing/2014/main" id="{E8A908E0-8D53-4672-AD25-3AE91B60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防止欠拟合与过拟合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796F15FA-9697-4D39-9974-78F7A863277C}"/>
                  </a:ext>
                </a:extLst>
              </p:cNvPr>
              <p:cNvSpPr txBox="1"/>
              <p:nvPr/>
            </p:nvSpPr>
            <p:spPr>
              <a:xfrm>
                <a:off x="2808097" y="5097527"/>
                <a:ext cx="4282134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24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b="0" i="1" kern="10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zh-CN" sz="24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altLang="zh-CN" sz="2400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4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2400" i="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altLang="zh-CN" sz="2400" i="1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400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zh-CN" altLang="en-US" sz="24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zh-CN" sz="24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zh-CN" altLang="zh-CN" sz="24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4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fName>
                                    <m:e>
                                      <m:r>
                                        <a:rPr lang="en-US" altLang="zh-CN" sz="24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sup>
                              </m:sSup>
                            </m:fName>
                            <m:e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796F15FA-9697-4D39-9974-78F7A8632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097" y="5097527"/>
                <a:ext cx="4282134" cy="100822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662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189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5" h="2164079">
                <a:moveTo>
                  <a:pt x="25910" y="77681"/>
                </a:moveTo>
                <a:lnTo>
                  <a:pt x="16116" y="2164080"/>
                </a:lnTo>
                <a:lnTo>
                  <a:pt x="42024" y="2164080"/>
                </a:lnTo>
                <a:lnTo>
                  <a:pt x="51818" y="77766"/>
                </a:lnTo>
                <a:lnTo>
                  <a:pt x="25910" y="77681"/>
                </a:lnTo>
                <a:close/>
              </a:path>
              <a:path w="78105" h="2164079">
                <a:moveTo>
                  <a:pt x="71193" y="64643"/>
                </a:moveTo>
                <a:lnTo>
                  <a:pt x="25971" y="64643"/>
                </a:lnTo>
                <a:lnTo>
                  <a:pt x="51879" y="64770"/>
                </a:lnTo>
                <a:lnTo>
                  <a:pt x="51818" y="77766"/>
                </a:lnTo>
                <a:lnTo>
                  <a:pt x="77724" y="77850"/>
                </a:lnTo>
                <a:lnTo>
                  <a:pt x="71193" y="64643"/>
                </a:lnTo>
                <a:close/>
              </a:path>
              <a:path w="78105" h="2164079">
                <a:moveTo>
                  <a:pt x="25971" y="64643"/>
                </a:moveTo>
                <a:lnTo>
                  <a:pt x="25910" y="77681"/>
                </a:lnTo>
                <a:lnTo>
                  <a:pt x="51818" y="77766"/>
                </a:lnTo>
                <a:lnTo>
                  <a:pt x="51879" y="64770"/>
                </a:lnTo>
                <a:lnTo>
                  <a:pt x="25971" y="64643"/>
                </a:lnTo>
                <a:close/>
              </a:path>
              <a:path w="78105" h="2164079">
                <a:moveTo>
                  <a:pt x="39230" y="0"/>
                </a:moveTo>
                <a:lnTo>
                  <a:pt x="0" y="77597"/>
                </a:lnTo>
                <a:lnTo>
                  <a:pt x="25910" y="77681"/>
                </a:lnTo>
                <a:lnTo>
                  <a:pt x="25971" y="64643"/>
                </a:lnTo>
                <a:lnTo>
                  <a:pt x="71193" y="64643"/>
                </a:lnTo>
                <a:lnTo>
                  <a:pt x="39230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5538" y="2985516"/>
            <a:ext cx="2115820" cy="1071880"/>
          </a:xfrm>
          <a:custGeom>
            <a:avLst/>
            <a:gdLst/>
            <a:ahLst/>
            <a:cxnLst/>
            <a:rect l="l" t="t" r="r" b="b"/>
            <a:pathLst>
              <a:path w="2115820" h="1071880">
                <a:moveTo>
                  <a:pt x="0" y="0"/>
                </a:moveTo>
                <a:lnTo>
                  <a:pt x="50170" y="2238"/>
                </a:lnTo>
                <a:lnTo>
                  <a:pt x="100472" y="7524"/>
                </a:lnTo>
                <a:lnTo>
                  <a:pt x="151036" y="18859"/>
                </a:lnTo>
                <a:lnTo>
                  <a:pt x="201993" y="39242"/>
                </a:lnTo>
                <a:lnTo>
                  <a:pt x="244320" y="65119"/>
                </a:lnTo>
                <a:lnTo>
                  <a:pt x="288128" y="98640"/>
                </a:lnTo>
                <a:lnTo>
                  <a:pt x="331531" y="136050"/>
                </a:lnTo>
                <a:lnTo>
                  <a:pt x="372642" y="173594"/>
                </a:lnTo>
                <a:lnTo>
                  <a:pt x="409575" y="207517"/>
                </a:lnTo>
                <a:lnTo>
                  <a:pt x="447450" y="243248"/>
                </a:lnTo>
                <a:lnTo>
                  <a:pt x="479028" y="275907"/>
                </a:lnTo>
                <a:lnTo>
                  <a:pt x="509533" y="309423"/>
                </a:lnTo>
                <a:lnTo>
                  <a:pt x="544195" y="347725"/>
                </a:lnTo>
                <a:lnTo>
                  <a:pt x="576566" y="383422"/>
                </a:lnTo>
                <a:lnTo>
                  <a:pt x="611236" y="422251"/>
                </a:lnTo>
                <a:lnTo>
                  <a:pt x="647119" y="462867"/>
                </a:lnTo>
                <a:lnTo>
                  <a:pt x="683130" y="503921"/>
                </a:lnTo>
                <a:lnTo>
                  <a:pt x="718185" y="544067"/>
                </a:lnTo>
                <a:lnTo>
                  <a:pt x="752828" y="584445"/>
                </a:lnTo>
                <a:lnTo>
                  <a:pt x="787795" y="625872"/>
                </a:lnTo>
                <a:lnTo>
                  <a:pt x="822280" y="666743"/>
                </a:lnTo>
                <a:lnTo>
                  <a:pt x="855479" y="705457"/>
                </a:lnTo>
                <a:lnTo>
                  <a:pt x="886587" y="740409"/>
                </a:lnTo>
                <a:lnTo>
                  <a:pt x="920017" y="776876"/>
                </a:lnTo>
                <a:lnTo>
                  <a:pt x="949340" y="807735"/>
                </a:lnTo>
                <a:lnTo>
                  <a:pt x="979545" y="837189"/>
                </a:lnTo>
                <a:lnTo>
                  <a:pt x="1015619" y="869441"/>
                </a:lnTo>
                <a:lnTo>
                  <a:pt x="1050486" y="899901"/>
                </a:lnTo>
                <a:lnTo>
                  <a:pt x="1089029" y="933226"/>
                </a:lnTo>
                <a:lnTo>
                  <a:pt x="1129772" y="966459"/>
                </a:lnTo>
                <a:lnTo>
                  <a:pt x="1171241" y="996645"/>
                </a:lnTo>
                <a:lnTo>
                  <a:pt x="1211961" y="1020826"/>
                </a:lnTo>
                <a:lnTo>
                  <a:pt x="1261818" y="1042922"/>
                </a:lnTo>
                <a:lnTo>
                  <a:pt x="1311925" y="1058719"/>
                </a:lnTo>
                <a:lnTo>
                  <a:pt x="1362533" y="1068206"/>
                </a:lnTo>
                <a:lnTo>
                  <a:pt x="1413891" y="1071371"/>
                </a:lnTo>
                <a:lnTo>
                  <a:pt x="1466943" y="1068081"/>
                </a:lnTo>
                <a:lnTo>
                  <a:pt x="1521221" y="1058386"/>
                </a:lnTo>
                <a:lnTo>
                  <a:pt x="1575143" y="1042546"/>
                </a:lnTo>
                <a:lnTo>
                  <a:pt x="1627124" y="1020826"/>
                </a:lnTo>
                <a:lnTo>
                  <a:pt x="1665006" y="1000579"/>
                </a:lnTo>
                <a:lnTo>
                  <a:pt x="1699938" y="977753"/>
                </a:lnTo>
                <a:lnTo>
                  <a:pt x="1735004" y="950472"/>
                </a:lnTo>
                <a:lnTo>
                  <a:pt x="1773289" y="916856"/>
                </a:lnTo>
                <a:lnTo>
                  <a:pt x="1817878" y="875029"/>
                </a:lnTo>
                <a:lnTo>
                  <a:pt x="1898695" y="792347"/>
                </a:lnTo>
                <a:lnTo>
                  <a:pt x="1997122" y="686101"/>
                </a:lnTo>
                <a:lnTo>
                  <a:pt x="2080285" y="594405"/>
                </a:lnTo>
                <a:lnTo>
                  <a:pt x="2115312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0225" y="2867405"/>
            <a:ext cx="79247" cy="7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9347" y="2900934"/>
            <a:ext cx="91440" cy="8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6697" y="2996945"/>
            <a:ext cx="79247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4712" y="3057905"/>
            <a:ext cx="79247" cy="79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023" y="3588257"/>
            <a:ext cx="77724" cy="7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2965" y="3519677"/>
            <a:ext cx="117122" cy="155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1008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1383" y="3826001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1551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2511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5456" y="4013455"/>
            <a:ext cx="91439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8484" y="4062223"/>
            <a:ext cx="91439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4456" y="3937255"/>
            <a:ext cx="163067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7173" y="3743705"/>
            <a:ext cx="77723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9384" y="3873245"/>
            <a:ext cx="158495" cy="2392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2449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5836" y="2984755"/>
            <a:ext cx="79247" cy="792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67280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960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2437" y="2560320"/>
            <a:ext cx="96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 marL="12700" marR="5080"/>
            <a:r>
              <a:rPr sz="1200" spc="-10" dirty="0">
                <a:solidFill>
                  <a:srgbClr val="344B5E"/>
                </a:solidFill>
                <a:latin typeface="Arial"/>
                <a:cs typeface="Arial"/>
              </a:rPr>
              <a:t>True</a:t>
            </a:r>
            <a:r>
              <a:rPr sz="1200" spc="-6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Function  Samples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78686" y="283768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78686" y="267004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4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0966" y="3241548"/>
            <a:ext cx="2119630" cy="828040"/>
          </a:xfrm>
          <a:custGeom>
            <a:avLst/>
            <a:gdLst/>
            <a:ahLst/>
            <a:cxnLst/>
            <a:rect l="l" t="t" r="r" b="b"/>
            <a:pathLst>
              <a:path w="2119630" h="828039">
                <a:moveTo>
                  <a:pt x="0" y="0"/>
                </a:moveTo>
                <a:lnTo>
                  <a:pt x="2119629" y="827785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5397" y="2971801"/>
            <a:ext cx="2118360" cy="1110615"/>
          </a:xfrm>
          <a:custGeom>
            <a:avLst/>
            <a:gdLst/>
            <a:ahLst/>
            <a:cxnLst/>
            <a:rect l="l" t="t" r="r" b="b"/>
            <a:pathLst>
              <a:path w="2118360" h="1110614">
                <a:moveTo>
                  <a:pt x="0" y="0"/>
                </a:moveTo>
                <a:lnTo>
                  <a:pt x="51750" y="5542"/>
                </a:lnTo>
                <a:lnTo>
                  <a:pt x="102536" y="13001"/>
                </a:lnTo>
                <a:lnTo>
                  <a:pt x="151393" y="24342"/>
                </a:lnTo>
                <a:lnTo>
                  <a:pt x="197357" y="41529"/>
                </a:lnTo>
                <a:lnTo>
                  <a:pt x="237724" y="64908"/>
                </a:lnTo>
                <a:lnTo>
                  <a:pt x="273875" y="93503"/>
                </a:lnTo>
                <a:lnTo>
                  <a:pt x="310693" y="127289"/>
                </a:lnTo>
                <a:lnTo>
                  <a:pt x="353060" y="166243"/>
                </a:lnTo>
                <a:lnTo>
                  <a:pt x="386295" y="196167"/>
                </a:lnTo>
                <a:lnTo>
                  <a:pt x="422688" y="229705"/>
                </a:lnTo>
                <a:lnTo>
                  <a:pt x="460803" y="265556"/>
                </a:lnTo>
                <a:lnTo>
                  <a:pt x="499204" y="302424"/>
                </a:lnTo>
                <a:lnTo>
                  <a:pt x="536454" y="339010"/>
                </a:lnTo>
                <a:lnTo>
                  <a:pt x="571118" y="374014"/>
                </a:lnTo>
                <a:lnTo>
                  <a:pt x="607924" y="412511"/>
                </a:lnTo>
                <a:lnTo>
                  <a:pt x="641231" y="448751"/>
                </a:lnTo>
                <a:lnTo>
                  <a:pt x="673787" y="485480"/>
                </a:lnTo>
                <a:lnTo>
                  <a:pt x="708344" y="525439"/>
                </a:lnTo>
                <a:lnTo>
                  <a:pt x="747649" y="571373"/>
                </a:lnTo>
                <a:lnTo>
                  <a:pt x="775264" y="604939"/>
                </a:lnTo>
                <a:lnTo>
                  <a:pt x="804620" y="642358"/>
                </a:lnTo>
                <a:lnTo>
                  <a:pt x="835351" y="682288"/>
                </a:lnTo>
                <a:lnTo>
                  <a:pt x="867092" y="723392"/>
                </a:lnTo>
                <a:lnTo>
                  <a:pt x="899476" y="764328"/>
                </a:lnTo>
                <a:lnTo>
                  <a:pt x="932136" y="803759"/>
                </a:lnTo>
                <a:lnTo>
                  <a:pt x="964707" y="840344"/>
                </a:lnTo>
                <a:lnTo>
                  <a:pt x="996823" y="872744"/>
                </a:lnTo>
                <a:lnTo>
                  <a:pt x="1039141" y="910823"/>
                </a:lnTo>
                <a:lnTo>
                  <a:pt x="1081456" y="945435"/>
                </a:lnTo>
                <a:lnTo>
                  <a:pt x="1124061" y="976582"/>
                </a:lnTo>
                <a:lnTo>
                  <a:pt x="1167247" y="1004268"/>
                </a:lnTo>
                <a:lnTo>
                  <a:pt x="1211308" y="1028498"/>
                </a:lnTo>
                <a:lnTo>
                  <a:pt x="1256538" y="1049274"/>
                </a:lnTo>
                <a:lnTo>
                  <a:pt x="1302695" y="1068396"/>
                </a:lnTo>
                <a:lnTo>
                  <a:pt x="1349572" y="1086221"/>
                </a:lnTo>
                <a:lnTo>
                  <a:pt x="1397317" y="1100582"/>
                </a:lnTo>
                <a:lnTo>
                  <a:pt x="1446078" y="1109312"/>
                </a:lnTo>
                <a:lnTo>
                  <a:pt x="1496003" y="1110245"/>
                </a:lnTo>
                <a:lnTo>
                  <a:pt x="1547240" y="1101217"/>
                </a:lnTo>
                <a:lnTo>
                  <a:pt x="1587441" y="1086597"/>
                </a:lnTo>
                <a:lnTo>
                  <a:pt x="1629602" y="1065553"/>
                </a:lnTo>
                <a:lnTo>
                  <a:pt x="1672933" y="1039307"/>
                </a:lnTo>
                <a:lnTo>
                  <a:pt x="1716643" y="1009078"/>
                </a:lnTo>
                <a:lnTo>
                  <a:pt x="1759942" y="976087"/>
                </a:lnTo>
                <a:lnTo>
                  <a:pt x="1802040" y="941554"/>
                </a:lnTo>
                <a:lnTo>
                  <a:pt x="1842147" y="906699"/>
                </a:lnTo>
                <a:lnTo>
                  <a:pt x="1879473" y="872744"/>
                </a:lnTo>
                <a:lnTo>
                  <a:pt x="1956982" y="788364"/>
                </a:lnTo>
                <a:lnTo>
                  <a:pt x="2034635" y="688911"/>
                </a:lnTo>
                <a:lnTo>
                  <a:pt x="2094428" y="606032"/>
                </a:lnTo>
                <a:lnTo>
                  <a:pt x="2118360" y="571373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9350" y="2452116"/>
            <a:ext cx="2087880" cy="2026920"/>
          </a:xfrm>
          <a:custGeom>
            <a:avLst/>
            <a:gdLst/>
            <a:ahLst/>
            <a:cxnLst/>
            <a:rect l="l" t="t" r="r" b="b"/>
            <a:pathLst>
              <a:path w="2087879" h="2026920">
                <a:moveTo>
                  <a:pt x="0" y="0"/>
                </a:moveTo>
                <a:lnTo>
                  <a:pt x="190" y="70653"/>
                </a:lnTo>
                <a:lnTo>
                  <a:pt x="383" y="141230"/>
                </a:lnTo>
                <a:lnTo>
                  <a:pt x="579" y="211655"/>
                </a:lnTo>
                <a:lnTo>
                  <a:pt x="778" y="281853"/>
                </a:lnTo>
                <a:lnTo>
                  <a:pt x="983" y="351746"/>
                </a:lnTo>
                <a:lnTo>
                  <a:pt x="1194" y="421259"/>
                </a:lnTo>
                <a:lnTo>
                  <a:pt x="1413" y="490317"/>
                </a:lnTo>
                <a:lnTo>
                  <a:pt x="1641" y="558842"/>
                </a:lnTo>
                <a:lnTo>
                  <a:pt x="1879" y="626760"/>
                </a:lnTo>
                <a:lnTo>
                  <a:pt x="2129" y="693993"/>
                </a:lnTo>
                <a:lnTo>
                  <a:pt x="2391" y="760466"/>
                </a:lnTo>
                <a:lnTo>
                  <a:pt x="2666" y="826104"/>
                </a:lnTo>
                <a:lnTo>
                  <a:pt x="2957" y="890829"/>
                </a:lnTo>
                <a:lnTo>
                  <a:pt x="3263" y="954567"/>
                </a:lnTo>
                <a:lnTo>
                  <a:pt x="3587" y="1017240"/>
                </a:lnTo>
                <a:lnTo>
                  <a:pt x="3929" y="1078774"/>
                </a:lnTo>
                <a:lnTo>
                  <a:pt x="4291" y="1139092"/>
                </a:lnTo>
                <a:lnTo>
                  <a:pt x="4675" y="1198117"/>
                </a:lnTo>
                <a:lnTo>
                  <a:pt x="5080" y="1255775"/>
                </a:lnTo>
                <a:lnTo>
                  <a:pt x="5508" y="1311989"/>
                </a:lnTo>
                <a:lnTo>
                  <a:pt x="5961" y="1366683"/>
                </a:lnTo>
                <a:lnTo>
                  <a:pt x="6440" y="1419781"/>
                </a:lnTo>
                <a:lnTo>
                  <a:pt x="6946" y="1471206"/>
                </a:lnTo>
                <a:lnTo>
                  <a:pt x="7479" y="1520884"/>
                </a:lnTo>
                <a:lnTo>
                  <a:pt x="8042" y="1568738"/>
                </a:lnTo>
                <a:lnTo>
                  <a:pt x="8636" y="1614693"/>
                </a:lnTo>
                <a:lnTo>
                  <a:pt x="9261" y="1658671"/>
                </a:lnTo>
                <a:lnTo>
                  <a:pt x="9920" y="1700597"/>
                </a:lnTo>
                <a:lnTo>
                  <a:pt x="10612" y="1740395"/>
                </a:lnTo>
                <a:lnTo>
                  <a:pt x="12105" y="1813304"/>
                </a:lnTo>
                <a:lnTo>
                  <a:pt x="13748" y="1876789"/>
                </a:lnTo>
                <a:lnTo>
                  <a:pt x="15552" y="1930242"/>
                </a:lnTo>
                <a:lnTo>
                  <a:pt x="17526" y="1973056"/>
                </a:lnTo>
                <a:lnTo>
                  <a:pt x="20827" y="2015998"/>
                </a:lnTo>
                <a:lnTo>
                  <a:pt x="24342" y="2026376"/>
                </a:lnTo>
                <a:lnTo>
                  <a:pt x="26316" y="2019694"/>
                </a:lnTo>
                <a:lnTo>
                  <a:pt x="32979" y="1958253"/>
                </a:lnTo>
                <a:lnTo>
                  <a:pt x="37937" y="1887871"/>
                </a:lnTo>
                <a:lnTo>
                  <a:pt x="40540" y="1845375"/>
                </a:lnTo>
                <a:lnTo>
                  <a:pt x="43212" y="1798686"/>
                </a:lnTo>
                <a:lnTo>
                  <a:pt x="45943" y="1748312"/>
                </a:lnTo>
                <a:lnTo>
                  <a:pt x="48722" y="1694760"/>
                </a:lnTo>
                <a:lnTo>
                  <a:pt x="51540" y="1638537"/>
                </a:lnTo>
                <a:lnTo>
                  <a:pt x="54386" y="1580150"/>
                </a:lnTo>
                <a:lnTo>
                  <a:pt x="57249" y="1520108"/>
                </a:lnTo>
                <a:lnTo>
                  <a:pt x="60121" y="1458917"/>
                </a:lnTo>
                <a:lnTo>
                  <a:pt x="62989" y="1397086"/>
                </a:lnTo>
                <a:lnTo>
                  <a:pt x="65845" y="1335121"/>
                </a:lnTo>
                <a:lnTo>
                  <a:pt x="68677" y="1273529"/>
                </a:lnTo>
                <a:lnTo>
                  <a:pt x="71476" y="1212819"/>
                </a:lnTo>
                <a:lnTo>
                  <a:pt x="74231" y="1153498"/>
                </a:lnTo>
                <a:lnTo>
                  <a:pt x="76933" y="1096073"/>
                </a:lnTo>
                <a:lnTo>
                  <a:pt x="79570" y="1041051"/>
                </a:lnTo>
                <a:lnTo>
                  <a:pt x="82133" y="988941"/>
                </a:lnTo>
                <a:lnTo>
                  <a:pt x="84611" y="940248"/>
                </a:lnTo>
                <a:lnTo>
                  <a:pt x="86994" y="895482"/>
                </a:lnTo>
                <a:lnTo>
                  <a:pt x="89272" y="855149"/>
                </a:lnTo>
                <a:lnTo>
                  <a:pt x="93472" y="789813"/>
                </a:lnTo>
                <a:lnTo>
                  <a:pt x="100684" y="689255"/>
                </a:lnTo>
                <a:lnTo>
                  <a:pt x="106414" y="610129"/>
                </a:lnTo>
                <a:lnTo>
                  <a:pt x="111296" y="549886"/>
                </a:lnTo>
                <a:lnTo>
                  <a:pt x="115963" y="505978"/>
                </a:lnTo>
                <a:lnTo>
                  <a:pt x="127182" y="456976"/>
                </a:lnTo>
                <a:lnTo>
                  <a:pt x="135000" y="446786"/>
                </a:lnTo>
                <a:lnTo>
                  <a:pt x="144527" y="456177"/>
                </a:lnTo>
                <a:lnTo>
                  <a:pt x="155135" y="490970"/>
                </a:lnTo>
                <a:lnTo>
                  <a:pt x="166648" y="541171"/>
                </a:lnTo>
                <a:lnTo>
                  <a:pt x="178887" y="596789"/>
                </a:lnTo>
                <a:lnTo>
                  <a:pt x="191675" y="647831"/>
                </a:lnTo>
                <a:lnTo>
                  <a:pt x="204833" y="684303"/>
                </a:lnTo>
                <a:lnTo>
                  <a:pt x="218186" y="696214"/>
                </a:lnTo>
                <a:lnTo>
                  <a:pt x="232371" y="680892"/>
                </a:lnTo>
                <a:lnTo>
                  <a:pt x="247834" y="646330"/>
                </a:lnTo>
                <a:lnTo>
                  <a:pt x="263939" y="598525"/>
                </a:lnTo>
                <a:lnTo>
                  <a:pt x="280050" y="543476"/>
                </a:lnTo>
                <a:lnTo>
                  <a:pt x="295533" y="487180"/>
                </a:lnTo>
                <a:lnTo>
                  <a:pt x="309752" y="435636"/>
                </a:lnTo>
                <a:lnTo>
                  <a:pt x="322072" y="394843"/>
                </a:lnTo>
                <a:lnTo>
                  <a:pt x="338437" y="336506"/>
                </a:lnTo>
                <a:lnTo>
                  <a:pt x="350599" y="283813"/>
                </a:lnTo>
                <a:lnTo>
                  <a:pt x="361451" y="245074"/>
                </a:lnTo>
                <a:lnTo>
                  <a:pt x="373888" y="228600"/>
                </a:lnTo>
                <a:lnTo>
                  <a:pt x="387774" y="229195"/>
                </a:lnTo>
                <a:lnTo>
                  <a:pt x="401827" y="244887"/>
                </a:lnTo>
                <a:lnTo>
                  <a:pt x="417500" y="288821"/>
                </a:lnTo>
                <a:lnTo>
                  <a:pt x="436245" y="374142"/>
                </a:lnTo>
                <a:lnTo>
                  <a:pt x="448008" y="446612"/>
                </a:lnTo>
                <a:lnTo>
                  <a:pt x="454352" y="491600"/>
                </a:lnTo>
                <a:lnTo>
                  <a:pt x="460954" y="541143"/>
                </a:lnTo>
                <a:lnTo>
                  <a:pt x="467778" y="594280"/>
                </a:lnTo>
                <a:lnTo>
                  <a:pt x="474787" y="650048"/>
                </a:lnTo>
                <a:lnTo>
                  <a:pt x="481945" y="707489"/>
                </a:lnTo>
                <a:lnTo>
                  <a:pt x="489214" y="765640"/>
                </a:lnTo>
                <a:lnTo>
                  <a:pt x="496558" y="823542"/>
                </a:lnTo>
                <a:lnTo>
                  <a:pt x="503940" y="880232"/>
                </a:lnTo>
                <a:lnTo>
                  <a:pt x="511323" y="934750"/>
                </a:lnTo>
                <a:lnTo>
                  <a:pt x="518671" y="986135"/>
                </a:lnTo>
                <a:lnTo>
                  <a:pt x="525945" y="1033427"/>
                </a:lnTo>
                <a:lnTo>
                  <a:pt x="533111" y="1075663"/>
                </a:lnTo>
                <a:lnTo>
                  <a:pt x="557342" y="1186311"/>
                </a:lnTo>
                <a:lnTo>
                  <a:pt x="574402" y="1245865"/>
                </a:lnTo>
                <a:lnTo>
                  <a:pt x="591454" y="1291844"/>
                </a:lnTo>
                <a:lnTo>
                  <a:pt x="626117" y="1348269"/>
                </a:lnTo>
                <a:lnTo>
                  <a:pt x="644017" y="1361313"/>
                </a:lnTo>
                <a:lnTo>
                  <a:pt x="672324" y="1349769"/>
                </a:lnTo>
                <a:lnTo>
                  <a:pt x="701786" y="1305448"/>
                </a:lnTo>
                <a:lnTo>
                  <a:pt x="730938" y="1252674"/>
                </a:lnTo>
                <a:lnTo>
                  <a:pt x="758317" y="1215771"/>
                </a:lnTo>
                <a:lnTo>
                  <a:pt x="781887" y="1193784"/>
                </a:lnTo>
                <a:lnTo>
                  <a:pt x="803052" y="1176178"/>
                </a:lnTo>
                <a:lnTo>
                  <a:pt x="825218" y="1173194"/>
                </a:lnTo>
                <a:lnTo>
                  <a:pt x="851789" y="1195070"/>
                </a:lnTo>
                <a:lnTo>
                  <a:pt x="869814" y="1225980"/>
                </a:lnTo>
                <a:lnTo>
                  <a:pt x="889515" y="1271772"/>
                </a:lnTo>
                <a:lnTo>
                  <a:pt x="910435" y="1326538"/>
                </a:lnTo>
                <a:lnTo>
                  <a:pt x="932119" y="1384367"/>
                </a:lnTo>
                <a:lnTo>
                  <a:pt x="954112" y="1439350"/>
                </a:lnTo>
                <a:lnTo>
                  <a:pt x="975959" y="1485578"/>
                </a:lnTo>
                <a:lnTo>
                  <a:pt x="997203" y="1517142"/>
                </a:lnTo>
                <a:lnTo>
                  <a:pt x="1034069" y="1538216"/>
                </a:lnTo>
                <a:lnTo>
                  <a:pt x="1071244" y="1533429"/>
                </a:lnTo>
                <a:lnTo>
                  <a:pt x="1107753" y="1517927"/>
                </a:lnTo>
                <a:lnTo>
                  <a:pt x="1142619" y="1506855"/>
                </a:lnTo>
                <a:lnTo>
                  <a:pt x="1174982" y="1497260"/>
                </a:lnTo>
                <a:lnTo>
                  <a:pt x="1205595" y="1483439"/>
                </a:lnTo>
                <a:lnTo>
                  <a:pt x="1235898" y="1476119"/>
                </a:lnTo>
                <a:lnTo>
                  <a:pt x="1267332" y="1486027"/>
                </a:lnTo>
                <a:lnTo>
                  <a:pt x="1293467" y="1515209"/>
                </a:lnTo>
                <a:lnTo>
                  <a:pt x="1320047" y="1560260"/>
                </a:lnTo>
                <a:lnTo>
                  <a:pt x="1347059" y="1610467"/>
                </a:lnTo>
                <a:lnTo>
                  <a:pt x="1374492" y="1655121"/>
                </a:lnTo>
                <a:lnTo>
                  <a:pt x="1402333" y="1683512"/>
                </a:lnTo>
                <a:lnTo>
                  <a:pt x="1438931" y="1694703"/>
                </a:lnTo>
                <a:lnTo>
                  <a:pt x="1476994" y="1689989"/>
                </a:lnTo>
                <a:lnTo>
                  <a:pt x="1514080" y="1674225"/>
                </a:lnTo>
                <a:lnTo>
                  <a:pt x="1547749" y="1652270"/>
                </a:lnTo>
                <a:lnTo>
                  <a:pt x="1575161" y="1619420"/>
                </a:lnTo>
                <a:lnTo>
                  <a:pt x="1598358" y="1575022"/>
                </a:lnTo>
                <a:lnTo>
                  <a:pt x="1622222" y="1530290"/>
                </a:lnTo>
                <a:lnTo>
                  <a:pt x="1651634" y="1496441"/>
                </a:lnTo>
                <a:lnTo>
                  <a:pt x="1691449" y="1481181"/>
                </a:lnTo>
                <a:lnTo>
                  <a:pt x="1737931" y="1476946"/>
                </a:lnTo>
                <a:lnTo>
                  <a:pt x="1782794" y="1472045"/>
                </a:lnTo>
                <a:lnTo>
                  <a:pt x="1817751" y="1454785"/>
                </a:lnTo>
                <a:lnTo>
                  <a:pt x="1837118" y="1416734"/>
                </a:lnTo>
                <a:lnTo>
                  <a:pt x="1846389" y="1365837"/>
                </a:lnTo>
                <a:lnTo>
                  <a:pt x="1854327" y="1315249"/>
                </a:lnTo>
                <a:lnTo>
                  <a:pt x="1869694" y="1278128"/>
                </a:lnTo>
                <a:lnTo>
                  <a:pt x="1897949" y="1261854"/>
                </a:lnTo>
                <a:lnTo>
                  <a:pt x="1933336" y="1258046"/>
                </a:lnTo>
                <a:lnTo>
                  <a:pt x="1968081" y="1256500"/>
                </a:lnTo>
                <a:lnTo>
                  <a:pt x="1994407" y="1247013"/>
                </a:lnTo>
                <a:lnTo>
                  <a:pt x="2008503" y="1213993"/>
                </a:lnTo>
                <a:lnTo>
                  <a:pt x="2015156" y="1167161"/>
                </a:lnTo>
                <a:lnTo>
                  <a:pt x="2019214" y="1134284"/>
                </a:lnTo>
                <a:lnTo>
                  <a:pt x="2025523" y="1143127"/>
                </a:lnTo>
                <a:lnTo>
                  <a:pt x="2035940" y="1220237"/>
                </a:lnTo>
                <a:lnTo>
                  <a:pt x="2041743" y="1279190"/>
                </a:lnTo>
                <a:lnTo>
                  <a:pt x="2047621" y="1344437"/>
                </a:lnTo>
                <a:lnTo>
                  <a:pt x="2053331" y="1410500"/>
                </a:lnTo>
                <a:lnTo>
                  <a:pt x="2058634" y="1471900"/>
                </a:lnTo>
                <a:lnTo>
                  <a:pt x="2063288" y="1523158"/>
                </a:lnTo>
                <a:lnTo>
                  <a:pt x="2067052" y="1558798"/>
                </a:lnTo>
                <a:lnTo>
                  <a:pt x="2071893" y="1587748"/>
                </a:lnTo>
                <a:lnTo>
                  <a:pt x="2074259" y="1584086"/>
                </a:lnTo>
                <a:lnTo>
                  <a:pt x="2075624" y="1567781"/>
                </a:lnTo>
                <a:lnTo>
                  <a:pt x="2077466" y="1558798"/>
                </a:lnTo>
                <a:lnTo>
                  <a:pt x="2080895" y="1560449"/>
                </a:lnTo>
                <a:lnTo>
                  <a:pt x="2087879" y="1569212"/>
                </a:lnTo>
              </a:path>
            </a:pathLst>
          </a:custGeom>
          <a:ln w="25908">
            <a:solidFill>
              <a:srgbClr val="84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36316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9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3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3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3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69971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2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0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6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6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1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0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7" y="875029"/>
                </a:lnTo>
                <a:lnTo>
                  <a:pt x="1897332" y="792347"/>
                </a:lnTo>
                <a:lnTo>
                  <a:pt x="1995678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4655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73779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91128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9145" y="3057905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08933" y="3588257"/>
            <a:ext cx="79247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7641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25441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85815" y="3826001"/>
            <a:ext cx="77724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05984" y="3786377"/>
            <a:ext cx="77724" cy="777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66945" y="3900677"/>
            <a:ext cx="79247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9888" y="4013455"/>
            <a:ext cx="89916" cy="914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42915" y="4062223"/>
            <a:ext cx="89916" cy="899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18888" y="3937255"/>
            <a:ext cx="163068" cy="1859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1603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23815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16880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561713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90392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69787" y="2417063"/>
            <a:ext cx="78105" cy="2164080"/>
          </a:xfrm>
          <a:custGeom>
            <a:avLst/>
            <a:gdLst/>
            <a:ahLst/>
            <a:cxnLst/>
            <a:rect l="l" t="t" r="r" b="b"/>
            <a:pathLst>
              <a:path w="78104" h="2164079">
                <a:moveTo>
                  <a:pt x="25973" y="77681"/>
                </a:moveTo>
                <a:lnTo>
                  <a:pt x="16128" y="2164080"/>
                </a:lnTo>
                <a:lnTo>
                  <a:pt x="42037" y="2164080"/>
                </a:lnTo>
                <a:lnTo>
                  <a:pt x="51881" y="77766"/>
                </a:lnTo>
                <a:lnTo>
                  <a:pt x="25973" y="77681"/>
                </a:lnTo>
                <a:close/>
              </a:path>
              <a:path w="78104" h="2164079">
                <a:moveTo>
                  <a:pt x="71195" y="64643"/>
                </a:moveTo>
                <a:lnTo>
                  <a:pt x="26035" y="64643"/>
                </a:lnTo>
                <a:lnTo>
                  <a:pt x="51942" y="64770"/>
                </a:lnTo>
                <a:lnTo>
                  <a:pt x="51881" y="77766"/>
                </a:lnTo>
                <a:lnTo>
                  <a:pt x="77724" y="77850"/>
                </a:lnTo>
                <a:lnTo>
                  <a:pt x="71195" y="64643"/>
                </a:lnTo>
                <a:close/>
              </a:path>
              <a:path w="78104" h="2164079">
                <a:moveTo>
                  <a:pt x="26035" y="64643"/>
                </a:moveTo>
                <a:lnTo>
                  <a:pt x="25973" y="77681"/>
                </a:lnTo>
                <a:lnTo>
                  <a:pt x="51881" y="77766"/>
                </a:lnTo>
                <a:lnTo>
                  <a:pt x="51942" y="64770"/>
                </a:lnTo>
                <a:lnTo>
                  <a:pt x="26035" y="64643"/>
                </a:lnTo>
                <a:close/>
              </a:path>
              <a:path w="78104" h="2164079">
                <a:moveTo>
                  <a:pt x="39242" y="0"/>
                </a:moveTo>
                <a:lnTo>
                  <a:pt x="0" y="77597"/>
                </a:lnTo>
                <a:lnTo>
                  <a:pt x="25973" y="77681"/>
                </a:lnTo>
                <a:lnTo>
                  <a:pt x="26035" y="64643"/>
                </a:lnTo>
                <a:lnTo>
                  <a:pt x="71195" y="64643"/>
                </a:lnTo>
                <a:lnTo>
                  <a:pt x="3924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03442" y="2985516"/>
            <a:ext cx="2113915" cy="1071880"/>
          </a:xfrm>
          <a:custGeom>
            <a:avLst/>
            <a:gdLst/>
            <a:ahLst/>
            <a:cxnLst/>
            <a:rect l="l" t="t" r="r" b="b"/>
            <a:pathLst>
              <a:path w="2113915" h="1071880">
                <a:moveTo>
                  <a:pt x="0" y="0"/>
                </a:moveTo>
                <a:lnTo>
                  <a:pt x="50123" y="2238"/>
                </a:lnTo>
                <a:lnTo>
                  <a:pt x="100377" y="7524"/>
                </a:lnTo>
                <a:lnTo>
                  <a:pt x="150893" y="18859"/>
                </a:lnTo>
                <a:lnTo>
                  <a:pt x="201803" y="39242"/>
                </a:lnTo>
                <a:lnTo>
                  <a:pt x="244099" y="65119"/>
                </a:lnTo>
                <a:lnTo>
                  <a:pt x="287888" y="98640"/>
                </a:lnTo>
                <a:lnTo>
                  <a:pt x="331282" y="136050"/>
                </a:lnTo>
                <a:lnTo>
                  <a:pt x="372389" y="173594"/>
                </a:lnTo>
                <a:lnTo>
                  <a:pt x="409321" y="207517"/>
                </a:lnTo>
                <a:lnTo>
                  <a:pt x="447176" y="243248"/>
                </a:lnTo>
                <a:lnTo>
                  <a:pt x="478710" y="275907"/>
                </a:lnTo>
                <a:lnTo>
                  <a:pt x="509172" y="309423"/>
                </a:lnTo>
                <a:lnTo>
                  <a:pt x="543813" y="347725"/>
                </a:lnTo>
                <a:lnTo>
                  <a:pt x="576172" y="383422"/>
                </a:lnTo>
                <a:lnTo>
                  <a:pt x="610811" y="422251"/>
                </a:lnTo>
                <a:lnTo>
                  <a:pt x="646656" y="462867"/>
                </a:lnTo>
                <a:lnTo>
                  <a:pt x="682636" y="503921"/>
                </a:lnTo>
                <a:lnTo>
                  <a:pt x="717677" y="544067"/>
                </a:lnTo>
                <a:lnTo>
                  <a:pt x="752306" y="584445"/>
                </a:lnTo>
                <a:lnTo>
                  <a:pt x="787234" y="625872"/>
                </a:lnTo>
                <a:lnTo>
                  <a:pt x="821662" y="666743"/>
                </a:lnTo>
                <a:lnTo>
                  <a:pt x="854792" y="705457"/>
                </a:lnTo>
                <a:lnTo>
                  <a:pt x="885825" y="740409"/>
                </a:lnTo>
                <a:lnTo>
                  <a:pt x="919255" y="776876"/>
                </a:lnTo>
                <a:lnTo>
                  <a:pt x="948578" y="807735"/>
                </a:lnTo>
                <a:lnTo>
                  <a:pt x="978783" y="837189"/>
                </a:lnTo>
                <a:lnTo>
                  <a:pt x="1014857" y="869441"/>
                </a:lnTo>
                <a:lnTo>
                  <a:pt x="1049723" y="899901"/>
                </a:lnTo>
                <a:lnTo>
                  <a:pt x="1088258" y="933226"/>
                </a:lnTo>
                <a:lnTo>
                  <a:pt x="1128983" y="966459"/>
                </a:lnTo>
                <a:lnTo>
                  <a:pt x="1170414" y="996645"/>
                </a:lnTo>
                <a:lnTo>
                  <a:pt x="1211072" y="1020826"/>
                </a:lnTo>
                <a:lnTo>
                  <a:pt x="1260909" y="1042922"/>
                </a:lnTo>
                <a:lnTo>
                  <a:pt x="1310973" y="1058719"/>
                </a:lnTo>
                <a:lnTo>
                  <a:pt x="1361537" y="1068206"/>
                </a:lnTo>
                <a:lnTo>
                  <a:pt x="1412875" y="1071371"/>
                </a:lnTo>
                <a:lnTo>
                  <a:pt x="1465907" y="1068081"/>
                </a:lnTo>
                <a:lnTo>
                  <a:pt x="1520142" y="1058386"/>
                </a:lnTo>
                <a:lnTo>
                  <a:pt x="1574020" y="1042546"/>
                </a:lnTo>
                <a:lnTo>
                  <a:pt x="1625981" y="1020826"/>
                </a:lnTo>
                <a:lnTo>
                  <a:pt x="1663850" y="1000579"/>
                </a:lnTo>
                <a:lnTo>
                  <a:pt x="1698750" y="977753"/>
                </a:lnTo>
                <a:lnTo>
                  <a:pt x="1733779" y="950472"/>
                </a:lnTo>
                <a:lnTo>
                  <a:pt x="1772033" y="916856"/>
                </a:lnTo>
                <a:lnTo>
                  <a:pt x="1816608" y="875029"/>
                </a:lnTo>
                <a:lnTo>
                  <a:pt x="1897332" y="792347"/>
                </a:lnTo>
                <a:lnTo>
                  <a:pt x="1995677" y="686101"/>
                </a:lnTo>
                <a:lnTo>
                  <a:pt x="2078783" y="594405"/>
                </a:lnTo>
                <a:lnTo>
                  <a:pt x="2113788" y="55537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58128" y="2867405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07252" y="2900934"/>
            <a:ext cx="91440" cy="89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24600" y="2996945"/>
            <a:ext cx="79248" cy="77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52615" y="3057905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42404" y="3588257"/>
            <a:ext cx="79248" cy="777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01113" y="3519677"/>
            <a:ext cx="115355" cy="15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58912" y="3679699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7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19289" y="3826001"/>
            <a:ext cx="77723" cy="77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39456" y="3786377"/>
            <a:ext cx="79248" cy="77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00416" y="3900677"/>
            <a:ext cx="79248" cy="7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33359" y="4013455"/>
            <a:ext cx="91440" cy="914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76388" y="4062223"/>
            <a:ext cx="91440" cy="8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52359" y="3937255"/>
            <a:ext cx="163068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85076" y="3743705"/>
            <a:ext cx="77724" cy="792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57288" y="3873245"/>
            <a:ext cx="156972" cy="2392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50353" y="3751327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38862" y="0"/>
                </a:moveTo>
                <a:lnTo>
                  <a:pt x="23735" y="3119"/>
                </a:lnTo>
                <a:lnTo>
                  <a:pt x="11382" y="11620"/>
                </a:lnTo>
                <a:lnTo>
                  <a:pt x="3053" y="24217"/>
                </a:lnTo>
                <a:lnTo>
                  <a:pt x="0" y="39624"/>
                </a:lnTo>
                <a:lnTo>
                  <a:pt x="3053" y="55030"/>
                </a:lnTo>
                <a:lnTo>
                  <a:pt x="11382" y="67627"/>
                </a:lnTo>
                <a:lnTo>
                  <a:pt x="23735" y="76128"/>
                </a:lnTo>
                <a:lnTo>
                  <a:pt x="38862" y="79248"/>
                </a:lnTo>
                <a:lnTo>
                  <a:pt x="53988" y="76128"/>
                </a:lnTo>
                <a:lnTo>
                  <a:pt x="66341" y="67627"/>
                </a:lnTo>
                <a:lnTo>
                  <a:pt x="74670" y="55030"/>
                </a:lnTo>
                <a:lnTo>
                  <a:pt x="77724" y="39624"/>
                </a:lnTo>
                <a:lnTo>
                  <a:pt x="74670" y="24217"/>
                </a:lnTo>
                <a:lnTo>
                  <a:pt x="66341" y="11620"/>
                </a:lnTo>
                <a:lnTo>
                  <a:pt x="53988" y="3119"/>
                </a:lnTo>
                <a:lnTo>
                  <a:pt x="38862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195819" y="4597247"/>
            <a:ext cx="139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4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24499" y="3390519"/>
            <a:ext cx="135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75" dirty="0">
                <a:solidFill>
                  <a:srgbClr val="344B5E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92861" y="1869567"/>
            <a:ext cx="20834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CN" sz="1600" dirty="0">
                <a:solidFill>
                  <a:srgbClr val="344B5E"/>
                </a:solidFill>
                <a:latin typeface="Arial"/>
                <a:cs typeface="Arial"/>
              </a:rPr>
              <a:t>Poly Degree=9, </a:t>
            </a:r>
            <a:r>
              <a:rPr lang="zh-CN" altLang="en-US" sz="1600" dirty="0">
                <a:solidFill>
                  <a:srgbClr val="344B5E"/>
                </a:solidFill>
                <a:latin typeface="Arial"/>
                <a:cs typeface="Arial"/>
              </a:rPr>
              <a:t>𝜆</a:t>
            </a:r>
            <a:r>
              <a:rPr lang="en-US" altLang="zh-CN" sz="1600" dirty="0">
                <a:solidFill>
                  <a:srgbClr val="344B5E"/>
                </a:solidFill>
                <a:latin typeface="Arial"/>
                <a:cs typeface="Arial"/>
              </a:rPr>
              <a:t>=0.1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85210" y="1869567"/>
            <a:ext cx="21742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CN" sz="1600" dirty="0">
                <a:solidFill>
                  <a:srgbClr val="344B5E"/>
                </a:solidFill>
                <a:latin typeface="Arial"/>
                <a:cs typeface="Arial"/>
              </a:rPr>
              <a:t>Poly Degree=9, </a:t>
            </a:r>
            <a:r>
              <a:rPr lang="zh-CN" altLang="en-US" sz="1600" dirty="0">
                <a:solidFill>
                  <a:srgbClr val="344B5E"/>
                </a:solidFill>
                <a:latin typeface="Arial"/>
                <a:cs typeface="Arial"/>
              </a:rPr>
              <a:t>𝜆</a:t>
            </a:r>
            <a:r>
              <a:rPr lang="en-US" altLang="zh-CN" sz="1600" dirty="0">
                <a:solidFill>
                  <a:srgbClr val="344B5E"/>
                </a:solidFill>
                <a:latin typeface="Arial"/>
                <a:cs typeface="Arial"/>
              </a:rPr>
              <a:t>=1e-5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28970" y="1869567"/>
            <a:ext cx="21964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CN" sz="1600" dirty="0">
                <a:solidFill>
                  <a:srgbClr val="344B5E"/>
                </a:solidFill>
                <a:latin typeface="Arial"/>
                <a:cs typeface="Arial"/>
              </a:rPr>
              <a:t>Poly Degree=9, </a:t>
            </a:r>
            <a:r>
              <a:rPr lang="zh-CN" altLang="en-US" sz="1600" dirty="0">
                <a:solidFill>
                  <a:srgbClr val="344B5E"/>
                </a:solidFill>
                <a:latin typeface="Arial"/>
                <a:cs typeface="Arial"/>
              </a:rPr>
              <a:t>𝜆</a:t>
            </a:r>
            <a:r>
              <a:rPr lang="en-US" altLang="zh-CN" sz="1600" dirty="0">
                <a:solidFill>
                  <a:srgbClr val="344B5E"/>
                </a:solidFill>
                <a:latin typeface="Arial"/>
                <a:cs typeface="Arial"/>
              </a:rPr>
              <a:t>=0.0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70903" y="4522852"/>
            <a:ext cx="2174875" cy="78105"/>
          </a:xfrm>
          <a:custGeom>
            <a:avLst/>
            <a:gdLst/>
            <a:ahLst/>
            <a:cxnLst/>
            <a:rect l="l" t="t" r="r" b="b"/>
            <a:pathLst>
              <a:path w="2174875" h="78104">
                <a:moveTo>
                  <a:pt x="2148610" y="25781"/>
                </a:moveTo>
                <a:lnTo>
                  <a:pt x="2109533" y="25781"/>
                </a:lnTo>
                <a:lnTo>
                  <a:pt x="2109533" y="51689"/>
                </a:lnTo>
                <a:lnTo>
                  <a:pt x="2096621" y="51749"/>
                </a:lnTo>
                <a:lnTo>
                  <a:pt x="2096706" y="77724"/>
                </a:lnTo>
                <a:lnTo>
                  <a:pt x="2174303" y="38481"/>
                </a:lnTo>
                <a:lnTo>
                  <a:pt x="2148610" y="25781"/>
                </a:lnTo>
                <a:close/>
              </a:path>
              <a:path w="2174875" h="78104">
                <a:moveTo>
                  <a:pt x="2096536" y="25842"/>
                </a:moveTo>
                <a:lnTo>
                  <a:pt x="0" y="35687"/>
                </a:lnTo>
                <a:lnTo>
                  <a:pt x="126" y="61595"/>
                </a:lnTo>
                <a:lnTo>
                  <a:pt x="2096621" y="51749"/>
                </a:lnTo>
                <a:lnTo>
                  <a:pt x="2096536" y="25842"/>
                </a:lnTo>
                <a:close/>
              </a:path>
              <a:path w="2174875" h="78104">
                <a:moveTo>
                  <a:pt x="2109533" y="25781"/>
                </a:moveTo>
                <a:lnTo>
                  <a:pt x="2096536" y="25842"/>
                </a:lnTo>
                <a:lnTo>
                  <a:pt x="2096621" y="51749"/>
                </a:lnTo>
                <a:lnTo>
                  <a:pt x="2109533" y="51689"/>
                </a:lnTo>
                <a:lnTo>
                  <a:pt x="2109533" y="25781"/>
                </a:lnTo>
                <a:close/>
              </a:path>
              <a:path w="2174875" h="78104">
                <a:moveTo>
                  <a:pt x="2096452" y="0"/>
                </a:moveTo>
                <a:lnTo>
                  <a:pt x="2096536" y="25842"/>
                </a:lnTo>
                <a:lnTo>
                  <a:pt x="2148610" y="25781"/>
                </a:lnTo>
                <a:lnTo>
                  <a:pt x="209645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65397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69" y="25781"/>
                </a:lnTo>
                <a:lnTo>
                  <a:pt x="2109469" y="51689"/>
                </a:lnTo>
                <a:lnTo>
                  <a:pt x="2096558" y="51749"/>
                </a:lnTo>
                <a:lnTo>
                  <a:pt x="2096642" y="77724"/>
                </a:lnTo>
                <a:lnTo>
                  <a:pt x="2174240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69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69" y="51689"/>
                </a:lnTo>
                <a:lnTo>
                  <a:pt x="2109469" y="25781"/>
                </a:lnTo>
                <a:close/>
              </a:path>
              <a:path w="2174240" h="78104">
                <a:moveTo>
                  <a:pt x="2096389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98870" y="4522852"/>
            <a:ext cx="2174240" cy="78105"/>
          </a:xfrm>
          <a:custGeom>
            <a:avLst/>
            <a:gdLst/>
            <a:ahLst/>
            <a:cxnLst/>
            <a:rect l="l" t="t" r="r" b="b"/>
            <a:pathLst>
              <a:path w="2174240" h="78104">
                <a:moveTo>
                  <a:pt x="2148546" y="25781"/>
                </a:moveTo>
                <a:lnTo>
                  <a:pt x="2109470" y="25781"/>
                </a:lnTo>
                <a:lnTo>
                  <a:pt x="2109470" y="51689"/>
                </a:lnTo>
                <a:lnTo>
                  <a:pt x="2096558" y="51749"/>
                </a:lnTo>
                <a:lnTo>
                  <a:pt x="2096643" y="77724"/>
                </a:lnTo>
                <a:lnTo>
                  <a:pt x="2174239" y="38481"/>
                </a:lnTo>
                <a:lnTo>
                  <a:pt x="2148546" y="25781"/>
                </a:lnTo>
                <a:close/>
              </a:path>
              <a:path w="2174240" h="78104">
                <a:moveTo>
                  <a:pt x="2096473" y="25842"/>
                </a:moveTo>
                <a:lnTo>
                  <a:pt x="0" y="35687"/>
                </a:lnTo>
                <a:lnTo>
                  <a:pt x="0" y="61595"/>
                </a:lnTo>
                <a:lnTo>
                  <a:pt x="2096558" y="51749"/>
                </a:lnTo>
                <a:lnTo>
                  <a:pt x="2096473" y="25842"/>
                </a:lnTo>
                <a:close/>
              </a:path>
              <a:path w="2174240" h="78104">
                <a:moveTo>
                  <a:pt x="2109470" y="25781"/>
                </a:moveTo>
                <a:lnTo>
                  <a:pt x="2096473" y="25842"/>
                </a:lnTo>
                <a:lnTo>
                  <a:pt x="2096558" y="51749"/>
                </a:lnTo>
                <a:lnTo>
                  <a:pt x="2109470" y="51689"/>
                </a:lnTo>
                <a:lnTo>
                  <a:pt x="2109470" y="25781"/>
                </a:lnTo>
                <a:close/>
              </a:path>
              <a:path w="2174240" h="78104">
                <a:moveTo>
                  <a:pt x="2096388" y="0"/>
                </a:moveTo>
                <a:lnTo>
                  <a:pt x="2096473" y="25842"/>
                </a:lnTo>
                <a:lnTo>
                  <a:pt x="2148546" y="25781"/>
                </a:lnTo>
                <a:lnTo>
                  <a:pt x="20963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859774" y="5728870"/>
            <a:ext cx="17335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24</a:t>
            </a:fld>
            <a:endParaRPr sz="800">
              <a:latin typeface="Arial"/>
              <a:cs typeface="Arial"/>
            </a:endParaRPr>
          </a:p>
        </p:txBody>
      </p:sp>
      <p:sp>
        <p:nvSpPr>
          <p:cNvPr id="81" name="标题 80">
            <a:extLst>
              <a:ext uri="{FF2B5EF4-FFF2-40B4-BE49-F238E27FC236}">
                <a16:creationId xmlns:a16="http://schemas.microsoft.com/office/drawing/2014/main" id="{E8A908E0-8D53-4672-AD25-3AE91B60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正则化（</a:t>
            </a:r>
            <a:r>
              <a:rPr lang="en-US" altLang="zh-CN" dirty="0"/>
              <a:t>regularization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806C34-AE1E-4886-A51A-3C8B8C54F338}"/>
                  </a:ext>
                </a:extLst>
              </p:cNvPr>
              <p:cNvSpPr txBox="1"/>
              <p:nvPr/>
            </p:nvSpPr>
            <p:spPr>
              <a:xfrm>
                <a:off x="1635489" y="5204693"/>
                <a:ext cx="5787675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24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b="0" i="1" kern="10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zh-CN" sz="24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sz="24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0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altLang="zh-CN" sz="2400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4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2400" i="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altLang="zh-CN" sz="2400" i="1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400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zh-CN" altLang="en-US" sz="24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zh-CN" sz="24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zh-CN" altLang="zh-CN" sz="24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4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fName>
                                    <m:e>
                                      <m:r>
                                        <a:rPr lang="en-US" altLang="zh-CN" sz="24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sup>
                              </m:sSup>
                            </m:fName>
                            <m:e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n-US" altLang="zh-CN" sz="2400" b="0" i="1" kern="10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806C34-AE1E-4886-A51A-3C8B8C54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489" y="5204693"/>
                <a:ext cx="5787675" cy="10500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09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3501008"/>
            <a:ext cx="7776864" cy="1233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800" dirty="0">
                <a:latin typeface="Arial"/>
                <a:cs typeface="Arial"/>
              </a:rPr>
              <a:t>惩罚项收缩了所有系数的大小</a:t>
            </a:r>
            <a:endParaRPr lang="en-US" altLang="zh-CN" sz="2800" dirty="0">
              <a:latin typeface="Arial"/>
              <a:cs typeface="Arial"/>
            </a:endParaRP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800" dirty="0">
                <a:latin typeface="Arial"/>
                <a:cs typeface="Arial"/>
              </a:rPr>
              <a:t>越大的系数被惩罚得越多，因为惩罚的是平方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20734" y="5728870"/>
            <a:ext cx="11239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25</a:t>
            </a:fld>
            <a:endParaRPr sz="800">
              <a:latin typeface="Arial"/>
              <a:cs typeface="Arial"/>
            </a:endParaRPr>
          </a:p>
        </p:txBody>
      </p:sp>
      <p:sp>
        <p:nvSpPr>
          <p:cNvPr id="26" name="标题 25">
            <a:extLst>
              <a:ext uri="{FF2B5EF4-FFF2-40B4-BE49-F238E27FC236}">
                <a16:creationId xmlns:a16="http://schemas.microsoft.com/office/drawing/2014/main" id="{8139432A-EFC7-4A59-A29C-DEBBAE7E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岭回归（</a:t>
            </a:r>
            <a:r>
              <a:rPr lang="en-US" altLang="zh-CN" dirty="0"/>
              <a:t>Ridge Regression</a:t>
            </a:r>
            <a:r>
              <a:rPr lang="zh-CN" altLang="en-US" dirty="0"/>
              <a:t>）</a:t>
            </a:r>
            <a:r>
              <a:rPr lang="en-US" altLang="zh-CN" dirty="0"/>
              <a:t>(L2)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B812C2-6A99-4FB9-8716-B8CFE37CACF5}"/>
                  </a:ext>
                </a:extLst>
              </p:cNvPr>
              <p:cNvSpPr txBox="1"/>
              <p:nvPr/>
            </p:nvSpPr>
            <p:spPr>
              <a:xfrm>
                <a:off x="1259632" y="1772816"/>
                <a:ext cx="6552728" cy="1225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28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b="0" i="1" kern="10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zh-CN" sz="2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kern="10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altLang="zh-CN" sz="2800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zh-CN" altLang="zh-CN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8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2800" i="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altLang="zh-CN" sz="2800" i="1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800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zh-CN" altLang="en-US" sz="28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zh-CN" sz="2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zh-CN" altLang="zh-CN" sz="28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fName>
                                    <m:e>
                                      <m:r>
                                        <a:rPr lang="en-US" altLang="zh-CN" sz="28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sup>
                              </m:sSup>
                            </m:fName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n-US" altLang="zh-CN" sz="2800" b="0" i="1" kern="10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altLang="zh-CN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8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B812C2-6A99-4FB9-8716-B8CFE37C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772816"/>
                <a:ext cx="6552728" cy="12250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628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bject 143"/>
          <p:cNvSpPr txBox="1"/>
          <p:nvPr/>
        </p:nvSpPr>
        <p:spPr>
          <a:xfrm>
            <a:off x="8920734" y="5728870"/>
            <a:ext cx="11239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26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45" name="标题 144">
            <a:extLst>
              <a:ext uri="{FF2B5EF4-FFF2-40B4-BE49-F238E27FC236}">
                <a16:creationId xmlns:a16="http://schemas.microsoft.com/office/drawing/2014/main" id="{C78B325B-C581-44A4-8BAE-14AB47C6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1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岭回归对模型参数的效果</a:t>
            </a:r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9002FAEF-1C34-4304-983C-14103B327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34"/>
          <a:stretch/>
        </p:blipFill>
        <p:spPr>
          <a:xfrm>
            <a:off x="863588" y="1056593"/>
            <a:ext cx="7416824" cy="4803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E80E08-B6C6-400D-BE12-659AC86C8A46}"/>
                  </a:ext>
                </a:extLst>
              </p:cNvPr>
              <p:cNvSpPr txBox="1"/>
              <p:nvPr/>
            </p:nvSpPr>
            <p:spPr>
              <a:xfrm>
                <a:off x="1871700" y="5949280"/>
                <a:ext cx="540060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20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b="0" i="1" kern="10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zh-CN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altLang="zh-CN" sz="2000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0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2000" i="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altLang="zh-CN" sz="2000" i="1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000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zh-CN" altLang="en-US" sz="20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zh-CN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zh-CN" altLang="zh-CN" sz="20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0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fName>
                                    <m:e>
                                      <m:r>
                                        <a:rPr lang="en-US" altLang="zh-CN" sz="20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sup>
                              </m:sSup>
                            </m:fName>
                            <m:e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n-US" altLang="zh-CN" sz="2000" b="0" i="1" kern="10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altLang="zh-CN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E80E08-B6C6-400D-BE12-659AC86C8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00" y="5949280"/>
                <a:ext cx="5400600" cy="875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412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3309746"/>
            <a:ext cx="8159948" cy="2175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800" dirty="0">
                <a:latin typeface="Arial"/>
                <a:cs typeface="Arial"/>
              </a:rPr>
              <a:t>惩罚项有选择地收缩了某些系数</a:t>
            </a:r>
            <a:endParaRPr sz="2800" dirty="0">
              <a:latin typeface="Arial"/>
              <a:cs typeface="Arial"/>
            </a:endParaRPr>
          </a:p>
          <a:p>
            <a:pPr marL="46990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800" dirty="0">
                <a:latin typeface="Arial"/>
                <a:cs typeface="Arial"/>
              </a:rPr>
              <a:t>可以被用来做特征选择</a:t>
            </a:r>
            <a:endParaRPr sz="2800" dirty="0">
              <a:latin typeface="Arial"/>
              <a:cs typeface="Arial"/>
            </a:endParaRPr>
          </a:p>
          <a:p>
            <a:pPr marL="46990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800" dirty="0">
                <a:latin typeface="Arial"/>
                <a:cs typeface="Arial"/>
              </a:rPr>
              <a:t>比岭回归收敛速度慢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20734" y="5728870"/>
            <a:ext cx="11239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27</a:t>
            </a:fld>
            <a:endParaRPr sz="800">
              <a:latin typeface="Arial"/>
              <a:cs typeface="Arial"/>
            </a:endParaRP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C87DDDA0-48E3-4A52-AC7C-12C8880F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套索回归（</a:t>
            </a:r>
            <a:r>
              <a:rPr lang="en-US" altLang="zh-CN" dirty="0"/>
              <a:t>Lasso Regression</a:t>
            </a:r>
            <a:r>
              <a:rPr lang="zh-CN" altLang="en-US" dirty="0"/>
              <a:t>）</a:t>
            </a:r>
            <a:r>
              <a:rPr lang="en-US" altLang="zh-CN" dirty="0"/>
              <a:t>(L1)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A6B93E-2DD3-4502-BBD9-777EC9F23440}"/>
                  </a:ext>
                </a:extLst>
              </p:cNvPr>
              <p:cNvSpPr txBox="1"/>
              <p:nvPr/>
            </p:nvSpPr>
            <p:spPr>
              <a:xfrm>
                <a:off x="1115616" y="1751184"/>
                <a:ext cx="6912768" cy="1225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28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b="0" i="1" kern="10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zh-CN" sz="2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kern="10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altLang="zh-CN" sz="2800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zh-CN" altLang="zh-CN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8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2800" i="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altLang="zh-CN" sz="2800" i="1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800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zh-CN" altLang="en-US" sz="28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zh-CN" sz="2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zh-CN" altLang="zh-CN" sz="28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fName>
                                    <m:e>
                                      <m:r>
                                        <a:rPr lang="en-US" altLang="zh-CN" sz="28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sup>
                              </m:sSup>
                            </m:fName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n-US" altLang="zh-CN" sz="2800" b="0" i="1" kern="10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8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zh-CN" sz="28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A6B93E-2DD3-4502-BBD9-777EC9F2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51184"/>
                <a:ext cx="6912768" cy="1225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29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bject 143"/>
          <p:cNvSpPr txBox="1"/>
          <p:nvPr/>
        </p:nvSpPr>
        <p:spPr>
          <a:xfrm>
            <a:off x="8920734" y="5728870"/>
            <a:ext cx="11239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spcBef>
                <a:spcPts val="105"/>
              </a:spcBef>
            </a:pPr>
            <a:fld id="{81D60167-4931-47E6-BA6A-407CBD079E47}" type="slidenum"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spcBef>
                  <a:spcPts val="105"/>
                </a:spcBef>
              </a:pPr>
              <a:t>28</a:t>
            </a:fld>
            <a:endParaRPr sz="800">
              <a:latin typeface="Arial"/>
              <a:cs typeface="Arial"/>
            </a:endParaRPr>
          </a:p>
        </p:txBody>
      </p:sp>
      <p:sp>
        <p:nvSpPr>
          <p:cNvPr id="145" name="标题 144">
            <a:extLst>
              <a:ext uri="{FF2B5EF4-FFF2-40B4-BE49-F238E27FC236}">
                <a16:creationId xmlns:a16="http://schemas.microsoft.com/office/drawing/2014/main" id="{C78B325B-C581-44A4-8BAE-14AB47C6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87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套索回归对模型参数的效果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7996D7-E04B-4AB1-A08E-7475D6F02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70"/>
          <a:stretch/>
        </p:blipFill>
        <p:spPr>
          <a:xfrm>
            <a:off x="910822" y="1268760"/>
            <a:ext cx="7333585" cy="4752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80F672-78F4-4E05-8251-0BC9ABF1CF82}"/>
                  </a:ext>
                </a:extLst>
              </p:cNvPr>
              <p:cNvSpPr txBox="1"/>
              <p:nvPr/>
            </p:nvSpPr>
            <p:spPr>
              <a:xfrm>
                <a:off x="2123728" y="5949280"/>
                <a:ext cx="4896544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20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b="0" i="1" kern="10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zh-CN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altLang="zh-CN" sz="2000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0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2000" i="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altLang="zh-CN" sz="2000" i="1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000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zh-CN" altLang="en-US" sz="20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zh-CN" sz="20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zh-CN" altLang="zh-CN" sz="20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0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fName>
                                    <m:e>
                                      <m:r>
                                        <a:rPr lang="en-US" altLang="zh-CN" sz="20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sup>
                              </m:sSup>
                            </m:fName>
                            <m:e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n-US" altLang="zh-CN" sz="2000" b="0" i="1" kern="10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zh-CN" sz="20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80F672-78F4-4E05-8251-0BC9ABF1C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949280"/>
                <a:ext cx="4896544" cy="875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963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AE880-C89E-4980-96D8-B35D91FA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0"/>
            <a:ext cx="8229600" cy="948968"/>
          </a:xfrm>
        </p:spPr>
        <p:txBody>
          <a:bodyPr/>
          <a:lstStyle/>
          <a:p>
            <a:r>
              <a:rPr lang="en-US" altLang="zh-CN" dirty="0"/>
              <a:t>L1</a:t>
            </a:r>
            <a:r>
              <a:rPr lang="zh-CN" altLang="en-US" dirty="0"/>
              <a:t>与</a:t>
            </a:r>
            <a:r>
              <a:rPr lang="en-US" altLang="zh-CN" dirty="0"/>
              <a:t>L2</a:t>
            </a:r>
            <a:r>
              <a:rPr lang="zh-CN" altLang="en-US" dirty="0"/>
              <a:t>正则化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5D3D38-B691-4BE6-A752-33CD24F3341E}"/>
              </a:ext>
            </a:extLst>
          </p:cNvPr>
          <p:cNvPicPr/>
          <p:nvPr/>
        </p:nvPicPr>
        <p:blipFill rotWithShape="1">
          <a:blip r:embed="rId2"/>
          <a:srcRect l="7768" r="6782" b="2357"/>
          <a:stretch/>
        </p:blipFill>
        <p:spPr>
          <a:xfrm>
            <a:off x="4975508" y="1844824"/>
            <a:ext cx="3744416" cy="33843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B0A0ED-0504-4AB6-A6A0-E9B8F9D6E51D}"/>
              </a:ext>
            </a:extLst>
          </p:cNvPr>
          <p:cNvPicPr/>
          <p:nvPr/>
        </p:nvPicPr>
        <p:blipFill rotWithShape="1">
          <a:blip r:embed="rId3"/>
          <a:srcRect l="7018" b="12529"/>
          <a:stretch/>
        </p:blipFill>
        <p:spPr>
          <a:xfrm>
            <a:off x="457200" y="1772816"/>
            <a:ext cx="3970784" cy="35180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7A1361-7EA9-4F00-9CFA-854B6B793623}"/>
              </a:ext>
            </a:extLst>
          </p:cNvPr>
          <p:cNvSpPr txBox="1"/>
          <p:nvPr/>
        </p:nvSpPr>
        <p:spPr>
          <a:xfrm>
            <a:off x="1233028" y="22048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β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2F37A5-2A73-4690-946F-FA4A6BCA914F}"/>
              </a:ext>
            </a:extLst>
          </p:cNvPr>
          <p:cNvSpPr txBox="1"/>
          <p:nvPr/>
        </p:nvSpPr>
        <p:spPr>
          <a:xfrm>
            <a:off x="3707904" y="429309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β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A47F80-D5F2-4AFE-B5BF-9E8C36A4F5F4}"/>
              </a:ext>
            </a:extLst>
          </p:cNvPr>
          <p:cNvSpPr txBox="1"/>
          <p:nvPr/>
        </p:nvSpPr>
        <p:spPr>
          <a:xfrm>
            <a:off x="5697524" y="22048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β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DB45DB-35C8-4189-BC9A-B9CB21D72F43}"/>
              </a:ext>
            </a:extLst>
          </p:cNvPr>
          <p:cNvSpPr txBox="1"/>
          <p:nvPr/>
        </p:nvSpPr>
        <p:spPr>
          <a:xfrm>
            <a:off x="8145796" y="423994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β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A23523-CF3E-4C92-AC31-F701B4D7C073}"/>
              </a:ext>
            </a:extLst>
          </p:cNvPr>
          <p:cNvSpPr txBox="1"/>
          <p:nvPr/>
        </p:nvSpPr>
        <p:spPr>
          <a:xfrm>
            <a:off x="899592" y="5384482"/>
            <a:ext cx="177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|</a:t>
            </a:r>
            <a:r>
              <a:rPr lang="el-GR" altLang="zh-CN" sz="2800" dirty="0"/>
              <a:t>β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|+|</a:t>
            </a:r>
            <a:r>
              <a:rPr lang="el-GR" altLang="zh-CN" sz="2800" dirty="0"/>
              <a:t>β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|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9A4C44-4D1B-45E4-A0BF-5DA953144C32}"/>
              </a:ext>
            </a:extLst>
          </p:cNvPr>
          <p:cNvSpPr txBox="1"/>
          <p:nvPr/>
        </p:nvSpPr>
        <p:spPr>
          <a:xfrm>
            <a:off x="5586920" y="5367405"/>
            <a:ext cx="177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800" dirty="0"/>
              <a:t>β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2 </a:t>
            </a:r>
            <a:r>
              <a:rPr lang="en-US" altLang="zh-CN" sz="2800" dirty="0"/>
              <a:t>+ </a:t>
            </a:r>
            <a:r>
              <a:rPr lang="el-GR" altLang="zh-CN" sz="2800" dirty="0"/>
              <a:t>β</a:t>
            </a:r>
            <a:r>
              <a:rPr lang="en-US" altLang="zh-CN" sz="2800" baseline="-25000" dirty="0"/>
              <a:t>2</a:t>
            </a:r>
            <a:r>
              <a:rPr lang="en-US" altLang="zh-CN" sz="2800" baseline="30000" dirty="0"/>
              <a:t>2</a:t>
            </a:r>
            <a:endParaRPr lang="zh-CN" alt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96692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2120" y="3251200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3" y="328930"/>
                </a:lnTo>
                <a:lnTo>
                  <a:pt x="372411" y="307879"/>
                </a:lnTo>
                <a:lnTo>
                  <a:pt x="405384" y="271399"/>
                </a:lnTo>
                <a:lnTo>
                  <a:pt x="425672" y="222662"/>
                </a:lnTo>
                <a:lnTo>
                  <a:pt x="432435" y="164592"/>
                </a:lnTo>
                <a:lnTo>
                  <a:pt x="430742" y="134399"/>
                </a:lnTo>
                <a:lnTo>
                  <a:pt x="417165" y="80920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34" y="21066"/>
                </a:lnTo>
                <a:lnTo>
                  <a:pt x="27178" y="57657"/>
                </a:lnTo>
                <a:lnTo>
                  <a:pt x="6778" y="106505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9093" y="315594"/>
                </a:lnTo>
                <a:lnTo>
                  <a:pt x="90302" y="307288"/>
                </a:lnTo>
                <a:lnTo>
                  <a:pt x="74120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7579" y="3039617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5385" y="3960114"/>
            <a:ext cx="108203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4721" y="4252722"/>
            <a:ext cx="108203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6016" y="3661411"/>
            <a:ext cx="109728" cy="108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2867" y="3626357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8964" y="3810761"/>
            <a:ext cx="109728" cy="108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6817" y="4080511"/>
            <a:ext cx="109727" cy="108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29027" y="4488941"/>
            <a:ext cx="108204" cy="109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0320" y="4283202"/>
            <a:ext cx="108204" cy="109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2676" y="2779014"/>
            <a:ext cx="108204" cy="108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4365" y="3409950"/>
            <a:ext cx="108203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4180" y="3243833"/>
            <a:ext cx="10820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74264" y="3912870"/>
            <a:ext cx="108204" cy="109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205" y="3577589"/>
            <a:ext cx="108203" cy="109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32482" y="4693159"/>
            <a:ext cx="2630170" cy="78105"/>
          </a:xfrm>
          <a:custGeom>
            <a:avLst/>
            <a:gdLst/>
            <a:ahLst/>
            <a:cxnLst/>
            <a:rect l="l" t="t" r="r" b="b"/>
            <a:pathLst>
              <a:path w="2630170" h="78104">
                <a:moveTo>
                  <a:pt x="2552446" y="0"/>
                </a:moveTo>
                <a:lnTo>
                  <a:pt x="2552276" y="25957"/>
                </a:lnTo>
                <a:lnTo>
                  <a:pt x="2565272" y="26034"/>
                </a:lnTo>
                <a:lnTo>
                  <a:pt x="2565146" y="51955"/>
                </a:lnTo>
                <a:lnTo>
                  <a:pt x="2552106" y="51955"/>
                </a:lnTo>
                <a:lnTo>
                  <a:pt x="2551938" y="77787"/>
                </a:lnTo>
                <a:lnTo>
                  <a:pt x="2604387" y="51955"/>
                </a:lnTo>
                <a:lnTo>
                  <a:pt x="2565146" y="51955"/>
                </a:lnTo>
                <a:lnTo>
                  <a:pt x="2604546" y="51877"/>
                </a:lnTo>
                <a:lnTo>
                  <a:pt x="2629916" y="39382"/>
                </a:lnTo>
                <a:lnTo>
                  <a:pt x="2552446" y="0"/>
                </a:lnTo>
                <a:close/>
              </a:path>
              <a:path w="2630170" h="78104">
                <a:moveTo>
                  <a:pt x="2552276" y="25957"/>
                </a:moveTo>
                <a:lnTo>
                  <a:pt x="2552107" y="51877"/>
                </a:lnTo>
                <a:lnTo>
                  <a:pt x="2565146" y="51955"/>
                </a:lnTo>
                <a:lnTo>
                  <a:pt x="2565272" y="26034"/>
                </a:lnTo>
                <a:lnTo>
                  <a:pt x="2552276" y="25957"/>
                </a:lnTo>
                <a:close/>
              </a:path>
              <a:path w="2630170" h="78104">
                <a:moveTo>
                  <a:pt x="254" y="10667"/>
                </a:moveTo>
                <a:lnTo>
                  <a:pt x="0" y="36575"/>
                </a:lnTo>
                <a:lnTo>
                  <a:pt x="2552107" y="51877"/>
                </a:lnTo>
                <a:lnTo>
                  <a:pt x="2552276" y="25957"/>
                </a:lnTo>
                <a:lnTo>
                  <a:pt x="254" y="1066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77746" y="475787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0737" y="390410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0737" y="3230879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83234" y="2545588"/>
            <a:ext cx="2774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15385" y="3960114"/>
            <a:ext cx="118871" cy="120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64052" y="4255770"/>
            <a:ext cx="118872" cy="120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4364" y="3409950"/>
            <a:ext cx="120396" cy="118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6017" y="3649218"/>
            <a:ext cx="120395" cy="1203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7767" y="3021330"/>
            <a:ext cx="120396" cy="1203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6580" y="2766823"/>
            <a:ext cx="120395" cy="1203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36749" y="3225546"/>
            <a:ext cx="132587" cy="1310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6249" y="3559302"/>
            <a:ext cx="131063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71217" y="3912870"/>
            <a:ext cx="120395" cy="1203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9651" y="4278630"/>
            <a:ext cx="118872" cy="1203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83536" y="3804667"/>
            <a:ext cx="120395" cy="1203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57627" y="3612643"/>
            <a:ext cx="120396" cy="118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55293" y="4078986"/>
            <a:ext cx="118871" cy="1203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00073" y="4476751"/>
            <a:ext cx="132587" cy="1325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251453" y="475787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69184" y="4699782"/>
            <a:ext cx="621665" cy="5486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20955" algn="ctr">
              <a:spcBef>
                <a:spcPts val="555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  <a:p>
            <a:pPr algn="ctr">
              <a:spcBef>
                <a:spcPts val="540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Budget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42697" y="2887218"/>
            <a:ext cx="215444" cy="1043638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Box Office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42178" y="3150107"/>
            <a:ext cx="1050605" cy="12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spcBef>
                <a:spcPts val="95"/>
              </a:spcBef>
              <a:tabLst>
                <a:tab pos="547370" algn="l"/>
              </a:tabLst>
            </a:pPr>
            <a:r>
              <a:rPr lang="zh-CN" altLang="en-US" sz="2800" dirty="0">
                <a:solidFill>
                  <a:srgbClr val="344B5E"/>
                </a:solidFill>
                <a:latin typeface="Times New Roman"/>
                <a:cs typeface="Times New Roman"/>
              </a:rPr>
              <a:t>𝑦</a:t>
            </a:r>
            <a:r>
              <a:rPr lang="zh-CN" altLang="en-US" sz="3075" baseline="-16260" dirty="0">
                <a:solidFill>
                  <a:srgbClr val="344B5E"/>
                </a:solidFill>
                <a:latin typeface="Times New Roman"/>
                <a:cs typeface="Times New Roman"/>
              </a:rPr>
              <a:t>𝛽  </a:t>
            </a: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endParaRPr sz="2800" dirty="0">
              <a:latin typeface="Times New Roman"/>
              <a:cs typeface="Times New Roman"/>
            </a:endParaRPr>
          </a:p>
          <a:p>
            <a:pPr marL="12700" marR="253365" indent="80645">
              <a:spcBef>
                <a:spcPts val="1600"/>
              </a:spcBef>
            </a:pPr>
            <a:r>
              <a:rPr sz="1400" b="1" dirty="0">
                <a:solidFill>
                  <a:srgbClr val="D0692F"/>
                </a:solidFill>
                <a:latin typeface="Arial"/>
                <a:cs typeface="Arial"/>
              </a:rPr>
              <a:t>box  office</a:t>
            </a:r>
            <a:r>
              <a:rPr lang="en-US" altLang="zh-CN" sz="1400" b="1" dirty="0">
                <a:solidFill>
                  <a:srgbClr val="D0692F"/>
                </a:solidFill>
                <a:latin typeface="Arial"/>
                <a:cs typeface="Arial"/>
              </a:rPr>
              <a:t> revenue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6051803" y="4278630"/>
            <a:ext cx="93262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coefficient</a:t>
            </a:r>
            <a:endParaRPr sz="1400" dirty="0">
              <a:solidFill>
                <a:srgbClr val="006FC0"/>
              </a:solidFill>
              <a:latin typeface="Arial"/>
              <a:cs typeface="Arial"/>
            </a:endParaRPr>
          </a:p>
          <a:p>
            <a:pPr marR="400685" algn="r"/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endParaRPr sz="1400" dirty="0">
              <a:solidFill>
                <a:srgbClr val="006FC0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28028" y="3150107"/>
            <a:ext cx="2089150" cy="97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= 𝛽</a:t>
            </a:r>
            <a:r>
              <a:rPr sz="3075" baseline="-16260" dirty="0">
                <a:solidFill>
                  <a:srgbClr val="344B5E"/>
                </a:solidFill>
                <a:latin typeface="Times New Roman"/>
                <a:cs typeface="Times New Roman"/>
              </a:rPr>
              <a:t>0 </a:t>
            </a:r>
            <a:r>
              <a:rPr sz="280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sz="3075" baseline="-16260" dirty="0">
                <a:solidFill>
                  <a:srgbClr val="344B5E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endParaRPr sz="2800" dirty="0">
              <a:latin typeface="Times New Roman"/>
              <a:cs typeface="Times New Roman"/>
            </a:endParaRPr>
          </a:p>
          <a:p>
            <a:pPr marR="5080" algn="r">
              <a:spcBef>
                <a:spcPts val="2440"/>
              </a:spcBef>
            </a:pPr>
            <a:r>
              <a:rPr sz="1400" b="1" dirty="0">
                <a:solidFill>
                  <a:srgbClr val="D0692F"/>
                </a:solidFill>
                <a:latin typeface="Arial"/>
                <a:cs typeface="Arial"/>
              </a:rPr>
              <a:t>movie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19671" y="4099179"/>
            <a:ext cx="1437005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2485">
              <a:lnSpc>
                <a:spcPts val="1465"/>
              </a:lnSpc>
              <a:spcBef>
                <a:spcPts val="100"/>
              </a:spcBef>
            </a:pPr>
            <a:r>
              <a:rPr sz="1400" b="1" dirty="0">
                <a:solidFill>
                  <a:srgbClr val="D0692F"/>
                </a:solidFill>
                <a:latin typeface="Arial"/>
                <a:cs typeface="Arial"/>
              </a:rPr>
              <a:t>budget</a:t>
            </a:r>
            <a:endParaRPr sz="1400" dirty="0">
              <a:latin typeface="Arial"/>
              <a:cs typeface="Arial"/>
            </a:endParaRPr>
          </a:p>
          <a:p>
            <a:pPr marR="513715" algn="ctr">
              <a:lnSpc>
                <a:spcPts val="1465"/>
              </a:lnSpc>
            </a:pP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coefficient</a:t>
            </a:r>
            <a:endParaRPr sz="1400" dirty="0">
              <a:solidFill>
                <a:srgbClr val="006FC0"/>
              </a:solidFill>
              <a:latin typeface="Arial"/>
              <a:cs typeface="Arial"/>
            </a:endParaRPr>
          </a:p>
          <a:p>
            <a:pPr marR="514984" algn="ctr">
              <a:spcBef>
                <a:spcPts val="5"/>
              </a:spcBef>
            </a:pP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endParaRPr sz="1400" dirty="0">
              <a:solidFill>
                <a:srgbClr val="006FC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54418" y="3674236"/>
            <a:ext cx="134620" cy="661670"/>
          </a:xfrm>
          <a:custGeom>
            <a:avLst/>
            <a:gdLst/>
            <a:ahLst/>
            <a:cxnLst/>
            <a:rect l="l" t="t" r="r" b="b"/>
            <a:pathLst>
              <a:path w="134620" h="661670">
                <a:moveTo>
                  <a:pt x="67182" y="57404"/>
                </a:moveTo>
                <a:lnTo>
                  <a:pt x="52704" y="82223"/>
                </a:lnTo>
                <a:lnTo>
                  <a:pt x="52704" y="661669"/>
                </a:lnTo>
                <a:lnTo>
                  <a:pt x="81660" y="661669"/>
                </a:lnTo>
                <a:lnTo>
                  <a:pt x="81660" y="82223"/>
                </a:lnTo>
                <a:lnTo>
                  <a:pt x="67182" y="57404"/>
                </a:lnTo>
                <a:close/>
              </a:path>
              <a:path w="134620" h="661670">
                <a:moveTo>
                  <a:pt x="67182" y="0"/>
                </a:moveTo>
                <a:lnTo>
                  <a:pt x="0" y="115315"/>
                </a:lnTo>
                <a:lnTo>
                  <a:pt x="2285" y="124079"/>
                </a:lnTo>
                <a:lnTo>
                  <a:pt x="9271" y="128143"/>
                </a:lnTo>
                <a:lnTo>
                  <a:pt x="16128" y="132206"/>
                </a:lnTo>
                <a:lnTo>
                  <a:pt x="25019" y="129920"/>
                </a:lnTo>
                <a:lnTo>
                  <a:pt x="28955" y="122936"/>
                </a:lnTo>
                <a:lnTo>
                  <a:pt x="52704" y="82223"/>
                </a:lnTo>
                <a:lnTo>
                  <a:pt x="52704" y="28829"/>
                </a:lnTo>
                <a:lnTo>
                  <a:pt x="83980" y="28829"/>
                </a:lnTo>
                <a:lnTo>
                  <a:pt x="67182" y="0"/>
                </a:lnTo>
                <a:close/>
              </a:path>
              <a:path w="134620" h="661670">
                <a:moveTo>
                  <a:pt x="83980" y="28829"/>
                </a:moveTo>
                <a:lnTo>
                  <a:pt x="81660" y="28829"/>
                </a:lnTo>
                <a:lnTo>
                  <a:pt x="81660" y="82223"/>
                </a:lnTo>
                <a:lnTo>
                  <a:pt x="105409" y="122936"/>
                </a:lnTo>
                <a:lnTo>
                  <a:pt x="109347" y="129920"/>
                </a:lnTo>
                <a:lnTo>
                  <a:pt x="118236" y="132206"/>
                </a:lnTo>
                <a:lnTo>
                  <a:pt x="125095" y="128143"/>
                </a:lnTo>
                <a:lnTo>
                  <a:pt x="132079" y="124079"/>
                </a:lnTo>
                <a:lnTo>
                  <a:pt x="134365" y="115315"/>
                </a:lnTo>
                <a:lnTo>
                  <a:pt x="83980" y="28829"/>
                </a:lnTo>
                <a:close/>
              </a:path>
              <a:path w="134620" h="661670">
                <a:moveTo>
                  <a:pt x="81660" y="28829"/>
                </a:moveTo>
                <a:lnTo>
                  <a:pt x="52704" y="28829"/>
                </a:lnTo>
                <a:lnTo>
                  <a:pt x="52704" y="82223"/>
                </a:lnTo>
                <a:lnTo>
                  <a:pt x="67182" y="57404"/>
                </a:lnTo>
                <a:lnTo>
                  <a:pt x="54736" y="36068"/>
                </a:lnTo>
                <a:lnTo>
                  <a:pt x="81660" y="36068"/>
                </a:lnTo>
                <a:lnTo>
                  <a:pt x="81660" y="28829"/>
                </a:lnTo>
                <a:close/>
              </a:path>
              <a:path w="134620" h="661670">
                <a:moveTo>
                  <a:pt x="81660" y="36068"/>
                </a:moveTo>
                <a:lnTo>
                  <a:pt x="79628" y="36068"/>
                </a:lnTo>
                <a:lnTo>
                  <a:pt x="67182" y="57404"/>
                </a:lnTo>
                <a:lnTo>
                  <a:pt x="81660" y="82223"/>
                </a:lnTo>
                <a:lnTo>
                  <a:pt x="81660" y="36068"/>
                </a:lnTo>
                <a:close/>
              </a:path>
              <a:path w="134620" h="661670">
                <a:moveTo>
                  <a:pt x="79628" y="36068"/>
                </a:moveTo>
                <a:lnTo>
                  <a:pt x="54736" y="36068"/>
                </a:lnTo>
                <a:lnTo>
                  <a:pt x="67182" y="57404"/>
                </a:lnTo>
                <a:lnTo>
                  <a:pt x="79628" y="36068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12431" y="3662045"/>
            <a:ext cx="134620" cy="661670"/>
          </a:xfrm>
          <a:custGeom>
            <a:avLst/>
            <a:gdLst/>
            <a:ahLst/>
            <a:cxnLst/>
            <a:rect l="l" t="t" r="r" b="b"/>
            <a:pathLst>
              <a:path w="134620" h="661670">
                <a:moveTo>
                  <a:pt x="67183" y="57403"/>
                </a:moveTo>
                <a:lnTo>
                  <a:pt x="52704" y="82223"/>
                </a:lnTo>
                <a:lnTo>
                  <a:pt x="52704" y="661669"/>
                </a:lnTo>
                <a:lnTo>
                  <a:pt x="81661" y="661669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661670">
                <a:moveTo>
                  <a:pt x="67183" y="0"/>
                </a:moveTo>
                <a:lnTo>
                  <a:pt x="0" y="115316"/>
                </a:lnTo>
                <a:lnTo>
                  <a:pt x="2286" y="124079"/>
                </a:lnTo>
                <a:lnTo>
                  <a:pt x="9271" y="128143"/>
                </a:lnTo>
                <a:lnTo>
                  <a:pt x="16128" y="132206"/>
                </a:lnTo>
                <a:lnTo>
                  <a:pt x="25019" y="129921"/>
                </a:lnTo>
                <a:lnTo>
                  <a:pt x="28955" y="122936"/>
                </a:lnTo>
                <a:lnTo>
                  <a:pt x="52704" y="82223"/>
                </a:lnTo>
                <a:lnTo>
                  <a:pt x="52704" y="28829"/>
                </a:lnTo>
                <a:lnTo>
                  <a:pt x="83980" y="28829"/>
                </a:lnTo>
                <a:lnTo>
                  <a:pt x="67183" y="0"/>
                </a:lnTo>
                <a:close/>
              </a:path>
              <a:path w="134620" h="661670">
                <a:moveTo>
                  <a:pt x="83980" y="28829"/>
                </a:moveTo>
                <a:lnTo>
                  <a:pt x="81661" y="28829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1"/>
                </a:lnTo>
                <a:lnTo>
                  <a:pt x="118237" y="132206"/>
                </a:lnTo>
                <a:lnTo>
                  <a:pt x="125095" y="128143"/>
                </a:lnTo>
                <a:lnTo>
                  <a:pt x="132079" y="124079"/>
                </a:lnTo>
                <a:lnTo>
                  <a:pt x="134366" y="115316"/>
                </a:lnTo>
                <a:lnTo>
                  <a:pt x="83980" y="28829"/>
                </a:lnTo>
                <a:close/>
              </a:path>
              <a:path w="134620" h="661670">
                <a:moveTo>
                  <a:pt x="81661" y="28829"/>
                </a:moveTo>
                <a:lnTo>
                  <a:pt x="52704" y="28829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8"/>
                </a:lnTo>
                <a:lnTo>
                  <a:pt x="81661" y="36068"/>
                </a:lnTo>
                <a:lnTo>
                  <a:pt x="81661" y="28829"/>
                </a:lnTo>
                <a:close/>
              </a:path>
              <a:path w="134620" h="661670">
                <a:moveTo>
                  <a:pt x="81661" y="36068"/>
                </a:moveTo>
                <a:lnTo>
                  <a:pt x="79628" y="36068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8"/>
                </a:lnTo>
                <a:close/>
              </a:path>
              <a:path w="134620" h="661670">
                <a:moveTo>
                  <a:pt x="79628" y="36068"/>
                </a:moveTo>
                <a:lnTo>
                  <a:pt x="54737" y="36068"/>
                </a:lnTo>
                <a:lnTo>
                  <a:pt x="67183" y="57403"/>
                </a:lnTo>
                <a:lnTo>
                  <a:pt x="79628" y="36068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45572" y="3622548"/>
            <a:ext cx="170814" cy="2179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24183" y="3612643"/>
            <a:ext cx="231775" cy="2072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508373" y="4655160"/>
            <a:ext cx="2774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</p:txBody>
      </p:sp>
      <p:sp>
        <p:nvSpPr>
          <p:cNvPr id="52" name="标题 51">
            <a:extLst>
              <a:ext uri="{FF2B5EF4-FFF2-40B4-BE49-F238E27FC236}">
                <a16:creationId xmlns:a16="http://schemas.microsoft.com/office/drawing/2014/main" id="{5E0E08E6-1360-4313-9167-9B4C2845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</p:spTree>
    <p:extLst>
      <p:ext uri="{BB962C8B-B14F-4D97-AF65-F5344CB8AC3E}">
        <p14:creationId xmlns:p14="http://schemas.microsoft.com/office/powerpoint/2010/main" val="44249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3410714"/>
            <a:ext cx="8064896" cy="2526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800" dirty="0">
                <a:latin typeface="Arial"/>
                <a:cs typeface="Arial"/>
              </a:rPr>
              <a:t>岭回归和套索回归的综合，</a:t>
            </a:r>
            <a:r>
              <a:rPr lang="zh-CN" altLang="zh-CN" sz="2800" kern="100" dirty="0">
                <a:solidFill>
                  <a:srgbClr val="333333"/>
                </a:solidFill>
                <a:cs typeface="Times New Roman" panose="02020603050405020304" pitchFamily="18" charset="0"/>
              </a:rPr>
              <a:t>用以平衡</a:t>
            </a:r>
            <a:r>
              <a:rPr lang="zh-CN" altLang="zh-CN" sz="2800" b="1" kern="100" dirty="0">
                <a:solidFill>
                  <a:srgbClr val="0070C0"/>
                </a:solidFill>
                <a:cs typeface="Times New Roman" panose="02020603050405020304" pitchFamily="18" charset="0"/>
              </a:rPr>
              <a:t>稀疏</a:t>
            </a:r>
            <a:r>
              <a:rPr lang="zh-CN" altLang="zh-CN" sz="2800" kern="100" dirty="0">
                <a:solidFill>
                  <a:srgbClr val="333333"/>
                </a:solidFill>
                <a:cs typeface="Times New Roman" panose="02020603050405020304" pitchFamily="18" charset="0"/>
              </a:rPr>
              <a:t>和</a:t>
            </a:r>
            <a:r>
              <a:rPr lang="zh-CN" altLang="en-US" sz="2800" b="1" kern="100" dirty="0">
                <a:solidFill>
                  <a:srgbClr val="0070C0"/>
                </a:solidFill>
                <a:cs typeface="Times New Roman" panose="02020603050405020304" pitchFamily="18" charset="0"/>
              </a:rPr>
              <a:t>平</a:t>
            </a:r>
            <a:r>
              <a:rPr lang="zh-CN" altLang="zh-CN" sz="2800" b="1" kern="100" dirty="0">
                <a:solidFill>
                  <a:srgbClr val="0070C0"/>
                </a:solidFill>
                <a:cs typeface="Times New Roman" panose="02020603050405020304" pitchFamily="18" charset="0"/>
              </a:rPr>
              <a:t>滑</a:t>
            </a:r>
            <a:r>
              <a:rPr lang="zh-CN" altLang="zh-CN" sz="2800" kern="100" dirty="0">
                <a:solidFill>
                  <a:srgbClr val="333333"/>
                </a:solidFill>
                <a:cs typeface="Times New Roman" panose="02020603050405020304" pitchFamily="18" charset="0"/>
              </a:rPr>
              <a:t>两个问题</a:t>
            </a:r>
            <a:endParaRPr lang="en-US" altLang="zh-CN" sz="28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800" dirty="0">
                <a:latin typeface="Arial"/>
                <a:cs typeface="Arial"/>
              </a:rPr>
              <a:t>需要调节额外的参数，来分配</a:t>
            </a:r>
            <a:r>
              <a:rPr lang="en-US" altLang="zh-CN" sz="2800" dirty="0">
                <a:latin typeface="Arial"/>
                <a:cs typeface="Arial"/>
              </a:rPr>
              <a:t>L1</a:t>
            </a:r>
            <a:r>
              <a:rPr lang="zh-CN" altLang="en-US" sz="2800" dirty="0">
                <a:latin typeface="Arial"/>
                <a:cs typeface="Arial"/>
              </a:rPr>
              <a:t>和</a:t>
            </a:r>
            <a:r>
              <a:rPr lang="en-US" altLang="zh-CN" sz="2800" dirty="0">
                <a:latin typeface="Arial"/>
                <a:cs typeface="Arial"/>
              </a:rPr>
              <a:t>L2</a:t>
            </a:r>
            <a:r>
              <a:rPr lang="zh-CN" altLang="en-US" sz="2800" dirty="0">
                <a:latin typeface="Arial"/>
                <a:cs typeface="Arial"/>
              </a:rPr>
              <a:t>正则化惩罚项的比例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72473" y="5729481"/>
            <a:ext cx="14732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标题 30">
            <a:extLst>
              <a:ext uri="{FF2B5EF4-FFF2-40B4-BE49-F238E27FC236}">
                <a16:creationId xmlns:a16="http://schemas.microsoft.com/office/drawing/2014/main" id="{A5223F3E-8A1C-4DBD-A163-CEA77236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err="1"/>
              <a:t>ElasticNet</a:t>
            </a:r>
            <a:r>
              <a:rPr lang="zh-CN" altLang="en-US" dirty="0"/>
              <a:t>正则化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519D9F-BECB-4DD6-B203-C8AB96BEE814}"/>
                  </a:ext>
                </a:extLst>
              </p:cNvPr>
              <p:cNvSpPr txBox="1"/>
              <p:nvPr/>
            </p:nvSpPr>
            <p:spPr>
              <a:xfrm>
                <a:off x="179513" y="1751184"/>
                <a:ext cx="8840280" cy="1225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28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b="0" i="1" kern="10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zh-CN" sz="2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kern="10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altLang="zh-CN" sz="2800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zh-CN" altLang="zh-CN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8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2800" i="1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altLang="zh-CN" sz="2800" i="1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800" kern="10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zh-CN" altLang="en-US" sz="28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zh-CN" sz="2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zh-CN" altLang="zh-CN" sz="2800" i="1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i="1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fName>
                                    <m:e>
                                      <m:r>
                                        <a:rPr lang="en-US" altLang="zh-CN" sz="2800" kern="10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sup>
                              </m:sSup>
                            </m:fName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kern="10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n-US" altLang="zh-CN" sz="2800" b="0" i="1" kern="10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kern="10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8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zh-CN" sz="28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zh-CN" sz="28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kern="1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zh-CN" sz="28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8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519D9F-BECB-4DD6-B203-C8AB96BE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" y="1751184"/>
                <a:ext cx="8840280" cy="12250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1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977" y="1929638"/>
            <a:ext cx="3933825" cy="1048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dirty="0">
                <a:latin typeface="Arial"/>
                <a:cs typeface="Arial"/>
              </a:rPr>
              <a:t>正则化系数（</a:t>
            </a:r>
            <a:r>
              <a:rPr sz="2400" dirty="0">
                <a:latin typeface="Arial"/>
                <a:cs typeface="Arial"/>
              </a:rPr>
              <a:t>𝜆</a:t>
            </a:r>
            <a:r>
              <a:rPr sz="2400" baseline="-2500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zh-CN" altLang="en-US" sz="2400" dirty="0">
                <a:latin typeface="Arial"/>
                <a:cs typeface="Arial"/>
              </a:rPr>
              <a:t>和</a:t>
            </a:r>
            <a:r>
              <a:rPr sz="2400" dirty="0">
                <a:latin typeface="Arial"/>
                <a:cs typeface="Arial"/>
              </a:rPr>
              <a:t>𝜆</a:t>
            </a:r>
            <a:r>
              <a:rPr sz="2400" baseline="-25000" dirty="0">
                <a:latin typeface="Arial"/>
                <a:cs typeface="Arial"/>
              </a:rPr>
              <a:t>2</a:t>
            </a:r>
            <a:r>
              <a:rPr lang="zh-CN" altLang="en-US" sz="2400" dirty="0">
                <a:latin typeface="Arial"/>
                <a:cs typeface="Arial"/>
              </a:rPr>
              <a:t>）是根据经验决定的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7111" y="1926590"/>
            <a:ext cx="265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b="1" dirty="0">
                <a:solidFill>
                  <a:srgbClr val="84ADAF"/>
                </a:solidFill>
                <a:latin typeface="Trebuchet MS"/>
                <a:cs typeface="Trebuchet MS"/>
              </a:rPr>
              <a:t>使用测试数据调节</a:t>
            </a:r>
            <a:r>
              <a:rPr b="1" dirty="0">
                <a:solidFill>
                  <a:srgbClr val="84ADAF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84ADAF"/>
                </a:solidFill>
                <a:latin typeface="Arial"/>
                <a:cs typeface="Arial"/>
              </a:rPr>
              <a:t>𝜆</a:t>
            </a:r>
            <a:r>
              <a:rPr b="1" dirty="0">
                <a:solidFill>
                  <a:srgbClr val="84ADAF"/>
                </a:solidFill>
                <a:latin typeface="Trebuchet MS"/>
                <a:cs typeface="Trebuchet MS"/>
              </a:rPr>
              <a:t>?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0201" y="2376651"/>
            <a:ext cx="3327585" cy="207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6370" y="3902964"/>
            <a:ext cx="3321050" cy="533400"/>
          </a:xfrm>
          <a:custGeom>
            <a:avLst/>
            <a:gdLst/>
            <a:ahLst/>
            <a:cxnLst/>
            <a:rect l="l" t="t" r="r" b="b"/>
            <a:pathLst>
              <a:path w="3321050" h="533400">
                <a:moveTo>
                  <a:pt x="0" y="533400"/>
                </a:moveTo>
                <a:lnTo>
                  <a:pt x="3320796" y="533400"/>
                </a:lnTo>
                <a:lnTo>
                  <a:pt x="332079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D0692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6370" y="3902964"/>
            <a:ext cx="3321050" cy="533400"/>
          </a:xfrm>
          <a:custGeom>
            <a:avLst/>
            <a:gdLst/>
            <a:ahLst/>
            <a:cxnLst/>
            <a:rect l="l" t="t" r="r" b="b"/>
            <a:pathLst>
              <a:path w="3321050" h="533400">
                <a:moveTo>
                  <a:pt x="0" y="533400"/>
                </a:moveTo>
                <a:lnTo>
                  <a:pt x="3320796" y="533400"/>
                </a:lnTo>
                <a:lnTo>
                  <a:pt x="332079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3535" y="3958590"/>
            <a:ext cx="1445260" cy="421005"/>
          </a:xfrm>
          <a:custGeom>
            <a:avLst/>
            <a:gdLst/>
            <a:ahLst/>
            <a:cxnLst/>
            <a:rect l="l" t="t" r="r" b="b"/>
            <a:pathLst>
              <a:path w="1445259" h="421004">
                <a:moveTo>
                  <a:pt x="0" y="420624"/>
                </a:moveTo>
                <a:lnTo>
                  <a:pt x="1444752" y="420624"/>
                </a:lnTo>
                <a:lnTo>
                  <a:pt x="1444752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sz="2000" dirty="0"/>
              <a:t>测试数据</a:t>
            </a:r>
            <a:endParaRPr sz="2000" dirty="0"/>
          </a:p>
        </p:txBody>
      </p:sp>
      <p:sp>
        <p:nvSpPr>
          <p:cNvPr id="9" name="object 9"/>
          <p:cNvSpPr/>
          <p:nvPr/>
        </p:nvSpPr>
        <p:spPr>
          <a:xfrm>
            <a:off x="6193535" y="3022855"/>
            <a:ext cx="1445260" cy="421005"/>
          </a:xfrm>
          <a:custGeom>
            <a:avLst/>
            <a:gdLst/>
            <a:ahLst/>
            <a:cxnLst/>
            <a:rect l="l" t="t" r="r" b="b"/>
            <a:pathLst>
              <a:path w="1445259" h="421005">
                <a:moveTo>
                  <a:pt x="0" y="420624"/>
                </a:moveTo>
                <a:lnTo>
                  <a:pt x="1444752" y="420624"/>
                </a:lnTo>
                <a:lnTo>
                  <a:pt x="1444752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59324" y="3015995"/>
            <a:ext cx="32950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algn="ctr">
              <a:spcBef>
                <a:spcPts val="1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93D4FE4B-58EC-48A9-9BE9-1285AE57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超参数及其优化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5216546-F9C7-4C15-A263-DCFCF1932681}"/>
              </a:ext>
            </a:extLst>
          </p:cNvPr>
          <p:cNvSpPr/>
          <p:nvPr/>
        </p:nvSpPr>
        <p:spPr>
          <a:xfrm>
            <a:off x="5246370" y="2487167"/>
            <a:ext cx="3321050" cy="1402080"/>
          </a:xfrm>
          <a:custGeom>
            <a:avLst/>
            <a:gdLst/>
            <a:ahLst/>
            <a:cxnLst/>
            <a:rect l="l" t="t" r="r" b="b"/>
            <a:pathLst>
              <a:path w="3321050" h="1402080">
                <a:moveTo>
                  <a:pt x="0" y="1402079"/>
                </a:moveTo>
                <a:lnTo>
                  <a:pt x="3320796" y="1402079"/>
                </a:lnTo>
                <a:lnTo>
                  <a:pt x="3320796" y="0"/>
                </a:lnTo>
                <a:lnTo>
                  <a:pt x="0" y="0"/>
                </a:lnTo>
                <a:lnTo>
                  <a:pt x="0" y="1402079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425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977" y="1929638"/>
            <a:ext cx="3933825" cy="21692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dirty="0">
                <a:latin typeface="Arial"/>
                <a:cs typeface="Arial"/>
              </a:rPr>
              <a:t>正则化系数（</a:t>
            </a:r>
            <a:r>
              <a:rPr sz="2400" dirty="0">
                <a:latin typeface="Arial"/>
                <a:cs typeface="Arial"/>
              </a:rPr>
              <a:t>𝜆</a:t>
            </a:r>
            <a:r>
              <a:rPr sz="2400" baseline="-2500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zh-CN" altLang="en-US" sz="2400" dirty="0">
                <a:latin typeface="Arial"/>
                <a:cs typeface="Arial"/>
              </a:rPr>
              <a:t>和</a:t>
            </a:r>
            <a:r>
              <a:rPr sz="2400" dirty="0">
                <a:latin typeface="Arial"/>
                <a:cs typeface="Arial"/>
              </a:rPr>
              <a:t>𝜆</a:t>
            </a:r>
            <a:r>
              <a:rPr sz="2400" baseline="-25000" dirty="0">
                <a:latin typeface="Arial"/>
                <a:cs typeface="Arial"/>
              </a:rPr>
              <a:t>2</a:t>
            </a:r>
            <a:r>
              <a:rPr lang="zh-CN" altLang="en-US" sz="2400" dirty="0">
                <a:latin typeface="Arial"/>
                <a:cs typeface="Arial"/>
              </a:rPr>
              <a:t>）是根据经验决定的</a:t>
            </a:r>
            <a:endParaRPr lang="en-US" altLang="zh-CN" sz="24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dirty="0">
                <a:latin typeface="Arial"/>
                <a:cs typeface="Arial"/>
              </a:rPr>
              <a:t>想让模型泛化</a:t>
            </a:r>
            <a:r>
              <a:rPr lang="en-US" altLang="zh-CN" sz="2400" dirty="0">
                <a:latin typeface="Arial"/>
                <a:cs typeface="Arial"/>
              </a:rPr>
              <a:t>---</a:t>
            </a:r>
            <a:r>
              <a:rPr lang="zh-CN" altLang="en-US" sz="2400" dirty="0">
                <a:latin typeface="Arial"/>
                <a:cs typeface="Arial"/>
              </a:rPr>
              <a:t>不要使用测试数据集来调节𝜆</a:t>
            </a:r>
            <a:r>
              <a:rPr lang="en-US" altLang="zh-CN" sz="2400" baseline="-25000" dirty="0">
                <a:latin typeface="Arial"/>
                <a:cs typeface="Arial"/>
              </a:rPr>
              <a:t>1</a:t>
            </a:r>
            <a:r>
              <a:rPr lang="zh-CN" altLang="en-US" sz="2400" dirty="0">
                <a:latin typeface="Arial"/>
                <a:cs typeface="Arial"/>
              </a:rPr>
              <a:t> 和𝜆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7111" y="1926590"/>
            <a:ext cx="265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b="1" dirty="0">
                <a:solidFill>
                  <a:srgbClr val="84ADAF"/>
                </a:solidFill>
                <a:latin typeface="Trebuchet MS"/>
                <a:cs typeface="Trebuchet MS"/>
              </a:rPr>
              <a:t>使用测试数据调节</a:t>
            </a:r>
            <a:r>
              <a:rPr b="1" dirty="0">
                <a:solidFill>
                  <a:srgbClr val="84ADAF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84ADAF"/>
                </a:solidFill>
                <a:latin typeface="Arial"/>
                <a:cs typeface="Arial"/>
              </a:rPr>
              <a:t>𝜆</a:t>
            </a:r>
            <a:r>
              <a:rPr b="1" dirty="0">
                <a:solidFill>
                  <a:srgbClr val="84ADAF"/>
                </a:solidFill>
                <a:latin typeface="Trebuchet MS"/>
                <a:cs typeface="Trebuchet MS"/>
              </a:rPr>
              <a:t>?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0201" y="2376651"/>
            <a:ext cx="3327585" cy="207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6370" y="3902964"/>
            <a:ext cx="3321050" cy="533400"/>
          </a:xfrm>
          <a:custGeom>
            <a:avLst/>
            <a:gdLst/>
            <a:ahLst/>
            <a:cxnLst/>
            <a:rect l="l" t="t" r="r" b="b"/>
            <a:pathLst>
              <a:path w="3321050" h="533400">
                <a:moveTo>
                  <a:pt x="0" y="533400"/>
                </a:moveTo>
                <a:lnTo>
                  <a:pt x="3320796" y="533400"/>
                </a:lnTo>
                <a:lnTo>
                  <a:pt x="332079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D0692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6370" y="3902964"/>
            <a:ext cx="3321050" cy="533400"/>
          </a:xfrm>
          <a:custGeom>
            <a:avLst/>
            <a:gdLst/>
            <a:ahLst/>
            <a:cxnLst/>
            <a:rect l="l" t="t" r="r" b="b"/>
            <a:pathLst>
              <a:path w="3321050" h="533400">
                <a:moveTo>
                  <a:pt x="0" y="533400"/>
                </a:moveTo>
                <a:lnTo>
                  <a:pt x="3320796" y="533400"/>
                </a:lnTo>
                <a:lnTo>
                  <a:pt x="332079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D069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3535" y="3958590"/>
            <a:ext cx="1445260" cy="421005"/>
          </a:xfrm>
          <a:custGeom>
            <a:avLst/>
            <a:gdLst/>
            <a:ahLst/>
            <a:cxnLst/>
            <a:rect l="l" t="t" r="r" b="b"/>
            <a:pathLst>
              <a:path w="1445259" h="421004">
                <a:moveTo>
                  <a:pt x="0" y="420624"/>
                </a:moveTo>
                <a:lnTo>
                  <a:pt x="1444752" y="420624"/>
                </a:lnTo>
                <a:lnTo>
                  <a:pt x="1444752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sz="2000" dirty="0"/>
              <a:t>测试数据</a:t>
            </a:r>
            <a:endParaRPr sz="2000" dirty="0"/>
          </a:p>
        </p:txBody>
      </p:sp>
      <p:sp>
        <p:nvSpPr>
          <p:cNvPr id="9" name="object 9"/>
          <p:cNvSpPr/>
          <p:nvPr/>
        </p:nvSpPr>
        <p:spPr>
          <a:xfrm>
            <a:off x="6193535" y="3022855"/>
            <a:ext cx="1445260" cy="421005"/>
          </a:xfrm>
          <a:custGeom>
            <a:avLst/>
            <a:gdLst/>
            <a:ahLst/>
            <a:cxnLst/>
            <a:rect l="l" t="t" r="r" b="b"/>
            <a:pathLst>
              <a:path w="1445259" h="421005">
                <a:moveTo>
                  <a:pt x="0" y="420624"/>
                </a:moveTo>
                <a:lnTo>
                  <a:pt x="1444752" y="420624"/>
                </a:lnTo>
                <a:lnTo>
                  <a:pt x="1444752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59324" y="3015995"/>
            <a:ext cx="32950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algn="ctr">
              <a:spcBef>
                <a:spcPts val="100"/>
              </a:spcBef>
            </a:pPr>
            <a:r>
              <a:rPr lang="zh-CN" altLang="en-US" sz="2000" b="1" dirty="0">
                <a:solidFill>
                  <a:srgbClr val="FFFFFF"/>
                </a:solidFill>
                <a:latin typeface="Trebuchet MS"/>
                <a:cs typeface="Trebuchet MS"/>
              </a:rPr>
              <a:t>训练数据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93D4FE4B-58EC-48A9-9BE9-1285AE57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超参数及其优化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5216546-F9C7-4C15-A263-DCFCF1932681}"/>
              </a:ext>
            </a:extLst>
          </p:cNvPr>
          <p:cNvSpPr/>
          <p:nvPr/>
        </p:nvSpPr>
        <p:spPr>
          <a:xfrm>
            <a:off x="5246370" y="2487167"/>
            <a:ext cx="3321050" cy="1402080"/>
          </a:xfrm>
          <a:custGeom>
            <a:avLst/>
            <a:gdLst/>
            <a:ahLst/>
            <a:cxnLst/>
            <a:rect l="l" t="t" r="r" b="b"/>
            <a:pathLst>
              <a:path w="3321050" h="1402080">
                <a:moveTo>
                  <a:pt x="0" y="1402079"/>
                </a:moveTo>
                <a:lnTo>
                  <a:pt x="3320796" y="1402079"/>
                </a:lnTo>
                <a:lnTo>
                  <a:pt x="3320796" y="0"/>
                </a:lnTo>
                <a:lnTo>
                  <a:pt x="0" y="0"/>
                </a:lnTo>
                <a:lnTo>
                  <a:pt x="0" y="1402079"/>
                </a:lnTo>
                <a:close/>
              </a:path>
            </a:pathLst>
          </a:custGeom>
          <a:solidFill>
            <a:srgbClr val="84ADAC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B141C0EE-0C47-4FFC-873B-4C24D069275A}"/>
              </a:ext>
            </a:extLst>
          </p:cNvPr>
          <p:cNvSpPr/>
          <p:nvPr/>
        </p:nvSpPr>
        <p:spPr>
          <a:xfrm>
            <a:off x="6064759" y="2561845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40" h="1704339">
                <a:moveTo>
                  <a:pt x="1204848" y="0"/>
                </a:moveTo>
                <a:lnTo>
                  <a:pt x="498983" y="0"/>
                </a:lnTo>
                <a:lnTo>
                  <a:pt x="0" y="498982"/>
                </a:lnTo>
                <a:lnTo>
                  <a:pt x="0" y="1204848"/>
                </a:lnTo>
                <a:lnTo>
                  <a:pt x="498983" y="1703831"/>
                </a:lnTo>
                <a:lnTo>
                  <a:pt x="1204848" y="1703831"/>
                </a:lnTo>
                <a:lnTo>
                  <a:pt x="1703832" y="1204848"/>
                </a:lnTo>
                <a:lnTo>
                  <a:pt x="1703832" y="498982"/>
                </a:lnTo>
                <a:lnTo>
                  <a:pt x="120484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AC315AF9-4070-4D26-9BE2-6A369FE03DD3}"/>
              </a:ext>
            </a:extLst>
          </p:cNvPr>
          <p:cNvSpPr txBox="1"/>
          <p:nvPr/>
        </p:nvSpPr>
        <p:spPr>
          <a:xfrm>
            <a:off x="5148064" y="2888488"/>
            <a:ext cx="2710133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0">
              <a:spcBef>
                <a:spcPts val="100"/>
              </a:spcBef>
            </a:pPr>
            <a:r>
              <a:rPr sz="6600" b="1" dirty="0">
                <a:solidFill>
                  <a:srgbClr val="FFFFFF"/>
                </a:solidFill>
                <a:latin typeface="Trebuchet MS"/>
                <a:cs typeface="Trebuchet MS"/>
              </a:rPr>
              <a:t>NO!</a:t>
            </a:r>
            <a:endParaRPr sz="3600" baseline="68287" dirty="0">
              <a:latin typeface="Trebuchet MS"/>
              <a:cs typeface="Trebuchet MS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D8CC196-32F3-4C91-AE56-4BBD5CC329E8}"/>
              </a:ext>
            </a:extLst>
          </p:cNvPr>
          <p:cNvSpPr/>
          <p:nvPr/>
        </p:nvSpPr>
        <p:spPr>
          <a:xfrm>
            <a:off x="6074741" y="2564904"/>
            <a:ext cx="1704339" cy="1704339"/>
          </a:xfrm>
          <a:custGeom>
            <a:avLst/>
            <a:gdLst/>
            <a:ahLst/>
            <a:cxnLst/>
            <a:rect l="l" t="t" r="r" b="b"/>
            <a:pathLst>
              <a:path w="1704340" h="1704339">
                <a:moveTo>
                  <a:pt x="0" y="498982"/>
                </a:moveTo>
                <a:lnTo>
                  <a:pt x="498983" y="0"/>
                </a:lnTo>
                <a:lnTo>
                  <a:pt x="1204848" y="0"/>
                </a:lnTo>
                <a:lnTo>
                  <a:pt x="1703832" y="498982"/>
                </a:lnTo>
                <a:lnTo>
                  <a:pt x="1703832" y="1204848"/>
                </a:lnTo>
                <a:lnTo>
                  <a:pt x="1204848" y="1703831"/>
                </a:lnTo>
                <a:lnTo>
                  <a:pt x="498983" y="1703831"/>
                </a:lnTo>
                <a:lnTo>
                  <a:pt x="0" y="1204848"/>
                </a:lnTo>
                <a:lnTo>
                  <a:pt x="0" y="498982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28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796136" y="1909887"/>
            <a:ext cx="2139909" cy="293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b="1" dirty="0">
                <a:solidFill>
                  <a:srgbClr val="84ADAF"/>
                </a:solidFill>
                <a:latin typeface="Trebuchet MS"/>
                <a:cs typeface="Trebuchet MS"/>
              </a:rPr>
              <a:t>用交叉验证来调节</a:t>
            </a:r>
            <a:r>
              <a:rPr b="1" dirty="0">
                <a:solidFill>
                  <a:srgbClr val="84ADAF"/>
                </a:solidFill>
                <a:latin typeface="Arial"/>
                <a:cs typeface="Arial"/>
              </a:rPr>
              <a:t>𝜆 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0201" y="2376651"/>
            <a:ext cx="3327585" cy="207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93535" y="3958590"/>
            <a:ext cx="1445260" cy="421005"/>
          </a:xfrm>
          <a:custGeom>
            <a:avLst/>
            <a:gdLst/>
            <a:ahLst/>
            <a:cxnLst/>
            <a:rect l="l" t="t" r="r" b="b"/>
            <a:pathLst>
              <a:path w="1445259" h="421004">
                <a:moveTo>
                  <a:pt x="0" y="420624"/>
                </a:moveTo>
                <a:lnTo>
                  <a:pt x="1444752" y="420624"/>
                </a:lnTo>
                <a:lnTo>
                  <a:pt x="1444752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3535" y="2705861"/>
            <a:ext cx="1445260" cy="419100"/>
          </a:xfrm>
          <a:custGeom>
            <a:avLst/>
            <a:gdLst/>
            <a:ahLst/>
            <a:cxnLst/>
            <a:rect l="l" t="t" r="r" b="b"/>
            <a:pathLst>
              <a:path w="1445259" h="419100">
                <a:moveTo>
                  <a:pt x="0" y="419100"/>
                </a:moveTo>
                <a:lnTo>
                  <a:pt x="1444752" y="419100"/>
                </a:lnTo>
                <a:lnTo>
                  <a:pt x="1444752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84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2011" y="3412999"/>
            <a:ext cx="1446530" cy="421005"/>
          </a:xfrm>
          <a:custGeom>
            <a:avLst/>
            <a:gdLst/>
            <a:ahLst/>
            <a:cxnLst/>
            <a:rect l="l" t="t" r="r" b="b"/>
            <a:pathLst>
              <a:path w="1446529" h="421005">
                <a:moveTo>
                  <a:pt x="0" y="420624"/>
                </a:moveTo>
                <a:lnTo>
                  <a:pt x="1446276" y="420624"/>
                </a:lnTo>
                <a:lnTo>
                  <a:pt x="1446276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65870"/>
              </p:ext>
            </p:extLst>
          </p:nvPr>
        </p:nvGraphicFramePr>
        <p:xfrm>
          <a:off x="5209794" y="2344675"/>
          <a:ext cx="3354070" cy="2071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84AD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585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lang="zh-CN" altLang="en-US" sz="2000" b="1" spc="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训练数据</a:t>
                      </a:r>
                      <a:endParaRPr sz="2000" spc="0" dirty="0">
                        <a:latin typeface="Trebuchet MS"/>
                        <a:cs typeface="Trebuchet MS"/>
                      </a:endParaRPr>
                    </a:p>
                  </a:txBody>
                  <a:tcPr marL="0" marR="0" marT="222885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84ADAC"/>
                      </a:solidFill>
                      <a:prstDash val="solid"/>
                    </a:lnT>
                    <a:lnB w="53975">
                      <a:solidFill>
                        <a:srgbClr val="9BB808"/>
                      </a:solidFill>
                      <a:prstDash val="solid"/>
                    </a:lnB>
                    <a:solidFill>
                      <a:srgbClr val="84ADAC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lang="zh-CN" altLang="en-US" sz="2000" b="1" spc="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验证数据</a:t>
                      </a:r>
                      <a:endParaRPr sz="2000" spc="0" dirty="0">
                        <a:latin typeface="Trebuchet MS"/>
                        <a:cs typeface="Trebuchet MS"/>
                      </a:endParaRPr>
                    </a:p>
                  </a:txBody>
                  <a:tcPr marL="0" marR="0" marT="95885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53975">
                      <a:solidFill>
                        <a:srgbClr val="9BB808"/>
                      </a:solidFill>
                      <a:prstDash val="solid"/>
                    </a:lnT>
                    <a:lnB w="53975">
                      <a:solidFill>
                        <a:srgbClr val="C00000"/>
                      </a:solidFill>
                      <a:prstDash val="solid"/>
                    </a:lnB>
                    <a:solidFill>
                      <a:srgbClr val="9BB808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lang="zh-CN" altLang="en-US" sz="2000" b="1" spc="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测试数据</a:t>
                      </a:r>
                      <a:endParaRPr sz="2000" spc="0" dirty="0">
                        <a:latin typeface="Trebuchet MS"/>
                        <a:cs typeface="Trebuchet MS"/>
                      </a:endParaRPr>
                    </a:p>
                  </a:txBody>
                  <a:tcPr marL="0" marR="0" marT="68580" marB="0">
                    <a:lnL w="28575">
                      <a:solidFill>
                        <a:srgbClr val="D0692F"/>
                      </a:solidFill>
                      <a:prstDash val="solid"/>
                    </a:lnL>
                    <a:lnR w="28575">
                      <a:solidFill>
                        <a:srgbClr val="D0692F"/>
                      </a:solidFill>
                      <a:prstDash val="solid"/>
                    </a:lnR>
                    <a:lnT w="539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D0692F"/>
                      </a:solidFill>
                      <a:prstDash val="solid"/>
                    </a:lnB>
                    <a:solidFill>
                      <a:srgbClr val="D0692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标题 11">
            <a:extLst>
              <a:ext uri="{FF2B5EF4-FFF2-40B4-BE49-F238E27FC236}">
                <a16:creationId xmlns:a16="http://schemas.microsoft.com/office/drawing/2014/main" id="{F0F11C2A-3EA9-453F-949A-B5B55189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超参数及其优化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157DE14-E6BD-4FEB-AAC5-B96D163B34E4}"/>
              </a:ext>
            </a:extLst>
          </p:cNvPr>
          <p:cNvSpPr txBox="1"/>
          <p:nvPr/>
        </p:nvSpPr>
        <p:spPr>
          <a:xfrm>
            <a:off x="457201" y="1909887"/>
            <a:ext cx="3867678" cy="3844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dirty="0">
                <a:latin typeface="Arial"/>
                <a:cs typeface="Arial"/>
              </a:rPr>
              <a:t>正则化系数（</a:t>
            </a:r>
            <a:r>
              <a:rPr sz="2400" dirty="0">
                <a:latin typeface="Arial"/>
                <a:cs typeface="Arial"/>
              </a:rPr>
              <a:t>𝜆</a:t>
            </a:r>
            <a:r>
              <a:rPr sz="2400" baseline="-2500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zh-CN" altLang="en-US" sz="2400" dirty="0">
                <a:latin typeface="Arial"/>
                <a:cs typeface="Arial"/>
              </a:rPr>
              <a:t>和</a:t>
            </a:r>
            <a:r>
              <a:rPr sz="2400" dirty="0">
                <a:latin typeface="Arial"/>
                <a:cs typeface="Arial"/>
              </a:rPr>
              <a:t>𝜆</a:t>
            </a:r>
            <a:r>
              <a:rPr sz="2400" baseline="-25000" dirty="0">
                <a:latin typeface="Arial"/>
                <a:cs typeface="Arial"/>
              </a:rPr>
              <a:t>2</a:t>
            </a:r>
            <a:r>
              <a:rPr lang="zh-CN" altLang="en-US" sz="2400" dirty="0">
                <a:latin typeface="Arial"/>
                <a:cs typeface="Arial"/>
              </a:rPr>
              <a:t>）是根据经验决定的</a:t>
            </a:r>
            <a:endParaRPr lang="en-US" altLang="zh-CN" sz="24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dirty="0">
                <a:latin typeface="Arial"/>
                <a:cs typeface="Arial"/>
              </a:rPr>
              <a:t>想让模型泛化</a:t>
            </a:r>
            <a:r>
              <a:rPr lang="en-US" altLang="zh-CN" sz="2400" dirty="0">
                <a:latin typeface="Arial"/>
                <a:cs typeface="Arial"/>
              </a:rPr>
              <a:t>---</a:t>
            </a:r>
            <a:r>
              <a:rPr lang="zh-CN" altLang="en-US" sz="2400" dirty="0">
                <a:latin typeface="Arial"/>
                <a:cs typeface="Arial"/>
              </a:rPr>
              <a:t>不要使用测试数据集来调节𝜆</a:t>
            </a:r>
            <a:r>
              <a:rPr lang="en-US" altLang="zh-CN" sz="2400" baseline="-25000" dirty="0">
                <a:latin typeface="Arial"/>
                <a:cs typeface="Arial"/>
              </a:rPr>
              <a:t>1</a:t>
            </a:r>
            <a:r>
              <a:rPr lang="zh-CN" altLang="en-US" sz="2400" dirty="0">
                <a:latin typeface="Arial"/>
                <a:cs typeface="Arial"/>
              </a:rPr>
              <a:t> 和𝜆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endParaRPr lang="en-US" altLang="zh-CN" sz="2400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38125" algn="l"/>
                <a:tab pos="238760" algn="l"/>
              </a:tabLst>
            </a:pPr>
            <a:r>
              <a:rPr lang="zh-CN" altLang="en-US" sz="2400" dirty="0">
                <a:latin typeface="Arial"/>
                <a:cs typeface="Arial"/>
              </a:rPr>
              <a:t>划分出另一个数据集来调节超参数</a:t>
            </a:r>
            <a:r>
              <a:rPr lang="en-US" altLang="zh-CN" sz="2400" dirty="0">
                <a:latin typeface="Arial"/>
                <a:cs typeface="Arial"/>
              </a:rPr>
              <a:t>---</a:t>
            </a:r>
            <a:r>
              <a:rPr lang="zh-CN" altLang="en-US" sz="2400" dirty="0">
                <a:solidFill>
                  <a:srgbClr val="FF0000"/>
                </a:solidFill>
                <a:latin typeface="Arial"/>
                <a:cs typeface="Arial"/>
              </a:rPr>
              <a:t>验证集</a:t>
            </a:r>
            <a:r>
              <a:rPr lang="zh-CN" altLang="en-US" sz="2400" dirty="0">
                <a:latin typeface="Arial"/>
                <a:cs typeface="Arial"/>
              </a:rPr>
              <a:t>（</a:t>
            </a:r>
            <a:r>
              <a:rPr lang="en-US" altLang="zh-CN" sz="2400" dirty="0">
                <a:latin typeface="Arial"/>
                <a:cs typeface="Arial"/>
              </a:rPr>
              <a:t>validation set</a:t>
            </a:r>
            <a:r>
              <a:rPr lang="zh-CN" altLang="en-US" sz="2400" dirty="0">
                <a:latin typeface="Arial"/>
                <a:cs typeface="Arial"/>
              </a:rPr>
              <a:t>）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866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700808"/>
            <a:ext cx="8242299" cy="333232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lang="zh-CN" altLang="en-US" sz="2400" b="1" dirty="0">
                <a:latin typeface="Trebuchet MS"/>
                <a:cs typeface="Trebuchet MS"/>
              </a:rPr>
              <a:t>导入包含回归方法的类：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sklearn.linear_model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sz="2000" b="1" spc="-7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00AFEF"/>
                </a:solidFill>
                <a:latin typeface="Courier New"/>
                <a:cs typeface="Courier New"/>
              </a:rPr>
              <a:t>Ridge</a:t>
            </a:r>
            <a:endParaRPr lang="en-US"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RR </a:t>
            </a:r>
            <a:r>
              <a:rPr lang="en-US"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lang="en-US" sz="2000" b="1" spc="-2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00AFEF"/>
                </a:solidFill>
                <a:latin typeface="Courier New"/>
                <a:cs typeface="Courier New"/>
              </a:rPr>
              <a:t>Ridge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(alpha=1.0)</a:t>
            </a:r>
            <a:endParaRPr lang="en-US"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spc="-45" dirty="0">
                <a:latin typeface="Trebuchet MS"/>
                <a:cs typeface="Trebuchet MS"/>
              </a:rPr>
              <a:t>拟合训练数据，并在测试数据上预测：</a:t>
            </a:r>
            <a:endParaRPr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RR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RR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</a:t>
            </a:r>
            <a:r>
              <a:rPr sz="2000" b="1" spc="-6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y_train)</a:t>
            </a:r>
            <a:endParaRPr sz="2000" dirty="0">
              <a:latin typeface="Courier New"/>
              <a:cs typeface="Courier New"/>
            </a:endParaRPr>
          </a:p>
          <a:p>
            <a:pPr marL="225425">
              <a:spcBef>
                <a:spcPts val="1200"/>
              </a:spcBef>
            </a:pP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 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y_predict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4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RR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D0692F"/>
                </a:solidFill>
                <a:latin typeface="Courier New"/>
                <a:cs typeface="Courier New"/>
              </a:rPr>
              <a:t>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E5CD624-C45C-44DE-9142-EDB156EC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岭回归的语法</a:t>
            </a:r>
          </a:p>
        </p:txBody>
      </p:sp>
    </p:spTree>
    <p:extLst>
      <p:ext uri="{BB962C8B-B14F-4D97-AF65-F5344CB8AC3E}">
        <p14:creationId xmlns:p14="http://schemas.microsoft.com/office/powerpoint/2010/main" val="1801583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707583"/>
            <a:ext cx="8242299" cy="333232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lang="zh-CN" altLang="en-US" sz="2400" b="1" dirty="0">
                <a:latin typeface="Trebuchet MS"/>
                <a:cs typeface="Trebuchet MS"/>
              </a:rPr>
              <a:t>导入包含回归方法的类：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sklearn.linear_model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sz="2000" b="1" spc="-7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00AFEF"/>
                </a:solidFill>
                <a:latin typeface="Courier New"/>
                <a:cs typeface="Courier New"/>
              </a:rPr>
              <a:t>Ridge</a:t>
            </a:r>
            <a:endParaRPr lang="en-US"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RR </a:t>
            </a:r>
            <a:r>
              <a:rPr lang="en-US"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lang="en-US" sz="2000" b="1" spc="-2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00AFEF"/>
                </a:solidFill>
                <a:latin typeface="Courier New"/>
                <a:cs typeface="Courier New"/>
              </a:rPr>
              <a:t>Ridge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(alpha=1.0)</a:t>
            </a:r>
            <a:endParaRPr lang="en-US"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spc="-45" dirty="0">
                <a:latin typeface="Trebuchet MS"/>
                <a:cs typeface="Trebuchet MS"/>
              </a:rPr>
              <a:t>拟合训练数据，并在测试数据上预测：</a:t>
            </a:r>
            <a:endParaRPr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RR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RR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</a:t>
            </a:r>
            <a:r>
              <a:rPr sz="2000" b="1" spc="-6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y_train)</a:t>
            </a:r>
            <a:endParaRPr sz="2000" dirty="0">
              <a:latin typeface="Courier New"/>
              <a:cs typeface="Courier New"/>
            </a:endParaRPr>
          </a:p>
          <a:p>
            <a:pPr marL="225425">
              <a:spcBef>
                <a:spcPts val="1200"/>
              </a:spcBef>
            </a:pP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 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y_predict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4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RR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D0692F"/>
                </a:solidFill>
                <a:latin typeface="Courier New"/>
                <a:cs typeface="Courier New"/>
              </a:rPr>
              <a:t>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E5CD624-C45C-44DE-9142-EDB156EC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岭回归的语法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CAE7ADE-BEDD-46DE-9369-F48904637B49}"/>
              </a:ext>
            </a:extLst>
          </p:cNvPr>
          <p:cNvSpPr/>
          <p:nvPr/>
        </p:nvSpPr>
        <p:spPr>
          <a:xfrm>
            <a:off x="4572000" y="3186936"/>
            <a:ext cx="662703" cy="386080"/>
          </a:xfrm>
          <a:custGeom>
            <a:avLst/>
            <a:gdLst/>
            <a:ahLst/>
            <a:cxnLst/>
            <a:rect l="l" t="t" r="r" b="b"/>
            <a:pathLst>
              <a:path w="386079" h="386080">
                <a:moveTo>
                  <a:pt x="192786" y="0"/>
                </a:moveTo>
                <a:lnTo>
                  <a:pt x="0" y="192786"/>
                </a:lnTo>
                <a:lnTo>
                  <a:pt x="192786" y="385571"/>
                </a:lnTo>
                <a:lnTo>
                  <a:pt x="192786" y="289178"/>
                </a:lnTo>
                <a:lnTo>
                  <a:pt x="385572" y="289178"/>
                </a:lnTo>
                <a:lnTo>
                  <a:pt x="385572" y="96393"/>
                </a:lnTo>
                <a:lnTo>
                  <a:pt x="192786" y="96393"/>
                </a:lnTo>
                <a:lnTo>
                  <a:pt x="19278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1C93E3-F4E0-482F-8962-A7D959D69C57}"/>
              </a:ext>
            </a:extLst>
          </p:cNvPr>
          <p:cNvSpPr txBox="1"/>
          <p:nvPr/>
        </p:nvSpPr>
        <p:spPr>
          <a:xfrm>
            <a:off x="5620901" y="3218328"/>
            <a:ext cx="1346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zh-CN" altLang="en-US" sz="2000" b="1" spc="-10" dirty="0">
                <a:solidFill>
                  <a:srgbClr val="344B5E"/>
                </a:solidFill>
                <a:latin typeface="Trebuchet MS"/>
                <a:cs typeface="Trebuchet MS"/>
              </a:rPr>
              <a:t>正则化参数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2D2164-60B7-49B7-8D47-6F1E1FCAD4F6}"/>
              </a:ext>
            </a:extLst>
          </p:cNvPr>
          <p:cNvSpPr txBox="1"/>
          <p:nvPr/>
        </p:nvSpPr>
        <p:spPr>
          <a:xfrm>
            <a:off x="444501" y="5613451"/>
            <a:ext cx="793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http://scikit-learn.org/stable/modules/generated/sklearn.linear_model.Ridge.html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017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1" y="1661529"/>
            <a:ext cx="8242299" cy="353494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lang="zh-CN" altLang="en-US" sz="2400" b="1" dirty="0">
                <a:latin typeface="Trebuchet MS"/>
                <a:cs typeface="Trebuchet MS"/>
              </a:rPr>
              <a:t>导入包含回归方法的类：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sklearn.linear_model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sz="2000" b="1" spc="-7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00AFEF"/>
                </a:solidFill>
                <a:latin typeface="Courier New"/>
                <a:cs typeface="Courier New"/>
              </a:rPr>
              <a:t>RidgeCV</a:t>
            </a:r>
            <a:endParaRPr lang="en-US"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RRcv</a:t>
            </a:r>
            <a:r>
              <a:rPr lang="en-US"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lang="en-US" sz="2000" b="1" spc="-2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00AFEF"/>
                </a:solidFill>
                <a:latin typeface="Courier New"/>
                <a:cs typeface="Courier New"/>
              </a:rPr>
              <a:t>Ridge</a:t>
            </a:r>
            <a:r>
              <a:rPr lang="en-US" altLang="zh-CN" sz="2000" b="1" spc="-5" dirty="0" err="1">
                <a:solidFill>
                  <a:srgbClr val="00AFEF"/>
                </a:solidFill>
                <a:latin typeface="Courier New"/>
                <a:cs typeface="Courier New"/>
              </a:rPr>
              <a:t>CV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(alphas=[1e-3, 1e-2, 1e-1, 1], cv=4)</a:t>
            </a:r>
          </a:p>
          <a:p>
            <a:pPr marL="469900">
              <a:spcBef>
                <a:spcPts val="57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spc="-45" dirty="0">
                <a:latin typeface="Trebuchet MS"/>
                <a:cs typeface="Trebuchet MS"/>
              </a:rPr>
              <a:t>拟合训练数据，并在测试数据上预测：</a:t>
            </a:r>
            <a:endParaRPr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RR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cv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RR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cv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</a:t>
            </a:r>
            <a:r>
              <a:rPr sz="2000" b="1" spc="-6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y_train)</a:t>
            </a:r>
            <a:endParaRPr sz="2000" dirty="0">
              <a:latin typeface="Courier New"/>
              <a:cs typeface="Courier New"/>
            </a:endParaRPr>
          </a:p>
          <a:p>
            <a:pPr marL="225425">
              <a:spcBef>
                <a:spcPts val="1200"/>
              </a:spcBef>
            </a:pP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 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y_predict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4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RR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cv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E5CD624-C45C-44DE-9142-EDB156EC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岭回归的语法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48B7F6-5F15-4158-911E-09E007FB0D82}"/>
              </a:ext>
            </a:extLst>
          </p:cNvPr>
          <p:cNvSpPr txBox="1"/>
          <p:nvPr/>
        </p:nvSpPr>
        <p:spPr>
          <a:xfrm>
            <a:off x="1553866" y="5661248"/>
            <a:ext cx="6036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40" dirty="0" err="1">
                <a:solidFill>
                  <a:srgbClr val="00AFEF"/>
                </a:solidFill>
                <a:latin typeface="Trebuchet MS"/>
                <a:cs typeface="Trebuchet MS"/>
              </a:rPr>
              <a:t>RidgeCV</a:t>
            </a:r>
            <a:r>
              <a:rPr lang="en-US" altLang="zh-CN" sz="2400" b="1" spc="-9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lang="zh-CN" altLang="en-US" sz="2400" b="1" spc="35" dirty="0">
                <a:solidFill>
                  <a:srgbClr val="84ADAC"/>
                </a:solidFill>
                <a:latin typeface="Trebuchet MS"/>
                <a:cs typeface="Trebuchet MS"/>
              </a:rPr>
              <a:t>使用交叉验证自动确定</a:t>
            </a:r>
            <a:r>
              <a:rPr lang="en-US" altLang="zh-CN" sz="2400" b="1" spc="35" dirty="0">
                <a:solidFill>
                  <a:srgbClr val="84ADAC"/>
                </a:solidFill>
                <a:latin typeface="Trebuchet MS"/>
                <a:cs typeface="Trebuchet MS"/>
              </a:rPr>
              <a:t>alpha</a:t>
            </a:r>
            <a:r>
              <a:rPr lang="zh-CN" altLang="en-US" sz="2400" b="1" spc="35" dirty="0">
                <a:solidFill>
                  <a:srgbClr val="84ADAC"/>
                </a:solidFill>
                <a:latin typeface="Trebuchet MS"/>
                <a:cs typeface="Trebuchet MS"/>
              </a:rPr>
              <a:t>的值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285043-92A8-4462-91D5-263A673BA84F}"/>
              </a:ext>
            </a:extLst>
          </p:cNvPr>
          <p:cNvSpPr txBox="1"/>
          <p:nvPr/>
        </p:nvSpPr>
        <p:spPr>
          <a:xfrm>
            <a:off x="323528" y="6214829"/>
            <a:ext cx="816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http://scikit-learn.org/stable/modules/generated/sklearn.linear_model.RidgeCV.html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476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1" y="1664414"/>
            <a:ext cx="8242299" cy="347082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lang="zh-CN" altLang="en-US" sz="2400" b="1" dirty="0">
                <a:latin typeface="Trebuchet MS"/>
                <a:cs typeface="Trebuchet MS"/>
              </a:rPr>
              <a:t>导入包含回归方法的类：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sklearn.linear_model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sz="2000" b="1" spc="-7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00AFEF"/>
                </a:solidFill>
                <a:latin typeface="Courier New"/>
                <a:cs typeface="Courier New"/>
              </a:rPr>
              <a:t>Lasso</a:t>
            </a:r>
            <a:endParaRPr lang="en-US"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LR </a:t>
            </a:r>
            <a:r>
              <a:rPr lang="en-US"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lang="en-US" sz="2000" b="1" spc="-2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00AFEF"/>
                </a:solidFill>
                <a:latin typeface="Courier New"/>
                <a:cs typeface="Courier New"/>
              </a:rPr>
              <a:t>Lasso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(alpha=1.0)</a:t>
            </a:r>
            <a:endParaRPr lang="en-US"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spc="-45" dirty="0">
                <a:latin typeface="Trebuchet MS"/>
                <a:cs typeface="Trebuchet MS"/>
              </a:rPr>
              <a:t>拟合训练数据，并在测试数据上预测：</a:t>
            </a:r>
            <a:endParaRPr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altLang="zh-CN"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L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R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L</a:t>
            </a:r>
            <a:r>
              <a:rPr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R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</a:t>
            </a:r>
            <a:r>
              <a:rPr sz="2000" b="1" spc="-6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y_train)</a:t>
            </a:r>
            <a:endParaRPr sz="2000" dirty="0">
              <a:latin typeface="Courier New"/>
              <a:cs typeface="Courier New"/>
            </a:endParaRPr>
          </a:p>
          <a:p>
            <a:pPr marL="225425">
              <a:spcBef>
                <a:spcPts val="1200"/>
              </a:spcBef>
            </a:pP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 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y_predict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4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L</a:t>
            </a:r>
            <a:r>
              <a:rPr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R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E5CD624-C45C-44DE-9142-EDB156EC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套索回归的语法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EA75F21-1293-4588-9E71-9251D80E57A7}"/>
              </a:ext>
            </a:extLst>
          </p:cNvPr>
          <p:cNvSpPr/>
          <p:nvPr/>
        </p:nvSpPr>
        <p:spPr>
          <a:xfrm>
            <a:off x="4572000" y="3212976"/>
            <a:ext cx="662703" cy="386080"/>
          </a:xfrm>
          <a:custGeom>
            <a:avLst/>
            <a:gdLst/>
            <a:ahLst/>
            <a:cxnLst/>
            <a:rect l="l" t="t" r="r" b="b"/>
            <a:pathLst>
              <a:path w="386079" h="386080">
                <a:moveTo>
                  <a:pt x="192786" y="0"/>
                </a:moveTo>
                <a:lnTo>
                  <a:pt x="0" y="192786"/>
                </a:lnTo>
                <a:lnTo>
                  <a:pt x="192786" y="385571"/>
                </a:lnTo>
                <a:lnTo>
                  <a:pt x="192786" y="289178"/>
                </a:lnTo>
                <a:lnTo>
                  <a:pt x="385572" y="289178"/>
                </a:lnTo>
                <a:lnTo>
                  <a:pt x="385572" y="96393"/>
                </a:lnTo>
                <a:lnTo>
                  <a:pt x="192786" y="96393"/>
                </a:lnTo>
                <a:lnTo>
                  <a:pt x="19278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BB683CA-8A8A-4CF3-91DC-5169E88C4F28}"/>
              </a:ext>
            </a:extLst>
          </p:cNvPr>
          <p:cNvSpPr txBox="1"/>
          <p:nvPr/>
        </p:nvSpPr>
        <p:spPr>
          <a:xfrm>
            <a:off x="5614551" y="3215855"/>
            <a:ext cx="1346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zh-CN" altLang="en-US" sz="2000" b="1" spc="-10" dirty="0">
                <a:solidFill>
                  <a:srgbClr val="344B5E"/>
                </a:solidFill>
                <a:latin typeface="Trebuchet MS"/>
                <a:cs typeface="Trebuchet MS"/>
              </a:rPr>
              <a:t>正则化参数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720108-10DF-4466-8837-042BA3770F97}"/>
              </a:ext>
            </a:extLst>
          </p:cNvPr>
          <p:cNvSpPr txBox="1"/>
          <p:nvPr/>
        </p:nvSpPr>
        <p:spPr>
          <a:xfrm>
            <a:off x="254990" y="5518764"/>
            <a:ext cx="885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2"/>
              </a:rPr>
              <a:t>http://scikit-learn.org/stable/modules/generated/sklearn.linear_model.Lasso.html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4136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1" y="1644926"/>
            <a:ext cx="8242299" cy="347082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lang="zh-CN" altLang="en-US" sz="2400" b="1" dirty="0">
                <a:latin typeface="Trebuchet MS"/>
                <a:cs typeface="Trebuchet MS"/>
              </a:rPr>
              <a:t>导入包含回归方法的类：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sklearn.linear_model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sz="2000" b="1" spc="-7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00AFEF"/>
                </a:solidFill>
                <a:latin typeface="Courier New"/>
                <a:cs typeface="Courier New"/>
              </a:rPr>
              <a:t>Lasso</a:t>
            </a:r>
            <a:r>
              <a:rPr lang="en-US" altLang="zh-CN" sz="2000" b="1" spc="-5" dirty="0" err="1">
                <a:solidFill>
                  <a:srgbClr val="00AFEF"/>
                </a:solidFill>
                <a:latin typeface="Courier New"/>
                <a:cs typeface="Courier New"/>
              </a:rPr>
              <a:t>CV</a:t>
            </a:r>
            <a:endParaRPr lang="en-US"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LRcv</a:t>
            </a:r>
            <a:r>
              <a:rPr lang="en-US"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lang="en-US" sz="2000" b="1" spc="-2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00AFEF"/>
                </a:solidFill>
                <a:latin typeface="Courier New"/>
                <a:cs typeface="Courier New"/>
              </a:rPr>
              <a:t>Lasso</a:t>
            </a:r>
            <a:r>
              <a:rPr lang="en-US" altLang="zh-CN" sz="2000" b="1" spc="-5" dirty="0" err="1">
                <a:solidFill>
                  <a:srgbClr val="00AFEF"/>
                </a:solidFill>
                <a:latin typeface="Courier New"/>
                <a:cs typeface="Courier New"/>
              </a:rPr>
              <a:t>CV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alphas=[1e-3, 1e-2, 1e-1, 1], cv=4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spc="-45" dirty="0">
                <a:latin typeface="Trebuchet MS"/>
                <a:cs typeface="Trebuchet MS"/>
              </a:rPr>
              <a:t>拟合训练数据，并在测试数据上预测：</a:t>
            </a:r>
            <a:endParaRPr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altLang="zh-CN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L</a:t>
            </a:r>
            <a:r>
              <a:rPr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R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cv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L</a:t>
            </a:r>
            <a:r>
              <a:rPr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R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cv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</a:t>
            </a:r>
            <a:r>
              <a:rPr sz="2000" b="1" spc="-6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y_train)</a:t>
            </a:r>
            <a:endParaRPr sz="2000" dirty="0">
              <a:latin typeface="Courier New"/>
              <a:cs typeface="Courier New"/>
            </a:endParaRPr>
          </a:p>
          <a:p>
            <a:pPr marL="225425">
              <a:spcBef>
                <a:spcPts val="1200"/>
              </a:spcBef>
            </a:pP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 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y_predict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4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L</a:t>
            </a:r>
            <a:r>
              <a:rPr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R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cv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E5CD624-C45C-44DE-9142-EDB156EC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套索回归的语法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48B7F6-5F15-4158-911E-09E007FB0D82}"/>
              </a:ext>
            </a:extLst>
          </p:cNvPr>
          <p:cNvSpPr txBox="1"/>
          <p:nvPr/>
        </p:nvSpPr>
        <p:spPr>
          <a:xfrm>
            <a:off x="1560278" y="5589240"/>
            <a:ext cx="6023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40" dirty="0" err="1">
                <a:solidFill>
                  <a:srgbClr val="00AFEF"/>
                </a:solidFill>
                <a:latin typeface="Trebuchet MS"/>
                <a:cs typeface="Trebuchet MS"/>
              </a:rPr>
              <a:t>LassoCV</a:t>
            </a:r>
            <a:r>
              <a:rPr lang="en-US" altLang="zh-CN" sz="2400" b="1" spc="-9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lang="zh-CN" altLang="en-US" sz="2400" b="1" spc="35" dirty="0">
                <a:solidFill>
                  <a:srgbClr val="84ADAC"/>
                </a:solidFill>
                <a:latin typeface="Trebuchet MS"/>
                <a:cs typeface="Trebuchet MS"/>
              </a:rPr>
              <a:t>使用交叉验证自动确定</a:t>
            </a:r>
            <a:r>
              <a:rPr lang="en-US" altLang="zh-CN" sz="2400" b="1" spc="35" dirty="0">
                <a:solidFill>
                  <a:srgbClr val="84ADAC"/>
                </a:solidFill>
                <a:latin typeface="Trebuchet MS"/>
                <a:cs typeface="Trebuchet MS"/>
              </a:rPr>
              <a:t>alpha</a:t>
            </a:r>
            <a:r>
              <a:rPr lang="zh-CN" altLang="en-US" sz="2400" b="1" spc="35" dirty="0">
                <a:solidFill>
                  <a:srgbClr val="84ADAC"/>
                </a:solidFill>
                <a:latin typeface="Trebuchet MS"/>
                <a:cs typeface="Trebuchet MS"/>
              </a:rPr>
              <a:t>的值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720108-10DF-4466-8837-042BA3770F97}"/>
              </a:ext>
            </a:extLst>
          </p:cNvPr>
          <p:cNvSpPr txBox="1"/>
          <p:nvPr/>
        </p:nvSpPr>
        <p:spPr>
          <a:xfrm>
            <a:off x="107504" y="6155065"/>
            <a:ext cx="910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2"/>
              </a:rPr>
              <a:t>http://scikit-learn.org/stable/modules/generated/sklearn.linear_model.LassoCV.html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3678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1" y="1833000"/>
            <a:ext cx="8242299" cy="347082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lang="zh-CN" altLang="en-US" sz="2400" b="1" dirty="0">
                <a:latin typeface="Trebuchet MS"/>
                <a:cs typeface="Trebuchet MS"/>
              </a:rPr>
              <a:t>导入包含回归方法的类：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sklearn.linear_model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sz="2000" b="1" spc="-7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00AFEF"/>
                </a:solidFill>
                <a:latin typeface="Courier New"/>
                <a:cs typeface="Courier New"/>
              </a:rPr>
              <a:t>ElasticNet</a:t>
            </a:r>
            <a:endParaRPr lang="en-US"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EN </a:t>
            </a:r>
            <a:r>
              <a:rPr lang="en-US"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lang="en-US" sz="2000" b="1" spc="-2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altLang="zh-CN" sz="2000" b="1" spc="-5" dirty="0" err="1">
                <a:solidFill>
                  <a:srgbClr val="00AFEF"/>
                </a:solidFill>
                <a:latin typeface="Courier New"/>
                <a:cs typeface="Courier New"/>
              </a:rPr>
              <a:t>ElasticNet</a:t>
            </a:r>
            <a:r>
              <a:rPr lang="en-US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(alpha=1.0, l1_ratio=0.5)</a:t>
            </a:r>
            <a:endParaRPr lang="en-US" sz="2000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spc="-45" dirty="0">
                <a:latin typeface="Trebuchet MS"/>
                <a:cs typeface="Trebuchet MS"/>
              </a:rPr>
              <a:t>拟合训练数据，并在测试数据上预测：</a:t>
            </a:r>
            <a:endParaRPr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altLang="zh-CN"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EN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EN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</a:t>
            </a:r>
            <a:r>
              <a:rPr sz="2000" b="1" spc="-6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y_train)</a:t>
            </a:r>
            <a:endParaRPr sz="2000" dirty="0">
              <a:latin typeface="Courier New"/>
              <a:cs typeface="Courier New"/>
            </a:endParaRPr>
          </a:p>
          <a:p>
            <a:pPr marL="225425">
              <a:spcBef>
                <a:spcPts val="1200"/>
              </a:spcBef>
            </a:pPr>
            <a:r>
              <a:rPr lang="en-US" altLang="zh-CN"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 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y_predict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sz="2000" b="1" spc="-4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EN</a:t>
            </a:r>
            <a:r>
              <a:rPr sz="2000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sz="2000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predict</a:t>
            </a: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E5CD624-C45C-44DE-9142-EDB156EC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ElasticNet</a:t>
            </a:r>
            <a:r>
              <a:rPr lang="zh-CN" altLang="en-US" dirty="0"/>
              <a:t>回归的语法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EA75F21-1293-4588-9E71-9251D80E57A7}"/>
              </a:ext>
            </a:extLst>
          </p:cNvPr>
          <p:cNvSpPr/>
          <p:nvPr/>
        </p:nvSpPr>
        <p:spPr>
          <a:xfrm>
            <a:off x="6948264" y="3356992"/>
            <a:ext cx="662703" cy="386080"/>
          </a:xfrm>
          <a:custGeom>
            <a:avLst/>
            <a:gdLst/>
            <a:ahLst/>
            <a:cxnLst/>
            <a:rect l="l" t="t" r="r" b="b"/>
            <a:pathLst>
              <a:path w="386079" h="386080">
                <a:moveTo>
                  <a:pt x="192786" y="0"/>
                </a:moveTo>
                <a:lnTo>
                  <a:pt x="0" y="192786"/>
                </a:lnTo>
                <a:lnTo>
                  <a:pt x="192786" y="385571"/>
                </a:lnTo>
                <a:lnTo>
                  <a:pt x="192786" y="289178"/>
                </a:lnTo>
                <a:lnTo>
                  <a:pt x="385572" y="289178"/>
                </a:lnTo>
                <a:lnTo>
                  <a:pt x="385572" y="96393"/>
                </a:lnTo>
                <a:lnTo>
                  <a:pt x="192786" y="96393"/>
                </a:lnTo>
                <a:lnTo>
                  <a:pt x="19278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BB683CA-8A8A-4CF3-91DC-5169E88C4F28}"/>
              </a:ext>
            </a:extLst>
          </p:cNvPr>
          <p:cNvSpPr txBox="1"/>
          <p:nvPr/>
        </p:nvSpPr>
        <p:spPr>
          <a:xfrm>
            <a:off x="7677584" y="2999883"/>
            <a:ext cx="146641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en-US" altLang="zh-CN" sz="2000" b="1" dirty="0">
                <a:solidFill>
                  <a:srgbClr val="344B5E"/>
                </a:solidFill>
                <a:latin typeface="Trebuchet MS"/>
                <a:cs typeface="Trebuchet MS"/>
              </a:rPr>
              <a:t>l1_ratio</a:t>
            </a:r>
            <a:r>
              <a:rPr lang="zh-CN" altLang="en-US" sz="2000" b="1" dirty="0">
                <a:solidFill>
                  <a:srgbClr val="344B5E"/>
                </a:solidFill>
                <a:latin typeface="Trebuchet MS"/>
                <a:cs typeface="Trebuchet MS"/>
              </a:rPr>
              <a:t>把</a:t>
            </a:r>
            <a:r>
              <a:rPr lang="en-US" altLang="zh-CN" sz="2000" b="1" dirty="0">
                <a:solidFill>
                  <a:srgbClr val="344B5E"/>
                </a:solidFill>
                <a:latin typeface="Trebuchet MS"/>
                <a:cs typeface="Trebuchet MS"/>
              </a:rPr>
              <a:t>alpha</a:t>
            </a:r>
            <a:r>
              <a:rPr lang="zh-CN" altLang="en-US" sz="2000" b="1" dirty="0">
                <a:solidFill>
                  <a:srgbClr val="344B5E"/>
                </a:solidFill>
                <a:latin typeface="Trebuchet MS"/>
                <a:cs typeface="Trebuchet MS"/>
              </a:rPr>
              <a:t>的值分配给</a:t>
            </a:r>
            <a:r>
              <a:rPr lang="en-US" altLang="zh-CN" sz="2000" b="1" dirty="0">
                <a:solidFill>
                  <a:srgbClr val="344B5E"/>
                </a:solidFill>
                <a:latin typeface="Trebuchet MS"/>
                <a:cs typeface="Trebuchet MS"/>
              </a:rPr>
              <a:t>L1/L2</a:t>
            </a:r>
            <a:endParaRPr lang="en-US" altLang="zh-CN" sz="2000" dirty="0">
              <a:latin typeface="Trebuchet MS"/>
              <a:cs typeface="Trebuchet M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45736E-1666-48EB-98E8-6BD22418E642}"/>
              </a:ext>
            </a:extLst>
          </p:cNvPr>
          <p:cNvSpPr txBox="1"/>
          <p:nvPr/>
        </p:nvSpPr>
        <p:spPr>
          <a:xfrm>
            <a:off x="-36512" y="5877272"/>
            <a:ext cx="9325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2"/>
              </a:rPr>
              <a:t>http://scikit-learn.org/stable/modules/generated/sklearn.linear_model.ElasticNet.html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544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9290" y="3246121"/>
            <a:ext cx="2691765" cy="841375"/>
          </a:xfrm>
          <a:custGeom>
            <a:avLst/>
            <a:gdLst/>
            <a:ahLst/>
            <a:cxnLst/>
            <a:rect l="l" t="t" r="r" b="b"/>
            <a:pathLst>
              <a:path w="2691765" h="841375">
                <a:moveTo>
                  <a:pt x="0" y="841121"/>
                </a:moveTo>
                <a:lnTo>
                  <a:pt x="2691765" y="0"/>
                </a:lnTo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6340" y="3251200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3" y="328930"/>
                </a:lnTo>
                <a:lnTo>
                  <a:pt x="372411" y="307879"/>
                </a:lnTo>
                <a:lnTo>
                  <a:pt x="405384" y="271399"/>
                </a:lnTo>
                <a:lnTo>
                  <a:pt x="425672" y="222662"/>
                </a:lnTo>
                <a:lnTo>
                  <a:pt x="432435" y="164592"/>
                </a:lnTo>
                <a:lnTo>
                  <a:pt x="430742" y="134399"/>
                </a:lnTo>
                <a:lnTo>
                  <a:pt x="417165" y="80920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34" y="21066"/>
                </a:lnTo>
                <a:lnTo>
                  <a:pt x="27178" y="57657"/>
                </a:lnTo>
                <a:lnTo>
                  <a:pt x="6778" y="106505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9093" y="315594"/>
                </a:lnTo>
                <a:lnTo>
                  <a:pt x="90302" y="307288"/>
                </a:lnTo>
                <a:lnTo>
                  <a:pt x="74120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7579" y="3039617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5385" y="3960114"/>
            <a:ext cx="108203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4721" y="4252722"/>
            <a:ext cx="108203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6016" y="3661411"/>
            <a:ext cx="109728" cy="108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2867" y="3626357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8964" y="3810761"/>
            <a:ext cx="109728" cy="108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721" y="4074415"/>
            <a:ext cx="121919" cy="120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9027" y="4488941"/>
            <a:ext cx="108204" cy="109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0320" y="4283202"/>
            <a:ext cx="108204" cy="109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2676" y="2779014"/>
            <a:ext cx="108204" cy="1082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4365" y="3409950"/>
            <a:ext cx="108203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4180" y="3243833"/>
            <a:ext cx="10820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4264" y="3912870"/>
            <a:ext cx="108204" cy="109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5205" y="3577589"/>
            <a:ext cx="108203" cy="109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32482" y="4693159"/>
            <a:ext cx="2630170" cy="78105"/>
          </a:xfrm>
          <a:custGeom>
            <a:avLst/>
            <a:gdLst/>
            <a:ahLst/>
            <a:cxnLst/>
            <a:rect l="l" t="t" r="r" b="b"/>
            <a:pathLst>
              <a:path w="2630170" h="78104">
                <a:moveTo>
                  <a:pt x="2552446" y="0"/>
                </a:moveTo>
                <a:lnTo>
                  <a:pt x="2552276" y="25957"/>
                </a:lnTo>
                <a:lnTo>
                  <a:pt x="2565272" y="26034"/>
                </a:lnTo>
                <a:lnTo>
                  <a:pt x="2565146" y="51955"/>
                </a:lnTo>
                <a:lnTo>
                  <a:pt x="2552106" y="51955"/>
                </a:lnTo>
                <a:lnTo>
                  <a:pt x="2551938" y="77787"/>
                </a:lnTo>
                <a:lnTo>
                  <a:pt x="2604387" y="51955"/>
                </a:lnTo>
                <a:lnTo>
                  <a:pt x="2565146" y="51955"/>
                </a:lnTo>
                <a:lnTo>
                  <a:pt x="2604546" y="51877"/>
                </a:lnTo>
                <a:lnTo>
                  <a:pt x="2629916" y="39382"/>
                </a:lnTo>
                <a:lnTo>
                  <a:pt x="2552446" y="0"/>
                </a:lnTo>
                <a:close/>
              </a:path>
              <a:path w="2630170" h="78104">
                <a:moveTo>
                  <a:pt x="2552276" y="25957"/>
                </a:moveTo>
                <a:lnTo>
                  <a:pt x="2552107" y="51877"/>
                </a:lnTo>
                <a:lnTo>
                  <a:pt x="2565146" y="51955"/>
                </a:lnTo>
                <a:lnTo>
                  <a:pt x="2565272" y="26034"/>
                </a:lnTo>
                <a:lnTo>
                  <a:pt x="2552276" y="25957"/>
                </a:lnTo>
                <a:close/>
              </a:path>
              <a:path w="2630170" h="78104">
                <a:moveTo>
                  <a:pt x="254" y="10667"/>
                </a:moveTo>
                <a:lnTo>
                  <a:pt x="0" y="36575"/>
                </a:lnTo>
                <a:lnTo>
                  <a:pt x="2552107" y="51877"/>
                </a:lnTo>
                <a:lnTo>
                  <a:pt x="2552276" y="25957"/>
                </a:lnTo>
                <a:lnTo>
                  <a:pt x="254" y="1066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77746" y="475787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0737" y="390410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0737" y="3230879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15385" y="3960114"/>
            <a:ext cx="118871" cy="120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64052" y="4255770"/>
            <a:ext cx="118872" cy="120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4364" y="3409950"/>
            <a:ext cx="120396" cy="1188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6017" y="3649218"/>
            <a:ext cx="120395" cy="1203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7767" y="3021330"/>
            <a:ext cx="120396" cy="1203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6580" y="2766823"/>
            <a:ext cx="120395" cy="1203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36749" y="3225546"/>
            <a:ext cx="132587" cy="1310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6249" y="3559302"/>
            <a:ext cx="131063" cy="1325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71217" y="3912870"/>
            <a:ext cx="120395" cy="1203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9651" y="4278630"/>
            <a:ext cx="118872" cy="1203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83536" y="3804667"/>
            <a:ext cx="120395" cy="1203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57627" y="3612643"/>
            <a:ext cx="120396" cy="1188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49196" y="4072890"/>
            <a:ext cx="131063" cy="1325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00073" y="4476751"/>
            <a:ext cx="132587" cy="1325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869184" y="4699782"/>
            <a:ext cx="621665" cy="5486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20955" algn="ctr">
              <a:spcBef>
                <a:spcPts val="555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  <a:p>
            <a:pPr algn="ctr">
              <a:spcBef>
                <a:spcPts val="540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Budget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42697" y="2787856"/>
            <a:ext cx="215444" cy="1143000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Box Office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83234" y="2545588"/>
            <a:ext cx="2774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51452" y="4655160"/>
            <a:ext cx="534670" cy="294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240">
              <a:lnSpc>
                <a:spcPts val="1005"/>
              </a:lnSpc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x10</a:t>
            </a:r>
            <a:r>
              <a:rPr sz="97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  <a:p>
            <a:pPr marL="12700">
              <a:lnSpc>
                <a:spcPts val="1245"/>
              </a:lnSpc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63083" y="3150107"/>
            <a:ext cx="2659380" cy="15279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  <a:tabLst>
                <a:tab pos="517525" algn="l"/>
                <a:tab pos="964565" algn="l"/>
              </a:tabLst>
            </a:pP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𝑦</a:t>
            </a:r>
            <a:r>
              <a:rPr sz="3075" baseline="-16260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lang="en-US" altLang="zh-CN" sz="3075" baseline="-16260" dirty="0">
                <a:solidFill>
                  <a:srgbClr val="344B5E"/>
                </a:solidFill>
                <a:latin typeface="Times New Roman"/>
                <a:cs typeface="Times New Roman"/>
              </a:rPr>
              <a:t>  </a:t>
            </a:r>
            <a:r>
              <a:rPr lang="zh-CN" altLang="en-US" sz="28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	= 𝛽</a:t>
            </a:r>
            <a:r>
              <a:rPr sz="3075" baseline="-16260" dirty="0">
                <a:solidFill>
                  <a:srgbClr val="344B5E"/>
                </a:solidFill>
                <a:latin typeface="Times New Roman"/>
                <a:cs typeface="Times New Roman"/>
              </a:rPr>
              <a:t>0  </a:t>
            </a:r>
            <a:r>
              <a:rPr sz="280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sz="3075" baseline="-16260" dirty="0">
                <a:solidFill>
                  <a:srgbClr val="344B5E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endParaRPr lang="en-US" sz="2800" dirty="0">
              <a:solidFill>
                <a:srgbClr val="344B5E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95"/>
              </a:spcBef>
              <a:tabLst>
                <a:tab pos="517525" algn="l"/>
                <a:tab pos="964565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60325" algn="ctr">
              <a:spcBef>
                <a:spcPts val="2585"/>
              </a:spcBef>
            </a:pPr>
            <a:r>
              <a:rPr sz="2000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sz="2000" baseline="-14957" dirty="0">
                <a:solidFill>
                  <a:srgbClr val="344B5E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44B5E"/>
                </a:solidFill>
                <a:latin typeface="Arial"/>
                <a:cs typeface="Arial"/>
              </a:rPr>
              <a:t>= 80 million</a:t>
            </a:r>
            <a:r>
              <a:rPr sz="2000" dirty="0">
                <a:solidFill>
                  <a:srgbClr val="344B5E"/>
                </a:solidFill>
                <a:latin typeface="Times New Roman"/>
                <a:cs typeface="Times New Roman"/>
              </a:rPr>
              <a:t>, 𝛽</a:t>
            </a:r>
            <a:r>
              <a:rPr sz="2000" baseline="-14957" dirty="0">
                <a:solidFill>
                  <a:srgbClr val="344B5E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44B5E"/>
                </a:solidFill>
                <a:latin typeface="Arial"/>
                <a:cs typeface="Arial"/>
              </a:rPr>
              <a:t>= 0.6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5" name="标题 44">
            <a:extLst>
              <a:ext uri="{FF2B5EF4-FFF2-40B4-BE49-F238E27FC236}">
                <a16:creationId xmlns:a16="http://schemas.microsoft.com/office/drawing/2014/main" id="{C52FDC3A-5A39-45F2-A9D9-F2BD037B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</p:spTree>
    <p:extLst>
      <p:ext uri="{BB962C8B-B14F-4D97-AF65-F5344CB8AC3E}">
        <p14:creationId xmlns:p14="http://schemas.microsoft.com/office/powerpoint/2010/main" val="2273144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1" y="1833000"/>
            <a:ext cx="8242299" cy="320921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spcBef>
                <a:spcPts val="825"/>
              </a:spcBef>
            </a:pPr>
            <a:r>
              <a:rPr lang="zh-CN" altLang="en-US" sz="2400" b="1" dirty="0">
                <a:latin typeface="Trebuchet MS"/>
                <a:cs typeface="Trebuchet MS"/>
              </a:rPr>
              <a:t>导入包含回归方法的类：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from </a:t>
            </a:r>
            <a:r>
              <a:rPr lang="en-US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sklearn.linear_model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 import</a:t>
            </a:r>
            <a:r>
              <a:rPr lang="en-US" b="1" spc="-7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b="1" spc="-5" dirty="0" err="1">
                <a:solidFill>
                  <a:srgbClr val="00AFEF"/>
                </a:solidFill>
                <a:latin typeface="Courier New"/>
                <a:cs typeface="Courier New"/>
              </a:rPr>
              <a:t>ElasticNetCV</a:t>
            </a:r>
            <a:endParaRPr lang="en-US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dirty="0">
                <a:latin typeface="Trebuchet MS"/>
                <a:cs typeface="Trebuchet MS"/>
              </a:rPr>
              <a:t>创建该类的一个对象：</a:t>
            </a:r>
            <a:endParaRPr lang="en-US"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ENcv</a:t>
            </a:r>
            <a:r>
              <a:rPr lang="en-US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lang="en-US" b="1" spc="-2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altLang="zh-CN" b="1" spc="-5" dirty="0" err="1">
                <a:solidFill>
                  <a:srgbClr val="00AFEF"/>
                </a:solidFill>
                <a:latin typeface="Courier New"/>
                <a:cs typeface="Courier New"/>
              </a:rPr>
              <a:t>ElasticNetCV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alphas=[1e-3, 1e-2, 1e-1, 1], cv=5</a:t>
            </a:r>
            <a:r>
              <a:rPr lang="en-US" b="1" spc="-5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/>
            <a:r>
              <a:rPr lang="zh-CN" altLang="en-US" sz="2400" b="1" spc="-45" dirty="0">
                <a:latin typeface="Trebuchet MS"/>
                <a:cs typeface="Trebuchet MS"/>
              </a:rPr>
              <a:t>拟合训练数据，并在测试数据上预测：</a:t>
            </a:r>
            <a:endParaRPr sz="2400" dirty="0">
              <a:latin typeface="Trebuchet MS"/>
              <a:cs typeface="Trebuchet MS"/>
            </a:endParaRPr>
          </a:p>
          <a:p>
            <a:pPr marL="469900">
              <a:spcBef>
                <a:spcPts val="570"/>
              </a:spcBef>
            </a:pPr>
            <a:r>
              <a:rPr lang="en-US" altLang="zh-CN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ENcv</a:t>
            </a:r>
            <a:r>
              <a:rPr lang="en-US" altLang="zh-CN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lang="en-US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ENcv</a:t>
            </a:r>
            <a:r>
              <a:rPr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spc="-5" dirty="0" err="1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</a:t>
            </a:r>
            <a:r>
              <a:rPr b="1" spc="-6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y_train)</a:t>
            </a:r>
            <a:endParaRPr dirty="0">
              <a:latin typeface="Courier New"/>
              <a:cs typeface="Courier New"/>
            </a:endParaRPr>
          </a:p>
          <a:p>
            <a:pPr marL="225425">
              <a:spcBef>
                <a:spcPts val="1200"/>
              </a:spcBef>
            </a:pP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  </a:t>
            </a:r>
            <a:r>
              <a:rPr b="1" spc="-5" dirty="0" err="1">
                <a:solidFill>
                  <a:srgbClr val="84ADAF"/>
                </a:solidFill>
                <a:latin typeface="Courier New"/>
                <a:cs typeface="Courier New"/>
              </a:rPr>
              <a:t>y_predict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b="1" spc="-4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b="1" spc="-5" dirty="0" err="1">
                <a:solidFill>
                  <a:srgbClr val="344B5E"/>
                </a:solidFill>
                <a:latin typeface="Courier New"/>
                <a:cs typeface="Courier New"/>
              </a:rPr>
              <a:t>ENcv</a:t>
            </a:r>
            <a:r>
              <a:rPr b="1" spc="-5" dirty="0" err="1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spc="-5" dirty="0" err="1">
                <a:solidFill>
                  <a:srgbClr val="D0692F"/>
                </a:solidFill>
                <a:latin typeface="Courier New"/>
                <a:cs typeface="Courier New"/>
              </a:rPr>
              <a:t>predict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E5CD624-C45C-44DE-9142-EDB156EC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ElasticNet</a:t>
            </a:r>
            <a:r>
              <a:rPr lang="zh-CN" altLang="en-US" dirty="0"/>
              <a:t>回归的语法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48B7F6-5F15-4158-911E-09E007FB0D82}"/>
              </a:ext>
            </a:extLst>
          </p:cNvPr>
          <p:cNvSpPr txBox="1"/>
          <p:nvPr/>
        </p:nvSpPr>
        <p:spPr>
          <a:xfrm>
            <a:off x="444501" y="5517162"/>
            <a:ext cx="8373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40" dirty="0" err="1">
                <a:solidFill>
                  <a:srgbClr val="00AFEF"/>
                </a:solidFill>
                <a:latin typeface="Trebuchet MS"/>
                <a:cs typeface="Trebuchet MS"/>
              </a:rPr>
              <a:t>ElasticNetCV</a:t>
            </a:r>
            <a:r>
              <a:rPr lang="en-US" altLang="zh-CN" sz="2400" b="1" spc="-9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lang="zh-CN" altLang="en-US" sz="2400" b="1" spc="35" dirty="0">
                <a:solidFill>
                  <a:srgbClr val="84ADAC"/>
                </a:solidFill>
                <a:latin typeface="Trebuchet MS"/>
                <a:cs typeface="Trebuchet MS"/>
              </a:rPr>
              <a:t>使用交叉验证自动确定</a:t>
            </a:r>
            <a:r>
              <a:rPr lang="en-US" altLang="zh-CN" sz="2400" b="1" spc="35" dirty="0">
                <a:solidFill>
                  <a:srgbClr val="84ADAC"/>
                </a:solidFill>
                <a:latin typeface="Trebuchet MS"/>
                <a:cs typeface="Trebuchet MS"/>
              </a:rPr>
              <a:t>alpha</a:t>
            </a:r>
            <a:r>
              <a:rPr lang="zh-CN" altLang="en-US" sz="2400" b="1" spc="35" dirty="0">
                <a:solidFill>
                  <a:srgbClr val="84ADAC"/>
                </a:solidFill>
                <a:latin typeface="Trebuchet MS"/>
                <a:cs typeface="Trebuchet MS"/>
              </a:rPr>
              <a:t>和</a:t>
            </a:r>
            <a:r>
              <a:rPr lang="en-US" altLang="zh-CN" sz="2400" b="1" spc="35" dirty="0">
                <a:solidFill>
                  <a:srgbClr val="84ADAC"/>
                </a:solidFill>
                <a:latin typeface="Trebuchet MS"/>
                <a:cs typeface="Trebuchet MS"/>
              </a:rPr>
              <a:t>l1_ratio</a:t>
            </a:r>
            <a:r>
              <a:rPr lang="zh-CN" altLang="en-US" sz="2400" b="1" spc="35" dirty="0">
                <a:solidFill>
                  <a:srgbClr val="84ADAC"/>
                </a:solidFill>
                <a:latin typeface="Trebuchet MS"/>
                <a:cs typeface="Trebuchet MS"/>
              </a:rPr>
              <a:t>的值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A150A2-B1FE-4BAF-80B9-3671162FC814}"/>
              </a:ext>
            </a:extLst>
          </p:cNvPr>
          <p:cNvSpPr txBox="1"/>
          <p:nvPr/>
        </p:nvSpPr>
        <p:spPr>
          <a:xfrm>
            <a:off x="284159" y="6084445"/>
            <a:ext cx="857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http://scikit-learn.org/stable/modules/generated/sklearn.linear_model.ElasticNetCV.html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527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E3054-700C-473D-9CB4-4D777105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DC5D7-0E84-47E3-808F-B3BB0320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06-linerreg.ipynb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362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C0E0-3382-4A68-AD05-B8F19354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B3474-6337-4958-AA12-425302712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06_linearreg_exercise.ipynb</a:t>
            </a:r>
          </a:p>
        </p:txBody>
      </p:sp>
    </p:spTree>
    <p:extLst>
      <p:ext uri="{BB962C8B-B14F-4D97-AF65-F5344CB8AC3E}">
        <p14:creationId xmlns:p14="http://schemas.microsoft.com/office/powerpoint/2010/main" val="228559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9290" y="3246121"/>
            <a:ext cx="2691765" cy="841375"/>
          </a:xfrm>
          <a:custGeom>
            <a:avLst/>
            <a:gdLst/>
            <a:ahLst/>
            <a:cxnLst/>
            <a:rect l="l" t="t" r="r" b="b"/>
            <a:pathLst>
              <a:path w="2691765" h="841375">
                <a:moveTo>
                  <a:pt x="0" y="841121"/>
                </a:moveTo>
                <a:lnTo>
                  <a:pt x="2691765" y="0"/>
                </a:lnTo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6340" y="3251200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3" y="328930"/>
                </a:lnTo>
                <a:lnTo>
                  <a:pt x="372411" y="307879"/>
                </a:lnTo>
                <a:lnTo>
                  <a:pt x="405384" y="271399"/>
                </a:lnTo>
                <a:lnTo>
                  <a:pt x="425672" y="222662"/>
                </a:lnTo>
                <a:lnTo>
                  <a:pt x="432435" y="164592"/>
                </a:lnTo>
                <a:lnTo>
                  <a:pt x="430742" y="134399"/>
                </a:lnTo>
                <a:lnTo>
                  <a:pt x="417165" y="80920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34" y="21066"/>
                </a:lnTo>
                <a:lnTo>
                  <a:pt x="27178" y="57657"/>
                </a:lnTo>
                <a:lnTo>
                  <a:pt x="6778" y="106505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9093" y="315594"/>
                </a:lnTo>
                <a:lnTo>
                  <a:pt x="90302" y="307288"/>
                </a:lnTo>
                <a:lnTo>
                  <a:pt x="74120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7579" y="3039617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5385" y="3960114"/>
            <a:ext cx="108203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4721" y="4252722"/>
            <a:ext cx="108203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6016" y="3661411"/>
            <a:ext cx="109728" cy="108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2867" y="3626357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8964" y="3810761"/>
            <a:ext cx="109728" cy="108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721" y="4074415"/>
            <a:ext cx="121919" cy="120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9027" y="4488941"/>
            <a:ext cx="108204" cy="109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0320" y="4283202"/>
            <a:ext cx="108204" cy="109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2676" y="2779014"/>
            <a:ext cx="108204" cy="1082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4365" y="3409950"/>
            <a:ext cx="108203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4180" y="3243833"/>
            <a:ext cx="10820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4264" y="3912870"/>
            <a:ext cx="108204" cy="109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5205" y="3577589"/>
            <a:ext cx="108203" cy="109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32482" y="4693159"/>
            <a:ext cx="2630170" cy="78105"/>
          </a:xfrm>
          <a:custGeom>
            <a:avLst/>
            <a:gdLst/>
            <a:ahLst/>
            <a:cxnLst/>
            <a:rect l="l" t="t" r="r" b="b"/>
            <a:pathLst>
              <a:path w="2630170" h="78104">
                <a:moveTo>
                  <a:pt x="2552446" y="0"/>
                </a:moveTo>
                <a:lnTo>
                  <a:pt x="2552276" y="25957"/>
                </a:lnTo>
                <a:lnTo>
                  <a:pt x="2565272" y="26034"/>
                </a:lnTo>
                <a:lnTo>
                  <a:pt x="2565146" y="51955"/>
                </a:lnTo>
                <a:lnTo>
                  <a:pt x="2552106" y="51955"/>
                </a:lnTo>
                <a:lnTo>
                  <a:pt x="2551938" y="77787"/>
                </a:lnTo>
                <a:lnTo>
                  <a:pt x="2604387" y="51955"/>
                </a:lnTo>
                <a:lnTo>
                  <a:pt x="2565146" y="51955"/>
                </a:lnTo>
                <a:lnTo>
                  <a:pt x="2604546" y="51877"/>
                </a:lnTo>
                <a:lnTo>
                  <a:pt x="2629916" y="39382"/>
                </a:lnTo>
                <a:lnTo>
                  <a:pt x="2552446" y="0"/>
                </a:lnTo>
                <a:close/>
              </a:path>
              <a:path w="2630170" h="78104">
                <a:moveTo>
                  <a:pt x="2552276" y="25957"/>
                </a:moveTo>
                <a:lnTo>
                  <a:pt x="2552107" y="51877"/>
                </a:lnTo>
                <a:lnTo>
                  <a:pt x="2565146" y="51955"/>
                </a:lnTo>
                <a:lnTo>
                  <a:pt x="2565272" y="26034"/>
                </a:lnTo>
                <a:lnTo>
                  <a:pt x="2552276" y="25957"/>
                </a:lnTo>
                <a:close/>
              </a:path>
              <a:path w="2630170" h="78104">
                <a:moveTo>
                  <a:pt x="254" y="10667"/>
                </a:moveTo>
                <a:lnTo>
                  <a:pt x="0" y="36575"/>
                </a:lnTo>
                <a:lnTo>
                  <a:pt x="2552107" y="51877"/>
                </a:lnTo>
                <a:lnTo>
                  <a:pt x="2552276" y="25957"/>
                </a:lnTo>
                <a:lnTo>
                  <a:pt x="254" y="1066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77746" y="475787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0737" y="390410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0737" y="3230879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15385" y="3960114"/>
            <a:ext cx="118871" cy="120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64052" y="4255770"/>
            <a:ext cx="118872" cy="120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4364" y="3409950"/>
            <a:ext cx="120396" cy="1188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6017" y="3649218"/>
            <a:ext cx="120395" cy="1203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77767" y="3021330"/>
            <a:ext cx="120396" cy="1203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6580" y="2766823"/>
            <a:ext cx="120395" cy="1203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36749" y="3225546"/>
            <a:ext cx="132587" cy="1310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6249" y="3559302"/>
            <a:ext cx="131063" cy="1325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71217" y="3912870"/>
            <a:ext cx="120395" cy="1203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49651" y="4278630"/>
            <a:ext cx="118872" cy="1203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83536" y="3804667"/>
            <a:ext cx="120395" cy="1203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57627" y="3612643"/>
            <a:ext cx="120396" cy="1188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49196" y="4072890"/>
            <a:ext cx="131063" cy="1325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00073" y="4476751"/>
            <a:ext cx="132587" cy="1325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869184" y="4699782"/>
            <a:ext cx="621665" cy="5486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20955" algn="ctr">
              <a:spcBef>
                <a:spcPts val="555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  <a:p>
            <a:pPr algn="ctr">
              <a:spcBef>
                <a:spcPts val="540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Budget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42697" y="2779014"/>
            <a:ext cx="215444" cy="1151842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Box Office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83234" y="2545588"/>
            <a:ext cx="2774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51452" y="4655160"/>
            <a:ext cx="534670" cy="294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240">
              <a:lnSpc>
                <a:spcPts val="1005"/>
              </a:lnSpc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x10</a:t>
            </a:r>
            <a:r>
              <a:rPr sz="97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  <a:p>
            <a:pPr marL="12700">
              <a:lnSpc>
                <a:spcPts val="1245"/>
              </a:lnSpc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50308" y="3150108"/>
            <a:ext cx="2894965" cy="30355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095">
              <a:spcBef>
                <a:spcPts val="95"/>
              </a:spcBef>
              <a:tabLst>
                <a:tab pos="643255" algn="l"/>
                <a:tab pos="1090295" algn="l"/>
              </a:tabLst>
            </a:pP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𝑦</a:t>
            </a:r>
            <a:r>
              <a:rPr sz="3075" baseline="-16260" dirty="0">
                <a:solidFill>
                  <a:srgbClr val="344B5E"/>
                </a:solidFill>
                <a:latin typeface="Times New Roman"/>
                <a:cs typeface="Times New Roman"/>
              </a:rPr>
              <a:t>𝛽	</a:t>
            </a: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𝑥	= 𝛽</a:t>
            </a:r>
            <a:r>
              <a:rPr sz="3075" baseline="-16260" dirty="0">
                <a:solidFill>
                  <a:srgbClr val="344B5E"/>
                </a:solidFill>
                <a:latin typeface="Times New Roman"/>
                <a:cs typeface="Times New Roman"/>
              </a:rPr>
              <a:t>0  </a:t>
            </a:r>
            <a:r>
              <a:rPr sz="280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sz="3075" baseline="-16260" dirty="0">
                <a:solidFill>
                  <a:srgbClr val="344B5E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endParaRPr lang="en-US" sz="2800" dirty="0">
              <a:solidFill>
                <a:srgbClr val="344B5E"/>
              </a:solidFill>
              <a:latin typeface="Times New Roman"/>
              <a:cs typeface="Times New Roman"/>
            </a:endParaRPr>
          </a:p>
          <a:p>
            <a:pPr marL="125095">
              <a:spcBef>
                <a:spcPts val="95"/>
              </a:spcBef>
              <a:tabLst>
                <a:tab pos="643255" algn="l"/>
                <a:tab pos="1090295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12700" indent="344170">
              <a:spcBef>
                <a:spcPts val="2585"/>
              </a:spcBef>
            </a:pPr>
            <a:r>
              <a:rPr sz="2000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r>
              <a:rPr sz="2000" baseline="-14957" dirty="0">
                <a:solidFill>
                  <a:srgbClr val="344B5E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344B5E"/>
                </a:solidFill>
                <a:latin typeface="Arial"/>
                <a:cs typeface="Arial"/>
              </a:rPr>
              <a:t>= 80 million</a:t>
            </a:r>
            <a:r>
              <a:rPr sz="2000" dirty="0">
                <a:solidFill>
                  <a:srgbClr val="344B5E"/>
                </a:solidFill>
                <a:latin typeface="Times New Roman"/>
                <a:cs typeface="Times New Roman"/>
              </a:rPr>
              <a:t>, 𝛽</a:t>
            </a:r>
            <a:r>
              <a:rPr sz="2000" baseline="-14957" dirty="0">
                <a:solidFill>
                  <a:srgbClr val="344B5E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344B5E"/>
                </a:solidFill>
                <a:latin typeface="Arial"/>
                <a:cs typeface="Arial"/>
              </a:rPr>
              <a:t>= 0.6</a:t>
            </a:r>
            <a:endParaRPr lang="en-US" sz="2000" dirty="0">
              <a:solidFill>
                <a:srgbClr val="344B5E"/>
              </a:solidFill>
              <a:latin typeface="Arial"/>
              <a:cs typeface="Arial"/>
            </a:endParaRPr>
          </a:p>
          <a:p>
            <a:pPr marL="12700" indent="344170">
              <a:spcBef>
                <a:spcPts val="2585"/>
              </a:spcBef>
            </a:pPr>
            <a:endParaRPr sz="2000" dirty="0">
              <a:latin typeface="Arial"/>
              <a:cs typeface="Arial"/>
            </a:endParaRPr>
          </a:p>
          <a:p>
            <a:pPr marR="5080">
              <a:lnSpc>
                <a:spcPct val="150000"/>
              </a:lnSpc>
            </a:pPr>
            <a:r>
              <a:rPr sz="2000" dirty="0">
                <a:solidFill>
                  <a:srgbClr val="344B5E"/>
                </a:solidFill>
                <a:latin typeface="Arial"/>
                <a:cs typeface="Arial"/>
              </a:rPr>
              <a:t>Predict 175 Million Gross for 160 Million Budget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911346" y="3473195"/>
            <a:ext cx="0" cy="1189990"/>
          </a:xfrm>
          <a:custGeom>
            <a:avLst/>
            <a:gdLst/>
            <a:ahLst/>
            <a:cxnLst/>
            <a:rect l="l" t="t" r="r" b="b"/>
            <a:pathLst>
              <a:path h="1189989">
                <a:moveTo>
                  <a:pt x="0" y="0"/>
                </a:moveTo>
                <a:lnTo>
                  <a:pt x="0" y="1189609"/>
                </a:lnTo>
              </a:path>
            </a:pathLst>
          </a:custGeom>
          <a:ln w="19812">
            <a:solidFill>
              <a:srgbClr val="5E5E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79854" y="3482340"/>
            <a:ext cx="2032000" cy="13335"/>
          </a:xfrm>
          <a:custGeom>
            <a:avLst/>
            <a:gdLst/>
            <a:ahLst/>
            <a:cxnLst/>
            <a:rect l="l" t="t" r="r" b="b"/>
            <a:pathLst>
              <a:path w="2032000" h="13335">
                <a:moveTo>
                  <a:pt x="2031619" y="0"/>
                </a:moveTo>
                <a:lnTo>
                  <a:pt x="0" y="12954"/>
                </a:lnTo>
              </a:path>
            </a:pathLst>
          </a:custGeom>
          <a:ln w="19811">
            <a:solidFill>
              <a:srgbClr val="5E5E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标题 46">
            <a:extLst>
              <a:ext uri="{FF2B5EF4-FFF2-40B4-BE49-F238E27FC236}">
                <a16:creationId xmlns:a16="http://schemas.microsoft.com/office/drawing/2014/main" id="{BB8A8390-4CEC-4239-ABA7-0A0D5088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使用线性回归预测</a:t>
            </a:r>
          </a:p>
        </p:txBody>
      </p:sp>
    </p:spTree>
    <p:extLst>
      <p:ext uri="{BB962C8B-B14F-4D97-AF65-F5344CB8AC3E}">
        <p14:creationId xmlns:p14="http://schemas.microsoft.com/office/powerpoint/2010/main" val="346214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9290" y="3246121"/>
            <a:ext cx="2691765" cy="841375"/>
          </a:xfrm>
          <a:custGeom>
            <a:avLst/>
            <a:gdLst/>
            <a:ahLst/>
            <a:cxnLst/>
            <a:rect l="l" t="t" r="r" b="b"/>
            <a:pathLst>
              <a:path w="2691765" h="841375">
                <a:moveTo>
                  <a:pt x="0" y="841121"/>
                </a:moveTo>
                <a:lnTo>
                  <a:pt x="2691765" y="0"/>
                </a:lnTo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7579" y="3039617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5385" y="3960114"/>
            <a:ext cx="108203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4721" y="4252722"/>
            <a:ext cx="108203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6016" y="3661411"/>
            <a:ext cx="109728" cy="108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2867" y="3626357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8964" y="3810761"/>
            <a:ext cx="109728" cy="108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1" y="4074415"/>
            <a:ext cx="121919" cy="120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29027" y="4488941"/>
            <a:ext cx="108204" cy="109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0320" y="4283202"/>
            <a:ext cx="108204" cy="109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2676" y="2779014"/>
            <a:ext cx="108204" cy="1082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74365" y="3409950"/>
            <a:ext cx="108203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64180" y="3243833"/>
            <a:ext cx="10820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74264" y="3912870"/>
            <a:ext cx="108204" cy="109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5205" y="3577589"/>
            <a:ext cx="108203" cy="109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32482" y="4693159"/>
            <a:ext cx="2630170" cy="78105"/>
          </a:xfrm>
          <a:custGeom>
            <a:avLst/>
            <a:gdLst/>
            <a:ahLst/>
            <a:cxnLst/>
            <a:rect l="l" t="t" r="r" b="b"/>
            <a:pathLst>
              <a:path w="2630170" h="78104">
                <a:moveTo>
                  <a:pt x="2552446" y="0"/>
                </a:moveTo>
                <a:lnTo>
                  <a:pt x="2552276" y="25957"/>
                </a:lnTo>
                <a:lnTo>
                  <a:pt x="2565272" y="26034"/>
                </a:lnTo>
                <a:lnTo>
                  <a:pt x="2565146" y="51955"/>
                </a:lnTo>
                <a:lnTo>
                  <a:pt x="2552106" y="51955"/>
                </a:lnTo>
                <a:lnTo>
                  <a:pt x="2551938" y="77787"/>
                </a:lnTo>
                <a:lnTo>
                  <a:pt x="2604387" y="51955"/>
                </a:lnTo>
                <a:lnTo>
                  <a:pt x="2565146" y="51955"/>
                </a:lnTo>
                <a:lnTo>
                  <a:pt x="2604546" y="51877"/>
                </a:lnTo>
                <a:lnTo>
                  <a:pt x="2629916" y="39382"/>
                </a:lnTo>
                <a:lnTo>
                  <a:pt x="2552446" y="0"/>
                </a:lnTo>
                <a:close/>
              </a:path>
              <a:path w="2630170" h="78104">
                <a:moveTo>
                  <a:pt x="2552276" y="25957"/>
                </a:moveTo>
                <a:lnTo>
                  <a:pt x="2552107" y="51877"/>
                </a:lnTo>
                <a:lnTo>
                  <a:pt x="2565146" y="51955"/>
                </a:lnTo>
                <a:lnTo>
                  <a:pt x="2565272" y="26034"/>
                </a:lnTo>
                <a:lnTo>
                  <a:pt x="2552276" y="25957"/>
                </a:lnTo>
                <a:close/>
              </a:path>
              <a:path w="2630170" h="78104">
                <a:moveTo>
                  <a:pt x="254" y="10667"/>
                </a:moveTo>
                <a:lnTo>
                  <a:pt x="0" y="36575"/>
                </a:lnTo>
                <a:lnTo>
                  <a:pt x="2552107" y="51877"/>
                </a:lnTo>
                <a:lnTo>
                  <a:pt x="2552276" y="25957"/>
                </a:lnTo>
                <a:lnTo>
                  <a:pt x="254" y="1066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77746" y="475787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0737" y="390410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0737" y="3230879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15385" y="3960114"/>
            <a:ext cx="118871" cy="120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4052" y="4255770"/>
            <a:ext cx="118872" cy="120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4364" y="3409950"/>
            <a:ext cx="120396" cy="1188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76017" y="3649218"/>
            <a:ext cx="120395" cy="1203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77767" y="3021330"/>
            <a:ext cx="120396" cy="1203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16580" y="2766823"/>
            <a:ext cx="120395" cy="1203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36749" y="3225546"/>
            <a:ext cx="132587" cy="1310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46249" y="3559302"/>
            <a:ext cx="131063" cy="1325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1217" y="3912870"/>
            <a:ext cx="120395" cy="1203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49651" y="4278630"/>
            <a:ext cx="118872" cy="1203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83536" y="3804667"/>
            <a:ext cx="120395" cy="1203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57627" y="3612643"/>
            <a:ext cx="120396" cy="1188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49196" y="4072890"/>
            <a:ext cx="131063" cy="1325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00073" y="4476751"/>
            <a:ext cx="132587" cy="1325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869184" y="4699782"/>
            <a:ext cx="621665" cy="5486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20955" algn="ctr">
              <a:spcBef>
                <a:spcPts val="555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  <a:p>
            <a:pPr algn="ctr">
              <a:spcBef>
                <a:spcPts val="540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Budget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42697" y="2766823"/>
            <a:ext cx="215444" cy="1164033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Box Office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83234" y="2545588"/>
            <a:ext cx="2774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51452" y="4655160"/>
            <a:ext cx="534670" cy="294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240">
              <a:lnSpc>
                <a:spcPts val="1005"/>
              </a:lnSpc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  <a:p>
            <a:pPr marL="12700">
              <a:lnSpc>
                <a:spcPts val="1245"/>
              </a:lnSpc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09038" y="3144011"/>
            <a:ext cx="2141220" cy="1520190"/>
          </a:xfrm>
          <a:custGeom>
            <a:avLst/>
            <a:gdLst/>
            <a:ahLst/>
            <a:cxnLst/>
            <a:rect l="l" t="t" r="r" b="b"/>
            <a:pathLst>
              <a:path w="2141220" h="1520189">
                <a:moveTo>
                  <a:pt x="0" y="0"/>
                </a:moveTo>
                <a:lnTo>
                  <a:pt x="2141220" y="1519809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标题 43">
            <a:extLst>
              <a:ext uri="{FF2B5EF4-FFF2-40B4-BE49-F238E27FC236}">
                <a16:creationId xmlns:a16="http://schemas.microsoft.com/office/drawing/2014/main" id="{978A6536-D908-45D2-BA89-566B893D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哪个模型拟合得更好？</a:t>
            </a:r>
          </a:p>
        </p:txBody>
      </p:sp>
    </p:spTree>
    <p:extLst>
      <p:ext uri="{BB962C8B-B14F-4D97-AF65-F5344CB8AC3E}">
        <p14:creationId xmlns:p14="http://schemas.microsoft.com/office/powerpoint/2010/main" val="374915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5582" y="3361944"/>
            <a:ext cx="0" cy="661670"/>
          </a:xfrm>
          <a:custGeom>
            <a:avLst/>
            <a:gdLst/>
            <a:ahLst/>
            <a:cxnLst/>
            <a:rect l="l" t="t" r="r" b="b"/>
            <a:pathLst>
              <a:path h="661669">
                <a:moveTo>
                  <a:pt x="0" y="0"/>
                </a:moveTo>
                <a:lnTo>
                  <a:pt x="0" y="66116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2726" y="3607307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340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9850" y="388620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79">
                <a:moveTo>
                  <a:pt x="0" y="0"/>
                </a:moveTo>
                <a:lnTo>
                  <a:pt x="0" y="44945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2938" y="3781044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12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317" y="402336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17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2398" y="370332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12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2542" y="3637789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7164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4566" y="3305555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5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6777" y="2834639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579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9490" y="3130295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5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290" y="3246121"/>
            <a:ext cx="2691765" cy="841375"/>
          </a:xfrm>
          <a:custGeom>
            <a:avLst/>
            <a:gdLst/>
            <a:ahLst/>
            <a:cxnLst/>
            <a:rect l="l" t="t" r="r" b="b"/>
            <a:pathLst>
              <a:path w="2691765" h="841375">
                <a:moveTo>
                  <a:pt x="0" y="841121"/>
                </a:moveTo>
                <a:lnTo>
                  <a:pt x="2691765" y="0"/>
                </a:lnTo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1484" y="3033523"/>
            <a:ext cx="120396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9288" y="3954018"/>
            <a:ext cx="120396" cy="120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8623" y="4246627"/>
            <a:ext cx="120396" cy="120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9920" y="3655315"/>
            <a:ext cx="121920" cy="120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6773" y="3620262"/>
            <a:ext cx="12039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2868" y="3804667"/>
            <a:ext cx="121919" cy="120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0721" y="4074415"/>
            <a:ext cx="121919" cy="120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2933" y="4482846"/>
            <a:ext cx="120395" cy="121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4224" y="4277105"/>
            <a:ext cx="120395" cy="121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6580" y="2772918"/>
            <a:ext cx="120395" cy="1203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4365" y="3409950"/>
            <a:ext cx="108203" cy="108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8084" y="3237739"/>
            <a:ext cx="12039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68168" y="3906774"/>
            <a:ext cx="120395" cy="121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69108" y="3571495"/>
            <a:ext cx="120395" cy="121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32482" y="4693159"/>
            <a:ext cx="2630170" cy="78105"/>
          </a:xfrm>
          <a:custGeom>
            <a:avLst/>
            <a:gdLst/>
            <a:ahLst/>
            <a:cxnLst/>
            <a:rect l="l" t="t" r="r" b="b"/>
            <a:pathLst>
              <a:path w="2630170" h="78104">
                <a:moveTo>
                  <a:pt x="2552446" y="0"/>
                </a:moveTo>
                <a:lnTo>
                  <a:pt x="2552276" y="25957"/>
                </a:lnTo>
                <a:lnTo>
                  <a:pt x="2565272" y="26034"/>
                </a:lnTo>
                <a:lnTo>
                  <a:pt x="2565146" y="51955"/>
                </a:lnTo>
                <a:lnTo>
                  <a:pt x="2552106" y="51955"/>
                </a:lnTo>
                <a:lnTo>
                  <a:pt x="2551938" y="77787"/>
                </a:lnTo>
                <a:lnTo>
                  <a:pt x="2604387" y="51955"/>
                </a:lnTo>
                <a:lnTo>
                  <a:pt x="2565146" y="51955"/>
                </a:lnTo>
                <a:lnTo>
                  <a:pt x="2604546" y="51877"/>
                </a:lnTo>
                <a:lnTo>
                  <a:pt x="2629916" y="39382"/>
                </a:lnTo>
                <a:lnTo>
                  <a:pt x="2552446" y="0"/>
                </a:lnTo>
                <a:close/>
              </a:path>
              <a:path w="2630170" h="78104">
                <a:moveTo>
                  <a:pt x="2552276" y="25957"/>
                </a:moveTo>
                <a:lnTo>
                  <a:pt x="2552107" y="51877"/>
                </a:lnTo>
                <a:lnTo>
                  <a:pt x="2565146" y="51955"/>
                </a:lnTo>
                <a:lnTo>
                  <a:pt x="2565272" y="26034"/>
                </a:lnTo>
                <a:lnTo>
                  <a:pt x="2552276" y="25957"/>
                </a:lnTo>
                <a:close/>
              </a:path>
              <a:path w="2630170" h="78104">
                <a:moveTo>
                  <a:pt x="254" y="10667"/>
                </a:moveTo>
                <a:lnTo>
                  <a:pt x="0" y="36575"/>
                </a:lnTo>
                <a:lnTo>
                  <a:pt x="2552107" y="51877"/>
                </a:lnTo>
                <a:lnTo>
                  <a:pt x="2552276" y="25957"/>
                </a:lnTo>
                <a:lnTo>
                  <a:pt x="254" y="1066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77746" y="475787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70737" y="390410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70737" y="3230879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09289" y="3954018"/>
            <a:ext cx="131063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57955" y="4249674"/>
            <a:ext cx="131064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74364" y="3409950"/>
            <a:ext cx="120396" cy="118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69921" y="3643123"/>
            <a:ext cx="132587" cy="132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1671" y="3015234"/>
            <a:ext cx="132588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0484" y="2760727"/>
            <a:ext cx="132587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36749" y="3225546"/>
            <a:ext cx="132587" cy="1310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6249" y="3559302"/>
            <a:ext cx="131063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65121" y="3906774"/>
            <a:ext cx="132587" cy="132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43556" y="4272535"/>
            <a:ext cx="131063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77440" y="3798571"/>
            <a:ext cx="132587" cy="1325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1533" y="3606546"/>
            <a:ext cx="132587" cy="131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49196" y="4072890"/>
            <a:ext cx="131063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00073" y="4476751"/>
            <a:ext cx="132587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69184" y="4699782"/>
            <a:ext cx="621665" cy="5486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20955" algn="ctr">
              <a:spcBef>
                <a:spcPts val="555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  <a:p>
            <a:pPr algn="ctr">
              <a:spcBef>
                <a:spcPts val="540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Budget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42697" y="2834639"/>
            <a:ext cx="215444" cy="1096217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Box Office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83234" y="2545588"/>
            <a:ext cx="2774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51452" y="4655160"/>
            <a:ext cx="534670" cy="294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240">
              <a:lnSpc>
                <a:spcPts val="1005"/>
              </a:lnSpc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  <a:p>
            <a:pPr marL="12700">
              <a:lnSpc>
                <a:spcPts val="1245"/>
              </a:lnSpc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04512" y="2856866"/>
            <a:ext cx="10618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 marR="5080" indent="-179070">
              <a:spcBef>
                <a:spcPts val="100"/>
              </a:spcBef>
            </a:pPr>
            <a:r>
              <a:rPr b="1" dirty="0">
                <a:solidFill>
                  <a:srgbClr val="D0692F"/>
                </a:solidFill>
                <a:latin typeface="Arial"/>
                <a:cs typeface="Arial"/>
              </a:rPr>
              <a:t>P</a:t>
            </a:r>
            <a:r>
              <a:rPr b="1" spc="5" dirty="0">
                <a:solidFill>
                  <a:srgbClr val="D0692F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D0692F"/>
                </a:solidFill>
                <a:latin typeface="Arial"/>
                <a:cs typeface="Arial"/>
              </a:rPr>
              <a:t>edicted  </a:t>
            </a:r>
            <a:r>
              <a:rPr b="1" spc="-5" dirty="0">
                <a:solidFill>
                  <a:srgbClr val="D0692F"/>
                </a:solidFill>
                <a:latin typeface="Arial"/>
                <a:cs typeface="Arial"/>
              </a:rPr>
              <a:t>value</a:t>
            </a:r>
            <a:endParaRPr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39815" y="2857755"/>
            <a:ext cx="11327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spcBef>
                <a:spcPts val="100"/>
              </a:spcBef>
            </a:pPr>
            <a:r>
              <a:rPr b="1" dirty="0">
                <a:solidFill>
                  <a:srgbClr val="D0692F"/>
                </a:solidFill>
                <a:latin typeface="Arial"/>
                <a:cs typeface="Arial"/>
              </a:rPr>
              <a:t>O</a:t>
            </a:r>
            <a:r>
              <a:rPr b="1" spc="-10" dirty="0">
                <a:solidFill>
                  <a:srgbClr val="D0692F"/>
                </a:solidFill>
                <a:latin typeface="Arial"/>
                <a:cs typeface="Arial"/>
              </a:rPr>
              <a:t>b</a:t>
            </a:r>
            <a:r>
              <a:rPr b="1" dirty="0">
                <a:solidFill>
                  <a:srgbClr val="D0692F"/>
                </a:solidFill>
                <a:latin typeface="Arial"/>
                <a:cs typeface="Arial"/>
              </a:rPr>
              <a:t>ser</a:t>
            </a:r>
            <a:r>
              <a:rPr b="1" spc="-15" dirty="0">
                <a:solidFill>
                  <a:srgbClr val="D0692F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D0692F"/>
                </a:solidFill>
                <a:latin typeface="Arial"/>
                <a:cs typeface="Arial"/>
              </a:rPr>
              <a:t>ed</a:t>
            </a:r>
            <a:r>
              <a:rPr b="1" spc="-55" dirty="0">
                <a:solidFill>
                  <a:srgbClr val="D0692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D0692F"/>
                </a:solidFill>
                <a:latin typeface="Arial"/>
                <a:cs typeface="Arial"/>
              </a:rPr>
              <a:t>value</a:t>
            </a:r>
            <a:endParaRPr dirty="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093012" y="2519045"/>
            <a:ext cx="134620" cy="261620"/>
          </a:xfrm>
          <a:custGeom>
            <a:avLst/>
            <a:gdLst/>
            <a:ahLst/>
            <a:cxnLst/>
            <a:rect l="l" t="t" r="r" b="b"/>
            <a:pathLst>
              <a:path w="134620" h="261619">
                <a:moveTo>
                  <a:pt x="67183" y="57403"/>
                </a:moveTo>
                <a:lnTo>
                  <a:pt x="52704" y="82223"/>
                </a:lnTo>
                <a:lnTo>
                  <a:pt x="52704" y="261238"/>
                </a:lnTo>
                <a:lnTo>
                  <a:pt x="81661" y="261238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261619">
                <a:moveTo>
                  <a:pt x="67183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8" y="132206"/>
                </a:lnTo>
                <a:lnTo>
                  <a:pt x="25019" y="129920"/>
                </a:lnTo>
                <a:lnTo>
                  <a:pt x="28956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3" y="0"/>
                </a:lnTo>
                <a:close/>
              </a:path>
              <a:path w="134620" h="261619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5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79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261619">
                <a:moveTo>
                  <a:pt x="81661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3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261619">
                <a:moveTo>
                  <a:pt x="81661" y="36067"/>
                </a:moveTo>
                <a:lnTo>
                  <a:pt x="79628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261619">
                <a:moveTo>
                  <a:pt x="79628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25209" y="2519045"/>
            <a:ext cx="134620" cy="261620"/>
          </a:xfrm>
          <a:custGeom>
            <a:avLst/>
            <a:gdLst/>
            <a:ahLst/>
            <a:cxnLst/>
            <a:rect l="l" t="t" r="r" b="b"/>
            <a:pathLst>
              <a:path w="134620" h="261619">
                <a:moveTo>
                  <a:pt x="67183" y="57403"/>
                </a:moveTo>
                <a:lnTo>
                  <a:pt x="52705" y="82223"/>
                </a:lnTo>
                <a:lnTo>
                  <a:pt x="52705" y="261238"/>
                </a:lnTo>
                <a:lnTo>
                  <a:pt x="81661" y="261238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261619">
                <a:moveTo>
                  <a:pt x="67183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9" y="132206"/>
                </a:lnTo>
                <a:lnTo>
                  <a:pt x="25019" y="129920"/>
                </a:lnTo>
                <a:lnTo>
                  <a:pt x="28956" y="122935"/>
                </a:lnTo>
                <a:lnTo>
                  <a:pt x="52705" y="82223"/>
                </a:lnTo>
                <a:lnTo>
                  <a:pt x="52705" y="28828"/>
                </a:lnTo>
                <a:lnTo>
                  <a:pt x="83980" y="28828"/>
                </a:lnTo>
                <a:lnTo>
                  <a:pt x="67183" y="0"/>
                </a:lnTo>
                <a:close/>
              </a:path>
              <a:path w="134620" h="261619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5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80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261619">
                <a:moveTo>
                  <a:pt x="81661" y="28828"/>
                </a:moveTo>
                <a:lnTo>
                  <a:pt x="52705" y="28828"/>
                </a:lnTo>
                <a:lnTo>
                  <a:pt x="52705" y="82223"/>
                </a:lnTo>
                <a:lnTo>
                  <a:pt x="67183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261619">
                <a:moveTo>
                  <a:pt x="81661" y="36067"/>
                </a:moveTo>
                <a:lnTo>
                  <a:pt x="79629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261619">
                <a:moveTo>
                  <a:pt x="79629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9" y="36067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989065" y="1851913"/>
            <a:ext cx="2241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790" dirty="0">
                <a:solidFill>
                  <a:srgbClr val="344B5E"/>
                </a:solidFill>
                <a:latin typeface="Times New Roman"/>
                <a:cs typeface="Times New Roman"/>
              </a:rPr>
              <a:t>𝑦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58229" y="2021078"/>
            <a:ext cx="20320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50" spc="-254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461125" y="1824864"/>
            <a:ext cx="927100" cy="586105"/>
          </a:xfrm>
          <a:custGeom>
            <a:avLst/>
            <a:gdLst/>
            <a:ahLst/>
            <a:cxnLst/>
            <a:rect l="l" t="t" r="r" b="b"/>
            <a:pathLst>
              <a:path w="927100" h="586105">
                <a:moveTo>
                  <a:pt x="800226" y="0"/>
                </a:moveTo>
                <a:lnTo>
                  <a:pt x="794766" y="13842"/>
                </a:lnTo>
                <a:lnTo>
                  <a:pt x="816580" y="31559"/>
                </a:lnTo>
                <a:lnTo>
                  <a:pt x="835929" y="54610"/>
                </a:lnTo>
                <a:lnTo>
                  <a:pt x="867282" y="116712"/>
                </a:lnTo>
                <a:lnTo>
                  <a:pt x="878857" y="155025"/>
                </a:lnTo>
                <a:lnTo>
                  <a:pt x="887110" y="197183"/>
                </a:lnTo>
                <a:lnTo>
                  <a:pt x="892053" y="243175"/>
                </a:lnTo>
                <a:lnTo>
                  <a:pt x="893699" y="292988"/>
                </a:lnTo>
                <a:lnTo>
                  <a:pt x="892055" y="342016"/>
                </a:lnTo>
                <a:lnTo>
                  <a:pt x="887126" y="387556"/>
                </a:lnTo>
                <a:lnTo>
                  <a:pt x="878911" y="429595"/>
                </a:lnTo>
                <a:lnTo>
                  <a:pt x="867409" y="468122"/>
                </a:lnTo>
                <a:lnTo>
                  <a:pt x="836136" y="530796"/>
                </a:lnTo>
                <a:lnTo>
                  <a:pt x="794766" y="571753"/>
                </a:lnTo>
                <a:lnTo>
                  <a:pt x="800226" y="585597"/>
                </a:lnTo>
                <a:lnTo>
                  <a:pt x="852392" y="543988"/>
                </a:lnTo>
                <a:lnTo>
                  <a:pt x="892555" y="477138"/>
                </a:lnTo>
                <a:lnTo>
                  <a:pt x="907557" y="435822"/>
                </a:lnTo>
                <a:lnTo>
                  <a:pt x="918273" y="391302"/>
                </a:lnTo>
                <a:lnTo>
                  <a:pt x="924702" y="343568"/>
                </a:lnTo>
                <a:lnTo>
                  <a:pt x="926846" y="292608"/>
                </a:lnTo>
                <a:lnTo>
                  <a:pt x="924702" y="241434"/>
                </a:lnTo>
                <a:lnTo>
                  <a:pt x="918273" y="193643"/>
                </a:lnTo>
                <a:lnTo>
                  <a:pt x="907557" y="149232"/>
                </a:lnTo>
                <a:lnTo>
                  <a:pt x="892555" y="108203"/>
                </a:lnTo>
                <a:lnTo>
                  <a:pt x="873986" y="71866"/>
                </a:lnTo>
                <a:lnTo>
                  <a:pt x="827797" y="17764"/>
                </a:lnTo>
                <a:lnTo>
                  <a:pt x="800226" y="0"/>
                </a:lnTo>
                <a:close/>
              </a:path>
              <a:path w="927100" h="586105">
                <a:moveTo>
                  <a:pt x="126365" y="0"/>
                </a:moveTo>
                <a:lnTo>
                  <a:pt x="74358" y="41719"/>
                </a:lnTo>
                <a:lnTo>
                  <a:pt x="34162" y="108203"/>
                </a:lnTo>
                <a:lnTo>
                  <a:pt x="19234" y="149232"/>
                </a:lnTo>
                <a:lnTo>
                  <a:pt x="8556" y="193643"/>
                </a:lnTo>
                <a:lnTo>
                  <a:pt x="2141" y="241434"/>
                </a:lnTo>
                <a:lnTo>
                  <a:pt x="0" y="292608"/>
                </a:lnTo>
                <a:lnTo>
                  <a:pt x="2141" y="343568"/>
                </a:lnTo>
                <a:lnTo>
                  <a:pt x="8556" y="391302"/>
                </a:lnTo>
                <a:lnTo>
                  <a:pt x="19234" y="435822"/>
                </a:lnTo>
                <a:lnTo>
                  <a:pt x="34162" y="477138"/>
                </a:lnTo>
                <a:lnTo>
                  <a:pt x="52784" y="513713"/>
                </a:lnTo>
                <a:lnTo>
                  <a:pt x="98885" y="567953"/>
                </a:lnTo>
                <a:lnTo>
                  <a:pt x="126365" y="585597"/>
                </a:lnTo>
                <a:lnTo>
                  <a:pt x="132079" y="571753"/>
                </a:lnTo>
                <a:lnTo>
                  <a:pt x="110029" y="553989"/>
                </a:lnTo>
                <a:lnTo>
                  <a:pt x="90550" y="530796"/>
                </a:lnTo>
                <a:lnTo>
                  <a:pt x="59308" y="468122"/>
                </a:lnTo>
                <a:lnTo>
                  <a:pt x="47827" y="429595"/>
                </a:lnTo>
                <a:lnTo>
                  <a:pt x="39655" y="387556"/>
                </a:lnTo>
                <a:lnTo>
                  <a:pt x="34770" y="342016"/>
                </a:lnTo>
                <a:lnTo>
                  <a:pt x="33147" y="292988"/>
                </a:lnTo>
                <a:lnTo>
                  <a:pt x="34792" y="243175"/>
                </a:lnTo>
                <a:lnTo>
                  <a:pt x="39735" y="197183"/>
                </a:lnTo>
                <a:lnTo>
                  <a:pt x="47988" y="155025"/>
                </a:lnTo>
                <a:lnTo>
                  <a:pt x="59563" y="116712"/>
                </a:lnTo>
                <a:lnTo>
                  <a:pt x="90916" y="54610"/>
                </a:lnTo>
                <a:lnTo>
                  <a:pt x="132079" y="13842"/>
                </a:lnTo>
                <a:lnTo>
                  <a:pt x="12636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778880" y="2062225"/>
            <a:ext cx="45910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50" dirty="0">
                <a:solidFill>
                  <a:srgbClr val="344B5E"/>
                </a:solidFill>
                <a:latin typeface="Times New Roman"/>
                <a:cs typeface="Times New Roman"/>
              </a:rPr>
              <a:t>𝑜𝑏𝑠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92952" y="1661413"/>
            <a:ext cx="5492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200" baseline="-29761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r>
              <a:rPr lang="en-US" sz="4200" baseline="-29761" dirty="0">
                <a:solidFill>
                  <a:srgbClr val="344B5E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344B5E"/>
                </a:solidFill>
                <a:latin typeface="Times New Roman"/>
                <a:cs typeface="Times New Roman"/>
              </a:rPr>
              <a:t>(𝑖)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98080" y="2062225"/>
            <a:ext cx="45910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50" dirty="0">
                <a:solidFill>
                  <a:srgbClr val="344B5E"/>
                </a:solidFill>
                <a:latin typeface="Times New Roman"/>
                <a:cs typeface="Times New Roman"/>
              </a:rPr>
              <a:t>𝑜𝑏𝑠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86015" y="1661413"/>
            <a:ext cx="8997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200" spc="757" baseline="-29761" dirty="0">
                <a:solidFill>
                  <a:srgbClr val="344B5E"/>
                </a:solidFill>
                <a:latin typeface="Times New Roman"/>
                <a:cs typeface="Times New Roman"/>
              </a:rPr>
              <a:t>−</a:t>
            </a:r>
            <a:r>
              <a:rPr sz="4200" spc="-232" baseline="-29761" dirty="0">
                <a:solidFill>
                  <a:srgbClr val="344B5E"/>
                </a:solidFill>
                <a:latin typeface="Times New Roman"/>
                <a:cs typeface="Times New Roman"/>
              </a:rPr>
              <a:t> </a:t>
            </a:r>
            <a:r>
              <a:rPr sz="4200" spc="-367" baseline="-29761" dirty="0">
                <a:solidFill>
                  <a:srgbClr val="344B5E"/>
                </a:solidFill>
                <a:latin typeface="Times New Roman"/>
                <a:cs typeface="Times New Roman"/>
              </a:rPr>
              <a:t>𝑦</a:t>
            </a:r>
            <a:r>
              <a:rPr lang="en-US" sz="4200" spc="-367" baseline="-29761" dirty="0">
                <a:solidFill>
                  <a:srgbClr val="344B5E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344B5E"/>
                </a:solidFill>
                <a:latin typeface="Times New Roman"/>
                <a:cs typeface="Times New Roman"/>
              </a:rPr>
              <a:t>(𝑖)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64" name="标题 63">
            <a:extLst>
              <a:ext uri="{FF2B5EF4-FFF2-40B4-BE49-F238E27FC236}">
                <a16:creationId xmlns:a16="http://schemas.microsoft.com/office/drawing/2014/main" id="{E7BDE1AE-6368-45B1-9406-E4B96F9D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计算残差</a:t>
            </a:r>
          </a:p>
        </p:txBody>
      </p:sp>
    </p:spTree>
    <p:extLst>
      <p:ext uri="{BB962C8B-B14F-4D97-AF65-F5344CB8AC3E}">
        <p14:creationId xmlns:p14="http://schemas.microsoft.com/office/powerpoint/2010/main" val="198594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5582" y="3361944"/>
            <a:ext cx="0" cy="661670"/>
          </a:xfrm>
          <a:custGeom>
            <a:avLst/>
            <a:gdLst/>
            <a:ahLst/>
            <a:cxnLst/>
            <a:rect l="l" t="t" r="r" b="b"/>
            <a:pathLst>
              <a:path h="661669">
                <a:moveTo>
                  <a:pt x="0" y="0"/>
                </a:moveTo>
                <a:lnTo>
                  <a:pt x="0" y="66116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2726" y="3607307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340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9850" y="388620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79">
                <a:moveTo>
                  <a:pt x="0" y="0"/>
                </a:moveTo>
                <a:lnTo>
                  <a:pt x="0" y="44945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2938" y="3781044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12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317" y="402336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17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2398" y="370332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12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2542" y="3637789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7164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4566" y="3305555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5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6777" y="2834639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579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9490" y="3130295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5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290" y="3246121"/>
            <a:ext cx="2691765" cy="841375"/>
          </a:xfrm>
          <a:custGeom>
            <a:avLst/>
            <a:gdLst/>
            <a:ahLst/>
            <a:cxnLst/>
            <a:rect l="l" t="t" r="r" b="b"/>
            <a:pathLst>
              <a:path w="2691765" h="841375">
                <a:moveTo>
                  <a:pt x="0" y="841121"/>
                </a:moveTo>
                <a:lnTo>
                  <a:pt x="2691765" y="0"/>
                </a:lnTo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1484" y="3033523"/>
            <a:ext cx="120396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9288" y="3954018"/>
            <a:ext cx="120396" cy="120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8623" y="4246627"/>
            <a:ext cx="120396" cy="120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9920" y="3655315"/>
            <a:ext cx="121920" cy="120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6773" y="3620262"/>
            <a:ext cx="12039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2868" y="3804667"/>
            <a:ext cx="121919" cy="120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0721" y="4074415"/>
            <a:ext cx="121919" cy="120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2933" y="4482846"/>
            <a:ext cx="120395" cy="121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4224" y="4277105"/>
            <a:ext cx="120395" cy="121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6580" y="2772918"/>
            <a:ext cx="120395" cy="1203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4365" y="3409950"/>
            <a:ext cx="108203" cy="108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8084" y="3237739"/>
            <a:ext cx="12039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68168" y="3906774"/>
            <a:ext cx="120395" cy="121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69108" y="3571495"/>
            <a:ext cx="120395" cy="121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32482" y="4693159"/>
            <a:ext cx="2630170" cy="78105"/>
          </a:xfrm>
          <a:custGeom>
            <a:avLst/>
            <a:gdLst/>
            <a:ahLst/>
            <a:cxnLst/>
            <a:rect l="l" t="t" r="r" b="b"/>
            <a:pathLst>
              <a:path w="2630170" h="78104">
                <a:moveTo>
                  <a:pt x="2552446" y="0"/>
                </a:moveTo>
                <a:lnTo>
                  <a:pt x="2552276" y="25957"/>
                </a:lnTo>
                <a:lnTo>
                  <a:pt x="2565272" y="26034"/>
                </a:lnTo>
                <a:lnTo>
                  <a:pt x="2565146" y="51955"/>
                </a:lnTo>
                <a:lnTo>
                  <a:pt x="2552106" y="51955"/>
                </a:lnTo>
                <a:lnTo>
                  <a:pt x="2551938" y="77787"/>
                </a:lnTo>
                <a:lnTo>
                  <a:pt x="2604387" y="51955"/>
                </a:lnTo>
                <a:lnTo>
                  <a:pt x="2565146" y="51955"/>
                </a:lnTo>
                <a:lnTo>
                  <a:pt x="2604546" y="51877"/>
                </a:lnTo>
                <a:lnTo>
                  <a:pt x="2629916" y="39382"/>
                </a:lnTo>
                <a:lnTo>
                  <a:pt x="2552446" y="0"/>
                </a:lnTo>
                <a:close/>
              </a:path>
              <a:path w="2630170" h="78104">
                <a:moveTo>
                  <a:pt x="2552276" y="25957"/>
                </a:moveTo>
                <a:lnTo>
                  <a:pt x="2552107" y="51877"/>
                </a:lnTo>
                <a:lnTo>
                  <a:pt x="2565146" y="51955"/>
                </a:lnTo>
                <a:lnTo>
                  <a:pt x="2565272" y="26034"/>
                </a:lnTo>
                <a:lnTo>
                  <a:pt x="2552276" y="25957"/>
                </a:lnTo>
                <a:close/>
              </a:path>
              <a:path w="2630170" h="78104">
                <a:moveTo>
                  <a:pt x="254" y="10667"/>
                </a:moveTo>
                <a:lnTo>
                  <a:pt x="0" y="36575"/>
                </a:lnTo>
                <a:lnTo>
                  <a:pt x="2552107" y="51877"/>
                </a:lnTo>
                <a:lnTo>
                  <a:pt x="2552276" y="25957"/>
                </a:lnTo>
                <a:lnTo>
                  <a:pt x="254" y="1066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77746" y="475787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70737" y="390410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70737" y="3230879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09289" y="3954018"/>
            <a:ext cx="131063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57955" y="4249674"/>
            <a:ext cx="131064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74364" y="3409950"/>
            <a:ext cx="120396" cy="118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69921" y="3643123"/>
            <a:ext cx="132587" cy="132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1671" y="3015234"/>
            <a:ext cx="132588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0484" y="2760727"/>
            <a:ext cx="132587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36749" y="3225546"/>
            <a:ext cx="132587" cy="1310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6249" y="3559302"/>
            <a:ext cx="131063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65121" y="3906774"/>
            <a:ext cx="132587" cy="132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43556" y="4272535"/>
            <a:ext cx="131063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77440" y="3798571"/>
            <a:ext cx="132587" cy="1325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1533" y="3606546"/>
            <a:ext cx="132587" cy="131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49196" y="4072890"/>
            <a:ext cx="131063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00073" y="4476751"/>
            <a:ext cx="132587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69184" y="4699782"/>
            <a:ext cx="621665" cy="5486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20955" algn="ctr">
              <a:spcBef>
                <a:spcPts val="555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  <a:p>
            <a:pPr algn="ctr">
              <a:spcBef>
                <a:spcPts val="540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Budget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42697" y="2834639"/>
            <a:ext cx="215444" cy="1096217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Box Office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83234" y="2545588"/>
            <a:ext cx="2774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x10</a:t>
            </a:r>
            <a:r>
              <a:rPr sz="97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51452" y="4655160"/>
            <a:ext cx="534670" cy="294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240">
              <a:lnSpc>
                <a:spcPts val="1005"/>
              </a:lnSpc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  <a:p>
            <a:pPr marL="12700">
              <a:lnSpc>
                <a:spcPts val="1245"/>
              </a:lnSpc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94351" y="1857122"/>
            <a:ext cx="2040889" cy="586105"/>
          </a:xfrm>
          <a:custGeom>
            <a:avLst/>
            <a:gdLst/>
            <a:ahLst/>
            <a:cxnLst/>
            <a:rect l="l" t="t" r="r" b="b"/>
            <a:pathLst>
              <a:path w="2040890" h="586105">
                <a:moveTo>
                  <a:pt x="1914271" y="0"/>
                </a:moveTo>
                <a:lnTo>
                  <a:pt x="1908682" y="13842"/>
                </a:lnTo>
                <a:lnTo>
                  <a:pt x="1930570" y="31632"/>
                </a:lnTo>
                <a:lnTo>
                  <a:pt x="1949957" y="54721"/>
                </a:lnTo>
                <a:lnTo>
                  <a:pt x="1981327" y="116839"/>
                </a:lnTo>
                <a:lnTo>
                  <a:pt x="1992901" y="155078"/>
                </a:lnTo>
                <a:lnTo>
                  <a:pt x="2001154" y="197199"/>
                </a:lnTo>
                <a:lnTo>
                  <a:pt x="2006097" y="243177"/>
                </a:lnTo>
                <a:lnTo>
                  <a:pt x="2007743" y="292988"/>
                </a:lnTo>
                <a:lnTo>
                  <a:pt x="2006099" y="342070"/>
                </a:lnTo>
                <a:lnTo>
                  <a:pt x="2001170" y="387603"/>
                </a:lnTo>
                <a:lnTo>
                  <a:pt x="1992955" y="429613"/>
                </a:lnTo>
                <a:lnTo>
                  <a:pt x="1981453" y="468121"/>
                </a:lnTo>
                <a:lnTo>
                  <a:pt x="1950116" y="530812"/>
                </a:lnTo>
                <a:lnTo>
                  <a:pt x="1908682" y="571880"/>
                </a:lnTo>
                <a:lnTo>
                  <a:pt x="1914271" y="585724"/>
                </a:lnTo>
                <a:lnTo>
                  <a:pt x="1966388" y="544004"/>
                </a:lnTo>
                <a:lnTo>
                  <a:pt x="2006600" y="477138"/>
                </a:lnTo>
                <a:lnTo>
                  <a:pt x="2021601" y="435824"/>
                </a:lnTo>
                <a:lnTo>
                  <a:pt x="2032317" y="391318"/>
                </a:lnTo>
                <a:lnTo>
                  <a:pt x="2038746" y="343622"/>
                </a:lnTo>
                <a:lnTo>
                  <a:pt x="2040890" y="292734"/>
                </a:lnTo>
                <a:lnTo>
                  <a:pt x="2038746" y="241488"/>
                </a:lnTo>
                <a:lnTo>
                  <a:pt x="2032317" y="193659"/>
                </a:lnTo>
                <a:lnTo>
                  <a:pt x="2021601" y="149234"/>
                </a:lnTo>
                <a:lnTo>
                  <a:pt x="2006600" y="108203"/>
                </a:lnTo>
                <a:lnTo>
                  <a:pt x="1987976" y="71937"/>
                </a:lnTo>
                <a:lnTo>
                  <a:pt x="1941824" y="17835"/>
                </a:lnTo>
                <a:lnTo>
                  <a:pt x="1914271" y="0"/>
                </a:lnTo>
                <a:close/>
              </a:path>
              <a:path w="2040890" h="586105">
                <a:moveTo>
                  <a:pt x="126364" y="0"/>
                </a:moveTo>
                <a:lnTo>
                  <a:pt x="74358" y="41814"/>
                </a:lnTo>
                <a:lnTo>
                  <a:pt x="34162" y="108203"/>
                </a:lnTo>
                <a:lnTo>
                  <a:pt x="19180" y="149234"/>
                </a:lnTo>
                <a:lnTo>
                  <a:pt x="8509" y="193659"/>
                </a:lnTo>
                <a:lnTo>
                  <a:pt x="2123" y="241488"/>
                </a:lnTo>
                <a:lnTo>
                  <a:pt x="0" y="292734"/>
                </a:lnTo>
                <a:lnTo>
                  <a:pt x="2123" y="343622"/>
                </a:lnTo>
                <a:lnTo>
                  <a:pt x="8509" y="391318"/>
                </a:lnTo>
                <a:lnTo>
                  <a:pt x="19180" y="435824"/>
                </a:lnTo>
                <a:lnTo>
                  <a:pt x="34162" y="477138"/>
                </a:lnTo>
                <a:lnTo>
                  <a:pt x="52784" y="513714"/>
                </a:lnTo>
                <a:lnTo>
                  <a:pt x="98885" y="568007"/>
                </a:lnTo>
                <a:lnTo>
                  <a:pt x="126364" y="585724"/>
                </a:lnTo>
                <a:lnTo>
                  <a:pt x="132079" y="571880"/>
                </a:lnTo>
                <a:lnTo>
                  <a:pt x="110027" y="554043"/>
                </a:lnTo>
                <a:lnTo>
                  <a:pt x="90535" y="530812"/>
                </a:lnTo>
                <a:lnTo>
                  <a:pt x="59182" y="468121"/>
                </a:lnTo>
                <a:lnTo>
                  <a:pt x="47753" y="429613"/>
                </a:lnTo>
                <a:lnTo>
                  <a:pt x="39576" y="387603"/>
                </a:lnTo>
                <a:lnTo>
                  <a:pt x="34661" y="342070"/>
                </a:lnTo>
                <a:lnTo>
                  <a:pt x="33020" y="292988"/>
                </a:lnTo>
                <a:lnTo>
                  <a:pt x="34684" y="243177"/>
                </a:lnTo>
                <a:lnTo>
                  <a:pt x="39671" y="197199"/>
                </a:lnTo>
                <a:lnTo>
                  <a:pt x="47968" y="155078"/>
                </a:lnTo>
                <a:lnTo>
                  <a:pt x="59562" y="116839"/>
                </a:lnTo>
                <a:lnTo>
                  <a:pt x="90868" y="54721"/>
                </a:lnTo>
                <a:lnTo>
                  <a:pt x="132079" y="13842"/>
                </a:lnTo>
                <a:lnTo>
                  <a:pt x="1263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725796" y="1884172"/>
            <a:ext cx="240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625" dirty="0">
                <a:solidFill>
                  <a:srgbClr val="344B5E"/>
                </a:solidFill>
                <a:latin typeface="Times New Roman"/>
                <a:cs typeface="Times New Roman"/>
              </a:rPr>
              <a:t>𝛽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17820" y="2053335"/>
            <a:ext cx="1758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50" spc="155" dirty="0">
                <a:solidFill>
                  <a:srgbClr val="344B5E"/>
                </a:solidFill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75502" y="2053335"/>
            <a:ext cx="1758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50" spc="155" dirty="0">
                <a:solidFill>
                  <a:srgbClr val="344B5E"/>
                </a:solidFill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26021" y="2094484"/>
            <a:ext cx="45910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50" dirty="0">
                <a:solidFill>
                  <a:srgbClr val="344B5E"/>
                </a:solidFill>
                <a:latin typeface="Times New Roman"/>
                <a:cs typeface="Times New Roman"/>
              </a:rPr>
              <a:t>𝑜𝑏𝑠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84521" y="1693672"/>
            <a:ext cx="13006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68020" algn="l"/>
              </a:tabLst>
            </a:pPr>
            <a:r>
              <a:rPr sz="4200" baseline="-29761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4200" baseline="-29761" dirty="0">
                <a:solidFill>
                  <a:srgbClr val="344B5E"/>
                </a:solidFill>
                <a:latin typeface="Times New Roman"/>
                <a:cs typeface="Times New Roman"/>
              </a:rPr>
              <a:t>𝛽	</a:t>
            </a:r>
            <a:r>
              <a:rPr lang="zh-CN" altLang="en-US" sz="4200" baseline="-29761" dirty="0">
                <a:solidFill>
                  <a:srgbClr val="344B5E"/>
                </a:solidFill>
                <a:latin typeface="Times New Roman"/>
                <a:cs typeface="Times New Roman"/>
              </a:rPr>
              <a:t>𝑥</a:t>
            </a:r>
            <a:r>
              <a:rPr lang="en-US" altLang="zh-CN" sz="2050" dirty="0">
                <a:solidFill>
                  <a:srgbClr val="344B5E"/>
                </a:solidFill>
                <a:latin typeface="Times New Roman"/>
                <a:cs typeface="Times New Roman"/>
              </a:rPr>
              <a:t>(</a:t>
            </a:r>
            <a:r>
              <a:rPr sz="2050" dirty="0">
                <a:solidFill>
                  <a:srgbClr val="344B5E"/>
                </a:solidFill>
                <a:latin typeface="Times New Roman"/>
                <a:cs typeface="Times New Roman"/>
              </a:rPr>
              <a:t>𝑖)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45603" y="2094484"/>
            <a:ext cx="45910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50" dirty="0">
                <a:solidFill>
                  <a:srgbClr val="344B5E"/>
                </a:solidFill>
                <a:latin typeface="Times New Roman"/>
                <a:cs typeface="Times New Roman"/>
              </a:rPr>
              <a:t>𝑜𝑏𝑠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33156" y="1693672"/>
            <a:ext cx="900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200" baseline="-29761" dirty="0">
                <a:solidFill>
                  <a:srgbClr val="344B5E"/>
                </a:solidFill>
                <a:latin typeface="Times New Roman"/>
                <a:cs typeface="Times New Roman"/>
              </a:rPr>
              <a:t>− 𝑦</a:t>
            </a:r>
            <a:r>
              <a:rPr sz="2050" dirty="0">
                <a:solidFill>
                  <a:srgbClr val="344B5E"/>
                </a:solidFill>
                <a:latin typeface="Times New Roman"/>
                <a:cs typeface="Times New Roman"/>
              </a:rPr>
              <a:t>(𝑖)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61" name="标题 60">
            <a:extLst>
              <a:ext uri="{FF2B5EF4-FFF2-40B4-BE49-F238E27FC236}">
                <a16:creationId xmlns:a16="http://schemas.microsoft.com/office/drawing/2014/main" id="{55634DAD-2419-487A-9583-C0C8716D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计算残差</a:t>
            </a:r>
          </a:p>
        </p:txBody>
      </p:sp>
    </p:spTree>
    <p:extLst>
      <p:ext uri="{BB962C8B-B14F-4D97-AF65-F5344CB8AC3E}">
        <p14:creationId xmlns:p14="http://schemas.microsoft.com/office/powerpoint/2010/main" val="366829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5582" y="3361944"/>
            <a:ext cx="0" cy="661670"/>
          </a:xfrm>
          <a:custGeom>
            <a:avLst/>
            <a:gdLst/>
            <a:ahLst/>
            <a:cxnLst/>
            <a:rect l="l" t="t" r="r" b="b"/>
            <a:pathLst>
              <a:path h="661669">
                <a:moveTo>
                  <a:pt x="0" y="0"/>
                </a:moveTo>
                <a:lnTo>
                  <a:pt x="0" y="66116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2726" y="3607307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340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9850" y="388620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79">
                <a:moveTo>
                  <a:pt x="0" y="0"/>
                </a:moveTo>
                <a:lnTo>
                  <a:pt x="0" y="44945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2938" y="3781044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12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317" y="402336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17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2398" y="370332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12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2542" y="3637789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7164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4566" y="3305555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5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6777" y="2834639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5792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9490" y="3130295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53"/>
                </a:lnTo>
              </a:path>
            </a:pathLst>
          </a:custGeom>
          <a:ln w="19812">
            <a:solidFill>
              <a:srgbClr val="CD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290" y="3246121"/>
            <a:ext cx="2691765" cy="841375"/>
          </a:xfrm>
          <a:custGeom>
            <a:avLst/>
            <a:gdLst/>
            <a:ahLst/>
            <a:cxnLst/>
            <a:rect l="l" t="t" r="r" b="b"/>
            <a:pathLst>
              <a:path w="2691765" h="841375">
                <a:moveTo>
                  <a:pt x="0" y="841121"/>
                </a:moveTo>
                <a:lnTo>
                  <a:pt x="2691765" y="0"/>
                </a:lnTo>
              </a:path>
            </a:pathLst>
          </a:custGeom>
          <a:ln w="28956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6796" y="2218945"/>
            <a:ext cx="78105" cy="2508885"/>
          </a:xfrm>
          <a:custGeom>
            <a:avLst/>
            <a:gdLst/>
            <a:ahLst/>
            <a:cxnLst/>
            <a:rect l="l" t="t" r="r" b="b"/>
            <a:pathLst>
              <a:path w="78105" h="2508885">
                <a:moveTo>
                  <a:pt x="51816" y="64769"/>
                </a:moveTo>
                <a:lnTo>
                  <a:pt x="25908" y="64769"/>
                </a:lnTo>
                <a:lnTo>
                  <a:pt x="25908" y="2508630"/>
                </a:lnTo>
                <a:lnTo>
                  <a:pt x="51816" y="2508630"/>
                </a:lnTo>
                <a:lnTo>
                  <a:pt x="51816" y="64769"/>
                </a:lnTo>
                <a:close/>
              </a:path>
              <a:path w="78105" h="2508885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2508885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1484" y="3033523"/>
            <a:ext cx="120396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09288" y="3954018"/>
            <a:ext cx="120396" cy="120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8623" y="4246627"/>
            <a:ext cx="120396" cy="120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9920" y="3655315"/>
            <a:ext cx="121920" cy="120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6773" y="3620262"/>
            <a:ext cx="12039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2868" y="3804667"/>
            <a:ext cx="121919" cy="120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0721" y="4074415"/>
            <a:ext cx="121919" cy="120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2933" y="4482846"/>
            <a:ext cx="120395" cy="121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54224" y="4277105"/>
            <a:ext cx="120395" cy="121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6580" y="2772918"/>
            <a:ext cx="120395" cy="1203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4365" y="3409950"/>
            <a:ext cx="108203" cy="108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8084" y="3237739"/>
            <a:ext cx="120395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68168" y="3906774"/>
            <a:ext cx="120395" cy="121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69108" y="3571495"/>
            <a:ext cx="120395" cy="121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32482" y="4693159"/>
            <a:ext cx="2630170" cy="78105"/>
          </a:xfrm>
          <a:custGeom>
            <a:avLst/>
            <a:gdLst/>
            <a:ahLst/>
            <a:cxnLst/>
            <a:rect l="l" t="t" r="r" b="b"/>
            <a:pathLst>
              <a:path w="2630170" h="78104">
                <a:moveTo>
                  <a:pt x="2552446" y="0"/>
                </a:moveTo>
                <a:lnTo>
                  <a:pt x="2552276" y="25957"/>
                </a:lnTo>
                <a:lnTo>
                  <a:pt x="2565272" y="26034"/>
                </a:lnTo>
                <a:lnTo>
                  <a:pt x="2565146" y="51955"/>
                </a:lnTo>
                <a:lnTo>
                  <a:pt x="2552106" y="51955"/>
                </a:lnTo>
                <a:lnTo>
                  <a:pt x="2551938" y="77787"/>
                </a:lnTo>
                <a:lnTo>
                  <a:pt x="2604387" y="51955"/>
                </a:lnTo>
                <a:lnTo>
                  <a:pt x="2565146" y="51955"/>
                </a:lnTo>
                <a:lnTo>
                  <a:pt x="2604546" y="51877"/>
                </a:lnTo>
                <a:lnTo>
                  <a:pt x="2629916" y="39382"/>
                </a:lnTo>
                <a:lnTo>
                  <a:pt x="2552446" y="0"/>
                </a:lnTo>
                <a:close/>
              </a:path>
              <a:path w="2630170" h="78104">
                <a:moveTo>
                  <a:pt x="2552276" y="25957"/>
                </a:moveTo>
                <a:lnTo>
                  <a:pt x="2552107" y="51877"/>
                </a:lnTo>
                <a:lnTo>
                  <a:pt x="2565146" y="51955"/>
                </a:lnTo>
                <a:lnTo>
                  <a:pt x="2565272" y="26034"/>
                </a:lnTo>
                <a:lnTo>
                  <a:pt x="2552276" y="25957"/>
                </a:lnTo>
                <a:close/>
              </a:path>
              <a:path w="2630170" h="78104">
                <a:moveTo>
                  <a:pt x="254" y="10667"/>
                </a:moveTo>
                <a:lnTo>
                  <a:pt x="0" y="36575"/>
                </a:lnTo>
                <a:lnTo>
                  <a:pt x="2552107" y="51877"/>
                </a:lnTo>
                <a:lnTo>
                  <a:pt x="2552276" y="25957"/>
                </a:lnTo>
                <a:lnTo>
                  <a:pt x="254" y="10667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77746" y="475787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70737" y="3904107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70737" y="3230879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09289" y="3954018"/>
            <a:ext cx="131063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57955" y="4249674"/>
            <a:ext cx="131064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74364" y="3409950"/>
            <a:ext cx="120396" cy="118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69921" y="3643123"/>
            <a:ext cx="132587" cy="132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1671" y="3015234"/>
            <a:ext cx="132588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0484" y="2760727"/>
            <a:ext cx="132587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36749" y="3225546"/>
            <a:ext cx="132587" cy="1310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6249" y="3559302"/>
            <a:ext cx="131063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65121" y="3906774"/>
            <a:ext cx="132587" cy="132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43556" y="4272535"/>
            <a:ext cx="131063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77440" y="3798571"/>
            <a:ext cx="132587" cy="1325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51533" y="3606546"/>
            <a:ext cx="132587" cy="1310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49196" y="4072890"/>
            <a:ext cx="131063" cy="132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00073" y="4476751"/>
            <a:ext cx="132587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69184" y="4699782"/>
            <a:ext cx="621665" cy="5486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20955" algn="ctr">
              <a:spcBef>
                <a:spcPts val="555"/>
              </a:spcBef>
            </a:pPr>
            <a:r>
              <a:rPr sz="120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  <a:p>
            <a:pPr algn="ctr">
              <a:spcBef>
                <a:spcPts val="540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Budget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42697" y="2893313"/>
            <a:ext cx="215444" cy="1037543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dirty="0">
                <a:solidFill>
                  <a:srgbClr val="344B5E"/>
                </a:solidFill>
                <a:latin typeface="Arial"/>
                <a:cs typeface="Arial"/>
              </a:rPr>
              <a:t>Box Office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83234" y="2545588"/>
            <a:ext cx="2774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51452" y="4655160"/>
            <a:ext cx="534670" cy="294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240">
              <a:lnSpc>
                <a:spcPts val="1005"/>
              </a:lnSpc>
              <a:spcBef>
                <a:spcPts val="95"/>
              </a:spcBef>
            </a:pPr>
            <a:r>
              <a:rPr sz="1000" dirty="0">
                <a:solidFill>
                  <a:srgbClr val="344B5E"/>
                </a:solidFill>
                <a:latin typeface="Arial"/>
                <a:cs typeface="Arial"/>
              </a:rPr>
              <a:t>x</a:t>
            </a:r>
            <a:r>
              <a:rPr sz="1000" spc="-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r>
              <a:rPr sz="975" spc="15" baseline="25641" dirty="0">
                <a:solidFill>
                  <a:srgbClr val="344B5E"/>
                </a:solidFill>
                <a:latin typeface="Arial"/>
                <a:cs typeface="Arial"/>
              </a:rPr>
              <a:t>8</a:t>
            </a:r>
            <a:endParaRPr sz="975" baseline="25641">
              <a:latin typeface="Arial"/>
              <a:cs typeface="Arial"/>
            </a:endParaRPr>
          </a:p>
          <a:p>
            <a:pPr marL="12700">
              <a:lnSpc>
                <a:spcPts val="1245"/>
              </a:lnSpc>
            </a:pPr>
            <a:r>
              <a:rPr sz="1200" spc="-5" dirty="0">
                <a:solidFill>
                  <a:srgbClr val="344B5E"/>
                </a:solidFill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标题 64">
            <a:extLst>
              <a:ext uri="{FF2B5EF4-FFF2-40B4-BE49-F238E27FC236}">
                <a16:creationId xmlns:a16="http://schemas.microsoft.com/office/drawing/2014/main" id="{A08C0B7A-CE51-4AC0-B436-0DE7EECC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均方误差（</a:t>
            </a:r>
            <a:r>
              <a:rPr lang="en-US" altLang="zh-CN" dirty="0"/>
              <a:t>Mean Squared Error, MSE</a:t>
            </a:r>
            <a:r>
              <a:rPr lang="zh-CN" altLang="en-US" dirty="0"/>
              <a:t>）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92C7C5F-1945-40B8-AE60-E4AC5EB63D9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72000" y="1609352"/>
            <a:ext cx="4527321" cy="119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8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6859</TotalTime>
  <Words>2003</Words>
  <Application>Microsoft Office PowerPoint</Application>
  <PresentationFormat>全屏显示(4:3)</PresentationFormat>
  <Paragraphs>394</Paragraphs>
  <Slides>42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等线</vt:lpstr>
      <vt:lpstr>Arial</vt:lpstr>
      <vt:lpstr>Calibri</vt:lpstr>
      <vt:lpstr>Cambria Math</vt:lpstr>
      <vt:lpstr>Courier New</vt:lpstr>
      <vt:lpstr>Times New Roman</vt:lpstr>
      <vt:lpstr>Trebuchet MS</vt:lpstr>
      <vt:lpstr>Office 主题</vt:lpstr>
      <vt:lpstr>线性回归</vt:lpstr>
      <vt:lpstr>线性回归</vt:lpstr>
      <vt:lpstr>线性回归</vt:lpstr>
      <vt:lpstr>线性回归</vt:lpstr>
      <vt:lpstr>使用线性回归预测</vt:lpstr>
      <vt:lpstr>哪个模型拟合得更好？</vt:lpstr>
      <vt:lpstr>计算残差</vt:lpstr>
      <vt:lpstr>计算残差</vt:lpstr>
      <vt:lpstr>均方误差（Mean Squared Error, MSE）</vt:lpstr>
      <vt:lpstr>最小均方误差</vt:lpstr>
      <vt:lpstr>代价函数（cost function）</vt:lpstr>
      <vt:lpstr>其他评价指标</vt:lpstr>
      <vt:lpstr>其他评价指标</vt:lpstr>
      <vt:lpstr>线性回归的语法</vt:lpstr>
      <vt:lpstr>增加多项式特征</vt:lpstr>
      <vt:lpstr>增加多项式特征</vt:lpstr>
      <vt:lpstr>增加多项式特征</vt:lpstr>
      <vt:lpstr>增加多项式特征</vt:lpstr>
      <vt:lpstr>增加多项式特征</vt:lpstr>
      <vt:lpstr>生成多项式特征的语法</vt:lpstr>
      <vt:lpstr>模型复杂度与误差</vt:lpstr>
      <vt:lpstr>防止欠拟合与过拟合</vt:lpstr>
      <vt:lpstr>防止欠拟合与过拟合</vt:lpstr>
      <vt:lpstr>正则化（regularization）</vt:lpstr>
      <vt:lpstr>岭回归（Ridge Regression）(L2)</vt:lpstr>
      <vt:lpstr>岭回归对模型参数的效果</vt:lpstr>
      <vt:lpstr>套索回归（Lasso Regression）(L1)</vt:lpstr>
      <vt:lpstr>套索回归对模型参数的效果</vt:lpstr>
      <vt:lpstr>L1与L2正则化</vt:lpstr>
      <vt:lpstr>ElasticNet正则化</vt:lpstr>
      <vt:lpstr>超参数及其优化</vt:lpstr>
      <vt:lpstr>超参数及其优化</vt:lpstr>
      <vt:lpstr>超参数及其优化</vt:lpstr>
      <vt:lpstr>岭回归的语法</vt:lpstr>
      <vt:lpstr>岭回归的语法</vt:lpstr>
      <vt:lpstr>岭回归的语法</vt:lpstr>
      <vt:lpstr>套索回归的语法</vt:lpstr>
      <vt:lpstr>套索回归的语法</vt:lpstr>
      <vt:lpstr>ElasticNet回归的语法</vt:lpstr>
      <vt:lpstr>ElasticNet回归的语法</vt:lpstr>
      <vt:lpstr>Jupyter演示</vt:lpstr>
      <vt:lpstr>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线性回归</dc:title>
  <dc:creator>Qiuyue</dc:creator>
  <cp:lastModifiedBy>Wang Qiuyue</cp:lastModifiedBy>
  <cp:revision>106</cp:revision>
  <dcterms:created xsi:type="dcterms:W3CDTF">2017-06-04T01:06:21Z</dcterms:created>
  <dcterms:modified xsi:type="dcterms:W3CDTF">2024-03-25T01:35:13Z</dcterms:modified>
</cp:coreProperties>
</file>