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86" r:id="rId12"/>
    <p:sldId id="287" r:id="rId13"/>
    <p:sldId id="289" r:id="rId14"/>
    <p:sldId id="298" r:id="rId15"/>
    <p:sldId id="272" r:id="rId16"/>
    <p:sldId id="273" r:id="rId17"/>
    <p:sldId id="291" r:id="rId18"/>
    <p:sldId id="292" r:id="rId19"/>
    <p:sldId id="276" r:id="rId20"/>
    <p:sldId id="277" r:id="rId21"/>
    <p:sldId id="278" r:id="rId22"/>
    <p:sldId id="279" r:id="rId23"/>
    <p:sldId id="280" r:id="rId24"/>
    <p:sldId id="293" r:id="rId25"/>
    <p:sldId id="294" r:id="rId26"/>
    <p:sldId id="295" r:id="rId27"/>
    <p:sldId id="296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84A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94" autoAdjust="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linear_model.LogisticRegression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A7888-A6CE-4D1E-ADC4-A91417466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逻辑回归</a:t>
            </a:r>
            <a:br>
              <a:rPr lang="en-US" altLang="zh-CN" dirty="0"/>
            </a:br>
            <a:r>
              <a:rPr lang="en-US" altLang="zh-CN" dirty="0"/>
              <a:t>Logistic Regression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20BFD8-5F5C-46B5-A4A5-0ED38D381C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王秋月</a:t>
            </a:r>
          </a:p>
        </p:txBody>
      </p:sp>
    </p:spTree>
    <p:extLst>
      <p:ext uri="{BB962C8B-B14F-4D97-AF65-F5344CB8AC3E}">
        <p14:creationId xmlns:p14="http://schemas.microsoft.com/office/powerpoint/2010/main" val="2921132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725926" y="2491232"/>
            <a:ext cx="495300" cy="377190"/>
          </a:xfrm>
          <a:custGeom>
            <a:avLst/>
            <a:gdLst/>
            <a:ahLst/>
            <a:cxnLst/>
            <a:rect l="l" t="t" r="r" b="b"/>
            <a:pathLst>
              <a:path w="495300" h="377189">
                <a:moveTo>
                  <a:pt x="374903" y="0"/>
                </a:moveTo>
                <a:lnTo>
                  <a:pt x="369443" y="15239"/>
                </a:lnTo>
                <a:lnTo>
                  <a:pt x="391326" y="24691"/>
                </a:lnTo>
                <a:lnTo>
                  <a:pt x="410114" y="37798"/>
                </a:lnTo>
                <a:lnTo>
                  <a:pt x="438403" y="74929"/>
                </a:lnTo>
                <a:lnTo>
                  <a:pt x="455152" y="125031"/>
                </a:lnTo>
                <a:lnTo>
                  <a:pt x="460756" y="186562"/>
                </a:lnTo>
                <a:lnTo>
                  <a:pt x="459353" y="219803"/>
                </a:lnTo>
                <a:lnTo>
                  <a:pt x="448165" y="277092"/>
                </a:lnTo>
                <a:lnTo>
                  <a:pt x="425709" y="321831"/>
                </a:lnTo>
                <a:lnTo>
                  <a:pt x="391558" y="352069"/>
                </a:lnTo>
                <a:lnTo>
                  <a:pt x="370077" y="361568"/>
                </a:lnTo>
                <a:lnTo>
                  <a:pt x="374903" y="376808"/>
                </a:lnTo>
                <a:lnTo>
                  <a:pt x="426243" y="352726"/>
                </a:lnTo>
                <a:lnTo>
                  <a:pt x="464058" y="311022"/>
                </a:lnTo>
                <a:lnTo>
                  <a:pt x="487314" y="255079"/>
                </a:lnTo>
                <a:lnTo>
                  <a:pt x="495046" y="188467"/>
                </a:lnTo>
                <a:lnTo>
                  <a:pt x="493113" y="153943"/>
                </a:lnTo>
                <a:lnTo>
                  <a:pt x="477579" y="92706"/>
                </a:lnTo>
                <a:lnTo>
                  <a:pt x="446716" y="42844"/>
                </a:lnTo>
                <a:lnTo>
                  <a:pt x="402191" y="9836"/>
                </a:lnTo>
                <a:lnTo>
                  <a:pt x="374903" y="0"/>
                </a:lnTo>
                <a:close/>
              </a:path>
              <a:path w="495300" h="377189">
                <a:moveTo>
                  <a:pt x="120141" y="0"/>
                </a:moveTo>
                <a:lnTo>
                  <a:pt x="68897" y="24114"/>
                </a:lnTo>
                <a:lnTo>
                  <a:pt x="30987" y="66039"/>
                </a:lnTo>
                <a:lnTo>
                  <a:pt x="7731" y="122015"/>
                </a:lnTo>
                <a:lnTo>
                  <a:pt x="0" y="188467"/>
                </a:lnTo>
                <a:lnTo>
                  <a:pt x="1930" y="223119"/>
                </a:lnTo>
                <a:lnTo>
                  <a:pt x="17412" y="284372"/>
                </a:lnTo>
                <a:lnTo>
                  <a:pt x="48150" y="334071"/>
                </a:lnTo>
                <a:lnTo>
                  <a:pt x="92763" y="366976"/>
                </a:lnTo>
                <a:lnTo>
                  <a:pt x="120141" y="376808"/>
                </a:lnTo>
                <a:lnTo>
                  <a:pt x="124968" y="361568"/>
                </a:lnTo>
                <a:lnTo>
                  <a:pt x="103487" y="352069"/>
                </a:lnTo>
                <a:lnTo>
                  <a:pt x="84947" y="338820"/>
                </a:lnTo>
                <a:lnTo>
                  <a:pt x="56641" y="301116"/>
                </a:lnTo>
                <a:lnTo>
                  <a:pt x="39893" y="249983"/>
                </a:lnTo>
                <a:lnTo>
                  <a:pt x="34289" y="186562"/>
                </a:lnTo>
                <a:lnTo>
                  <a:pt x="35692" y="154368"/>
                </a:lnTo>
                <a:lnTo>
                  <a:pt x="46880" y="98551"/>
                </a:lnTo>
                <a:lnTo>
                  <a:pt x="69361" y="54548"/>
                </a:lnTo>
                <a:lnTo>
                  <a:pt x="103755" y="24691"/>
                </a:lnTo>
                <a:lnTo>
                  <a:pt x="125475" y="15239"/>
                </a:lnTo>
                <a:lnTo>
                  <a:pt x="12014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16045" y="2375611"/>
            <a:ext cx="151599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952500" algn="l"/>
              </a:tabLst>
            </a:pPr>
            <a:r>
              <a:rPr sz="3200" dirty="0">
                <a:solidFill>
                  <a:srgbClr val="344B5E"/>
                </a:solidFill>
                <a:latin typeface="Verdana"/>
                <a:cs typeface="Verdana"/>
              </a:rPr>
              <a:t>𝑃 𝑥</a:t>
            </a:r>
            <a:r>
              <a:rPr lang="en-US" altLang="zh-CN" sz="3200" dirty="0">
                <a:solidFill>
                  <a:srgbClr val="344B5E"/>
                </a:solidFill>
                <a:latin typeface="Verdana"/>
                <a:cs typeface="Verdana"/>
              </a:rPr>
              <a:t>  </a:t>
            </a:r>
            <a:r>
              <a:rPr sz="3200" dirty="0">
                <a:solidFill>
                  <a:srgbClr val="344B5E"/>
                </a:solidFill>
                <a:latin typeface="Verdana"/>
                <a:cs typeface="Verdana"/>
              </a:rPr>
              <a:t>=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4345" y="2679954"/>
            <a:ext cx="2395855" cy="0"/>
          </a:xfrm>
          <a:custGeom>
            <a:avLst/>
            <a:gdLst/>
            <a:ahLst/>
            <a:cxnLst/>
            <a:rect l="l" t="t" r="r" b="b"/>
            <a:pathLst>
              <a:path w="2395854">
                <a:moveTo>
                  <a:pt x="0" y="0"/>
                </a:moveTo>
                <a:lnTo>
                  <a:pt x="2395728" y="0"/>
                </a:lnTo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86703" y="2170176"/>
            <a:ext cx="19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00" dirty="0">
                <a:solidFill>
                  <a:srgbClr val="344B5E"/>
                </a:solidFill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72405" y="2751073"/>
            <a:ext cx="707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00" dirty="0">
                <a:solidFill>
                  <a:srgbClr val="344B5E"/>
                </a:solidFill>
                <a:latin typeface="Verdana"/>
                <a:cs typeface="Verdana"/>
              </a:rPr>
              <a:t>1 </a:t>
            </a:r>
            <a:r>
              <a:rPr sz="2400" spc="-175" dirty="0">
                <a:solidFill>
                  <a:srgbClr val="344B5E"/>
                </a:solidFill>
                <a:latin typeface="Verdana"/>
                <a:cs typeface="Verdana"/>
              </a:rPr>
              <a:t>+</a:t>
            </a:r>
            <a:r>
              <a:rPr sz="2400" spc="-525" dirty="0">
                <a:solidFill>
                  <a:srgbClr val="344B5E"/>
                </a:solidFill>
                <a:latin typeface="Verdana"/>
                <a:cs typeface="Verdana"/>
              </a:rPr>
              <a:t> </a:t>
            </a:r>
            <a:r>
              <a:rPr sz="2400" spc="-1210" dirty="0">
                <a:solidFill>
                  <a:srgbClr val="344B5E"/>
                </a:solidFill>
                <a:latin typeface="Verdana"/>
                <a:cs typeface="Verdana"/>
              </a:rPr>
              <a:t>𝑒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76746" y="2711451"/>
            <a:ext cx="1831557" cy="282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750" dirty="0">
                <a:solidFill>
                  <a:srgbClr val="344B5E"/>
                </a:solidFill>
                <a:latin typeface="Verdana"/>
                <a:cs typeface="Verdana"/>
              </a:rPr>
              <a:t>−(𝛽</a:t>
            </a:r>
            <a:r>
              <a:rPr sz="2175" baseline="-19157" dirty="0">
                <a:solidFill>
                  <a:srgbClr val="344B5E"/>
                </a:solidFill>
                <a:latin typeface="Verdana"/>
                <a:cs typeface="Verdana"/>
              </a:rPr>
              <a:t>0</a:t>
            </a:r>
            <a:r>
              <a:rPr sz="1750" dirty="0">
                <a:solidFill>
                  <a:srgbClr val="344B5E"/>
                </a:solidFill>
                <a:latin typeface="Verdana"/>
                <a:cs typeface="Verdana"/>
              </a:rPr>
              <a:t>+ 𝛽</a:t>
            </a:r>
            <a:r>
              <a:rPr sz="2175" baseline="-19157" dirty="0">
                <a:solidFill>
                  <a:srgbClr val="344B5E"/>
                </a:solidFill>
                <a:latin typeface="Verdana"/>
                <a:cs typeface="Verdana"/>
              </a:rPr>
              <a:t>1</a:t>
            </a:r>
            <a:r>
              <a:rPr sz="1750">
                <a:solidFill>
                  <a:srgbClr val="344B5E"/>
                </a:solidFill>
                <a:latin typeface="Verdana"/>
                <a:cs typeface="Verdana"/>
              </a:rPr>
              <a:t>𝑥 )</a:t>
            </a:r>
            <a:endParaRPr sz="175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5867" y="2332673"/>
            <a:ext cx="12769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025" algn="ctr">
              <a:spcBef>
                <a:spcPts val="100"/>
              </a:spcBef>
            </a:pPr>
            <a:r>
              <a:rPr sz="2400" b="1" spc="-65" dirty="0">
                <a:solidFill>
                  <a:srgbClr val="84ADAF"/>
                </a:solidFill>
                <a:latin typeface="Arial"/>
                <a:cs typeface="Arial"/>
              </a:rPr>
              <a:t>Logistic  </a:t>
            </a:r>
            <a:r>
              <a:rPr lang="zh-CN" altLang="en-US" sz="2400" b="1" spc="-45" dirty="0">
                <a:solidFill>
                  <a:srgbClr val="84ADAF"/>
                </a:solidFill>
                <a:latin typeface="Arial"/>
                <a:cs typeface="Arial"/>
              </a:rPr>
              <a:t>函数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7F22276A-BD11-40EF-808B-67B62E79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逻辑回归和线性回归的关系</a:t>
            </a:r>
          </a:p>
        </p:txBody>
      </p:sp>
    </p:spTree>
    <p:extLst>
      <p:ext uri="{BB962C8B-B14F-4D97-AF65-F5344CB8AC3E}">
        <p14:creationId xmlns:p14="http://schemas.microsoft.com/office/powerpoint/2010/main" val="970728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725926" y="2491232"/>
            <a:ext cx="495300" cy="377190"/>
          </a:xfrm>
          <a:custGeom>
            <a:avLst/>
            <a:gdLst/>
            <a:ahLst/>
            <a:cxnLst/>
            <a:rect l="l" t="t" r="r" b="b"/>
            <a:pathLst>
              <a:path w="495300" h="377189">
                <a:moveTo>
                  <a:pt x="374903" y="0"/>
                </a:moveTo>
                <a:lnTo>
                  <a:pt x="369443" y="15239"/>
                </a:lnTo>
                <a:lnTo>
                  <a:pt x="391326" y="24691"/>
                </a:lnTo>
                <a:lnTo>
                  <a:pt x="410114" y="37798"/>
                </a:lnTo>
                <a:lnTo>
                  <a:pt x="438403" y="74929"/>
                </a:lnTo>
                <a:lnTo>
                  <a:pt x="455152" y="125031"/>
                </a:lnTo>
                <a:lnTo>
                  <a:pt x="460756" y="186562"/>
                </a:lnTo>
                <a:lnTo>
                  <a:pt x="459353" y="219803"/>
                </a:lnTo>
                <a:lnTo>
                  <a:pt x="448165" y="277092"/>
                </a:lnTo>
                <a:lnTo>
                  <a:pt x="425709" y="321831"/>
                </a:lnTo>
                <a:lnTo>
                  <a:pt x="391558" y="352069"/>
                </a:lnTo>
                <a:lnTo>
                  <a:pt x="370077" y="361568"/>
                </a:lnTo>
                <a:lnTo>
                  <a:pt x="374903" y="376808"/>
                </a:lnTo>
                <a:lnTo>
                  <a:pt x="426243" y="352726"/>
                </a:lnTo>
                <a:lnTo>
                  <a:pt x="464058" y="311022"/>
                </a:lnTo>
                <a:lnTo>
                  <a:pt x="487314" y="255079"/>
                </a:lnTo>
                <a:lnTo>
                  <a:pt x="495046" y="188467"/>
                </a:lnTo>
                <a:lnTo>
                  <a:pt x="493113" y="153943"/>
                </a:lnTo>
                <a:lnTo>
                  <a:pt x="477579" y="92706"/>
                </a:lnTo>
                <a:lnTo>
                  <a:pt x="446716" y="42844"/>
                </a:lnTo>
                <a:lnTo>
                  <a:pt x="402191" y="9836"/>
                </a:lnTo>
                <a:lnTo>
                  <a:pt x="374903" y="0"/>
                </a:lnTo>
                <a:close/>
              </a:path>
              <a:path w="495300" h="377189">
                <a:moveTo>
                  <a:pt x="120141" y="0"/>
                </a:moveTo>
                <a:lnTo>
                  <a:pt x="68897" y="24114"/>
                </a:lnTo>
                <a:lnTo>
                  <a:pt x="30987" y="66039"/>
                </a:lnTo>
                <a:lnTo>
                  <a:pt x="7731" y="122015"/>
                </a:lnTo>
                <a:lnTo>
                  <a:pt x="0" y="188467"/>
                </a:lnTo>
                <a:lnTo>
                  <a:pt x="1930" y="223119"/>
                </a:lnTo>
                <a:lnTo>
                  <a:pt x="17412" y="284372"/>
                </a:lnTo>
                <a:lnTo>
                  <a:pt x="48150" y="334071"/>
                </a:lnTo>
                <a:lnTo>
                  <a:pt x="92763" y="366976"/>
                </a:lnTo>
                <a:lnTo>
                  <a:pt x="120141" y="376808"/>
                </a:lnTo>
                <a:lnTo>
                  <a:pt x="124968" y="361568"/>
                </a:lnTo>
                <a:lnTo>
                  <a:pt x="103487" y="352069"/>
                </a:lnTo>
                <a:lnTo>
                  <a:pt x="84947" y="338820"/>
                </a:lnTo>
                <a:lnTo>
                  <a:pt x="56641" y="301116"/>
                </a:lnTo>
                <a:lnTo>
                  <a:pt x="39893" y="249983"/>
                </a:lnTo>
                <a:lnTo>
                  <a:pt x="34289" y="186562"/>
                </a:lnTo>
                <a:lnTo>
                  <a:pt x="35692" y="154368"/>
                </a:lnTo>
                <a:lnTo>
                  <a:pt x="46880" y="98551"/>
                </a:lnTo>
                <a:lnTo>
                  <a:pt x="69361" y="54548"/>
                </a:lnTo>
                <a:lnTo>
                  <a:pt x="103755" y="24691"/>
                </a:lnTo>
                <a:lnTo>
                  <a:pt x="125475" y="15239"/>
                </a:lnTo>
                <a:lnTo>
                  <a:pt x="12014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16045" y="2375611"/>
            <a:ext cx="151599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952500" algn="l"/>
              </a:tabLst>
            </a:pPr>
            <a:r>
              <a:rPr sz="3200" dirty="0">
                <a:solidFill>
                  <a:srgbClr val="344B5E"/>
                </a:solidFill>
                <a:latin typeface="Verdana"/>
                <a:cs typeface="Verdana"/>
              </a:rPr>
              <a:t>𝑃 𝑥</a:t>
            </a:r>
            <a:r>
              <a:rPr lang="en-US" altLang="zh-CN" sz="3200" dirty="0">
                <a:solidFill>
                  <a:srgbClr val="344B5E"/>
                </a:solidFill>
                <a:latin typeface="Verdana"/>
                <a:cs typeface="Verdana"/>
              </a:rPr>
              <a:t>  </a:t>
            </a:r>
            <a:r>
              <a:rPr sz="3200" dirty="0">
                <a:solidFill>
                  <a:srgbClr val="344B5E"/>
                </a:solidFill>
                <a:latin typeface="Verdana"/>
                <a:cs typeface="Verdana"/>
              </a:rPr>
              <a:t>=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4345" y="2679954"/>
            <a:ext cx="2395855" cy="0"/>
          </a:xfrm>
          <a:custGeom>
            <a:avLst/>
            <a:gdLst/>
            <a:ahLst/>
            <a:cxnLst/>
            <a:rect l="l" t="t" r="r" b="b"/>
            <a:pathLst>
              <a:path w="2395854">
                <a:moveTo>
                  <a:pt x="0" y="0"/>
                </a:moveTo>
                <a:lnTo>
                  <a:pt x="2395728" y="0"/>
                </a:lnTo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86703" y="2170176"/>
            <a:ext cx="19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00" dirty="0">
                <a:solidFill>
                  <a:srgbClr val="344B5E"/>
                </a:solidFill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72405" y="2751073"/>
            <a:ext cx="707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00" dirty="0">
                <a:solidFill>
                  <a:srgbClr val="344B5E"/>
                </a:solidFill>
                <a:latin typeface="Verdana"/>
                <a:cs typeface="Verdana"/>
              </a:rPr>
              <a:t>1 </a:t>
            </a:r>
            <a:r>
              <a:rPr sz="2400" spc="-175" dirty="0">
                <a:solidFill>
                  <a:srgbClr val="344B5E"/>
                </a:solidFill>
                <a:latin typeface="Verdana"/>
                <a:cs typeface="Verdana"/>
              </a:rPr>
              <a:t>+</a:t>
            </a:r>
            <a:r>
              <a:rPr sz="2400" spc="-525" dirty="0">
                <a:solidFill>
                  <a:srgbClr val="344B5E"/>
                </a:solidFill>
                <a:latin typeface="Verdana"/>
                <a:cs typeface="Verdana"/>
              </a:rPr>
              <a:t> </a:t>
            </a:r>
            <a:r>
              <a:rPr sz="2400" spc="-1210" dirty="0">
                <a:solidFill>
                  <a:srgbClr val="344B5E"/>
                </a:solidFill>
                <a:latin typeface="Verdana"/>
                <a:cs typeface="Verdana"/>
              </a:rPr>
              <a:t>𝑒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76746" y="2711451"/>
            <a:ext cx="1831557" cy="282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750" dirty="0">
                <a:solidFill>
                  <a:srgbClr val="344B5E"/>
                </a:solidFill>
                <a:latin typeface="Verdana"/>
                <a:cs typeface="Verdana"/>
              </a:rPr>
              <a:t>−(𝛽</a:t>
            </a:r>
            <a:r>
              <a:rPr sz="2175" baseline="-19157" dirty="0">
                <a:solidFill>
                  <a:srgbClr val="344B5E"/>
                </a:solidFill>
                <a:latin typeface="Verdana"/>
                <a:cs typeface="Verdana"/>
              </a:rPr>
              <a:t>0</a:t>
            </a:r>
            <a:r>
              <a:rPr sz="1750" dirty="0">
                <a:solidFill>
                  <a:srgbClr val="344B5E"/>
                </a:solidFill>
                <a:latin typeface="Verdana"/>
                <a:cs typeface="Verdana"/>
              </a:rPr>
              <a:t>+ 𝛽</a:t>
            </a:r>
            <a:r>
              <a:rPr sz="2175" baseline="-19157" dirty="0">
                <a:solidFill>
                  <a:srgbClr val="344B5E"/>
                </a:solidFill>
                <a:latin typeface="Verdana"/>
                <a:cs typeface="Verdana"/>
              </a:rPr>
              <a:t>1</a:t>
            </a:r>
            <a:r>
              <a:rPr sz="1750" dirty="0">
                <a:solidFill>
                  <a:srgbClr val="344B5E"/>
                </a:solidFill>
                <a:latin typeface="Verdana"/>
                <a:cs typeface="Verdana"/>
              </a:rPr>
              <a:t>𝑥 )</a:t>
            </a:r>
            <a:endParaRPr sz="175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5539" y="2332673"/>
            <a:ext cx="12769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025" algn="ctr">
              <a:spcBef>
                <a:spcPts val="100"/>
              </a:spcBef>
            </a:pPr>
            <a:r>
              <a:rPr sz="2400" b="1" spc="-65" dirty="0">
                <a:solidFill>
                  <a:srgbClr val="84ADAF"/>
                </a:solidFill>
                <a:latin typeface="Arial"/>
                <a:cs typeface="Arial"/>
              </a:rPr>
              <a:t>Logistic  </a:t>
            </a:r>
            <a:r>
              <a:rPr lang="zh-CN" altLang="en-US" sz="2400" b="1" spc="-45" dirty="0">
                <a:solidFill>
                  <a:srgbClr val="84ADAF"/>
                </a:solidFill>
                <a:latin typeface="Arial"/>
                <a:cs typeface="Arial"/>
              </a:rPr>
              <a:t>函数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7F22276A-BD11-40EF-808B-67B62E7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逻辑回归和线性回归的关系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7682577E-17F2-403E-960D-8716B5D7765F}"/>
              </a:ext>
            </a:extLst>
          </p:cNvPr>
          <p:cNvSpPr/>
          <p:nvPr/>
        </p:nvSpPr>
        <p:spPr>
          <a:xfrm>
            <a:off x="3729101" y="3792473"/>
            <a:ext cx="495300" cy="377190"/>
          </a:xfrm>
          <a:custGeom>
            <a:avLst/>
            <a:gdLst/>
            <a:ahLst/>
            <a:cxnLst/>
            <a:rect l="l" t="t" r="r" b="b"/>
            <a:pathLst>
              <a:path w="495300" h="377189">
                <a:moveTo>
                  <a:pt x="374903" y="0"/>
                </a:moveTo>
                <a:lnTo>
                  <a:pt x="369570" y="15367"/>
                </a:lnTo>
                <a:lnTo>
                  <a:pt x="391380" y="24818"/>
                </a:lnTo>
                <a:lnTo>
                  <a:pt x="410130" y="37925"/>
                </a:lnTo>
                <a:lnTo>
                  <a:pt x="438403" y="75056"/>
                </a:lnTo>
                <a:lnTo>
                  <a:pt x="455152" y="125142"/>
                </a:lnTo>
                <a:lnTo>
                  <a:pt x="460756" y="186562"/>
                </a:lnTo>
                <a:lnTo>
                  <a:pt x="459353" y="219805"/>
                </a:lnTo>
                <a:lnTo>
                  <a:pt x="448165" y="277145"/>
                </a:lnTo>
                <a:lnTo>
                  <a:pt x="425709" y="321941"/>
                </a:lnTo>
                <a:lnTo>
                  <a:pt x="391558" y="352143"/>
                </a:lnTo>
                <a:lnTo>
                  <a:pt x="370077" y="361695"/>
                </a:lnTo>
                <a:lnTo>
                  <a:pt x="374903" y="376936"/>
                </a:lnTo>
                <a:lnTo>
                  <a:pt x="426291" y="352837"/>
                </a:lnTo>
                <a:lnTo>
                  <a:pt x="464058" y="311023"/>
                </a:lnTo>
                <a:lnTo>
                  <a:pt x="487314" y="255143"/>
                </a:lnTo>
                <a:lnTo>
                  <a:pt x="495046" y="188594"/>
                </a:lnTo>
                <a:lnTo>
                  <a:pt x="493115" y="154015"/>
                </a:lnTo>
                <a:lnTo>
                  <a:pt x="477633" y="92761"/>
                </a:lnTo>
                <a:lnTo>
                  <a:pt x="446770" y="42916"/>
                </a:lnTo>
                <a:lnTo>
                  <a:pt x="402193" y="9907"/>
                </a:lnTo>
                <a:lnTo>
                  <a:pt x="374903" y="0"/>
                </a:lnTo>
                <a:close/>
              </a:path>
              <a:path w="495300" h="377189">
                <a:moveTo>
                  <a:pt x="120141" y="0"/>
                </a:moveTo>
                <a:lnTo>
                  <a:pt x="68913" y="24209"/>
                </a:lnTo>
                <a:lnTo>
                  <a:pt x="31114" y="66039"/>
                </a:lnTo>
                <a:lnTo>
                  <a:pt x="7747" y="122078"/>
                </a:lnTo>
                <a:lnTo>
                  <a:pt x="0" y="188594"/>
                </a:lnTo>
                <a:lnTo>
                  <a:pt x="1930" y="223190"/>
                </a:lnTo>
                <a:lnTo>
                  <a:pt x="17412" y="284428"/>
                </a:lnTo>
                <a:lnTo>
                  <a:pt x="48204" y="334144"/>
                </a:lnTo>
                <a:lnTo>
                  <a:pt x="92781" y="367101"/>
                </a:lnTo>
                <a:lnTo>
                  <a:pt x="120141" y="376936"/>
                </a:lnTo>
                <a:lnTo>
                  <a:pt x="124968" y="361695"/>
                </a:lnTo>
                <a:lnTo>
                  <a:pt x="103487" y="352143"/>
                </a:lnTo>
                <a:lnTo>
                  <a:pt x="84947" y="338899"/>
                </a:lnTo>
                <a:lnTo>
                  <a:pt x="56641" y="301244"/>
                </a:lnTo>
                <a:lnTo>
                  <a:pt x="39893" y="249999"/>
                </a:lnTo>
                <a:lnTo>
                  <a:pt x="34289" y="186562"/>
                </a:lnTo>
                <a:lnTo>
                  <a:pt x="35692" y="154441"/>
                </a:lnTo>
                <a:lnTo>
                  <a:pt x="46880" y="98677"/>
                </a:lnTo>
                <a:lnTo>
                  <a:pt x="69363" y="54675"/>
                </a:lnTo>
                <a:lnTo>
                  <a:pt x="103808" y="24818"/>
                </a:lnTo>
                <a:lnTo>
                  <a:pt x="125602" y="15367"/>
                </a:lnTo>
                <a:lnTo>
                  <a:pt x="12014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C6630EE-64B1-476A-A558-9081868D70D5}"/>
              </a:ext>
            </a:extLst>
          </p:cNvPr>
          <p:cNvSpPr txBox="1"/>
          <p:nvPr/>
        </p:nvSpPr>
        <p:spPr>
          <a:xfrm>
            <a:off x="3419093" y="3677667"/>
            <a:ext cx="136525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953135" algn="l"/>
              </a:tabLst>
            </a:pPr>
            <a:r>
              <a:rPr sz="3200" dirty="0">
                <a:solidFill>
                  <a:srgbClr val="344B5E"/>
                </a:solidFill>
                <a:latin typeface="Verdana"/>
                <a:cs typeface="Verdana"/>
              </a:rPr>
              <a:t>𝑃 𝑥	=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8F6BFC9F-AD1C-4A4C-A969-7FA2D392D15F}"/>
              </a:ext>
            </a:extLst>
          </p:cNvPr>
          <p:cNvSpPr/>
          <p:nvPr/>
        </p:nvSpPr>
        <p:spPr>
          <a:xfrm>
            <a:off x="4787519" y="3981323"/>
            <a:ext cx="1847214" cy="0"/>
          </a:xfrm>
          <a:custGeom>
            <a:avLst/>
            <a:gdLst/>
            <a:ahLst/>
            <a:cxnLst/>
            <a:rect l="l" t="t" r="r" b="b"/>
            <a:pathLst>
              <a:path w="1847215">
                <a:moveTo>
                  <a:pt x="0" y="0"/>
                </a:moveTo>
                <a:lnTo>
                  <a:pt x="1847087" y="0"/>
                </a:lnTo>
              </a:path>
            </a:pathLst>
          </a:custGeom>
          <a:ln w="25907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A83A0698-ADB8-4DAA-9250-31E31B2FF74F}"/>
              </a:ext>
            </a:extLst>
          </p:cNvPr>
          <p:cNvSpPr txBox="1"/>
          <p:nvPr/>
        </p:nvSpPr>
        <p:spPr>
          <a:xfrm>
            <a:off x="4969256" y="3441446"/>
            <a:ext cx="147256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3525" baseline="-20094" dirty="0">
                <a:solidFill>
                  <a:srgbClr val="344B5E"/>
                </a:solidFill>
                <a:latin typeface="Verdana"/>
                <a:cs typeface="Verdana"/>
              </a:rPr>
              <a:t>𝑒</a:t>
            </a:r>
            <a:r>
              <a:rPr sz="1900" dirty="0">
                <a:solidFill>
                  <a:srgbClr val="344B5E"/>
                </a:solidFill>
                <a:latin typeface="Verdana"/>
                <a:cs typeface="Verdana"/>
              </a:rPr>
              <a:t>(𝛽</a:t>
            </a:r>
            <a:r>
              <a:rPr sz="2400" baseline="-13157" dirty="0">
                <a:solidFill>
                  <a:srgbClr val="344B5E"/>
                </a:solidFill>
                <a:latin typeface="Verdana"/>
                <a:cs typeface="Verdana"/>
              </a:rPr>
              <a:t>0</a:t>
            </a:r>
            <a:r>
              <a:rPr sz="1900" dirty="0">
                <a:solidFill>
                  <a:srgbClr val="344B5E"/>
                </a:solidFill>
                <a:latin typeface="Verdana"/>
                <a:cs typeface="Verdana"/>
              </a:rPr>
              <a:t>+ 𝛽</a:t>
            </a:r>
            <a:r>
              <a:rPr sz="2400" baseline="-13157" dirty="0">
                <a:solidFill>
                  <a:srgbClr val="344B5E"/>
                </a:solidFill>
                <a:latin typeface="Verdana"/>
                <a:cs typeface="Verdana"/>
              </a:rPr>
              <a:t>1</a:t>
            </a:r>
            <a:r>
              <a:rPr sz="1900" dirty="0">
                <a:solidFill>
                  <a:srgbClr val="344B5E"/>
                </a:solidFill>
                <a:latin typeface="Verdana"/>
                <a:cs typeface="Verdana"/>
              </a:rPr>
              <a:t>𝑥)</a:t>
            </a:r>
            <a:endParaRPr sz="1900" dirty="0">
              <a:latin typeface="Verdana"/>
              <a:cs typeface="Verdana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4C7F37FD-328A-4059-8144-09AF39B8BBE1}"/>
              </a:ext>
            </a:extLst>
          </p:cNvPr>
          <p:cNvSpPr txBox="1"/>
          <p:nvPr/>
        </p:nvSpPr>
        <p:spPr>
          <a:xfrm>
            <a:off x="4775708" y="3897122"/>
            <a:ext cx="1859914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3525" baseline="-17730" dirty="0">
                <a:solidFill>
                  <a:srgbClr val="344B5E"/>
                </a:solidFill>
                <a:latin typeface="Verdana"/>
                <a:cs typeface="Verdana"/>
              </a:rPr>
              <a:t>1+𝑒</a:t>
            </a:r>
            <a:r>
              <a:rPr sz="1900" dirty="0">
                <a:solidFill>
                  <a:srgbClr val="344B5E"/>
                </a:solidFill>
                <a:latin typeface="Verdana"/>
                <a:cs typeface="Verdana"/>
              </a:rPr>
              <a:t>(𝛽</a:t>
            </a:r>
            <a:r>
              <a:rPr sz="2400" baseline="-13157" dirty="0">
                <a:solidFill>
                  <a:srgbClr val="344B5E"/>
                </a:solidFill>
                <a:latin typeface="Verdana"/>
                <a:cs typeface="Verdana"/>
              </a:rPr>
              <a:t>0</a:t>
            </a:r>
            <a:r>
              <a:rPr sz="1900" dirty="0">
                <a:solidFill>
                  <a:srgbClr val="344B5E"/>
                </a:solidFill>
                <a:latin typeface="Verdana"/>
                <a:cs typeface="Verdana"/>
              </a:rPr>
              <a:t>+ 𝛽</a:t>
            </a:r>
            <a:r>
              <a:rPr sz="2400" baseline="-13157" dirty="0">
                <a:solidFill>
                  <a:srgbClr val="344B5E"/>
                </a:solidFill>
                <a:latin typeface="Verdana"/>
                <a:cs typeface="Verdana"/>
              </a:rPr>
              <a:t>1</a:t>
            </a:r>
            <a:r>
              <a:rPr sz="1900" dirty="0">
                <a:solidFill>
                  <a:srgbClr val="344B5E"/>
                </a:solidFill>
                <a:latin typeface="Verdana"/>
                <a:cs typeface="Verdana"/>
              </a:rPr>
              <a:t>𝑥)</a:t>
            </a:r>
            <a:endParaRPr sz="19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19894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5539" y="2332673"/>
            <a:ext cx="12769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025" algn="ctr">
              <a:spcBef>
                <a:spcPts val="100"/>
              </a:spcBef>
            </a:pPr>
            <a:r>
              <a:rPr sz="2400" b="1" spc="-65" dirty="0">
                <a:solidFill>
                  <a:srgbClr val="84ADAF"/>
                </a:solidFill>
                <a:latin typeface="Arial"/>
                <a:cs typeface="Arial"/>
              </a:rPr>
              <a:t>Logistic  </a:t>
            </a:r>
            <a:r>
              <a:rPr lang="zh-CN" altLang="en-US" sz="2400" b="1" spc="-45" dirty="0">
                <a:solidFill>
                  <a:srgbClr val="84ADAF"/>
                </a:solidFill>
                <a:latin typeface="Arial"/>
                <a:cs typeface="Arial"/>
              </a:rPr>
              <a:t>函数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7F22276A-BD11-40EF-808B-67B62E7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逻辑回归和线性回归的关系</a:t>
            </a:r>
          </a:p>
        </p:txBody>
      </p:sp>
      <p:sp>
        <p:nvSpPr>
          <p:cNvPr id="25" name="object 9">
            <a:extLst>
              <a:ext uri="{FF2B5EF4-FFF2-40B4-BE49-F238E27FC236}">
                <a16:creationId xmlns:a16="http://schemas.microsoft.com/office/drawing/2014/main" id="{ADF6B0B9-178D-4D66-8226-8A2832EA18E1}"/>
              </a:ext>
            </a:extLst>
          </p:cNvPr>
          <p:cNvSpPr txBox="1"/>
          <p:nvPr/>
        </p:nvSpPr>
        <p:spPr>
          <a:xfrm>
            <a:off x="1387180" y="4226052"/>
            <a:ext cx="7861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5080" indent="-12700">
              <a:spcBef>
                <a:spcPts val="100"/>
              </a:spcBef>
            </a:pPr>
            <a:r>
              <a:rPr sz="2400" b="1" spc="5" dirty="0">
                <a:solidFill>
                  <a:srgbClr val="84ADAF"/>
                </a:solidFill>
                <a:latin typeface="Arial"/>
                <a:cs typeface="Arial"/>
              </a:rPr>
              <a:t>O</a:t>
            </a:r>
            <a:r>
              <a:rPr sz="2400" b="1" spc="-10" dirty="0">
                <a:solidFill>
                  <a:srgbClr val="84ADAF"/>
                </a:solidFill>
                <a:latin typeface="Arial"/>
                <a:cs typeface="Arial"/>
              </a:rPr>
              <a:t>d</a:t>
            </a:r>
            <a:r>
              <a:rPr sz="2400" b="1" spc="-60" dirty="0">
                <a:solidFill>
                  <a:srgbClr val="84ADAF"/>
                </a:solidFill>
                <a:latin typeface="Arial"/>
                <a:cs typeface="Arial"/>
              </a:rPr>
              <a:t>ds  </a:t>
            </a:r>
            <a:r>
              <a:rPr sz="2400" b="1" spc="-150" dirty="0">
                <a:solidFill>
                  <a:srgbClr val="84ADAF"/>
                </a:solidFill>
                <a:latin typeface="Arial"/>
                <a:cs typeface="Arial"/>
              </a:rPr>
              <a:t>R</a:t>
            </a:r>
            <a:r>
              <a:rPr sz="2400" b="1" spc="-125" dirty="0">
                <a:solidFill>
                  <a:srgbClr val="84ADAF"/>
                </a:solidFill>
                <a:latin typeface="Arial"/>
                <a:cs typeface="Arial"/>
              </a:rPr>
              <a:t>a</a:t>
            </a:r>
            <a:r>
              <a:rPr sz="2400" b="1" spc="20" dirty="0">
                <a:solidFill>
                  <a:srgbClr val="84ADAF"/>
                </a:solidFill>
                <a:latin typeface="Arial"/>
                <a:cs typeface="Arial"/>
              </a:rPr>
              <a:t>tio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3FA9CD0B-B4FB-4AE1-8286-8B5F06E5E022}"/>
              </a:ext>
            </a:extLst>
          </p:cNvPr>
          <p:cNvSpPr/>
          <p:nvPr/>
        </p:nvSpPr>
        <p:spPr>
          <a:xfrm>
            <a:off x="3671530" y="4675378"/>
            <a:ext cx="1651000" cy="0"/>
          </a:xfrm>
          <a:custGeom>
            <a:avLst/>
            <a:gdLst/>
            <a:ahLst/>
            <a:cxnLst/>
            <a:rect l="l" t="t" r="r" b="b"/>
            <a:pathLst>
              <a:path w="1651000">
                <a:moveTo>
                  <a:pt x="0" y="0"/>
                </a:moveTo>
                <a:lnTo>
                  <a:pt x="1650492" y="0"/>
                </a:lnTo>
              </a:path>
            </a:pathLst>
          </a:custGeom>
          <a:ln w="25907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FE03A103-F7E4-4986-8FE3-45C4B801CD25}"/>
              </a:ext>
            </a:extLst>
          </p:cNvPr>
          <p:cNvSpPr/>
          <p:nvPr/>
        </p:nvSpPr>
        <p:spPr>
          <a:xfrm>
            <a:off x="4380824" y="4178808"/>
            <a:ext cx="495300" cy="377190"/>
          </a:xfrm>
          <a:custGeom>
            <a:avLst/>
            <a:gdLst/>
            <a:ahLst/>
            <a:cxnLst/>
            <a:rect l="l" t="t" r="r" b="b"/>
            <a:pathLst>
              <a:path w="495300" h="377189">
                <a:moveTo>
                  <a:pt x="375030" y="0"/>
                </a:moveTo>
                <a:lnTo>
                  <a:pt x="369569" y="15240"/>
                </a:lnTo>
                <a:lnTo>
                  <a:pt x="391382" y="24745"/>
                </a:lnTo>
                <a:lnTo>
                  <a:pt x="410146" y="37846"/>
                </a:lnTo>
                <a:lnTo>
                  <a:pt x="438530" y="74930"/>
                </a:lnTo>
                <a:lnTo>
                  <a:pt x="455215" y="125079"/>
                </a:lnTo>
                <a:lnTo>
                  <a:pt x="460755" y="186563"/>
                </a:lnTo>
                <a:lnTo>
                  <a:pt x="459370" y="219805"/>
                </a:lnTo>
                <a:lnTo>
                  <a:pt x="448218" y="277145"/>
                </a:lnTo>
                <a:lnTo>
                  <a:pt x="425783" y="321885"/>
                </a:lnTo>
                <a:lnTo>
                  <a:pt x="391683" y="352071"/>
                </a:lnTo>
                <a:lnTo>
                  <a:pt x="370204" y="361569"/>
                </a:lnTo>
                <a:lnTo>
                  <a:pt x="375030" y="376936"/>
                </a:lnTo>
                <a:lnTo>
                  <a:pt x="426370" y="352742"/>
                </a:lnTo>
                <a:lnTo>
                  <a:pt x="464185" y="311023"/>
                </a:lnTo>
                <a:lnTo>
                  <a:pt x="487441" y="255127"/>
                </a:lnTo>
                <a:lnTo>
                  <a:pt x="495173" y="188468"/>
                </a:lnTo>
                <a:lnTo>
                  <a:pt x="493222" y="153943"/>
                </a:lnTo>
                <a:lnTo>
                  <a:pt x="477652" y="92706"/>
                </a:lnTo>
                <a:lnTo>
                  <a:pt x="446843" y="42898"/>
                </a:lnTo>
                <a:lnTo>
                  <a:pt x="402318" y="9854"/>
                </a:lnTo>
                <a:lnTo>
                  <a:pt x="375030" y="0"/>
                </a:lnTo>
                <a:close/>
              </a:path>
              <a:path w="495300" h="377189">
                <a:moveTo>
                  <a:pt x="120268" y="0"/>
                </a:moveTo>
                <a:lnTo>
                  <a:pt x="68976" y="24161"/>
                </a:lnTo>
                <a:lnTo>
                  <a:pt x="31114" y="66040"/>
                </a:lnTo>
                <a:lnTo>
                  <a:pt x="7794" y="122015"/>
                </a:lnTo>
                <a:lnTo>
                  <a:pt x="0" y="188468"/>
                </a:lnTo>
                <a:lnTo>
                  <a:pt x="1950" y="223137"/>
                </a:lnTo>
                <a:lnTo>
                  <a:pt x="17520" y="284426"/>
                </a:lnTo>
                <a:lnTo>
                  <a:pt x="48259" y="334073"/>
                </a:lnTo>
                <a:lnTo>
                  <a:pt x="92836" y="367030"/>
                </a:lnTo>
                <a:lnTo>
                  <a:pt x="120268" y="376936"/>
                </a:lnTo>
                <a:lnTo>
                  <a:pt x="125094" y="361569"/>
                </a:lnTo>
                <a:lnTo>
                  <a:pt x="103596" y="352071"/>
                </a:lnTo>
                <a:lnTo>
                  <a:pt x="85026" y="338836"/>
                </a:lnTo>
                <a:lnTo>
                  <a:pt x="56768" y="301244"/>
                </a:lnTo>
                <a:lnTo>
                  <a:pt x="40020" y="249999"/>
                </a:lnTo>
                <a:lnTo>
                  <a:pt x="34416" y="186563"/>
                </a:lnTo>
                <a:lnTo>
                  <a:pt x="35819" y="154386"/>
                </a:lnTo>
                <a:lnTo>
                  <a:pt x="47007" y="98605"/>
                </a:lnTo>
                <a:lnTo>
                  <a:pt x="69435" y="54566"/>
                </a:lnTo>
                <a:lnTo>
                  <a:pt x="103864" y="24745"/>
                </a:lnTo>
                <a:lnTo>
                  <a:pt x="125602" y="15240"/>
                </a:lnTo>
                <a:lnTo>
                  <a:pt x="12026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5B77C793-1E53-4514-A81C-02F005498182}"/>
              </a:ext>
            </a:extLst>
          </p:cNvPr>
          <p:cNvSpPr txBox="1"/>
          <p:nvPr/>
        </p:nvSpPr>
        <p:spPr>
          <a:xfrm>
            <a:off x="4070945" y="4064128"/>
            <a:ext cx="6737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solidFill>
                  <a:srgbClr val="344B5E"/>
                </a:solidFill>
                <a:latin typeface="Verdana"/>
                <a:cs typeface="Verdana"/>
              </a:rPr>
              <a:t>𝑃 𝑥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29" name="object 13">
            <a:extLst>
              <a:ext uri="{FF2B5EF4-FFF2-40B4-BE49-F238E27FC236}">
                <a16:creationId xmlns:a16="http://schemas.microsoft.com/office/drawing/2014/main" id="{697D6EB2-0ECC-4A19-8BC1-6AEFA5088D48}"/>
              </a:ext>
            </a:extLst>
          </p:cNvPr>
          <p:cNvSpPr/>
          <p:nvPr/>
        </p:nvSpPr>
        <p:spPr>
          <a:xfrm>
            <a:off x="4679529" y="4759426"/>
            <a:ext cx="495300" cy="377190"/>
          </a:xfrm>
          <a:custGeom>
            <a:avLst/>
            <a:gdLst/>
            <a:ahLst/>
            <a:cxnLst/>
            <a:rect l="l" t="t" r="r" b="b"/>
            <a:pathLst>
              <a:path w="495300" h="377189">
                <a:moveTo>
                  <a:pt x="375031" y="0"/>
                </a:moveTo>
                <a:lnTo>
                  <a:pt x="369570" y="15303"/>
                </a:lnTo>
                <a:lnTo>
                  <a:pt x="391382" y="24771"/>
                </a:lnTo>
                <a:lnTo>
                  <a:pt x="410146" y="37877"/>
                </a:lnTo>
                <a:lnTo>
                  <a:pt x="438531" y="75006"/>
                </a:lnTo>
                <a:lnTo>
                  <a:pt x="455215" y="125098"/>
                </a:lnTo>
                <a:lnTo>
                  <a:pt x="460756" y="186563"/>
                </a:lnTo>
                <a:lnTo>
                  <a:pt x="459370" y="219810"/>
                </a:lnTo>
                <a:lnTo>
                  <a:pt x="448218" y="277131"/>
                </a:lnTo>
                <a:lnTo>
                  <a:pt x="425783" y="321896"/>
                </a:lnTo>
                <a:lnTo>
                  <a:pt x="391683" y="352096"/>
                </a:lnTo>
                <a:lnTo>
                  <a:pt x="370205" y="361607"/>
                </a:lnTo>
                <a:lnTo>
                  <a:pt x="375031" y="376910"/>
                </a:lnTo>
                <a:lnTo>
                  <a:pt x="426370" y="352794"/>
                </a:lnTo>
                <a:lnTo>
                  <a:pt x="464185" y="311048"/>
                </a:lnTo>
                <a:lnTo>
                  <a:pt x="487441" y="255136"/>
                </a:lnTo>
                <a:lnTo>
                  <a:pt x="495173" y="188556"/>
                </a:lnTo>
                <a:lnTo>
                  <a:pt x="493222" y="154004"/>
                </a:lnTo>
                <a:lnTo>
                  <a:pt x="477652" y="92759"/>
                </a:lnTo>
                <a:lnTo>
                  <a:pt x="446843" y="42898"/>
                </a:lnTo>
                <a:lnTo>
                  <a:pt x="402318" y="9865"/>
                </a:lnTo>
                <a:lnTo>
                  <a:pt x="375031" y="0"/>
                </a:lnTo>
                <a:close/>
              </a:path>
              <a:path w="495300" h="377189">
                <a:moveTo>
                  <a:pt x="120269" y="0"/>
                </a:moveTo>
                <a:lnTo>
                  <a:pt x="68976" y="24164"/>
                </a:lnTo>
                <a:lnTo>
                  <a:pt x="31114" y="66065"/>
                </a:lnTo>
                <a:lnTo>
                  <a:pt x="7794" y="122072"/>
                </a:lnTo>
                <a:lnTo>
                  <a:pt x="0" y="188556"/>
                </a:lnTo>
                <a:lnTo>
                  <a:pt x="1950" y="223180"/>
                </a:lnTo>
                <a:lnTo>
                  <a:pt x="17520" y="284426"/>
                </a:lnTo>
                <a:lnTo>
                  <a:pt x="48260" y="334124"/>
                </a:lnTo>
                <a:lnTo>
                  <a:pt x="92837" y="367057"/>
                </a:lnTo>
                <a:lnTo>
                  <a:pt x="120269" y="376910"/>
                </a:lnTo>
                <a:lnTo>
                  <a:pt x="125095" y="361607"/>
                </a:lnTo>
                <a:lnTo>
                  <a:pt x="103596" y="352096"/>
                </a:lnTo>
                <a:lnTo>
                  <a:pt x="85026" y="338859"/>
                </a:lnTo>
                <a:lnTo>
                  <a:pt x="56769" y="301205"/>
                </a:lnTo>
                <a:lnTo>
                  <a:pt x="40020" y="249999"/>
                </a:lnTo>
                <a:lnTo>
                  <a:pt x="34417" y="186563"/>
                </a:lnTo>
                <a:lnTo>
                  <a:pt x="35819" y="154408"/>
                </a:lnTo>
                <a:lnTo>
                  <a:pt x="47007" y="98630"/>
                </a:lnTo>
                <a:lnTo>
                  <a:pt x="69435" y="54622"/>
                </a:lnTo>
                <a:lnTo>
                  <a:pt x="103864" y="24771"/>
                </a:lnTo>
                <a:lnTo>
                  <a:pt x="125602" y="15303"/>
                </a:lnTo>
                <a:lnTo>
                  <a:pt x="120269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4">
            <a:extLst>
              <a:ext uri="{FF2B5EF4-FFF2-40B4-BE49-F238E27FC236}">
                <a16:creationId xmlns:a16="http://schemas.microsoft.com/office/drawing/2014/main" id="{563A697E-E97A-4236-912C-74E660BE71AD}"/>
              </a:ext>
            </a:extLst>
          </p:cNvPr>
          <p:cNvSpPr txBox="1"/>
          <p:nvPr/>
        </p:nvSpPr>
        <p:spPr>
          <a:xfrm>
            <a:off x="3779911" y="4644491"/>
            <a:ext cx="139491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>
                <a:solidFill>
                  <a:srgbClr val="344B5E"/>
                </a:solidFill>
                <a:latin typeface="Verdana"/>
                <a:cs typeface="Verdana"/>
              </a:rPr>
              <a:t>1−𝑃 𝑥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31" name="object 15">
            <a:extLst>
              <a:ext uri="{FF2B5EF4-FFF2-40B4-BE49-F238E27FC236}">
                <a16:creationId xmlns:a16="http://schemas.microsoft.com/office/drawing/2014/main" id="{71D862B1-E5B3-48E8-AC7C-218FCB62297F}"/>
              </a:ext>
            </a:extLst>
          </p:cNvPr>
          <p:cNvSpPr/>
          <p:nvPr/>
        </p:nvSpPr>
        <p:spPr>
          <a:xfrm>
            <a:off x="6101040" y="4419219"/>
            <a:ext cx="1351280" cy="275590"/>
          </a:xfrm>
          <a:custGeom>
            <a:avLst/>
            <a:gdLst/>
            <a:ahLst/>
            <a:cxnLst/>
            <a:rect l="l" t="t" r="r" b="b"/>
            <a:pathLst>
              <a:path w="1351279" h="275589">
                <a:moveTo>
                  <a:pt x="1263395" y="0"/>
                </a:moveTo>
                <a:lnTo>
                  <a:pt x="1259459" y="11175"/>
                </a:lnTo>
                <a:lnTo>
                  <a:pt x="1275391" y="18127"/>
                </a:lnTo>
                <a:lnTo>
                  <a:pt x="1289097" y="27733"/>
                </a:lnTo>
                <a:lnTo>
                  <a:pt x="1316972" y="72102"/>
                </a:lnTo>
                <a:lnTo>
                  <a:pt x="1325112" y="112817"/>
                </a:lnTo>
                <a:lnTo>
                  <a:pt x="1326134" y="136270"/>
                </a:lnTo>
                <a:lnTo>
                  <a:pt x="1325110" y="160583"/>
                </a:lnTo>
                <a:lnTo>
                  <a:pt x="1316918" y="202493"/>
                </a:lnTo>
                <a:lnTo>
                  <a:pt x="1289192" y="247507"/>
                </a:lnTo>
                <a:lnTo>
                  <a:pt x="1259966" y="264159"/>
                </a:lnTo>
                <a:lnTo>
                  <a:pt x="1263395" y="275335"/>
                </a:lnTo>
                <a:lnTo>
                  <a:pt x="1300924" y="257698"/>
                </a:lnTo>
                <a:lnTo>
                  <a:pt x="1328546" y="227202"/>
                </a:lnTo>
                <a:lnTo>
                  <a:pt x="1345517" y="186356"/>
                </a:lnTo>
                <a:lnTo>
                  <a:pt x="1351153" y="137794"/>
                </a:lnTo>
                <a:lnTo>
                  <a:pt x="1349746" y="112553"/>
                </a:lnTo>
                <a:lnTo>
                  <a:pt x="1338454" y="67786"/>
                </a:lnTo>
                <a:lnTo>
                  <a:pt x="1315920" y="31378"/>
                </a:lnTo>
                <a:lnTo>
                  <a:pt x="1283380" y="7237"/>
                </a:lnTo>
                <a:lnTo>
                  <a:pt x="1263395" y="0"/>
                </a:lnTo>
                <a:close/>
              </a:path>
              <a:path w="1351279" h="275589">
                <a:moveTo>
                  <a:pt x="87757" y="0"/>
                </a:moveTo>
                <a:lnTo>
                  <a:pt x="50276" y="17700"/>
                </a:lnTo>
                <a:lnTo>
                  <a:pt x="22606" y="48259"/>
                </a:lnTo>
                <a:lnTo>
                  <a:pt x="5635" y="89217"/>
                </a:lnTo>
                <a:lnTo>
                  <a:pt x="0" y="137794"/>
                </a:lnTo>
                <a:lnTo>
                  <a:pt x="1406" y="163034"/>
                </a:lnTo>
                <a:lnTo>
                  <a:pt x="12698" y="207750"/>
                </a:lnTo>
                <a:lnTo>
                  <a:pt x="35179" y="244064"/>
                </a:lnTo>
                <a:lnTo>
                  <a:pt x="67754" y="268118"/>
                </a:lnTo>
                <a:lnTo>
                  <a:pt x="87757" y="275335"/>
                </a:lnTo>
                <a:lnTo>
                  <a:pt x="91186" y="264159"/>
                </a:lnTo>
                <a:lnTo>
                  <a:pt x="75495" y="257184"/>
                </a:lnTo>
                <a:lnTo>
                  <a:pt x="61960" y="247507"/>
                </a:lnTo>
                <a:lnTo>
                  <a:pt x="34234" y="202493"/>
                </a:lnTo>
                <a:lnTo>
                  <a:pt x="26042" y="160583"/>
                </a:lnTo>
                <a:lnTo>
                  <a:pt x="25019" y="136270"/>
                </a:lnTo>
                <a:lnTo>
                  <a:pt x="26042" y="112817"/>
                </a:lnTo>
                <a:lnTo>
                  <a:pt x="34234" y="72102"/>
                </a:lnTo>
                <a:lnTo>
                  <a:pt x="62071" y="27733"/>
                </a:lnTo>
                <a:lnTo>
                  <a:pt x="91694" y="11175"/>
                </a:lnTo>
                <a:lnTo>
                  <a:pt x="87757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6">
            <a:extLst>
              <a:ext uri="{FF2B5EF4-FFF2-40B4-BE49-F238E27FC236}">
                <a16:creationId xmlns:a16="http://schemas.microsoft.com/office/drawing/2014/main" id="{434317DA-0E1D-4C55-B94E-452E12553F95}"/>
              </a:ext>
            </a:extLst>
          </p:cNvPr>
          <p:cNvSpPr txBox="1"/>
          <p:nvPr/>
        </p:nvSpPr>
        <p:spPr>
          <a:xfrm>
            <a:off x="5422987" y="4222623"/>
            <a:ext cx="217334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345" baseline="-20833" dirty="0">
                <a:solidFill>
                  <a:srgbClr val="344B5E"/>
                </a:solidFill>
                <a:latin typeface="Verdana"/>
                <a:cs typeface="Verdana"/>
              </a:rPr>
              <a:t>= </a:t>
            </a:r>
            <a:r>
              <a:rPr sz="4800" baseline="-20833" dirty="0">
                <a:solidFill>
                  <a:srgbClr val="344B5E"/>
                </a:solidFill>
                <a:latin typeface="Verdana"/>
                <a:cs typeface="Verdana"/>
              </a:rPr>
              <a:t>𝑒 </a:t>
            </a:r>
            <a:r>
              <a:rPr sz="2350" dirty="0">
                <a:solidFill>
                  <a:srgbClr val="344B5E"/>
                </a:solidFill>
                <a:latin typeface="Verdana"/>
                <a:cs typeface="Verdana"/>
              </a:rPr>
              <a:t>𝛽</a:t>
            </a:r>
            <a:r>
              <a:rPr sz="2400" baseline="-14619" dirty="0">
                <a:solidFill>
                  <a:srgbClr val="344B5E"/>
                </a:solidFill>
                <a:latin typeface="Verdana"/>
                <a:cs typeface="Verdana"/>
              </a:rPr>
              <a:t>0</a:t>
            </a:r>
            <a:r>
              <a:rPr sz="2350" dirty="0">
                <a:solidFill>
                  <a:srgbClr val="344B5E"/>
                </a:solidFill>
                <a:latin typeface="Verdana"/>
                <a:cs typeface="Verdana"/>
              </a:rPr>
              <a:t>+ 𝛽</a:t>
            </a:r>
            <a:r>
              <a:rPr sz="2400" baseline="-14619" dirty="0">
                <a:solidFill>
                  <a:srgbClr val="344B5E"/>
                </a:solidFill>
                <a:latin typeface="Verdana"/>
                <a:cs typeface="Verdana"/>
              </a:rPr>
              <a:t>1</a:t>
            </a:r>
            <a:r>
              <a:rPr sz="2350" dirty="0">
                <a:solidFill>
                  <a:srgbClr val="344B5E"/>
                </a:solidFill>
                <a:latin typeface="Verdana"/>
                <a:cs typeface="Verdana"/>
              </a:rPr>
              <a:t>𝑥</a:t>
            </a:r>
            <a:endParaRPr sz="2350" dirty="0">
              <a:latin typeface="Verdana"/>
              <a:cs typeface="Verdana"/>
            </a:endParaRPr>
          </a:p>
        </p:txBody>
      </p:sp>
      <p:sp>
        <p:nvSpPr>
          <p:cNvPr id="33" name="object 17">
            <a:extLst>
              <a:ext uri="{FF2B5EF4-FFF2-40B4-BE49-F238E27FC236}">
                <a16:creationId xmlns:a16="http://schemas.microsoft.com/office/drawing/2014/main" id="{8B1F0238-6AE4-432B-A016-7F850F6EC3F6}"/>
              </a:ext>
            </a:extLst>
          </p:cNvPr>
          <p:cNvSpPr/>
          <p:nvPr/>
        </p:nvSpPr>
        <p:spPr>
          <a:xfrm>
            <a:off x="5229692" y="3260598"/>
            <a:ext cx="556260" cy="736600"/>
          </a:xfrm>
          <a:custGeom>
            <a:avLst/>
            <a:gdLst/>
            <a:ahLst/>
            <a:cxnLst/>
            <a:rect l="l" t="t" r="r" b="b"/>
            <a:pathLst>
              <a:path w="556260" h="736600">
                <a:moveTo>
                  <a:pt x="556260" y="457962"/>
                </a:moveTo>
                <a:lnTo>
                  <a:pt x="0" y="457962"/>
                </a:lnTo>
                <a:lnTo>
                  <a:pt x="278130" y="736091"/>
                </a:lnTo>
                <a:lnTo>
                  <a:pt x="556260" y="457962"/>
                </a:lnTo>
                <a:close/>
              </a:path>
              <a:path w="556260" h="736600">
                <a:moveTo>
                  <a:pt x="417195" y="0"/>
                </a:moveTo>
                <a:lnTo>
                  <a:pt x="139064" y="0"/>
                </a:lnTo>
                <a:lnTo>
                  <a:pt x="139064" y="457962"/>
                </a:lnTo>
                <a:lnTo>
                  <a:pt x="417195" y="457962"/>
                </a:lnTo>
                <a:lnTo>
                  <a:pt x="41719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0">
            <a:extLst>
              <a:ext uri="{FF2B5EF4-FFF2-40B4-BE49-F238E27FC236}">
                <a16:creationId xmlns:a16="http://schemas.microsoft.com/office/drawing/2014/main" id="{C241B4D6-E2C0-4D29-A03B-EFE4ABE8626E}"/>
              </a:ext>
            </a:extLst>
          </p:cNvPr>
          <p:cNvSpPr/>
          <p:nvPr/>
        </p:nvSpPr>
        <p:spPr>
          <a:xfrm>
            <a:off x="3729101" y="2483883"/>
            <a:ext cx="495300" cy="377190"/>
          </a:xfrm>
          <a:custGeom>
            <a:avLst/>
            <a:gdLst/>
            <a:ahLst/>
            <a:cxnLst/>
            <a:rect l="l" t="t" r="r" b="b"/>
            <a:pathLst>
              <a:path w="495300" h="377189">
                <a:moveTo>
                  <a:pt x="374903" y="0"/>
                </a:moveTo>
                <a:lnTo>
                  <a:pt x="369570" y="15367"/>
                </a:lnTo>
                <a:lnTo>
                  <a:pt x="391380" y="24818"/>
                </a:lnTo>
                <a:lnTo>
                  <a:pt x="410130" y="37925"/>
                </a:lnTo>
                <a:lnTo>
                  <a:pt x="438403" y="75056"/>
                </a:lnTo>
                <a:lnTo>
                  <a:pt x="455152" y="125142"/>
                </a:lnTo>
                <a:lnTo>
                  <a:pt x="460756" y="186562"/>
                </a:lnTo>
                <a:lnTo>
                  <a:pt x="459353" y="219805"/>
                </a:lnTo>
                <a:lnTo>
                  <a:pt x="448165" y="277145"/>
                </a:lnTo>
                <a:lnTo>
                  <a:pt x="425709" y="321941"/>
                </a:lnTo>
                <a:lnTo>
                  <a:pt x="391558" y="352143"/>
                </a:lnTo>
                <a:lnTo>
                  <a:pt x="370077" y="361695"/>
                </a:lnTo>
                <a:lnTo>
                  <a:pt x="374903" y="376936"/>
                </a:lnTo>
                <a:lnTo>
                  <a:pt x="426291" y="352837"/>
                </a:lnTo>
                <a:lnTo>
                  <a:pt x="464058" y="311023"/>
                </a:lnTo>
                <a:lnTo>
                  <a:pt x="487314" y="255143"/>
                </a:lnTo>
                <a:lnTo>
                  <a:pt x="495046" y="188594"/>
                </a:lnTo>
                <a:lnTo>
                  <a:pt x="493115" y="154015"/>
                </a:lnTo>
                <a:lnTo>
                  <a:pt x="477633" y="92761"/>
                </a:lnTo>
                <a:lnTo>
                  <a:pt x="446770" y="42916"/>
                </a:lnTo>
                <a:lnTo>
                  <a:pt x="402193" y="9907"/>
                </a:lnTo>
                <a:lnTo>
                  <a:pt x="374903" y="0"/>
                </a:lnTo>
                <a:close/>
              </a:path>
              <a:path w="495300" h="377189">
                <a:moveTo>
                  <a:pt x="120141" y="0"/>
                </a:moveTo>
                <a:lnTo>
                  <a:pt x="68913" y="24209"/>
                </a:lnTo>
                <a:lnTo>
                  <a:pt x="31114" y="66039"/>
                </a:lnTo>
                <a:lnTo>
                  <a:pt x="7747" y="122078"/>
                </a:lnTo>
                <a:lnTo>
                  <a:pt x="0" y="188594"/>
                </a:lnTo>
                <a:lnTo>
                  <a:pt x="1930" y="223190"/>
                </a:lnTo>
                <a:lnTo>
                  <a:pt x="17412" y="284428"/>
                </a:lnTo>
                <a:lnTo>
                  <a:pt x="48204" y="334144"/>
                </a:lnTo>
                <a:lnTo>
                  <a:pt x="92781" y="367101"/>
                </a:lnTo>
                <a:lnTo>
                  <a:pt x="120141" y="376936"/>
                </a:lnTo>
                <a:lnTo>
                  <a:pt x="124968" y="361695"/>
                </a:lnTo>
                <a:lnTo>
                  <a:pt x="103487" y="352143"/>
                </a:lnTo>
                <a:lnTo>
                  <a:pt x="84947" y="338899"/>
                </a:lnTo>
                <a:lnTo>
                  <a:pt x="56641" y="301244"/>
                </a:lnTo>
                <a:lnTo>
                  <a:pt x="39893" y="249999"/>
                </a:lnTo>
                <a:lnTo>
                  <a:pt x="34289" y="186562"/>
                </a:lnTo>
                <a:lnTo>
                  <a:pt x="35692" y="154441"/>
                </a:lnTo>
                <a:lnTo>
                  <a:pt x="46880" y="98677"/>
                </a:lnTo>
                <a:lnTo>
                  <a:pt x="69363" y="54675"/>
                </a:lnTo>
                <a:lnTo>
                  <a:pt x="103808" y="24818"/>
                </a:lnTo>
                <a:lnTo>
                  <a:pt x="125602" y="15367"/>
                </a:lnTo>
                <a:lnTo>
                  <a:pt x="12014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1">
            <a:extLst>
              <a:ext uri="{FF2B5EF4-FFF2-40B4-BE49-F238E27FC236}">
                <a16:creationId xmlns:a16="http://schemas.microsoft.com/office/drawing/2014/main" id="{5AF8AFC8-B5A4-4CED-AB84-F32F39E260B9}"/>
              </a:ext>
            </a:extLst>
          </p:cNvPr>
          <p:cNvSpPr txBox="1"/>
          <p:nvPr/>
        </p:nvSpPr>
        <p:spPr>
          <a:xfrm>
            <a:off x="3419093" y="2369077"/>
            <a:ext cx="136525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953135" algn="l"/>
              </a:tabLst>
            </a:pPr>
            <a:r>
              <a:rPr sz="3200" dirty="0">
                <a:solidFill>
                  <a:srgbClr val="344B5E"/>
                </a:solidFill>
                <a:latin typeface="Verdana"/>
                <a:cs typeface="Verdana"/>
              </a:rPr>
              <a:t>𝑃 𝑥	=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36" name="object 12">
            <a:extLst>
              <a:ext uri="{FF2B5EF4-FFF2-40B4-BE49-F238E27FC236}">
                <a16:creationId xmlns:a16="http://schemas.microsoft.com/office/drawing/2014/main" id="{32C1DA23-E4C0-43F4-B259-FF70D6F9D275}"/>
              </a:ext>
            </a:extLst>
          </p:cNvPr>
          <p:cNvSpPr/>
          <p:nvPr/>
        </p:nvSpPr>
        <p:spPr>
          <a:xfrm>
            <a:off x="4787519" y="2672733"/>
            <a:ext cx="1847214" cy="0"/>
          </a:xfrm>
          <a:custGeom>
            <a:avLst/>
            <a:gdLst/>
            <a:ahLst/>
            <a:cxnLst/>
            <a:rect l="l" t="t" r="r" b="b"/>
            <a:pathLst>
              <a:path w="1847215">
                <a:moveTo>
                  <a:pt x="0" y="0"/>
                </a:moveTo>
                <a:lnTo>
                  <a:pt x="1847087" y="0"/>
                </a:lnTo>
              </a:path>
            </a:pathLst>
          </a:custGeom>
          <a:ln w="25907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3">
            <a:extLst>
              <a:ext uri="{FF2B5EF4-FFF2-40B4-BE49-F238E27FC236}">
                <a16:creationId xmlns:a16="http://schemas.microsoft.com/office/drawing/2014/main" id="{E98D4EF1-D2D8-4E4E-ACFC-FBF145407092}"/>
              </a:ext>
            </a:extLst>
          </p:cNvPr>
          <p:cNvSpPr txBox="1"/>
          <p:nvPr/>
        </p:nvSpPr>
        <p:spPr>
          <a:xfrm>
            <a:off x="4969256" y="2132856"/>
            <a:ext cx="147256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3525" baseline="-20094" dirty="0">
                <a:solidFill>
                  <a:srgbClr val="344B5E"/>
                </a:solidFill>
                <a:latin typeface="Verdana"/>
                <a:cs typeface="Verdana"/>
              </a:rPr>
              <a:t>𝑒</a:t>
            </a:r>
            <a:r>
              <a:rPr sz="1900" dirty="0">
                <a:solidFill>
                  <a:srgbClr val="344B5E"/>
                </a:solidFill>
                <a:latin typeface="Verdana"/>
                <a:cs typeface="Verdana"/>
              </a:rPr>
              <a:t>(𝛽</a:t>
            </a:r>
            <a:r>
              <a:rPr sz="2400" baseline="-13157" dirty="0">
                <a:solidFill>
                  <a:srgbClr val="344B5E"/>
                </a:solidFill>
                <a:latin typeface="Verdana"/>
                <a:cs typeface="Verdana"/>
              </a:rPr>
              <a:t>0</a:t>
            </a:r>
            <a:r>
              <a:rPr sz="1900" dirty="0">
                <a:solidFill>
                  <a:srgbClr val="344B5E"/>
                </a:solidFill>
                <a:latin typeface="Verdana"/>
                <a:cs typeface="Verdana"/>
              </a:rPr>
              <a:t>+ 𝛽</a:t>
            </a:r>
            <a:r>
              <a:rPr sz="2400" baseline="-13157" dirty="0">
                <a:solidFill>
                  <a:srgbClr val="344B5E"/>
                </a:solidFill>
                <a:latin typeface="Verdana"/>
                <a:cs typeface="Verdana"/>
              </a:rPr>
              <a:t>1</a:t>
            </a:r>
            <a:r>
              <a:rPr sz="1900" dirty="0">
                <a:solidFill>
                  <a:srgbClr val="344B5E"/>
                </a:solidFill>
                <a:latin typeface="Verdana"/>
                <a:cs typeface="Verdana"/>
              </a:rPr>
              <a:t>𝑥)</a:t>
            </a:r>
            <a:endParaRPr sz="1900" dirty="0">
              <a:latin typeface="Verdana"/>
              <a:cs typeface="Verdana"/>
            </a:endParaRPr>
          </a:p>
        </p:txBody>
      </p:sp>
      <p:sp>
        <p:nvSpPr>
          <p:cNvPr id="38" name="object 14">
            <a:extLst>
              <a:ext uri="{FF2B5EF4-FFF2-40B4-BE49-F238E27FC236}">
                <a16:creationId xmlns:a16="http://schemas.microsoft.com/office/drawing/2014/main" id="{B5F755AC-F6C8-43E2-85B1-9522EFBA834C}"/>
              </a:ext>
            </a:extLst>
          </p:cNvPr>
          <p:cNvSpPr txBox="1"/>
          <p:nvPr/>
        </p:nvSpPr>
        <p:spPr>
          <a:xfrm>
            <a:off x="4775708" y="2588532"/>
            <a:ext cx="1859914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3525" baseline="-17730" dirty="0">
                <a:solidFill>
                  <a:srgbClr val="344B5E"/>
                </a:solidFill>
                <a:latin typeface="Verdana"/>
                <a:cs typeface="Verdana"/>
              </a:rPr>
              <a:t>1+𝑒</a:t>
            </a:r>
            <a:r>
              <a:rPr sz="1900" dirty="0">
                <a:solidFill>
                  <a:srgbClr val="344B5E"/>
                </a:solidFill>
                <a:latin typeface="Verdana"/>
                <a:cs typeface="Verdana"/>
              </a:rPr>
              <a:t>(𝛽</a:t>
            </a:r>
            <a:r>
              <a:rPr sz="2400" baseline="-13157" dirty="0">
                <a:solidFill>
                  <a:srgbClr val="344B5E"/>
                </a:solidFill>
                <a:latin typeface="Verdana"/>
                <a:cs typeface="Verdana"/>
              </a:rPr>
              <a:t>0</a:t>
            </a:r>
            <a:r>
              <a:rPr sz="1900" dirty="0">
                <a:solidFill>
                  <a:srgbClr val="344B5E"/>
                </a:solidFill>
                <a:latin typeface="Verdana"/>
                <a:cs typeface="Verdana"/>
              </a:rPr>
              <a:t>+ 𝛽</a:t>
            </a:r>
            <a:r>
              <a:rPr sz="2400" baseline="-13157" dirty="0">
                <a:solidFill>
                  <a:srgbClr val="344B5E"/>
                </a:solidFill>
                <a:latin typeface="Verdana"/>
                <a:cs typeface="Verdana"/>
              </a:rPr>
              <a:t>1</a:t>
            </a:r>
            <a:r>
              <a:rPr sz="1900" dirty="0">
                <a:solidFill>
                  <a:srgbClr val="344B5E"/>
                </a:solidFill>
                <a:latin typeface="Verdana"/>
                <a:cs typeface="Verdana"/>
              </a:rPr>
              <a:t>𝑥)</a:t>
            </a:r>
            <a:endParaRPr sz="19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60955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5539" y="2332673"/>
            <a:ext cx="12769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025" algn="ctr">
              <a:spcBef>
                <a:spcPts val="100"/>
              </a:spcBef>
            </a:pPr>
            <a:r>
              <a:rPr sz="2400" b="1" spc="-65" dirty="0">
                <a:solidFill>
                  <a:srgbClr val="84ADAF"/>
                </a:solidFill>
                <a:latin typeface="Arial"/>
                <a:cs typeface="Arial"/>
              </a:rPr>
              <a:t>Logistic  </a:t>
            </a:r>
            <a:r>
              <a:rPr lang="zh-CN" altLang="en-US" sz="2400" b="1" spc="-45" dirty="0">
                <a:solidFill>
                  <a:srgbClr val="84ADAF"/>
                </a:solidFill>
                <a:latin typeface="Arial"/>
                <a:cs typeface="Arial"/>
              </a:rPr>
              <a:t>函数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7F22276A-BD11-40EF-808B-67B62E7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逻辑回归和线性回归的关系</a:t>
            </a:r>
          </a:p>
        </p:txBody>
      </p:sp>
      <p:sp>
        <p:nvSpPr>
          <p:cNvPr id="25" name="object 9">
            <a:extLst>
              <a:ext uri="{FF2B5EF4-FFF2-40B4-BE49-F238E27FC236}">
                <a16:creationId xmlns:a16="http://schemas.microsoft.com/office/drawing/2014/main" id="{ADF6B0B9-178D-4D66-8226-8A2832EA18E1}"/>
              </a:ext>
            </a:extLst>
          </p:cNvPr>
          <p:cNvSpPr txBox="1"/>
          <p:nvPr/>
        </p:nvSpPr>
        <p:spPr>
          <a:xfrm>
            <a:off x="1387180" y="4226052"/>
            <a:ext cx="78613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5080" indent="-12700" algn="ctr">
              <a:spcBef>
                <a:spcPts val="100"/>
              </a:spcBef>
            </a:pPr>
            <a:r>
              <a:rPr lang="en-US" altLang="zh-CN" sz="2400" b="1" spc="5" dirty="0">
                <a:solidFill>
                  <a:srgbClr val="84ADAF"/>
                </a:solidFill>
                <a:latin typeface="Arial"/>
                <a:cs typeface="Arial"/>
              </a:rPr>
              <a:t>Log</a:t>
            </a:r>
          </a:p>
          <a:p>
            <a:pPr marL="24765" marR="5080" indent="-12700">
              <a:spcBef>
                <a:spcPts val="100"/>
              </a:spcBef>
            </a:pPr>
            <a:r>
              <a:rPr sz="2400" b="1" spc="5" dirty="0">
                <a:solidFill>
                  <a:srgbClr val="84ADAF"/>
                </a:solidFill>
                <a:latin typeface="Arial"/>
                <a:cs typeface="Arial"/>
              </a:rPr>
              <a:t>O</a:t>
            </a:r>
            <a:r>
              <a:rPr sz="2400" b="1" spc="-10" dirty="0">
                <a:solidFill>
                  <a:srgbClr val="84ADAF"/>
                </a:solidFill>
                <a:latin typeface="Arial"/>
                <a:cs typeface="Arial"/>
              </a:rPr>
              <a:t>d</a:t>
            </a:r>
            <a:r>
              <a:rPr sz="2400" b="1" spc="-60" dirty="0">
                <a:solidFill>
                  <a:srgbClr val="84ADAF"/>
                </a:solidFill>
                <a:latin typeface="Arial"/>
                <a:cs typeface="Arial"/>
              </a:rPr>
              <a:t>ds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3FA9CD0B-B4FB-4AE1-8286-8B5F06E5E022}"/>
              </a:ext>
            </a:extLst>
          </p:cNvPr>
          <p:cNvSpPr/>
          <p:nvPr/>
        </p:nvSpPr>
        <p:spPr>
          <a:xfrm>
            <a:off x="3671530" y="4675378"/>
            <a:ext cx="1651000" cy="0"/>
          </a:xfrm>
          <a:custGeom>
            <a:avLst/>
            <a:gdLst/>
            <a:ahLst/>
            <a:cxnLst/>
            <a:rect l="l" t="t" r="r" b="b"/>
            <a:pathLst>
              <a:path w="1651000">
                <a:moveTo>
                  <a:pt x="0" y="0"/>
                </a:moveTo>
                <a:lnTo>
                  <a:pt x="1650492" y="0"/>
                </a:lnTo>
              </a:path>
            </a:pathLst>
          </a:custGeom>
          <a:ln w="25907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FE03A103-F7E4-4986-8FE3-45C4B801CD25}"/>
              </a:ext>
            </a:extLst>
          </p:cNvPr>
          <p:cNvSpPr/>
          <p:nvPr/>
        </p:nvSpPr>
        <p:spPr>
          <a:xfrm>
            <a:off x="4380824" y="4178808"/>
            <a:ext cx="495300" cy="377190"/>
          </a:xfrm>
          <a:custGeom>
            <a:avLst/>
            <a:gdLst/>
            <a:ahLst/>
            <a:cxnLst/>
            <a:rect l="l" t="t" r="r" b="b"/>
            <a:pathLst>
              <a:path w="495300" h="377189">
                <a:moveTo>
                  <a:pt x="375030" y="0"/>
                </a:moveTo>
                <a:lnTo>
                  <a:pt x="369569" y="15240"/>
                </a:lnTo>
                <a:lnTo>
                  <a:pt x="391382" y="24745"/>
                </a:lnTo>
                <a:lnTo>
                  <a:pt x="410146" y="37846"/>
                </a:lnTo>
                <a:lnTo>
                  <a:pt x="438530" y="74930"/>
                </a:lnTo>
                <a:lnTo>
                  <a:pt x="455215" y="125079"/>
                </a:lnTo>
                <a:lnTo>
                  <a:pt x="460755" y="186563"/>
                </a:lnTo>
                <a:lnTo>
                  <a:pt x="459370" y="219805"/>
                </a:lnTo>
                <a:lnTo>
                  <a:pt x="448218" y="277145"/>
                </a:lnTo>
                <a:lnTo>
                  <a:pt x="425783" y="321885"/>
                </a:lnTo>
                <a:lnTo>
                  <a:pt x="391683" y="352071"/>
                </a:lnTo>
                <a:lnTo>
                  <a:pt x="370204" y="361569"/>
                </a:lnTo>
                <a:lnTo>
                  <a:pt x="375030" y="376936"/>
                </a:lnTo>
                <a:lnTo>
                  <a:pt x="426370" y="352742"/>
                </a:lnTo>
                <a:lnTo>
                  <a:pt x="464185" y="311023"/>
                </a:lnTo>
                <a:lnTo>
                  <a:pt x="487441" y="255127"/>
                </a:lnTo>
                <a:lnTo>
                  <a:pt x="495173" y="188468"/>
                </a:lnTo>
                <a:lnTo>
                  <a:pt x="493222" y="153943"/>
                </a:lnTo>
                <a:lnTo>
                  <a:pt x="477652" y="92706"/>
                </a:lnTo>
                <a:lnTo>
                  <a:pt x="446843" y="42898"/>
                </a:lnTo>
                <a:lnTo>
                  <a:pt x="402318" y="9854"/>
                </a:lnTo>
                <a:lnTo>
                  <a:pt x="375030" y="0"/>
                </a:lnTo>
                <a:close/>
              </a:path>
              <a:path w="495300" h="377189">
                <a:moveTo>
                  <a:pt x="120268" y="0"/>
                </a:moveTo>
                <a:lnTo>
                  <a:pt x="68976" y="24161"/>
                </a:lnTo>
                <a:lnTo>
                  <a:pt x="31114" y="66040"/>
                </a:lnTo>
                <a:lnTo>
                  <a:pt x="7794" y="122015"/>
                </a:lnTo>
                <a:lnTo>
                  <a:pt x="0" y="188468"/>
                </a:lnTo>
                <a:lnTo>
                  <a:pt x="1950" y="223137"/>
                </a:lnTo>
                <a:lnTo>
                  <a:pt x="17520" y="284426"/>
                </a:lnTo>
                <a:lnTo>
                  <a:pt x="48259" y="334073"/>
                </a:lnTo>
                <a:lnTo>
                  <a:pt x="92836" y="367030"/>
                </a:lnTo>
                <a:lnTo>
                  <a:pt x="120268" y="376936"/>
                </a:lnTo>
                <a:lnTo>
                  <a:pt x="125094" y="361569"/>
                </a:lnTo>
                <a:lnTo>
                  <a:pt x="103596" y="352071"/>
                </a:lnTo>
                <a:lnTo>
                  <a:pt x="85026" y="338836"/>
                </a:lnTo>
                <a:lnTo>
                  <a:pt x="56768" y="301244"/>
                </a:lnTo>
                <a:lnTo>
                  <a:pt x="40020" y="249999"/>
                </a:lnTo>
                <a:lnTo>
                  <a:pt x="34416" y="186563"/>
                </a:lnTo>
                <a:lnTo>
                  <a:pt x="35819" y="154386"/>
                </a:lnTo>
                <a:lnTo>
                  <a:pt x="47007" y="98605"/>
                </a:lnTo>
                <a:lnTo>
                  <a:pt x="69435" y="54566"/>
                </a:lnTo>
                <a:lnTo>
                  <a:pt x="103864" y="24745"/>
                </a:lnTo>
                <a:lnTo>
                  <a:pt x="125602" y="15240"/>
                </a:lnTo>
                <a:lnTo>
                  <a:pt x="12026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5B77C793-1E53-4514-A81C-02F005498182}"/>
              </a:ext>
            </a:extLst>
          </p:cNvPr>
          <p:cNvSpPr txBox="1"/>
          <p:nvPr/>
        </p:nvSpPr>
        <p:spPr>
          <a:xfrm>
            <a:off x="4070945" y="4064128"/>
            <a:ext cx="6737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solidFill>
                  <a:srgbClr val="344B5E"/>
                </a:solidFill>
                <a:latin typeface="Verdana"/>
                <a:cs typeface="Verdana"/>
              </a:rPr>
              <a:t>𝑃 𝑥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29" name="object 13">
            <a:extLst>
              <a:ext uri="{FF2B5EF4-FFF2-40B4-BE49-F238E27FC236}">
                <a16:creationId xmlns:a16="http://schemas.microsoft.com/office/drawing/2014/main" id="{697D6EB2-0ECC-4A19-8BC1-6AEFA5088D48}"/>
              </a:ext>
            </a:extLst>
          </p:cNvPr>
          <p:cNvSpPr/>
          <p:nvPr/>
        </p:nvSpPr>
        <p:spPr>
          <a:xfrm>
            <a:off x="4679529" y="4759426"/>
            <a:ext cx="495300" cy="377190"/>
          </a:xfrm>
          <a:custGeom>
            <a:avLst/>
            <a:gdLst/>
            <a:ahLst/>
            <a:cxnLst/>
            <a:rect l="l" t="t" r="r" b="b"/>
            <a:pathLst>
              <a:path w="495300" h="377189">
                <a:moveTo>
                  <a:pt x="375031" y="0"/>
                </a:moveTo>
                <a:lnTo>
                  <a:pt x="369570" y="15303"/>
                </a:lnTo>
                <a:lnTo>
                  <a:pt x="391382" y="24771"/>
                </a:lnTo>
                <a:lnTo>
                  <a:pt x="410146" y="37877"/>
                </a:lnTo>
                <a:lnTo>
                  <a:pt x="438531" y="75006"/>
                </a:lnTo>
                <a:lnTo>
                  <a:pt x="455215" y="125098"/>
                </a:lnTo>
                <a:lnTo>
                  <a:pt x="460756" y="186563"/>
                </a:lnTo>
                <a:lnTo>
                  <a:pt x="459370" y="219810"/>
                </a:lnTo>
                <a:lnTo>
                  <a:pt x="448218" y="277131"/>
                </a:lnTo>
                <a:lnTo>
                  <a:pt x="425783" y="321896"/>
                </a:lnTo>
                <a:lnTo>
                  <a:pt x="391683" y="352096"/>
                </a:lnTo>
                <a:lnTo>
                  <a:pt x="370205" y="361607"/>
                </a:lnTo>
                <a:lnTo>
                  <a:pt x="375031" y="376910"/>
                </a:lnTo>
                <a:lnTo>
                  <a:pt x="426370" y="352794"/>
                </a:lnTo>
                <a:lnTo>
                  <a:pt x="464185" y="311048"/>
                </a:lnTo>
                <a:lnTo>
                  <a:pt x="487441" y="255136"/>
                </a:lnTo>
                <a:lnTo>
                  <a:pt x="495173" y="188556"/>
                </a:lnTo>
                <a:lnTo>
                  <a:pt x="493222" y="154004"/>
                </a:lnTo>
                <a:lnTo>
                  <a:pt x="477652" y="92759"/>
                </a:lnTo>
                <a:lnTo>
                  <a:pt x="446843" y="42898"/>
                </a:lnTo>
                <a:lnTo>
                  <a:pt x="402318" y="9865"/>
                </a:lnTo>
                <a:lnTo>
                  <a:pt x="375031" y="0"/>
                </a:lnTo>
                <a:close/>
              </a:path>
              <a:path w="495300" h="377189">
                <a:moveTo>
                  <a:pt x="120269" y="0"/>
                </a:moveTo>
                <a:lnTo>
                  <a:pt x="68976" y="24164"/>
                </a:lnTo>
                <a:lnTo>
                  <a:pt x="31114" y="66065"/>
                </a:lnTo>
                <a:lnTo>
                  <a:pt x="7794" y="122072"/>
                </a:lnTo>
                <a:lnTo>
                  <a:pt x="0" y="188556"/>
                </a:lnTo>
                <a:lnTo>
                  <a:pt x="1950" y="223180"/>
                </a:lnTo>
                <a:lnTo>
                  <a:pt x="17520" y="284426"/>
                </a:lnTo>
                <a:lnTo>
                  <a:pt x="48260" y="334124"/>
                </a:lnTo>
                <a:lnTo>
                  <a:pt x="92837" y="367057"/>
                </a:lnTo>
                <a:lnTo>
                  <a:pt x="120269" y="376910"/>
                </a:lnTo>
                <a:lnTo>
                  <a:pt x="125095" y="361607"/>
                </a:lnTo>
                <a:lnTo>
                  <a:pt x="103596" y="352096"/>
                </a:lnTo>
                <a:lnTo>
                  <a:pt x="85026" y="338859"/>
                </a:lnTo>
                <a:lnTo>
                  <a:pt x="56769" y="301205"/>
                </a:lnTo>
                <a:lnTo>
                  <a:pt x="40020" y="249999"/>
                </a:lnTo>
                <a:lnTo>
                  <a:pt x="34417" y="186563"/>
                </a:lnTo>
                <a:lnTo>
                  <a:pt x="35819" y="154408"/>
                </a:lnTo>
                <a:lnTo>
                  <a:pt x="47007" y="98630"/>
                </a:lnTo>
                <a:lnTo>
                  <a:pt x="69435" y="54622"/>
                </a:lnTo>
                <a:lnTo>
                  <a:pt x="103864" y="24771"/>
                </a:lnTo>
                <a:lnTo>
                  <a:pt x="125602" y="15303"/>
                </a:lnTo>
                <a:lnTo>
                  <a:pt x="120269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4">
            <a:extLst>
              <a:ext uri="{FF2B5EF4-FFF2-40B4-BE49-F238E27FC236}">
                <a16:creationId xmlns:a16="http://schemas.microsoft.com/office/drawing/2014/main" id="{563A697E-E97A-4236-912C-74E660BE71AD}"/>
              </a:ext>
            </a:extLst>
          </p:cNvPr>
          <p:cNvSpPr txBox="1"/>
          <p:nvPr/>
        </p:nvSpPr>
        <p:spPr>
          <a:xfrm>
            <a:off x="3779911" y="4644491"/>
            <a:ext cx="139491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>
                <a:solidFill>
                  <a:srgbClr val="344B5E"/>
                </a:solidFill>
                <a:latin typeface="Verdana"/>
                <a:cs typeface="Verdana"/>
              </a:rPr>
              <a:t>1−𝑃 𝑥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32" name="object 16">
            <a:extLst>
              <a:ext uri="{FF2B5EF4-FFF2-40B4-BE49-F238E27FC236}">
                <a16:creationId xmlns:a16="http://schemas.microsoft.com/office/drawing/2014/main" id="{434317DA-0E1D-4C55-B94E-452E12553F95}"/>
              </a:ext>
            </a:extLst>
          </p:cNvPr>
          <p:cNvSpPr txBox="1"/>
          <p:nvPr/>
        </p:nvSpPr>
        <p:spPr>
          <a:xfrm>
            <a:off x="5436096" y="4221088"/>
            <a:ext cx="217334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5400" spc="-345" baseline="-20833" dirty="0">
                <a:solidFill>
                  <a:srgbClr val="344B5E"/>
                </a:solidFill>
                <a:latin typeface="Verdana"/>
                <a:cs typeface="Verdana"/>
              </a:rPr>
              <a:t>= </a:t>
            </a:r>
            <a:r>
              <a:rPr lang="en-US" altLang="zh-CN" sz="5400" spc="-345" baseline="-20833" dirty="0">
                <a:solidFill>
                  <a:srgbClr val="344B5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44B5E"/>
                </a:solidFill>
                <a:latin typeface="Verdana"/>
                <a:cs typeface="Verdana"/>
              </a:rPr>
              <a:t>𝛽</a:t>
            </a:r>
            <a:r>
              <a:rPr lang="en-US" altLang="zh-CN" sz="2800" baseline="-14619" dirty="0">
                <a:solidFill>
                  <a:srgbClr val="344B5E"/>
                </a:solidFill>
                <a:latin typeface="Verdana"/>
                <a:cs typeface="Verdana"/>
              </a:rPr>
              <a:t>0</a:t>
            </a:r>
            <a:r>
              <a:rPr sz="2800" dirty="0">
                <a:solidFill>
                  <a:srgbClr val="344B5E"/>
                </a:solidFill>
                <a:latin typeface="Verdana"/>
                <a:cs typeface="Verdana"/>
              </a:rPr>
              <a:t>+ 𝛽</a:t>
            </a:r>
            <a:r>
              <a:rPr sz="2800" baseline="-14619" dirty="0">
                <a:solidFill>
                  <a:srgbClr val="344B5E"/>
                </a:solidFill>
                <a:latin typeface="Verdana"/>
                <a:cs typeface="Verdana"/>
              </a:rPr>
              <a:t>1</a:t>
            </a:r>
            <a:r>
              <a:rPr sz="2800" dirty="0">
                <a:solidFill>
                  <a:srgbClr val="344B5E"/>
                </a:solidFill>
                <a:latin typeface="Verdana"/>
                <a:cs typeface="Verdana"/>
              </a:rPr>
              <a:t>𝑥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33" name="object 17">
            <a:extLst>
              <a:ext uri="{FF2B5EF4-FFF2-40B4-BE49-F238E27FC236}">
                <a16:creationId xmlns:a16="http://schemas.microsoft.com/office/drawing/2014/main" id="{8B1F0238-6AE4-432B-A016-7F850F6EC3F6}"/>
              </a:ext>
            </a:extLst>
          </p:cNvPr>
          <p:cNvSpPr/>
          <p:nvPr/>
        </p:nvSpPr>
        <p:spPr>
          <a:xfrm>
            <a:off x="5229692" y="3260598"/>
            <a:ext cx="556260" cy="736600"/>
          </a:xfrm>
          <a:custGeom>
            <a:avLst/>
            <a:gdLst/>
            <a:ahLst/>
            <a:cxnLst/>
            <a:rect l="l" t="t" r="r" b="b"/>
            <a:pathLst>
              <a:path w="556260" h="736600">
                <a:moveTo>
                  <a:pt x="556260" y="457962"/>
                </a:moveTo>
                <a:lnTo>
                  <a:pt x="0" y="457962"/>
                </a:lnTo>
                <a:lnTo>
                  <a:pt x="278130" y="736091"/>
                </a:lnTo>
                <a:lnTo>
                  <a:pt x="556260" y="457962"/>
                </a:lnTo>
                <a:close/>
              </a:path>
              <a:path w="556260" h="736600">
                <a:moveTo>
                  <a:pt x="417195" y="0"/>
                </a:moveTo>
                <a:lnTo>
                  <a:pt x="139064" y="0"/>
                </a:lnTo>
                <a:lnTo>
                  <a:pt x="139064" y="457962"/>
                </a:lnTo>
                <a:lnTo>
                  <a:pt x="417195" y="457962"/>
                </a:lnTo>
                <a:lnTo>
                  <a:pt x="41719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0">
            <a:extLst>
              <a:ext uri="{FF2B5EF4-FFF2-40B4-BE49-F238E27FC236}">
                <a16:creationId xmlns:a16="http://schemas.microsoft.com/office/drawing/2014/main" id="{C241B4D6-E2C0-4D29-A03B-EFE4ABE8626E}"/>
              </a:ext>
            </a:extLst>
          </p:cNvPr>
          <p:cNvSpPr/>
          <p:nvPr/>
        </p:nvSpPr>
        <p:spPr>
          <a:xfrm>
            <a:off x="3729101" y="2483883"/>
            <a:ext cx="495300" cy="377190"/>
          </a:xfrm>
          <a:custGeom>
            <a:avLst/>
            <a:gdLst/>
            <a:ahLst/>
            <a:cxnLst/>
            <a:rect l="l" t="t" r="r" b="b"/>
            <a:pathLst>
              <a:path w="495300" h="377189">
                <a:moveTo>
                  <a:pt x="374903" y="0"/>
                </a:moveTo>
                <a:lnTo>
                  <a:pt x="369570" y="15367"/>
                </a:lnTo>
                <a:lnTo>
                  <a:pt x="391380" y="24818"/>
                </a:lnTo>
                <a:lnTo>
                  <a:pt x="410130" y="37925"/>
                </a:lnTo>
                <a:lnTo>
                  <a:pt x="438403" y="75056"/>
                </a:lnTo>
                <a:lnTo>
                  <a:pt x="455152" y="125142"/>
                </a:lnTo>
                <a:lnTo>
                  <a:pt x="460756" y="186562"/>
                </a:lnTo>
                <a:lnTo>
                  <a:pt x="459353" y="219805"/>
                </a:lnTo>
                <a:lnTo>
                  <a:pt x="448165" y="277145"/>
                </a:lnTo>
                <a:lnTo>
                  <a:pt x="425709" y="321941"/>
                </a:lnTo>
                <a:lnTo>
                  <a:pt x="391558" y="352143"/>
                </a:lnTo>
                <a:lnTo>
                  <a:pt x="370077" y="361695"/>
                </a:lnTo>
                <a:lnTo>
                  <a:pt x="374903" y="376936"/>
                </a:lnTo>
                <a:lnTo>
                  <a:pt x="426291" y="352837"/>
                </a:lnTo>
                <a:lnTo>
                  <a:pt x="464058" y="311023"/>
                </a:lnTo>
                <a:lnTo>
                  <a:pt x="487314" y="255143"/>
                </a:lnTo>
                <a:lnTo>
                  <a:pt x="495046" y="188594"/>
                </a:lnTo>
                <a:lnTo>
                  <a:pt x="493115" y="154015"/>
                </a:lnTo>
                <a:lnTo>
                  <a:pt x="477633" y="92761"/>
                </a:lnTo>
                <a:lnTo>
                  <a:pt x="446770" y="42916"/>
                </a:lnTo>
                <a:lnTo>
                  <a:pt x="402193" y="9907"/>
                </a:lnTo>
                <a:lnTo>
                  <a:pt x="374903" y="0"/>
                </a:lnTo>
                <a:close/>
              </a:path>
              <a:path w="495300" h="377189">
                <a:moveTo>
                  <a:pt x="120141" y="0"/>
                </a:moveTo>
                <a:lnTo>
                  <a:pt x="68913" y="24209"/>
                </a:lnTo>
                <a:lnTo>
                  <a:pt x="31114" y="66039"/>
                </a:lnTo>
                <a:lnTo>
                  <a:pt x="7747" y="122078"/>
                </a:lnTo>
                <a:lnTo>
                  <a:pt x="0" y="188594"/>
                </a:lnTo>
                <a:lnTo>
                  <a:pt x="1930" y="223190"/>
                </a:lnTo>
                <a:lnTo>
                  <a:pt x="17412" y="284428"/>
                </a:lnTo>
                <a:lnTo>
                  <a:pt x="48204" y="334144"/>
                </a:lnTo>
                <a:lnTo>
                  <a:pt x="92781" y="367101"/>
                </a:lnTo>
                <a:lnTo>
                  <a:pt x="120141" y="376936"/>
                </a:lnTo>
                <a:lnTo>
                  <a:pt x="124968" y="361695"/>
                </a:lnTo>
                <a:lnTo>
                  <a:pt x="103487" y="352143"/>
                </a:lnTo>
                <a:lnTo>
                  <a:pt x="84947" y="338899"/>
                </a:lnTo>
                <a:lnTo>
                  <a:pt x="56641" y="301244"/>
                </a:lnTo>
                <a:lnTo>
                  <a:pt x="39893" y="249999"/>
                </a:lnTo>
                <a:lnTo>
                  <a:pt x="34289" y="186562"/>
                </a:lnTo>
                <a:lnTo>
                  <a:pt x="35692" y="154441"/>
                </a:lnTo>
                <a:lnTo>
                  <a:pt x="46880" y="98677"/>
                </a:lnTo>
                <a:lnTo>
                  <a:pt x="69363" y="54675"/>
                </a:lnTo>
                <a:lnTo>
                  <a:pt x="103808" y="24818"/>
                </a:lnTo>
                <a:lnTo>
                  <a:pt x="125602" y="15367"/>
                </a:lnTo>
                <a:lnTo>
                  <a:pt x="12014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1">
            <a:extLst>
              <a:ext uri="{FF2B5EF4-FFF2-40B4-BE49-F238E27FC236}">
                <a16:creationId xmlns:a16="http://schemas.microsoft.com/office/drawing/2014/main" id="{5AF8AFC8-B5A4-4CED-AB84-F32F39E260B9}"/>
              </a:ext>
            </a:extLst>
          </p:cNvPr>
          <p:cNvSpPr txBox="1"/>
          <p:nvPr/>
        </p:nvSpPr>
        <p:spPr>
          <a:xfrm>
            <a:off x="3419093" y="2369077"/>
            <a:ext cx="136525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953135" algn="l"/>
              </a:tabLst>
            </a:pPr>
            <a:r>
              <a:rPr sz="3200" dirty="0">
                <a:solidFill>
                  <a:srgbClr val="344B5E"/>
                </a:solidFill>
                <a:latin typeface="Verdana"/>
                <a:cs typeface="Verdana"/>
              </a:rPr>
              <a:t>𝑃 𝑥	=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36" name="object 12">
            <a:extLst>
              <a:ext uri="{FF2B5EF4-FFF2-40B4-BE49-F238E27FC236}">
                <a16:creationId xmlns:a16="http://schemas.microsoft.com/office/drawing/2014/main" id="{32C1DA23-E4C0-43F4-B259-FF70D6F9D275}"/>
              </a:ext>
            </a:extLst>
          </p:cNvPr>
          <p:cNvSpPr/>
          <p:nvPr/>
        </p:nvSpPr>
        <p:spPr>
          <a:xfrm>
            <a:off x="4787519" y="2672733"/>
            <a:ext cx="1847214" cy="0"/>
          </a:xfrm>
          <a:custGeom>
            <a:avLst/>
            <a:gdLst/>
            <a:ahLst/>
            <a:cxnLst/>
            <a:rect l="l" t="t" r="r" b="b"/>
            <a:pathLst>
              <a:path w="1847215">
                <a:moveTo>
                  <a:pt x="0" y="0"/>
                </a:moveTo>
                <a:lnTo>
                  <a:pt x="1847087" y="0"/>
                </a:lnTo>
              </a:path>
            </a:pathLst>
          </a:custGeom>
          <a:ln w="25907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3">
            <a:extLst>
              <a:ext uri="{FF2B5EF4-FFF2-40B4-BE49-F238E27FC236}">
                <a16:creationId xmlns:a16="http://schemas.microsoft.com/office/drawing/2014/main" id="{E98D4EF1-D2D8-4E4E-ACFC-FBF145407092}"/>
              </a:ext>
            </a:extLst>
          </p:cNvPr>
          <p:cNvSpPr txBox="1"/>
          <p:nvPr/>
        </p:nvSpPr>
        <p:spPr>
          <a:xfrm>
            <a:off x="4969256" y="2132856"/>
            <a:ext cx="147256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3525" baseline="-20094" dirty="0">
                <a:solidFill>
                  <a:srgbClr val="344B5E"/>
                </a:solidFill>
                <a:latin typeface="Verdana"/>
                <a:cs typeface="Verdana"/>
              </a:rPr>
              <a:t>𝑒</a:t>
            </a:r>
            <a:r>
              <a:rPr sz="1900" dirty="0">
                <a:solidFill>
                  <a:srgbClr val="344B5E"/>
                </a:solidFill>
                <a:latin typeface="Verdana"/>
                <a:cs typeface="Verdana"/>
              </a:rPr>
              <a:t>(𝛽</a:t>
            </a:r>
            <a:r>
              <a:rPr sz="2400" baseline="-13157" dirty="0">
                <a:solidFill>
                  <a:srgbClr val="344B5E"/>
                </a:solidFill>
                <a:latin typeface="Verdana"/>
                <a:cs typeface="Verdana"/>
              </a:rPr>
              <a:t>0</a:t>
            </a:r>
            <a:r>
              <a:rPr sz="1900" dirty="0">
                <a:solidFill>
                  <a:srgbClr val="344B5E"/>
                </a:solidFill>
                <a:latin typeface="Verdana"/>
                <a:cs typeface="Verdana"/>
              </a:rPr>
              <a:t>+ 𝛽</a:t>
            </a:r>
            <a:r>
              <a:rPr sz="2400" baseline="-13157" dirty="0">
                <a:solidFill>
                  <a:srgbClr val="344B5E"/>
                </a:solidFill>
                <a:latin typeface="Verdana"/>
                <a:cs typeface="Verdana"/>
              </a:rPr>
              <a:t>1</a:t>
            </a:r>
            <a:r>
              <a:rPr sz="1900" dirty="0">
                <a:solidFill>
                  <a:srgbClr val="344B5E"/>
                </a:solidFill>
                <a:latin typeface="Verdana"/>
                <a:cs typeface="Verdana"/>
              </a:rPr>
              <a:t>𝑥)</a:t>
            </a:r>
            <a:endParaRPr sz="1900" dirty="0">
              <a:latin typeface="Verdana"/>
              <a:cs typeface="Verdana"/>
            </a:endParaRPr>
          </a:p>
        </p:txBody>
      </p:sp>
      <p:sp>
        <p:nvSpPr>
          <p:cNvPr id="38" name="object 14">
            <a:extLst>
              <a:ext uri="{FF2B5EF4-FFF2-40B4-BE49-F238E27FC236}">
                <a16:creationId xmlns:a16="http://schemas.microsoft.com/office/drawing/2014/main" id="{B5F755AC-F6C8-43E2-85B1-9522EFBA834C}"/>
              </a:ext>
            </a:extLst>
          </p:cNvPr>
          <p:cNvSpPr txBox="1"/>
          <p:nvPr/>
        </p:nvSpPr>
        <p:spPr>
          <a:xfrm>
            <a:off x="4775708" y="2588532"/>
            <a:ext cx="1859914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3525" baseline="-17730" dirty="0">
                <a:solidFill>
                  <a:srgbClr val="344B5E"/>
                </a:solidFill>
                <a:latin typeface="Verdana"/>
                <a:cs typeface="Verdana"/>
              </a:rPr>
              <a:t>1+𝑒</a:t>
            </a:r>
            <a:r>
              <a:rPr sz="1900" dirty="0">
                <a:solidFill>
                  <a:srgbClr val="344B5E"/>
                </a:solidFill>
                <a:latin typeface="Verdana"/>
                <a:cs typeface="Verdana"/>
              </a:rPr>
              <a:t>(𝛽</a:t>
            </a:r>
            <a:r>
              <a:rPr sz="2400" baseline="-13157" dirty="0">
                <a:solidFill>
                  <a:srgbClr val="344B5E"/>
                </a:solidFill>
                <a:latin typeface="Verdana"/>
                <a:cs typeface="Verdana"/>
              </a:rPr>
              <a:t>0</a:t>
            </a:r>
            <a:r>
              <a:rPr sz="1900" dirty="0">
                <a:solidFill>
                  <a:srgbClr val="344B5E"/>
                </a:solidFill>
                <a:latin typeface="Verdana"/>
                <a:cs typeface="Verdana"/>
              </a:rPr>
              <a:t>+ 𝛽</a:t>
            </a:r>
            <a:r>
              <a:rPr sz="2400" baseline="-13157" dirty="0">
                <a:solidFill>
                  <a:srgbClr val="344B5E"/>
                </a:solidFill>
                <a:latin typeface="Verdana"/>
                <a:cs typeface="Verdana"/>
              </a:rPr>
              <a:t>1</a:t>
            </a:r>
            <a:r>
              <a:rPr sz="1900" dirty="0">
                <a:solidFill>
                  <a:srgbClr val="344B5E"/>
                </a:solidFill>
                <a:latin typeface="Verdana"/>
                <a:cs typeface="Verdana"/>
              </a:rPr>
              <a:t>𝑥)</a:t>
            </a:r>
            <a:endParaRPr sz="1900" dirty="0">
              <a:latin typeface="Verdana"/>
              <a:cs typeface="Verdana"/>
            </a:endParaRPr>
          </a:p>
        </p:txBody>
      </p:sp>
      <p:sp>
        <p:nvSpPr>
          <p:cNvPr id="39" name="object 9">
            <a:extLst>
              <a:ext uri="{FF2B5EF4-FFF2-40B4-BE49-F238E27FC236}">
                <a16:creationId xmlns:a16="http://schemas.microsoft.com/office/drawing/2014/main" id="{B02EF20A-0239-4E14-BD79-6C7A27BC5DE5}"/>
              </a:ext>
            </a:extLst>
          </p:cNvPr>
          <p:cNvSpPr txBox="1"/>
          <p:nvPr/>
        </p:nvSpPr>
        <p:spPr>
          <a:xfrm>
            <a:off x="2843808" y="4375049"/>
            <a:ext cx="6184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solidFill>
                  <a:srgbClr val="344B5E"/>
                </a:solidFill>
                <a:latin typeface="Verdana"/>
                <a:cs typeface="Verdana"/>
              </a:rPr>
              <a:t>𝑙𝑜𝑔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40" name="object 10">
            <a:extLst>
              <a:ext uri="{FF2B5EF4-FFF2-40B4-BE49-F238E27FC236}">
                <a16:creationId xmlns:a16="http://schemas.microsoft.com/office/drawing/2014/main" id="{89DE9384-3FB4-40C6-9298-BC373DB60C3C}"/>
              </a:ext>
            </a:extLst>
          </p:cNvPr>
          <p:cNvSpPr/>
          <p:nvPr/>
        </p:nvSpPr>
        <p:spPr>
          <a:xfrm>
            <a:off x="5341390" y="5180965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19049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1">
            <a:extLst>
              <a:ext uri="{FF2B5EF4-FFF2-40B4-BE49-F238E27FC236}">
                <a16:creationId xmlns:a16="http://schemas.microsoft.com/office/drawing/2014/main" id="{4BD622D3-41A0-44B2-A43C-2E794C7666B1}"/>
              </a:ext>
            </a:extLst>
          </p:cNvPr>
          <p:cNvSpPr/>
          <p:nvPr/>
        </p:nvSpPr>
        <p:spPr>
          <a:xfrm>
            <a:off x="5424130" y="4183379"/>
            <a:ext cx="0" cy="988060"/>
          </a:xfrm>
          <a:custGeom>
            <a:avLst/>
            <a:gdLst/>
            <a:ahLst/>
            <a:cxnLst/>
            <a:rect l="l" t="t" r="r" b="b"/>
            <a:pathLst>
              <a:path h="988060">
                <a:moveTo>
                  <a:pt x="0" y="0"/>
                </a:moveTo>
                <a:lnTo>
                  <a:pt x="0" y="988060"/>
                </a:lnTo>
              </a:path>
            </a:pathLst>
          </a:custGeom>
          <a:ln w="38734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2">
            <a:extLst>
              <a:ext uri="{FF2B5EF4-FFF2-40B4-BE49-F238E27FC236}">
                <a16:creationId xmlns:a16="http://schemas.microsoft.com/office/drawing/2014/main" id="{E657D71A-BDFB-4F52-AE08-33D499D3403E}"/>
              </a:ext>
            </a:extLst>
          </p:cNvPr>
          <p:cNvSpPr/>
          <p:nvPr/>
        </p:nvSpPr>
        <p:spPr>
          <a:xfrm>
            <a:off x="5341390" y="4173854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19050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3">
            <a:extLst>
              <a:ext uri="{FF2B5EF4-FFF2-40B4-BE49-F238E27FC236}">
                <a16:creationId xmlns:a16="http://schemas.microsoft.com/office/drawing/2014/main" id="{195C6926-7F64-41C4-B43D-43B91349B2BE}"/>
              </a:ext>
            </a:extLst>
          </p:cNvPr>
          <p:cNvSpPr/>
          <p:nvPr/>
        </p:nvSpPr>
        <p:spPr>
          <a:xfrm>
            <a:off x="3570121" y="5180965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19049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4">
            <a:extLst>
              <a:ext uri="{FF2B5EF4-FFF2-40B4-BE49-F238E27FC236}">
                <a16:creationId xmlns:a16="http://schemas.microsoft.com/office/drawing/2014/main" id="{D6C440DD-ADB5-4C92-8458-07472DC1D2AC}"/>
              </a:ext>
            </a:extLst>
          </p:cNvPr>
          <p:cNvSpPr/>
          <p:nvPr/>
        </p:nvSpPr>
        <p:spPr>
          <a:xfrm>
            <a:off x="3589488" y="4183379"/>
            <a:ext cx="0" cy="988060"/>
          </a:xfrm>
          <a:custGeom>
            <a:avLst/>
            <a:gdLst/>
            <a:ahLst/>
            <a:cxnLst/>
            <a:rect l="l" t="t" r="r" b="b"/>
            <a:pathLst>
              <a:path h="988060">
                <a:moveTo>
                  <a:pt x="0" y="0"/>
                </a:moveTo>
                <a:lnTo>
                  <a:pt x="0" y="988060"/>
                </a:lnTo>
              </a:path>
            </a:pathLst>
          </a:custGeom>
          <a:ln w="38735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5">
            <a:extLst>
              <a:ext uri="{FF2B5EF4-FFF2-40B4-BE49-F238E27FC236}">
                <a16:creationId xmlns:a16="http://schemas.microsoft.com/office/drawing/2014/main" id="{35CECB14-2B94-4A70-81DC-A814ED78C2F9}"/>
              </a:ext>
            </a:extLst>
          </p:cNvPr>
          <p:cNvSpPr/>
          <p:nvPr/>
        </p:nvSpPr>
        <p:spPr>
          <a:xfrm>
            <a:off x="3570121" y="4173854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19050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2033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9E49D-3CE2-44A3-A4E7-74860F09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逻辑回归的优点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93E320-D1DA-4F67-AA2E-5F940F3A1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直接对</a:t>
            </a:r>
            <a:r>
              <a:rPr lang="zh-CN" altLang="en-US" sz="2800" b="1" dirty="0">
                <a:solidFill>
                  <a:srgbClr val="0066FF"/>
                </a:solidFill>
              </a:rPr>
              <a:t>分类可能性</a:t>
            </a:r>
            <a:r>
              <a:rPr lang="zh-CN" altLang="en-US" sz="2800" dirty="0"/>
              <a:t>建模，无需事先假设数据分布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不是仅预测出“类别”，还可得到对</a:t>
            </a:r>
            <a:r>
              <a:rPr lang="zh-CN" altLang="en-US" sz="2800" b="1" dirty="0">
                <a:solidFill>
                  <a:srgbClr val="0066FF"/>
                </a:solidFill>
              </a:rPr>
              <a:t>近似概率</a:t>
            </a:r>
            <a:r>
              <a:rPr lang="zh-CN" altLang="en-US" sz="2800" dirty="0"/>
              <a:t>的预测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对数几率（</a:t>
            </a:r>
            <a:r>
              <a:rPr lang="en-US" altLang="zh-CN" sz="2800" dirty="0"/>
              <a:t>logistic</a:t>
            </a:r>
            <a:r>
              <a:rPr lang="zh-CN" altLang="en-US" sz="2800" dirty="0"/>
              <a:t>）函数是</a:t>
            </a:r>
            <a:r>
              <a:rPr lang="zh-CN" altLang="en-US" sz="2800" b="1" dirty="0">
                <a:solidFill>
                  <a:srgbClr val="0066FF"/>
                </a:solidFill>
              </a:rPr>
              <a:t>任意阶可导的凸函数</a:t>
            </a:r>
            <a:r>
              <a:rPr lang="zh-CN" altLang="en-US" sz="2800" dirty="0"/>
              <a:t>，有很好的数学性质</a:t>
            </a:r>
          </a:p>
        </p:txBody>
      </p:sp>
    </p:spTree>
    <p:extLst>
      <p:ext uri="{BB962C8B-B14F-4D97-AF65-F5344CB8AC3E}">
        <p14:creationId xmlns:p14="http://schemas.microsoft.com/office/powerpoint/2010/main" val="1916073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500" y="1340768"/>
            <a:ext cx="3175508" cy="876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zh-CN" altLang="en-US" sz="2000" b="1" spc="-5" dirty="0">
                <a:solidFill>
                  <a:srgbClr val="84ADAF"/>
                </a:solidFill>
                <a:latin typeface="Arial"/>
                <a:cs typeface="Arial"/>
              </a:rPr>
              <a:t>一个特征 </a:t>
            </a:r>
            <a:r>
              <a:rPr sz="2000" b="1" spc="-20" dirty="0">
                <a:solidFill>
                  <a:srgbClr val="84ADAF"/>
                </a:solidFill>
                <a:latin typeface="Arial"/>
                <a:cs typeface="Arial"/>
              </a:rPr>
              <a:t>(nodes)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50000"/>
              </a:lnSpc>
            </a:pPr>
            <a:r>
              <a:rPr lang="zh-CN" altLang="en-US" sz="2000" b="1" spc="-5" dirty="0">
                <a:solidFill>
                  <a:srgbClr val="84ADAF"/>
                </a:solidFill>
                <a:latin typeface="Arial"/>
                <a:cs typeface="Arial"/>
              </a:rPr>
              <a:t>两个类标签 </a:t>
            </a:r>
            <a:r>
              <a:rPr sz="2000" b="1" spc="-25" dirty="0">
                <a:solidFill>
                  <a:srgbClr val="84ADAF"/>
                </a:solidFill>
                <a:latin typeface="Arial"/>
                <a:cs typeface="Arial"/>
              </a:rPr>
              <a:t>(survived,</a:t>
            </a:r>
            <a:r>
              <a:rPr sz="2000" b="1" spc="-175" dirty="0">
                <a:solidFill>
                  <a:srgbClr val="84ADA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84ADAF"/>
                </a:solidFill>
                <a:latin typeface="Arial"/>
                <a:cs typeface="Arial"/>
              </a:rPr>
              <a:t>lost)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07487" y="3760851"/>
            <a:ext cx="5149215" cy="114300"/>
          </a:xfrm>
          <a:custGeom>
            <a:avLst/>
            <a:gdLst/>
            <a:ahLst/>
            <a:cxnLst/>
            <a:rect l="l" t="t" r="r" b="b"/>
            <a:pathLst>
              <a:path w="5149215" h="114300">
                <a:moveTo>
                  <a:pt x="5111542" y="38100"/>
                </a:moveTo>
                <a:lnTo>
                  <a:pt x="5053838" y="38100"/>
                </a:lnTo>
                <a:lnTo>
                  <a:pt x="5053965" y="76200"/>
                </a:lnTo>
                <a:lnTo>
                  <a:pt x="5034915" y="76266"/>
                </a:lnTo>
                <a:lnTo>
                  <a:pt x="5035042" y="114300"/>
                </a:lnTo>
                <a:lnTo>
                  <a:pt x="5149215" y="56768"/>
                </a:lnTo>
                <a:lnTo>
                  <a:pt x="5111542" y="38100"/>
                </a:lnTo>
                <a:close/>
              </a:path>
              <a:path w="5149215" h="114300">
                <a:moveTo>
                  <a:pt x="5034788" y="38166"/>
                </a:moveTo>
                <a:lnTo>
                  <a:pt x="0" y="55753"/>
                </a:lnTo>
                <a:lnTo>
                  <a:pt x="254" y="93853"/>
                </a:lnTo>
                <a:lnTo>
                  <a:pt x="5034915" y="76266"/>
                </a:lnTo>
                <a:lnTo>
                  <a:pt x="5034788" y="38166"/>
                </a:lnTo>
                <a:close/>
              </a:path>
              <a:path w="5149215" h="114300">
                <a:moveTo>
                  <a:pt x="5053838" y="38100"/>
                </a:moveTo>
                <a:lnTo>
                  <a:pt x="5034788" y="38166"/>
                </a:lnTo>
                <a:lnTo>
                  <a:pt x="5034915" y="76266"/>
                </a:lnTo>
                <a:lnTo>
                  <a:pt x="5053965" y="76200"/>
                </a:lnTo>
                <a:lnTo>
                  <a:pt x="5053838" y="38100"/>
                </a:lnTo>
                <a:close/>
              </a:path>
              <a:path w="5149215" h="114300">
                <a:moveTo>
                  <a:pt x="5034661" y="0"/>
                </a:moveTo>
                <a:lnTo>
                  <a:pt x="5034788" y="38166"/>
                </a:lnTo>
                <a:lnTo>
                  <a:pt x="5111542" y="38100"/>
                </a:lnTo>
                <a:lnTo>
                  <a:pt x="503466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18404" y="2536699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57901" y="2536699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73595" y="2536699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135635" y="0"/>
                </a:moveTo>
                <a:lnTo>
                  <a:pt x="92756" y="6870"/>
                </a:lnTo>
                <a:lnTo>
                  <a:pt x="55522" y="26005"/>
                </a:lnTo>
                <a:lnTo>
                  <a:pt x="26164" y="55193"/>
                </a:lnTo>
                <a:lnTo>
                  <a:pt x="6912" y="92220"/>
                </a:lnTo>
                <a:lnTo>
                  <a:pt x="0" y="134874"/>
                </a:lnTo>
                <a:lnTo>
                  <a:pt x="6912" y="177527"/>
                </a:lnTo>
                <a:lnTo>
                  <a:pt x="26164" y="214554"/>
                </a:lnTo>
                <a:lnTo>
                  <a:pt x="55522" y="243742"/>
                </a:lnTo>
                <a:lnTo>
                  <a:pt x="92756" y="262877"/>
                </a:lnTo>
                <a:lnTo>
                  <a:pt x="135635" y="269747"/>
                </a:lnTo>
                <a:lnTo>
                  <a:pt x="178515" y="262877"/>
                </a:lnTo>
                <a:lnTo>
                  <a:pt x="215749" y="243742"/>
                </a:lnTo>
                <a:lnTo>
                  <a:pt x="245107" y="214554"/>
                </a:lnTo>
                <a:lnTo>
                  <a:pt x="264359" y="177527"/>
                </a:lnTo>
                <a:lnTo>
                  <a:pt x="271272" y="134874"/>
                </a:lnTo>
                <a:lnTo>
                  <a:pt x="264359" y="92220"/>
                </a:lnTo>
                <a:lnTo>
                  <a:pt x="245107" y="55193"/>
                </a:lnTo>
                <a:lnTo>
                  <a:pt x="215749" y="26005"/>
                </a:lnTo>
                <a:lnTo>
                  <a:pt x="178515" y="6870"/>
                </a:lnTo>
                <a:lnTo>
                  <a:pt x="13563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54596" y="2536699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49312" y="2536699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83653" y="2530602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8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17664" y="2530602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135635" y="0"/>
                </a:moveTo>
                <a:lnTo>
                  <a:pt x="92756" y="6870"/>
                </a:lnTo>
                <a:lnTo>
                  <a:pt x="55522" y="26005"/>
                </a:lnTo>
                <a:lnTo>
                  <a:pt x="26164" y="55193"/>
                </a:lnTo>
                <a:lnTo>
                  <a:pt x="6912" y="92220"/>
                </a:lnTo>
                <a:lnTo>
                  <a:pt x="0" y="134874"/>
                </a:lnTo>
                <a:lnTo>
                  <a:pt x="6912" y="177527"/>
                </a:lnTo>
                <a:lnTo>
                  <a:pt x="26164" y="214554"/>
                </a:lnTo>
                <a:lnTo>
                  <a:pt x="55522" y="243742"/>
                </a:lnTo>
                <a:lnTo>
                  <a:pt x="92756" y="262877"/>
                </a:lnTo>
                <a:lnTo>
                  <a:pt x="135635" y="269748"/>
                </a:lnTo>
                <a:lnTo>
                  <a:pt x="178515" y="262877"/>
                </a:lnTo>
                <a:lnTo>
                  <a:pt x="215749" y="243742"/>
                </a:lnTo>
                <a:lnTo>
                  <a:pt x="245107" y="214554"/>
                </a:lnTo>
                <a:lnTo>
                  <a:pt x="264359" y="177527"/>
                </a:lnTo>
                <a:lnTo>
                  <a:pt x="271271" y="134874"/>
                </a:lnTo>
                <a:lnTo>
                  <a:pt x="264359" y="92220"/>
                </a:lnTo>
                <a:lnTo>
                  <a:pt x="245107" y="55193"/>
                </a:lnTo>
                <a:lnTo>
                  <a:pt x="215749" y="26005"/>
                </a:lnTo>
                <a:lnTo>
                  <a:pt x="178515" y="6870"/>
                </a:lnTo>
                <a:lnTo>
                  <a:pt x="13563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17664" y="2530602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0" y="134874"/>
                </a:moveTo>
                <a:lnTo>
                  <a:pt x="6912" y="92220"/>
                </a:lnTo>
                <a:lnTo>
                  <a:pt x="26164" y="55193"/>
                </a:lnTo>
                <a:lnTo>
                  <a:pt x="55522" y="26005"/>
                </a:lnTo>
                <a:lnTo>
                  <a:pt x="92756" y="6870"/>
                </a:lnTo>
                <a:lnTo>
                  <a:pt x="135635" y="0"/>
                </a:lnTo>
                <a:lnTo>
                  <a:pt x="178515" y="6870"/>
                </a:lnTo>
                <a:lnTo>
                  <a:pt x="215749" y="26005"/>
                </a:lnTo>
                <a:lnTo>
                  <a:pt x="245107" y="55193"/>
                </a:lnTo>
                <a:lnTo>
                  <a:pt x="264359" y="92220"/>
                </a:lnTo>
                <a:lnTo>
                  <a:pt x="271271" y="134874"/>
                </a:lnTo>
                <a:lnTo>
                  <a:pt x="264359" y="177527"/>
                </a:lnTo>
                <a:lnTo>
                  <a:pt x="245107" y="214554"/>
                </a:lnTo>
                <a:lnTo>
                  <a:pt x="215749" y="243742"/>
                </a:lnTo>
                <a:lnTo>
                  <a:pt x="178515" y="262877"/>
                </a:lnTo>
                <a:lnTo>
                  <a:pt x="135635" y="269748"/>
                </a:lnTo>
                <a:lnTo>
                  <a:pt x="92756" y="262877"/>
                </a:lnTo>
                <a:lnTo>
                  <a:pt x="55522" y="243742"/>
                </a:lnTo>
                <a:lnTo>
                  <a:pt x="26164" y="214554"/>
                </a:lnTo>
                <a:lnTo>
                  <a:pt x="6912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91529" y="2530602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8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91529" y="2530602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4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8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4" y="269748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13905" y="2530602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8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13905" y="2530602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4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8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4" y="269748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50464" y="2269237"/>
            <a:ext cx="114300" cy="1566545"/>
          </a:xfrm>
          <a:custGeom>
            <a:avLst/>
            <a:gdLst/>
            <a:ahLst/>
            <a:cxnLst/>
            <a:rect l="l" t="t" r="r" b="b"/>
            <a:pathLst>
              <a:path w="114300" h="1566545">
                <a:moveTo>
                  <a:pt x="76200" y="95250"/>
                </a:moveTo>
                <a:lnTo>
                  <a:pt x="38100" y="95250"/>
                </a:lnTo>
                <a:lnTo>
                  <a:pt x="38100" y="1566545"/>
                </a:lnTo>
                <a:lnTo>
                  <a:pt x="76200" y="1566545"/>
                </a:lnTo>
                <a:lnTo>
                  <a:pt x="76200" y="95250"/>
                </a:lnTo>
                <a:close/>
              </a:path>
              <a:path w="114300" h="1566545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1566545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07615" y="3224783"/>
            <a:ext cx="5146675" cy="0"/>
          </a:xfrm>
          <a:custGeom>
            <a:avLst/>
            <a:gdLst/>
            <a:ahLst/>
            <a:cxnLst/>
            <a:rect l="l" t="t" r="r" b="b"/>
            <a:pathLst>
              <a:path w="5146675">
                <a:moveTo>
                  <a:pt x="0" y="0"/>
                </a:moveTo>
                <a:lnTo>
                  <a:pt x="5146420" y="0"/>
                </a:lnTo>
              </a:path>
            </a:pathLst>
          </a:custGeom>
          <a:ln w="25908">
            <a:solidFill>
              <a:srgbClr val="84AD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28317" y="3550920"/>
            <a:ext cx="5454650" cy="80010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spcBef>
                <a:spcPts val="990"/>
              </a:spcBef>
            </a:pPr>
            <a:r>
              <a:rPr spc="-5" dirty="0">
                <a:solidFill>
                  <a:srgbClr val="344B5E"/>
                </a:solidFill>
                <a:latin typeface="Arial"/>
                <a:cs typeface="Arial"/>
              </a:rPr>
              <a:t>Survived:</a:t>
            </a:r>
            <a:r>
              <a:rPr spc="-114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pc="5" dirty="0">
                <a:solidFill>
                  <a:srgbClr val="344B5E"/>
                </a:solidFill>
                <a:latin typeface="Arial"/>
                <a:cs typeface="Arial"/>
              </a:rPr>
              <a:t>0.0</a:t>
            </a:r>
            <a:endParaRPr>
              <a:latin typeface="Arial"/>
              <a:cs typeface="Arial"/>
            </a:endParaRPr>
          </a:p>
          <a:p>
            <a:pPr marL="2656840">
              <a:spcBef>
                <a:spcPts val="890"/>
              </a:spcBef>
            </a:pPr>
            <a:r>
              <a:rPr b="1" dirty="0">
                <a:solidFill>
                  <a:srgbClr val="344B5E"/>
                </a:solidFill>
                <a:latin typeface="Arial"/>
                <a:cs typeface="Arial"/>
              </a:rPr>
              <a:t>Number </a:t>
            </a:r>
            <a:r>
              <a:rPr b="1" spc="10" dirty="0">
                <a:solidFill>
                  <a:srgbClr val="344B5E"/>
                </a:solidFill>
                <a:latin typeface="Arial"/>
                <a:cs typeface="Arial"/>
              </a:rPr>
              <a:t>of </a:t>
            </a:r>
            <a:r>
              <a:rPr b="1" spc="-25" dirty="0">
                <a:solidFill>
                  <a:srgbClr val="344B5E"/>
                </a:solidFill>
                <a:latin typeface="Arial"/>
                <a:cs typeface="Arial"/>
              </a:rPr>
              <a:t>Positive</a:t>
            </a:r>
            <a:r>
              <a:rPr b="1" spc="-30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344B5E"/>
                </a:solidFill>
                <a:latin typeface="Arial"/>
                <a:cs typeface="Arial"/>
              </a:rPr>
              <a:t>Nodes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88312" y="2509392"/>
            <a:ext cx="889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solidFill>
                  <a:srgbClr val="344B5E"/>
                </a:solidFill>
                <a:latin typeface="Arial"/>
                <a:cs typeface="Arial"/>
              </a:rPr>
              <a:t>Lost:</a:t>
            </a:r>
            <a:r>
              <a:rPr spc="-16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pc="5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48228" y="3685795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135636" y="0"/>
                </a:moveTo>
                <a:lnTo>
                  <a:pt x="92756" y="6870"/>
                </a:lnTo>
                <a:lnTo>
                  <a:pt x="55522" y="26005"/>
                </a:lnTo>
                <a:lnTo>
                  <a:pt x="26164" y="55193"/>
                </a:lnTo>
                <a:lnTo>
                  <a:pt x="6912" y="92220"/>
                </a:lnTo>
                <a:lnTo>
                  <a:pt x="0" y="134874"/>
                </a:lnTo>
                <a:lnTo>
                  <a:pt x="6912" y="177527"/>
                </a:lnTo>
                <a:lnTo>
                  <a:pt x="26164" y="214554"/>
                </a:lnTo>
                <a:lnTo>
                  <a:pt x="55522" y="243742"/>
                </a:lnTo>
                <a:lnTo>
                  <a:pt x="92756" y="262877"/>
                </a:lnTo>
                <a:lnTo>
                  <a:pt x="135636" y="269748"/>
                </a:lnTo>
                <a:lnTo>
                  <a:pt x="178515" y="262877"/>
                </a:lnTo>
                <a:lnTo>
                  <a:pt x="215749" y="243742"/>
                </a:lnTo>
                <a:lnTo>
                  <a:pt x="245107" y="214554"/>
                </a:lnTo>
                <a:lnTo>
                  <a:pt x="264359" y="177527"/>
                </a:lnTo>
                <a:lnTo>
                  <a:pt x="271272" y="134874"/>
                </a:lnTo>
                <a:lnTo>
                  <a:pt x="264359" y="92220"/>
                </a:lnTo>
                <a:lnTo>
                  <a:pt x="245107" y="55193"/>
                </a:lnTo>
                <a:lnTo>
                  <a:pt x="215749" y="26005"/>
                </a:lnTo>
                <a:lnTo>
                  <a:pt x="178515" y="6870"/>
                </a:lnTo>
                <a:lnTo>
                  <a:pt x="135636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48228" y="3685795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0" y="134874"/>
                </a:moveTo>
                <a:lnTo>
                  <a:pt x="6912" y="92220"/>
                </a:lnTo>
                <a:lnTo>
                  <a:pt x="26164" y="55193"/>
                </a:lnTo>
                <a:lnTo>
                  <a:pt x="55522" y="26005"/>
                </a:lnTo>
                <a:lnTo>
                  <a:pt x="92756" y="6870"/>
                </a:lnTo>
                <a:lnTo>
                  <a:pt x="135636" y="0"/>
                </a:lnTo>
                <a:lnTo>
                  <a:pt x="178515" y="6870"/>
                </a:lnTo>
                <a:lnTo>
                  <a:pt x="215749" y="26005"/>
                </a:lnTo>
                <a:lnTo>
                  <a:pt x="245107" y="55193"/>
                </a:lnTo>
                <a:lnTo>
                  <a:pt x="264359" y="92220"/>
                </a:lnTo>
                <a:lnTo>
                  <a:pt x="271272" y="134874"/>
                </a:lnTo>
                <a:lnTo>
                  <a:pt x="264359" y="177527"/>
                </a:lnTo>
                <a:lnTo>
                  <a:pt x="245107" y="214554"/>
                </a:lnTo>
                <a:lnTo>
                  <a:pt x="215749" y="243742"/>
                </a:lnTo>
                <a:lnTo>
                  <a:pt x="178515" y="262877"/>
                </a:lnTo>
                <a:lnTo>
                  <a:pt x="135636" y="269748"/>
                </a:lnTo>
                <a:lnTo>
                  <a:pt x="92756" y="262877"/>
                </a:lnTo>
                <a:lnTo>
                  <a:pt x="55522" y="243742"/>
                </a:lnTo>
                <a:lnTo>
                  <a:pt x="26164" y="214554"/>
                </a:lnTo>
                <a:lnTo>
                  <a:pt x="6912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51733" y="3685795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3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3" y="269748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7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3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51733" y="3685795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3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7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3" y="269748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74821" y="3685795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8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7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74821" y="3685795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4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7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4" y="269748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14671" y="3685795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135636" y="0"/>
                </a:moveTo>
                <a:lnTo>
                  <a:pt x="92756" y="6870"/>
                </a:lnTo>
                <a:lnTo>
                  <a:pt x="55522" y="26005"/>
                </a:lnTo>
                <a:lnTo>
                  <a:pt x="26164" y="55193"/>
                </a:lnTo>
                <a:lnTo>
                  <a:pt x="6912" y="92220"/>
                </a:lnTo>
                <a:lnTo>
                  <a:pt x="0" y="134874"/>
                </a:lnTo>
                <a:lnTo>
                  <a:pt x="6912" y="177527"/>
                </a:lnTo>
                <a:lnTo>
                  <a:pt x="26164" y="214554"/>
                </a:lnTo>
                <a:lnTo>
                  <a:pt x="55522" y="243742"/>
                </a:lnTo>
                <a:lnTo>
                  <a:pt x="92756" y="262877"/>
                </a:lnTo>
                <a:lnTo>
                  <a:pt x="135636" y="269748"/>
                </a:lnTo>
                <a:lnTo>
                  <a:pt x="178515" y="262877"/>
                </a:lnTo>
                <a:lnTo>
                  <a:pt x="215749" y="243742"/>
                </a:lnTo>
                <a:lnTo>
                  <a:pt x="245107" y="214554"/>
                </a:lnTo>
                <a:lnTo>
                  <a:pt x="264359" y="177527"/>
                </a:lnTo>
                <a:lnTo>
                  <a:pt x="271272" y="134874"/>
                </a:lnTo>
                <a:lnTo>
                  <a:pt x="264359" y="92220"/>
                </a:lnTo>
                <a:lnTo>
                  <a:pt x="245107" y="55193"/>
                </a:lnTo>
                <a:lnTo>
                  <a:pt x="215749" y="26005"/>
                </a:lnTo>
                <a:lnTo>
                  <a:pt x="178515" y="6870"/>
                </a:lnTo>
                <a:lnTo>
                  <a:pt x="135636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14671" y="3685795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0" y="134874"/>
                </a:moveTo>
                <a:lnTo>
                  <a:pt x="6912" y="92220"/>
                </a:lnTo>
                <a:lnTo>
                  <a:pt x="26164" y="55193"/>
                </a:lnTo>
                <a:lnTo>
                  <a:pt x="55522" y="26005"/>
                </a:lnTo>
                <a:lnTo>
                  <a:pt x="92756" y="6870"/>
                </a:lnTo>
                <a:lnTo>
                  <a:pt x="135636" y="0"/>
                </a:lnTo>
                <a:lnTo>
                  <a:pt x="178515" y="6870"/>
                </a:lnTo>
                <a:lnTo>
                  <a:pt x="215749" y="26005"/>
                </a:lnTo>
                <a:lnTo>
                  <a:pt x="245107" y="55193"/>
                </a:lnTo>
                <a:lnTo>
                  <a:pt x="264359" y="92220"/>
                </a:lnTo>
                <a:lnTo>
                  <a:pt x="271272" y="134874"/>
                </a:lnTo>
                <a:lnTo>
                  <a:pt x="264359" y="177527"/>
                </a:lnTo>
                <a:lnTo>
                  <a:pt x="245107" y="214554"/>
                </a:lnTo>
                <a:lnTo>
                  <a:pt x="215749" y="243742"/>
                </a:lnTo>
                <a:lnTo>
                  <a:pt x="178515" y="262877"/>
                </a:lnTo>
                <a:lnTo>
                  <a:pt x="135636" y="269748"/>
                </a:lnTo>
                <a:lnTo>
                  <a:pt x="92756" y="262877"/>
                </a:lnTo>
                <a:lnTo>
                  <a:pt x="55522" y="243742"/>
                </a:lnTo>
                <a:lnTo>
                  <a:pt x="26164" y="214554"/>
                </a:lnTo>
                <a:lnTo>
                  <a:pt x="6912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530855" y="3059176"/>
            <a:ext cx="346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5" dirty="0">
                <a:solidFill>
                  <a:srgbClr val="344B5E"/>
                </a:solidFill>
                <a:latin typeface="Arial"/>
                <a:cs typeface="Arial"/>
              </a:rPr>
              <a:t>0.5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140202" y="2618233"/>
            <a:ext cx="4994275" cy="1214755"/>
          </a:xfrm>
          <a:custGeom>
            <a:avLst/>
            <a:gdLst/>
            <a:ahLst/>
            <a:cxnLst/>
            <a:rect l="l" t="t" r="r" b="b"/>
            <a:pathLst>
              <a:path w="4994275" h="1214755">
                <a:moveTo>
                  <a:pt x="4993767" y="36321"/>
                </a:moveTo>
                <a:lnTo>
                  <a:pt x="4849368" y="32638"/>
                </a:lnTo>
                <a:lnTo>
                  <a:pt x="4705350" y="29082"/>
                </a:lnTo>
                <a:lnTo>
                  <a:pt x="4561967" y="25653"/>
                </a:lnTo>
                <a:lnTo>
                  <a:pt x="4419600" y="22225"/>
                </a:lnTo>
                <a:lnTo>
                  <a:pt x="4278630" y="18922"/>
                </a:lnTo>
                <a:lnTo>
                  <a:pt x="4139311" y="15747"/>
                </a:lnTo>
                <a:lnTo>
                  <a:pt x="4002024" y="12826"/>
                </a:lnTo>
                <a:lnTo>
                  <a:pt x="3867023" y="10159"/>
                </a:lnTo>
                <a:lnTo>
                  <a:pt x="3734689" y="7619"/>
                </a:lnTo>
                <a:lnTo>
                  <a:pt x="3605529" y="5460"/>
                </a:lnTo>
                <a:lnTo>
                  <a:pt x="3479673" y="3682"/>
                </a:lnTo>
                <a:lnTo>
                  <a:pt x="3357499" y="2158"/>
                </a:lnTo>
                <a:lnTo>
                  <a:pt x="3239389" y="1015"/>
                </a:lnTo>
                <a:lnTo>
                  <a:pt x="3125597" y="253"/>
                </a:lnTo>
                <a:lnTo>
                  <a:pt x="3016631" y="0"/>
                </a:lnTo>
                <a:lnTo>
                  <a:pt x="2912618" y="253"/>
                </a:lnTo>
                <a:lnTo>
                  <a:pt x="2814066" y="888"/>
                </a:lnTo>
                <a:lnTo>
                  <a:pt x="2721229" y="2158"/>
                </a:lnTo>
                <a:lnTo>
                  <a:pt x="2634361" y="3937"/>
                </a:lnTo>
                <a:lnTo>
                  <a:pt x="2553970" y="6476"/>
                </a:lnTo>
                <a:lnTo>
                  <a:pt x="2480564" y="8635"/>
                </a:lnTo>
                <a:lnTo>
                  <a:pt x="2414270" y="9905"/>
                </a:lnTo>
                <a:lnTo>
                  <a:pt x="2354580" y="10540"/>
                </a:lnTo>
                <a:lnTo>
                  <a:pt x="2300986" y="10667"/>
                </a:lnTo>
                <a:lnTo>
                  <a:pt x="2253107" y="10667"/>
                </a:lnTo>
                <a:lnTo>
                  <a:pt x="2210562" y="10667"/>
                </a:lnTo>
                <a:lnTo>
                  <a:pt x="2139315" y="11810"/>
                </a:lnTo>
                <a:lnTo>
                  <a:pt x="2060321" y="19430"/>
                </a:lnTo>
                <a:lnTo>
                  <a:pt x="2021077" y="31368"/>
                </a:lnTo>
                <a:lnTo>
                  <a:pt x="1988312" y="50926"/>
                </a:lnTo>
                <a:lnTo>
                  <a:pt x="1958213" y="80137"/>
                </a:lnTo>
                <a:lnTo>
                  <a:pt x="1927225" y="120650"/>
                </a:lnTo>
                <a:lnTo>
                  <a:pt x="1894586" y="175640"/>
                </a:lnTo>
                <a:lnTo>
                  <a:pt x="1873503" y="250824"/>
                </a:lnTo>
                <a:lnTo>
                  <a:pt x="1867408" y="295147"/>
                </a:lnTo>
                <a:lnTo>
                  <a:pt x="1863852" y="342899"/>
                </a:lnTo>
                <a:lnTo>
                  <a:pt x="1862327" y="393826"/>
                </a:lnTo>
                <a:lnTo>
                  <a:pt x="1862455" y="447039"/>
                </a:lnTo>
                <a:lnTo>
                  <a:pt x="1863978" y="502030"/>
                </a:lnTo>
                <a:lnTo>
                  <a:pt x="1866392" y="558291"/>
                </a:lnTo>
                <a:lnTo>
                  <a:pt x="1869439" y="615060"/>
                </a:lnTo>
                <a:lnTo>
                  <a:pt x="1872614" y="671829"/>
                </a:lnTo>
                <a:lnTo>
                  <a:pt x="1875663" y="727963"/>
                </a:lnTo>
                <a:lnTo>
                  <a:pt x="1878202" y="782827"/>
                </a:lnTo>
                <a:lnTo>
                  <a:pt x="1879727" y="835913"/>
                </a:lnTo>
                <a:lnTo>
                  <a:pt x="1879853" y="886586"/>
                </a:lnTo>
                <a:lnTo>
                  <a:pt x="1878457" y="934084"/>
                </a:lnTo>
                <a:lnTo>
                  <a:pt x="1874901" y="978026"/>
                </a:lnTo>
                <a:lnTo>
                  <a:pt x="1868932" y="1017650"/>
                </a:lnTo>
                <a:lnTo>
                  <a:pt x="1847977" y="1081785"/>
                </a:lnTo>
                <a:lnTo>
                  <a:pt x="1820418" y="1127251"/>
                </a:lnTo>
                <a:lnTo>
                  <a:pt x="1791589" y="1159636"/>
                </a:lnTo>
                <a:lnTo>
                  <a:pt x="1725295" y="1193672"/>
                </a:lnTo>
                <a:lnTo>
                  <a:pt x="1685163" y="1199387"/>
                </a:lnTo>
                <a:lnTo>
                  <a:pt x="1638427" y="1200530"/>
                </a:lnTo>
                <a:lnTo>
                  <a:pt x="1612264" y="1200022"/>
                </a:lnTo>
                <a:lnTo>
                  <a:pt x="1583944" y="1199133"/>
                </a:lnTo>
                <a:lnTo>
                  <a:pt x="1553337" y="1198244"/>
                </a:lnTo>
                <a:lnTo>
                  <a:pt x="1520317" y="1197482"/>
                </a:lnTo>
                <a:lnTo>
                  <a:pt x="1484630" y="1197101"/>
                </a:lnTo>
                <a:lnTo>
                  <a:pt x="1446149" y="1197482"/>
                </a:lnTo>
                <a:lnTo>
                  <a:pt x="1404620" y="1198752"/>
                </a:lnTo>
                <a:lnTo>
                  <a:pt x="1360043" y="1201292"/>
                </a:lnTo>
                <a:lnTo>
                  <a:pt x="1308481" y="1204213"/>
                </a:lnTo>
                <a:lnTo>
                  <a:pt x="1247139" y="1206753"/>
                </a:lnTo>
                <a:lnTo>
                  <a:pt x="1177289" y="1208912"/>
                </a:lnTo>
                <a:lnTo>
                  <a:pt x="1100327" y="1210563"/>
                </a:lnTo>
                <a:lnTo>
                  <a:pt x="1017651" y="1211960"/>
                </a:lnTo>
                <a:lnTo>
                  <a:pt x="930401" y="1212976"/>
                </a:lnTo>
                <a:lnTo>
                  <a:pt x="840232" y="1213611"/>
                </a:lnTo>
                <a:lnTo>
                  <a:pt x="748284" y="1214119"/>
                </a:lnTo>
                <a:lnTo>
                  <a:pt x="655955" y="1214246"/>
                </a:lnTo>
                <a:lnTo>
                  <a:pt x="564514" y="1214373"/>
                </a:lnTo>
                <a:lnTo>
                  <a:pt x="475488" y="1214246"/>
                </a:lnTo>
                <a:lnTo>
                  <a:pt x="390017" y="1213992"/>
                </a:lnTo>
                <a:lnTo>
                  <a:pt x="309625" y="1213611"/>
                </a:lnTo>
                <a:lnTo>
                  <a:pt x="235585" y="1213103"/>
                </a:lnTo>
                <a:lnTo>
                  <a:pt x="169163" y="1212722"/>
                </a:lnTo>
                <a:lnTo>
                  <a:pt x="111887" y="1212214"/>
                </a:lnTo>
                <a:lnTo>
                  <a:pt x="64897" y="1211833"/>
                </a:lnTo>
                <a:lnTo>
                  <a:pt x="29718" y="1211579"/>
                </a:lnTo>
                <a:lnTo>
                  <a:pt x="7620" y="1211325"/>
                </a:lnTo>
                <a:lnTo>
                  <a:pt x="0" y="1211198"/>
                </a:lnTo>
              </a:path>
            </a:pathLst>
          </a:custGeom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标题 33">
            <a:extLst>
              <a:ext uri="{FF2B5EF4-FFF2-40B4-BE49-F238E27FC236}">
                <a16:creationId xmlns:a16="http://schemas.microsoft.com/office/drawing/2014/main" id="{854FFF03-39F6-4A1A-8DE7-EF8A5565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逻辑回归做分类</a:t>
            </a:r>
          </a:p>
        </p:txBody>
      </p:sp>
      <p:sp>
        <p:nvSpPr>
          <p:cNvPr id="35" name="object 20">
            <a:extLst>
              <a:ext uri="{FF2B5EF4-FFF2-40B4-BE49-F238E27FC236}">
                <a16:creationId xmlns:a16="http://schemas.microsoft.com/office/drawing/2014/main" id="{FC58103A-07C3-4CF6-8B86-EF97C31E1172}"/>
              </a:ext>
            </a:extLst>
          </p:cNvPr>
          <p:cNvSpPr txBox="1"/>
          <p:nvPr/>
        </p:nvSpPr>
        <p:spPr>
          <a:xfrm>
            <a:off x="315595" y="2423614"/>
            <a:ext cx="117266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905" algn="ctr">
              <a:spcBef>
                <a:spcPts val="100"/>
              </a:spcBef>
            </a:pPr>
            <a:r>
              <a:rPr lang="zh-CN" altLang="en-US" sz="2400" dirty="0">
                <a:latin typeface="Arial"/>
                <a:cs typeface="Arial"/>
              </a:rPr>
              <a:t>癌症病人治疗</a:t>
            </a:r>
            <a:r>
              <a:rPr lang="en-US" altLang="zh-CN" sz="2400" dirty="0">
                <a:latin typeface="Arial"/>
                <a:cs typeface="Arial"/>
              </a:rPr>
              <a:t>5</a:t>
            </a:r>
            <a:r>
              <a:rPr lang="zh-CN" altLang="en-US" sz="2400" dirty="0">
                <a:latin typeface="Arial"/>
                <a:cs typeface="Arial"/>
              </a:rPr>
              <a:t>年之后的状况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CD41AE8E-C3B4-478A-893B-65996F4AFC6B}"/>
              </a:ext>
            </a:extLst>
          </p:cNvPr>
          <p:cNvSpPr/>
          <p:nvPr/>
        </p:nvSpPr>
        <p:spPr>
          <a:xfrm>
            <a:off x="2973972" y="4549865"/>
            <a:ext cx="4909681" cy="789940"/>
          </a:xfrm>
          <a:custGeom>
            <a:avLst/>
            <a:gdLst/>
            <a:ahLst/>
            <a:cxnLst/>
            <a:rect l="l" t="t" r="r" b="b"/>
            <a:pathLst>
              <a:path w="5146675" h="789939">
                <a:moveTo>
                  <a:pt x="0" y="789432"/>
                </a:moveTo>
                <a:lnTo>
                  <a:pt x="5146548" y="789432"/>
                </a:lnTo>
                <a:lnTo>
                  <a:pt x="5146548" y="0"/>
                </a:lnTo>
                <a:lnTo>
                  <a:pt x="0" y="0"/>
                </a:lnTo>
                <a:lnTo>
                  <a:pt x="0" y="789432"/>
                </a:lnTo>
                <a:close/>
              </a:path>
            </a:pathLst>
          </a:custGeom>
          <a:solidFill>
            <a:srgbClr val="E6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BC2A8E47-8C87-4BDE-9AAE-072F033A7B01}"/>
              </a:ext>
            </a:extLst>
          </p:cNvPr>
          <p:cNvSpPr txBox="1"/>
          <p:nvPr/>
        </p:nvSpPr>
        <p:spPr>
          <a:xfrm>
            <a:off x="3735070" y="4851755"/>
            <a:ext cx="21717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2350" spc="-745" dirty="0">
                <a:solidFill>
                  <a:srgbClr val="344B5E"/>
                </a:solidFill>
                <a:latin typeface="Verdana"/>
                <a:cs typeface="Verdana"/>
              </a:rPr>
              <a:t>𝛽</a:t>
            </a:r>
            <a:endParaRPr sz="2350">
              <a:latin typeface="Verdana"/>
              <a:cs typeface="Verdana"/>
            </a:endParaRPr>
          </a:p>
        </p:txBody>
      </p:sp>
      <p:sp>
        <p:nvSpPr>
          <p:cNvPr id="36" name="object 33">
            <a:extLst>
              <a:ext uri="{FF2B5EF4-FFF2-40B4-BE49-F238E27FC236}">
                <a16:creationId xmlns:a16="http://schemas.microsoft.com/office/drawing/2014/main" id="{DDB7D587-28A2-4655-9118-1A1436A7F236}"/>
              </a:ext>
            </a:extLst>
          </p:cNvPr>
          <p:cNvSpPr/>
          <p:nvPr/>
        </p:nvSpPr>
        <p:spPr>
          <a:xfrm>
            <a:off x="4000119" y="4774158"/>
            <a:ext cx="494030" cy="377190"/>
          </a:xfrm>
          <a:custGeom>
            <a:avLst/>
            <a:gdLst/>
            <a:ahLst/>
            <a:cxnLst/>
            <a:rect l="l" t="t" r="r" b="b"/>
            <a:pathLst>
              <a:path w="494029" h="377189">
                <a:moveTo>
                  <a:pt x="373506" y="0"/>
                </a:moveTo>
                <a:lnTo>
                  <a:pt x="368045" y="15303"/>
                </a:lnTo>
                <a:lnTo>
                  <a:pt x="389858" y="24771"/>
                </a:lnTo>
                <a:lnTo>
                  <a:pt x="408622" y="37877"/>
                </a:lnTo>
                <a:lnTo>
                  <a:pt x="437006" y="75006"/>
                </a:lnTo>
                <a:lnTo>
                  <a:pt x="453691" y="125099"/>
                </a:lnTo>
                <a:lnTo>
                  <a:pt x="459231" y="186575"/>
                </a:lnTo>
                <a:lnTo>
                  <a:pt x="457846" y="219815"/>
                </a:lnTo>
                <a:lnTo>
                  <a:pt x="446694" y="277137"/>
                </a:lnTo>
                <a:lnTo>
                  <a:pt x="424259" y="321902"/>
                </a:lnTo>
                <a:lnTo>
                  <a:pt x="390159" y="352096"/>
                </a:lnTo>
                <a:lnTo>
                  <a:pt x="368680" y="361607"/>
                </a:lnTo>
                <a:lnTo>
                  <a:pt x="373506" y="376910"/>
                </a:lnTo>
                <a:lnTo>
                  <a:pt x="424846" y="352794"/>
                </a:lnTo>
                <a:lnTo>
                  <a:pt x="462660" y="311048"/>
                </a:lnTo>
                <a:lnTo>
                  <a:pt x="485917" y="255146"/>
                </a:lnTo>
                <a:lnTo>
                  <a:pt x="493648" y="188556"/>
                </a:lnTo>
                <a:lnTo>
                  <a:pt x="491698" y="154004"/>
                </a:lnTo>
                <a:lnTo>
                  <a:pt x="476128" y="92759"/>
                </a:lnTo>
                <a:lnTo>
                  <a:pt x="445319" y="42900"/>
                </a:lnTo>
                <a:lnTo>
                  <a:pt x="400794" y="9870"/>
                </a:lnTo>
                <a:lnTo>
                  <a:pt x="373506" y="0"/>
                </a:lnTo>
                <a:close/>
              </a:path>
              <a:path w="494029" h="377189">
                <a:moveTo>
                  <a:pt x="120268" y="0"/>
                </a:moveTo>
                <a:lnTo>
                  <a:pt x="68976" y="24169"/>
                </a:lnTo>
                <a:lnTo>
                  <a:pt x="31114" y="66065"/>
                </a:lnTo>
                <a:lnTo>
                  <a:pt x="7794" y="122072"/>
                </a:lnTo>
                <a:lnTo>
                  <a:pt x="0" y="188556"/>
                </a:lnTo>
                <a:lnTo>
                  <a:pt x="1950" y="223187"/>
                </a:lnTo>
                <a:lnTo>
                  <a:pt x="17520" y="284433"/>
                </a:lnTo>
                <a:lnTo>
                  <a:pt x="48259" y="334124"/>
                </a:lnTo>
                <a:lnTo>
                  <a:pt x="92836" y="367057"/>
                </a:lnTo>
                <a:lnTo>
                  <a:pt x="120268" y="376910"/>
                </a:lnTo>
                <a:lnTo>
                  <a:pt x="125094" y="361607"/>
                </a:lnTo>
                <a:lnTo>
                  <a:pt x="103596" y="352096"/>
                </a:lnTo>
                <a:lnTo>
                  <a:pt x="85026" y="338861"/>
                </a:lnTo>
                <a:lnTo>
                  <a:pt x="56768" y="301218"/>
                </a:lnTo>
                <a:lnTo>
                  <a:pt x="40020" y="250002"/>
                </a:lnTo>
                <a:lnTo>
                  <a:pt x="34416" y="186575"/>
                </a:lnTo>
                <a:lnTo>
                  <a:pt x="35819" y="154414"/>
                </a:lnTo>
                <a:lnTo>
                  <a:pt x="47007" y="98630"/>
                </a:lnTo>
                <a:lnTo>
                  <a:pt x="69435" y="54622"/>
                </a:lnTo>
                <a:lnTo>
                  <a:pt x="103864" y="24771"/>
                </a:lnTo>
                <a:lnTo>
                  <a:pt x="125602" y="15303"/>
                </a:lnTo>
                <a:lnTo>
                  <a:pt x="12026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4">
            <a:extLst>
              <a:ext uri="{FF2B5EF4-FFF2-40B4-BE49-F238E27FC236}">
                <a16:creationId xmlns:a16="http://schemas.microsoft.com/office/drawing/2014/main" id="{5C96390B-F9A7-43DD-A5A3-0805F4776B26}"/>
              </a:ext>
            </a:extLst>
          </p:cNvPr>
          <p:cNvSpPr txBox="1"/>
          <p:nvPr/>
        </p:nvSpPr>
        <p:spPr>
          <a:xfrm>
            <a:off x="3539997" y="4659732"/>
            <a:ext cx="8242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  <a:tabLst>
                <a:tab pos="593725" algn="l"/>
              </a:tabLst>
            </a:pPr>
            <a:r>
              <a:rPr sz="3200" spc="-1410" dirty="0">
                <a:solidFill>
                  <a:srgbClr val="344B5E"/>
                </a:solidFill>
                <a:latin typeface="Verdana"/>
                <a:cs typeface="Verdana"/>
              </a:rPr>
              <a:t>𝑦	</a:t>
            </a:r>
            <a:r>
              <a:rPr sz="3200" spc="-1495" dirty="0">
                <a:solidFill>
                  <a:srgbClr val="344B5E"/>
                </a:solidFill>
                <a:latin typeface="Verdana"/>
                <a:cs typeface="Verdana"/>
              </a:rPr>
              <a:t>𝑥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8" name="object 35">
            <a:extLst>
              <a:ext uri="{FF2B5EF4-FFF2-40B4-BE49-F238E27FC236}">
                <a16:creationId xmlns:a16="http://schemas.microsoft.com/office/drawing/2014/main" id="{A12619C8-AF32-467F-84CA-7193CEAF2ACF}"/>
              </a:ext>
            </a:extLst>
          </p:cNvPr>
          <p:cNvSpPr/>
          <p:nvPr/>
        </p:nvSpPr>
        <p:spPr>
          <a:xfrm flipV="1">
            <a:off x="5010653" y="4806035"/>
            <a:ext cx="2043943" cy="45719"/>
          </a:xfrm>
          <a:custGeom>
            <a:avLst/>
            <a:gdLst/>
            <a:ahLst/>
            <a:cxnLst/>
            <a:rect l="l" t="t" r="r" b="b"/>
            <a:pathLst>
              <a:path w="2565400">
                <a:moveTo>
                  <a:pt x="0" y="0"/>
                </a:moveTo>
                <a:lnTo>
                  <a:pt x="2564891" y="0"/>
                </a:lnTo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6">
            <a:extLst>
              <a:ext uri="{FF2B5EF4-FFF2-40B4-BE49-F238E27FC236}">
                <a16:creationId xmlns:a16="http://schemas.microsoft.com/office/drawing/2014/main" id="{1A81274A-9DDB-4F6E-805D-AC3103E668AA}"/>
              </a:ext>
            </a:extLst>
          </p:cNvPr>
          <p:cNvSpPr txBox="1"/>
          <p:nvPr/>
        </p:nvSpPr>
        <p:spPr>
          <a:xfrm>
            <a:off x="4641851" y="4421683"/>
            <a:ext cx="3077336" cy="833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3715"/>
              </a:lnSpc>
              <a:spcBef>
                <a:spcPts val="100"/>
              </a:spcBef>
              <a:tabLst>
                <a:tab pos="1612265" algn="l"/>
              </a:tabLst>
            </a:pPr>
            <a:r>
              <a:rPr lang="en-US" altLang="zh-CN" sz="4800" baseline="-32118" dirty="0">
                <a:solidFill>
                  <a:srgbClr val="344B5E"/>
                </a:solidFill>
                <a:latin typeface="Verdana"/>
                <a:cs typeface="Verdana"/>
              </a:rPr>
              <a:t>=</a:t>
            </a:r>
            <a:r>
              <a:rPr lang="en-US" sz="4800" baseline="-32118" dirty="0">
                <a:solidFill>
                  <a:srgbClr val="344B5E"/>
                </a:solidFill>
                <a:latin typeface="Verdana"/>
                <a:cs typeface="Verdana"/>
              </a:rPr>
              <a:t>       </a:t>
            </a:r>
            <a:r>
              <a:rPr sz="2350" dirty="0">
                <a:solidFill>
                  <a:srgbClr val="344B5E"/>
                </a:solidFill>
                <a:latin typeface="Verdana"/>
                <a:cs typeface="Verdana"/>
              </a:rPr>
              <a:t>1</a:t>
            </a:r>
            <a:endParaRPr sz="2350" dirty="0">
              <a:latin typeface="Verdana"/>
              <a:cs typeface="Verdana"/>
            </a:endParaRPr>
          </a:p>
          <a:p>
            <a:pPr marL="415925">
              <a:lnSpc>
                <a:spcPts val="2695"/>
              </a:lnSpc>
            </a:pPr>
            <a:r>
              <a:rPr sz="2400" dirty="0">
                <a:solidFill>
                  <a:srgbClr val="344B5E"/>
                </a:solidFill>
                <a:latin typeface="Verdana"/>
                <a:cs typeface="Verdana"/>
              </a:rPr>
              <a:t>1+𝑒</a:t>
            </a:r>
            <a:r>
              <a:rPr sz="2400" baseline="30000" dirty="0">
                <a:solidFill>
                  <a:srgbClr val="344B5E"/>
                </a:solidFill>
                <a:latin typeface="Verdana"/>
                <a:cs typeface="Verdana"/>
              </a:rPr>
              <a:t>−(𝛽</a:t>
            </a:r>
            <a:r>
              <a:rPr baseline="30000" dirty="0">
                <a:solidFill>
                  <a:srgbClr val="344B5E"/>
                </a:solidFill>
                <a:latin typeface="Verdana"/>
                <a:cs typeface="Verdana"/>
              </a:rPr>
              <a:t>0</a:t>
            </a:r>
            <a:r>
              <a:rPr sz="2400" baseline="30000" dirty="0">
                <a:solidFill>
                  <a:srgbClr val="344B5E"/>
                </a:solidFill>
                <a:latin typeface="Verdana"/>
                <a:cs typeface="Verdana"/>
              </a:rPr>
              <a:t>+ 𝛽</a:t>
            </a:r>
            <a:r>
              <a:rPr baseline="30000" dirty="0">
                <a:solidFill>
                  <a:srgbClr val="344B5E"/>
                </a:solidFill>
                <a:latin typeface="Verdana"/>
                <a:cs typeface="Verdana"/>
              </a:rPr>
              <a:t>1</a:t>
            </a:r>
            <a:r>
              <a:rPr sz="2400" baseline="30000" dirty="0">
                <a:solidFill>
                  <a:srgbClr val="344B5E"/>
                </a:solidFill>
                <a:latin typeface="Verdana"/>
                <a:cs typeface="Verdana"/>
              </a:rPr>
              <a:t>𝑥 )</a:t>
            </a:r>
            <a:endParaRPr sz="2400" baseline="30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37481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5220" y="1196752"/>
            <a:ext cx="3900676" cy="889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71170">
              <a:lnSpc>
                <a:spcPct val="150000"/>
              </a:lnSpc>
              <a:spcBef>
                <a:spcPts val="100"/>
              </a:spcBef>
            </a:pPr>
            <a:r>
              <a:rPr lang="zh-CN" altLang="en-US" sz="2000" b="1" spc="-5" dirty="0">
                <a:solidFill>
                  <a:srgbClr val="84ADAF"/>
                </a:solidFill>
                <a:latin typeface="Arial"/>
                <a:cs typeface="Arial"/>
              </a:rPr>
              <a:t>两个特征 </a:t>
            </a:r>
            <a:r>
              <a:rPr sz="2000" b="1" spc="-25" dirty="0">
                <a:solidFill>
                  <a:srgbClr val="84ADAF"/>
                </a:solidFill>
                <a:latin typeface="Arial"/>
                <a:cs typeface="Arial"/>
              </a:rPr>
              <a:t>(nodes, age)</a:t>
            </a:r>
            <a:endParaRPr lang="en-US" altLang="zh-CN" sz="2000" b="1" spc="-25" dirty="0">
              <a:solidFill>
                <a:srgbClr val="84ADAF"/>
              </a:solidFill>
              <a:latin typeface="Arial"/>
              <a:cs typeface="Arial"/>
            </a:endParaRPr>
          </a:p>
          <a:p>
            <a:pPr marL="12700" marR="471170">
              <a:lnSpc>
                <a:spcPct val="150000"/>
              </a:lnSpc>
              <a:spcBef>
                <a:spcPts val="100"/>
              </a:spcBef>
            </a:pPr>
            <a:r>
              <a:rPr lang="zh-CN" altLang="en-US" sz="2000" b="1" spc="-25" dirty="0">
                <a:solidFill>
                  <a:srgbClr val="84ADAF"/>
                </a:solidFill>
                <a:latin typeface="Arial"/>
                <a:cs typeface="Arial"/>
              </a:rPr>
              <a:t>两个类标签</a:t>
            </a:r>
            <a:r>
              <a:rPr sz="2000" b="1" spc="-5" dirty="0">
                <a:solidFill>
                  <a:srgbClr val="84ADAF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84ADAF"/>
                </a:solidFill>
                <a:latin typeface="Arial"/>
                <a:cs typeface="Arial"/>
              </a:rPr>
              <a:t>(survived,</a:t>
            </a:r>
            <a:r>
              <a:rPr sz="2000" b="1" spc="-180" dirty="0">
                <a:solidFill>
                  <a:srgbClr val="84ADA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84ADAF"/>
                </a:solidFill>
                <a:latin typeface="Arial"/>
                <a:cs typeface="Arial"/>
              </a:rPr>
              <a:t>lost</a:t>
            </a:r>
            <a:r>
              <a:rPr lang="en-US" altLang="zh-CN" sz="2000" b="1" spc="-10" dirty="0">
                <a:solidFill>
                  <a:srgbClr val="84ADAF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94840" y="2322221"/>
            <a:ext cx="895856" cy="19101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1850"/>
              </a:lnSpc>
              <a:spcBef>
                <a:spcPts val="95"/>
              </a:spcBef>
            </a:pPr>
            <a:r>
              <a:rPr lang="en-US" altLang="zh-CN" spc="55" dirty="0">
                <a:solidFill>
                  <a:srgbClr val="344B5E"/>
                </a:solidFill>
                <a:latin typeface="Arial"/>
                <a:cs typeface="Arial"/>
              </a:rPr>
              <a:t>6</a:t>
            </a:r>
            <a:r>
              <a:rPr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ts val="2090"/>
              </a:lnSpc>
            </a:pPr>
            <a:endParaRPr dirty="0">
              <a:latin typeface="Arial"/>
              <a:cs typeface="Arial"/>
            </a:endParaRPr>
          </a:p>
          <a:p>
            <a:pPr marR="5080" algn="r"/>
            <a:endParaRPr lang="en-US" altLang="zh-CN" dirty="0">
              <a:latin typeface="Times New Roman"/>
              <a:cs typeface="Times New Roman"/>
            </a:endParaRPr>
          </a:p>
          <a:p>
            <a:pPr marR="5080" algn="r"/>
            <a:r>
              <a:rPr lang="en-US" altLang="zh-CN" spc="55" dirty="0">
                <a:solidFill>
                  <a:srgbClr val="344B5E"/>
                </a:solidFill>
                <a:latin typeface="Arial"/>
                <a:cs typeface="Arial"/>
              </a:rPr>
              <a:t>4</a:t>
            </a:r>
            <a:r>
              <a:rPr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lang="en-US" altLang="zh-CN" spc="55" dirty="0">
              <a:solidFill>
                <a:srgbClr val="344B5E"/>
              </a:solidFill>
              <a:latin typeface="Arial"/>
              <a:cs typeface="Arial"/>
            </a:endParaRPr>
          </a:p>
          <a:p>
            <a:pPr marR="5080"/>
            <a:r>
              <a:rPr lang="en-US" altLang="zh-CN" b="1" spc="55" dirty="0">
                <a:solidFill>
                  <a:srgbClr val="344B5E"/>
                </a:solidFill>
                <a:latin typeface="Arial"/>
                <a:cs typeface="Arial"/>
              </a:rPr>
              <a:t>Age</a:t>
            </a:r>
          </a:p>
          <a:p>
            <a:pPr marR="5080" algn="r"/>
            <a:endParaRPr lang="en-US" altLang="zh-CN" spc="55" dirty="0">
              <a:solidFill>
                <a:srgbClr val="344B5E"/>
              </a:solidFill>
              <a:latin typeface="Arial"/>
              <a:cs typeface="Arial"/>
            </a:endParaRPr>
          </a:p>
          <a:p>
            <a:pPr marR="5080" algn="r"/>
            <a:r>
              <a:rPr lang="en-US" altLang="zh-CN" spc="55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37689" y="2113789"/>
            <a:ext cx="78105" cy="2837815"/>
          </a:xfrm>
          <a:custGeom>
            <a:avLst/>
            <a:gdLst/>
            <a:ahLst/>
            <a:cxnLst/>
            <a:rect l="l" t="t" r="r" b="b"/>
            <a:pathLst>
              <a:path w="78105" h="2837815">
                <a:moveTo>
                  <a:pt x="51816" y="64770"/>
                </a:moveTo>
                <a:lnTo>
                  <a:pt x="25907" y="64770"/>
                </a:lnTo>
                <a:lnTo>
                  <a:pt x="25907" y="2837281"/>
                </a:lnTo>
                <a:lnTo>
                  <a:pt x="51816" y="2837281"/>
                </a:lnTo>
                <a:lnTo>
                  <a:pt x="51816" y="64770"/>
                </a:lnTo>
                <a:close/>
              </a:path>
              <a:path w="78105" h="2837815">
                <a:moveTo>
                  <a:pt x="38862" y="0"/>
                </a:moveTo>
                <a:lnTo>
                  <a:pt x="0" y="77724"/>
                </a:lnTo>
                <a:lnTo>
                  <a:pt x="25907" y="77724"/>
                </a:lnTo>
                <a:lnTo>
                  <a:pt x="25907" y="64770"/>
                </a:lnTo>
                <a:lnTo>
                  <a:pt x="71247" y="64770"/>
                </a:lnTo>
                <a:lnTo>
                  <a:pt x="38862" y="0"/>
                </a:lnTo>
                <a:close/>
              </a:path>
              <a:path w="78105" h="2837815">
                <a:moveTo>
                  <a:pt x="71247" y="64770"/>
                </a:moveTo>
                <a:lnTo>
                  <a:pt x="51816" y="64770"/>
                </a:lnTo>
                <a:lnTo>
                  <a:pt x="51816" y="77724"/>
                </a:lnTo>
                <a:lnTo>
                  <a:pt x="77724" y="77724"/>
                </a:lnTo>
                <a:lnTo>
                  <a:pt x="71247" y="6477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70454" y="4896117"/>
            <a:ext cx="4375150" cy="78105"/>
          </a:xfrm>
          <a:custGeom>
            <a:avLst/>
            <a:gdLst/>
            <a:ahLst/>
            <a:cxnLst/>
            <a:rect l="l" t="t" r="r" b="b"/>
            <a:pathLst>
              <a:path w="4375150" h="78104">
                <a:moveTo>
                  <a:pt x="4349227" y="25869"/>
                </a:moveTo>
                <a:lnTo>
                  <a:pt x="4310126" y="25869"/>
                </a:lnTo>
                <a:lnTo>
                  <a:pt x="4310253" y="51777"/>
                </a:lnTo>
                <a:lnTo>
                  <a:pt x="4297214" y="51823"/>
                </a:lnTo>
                <a:lnTo>
                  <a:pt x="4297299" y="77723"/>
                </a:lnTo>
                <a:lnTo>
                  <a:pt x="4374896" y="38595"/>
                </a:lnTo>
                <a:lnTo>
                  <a:pt x="4349227" y="25869"/>
                </a:lnTo>
                <a:close/>
              </a:path>
              <a:path w="4375150" h="78104">
                <a:moveTo>
                  <a:pt x="4297129" y="25915"/>
                </a:moveTo>
                <a:lnTo>
                  <a:pt x="0" y="40982"/>
                </a:lnTo>
                <a:lnTo>
                  <a:pt x="0" y="66890"/>
                </a:lnTo>
                <a:lnTo>
                  <a:pt x="4297214" y="51823"/>
                </a:lnTo>
                <a:lnTo>
                  <a:pt x="4297129" y="25915"/>
                </a:lnTo>
                <a:close/>
              </a:path>
              <a:path w="4375150" h="78104">
                <a:moveTo>
                  <a:pt x="4310126" y="25869"/>
                </a:moveTo>
                <a:lnTo>
                  <a:pt x="4297129" y="25915"/>
                </a:lnTo>
                <a:lnTo>
                  <a:pt x="4297214" y="51823"/>
                </a:lnTo>
                <a:lnTo>
                  <a:pt x="4310253" y="51777"/>
                </a:lnTo>
                <a:lnTo>
                  <a:pt x="4310126" y="25869"/>
                </a:lnTo>
                <a:close/>
              </a:path>
              <a:path w="4375150" h="78104">
                <a:moveTo>
                  <a:pt x="4297045" y="0"/>
                </a:moveTo>
                <a:lnTo>
                  <a:pt x="4297129" y="25915"/>
                </a:lnTo>
                <a:lnTo>
                  <a:pt x="4349227" y="25869"/>
                </a:lnTo>
                <a:lnTo>
                  <a:pt x="4297045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82311" y="413994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12891" y="359130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20996" y="331851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18888" y="297256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20767" y="259156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46547" y="223646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40679" y="250621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05271" y="296951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85232" y="307619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60364" y="2698242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67755" y="2111502"/>
            <a:ext cx="257810" cy="256540"/>
          </a:xfrm>
          <a:custGeom>
            <a:avLst/>
            <a:gdLst/>
            <a:ahLst/>
            <a:cxnLst/>
            <a:rect l="l" t="t" r="r" b="b"/>
            <a:pathLst>
              <a:path w="257810" h="256540">
                <a:moveTo>
                  <a:pt x="128778" y="0"/>
                </a:moveTo>
                <a:lnTo>
                  <a:pt x="78652" y="10054"/>
                </a:lnTo>
                <a:lnTo>
                  <a:pt x="37719" y="37480"/>
                </a:lnTo>
                <a:lnTo>
                  <a:pt x="10120" y="78170"/>
                </a:lnTo>
                <a:lnTo>
                  <a:pt x="0" y="128015"/>
                </a:lnTo>
                <a:lnTo>
                  <a:pt x="10120" y="177861"/>
                </a:lnTo>
                <a:lnTo>
                  <a:pt x="37718" y="218551"/>
                </a:lnTo>
                <a:lnTo>
                  <a:pt x="78652" y="245977"/>
                </a:lnTo>
                <a:lnTo>
                  <a:pt x="128778" y="256032"/>
                </a:lnTo>
                <a:lnTo>
                  <a:pt x="178903" y="245977"/>
                </a:lnTo>
                <a:lnTo>
                  <a:pt x="219836" y="218551"/>
                </a:lnTo>
                <a:lnTo>
                  <a:pt x="247435" y="177861"/>
                </a:lnTo>
                <a:lnTo>
                  <a:pt x="257556" y="128015"/>
                </a:lnTo>
                <a:lnTo>
                  <a:pt x="247435" y="78170"/>
                </a:lnTo>
                <a:lnTo>
                  <a:pt x="219837" y="37480"/>
                </a:lnTo>
                <a:lnTo>
                  <a:pt x="178903" y="10054"/>
                </a:lnTo>
                <a:lnTo>
                  <a:pt x="128778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01155" y="231114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76871" y="250926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09588" y="295579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78879" y="331851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36080" y="348005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1584" y="386562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41064" y="359740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74820" y="319811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07279" y="374522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78196" y="389762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20740" y="315848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6671" y="4304538"/>
            <a:ext cx="256540" cy="257810"/>
          </a:xfrm>
          <a:custGeom>
            <a:avLst/>
            <a:gdLst/>
            <a:ahLst/>
            <a:cxnLst/>
            <a:rect l="l" t="t" r="r" b="b"/>
            <a:pathLst>
              <a:path w="256539" h="257810">
                <a:moveTo>
                  <a:pt x="128015" y="0"/>
                </a:moveTo>
                <a:lnTo>
                  <a:pt x="78170" y="10120"/>
                </a:lnTo>
                <a:lnTo>
                  <a:pt x="37480" y="37718"/>
                </a:lnTo>
                <a:lnTo>
                  <a:pt x="10054" y="78652"/>
                </a:lnTo>
                <a:lnTo>
                  <a:pt x="0" y="128778"/>
                </a:lnTo>
                <a:lnTo>
                  <a:pt x="10054" y="178903"/>
                </a:lnTo>
                <a:lnTo>
                  <a:pt x="37480" y="219837"/>
                </a:lnTo>
                <a:lnTo>
                  <a:pt x="78170" y="247435"/>
                </a:lnTo>
                <a:lnTo>
                  <a:pt x="128015" y="257556"/>
                </a:lnTo>
                <a:lnTo>
                  <a:pt x="177861" y="247435"/>
                </a:lnTo>
                <a:lnTo>
                  <a:pt x="218551" y="219837"/>
                </a:lnTo>
                <a:lnTo>
                  <a:pt x="245977" y="178903"/>
                </a:lnTo>
                <a:lnTo>
                  <a:pt x="256031" y="128778"/>
                </a:lnTo>
                <a:lnTo>
                  <a:pt x="245977" y="78652"/>
                </a:lnTo>
                <a:lnTo>
                  <a:pt x="218551" y="37718"/>
                </a:lnTo>
                <a:lnTo>
                  <a:pt x="177861" y="10120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38344" y="465048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45"/>
                </a:lnTo>
                <a:lnTo>
                  <a:pt x="37480" y="218536"/>
                </a:lnTo>
                <a:lnTo>
                  <a:pt x="78170" y="245971"/>
                </a:lnTo>
                <a:lnTo>
                  <a:pt x="128015" y="256031"/>
                </a:lnTo>
                <a:lnTo>
                  <a:pt x="177861" y="245971"/>
                </a:lnTo>
                <a:lnTo>
                  <a:pt x="218551" y="218536"/>
                </a:lnTo>
                <a:lnTo>
                  <a:pt x="245977" y="177845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38344" y="465048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5"/>
                </a:lnTo>
                <a:lnTo>
                  <a:pt x="245977" y="177845"/>
                </a:lnTo>
                <a:lnTo>
                  <a:pt x="218551" y="218536"/>
                </a:lnTo>
                <a:lnTo>
                  <a:pt x="177861" y="245971"/>
                </a:lnTo>
                <a:lnTo>
                  <a:pt x="128015" y="256031"/>
                </a:lnTo>
                <a:lnTo>
                  <a:pt x="78170" y="245971"/>
                </a:lnTo>
                <a:lnTo>
                  <a:pt x="37480" y="218536"/>
                </a:lnTo>
                <a:lnTo>
                  <a:pt x="10054" y="177845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38800" y="464286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45"/>
                </a:lnTo>
                <a:lnTo>
                  <a:pt x="37480" y="218536"/>
                </a:lnTo>
                <a:lnTo>
                  <a:pt x="78170" y="245971"/>
                </a:lnTo>
                <a:lnTo>
                  <a:pt x="128015" y="256032"/>
                </a:lnTo>
                <a:lnTo>
                  <a:pt x="177861" y="245971"/>
                </a:lnTo>
                <a:lnTo>
                  <a:pt x="218551" y="218536"/>
                </a:lnTo>
                <a:lnTo>
                  <a:pt x="245977" y="177845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38800" y="464286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6"/>
                </a:lnTo>
                <a:lnTo>
                  <a:pt x="245977" y="177845"/>
                </a:lnTo>
                <a:lnTo>
                  <a:pt x="218551" y="218536"/>
                </a:lnTo>
                <a:lnTo>
                  <a:pt x="177861" y="245971"/>
                </a:lnTo>
                <a:lnTo>
                  <a:pt x="128015" y="256032"/>
                </a:lnTo>
                <a:lnTo>
                  <a:pt x="78170" y="245971"/>
                </a:lnTo>
                <a:lnTo>
                  <a:pt x="37480" y="218536"/>
                </a:lnTo>
                <a:lnTo>
                  <a:pt x="10054" y="177845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25696" y="439140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79164" y="453466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45"/>
                </a:lnTo>
                <a:lnTo>
                  <a:pt x="37480" y="218536"/>
                </a:lnTo>
                <a:lnTo>
                  <a:pt x="78170" y="245971"/>
                </a:lnTo>
                <a:lnTo>
                  <a:pt x="128015" y="256031"/>
                </a:lnTo>
                <a:lnTo>
                  <a:pt x="177861" y="245971"/>
                </a:lnTo>
                <a:lnTo>
                  <a:pt x="218551" y="218536"/>
                </a:lnTo>
                <a:lnTo>
                  <a:pt x="245977" y="177845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09771" y="4426458"/>
            <a:ext cx="256540" cy="257810"/>
          </a:xfrm>
          <a:custGeom>
            <a:avLst/>
            <a:gdLst/>
            <a:ahLst/>
            <a:cxnLst/>
            <a:rect l="l" t="t" r="r" b="b"/>
            <a:pathLst>
              <a:path w="256539" h="257810">
                <a:moveTo>
                  <a:pt x="128015" y="0"/>
                </a:moveTo>
                <a:lnTo>
                  <a:pt x="78170" y="10120"/>
                </a:lnTo>
                <a:lnTo>
                  <a:pt x="37480" y="37718"/>
                </a:lnTo>
                <a:lnTo>
                  <a:pt x="10054" y="78652"/>
                </a:lnTo>
                <a:lnTo>
                  <a:pt x="0" y="128777"/>
                </a:lnTo>
                <a:lnTo>
                  <a:pt x="10054" y="178903"/>
                </a:lnTo>
                <a:lnTo>
                  <a:pt x="37480" y="219836"/>
                </a:lnTo>
                <a:lnTo>
                  <a:pt x="78170" y="247435"/>
                </a:lnTo>
                <a:lnTo>
                  <a:pt x="128015" y="257555"/>
                </a:lnTo>
                <a:lnTo>
                  <a:pt x="177861" y="247435"/>
                </a:lnTo>
                <a:lnTo>
                  <a:pt x="218551" y="219836"/>
                </a:lnTo>
                <a:lnTo>
                  <a:pt x="245977" y="178903"/>
                </a:lnTo>
                <a:lnTo>
                  <a:pt x="256031" y="128777"/>
                </a:lnTo>
                <a:lnTo>
                  <a:pt x="245977" y="78652"/>
                </a:lnTo>
                <a:lnTo>
                  <a:pt x="218551" y="37718"/>
                </a:lnTo>
                <a:lnTo>
                  <a:pt x="177861" y="10120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92195" y="441121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54552" y="3967733"/>
            <a:ext cx="257810" cy="256540"/>
          </a:xfrm>
          <a:custGeom>
            <a:avLst/>
            <a:gdLst/>
            <a:ahLst/>
            <a:cxnLst/>
            <a:rect l="l" t="t" r="r" b="b"/>
            <a:pathLst>
              <a:path w="257810" h="256539">
                <a:moveTo>
                  <a:pt x="128777" y="0"/>
                </a:moveTo>
                <a:lnTo>
                  <a:pt x="78652" y="10054"/>
                </a:lnTo>
                <a:lnTo>
                  <a:pt x="37719" y="37480"/>
                </a:lnTo>
                <a:lnTo>
                  <a:pt x="10120" y="78170"/>
                </a:lnTo>
                <a:lnTo>
                  <a:pt x="0" y="128016"/>
                </a:lnTo>
                <a:lnTo>
                  <a:pt x="10120" y="177861"/>
                </a:lnTo>
                <a:lnTo>
                  <a:pt x="37719" y="218551"/>
                </a:lnTo>
                <a:lnTo>
                  <a:pt x="78652" y="245977"/>
                </a:lnTo>
                <a:lnTo>
                  <a:pt x="128777" y="256032"/>
                </a:lnTo>
                <a:lnTo>
                  <a:pt x="178903" y="245977"/>
                </a:lnTo>
                <a:lnTo>
                  <a:pt x="219837" y="218551"/>
                </a:lnTo>
                <a:lnTo>
                  <a:pt x="247435" y="177861"/>
                </a:lnTo>
                <a:lnTo>
                  <a:pt x="257556" y="128016"/>
                </a:lnTo>
                <a:lnTo>
                  <a:pt x="247435" y="78170"/>
                </a:lnTo>
                <a:lnTo>
                  <a:pt x="219837" y="37480"/>
                </a:lnTo>
                <a:lnTo>
                  <a:pt x="178903" y="10054"/>
                </a:lnTo>
                <a:lnTo>
                  <a:pt x="128777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30523" y="359435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42944" y="294817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96183" y="339775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34511" y="258089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806954" y="4952133"/>
            <a:ext cx="146050" cy="25712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spcBef>
                <a:spcPts val="85"/>
              </a:spcBef>
            </a:pPr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62018" y="4952133"/>
            <a:ext cx="267335" cy="25712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spcBef>
                <a:spcPts val="85"/>
              </a:spcBef>
            </a:pPr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193916" y="4952133"/>
            <a:ext cx="266700" cy="25712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spcBef>
                <a:spcPts val="85"/>
              </a:spcBef>
            </a:pPr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473959" y="5224450"/>
            <a:ext cx="3016885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b="1" dirty="0">
                <a:solidFill>
                  <a:srgbClr val="344B5E"/>
                </a:solidFill>
                <a:latin typeface="Arial"/>
                <a:cs typeface="Arial"/>
              </a:rPr>
              <a:t>Number </a:t>
            </a:r>
            <a:r>
              <a:rPr b="1" spc="10" dirty="0">
                <a:solidFill>
                  <a:srgbClr val="344B5E"/>
                </a:solidFill>
                <a:latin typeface="Arial"/>
                <a:cs typeface="Arial"/>
              </a:rPr>
              <a:t>of </a:t>
            </a:r>
            <a:r>
              <a:rPr b="1" spc="-5" dirty="0">
                <a:solidFill>
                  <a:srgbClr val="344B5E"/>
                </a:solidFill>
                <a:latin typeface="Arial"/>
                <a:cs typeface="Arial"/>
              </a:rPr>
              <a:t>Malignant</a:t>
            </a:r>
            <a:r>
              <a:rPr b="1" spc="-31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344B5E"/>
                </a:solidFill>
                <a:latin typeface="Arial"/>
                <a:cs typeface="Arial"/>
              </a:rPr>
              <a:t>Nodes</a:t>
            </a:r>
            <a:endParaRPr>
              <a:latin typeface="Arial"/>
              <a:cs typeface="Arial"/>
            </a:endParaRPr>
          </a:p>
        </p:txBody>
      </p:sp>
      <p:sp>
        <p:nvSpPr>
          <p:cNvPr id="49" name="标题 48">
            <a:extLst>
              <a:ext uri="{FF2B5EF4-FFF2-40B4-BE49-F238E27FC236}">
                <a16:creationId xmlns:a16="http://schemas.microsoft.com/office/drawing/2014/main" id="{67A34C37-7687-4EAA-93B6-93FFC039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逻辑回归做分类</a:t>
            </a:r>
          </a:p>
        </p:txBody>
      </p:sp>
      <p:sp>
        <p:nvSpPr>
          <p:cNvPr id="47" name="object 31">
            <a:extLst>
              <a:ext uri="{FF2B5EF4-FFF2-40B4-BE49-F238E27FC236}">
                <a16:creationId xmlns:a16="http://schemas.microsoft.com/office/drawing/2014/main" id="{49523A44-B5CC-438E-AF62-14154FE0B537}"/>
              </a:ext>
            </a:extLst>
          </p:cNvPr>
          <p:cNvSpPr/>
          <p:nvPr/>
        </p:nvSpPr>
        <p:spPr>
          <a:xfrm>
            <a:off x="2594425" y="5746624"/>
            <a:ext cx="4909681" cy="789940"/>
          </a:xfrm>
          <a:custGeom>
            <a:avLst/>
            <a:gdLst/>
            <a:ahLst/>
            <a:cxnLst/>
            <a:rect l="l" t="t" r="r" b="b"/>
            <a:pathLst>
              <a:path w="5146675" h="789939">
                <a:moveTo>
                  <a:pt x="0" y="789432"/>
                </a:moveTo>
                <a:lnTo>
                  <a:pt x="5146548" y="789432"/>
                </a:lnTo>
                <a:lnTo>
                  <a:pt x="5146548" y="0"/>
                </a:lnTo>
                <a:lnTo>
                  <a:pt x="0" y="0"/>
                </a:lnTo>
                <a:lnTo>
                  <a:pt x="0" y="789432"/>
                </a:lnTo>
                <a:close/>
              </a:path>
            </a:pathLst>
          </a:custGeom>
          <a:solidFill>
            <a:srgbClr val="E6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32">
            <a:extLst>
              <a:ext uri="{FF2B5EF4-FFF2-40B4-BE49-F238E27FC236}">
                <a16:creationId xmlns:a16="http://schemas.microsoft.com/office/drawing/2014/main" id="{84C84332-7339-457F-9FA3-0E25E4CB77CA}"/>
              </a:ext>
            </a:extLst>
          </p:cNvPr>
          <p:cNvSpPr txBox="1"/>
          <p:nvPr/>
        </p:nvSpPr>
        <p:spPr>
          <a:xfrm>
            <a:off x="3222306" y="5999058"/>
            <a:ext cx="21717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2350" spc="-745" dirty="0">
                <a:solidFill>
                  <a:srgbClr val="344B5E"/>
                </a:solidFill>
                <a:latin typeface="Verdana"/>
                <a:cs typeface="Verdana"/>
              </a:rPr>
              <a:t>𝛽</a:t>
            </a:r>
            <a:endParaRPr sz="2350">
              <a:latin typeface="Verdana"/>
              <a:cs typeface="Verdana"/>
            </a:endParaRPr>
          </a:p>
        </p:txBody>
      </p:sp>
      <p:sp>
        <p:nvSpPr>
          <p:cNvPr id="50" name="object 33">
            <a:extLst>
              <a:ext uri="{FF2B5EF4-FFF2-40B4-BE49-F238E27FC236}">
                <a16:creationId xmlns:a16="http://schemas.microsoft.com/office/drawing/2014/main" id="{56731AE2-763E-4F63-BE96-3E11D673B13D}"/>
              </a:ext>
            </a:extLst>
          </p:cNvPr>
          <p:cNvSpPr/>
          <p:nvPr/>
        </p:nvSpPr>
        <p:spPr>
          <a:xfrm>
            <a:off x="3501906" y="5921461"/>
            <a:ext cx="494030" cy="377190"/>
          </a:xfrm>
          <a:custGeom>
            <a:avLst/>
            <a:gdLst/>
            <a:ahLst/>
            <a:cxnLst/>
            <a:rect l="l" t="t" r="r" b="b"/>
            <a:pathLst>
              <a:path w="494029" h="377189">
                <a:moveTo>
                  <a:pt x="373506" y="0"/>
                </a:moveTo>
                <a:lnTo>
                  <a:pt x="368045" y="15303"/>
                </a:lnTo>
                <a:lnTo>
                  <a:pt x="389858" y="24771"/>
                </a:lnTo>
                <a:lnTo>
                  <a:pt x="408622" y="37877"/>
                </a:lnTo>
                <a:lnTo>
                  <a:pt x="437006" y="75006"/>
                </a:lnTo>
                <a:lnTo>
                  <a:pt x="453691" y="125099"/>
                </a:lnTo>
                <a:lnTo>
                  <a:pt x="459231" y="186575"/>
                </a:lnTo>
                <a:lnTo>
                  <a:pt x="457846" y="219815"/>
                </a:lnTo>
                <a:lnTo>
                  <a:pt x="446694" y="277137"/>
                </a:lnTo>
                <a:lnTo>
                  <a:pt x="424259" y="321902"/>
                </a:lnTo>
                <a:lnTo>
                  <a:pt x="390159" y="352096"/>
                </a:lnTo>
                <a:lnTo>
                  <a:pt x="368680" y="361607"/>
                </a:lnTo>
                <a:lnTo>
                  <a:pt x="373506" y="376910"/>
                </a:lnTo>
                <a:lnTo>
                  <a:pt x="424846" y="352794"/>
                </a:lnTo>
                <a:lnTo>
                  <a:pt x="462660" y="311048"/>
                </a:lnTo>
                <a:lnTo>
                  <a:pt x="485917" y="255146"/>
                </a:lnTo>
                <a:lnTo>
                  <a:pt x="493648" y="188556"/>
                </a:lnTo>
                <a:lnTo>
                  <a:pt x="491698" y="154004"/>
                </a:lnTo>
                <a:lnTo>
                  <a:pt x="476128" y="92759"/>
                </a:lnTo>
                <a:lnTo>
                  <a:pt x="445319" y="42900"/>
                </a:lnTo>
                <a:lnTo>
                  <a:pt x="400794" y="9870"/>
                </a:lnTo>
                <a:lnTo>
                  <a:pt x="373506" y="0"/>
                </a:lnTo>
                <a:close/>
              </a:path>
              <a:path w="494029" h="377189">
                <a:moveTo>
                  <a:pt x="120268" y="0"/>
                </a:moveTo>
                <a:lnTo>
                  <a:pt x="68976" y="24169"/>
                </a:lnTo>
                <a:lnTo>
                  <a:pt x="31114" y="66065"/>
                </a:lnTo>
                <a:lnTo>
                  <a:pt x="7794" y="122072"/>
                </a:lnTo>
                <a:lnTo>
                  <a:pt x="0" y="188556"/>
                </a:lnTo>
                <a:lnTo>
                  <a:pt x="1950" y="223187"/>
                </a:lnTo>
                <a:lnTo>
                  <a:pt x="17520" y="284433"/>
                </a:lnTo>
                <a:lnTo>
                  <a:pt x="48259" y="334124"/>
                </a:lnTo>
                <a:lnTo>
                  <a:pt x="92836" y="367057"/>
                </a:lnTo>
                <a:lnTo>
                  <a:pt x="120268" y="376910"/>
                </a:lnTo>
                <a:lnTo>
                  <a:pt x="125094" y="361607"/>
                </a:lnTo>
                <a:lnTo>
                  <a:pt x="103596" y="352096"/>
                </a:lnTo>
                <a:lnTo>
                  <a:pt x="85026" y="338861"/>
                </a:lnTo>
                <a:lnTo>
                  <a:pt x="56768" y="301218"/>
                </a:lnTo>
                <a:lnTo>
                  <a:pt x="40020" y="250002"/>
                </a:lnTo>
                <a:lnTo>
                  <a:pt x="34416" y="186575"/>
                </a:lnTo>
                <a:lnTo>
                  <a:pt x="35819" y="154414"/>
                </a:lnTo>
                <a:lnTo>
                  <a:pt x="47007" y="98630"/>
                </a:lnTo>
                <a:lnTo>
                  <a:pt x="69435" y="54622"/>
                </a:lnTo>
                <a:lnTo>
                  <a:pt x="103864" y="24771"/>
                </a:lnTo>
                <a:lnTo>
                  <a:pt x="125602" y="15303"/>
                </a:lnTo>
                <a:lnTo>
                  <a:pt x="12026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34">
            <a:extLst>
              <a:ext uri="{FF2B5EF4-FFF2-40B4-BE49-F238E27FC236}">
                <a16:creationId xmlns:a16="http://schemas.microsoft.com/office/drawing/2014/main" id="{B54D4951-1B52-443E-9B9E-892935B9064E}"/>
              </a:ext>
            </a:extLst>
          </p:cNvPr>
          <p:cNvSpPr txBox="1"/>
          <p:nvPr/>
        </p:nvSpPr>
        <p:spPr>
          <a:xfrm>
            <a:off x="3027233" y="5807035"/>
            <a:ext cx="8242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  <a:tabLst>
                <a:tab pos="593725" algn="l"/>
              </a:tabLst>
            </a:pPr>
            <a:r>
              <a:rPr sz="3200" spc="-1410" dirty="0">
                <a:solidFill>
                  <a:srgbClr val="344B5E"/>
                </a:solidFill>
                <a:latin typeface="Verdana"/>
                <a:cs typeface="Verdana"/>
              </a:rPr>
              <a:t>𝑦	</a:t>
            </a:r>
            <a:r>
              <a:rPr sz="3200" spc="-1495" dirty="0">
                <a:solidFill>
                  <a:srgbClr val="344B5E"/>
                </a:solidFill>
                <a:latin typeface="Verdana"/>
                <a:cs typeface="Verdana"/>
              </a:rPr>
              <a:t>𝑥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52" name="object 35">
            <a:extLst>
              <a:ext uri="{FF2B5EF4-FFF2-40B4-BE49-F238E27FC236}">
                <a16:creationId xmlns:a16="http://schemas.microsoft.com/office/drawing/2014/main" id="{678B9195-F6C2-43C2-A6C9-36105E740105}"/>
              </a:ext>
            </a:extLst>
          </p:cNvPr>
          <p:cNvSpPr/>
          <p:nvPr/>
        </p:nvSpPr>
        <p:spPr>
          <a:xfrm flipV="1">
            <a:off x="4497889" y="6010090"/>
            <a:ext cx="2478982" cy="45719"/>
          </a:xfrm>
          <a:custGeom>
            <a:avLst/>
            <a:gdLst/>
            <a:ahLst/>
            <a:cxnLst/>
            <a:rect l="l" t="t" r="r" b="b"/>
            <a:pathLst>
              <a:path w="2565400">
                <a:moveTo>
                  <a:pt x="0" y="0"/>
                </a:moveTo>
                <a:lnTo>
                  <a:pt x="2564891" y="0"/>
                </a:lnTo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36">
            <a:extLst>
              <a:ext uri="{FF2B5EF4-FFF2-40B4-BE49-F238E27FC236}">
                <a16:creationId xmlns:a16="http://schemas.microsoft.com/office/drawing/2014/main" id="{B46F780E-4B6A-4F5E-A27A-C9295E90D829}"/>
              </a:ext>
            </a:extLst>
          </p:cNvPr>
          <p:cNvSpPr txBox="1"/>
          <p:nvPr/>
        </p:nvSpPr>
        <p:spPr>
          <a:xfrm>
            <a:off x="4094543" y="5606385"/>
            <a:ext cx="3077336" cy="833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3715"/>
              </a:lnSpc>
              <a:spcBef>
                <a:spcPts val="100"/>
              </a:spcBef>
              <a:tabLst>
                <a:tab pos="1612265" algn="l"/>
              </a:tabLst>
            </a:pPr>
            <a:r>
              <a:rPr lang="en-US" altLang="zh-CN" sz="4800" baseline="-32118" dirty="0">
                <a:solidFill>
                  <a:srgbClr val="344B5E"/>
                </a:solidFill>
                <a:latin typeface="Verdana"/>
                <a:cs typeface="Verdana"/>
              </a:rPr>
              <a:t>=</a:t>
            </a:r>
            <a:r>
              <a:rPr lang="en-US" sz="4800" baseline="-32118" dirty="0">
                <a:solidFill>
                  <a:srgbClr val="344B5E"/>
                </a:solidFill>
                <a:latin typeface="Verdana"/>
                <a:cs typeface="Verdana"/>
              </a:rPr>
              <a:t>       </a:t>
            </a:r>
            <a:r>
              <a:rPr sz="2350" dirty="0">
                <a:solidFill>
                  <a:srgbClr val="344B5E"/>
                </a:solidFill>
                <a:latin typeface="Verdana"/>
                <a:cs typeface="Verdana"/>
              </a:rPr>
              <a:t>1</a:t>
            </a:r>
            <a:endParaRPr sz="2350" dirty="0">
              <a:latin typeface="Verdana"/>
              <a:cs typeface="Verdana"/>
            </a:endParaRPr>
          </a:p>
          <a:p>
            <a:pPr marL="415925">
              <a:lnSpc>
                <a:spcPts val="2695"/>
              </a:lnSpc>
            </a:pPr>
            <a:r>
              <a:rPr sz="2400" dirty="0">
                <a:solidFill>
                  <a:srgbClr val="344B5E"/>
                </a:solidFill>
                <a:latin typeface="Verdana"/>
                <a:cs typeface="Verdana"/>
              </a:rPr>
              <a:t>1+𝑒</a:t>
            </a:r>
            <a:r>
              <a:rPr sz="2400" baseline="30000" dirty="0">
                <a:solidFill>
                  <a:srgbClr val="344B5E"/>
                </a:solidFill>
                <a:latin typeface="Verdana"/>
                <a:cs typeface="Verdana"/>
              </a:rPr>
              <a:t>−(𝛽</a:t>
            </a:r>
            <a:r>
              <a:rPr baseline="30000" dirty="0">
                <a:solidFill>
                  <a:srgbClr val="344B5E"/>
                </a:solidFill>
                <a:latin typeface="Verdana"/>
                <a:cs typeface="Verdana"/>
              </a:rPr>
              <a:t>0</a:t>
            </a:r>
            <a:r>
              <a:rPr sz="2400" baseline="30000" dirty="0">
                <a:solidFill>
                  <a:srgbClr val="344B5E"/>
                </a:solidFill>
                <a:latin typeface="Verdana"/>
                <a:cs typeface="Verdana"/>
              </a:rPr>
              <a:t>+ 𝛽</a:t>
            </a:r>
            <a:r>
              <a:rPr baseline="30000" dirty="0">
                <a:solidFill>
                  <a:srgbClr val="344B5E"/>
                </a:solidFill>
                <a:latin typeface="Verdana"/>
                <a:cs typeface="Verdana"/>
              </a:rPr>
              <a:t>1</a:t>
            </a:r>
            <a:r>
              <a:rPr sz="2800" baseline="30000" dirty="0">
                <a:solidFill>
                  <a:srgbClr val="344B5E"/>
                </a:solidFill>
                <a:latin typeface="Verdana"/>
                <a:cs typeface="Verdana"/>
              </a:rPr>
              <a:t>𝑥</a:t>
            </a:r>
            <a:r>
              <a:rPr lang="en-US" baseline="30000" dirty="0">
                <a:solidFill>
                  <a:srgbClr val="344B5E"/>
                </a:solidFill>
                <a:latin typeface="Verdana"/>
                <a:cs typeface="Verdana"/>
              </a:rPr>
              <a:t>1</a:t>
            </a:r>
            <a:r>
              <a:rPr lang="en-US" sz="2400" baseline="30000" dirty="0">
                <a:solidFill>
                  <a:srgbClr val="344B5E"/>
                </a:solidFill>
                <a:latin typeface="Verdana"/>
                <a:cs typeface="Verdana"/>
              </a:rPr>
              <a:t>+</a:t>
            </a:r>
            <a:r>
              <a:rPr lang="zh-CN" altLang="en-US" sz="2400" baseline="30000" dirty="0">
                <a:solidFill>
                  <a:srgbClr val="344B5E"/>
                </a:solidFill>
                <a:latin typeface="Verdana"/>
                <a:cs typeface="Verdana"/>
              </a:rPr>
              <a:t>𝛽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srgbClr val="344B5E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2</a:t>
            </a:r>
            <a:r>
              <a:rPr lang="zh-CN" altLang="en-US" sz="2800" baseline="30000" dirty="0">
                <a:solidFill>
                  <a:srgbClr val="344B5E"/>
                </a:solidFill>
                <a:latin typeface="Verdana"/>
                <a:cs typeface="Verdana"/>
              </a:rPr>
              <a:t>𝑥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srgbClr val="344B5E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2</a:t>
            </a:r>
            <a:r>
              <a:rPr sz="2400" baseline="30000" dirty="0">
                <a:solidFill>
                  <a:srgbClr val="344B5E"/>
                </a:solidFill>
                <a:latin typeface="Verdana"/>
                <a:cs typeface="Verdana"/>
              </a:rPr>
              <a:t>)</a:t>
            </a:r>
            <a:endParaRPr sz="2400" baseline="30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65551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5220" y="1196752"/>
            <a:ext cx="3900676" cy="889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71170">
              <a:lnSpc>
                <a:spcPct val="150000"/>
              </a:lnSpc>
              <a:spcBef>
                <a:spcPts val="100"/>
              </a:spcBef>
            </a:pPr>
            <a:r>
              <a:rPr lang="zh-CN" altLang="en-US" sz="2000" b="1" spc="-5" dirty="0">
                <a:solidFill>
                  <a:srgbClr val="84ADAF"/>
                </a:solidFill>
                <a:latin typeface="Arial"/>
                <a:cs typeface="Arial"/>
              </a:rPr>
              <a:t>两个特征 </a:t>
            </a:r>
            <a:r>
              <a:rPr sz="2000" b="1" spc="-25" dirty="0">
                <a:solidFill>
                  <a:srgbClr val="84ADAF"/>
                </a:solidFill>
                <a:latin typeface="Arial"/>
                <a:cs typeface="Arial"/>
              </a:rPr>
              <a:t>(nodes, age)</a:t>
            </a:r>
            <a:endParaRPr lang="en-US" altLang="zh-CN" sz="2000" b="1" spc="-25" dirty="0">
              <a:solidFill>
                <a:srgbClr val="84ADAF"/>
              </a:solidFill>
              <a:latin typeface="Arial"/>
              <a:cs typeface="Arial"/>
            </a:endParaRPr>
          </a:p>
          <a:p>
            <a:pPr marL="12700" marR="471170">
              <a:lnSpc>
                <a:spcPct val="150000"/>
              </a:lnSpc>
              <a:spcBef>
                <a:spcPts val="100"/>
              </a:spcBef>
            </a:pPr>
            <a:r>
              <a:rPr lang="zh-CN" altLang="en-US" sz="2000" b="1" spc="-25" dirty="0">
                <a:solidFill>
                  <a:srgbClr val="84ADAF"/>
                </a:solidFill>
                <a:latin typeface="Arial"/>
                <a:cs typeface="Arial"/>
              </a:rPr>
              <a:t>两个类标签</a:t>
            </a:r>
            <a:r>
              <a:rPr sz="2000" b="1" spc="-5" dirty="0">
                <a:solidFill>
                  <a:srgbClr val="84ADAF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84ADAF"/>
                </a:solidFill>
                <a:latin typeface="Arial"/>
                <a:cs typeface="Arial"/>
              </a:rPr>
              <a:t>(survived,</a:t>
            </a:r>
            <a:r>
              <a:rPr sz="2000" b="1" spc="-180" dirty="0">
                <a:solidFill>
                  <a:srgbClr val="84ADA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84ADAF"/>
                </a:solidFill>
                <a:latin typeface="Arial"/>
                <a:cs typeface="Arial"/>
              </a:rPr>
              <a:t>lost</a:t>
            </a:r>
            <a:r>
              <a:rPr lang="en-US" altLang="zh-CN" sz="2000" b="1" spc="-10" dirty="0">
                <a:solidFill>
                  <a:srgbClr val="84ADAF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94840" y="2322221"/>
            <a:ext cx="895856" cy="19101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1850"/>
              </a:lnSpc>
              <a:spcBef>
                <a:spcPts val="95"/>
              </a:spcBef>
            </a:pPr>
            <a:r>
              <a:rPr lang="en-US" altLang="zh-CN" spc="55" dirty="0">
                <a:solidFill>
                  <a:srgbClr val="344B5E"/>
                </a:solidFill>
                <a:latin typeface="Arial"/>
                <a:cs typeface="Arial"/>
              </a:rPr>
              <a:t>6</a:t>
            </a:r>
            <a:r>
              <a:rPr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ts val="2090"/>
              </a:lnSpc>
            </a:pPr>
            <a:endParaRPr dirty="0">
              <a:latin typeface="Arial"/>
              <a:cs typeface="Arial"/>
            </a:endParaRPr>
          </a:p>
          <a:p>
            <a:pPr marR="5080" algn="r"/>
            <a:endParaRPr lang="en-US" altLang="zh-CN" dirty="0">
              <a:latin typeface="Times New Roman"/>
              <a:cs typeface="Times New Roman"/>
            </a:endParaRPr>
          </a:p>
          <a:p>
            <a:pPr marR="5080" algn="r"/>
            <a:r>
              <a:rPr lang="en-US" altLang="zh-CN" spc="55" dirty="0">
                <a:solidFill>
                  <a:srgbClr val="344B5E"/>
                </a:solidFill>
                <a:latin typeface="Arial"/>
                <a:cs typeface="Arial"/>
              </a:rPr>
              <a:t>4</a:t>
            </a:r>
            <a:r>
              <a:rPr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lang="en-US" altLang="zh-CN" spc="55" dirty="0">
              <a:solidFill>
                <a:srgbClr val="344B5E"/>
              </a:solidFill>
              <a:latin typeface="Arial"/>
              <a:cs typeface="Arial"/>
            </a:endParaRPr>
          </a:p>
          <a:p>
            <a:pPr marR="5080"/>
            <a:r>
              <a:rPr lang="en-US" altLang="zh-CN" b="1" spc="55" dirty="0">
                <a:solidFill>
                  <a:srgbClr val="344B5E"/>
                </a:solidFill>
                <a:latin typeface="Arial"/>
                <a:cs typeface="Arial"/>
              </a:rPr>
              <a:t>Age</a:t>
            </a:r>
          </a:p>
          <a:p>
            <a:pPr marR="5080" algn="r"/>
            <a:endParaRPr lang="en-US" altLang="zh-CN" spc="55" dirty="0">
              <a:solidFill>
                <a:srgbClr val="344B5E"/>
              </a:solidFill>
              <a:latin typeface="Arial"/>
              <a:cs typeface="Arial"/>
            </a:endParaRPr>
          </a:p>
          <a:p>
            <a:pPr marR="5080" algn="r"/>
            <a:r>
              <a:rPr lang="en-US" altLang="zh-CN" spc="55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37689" y="2113789"/>
            <a:ext cx="78105" cy="2837815"/>
          </a:xfrm>
          <a:custGeom>
            <a:avLst/>
            <a:gdLst/>
            <a:ahLst/>
            <a:cxnLst/>
            <a:rect l="l" t="t" r="r" b="b"/>
            <a:pathLst>
              <a:path w="78105" h="2837815">
                <a:moveTo>
                  <a:pt x="51816" y="64770"/>
                </a:moveTo>
                <a:lnTo>
                  <a:pt x="25907" y="64770"/>
                </a:lnTo>
                <a:lnTo>
                  <a:pt x="25907" y="2837281"/>
                </a:lnTo>
                <a:lnTo>
                  <a:pt x="51816" y="2837281"/>
                </a:lnTo>
                <a:lnTo>
                  <a:pt x="51816" y="64770"/>
                </a:lnTo>
                <a:close/>
              </a:path>
              <a:path w="78105" h="2837815">
                <a:moveTo>
                  <a:pt x="38862" y="0"/>
                </a:moveTo>
                <a:lnTo>
                  <a:pt x="0" y="77724"/>
                </a:lnTo>
                <a:lnTo>
                  <a:pt x="25907" y="77724"/>
                </a:lnTo>
                <a:lnTo>
                  <a:pt x="25907" y="64770"/>
                </a:lnTo>
                <a:lnTo>
                  <a:pt x="71247" y="64770"/>
                </a:lnTo>
                <a:lnTo>
                  <a:pt x="38862" y="0"/>
                </a:lnTo>
                <a:close/>
              </a:path>
              <a:path w="78105" h="2837815">
                <a:moveTo>
                  <a:pt x="71247" y="64770"/>
                </a:moveTo>
                <a:lnTo>
                  <a:pt x="51816" y="64770"/>
                </a:lnTo>
                <a:lnTo>
                  <a:pt x="51816" y="77724"/>
                </a:lnTo>
                <a:lnTo>
                  <a:pt x="77724" y="77724"/>
                </a:lnTo>
                <a:lnTo>
                  <a:pt x="71247" y="6477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70454" y="4896117"/>
            <a:ext cx="4375150" cy="78105"/>
          </a:xfrm>
          <a:custGeom>
            <a:avLst/>
            <a:gdLst/>
            <a:ahLst/>
            <a:cxnLst/>
            <a:rect l="l" t="t" r="r" b="b"/>
            <a:pathLst>
              <a:path w="4375150" h="78104">
                <a:moveTo>
                  <a:pt x="4349227" y="25869"/>
                </a:moveTo>
                <a:lnTo>
                  <a:pt x="4310126" y="25869"/>
                </a:lnTo>
                <a:lnTo>
                  <a:pt x="4310253" y="51777"/>
                </a:lnTo>
                <a:lnTo>
                  <a:pt x="4297214" y="51823"/>
                </a:lnTo>
                <a:lnTo>
                  <a:pt x="4297299" y="77723"/>
                </a:lnTo>
                <a:lnTo>
                  <a:pt x="4374896" y="38595"/>
                </a:lnTo>
                <a:lnTo>
                  <a:pt x="4349227" y="25869"/>
                </a:lnTo>
                <a:close/>
              </a:path>
              <a:path w="4375150" h="78104">
                <a:moveTo>
                  <a:pt x="4297129" y="25915"/>
                </a:moveTo>
                <a:lnTo>
                  <a:pt x="0" y="40982"/>
                </a:lnTo>
                <a:lnTo>
                  <a:pt x="0" y="66890"/>
                </a:lnTo>
                <a:lnTo>
                  <a:pt x="4297214" y="51823"/>
                </a:lnTo>
                <a:lnTo>
                  <a:pt x="4297129" y="25915"/>
                </a:lnTo>
                <a:close/>
              </a:path>
              <a:path w="4375150" h="78104">
                <a:moveTo>
                  <a:pt x="4310126" y="25869"/>
                </a:moveTo>
                <a:lnTo>
                  <a:pt x="4297129" y="25915"/>
                </a:lnTo>
                <a:lnTo>
                  <a:pt x="4297214" y="51823"/>
                </a:lnTo>
                <a:lnTo>
                  <a:pt x="4310253" y="51777"/>
                </a:lnTo>
                <a:lnTo>
                  <a:pt x="4310126" y="25869"/>
                </a:lnTo>
                <a:close/>
              </a:path>
              <a:path w="4375150" h="78104">
                <a:moveTo>
                  <a:pt x="4297045" y="0"/>
                </a:moveTo>
                <a:lnTo>
                  <a:pt x="4297129" y="25915"/>
                </a:lnTo>
                <a:lnTo>
                  <a:pt x="4349227" y="25869"/>
                </a:lnTo>
                <a:lnTo>
                  <a:pt x="4297045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82311" y="413994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12891" y="359130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20996" y="331851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18888" y="297256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20767" y="259156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46547" y="223646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40679" y="250621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05271" y="296951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85232" y="307619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60364" y="2698242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67755" y="2111502"/>
            <a:ext cx="257810" cy="256540"/>
          </a:xfrm>
          <a:custGeom>
            <a:avLst/>
            <a:gdLst/>
            <a:ahLst/>
            <a:cxnLst/>
            <a:rect l="l" t="t" r="r" b="b"/>
            <a:pathLst>
              <a:path w="257810" h="256540">
                <a:moveTo>
                  <a:pt x="128778" y="0"/>
                </a:moveTo>
                <a:lnTo>
                  <a:pt x="78652" y="10054"/>
                </a:lnTo>
                <a:lnTo>
                  <a:pt x="37719" y="37480"/>
                </a:lnTo>
                <a:lnTo>
                  <a:pt x="10120" y="78170"/>
                </a:lnTo>
                <a:lnTo>
                  <a:pt x="0" y="128015"/>
                </a:lnTo>
                <a:lnTo>
                  <a:pt x="10120" y="177861"/>
                </a:lnTo>
                <a:lnTo>
                  <a:pt x="37718" y="218551"/>
                </a:lnTo>
                <a:lnTo>
                  <a:pt x="78652" y="245977"/>
                </a:lnTo>
                <a:lnTo>
                  <a:pt x="128778" y="256032"/>
                </a:lnTo>
                <a:lnTo>
                  <a:pt x="178903" y="245977"/>
                </a:lnTo>
                <a:lnTo>
                  <a:pt x="219836" y="218551"/>
                </a:lnTo>
                <a:lnTo>
                  <a:pt x="247435" y="177861"/>
                </a:lnTo>
                <a:lnTo>
                  <a:pt x="257556" y="128015"/>
                </a:lnTo>
                <a:lnTo>
                  <a:pt x="247435" y="78170"/>
                </a:lnTo>
                <a:lnTo>
                  <a:pt x="219837" y="37480"/>
                </a:lnTo>
                <a:lnTo>
                  <a:pt x="178903" y="10054"/>
                </a:lnTo>
                <a:lnTo>
                  <a:pt x="128778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01155" y="231114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76871" y="250926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09588" y="295579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78879" y="331851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36080" y="348005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1584" y="386562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41064" y="359740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74820" y="319811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07279" y="374522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78196" y="389762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20740" y="315848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6671" y="4304538"/>
            <a:ext cx="256540" cy="257810"/>
          </a:xfrm>
          <a:custGeom>
            <a:avLst/>
            <a:gdLst/>
            <a:ahLst/>
            <a:cxnLst/>
            <a:rect l="l" t="t" r="r" b="b"/>
            <a:pathLst>
              <a:path w="256539" h="257810">
                <a:moveTo>
                  <a:pt x="128015" y="0"/>
                </a:moveTo>
                <a:lnTo>
                  <a:pt x="78170" y="10120"/>
                </a:lnTo>
                <a:lnTo>
                  <a:pt x="37480" y="37718"/>
                </a:lnTo>
                <a:lnTo>
                  <a:pt x="10054" y="78652"/>
                </a:lnTo>
                <a:lnTo>
                  <a:pt x="0" y="128778"/>
                </a:lnTo>
                <a:lnTo>
                  <a:pt x="10054" y="178903"/>
                </a:lnTo>
                <a:lnTo>
                  <a:pt x="37480" y="219837"/>
                </a:lnTo>
                <a:lnTo>
                  <a:pt x="78170" y="247435"/>
                </a:lnTo>
                <a:lnTo>
                  <a:pt x="128015" y="257556"/>
                </a:lnTo>
                <a:lnTo>
                  <a:pt x="177861" y="247435"/>
                </a:lnTo>
                <a:lnTo>
                  <a:pt x="218551" y="219837"/>
                </a:lnTo>
                <a:lnTo>
                  <a:pt x="245977" y="178903"/>
                </a:lnTo>
                <a:lnTo>
                  <a:pt x="256031" y="128778"/>
                </a:lnTo>
                <a:lnTo>
                  <a:pt x="245977" y="78652"/>
                </a:lnTo>
                <a:lnTo>
                  <a:pt x="218551" y="37718"/>
                </a:lnTo>
                <a:lnTo>
                  <a:pt x="177861" y="10120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38344" y="465048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45"/>
                </a:lnTo>
                <a:lnTo>
                  <a:pt x="37480" y="218536"/>
                </a:lnTo>
                <a:lnTo>
                  <a:pt x="78170" y="245971"/>
                </a:lnTo>
                <a:lnTo>
                  <a:pt x="128015" y="256031"/>
                </a:lnTo>
                <a:lnTo>
                  <a:pt x="177861" y="245971"/>
                </a:lnTo>
                <a:lnTo>
                  <a:pt x="218551" y="218536"/>
                </a:lnTo>
                <a:lnTo>
                  <a:pt x="245977" y="177845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38344" y="465048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5"/>
                </a:lnTo>
                <a:lnTo>
                  <a:pt x="245977" y="177845"/>
                </a:lnTo>
                <a:lnTo>
                  <a:pt x="218551" y="218536"/>
                </a:lnTo>
                <a:lnTo>
                  <a:pt x="177861" y="245971"/>
                </a:lnTo>
                <a:lnTo>
                  <a:pt x="128015" y="256031"/>
                </a:lnTo>
                <a:lnTo>
                  <a:pt x="78170" y="245971"/>
                </a:lnTo>
                <a:lnTo>
                  <a:pt x="37480" y="218536"/>
                </a:lnTo>
                <a:lnTo>
                  <a:pt x="10054" y="177845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38800" y="464286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45"/>
                </a:lnTo>
                <a:lnTo>
                  <a:pt x="37480" y="218536"/>
                </a:lnTo>
                <a:lnTo>
                  <a:pt x="78170" y="245971"/>
                </a:lnTo>
                <a:lnTo>
                  <a:pt x="128015" y="256032"/>
                </a:lnTo>
                <a:lnTo>
                  <a:pt x="177861" y="245971"/>
                </a:lnTo>
                <a:lnTo>
                  <a:pt x="218551" y="218536"/>
                </a:lnTo>
                <a:lnTo>
                  <a:pt x="245977" y="177845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38800" y="464286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6"/>
                </a:lnTo>
                <a:lnTo>
                  <a:pt x="245977" y="177845"/>
                </a:lnTo>
                <a:lnTo>
                  <a:pt x="218551" y="218536"/>
                </a:lnTo>
                <a:lnTo>
                  <a:pt x="177861" y="245971"/>
                </a:lnTo>
                <a:lnTo>
                  <a:pt x="128015" y="256032"/>
                </a:lnTo>
                <a:lnTo>
                  <a:pt x="78170" y="245971"/>
                </a:lnTo>
                <a:lnTo>
                  <a:pt x="37480" y="218536"/>
                </a:lnTo>
                <a:lnTo>
                  <a:pt x="10054" y="177845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25696" y="439140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79164" y="453466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45"/>
                </a:lnTo>
                <a:lnTo>
                  <a:pt x="37480" y="218536"/>
                </a:lnTo>
                <a:lnTo>
                  <a:pt x="78170" y="245971"/>
                </a:lnTo>
                <a:lnTo>
                  <a:pt x="128015" y="256031"/>
                </a:lnTo>
                <a:lnTo>
                  <a:pt x="177861" y="245971"/>
                </a:lnTo>
                <a:lnTo>
                  <a:pt x="218551" y="218536"/>
                </a:lnTo>
                <a:lnTo>
                  <a:pt x="245977" y="177845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09771" y="4426458"/>
            <a:ext cx="256540" cy="257810"/>
          </a:xfrm>
          <a:custGeom>
            <a:avLst/>
            <a:gdLst/>
            <a:ahLst/>
            <a:cxnLst/>
            <a:rect l="l" t="t" r="r" b="b"/>
            <a:pathLst>
              <a:path w="256539" h="257810">
                <a:moveTo>
                  <a:pt x="128015" y="0"/>
                </a:moveTo>
                <a:lnTo>
                  <a:pt x="78170" y="10120"/>
                </a:lnTo>
                <a:lnTo>
                  <a:pt x="37480" y="37718"/>
                </a:lnTo>
                <a:lnTo>
                  <a:pt x="10054" y="78652"/>
                </a:lnTo>
                <a:lnTo>
                  <a:pt x="0" y="128777"/>
                </a:lnTo>
                <a:lnTo>
                  <a:pt x="10054" y="178903"/>
                </a:lnTo>
                <a:lnTo>
                  <a:pt x="37480" y="219836"/>
                </a:lnTo>
                <a:lnTo>
                  <a:pt x="78170" y="247435"/>
                </a:lnTo>
                <a:lnTo>
                  <a:pt x="128015" y="257555"/>
                </a:lnTo>
                <a:lnTo>
                  <a:pt x="177861" y="247435"/>
                </a:lnTo>
                <a:lnTo>
                  <a:pt x="218551" y="219836"/>
                </a:lnTo>
                <a:lnTo>
                  <a:pt x="245977" y="178903"/>
                </a:lnTo>
                <a:lnTo>
                  <a:pt x="256031" y="128777"/>
                </a:lnTo>
                <a:lnTo>
                  <a:pt x="245977" y="78652"/>
                </a:lnTo>
                <a:lnTo>
                  <a:pt x="218551" y="37718"/>
                </a:lnTo>
                <a:lnTo>
                  <a:pt x="177861" y="10120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92195" y="441121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54552" y="3967733"/>
            <a:ext cx="257810" cy="256540"/>
          </a:xfrm>
          <a:custGeom>
            <a:avLst/>
            <a:gdLst/>
            <a:ahLst/>
            <a:cxnLst/>
            <a:rect l="l" t="t" r="r" b="b"/>
            <a:pathLst>
              <a:path w="257810" h="256539">
                <a:moveTo>
                  <a:pt x="128777" y="0"/>
                </a:moveTo>
                <a:lnTo>
                  <a:pt x="78652" y="10054"/>
                </a:lnTo>
                <a:lnTo>
                  <a:pt x="37719" y="37480"/>
                </a:lnTo>
                <a:lnTo>
                  <a:pt x="10120" y="78170"/>
                </a:lnTo>
                <a:lnTo>
                  <a:pt x="0" y="128016"/>
                </a:lnTo>
                <a:lnTo>
                  <a:pt x="10120" y="177861"/>
                </a:lnTo>
                <a:lnTo>
                  <a:pt x="37719" y="218551"/>
                </a:lnTo>
                <a:lnTo>
                  <a:pt x="78652" y="245977"/>
                </a:lnTo>
                <a:lnTo>
                  <a:pt x="128777" y="256032"/>
                </a:lnTo>
                <a:lnTo>
                  <a:pt x="178903" y="245977"/>
                </a:lnTo>
                <a:lnTo>
                  <a:pt x="219837" y="218551"/>
                </a:lnTo>
                <a:lnTo>
                  <a:pt x="247435" y="177861"/>
                </a:lnTo>
                <a:lnTo>
                  <a:pt x="257556" y="128016"/>
                </a:lnTo>
                <a:lnTo>
                  <a:pt x="247435" y="78170"/>
                </a:lnTo>
                <a:lnTo>
                  <a:pt x="219837" y="37480"/>
                </a:lnTo>
                <a:lnTo>
                  <a:pt x="178903" y="10054"/>
                </a:lnTo>
                <a:lnTo>
                  <a:pt x="128777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30523" y="359435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42944" y="294817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96183" y="339775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34511" y="258089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806954" y="4952133"/>
            <a:ext cx="146050" cy="25712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spcBef>
                <a:spcPts val="85"/>
              </a:spcBef>
            </a:pPr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62018" y="4952133"/>
            <a:ext cx="267335" cy="25712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spcBef>
                <a:spcPts val="85"/>
              </a:spcBef>
            </a:pPr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193916" y="4952133"/>
            <a:ext cx="266700" cy="25712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spcBef>
                <a:spcPts val="85"/>
              </a:spcBef>
            </a:pPr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473959" y="5224450"/>
            <a:ext cx="3016885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b="1" dirty="0">
                <a:solidFill>
                  <a:srgbClr val="344B5E"/>
                </a:solidFill>
                <a:latin typeface="Arial"/>
                <a:cs typeface="Arial"/>
              </a:rPr>
              <a:t>Number </a:t>
            </a:r>
            <a:r>
              <a:rPr b="1" spc="10" dirty="0">
                <a:solidFill>
                  <a:srgbClr val="344B5E"/>
                </a:solidFill>
                <a:latin typeface="Arial"/>
                <a:cs typeface="Arial"/>
              </a:rPr>
              <a:t>of </a:t>
            </a:r>
            <a:r>
              <a:rPr b="1" spc="-5" dirty="0">
                <a:solidFill>
                  <a:srgbClr val="344B5E"/>
                </a:solidFill>
                <a:latin typeface="Arial"/>
                <a:cs typeface="Arial"/>
              </a:rPr>
              <a:t>Malignant</a:t>
            </a:r>
            <a:r>
              <a:rPr b="1" spc="-31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344B5E"/>
                </a:solidFill>
                <a:latin typeface="Arial"/>
                <a:cs typeface="Arial"/>
              </a:rPr>
              <a:t>Nodes</a:t>
            </a:r>
            <a:endParaRPr>
              <a:latin typeface="Arial"/>
              <a:cs typeface="Arial"/>
            </a:endParaRPr>
          </a:p>
        </p:txBody>
      </p:sp>
      <p:sp>
        <p:nvSpPr>
          <p:cNvPr id="49" name="标题 48">
            <a:extLst>
              <a:ext uri="{FF2B5EF4-FFF2-40B4-BE49-F238E27FC236}">
                <a16:creationId xmlns:a16="http://schemas.microsoft.com/office/drawing/2014/main" id="{67A34C37-7687-4EAA-93B6-93FFC039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逻辑回归做分类</a:t>
            </a:r>
          </a:p>
        </p:txBody>
      </p:sp>
      <p:sp>
        <p:nvSpPr>
          <p:cNvPr id="47" name="object 2">
            <a:extLst>
              <a:ext uri="{FF2B5EF4-FFF2-40B4-BE49-F238E27FC236}">
                <a16:creationId xmlns:a16="http://schemas.microsoft.com/office/drawing/2014/main" id="{F7DDE290-3DBA-4E08-8DC2-C1E9D8248EBF}"/>
              </a:ext>
            </a:extLst>
          </p:cNvPr>
          <p:cNvSpPr/>
          <p:nvPr/>
        </p:nvSpPr>
        <p:spPr>
          <a:xfrm>
            <a:off x="3152395" y="2122932"/>
            <a:ext cx="3988435" cy="2734310"/>
          </a:xfrm>
          <a:custGeom>
            <a:avLst/>
            <a:gdLst/>
            <a:ahLst/>
            <a:cxnLst/>
            <a:rect l="l" t="t" r="r" b="b"/>
            <a:pathLst>
              <a:path w="3988434" h="2734310">
                <a:moveTo>
                  <a:pt x="0" y="0"/>
                </a:moveTo>
                <a:lnTo>
                  <a:pt x="1640078" y="1281810"/>
                </a:lnTo>
                <a:lnTo>
                  <a:pt x="1702816" y="1505965"/>
                </a:lnTo>
                <a:lnTo>
                  <a:pt x="2052446" y="1568703"/>
                </a:lnTo>
                <a:lnTo>
                  <a:pt x="2384044" y="1676272"/>
                </a:lnTo>
                <a:lnTo>
                  <a:pt x="3988307" y="2734055"/>
                </a:lnTo>
              </a:path>
            </a:pathLst>
          </a:custGeom>
          <a:ln w="50292">
            <a:solidFill>
              <a:srgbClr val="9BB8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92A986ED-C97A-4641-ABFD-07DB69190FFD}"/>
              </a:ext>
            </a:extLst>
          </p:cNvPr>
          <p:cNvSpPr txBox="1"/>
          <p:nvPr/>
        </p:nvSpPr>
        <p:spPr>
          <a:xfrm>
            <a:off x="6710302" y="4063972"/>
            <a:ext cx="138709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2230">
              <a:spcBef>
                <a:spcPts val="100"/>
              </a:spcBef>
            </a:pPr>
            <a:r>
              <a:rPr lang="zh-CN" altLang="en-US" sz="2400" b="1" spc="-40" dirty="0">
                <a:solidFill>
                  <a:srgbClr val="9BB808"/>
                </a:solidFill>
                <a:latin typeface="Arial"/>
                <a:cs typeface="Arial"/>
              </a:rPr>
              <a:t>判定边界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0" name="object 31">
            <a:extLst>
              <a:ext uri="{FF2B5EF4-FFF2-40B4-BE49-F238E27FC236}">
                <a16:creationId xmlns:a16="http://schemas.microsoft.com/office/drawing/2014/main" id="{EA570D4D-05F7-49E1-8A1C-4B92701BE82C}"/>
              </a:ext>
            </a:extLst>
          </p:cNvPr>
          <p:cNvSpPr/>
          <p:nvPr/>
        </p:nvSpPr>
        <p:spPr>
          <a:xfrm>
            <a:off x="2594425" y="5746624"/>
            <a:ext cx="4909681" cy="789940"/>
          </a:xfrm>
          <a:custGeom>
            <a:avLst/>
            <a:gdLst/>
            <a:ahLst/>
            <a:cxnLst/>
            <a:rect l="l" t="t" r="r" b="b"/>
            <a:pathLst>
              <a:path w="5146675" h="789939">
                <a:moveTo>
                  <a:pt x="0" y="789432"/>
                </a:moveTo>
                <a:lnTo>
                  <a:pt x="5146548" y="789432"/>
                </a:lnTo>
                <a:lnTo>
                  <a:pt x="5146548" y="0"/>
                </a:lnTo>
                <a:lnTo>
                  <a:pt x="0" y="0"/>
                </a:lnTo>
                <a:lnTo>
                  <a:pt x="0" y="789432"/>
                </a:lnTo>
                <a:close/>
              </a:path>
            </a:pathLst>
          </a:custGeom>
          <a:solidFill>
            <a:srgbClr val="E6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32">
            <a:extLst>
              <a:ext uri="{FF2B5EF4-FFF2-40B4-BE49-F238E27FC236}">
                <a16:creationId xmlns:a16="http://schemas.microsoft.com/office/drawing/2014/main" id="{46157B80-ADD9-470C-942E-FDD97B1E5607}"/>
              </a:ext>
            </a:extLst>
          </p:cNvPr>
          <p:cNvSpPr txBox="1"/>
          <p:nvPr/>
        </p:nvSpPr>
        <p:spPr>
          <a:xfrm>
            <a:off x="3222306" y="5999058"/>
            <a:ext cx="21717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2350" spc="-745" dirty="0">
                <a:solidFill>
                  <a:srgbClr val="344B5E"/>
                </a:solidFill>
                <a:latin typeface="Verdana"/>
                <a:cs typeface="Verdana"/>
              </a:rPr>
              <a:t>𝛽</a:t>
            </a:r>
            <a:endParaRPr sz="2350">
              <a:latin typeface="Verdana"/>
              <a:cs typeface="Verdana"/>
            </a:endParaRPr>
          </a:p>
        </p:txBody>
      </p:sp>
      <p:sp>
        <p:nvSpPr>
          <p:cNvPr id="52" name="object 33">
            <a:extLst>
              <a:ext uri="{FF2B5EF4-FFF2-40B4-BE49-F238E27FC236}">
                <a16:creationId xmlns:a16="http://schemas.microsoft.com/office/drawing/2014/main" id="{3079248F-A4A0-4791-84A9-4166C7C138C6}"/>
              </a:ext>
            </a:extLst>
          </p:cNvPr>
          <p:cNvSpPr/>
          <p:nvPr/>
        </p:nvSpPr>
        <p:spPr>
          <a:xfrm>
            <a:off x="3501906" y="5921461"/>
            <a:ext cx="494030" cy="377190"/>
          </a:xfrm>
          <a:custGeom>
            <a:avLst/>
            <a:gdLst/>
            <a:ahLst/>
            <a:cxnLst/>
            <a:rect l="l" t="t" r="r" b="b"/>
            <a:pathLst>
              <a:path w="494029" h="377189">
                <a:moveTo>
                  <a:pt x="373506" y="0"/>
                </a:moveTo>
                <a:lnTo>
                  <a:pt x="368045" y="15303"/>
                </a:lnTo>
                <a:lnTo>
                  <a:pt x="389858" y="24771"/>
                </a:lnTo>
                <a:lnTo>
                  <a:pt x="408622" y="37877"/>
                </a:lnTo>
                <a:lnTo>
                  <a:pt x="437006" y="75006"/>
                </a:lnTo>
                <a:lnTo>
                  <a:pt x="453691" y="125099"/>
                </a:lnTo>
                <a:lnTo>
                  <a:pt x="459231" y="186575"/>
                </a:lnTo>
                <a:lnTo>
                  <a:pt x="457846" y="219815"/>
                </a:lnTo>
                <a:lnTo>
                  <a:pt x="446694" y="277137"/>
                </a:lnTo>
                <a:lnTo>
                  <a:pt x="424259" y="321902"/>
                </a:lnTo>
                <a:lnTo>
                  <a:pt x="390159" y="352096"/>
                </a:lnTo>
                <a:lnTo>
                  <a:pt x="368680" y="361607"/>
                </a:lnTo>
                <a:lnTo>
                  <a:pt x="373506" y="376910"/>
                </a:lnTo>
                <a:lnTo>
                  <a:pt x="424846" y="352794"/>
                </a:lnTo>
                <a:lnTo>
                  <a:pt x="462660" y="311048"/>
                </a:lnTo>
                <a:lnTo>
                  <a:pt x="485917" y="255146"/>
                </a:lnTo>
                <a:lnTo>
                  <a:pt x="493648" y="188556"/>
                </a:lnTo>
                <a:lnTo>
                  <a:pt x="491698" y="154004"/>
                </a:lnTo>
                <a:lnTo>
                  <a:pt x="476128" y="92759"/>
                </a:lnTo>
                <a:lnTo>
                  <a:pt x="445319" y="42900"/>
                </a:lnTo>
                <a:lnTo>
                  <a:pt x="400794" y="9870"/>
                </a:lnTo>
                <a:lnTo>
                  <a:pt x="373506" y="0"/>
                </a:lnTo>
                <a:close/>
              </a:path>
              <a:path w="494029" h="377189">
                <a:moveTo>
                  <a:pt x="120268" y="0"/>
                </a:moveTo>
                <a:lnTo>
                  <a:pt x="68976" y="24169"/>
                </a:lnTo>
                <a:lnTo>
                  <a:pt x="31114" y="66065"/>
                </a:lnTo>
                <a:lnTo>
                  <a:pt x="7794" y="122072"/>
                </a:lnTo>
                <a:lnTo>
                  <a:pt x="0" y="188556"/>
                </a:lnTo>
                <a:lnTo>
                  <a:pt x="1950" y="223187"/>
                </a:lnTo>
                <a:lnTo>
                  <a:pt x="17520" y="284433"/>
                </a:lnTo>
                <a:lnTo>
                  <a:pt x="48259" y="334124"/>
                </a:lnTo>
                <a:lnTo>
                  <a:pt x="92836" y="367057"/>
                </a:lnTo>
                <a:lnTo>
                  <a:pt x="120268" y="376910"/>
                </a:lnTo>
                <a:lnTo>
                  <a:pt x="125094" y="361607"/>
                </a:lnTo>
                <a:lnTo>
                  <a:pt x="103596" y="352096"/>
                </a:lnTo>
                <a:lnTo>
                  <a:pt x="85026" y="338861"/>
                </a:lnTo>
                <a:lnTo>
                  <a:pt x="56768" y="301218"/>
                </a:lnTo>
                <a:lnTo>
                  <a:pt x="40020" y="250002"/>
                </a:lnTo>
                <a:lnTo>
                  <a:pt x="34416" y="186575"/>
                </a:lnTo>
                <a:lnTo>
                  <a:pt x="35819" y="154414"/>
                </a:lnTo>
                <a:lnTo>
                  <a:pt x="47007" y="98630"/>
                </a:lnTo>
                <a:lnTo>
                  <a:pt x="69435" y="54622"/>
                </a:lnTo>
                <a:lnTo>
                  <a:pt x="103864" y="24771"/>
                </a:lnTo>
                <a:lnTo>
                  <a:pt x="125602" y="15303"/>
                </a:lnTo>
                <a:lnTo>
                  <a:pt x="12026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34">
            <a:extLst>
              <a:ext uri="{FF2B5EF4-FFF2-40B4-BE49-F238E27FC236}">
                <a16:creationId xmlns:a16="http://schemas.microsoft.com/office/drawing/2014/main" id="{A6367C61-9374-4A21-A617-DB9D391BCC82}"/>
              </a:ext>
            </a:extLst>
          </p:cNvPr>
          <p:cNvSpPr txBox="1"/>
          <p:nvPr/>
        </p:nvSpPr>
        <p:spPr>
          <a:xfrm>
            <a:off x="3027233" y="5807035"/>
            <a:ext cx="8242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  <a:tabLst>
                <a:tab pos="593725" algn="l"/>
              </a:tabLst>
            </a:pPr>
            <a:r>
              <a:rPr sz="3200" spc="-1410" dirty="0">
                <a:solidFill>
                  <a:srgbClr val="344B5E"/>
                </a:solidFill>
                <a:latin typeface="Verdana"/>
                <a:cs typeface="Verdana"/>
              </a:rPr>
              <a:t>𝑦	</a:t>
            </a:r>
            <a:r>
              <a:rPr sz="3200" spc="-1495" dirty="0">
                <a:solidFill>
                  <a:srgbClr val="344B5E"/>
                </a:solidFill>
                <a:latin typeface="Verdana"/>
                <a:cs typeface="Verdana"/>
              </a:rPr>
              <a:t>𝑥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54" name="object 35">
            <a:extLst>
              <a:ext uri="{FF2B5EF4-FFF2-40B4-BE49-F238E27FC236}">
                <a16:creationId xmlns:a16="http://schemas.microsoft.com/office/drawing/2014/main" id="{365769A6-8F04-40AC-B735-9F8836DC6908}"/>
              </a:ext>
            </a:extLst>
          </p:cNvPr>
          <p:cNvSpPr/>
          <p:nvPr/>
        </p:nvSpPr>
        <p:spPr>
          <a:xfrm flipV="1">
            <a:off x="4497889" y="6010090"/>
            <a:ext cx="2478982" cy="45719"/>
          </a:xfrm>
          <a:custGeom>
            <a:avLst/>
            <a:gdLst/>
            <a:ahLst/>
            <a:cxnLst/>
            <a:rect l="l" t="t" r="r" b="b"/>
            <a:pathLst>
              <a:path w="2565400">
                <a:moveTo>
                  <a:pt x="0" y="0"/>
                </a:moveTo>
                <a:lnTo>
                  <a:pt x="2564891" y="0"/>
                </a:lnTo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36">
            <a:extLst>
              <a:ext uri="{FF2B5EF4-FFF2-40B4-BE49-F238E27FC236}">
                <a16:creationId xmlns:a16="http://schemas.microsoft.com/office/drawing/2014/main" id="{2B1481E5-8EB4-4F84-8717-4E8FCBE4549B}"/>
              </a:ext>
            </a:extLst>
          </p:cNvPr>
          <p:cNvSpPr txBox="1"/>
          <p:nvPr/>
        </p:nvSpPr>
        <p:spPr>
          <a:xfrm>
            <a:off x="4094543" y="5606385"/>
            <a:ext cx="3077336" cy="833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3715"/>
              </a:lnSpc>
              <a:spcBef>
                <a:spcPts val="100"/>
              </a:spcBef>
              <a:tabLst>
                <a:tab pos="1612265" algn="l"/>
              </a:tabLst>
            </a:pPr>
            <a:r>
              <a:rPr lang="en-US" altLang="zh-CN" sz="4800" baseline="-32118" dirty="0">
                <a:solidFill>
                  <a:srgbClr val="344B5E"/>
                </a:solidFill>
                <a:latin typeface="Verdana"/>
                <a:cs typeface="Verdana"/>
              </a:rPr>
              <a:t>=</a:t>
            </a:r>
            <a:r>
              <a:rPr lang="en-US" sz="4800" baseline="-32118" dirty="0">
                <a:solidFill>
                  <a:srgbClr val="344B5E"/>
                </a:solidFill>
                <a:latin typeface="Verdana"/>
                <a:cs typeface="Verdana"/>
              </a:rPr>
              <a:t>       </a:t>
            </a:r>
            <a:r>
              <a:rPr sz="2350" dirty="0">
                <a:solidFill>
                  <a:srgbClr val="344B5E"/>
                </a:solidFill>
                <a:latin typeface="Verdana"/>
                <a:cs typeface="Verdana"/>
              </a:rPr>
              <a:t>1</a:t>
            </a:r>
            <a:endParaRPr sz="2350" dirty="0">
              <a:latin typeface="Verdana"/>
              <a:cs typeface="Verdana"/>
            </a:endParaRPr>
          </a:p>
          <a:p>
            <a:pPr marL="415925">
              <a:lnSpc>
                <a:spcPts val="2695"/>
              </a:lnSpc>
            </a:pPr>
            <a:r>
              <a:rPr sz="2400" dirty="0">
                <a:solidFill>
                  <a:srgbClr val="344B5E"/>
                </a:solidFill>
                <a:latin typeface="Verdana"/>
                <a:cs typeface="Verdana"/>
              </a:rPr>
              <a:t>1+𝑒</a:t>
            </a:r>
            <a:r>
              <a:rPr sz="2400" baseline="30000" dirty="0">
                <a:solidFill>
                  <a:srgbClr val="344B5E"/>
                </a:solidFill>
                <a:latin typeface="Verdana"/>
                <a:cs typeface="Verdana"/>
              </a:rPr>
              <a:t>−(𝛽</a:t>
            </a:r>
            <a:r>
              <a:rPr baseline="30000" dirty="0">
                <a:solidFill>
                  <a:srgbClr val="344B5E"/>
                </a:solidFill>
                <a:latin typeface="Verdana"/>
                <a:cs typeface="Verdana"/>
              </a:rPr>
              <a:t>0</a:t>
            </a:r>
            <a:r>
              <a:rPr sz="2400" baseline="30000" dirty="0">
                <a:solidFill>
                  <a:srgbClr val="344B5E"/>
                </a:solidFill>
                <a:latin typeface="Verdana"/>
                <a:cs typeface="Verdana"/>
              </a:rPr>
              <a:t>+ 𝛽</a:t>
            </a:r>
            <a:r>
              <a:rPr baseline="30000" dirty="0">
                <a:solidFill>
                  <a:srgbClr val="344B5E"/>
                </a:solidFill>
                <a:latin typeface="Verdana"/>
                <a:cs typeface="Verdana"/>
              </a:rPr>
              <a:t>1</a:t>
            </a:r>
            <a:r>
              <a:rPr sz="2800" baseline="30000" dirty="0">
                <a:solidFill>
                  <a:srgbClr val="344B5E"/>
                </a:solidFill>
                <a:latin typeface="Verdana"/>
                <a:cs typeface="Verdana"/>
              </a:rPr>
              <a:t>𝑥</a:t>
            </a:r>
            <a:r>
              <a:rPr lang="en-US" baseline="30000" dirty="0">
                <a:solidFill>
                  <a:srgbClr val="344B5E"/>
                </a:solidFill>
                <a:latin typeface="Verdana"/>
                <a:cs typeface="Verdana"/>
              </a:rPr>
              <a:t>1</a:t>
            </a:r>
            <a:r>
              <a:rPr lang="en-US" sz="2400" baseline="30000" dirty="0">
                <a:solidFill>
                  <a:srgbClr val="344B5E"/>
                </a:solidFill>
                <a:latin typeface="Verdana"/>
                <a:cs typeface="Verdana"/>
              </a:rPr>
              <a:t>+</a:t>
            </a:r>
            <a:r>
              <a:rPr lang="zh-CN" altLang="en-US" sz="2400" baseline="30000" dirty="0">
                <a:solidFill>
                  <a:srgbClr val="344B5E"/>
                </a:solidFill>
                <a:latin typeface="Verdana"/>
                <a:cs typeface="Verdana"/>
              </a:rPr>
              <a:t>𝛽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srgbClr val="344B5E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2</a:t>
            </a:r>
            <a:r>
              <a:rPr lang="zh-CN" altLang="en-US" sz="2800" baseline="30000" dirty="0">
                <a:solidFill>
                  <a:srgbClr val="344B5E"/>
                </a:solidFill>
                <a:latin typeface="Verdana"/>
                <a:cs typeface="Verdana"/>
              </a:rPr>
              <a:t>𝑥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srgbClr val="344B5E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2</a:t>
            </a:r>
            <a:r>
              <a:rPr sz="2400" baseline="30000" dirty="0">
                <a:solidFill>
                  <a:srgbClr val="344B5E"/>
                </a:solidFill>
                <a:latin typeface="Verdana"/>
                <a:cs typeface="Verdana"/>
              </a:rPr>
              <a:t>)</a:t>
            </a:r>
            <a:endParaRPr sz="2400" baseline="30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8934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5220" y="1196752"/>
            <a:ext cx="3900676" cy="889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71170">
              <a:lnSpc>
                <a:spcPct val="150000"/>
              </a:lnSpc>
              <a:spcBef>
                <a:spcPts val="100"/>
              </a:spcBef>
            </a:pPr>
            <a:r>
              <a:rPr lang="zh-CN" altLang="en-US" sz="2000" b="1" spc="-5" dirty="0">
                <a:solidFill>
                  <a:srgbClr val="84ADAF"/>
                </a:solidFill>
                <a:latin typeface="Arial"/>
                <a:cs typeface="Arial"/>
              </a:rPr>
              <a:t>两个特征 </a:t>
            </a:r>
            <a:r>
              <a:rPr sz="2000" b="1" spc="-25" dirty="0">
                <a:solidFill>
                  <a:srgbClr val="84ADAF"/>
                </a:solidFill>
                <a:latin typeface="Arial"/>
                <a:cs typeface="Arial"/>
              </a:rPr>
              <a:t>(nodes, age)</a:t>
            </a:r>
            <a:endParaRPr lang="en-US" altLang="zh-CN" sz="2000" b="1" spc="-25" dirty="0">
              <a:solidFill>
                <a:srgbClr val="84ADAF"/>
              </a:solidFill>
              <a:latin typeface="Arial"/>
              <a:cs typeface="Arial"/>
            </a:endParaRPr>
          </a:p>
          <a:p>
            <a:pPr marL="12700" marR="471170">
              <a:lnSpc>
                <a:spcPct val="150000"/>
              </a:lnSpc>
              <a:spcBef>
                <a:spcPts val="100"/>
              </a:spcBef>
            </a:pPr>
            <a:r>
              <a:rPr lang="zh-CN" altLang="en-US" sz="2000" b="1" spc="-25" dirty="0">
                <a:solidFill>
                  <a:srgbClr val="84ADAF"/>
                </a:solidFill>
                <a:latin typeface="Arial"/>
                <a:cs typeface="Arial"/>
              </a:rPr>
              <a:t>两个类标签</a:t>
            </a:r>
            <a:r>
              <a:rPr sz="2000" b="1" spc="-5" dirty="0">
                <a:solidFill>
                  <a:srgbClr val="84ADAF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84ADAF"/>
                </a:solidFill>
                <a:latin typeface="Arial"/>
                <a:cs typeface="Arial"/>
              </a:rPr>
              <a:t>(survived,</a:t>
            </a:r>
            <a:r>
              <a:rPr sz="2000" b="1" spc="-180" dirty="0">
                <a:solidFill>
                  <a:srgbClr val="84ADA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84ADAF"/>
                </a:solidFill>
                <a:latin typeface="Arial"/>
                <a:cs typeface="Arial"/>
              </a:rPr>
              <a:t>lost</a:t>
            </a:r>
            <a:r>
              <a:rPr lang="en-US" altLang="zh-CN" sz="2000" b="1" spc="-10" dirty="0">
                <a:solidFill>
                  <a:srgbClr val="84ADAF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94840" y="2322221"/>
            <a:ext cx="895856" cy="19101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1850"/>
              </a:lnSpc>
              <a:spcBef>
                <a:spcPts val="95"/>
              </a:spcBef>
            </a:pPr>
            <a:r>
              <a:rPr lang="en-US" altLang="zh-CN" spc="55" dirty="0">
                <a:solidFill>
                  <a:srgbClr val="344B5E"/>
                </a:solidFill>
                <a:latin typeface="Arial"/>
                <a:cs typeface="Arial"/>
              </a:rPr>
              <a:t>6</a:t>
            </a:r>
            <a:r>
              <a:rPr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ts val="2090"/>
              </a:lnSpc>
            </a:pPr>
            <a:endParaRPr dirty="0">
              <a:latin typeface="Arial"/>
              <a:cs typeface="Arial"/>
            </a:endParaRPr>
          </a:p>
          <a:p>
            <a:pPr marR="5080" algn="r"/>
            <a:endParaRPr lang="en-US" altLang="zh-CN" dirty="0">
              <a:latin typeface="Times New Roman"/>
              <a:cs typeface="Times New Roman"/>
            </a:endParaRPr>
          </a:p>
          <a:p>
            <a:pPr marR="5080" algn="r"/>
            <a:r>
              <a:rPr lang="en-US" altLang="zh-CN" spc="55" dirty="0">
                <a:solidFill>
                  <a:srgbClr val="344B5E"/>
                </a:solidFill>
                <a:latin typeface="Arial"/>
                <a:cs typeface="Arial"/>
              </a:rPr>
              <a:t>4</a:t>
            </a:r>
            <a:r>
              <a:rPr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lang="en-US" altLang="zh-CN" spc="55" dirty="0">
              <a:solidFill>
                <a:srgbClr val="344B5E"/>
              </a:solidFill>
              <a:latin typeface="Arial"/>
              <a:cs typeface="Arial"/>
            </a:endParaRPr>
          </a:p>
          <a:p>
            <a:pPr marR="5080"/>
            <a:r>
              <a:rPr lang="en-US" altLang="zh-CN" b="1" spc="55" dirty="0">
                <a:solidFill>
                  <a:srgbClr val="344B5E"/>
                </a:solidFill>
                <a:latin typeface="Arial"/>
                <a:cs typeface="Arial"/>
              </a:rPr>
              <a:t>Age</a:t>
            </a:r>
          </a:p>
          <a:p>
            <a:pPr marR="5080" algn="r"/>
            <a:endParaRPr lang="en-US" altLang="zh-CN" spc="55" dirty="0">
              <a:solidFill>
                <a:srgbClr val="344B5E"/>
              </a:solidFill>
              <a:latin typeface="Arial"/>
              <a:cs typeface="Arial"/>
            </a:endParaRPr>
          </a:p>
          <a:p>
            <a:pPr marR="5080" algn="r"/>
            <a:r>
              <a:rPr lang="en-US" altLang="zh-CN" spc="55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37689" y="2113789"/>
            <a:ext cx="78105" cy="2837815"/>
          </a:xfrm>
          <a:custGeom>
            <a:avLst/>
            <a:gdLst/>
            <a:ahLst/>
            <a:cxnLst/>
            <a:rect l="l" t="t" r="r" b="b"/>
            <a:pathLst>
              <a:path w="78105" h="2837815">
                <a:moveTo>
                  <a:pt x="51816" y="64770"/>
                </a:moveTo>
                <a:lnTo>
                  <a:pt x="25907" y="64770"/>
                </a:lnTo>
                <a:lnTo>
                  <a:pt x="25907" y="2837281"/>
                </a:lnTo>
                <a:lnTo>
                  <a:pt x="51816" y="2837281"/>
                </a:lnTo>
                <a:lnTo>
                  <a:pt x="51816" y="64770"/>
                </a:lnTo>
                <a:close/>
              </a:path>
              <a:path w="78105" h="2837815">
                <a:moveTo>
                  <a:pt x="38862" y="0"/>
                </a:moveTo>
                <a:lnTo>
                  <a:pt x="0" y="77724"/>
                </a:lnTo>
                <a:lnTo>
                  <a:pt x="25907" y="77724"/>
                </a:lnTo>
                <a:lnTo>
                  <a:pt x="25907" y="64770"/>
                </a:lnTo>
                <a:lnTo>
                  <a:pt x="71247" y="64770"/>
                </a:lnTo>
                <a:lnTo>
                  <a:pt x="38862" y="0"/>
                </a:lnTo>
                <a:close/>
              </a:path>
              <a:path w="78105" h="2837815">
                <a:moveTo>
                  <a:pt x="71247" y="64770"/>
                </a:moveTo>
                <a:lnTo>
                  <a:pt x="51816" y="64770"/>
                </a:lnTo>
                <a:lnTo>
                  <a:pt x="51816" y="77724"/>
                </a:lnTo>
                <a:lnTo>
                  <a:pt x="77724" y="77724"/>
                </a:lnTo>
                <a:lnTo>
                  <a:pt x="71247" y="6477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70454" y="4896117"/>
            <a:ext cx="4375150" cy="78105"/>
          </a:xfrm>
          <a:custGeom>
            <a:avLst/>
            <a:gdLst/>
            <a:ahLst/>
            <a:cxnLst/>
            <a:rect l="l" t="t" r="r" b="b"/>
            <a:pathLst>
              <a:path w="4375150" h="78104">
                <a:moveTo>
                  <a:pt x="4349227" y="25869"/>
                </a:moveTo>
                <a:lnTo>
                  <a:pt x="4310126" y="25869"/>
                </a:lnTo>
                <a:lnTo>
                  <a:pt x="4310253" y="51777"/>
                </a:lnTo>
                <a:lnTo>
                  <a:pt x="4297214" y="51823"/>
                </a:lnTo>
                <a:lnTo>
                  <a:pt x="4297299" y="77723"/>
                </a:lnTo>
                <a:lnTo>
                  <a:pt x="4374896" y="38595"/>
                </a:lnTo>
                <a:lnTo>
                  <a:pt x="4349227" y="25869"/>
                </a:lnTo>
                <a:close/>
              </a:path>
              <a:path w="4375150" h="78104">
                <a:moveTo>
                  <a:pt x="4297129" y="25915"/>
                </a:moveTo>
                <a:lnTo>
                  <a:pt x="0" y="40982"/>
                </a:lnTo>
                <a:lnTo>
                  <a:pt x="0" y="66890"/>
                </a:lnTo>
                <a:lnTo>
                  <a:pt x="4297214" y="51823"/>
                </a:lnTo>
                <a:lnTo>
                  <a:pt x="4297129" y="25915"/>
                </a:lnTo>
                <a:close/>
              </a:path>
              <a:path w="4375150" h="78104">
                <a:moveTo>
                  <a:pt x="4310126" y="25869"/>
                </a:moveTo>
                <a:lnTo>
                  <a:pt x="4297129" y="25915"/>
                </a:lnTo>
                <a:lnTo>
                  <a:pt x="4297214" y="51823"/>
                </a:lnTo>
                <a:lnTo>
                  <a:pt x="4310253" y="51777"/>
                </a:lnTo>
                <a:lnTo>
                  <a:pt x="4310126" y="25869"/>
                </a:lnTo>
                <a:close/>
              </a:path>
              <a:path w="4375150" h="78104">
                <a:moveTo>
                  <a:pt x="4297045" y="0"/>
                </a:moveTo>
                <a:lnTo>
                  <a:pt x="4297129" y="25915"/>
                </a:lnTo>
                <a:lnTo>
                  <a:pt x="4349227" y="25869"/>
                </a:lnTo>
                <a:lnTo>
                  <a:pt x="4297045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82311" y="413994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12891" y="359130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20996" y="331851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18888" y="297256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20767" y="259156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46547" y="223646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40679" y="250621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05271" y="296951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85232" y="307619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60364" y="2698242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67755" y="2111502"/>
            <a:ext cx="257810" cy="256540"/>
          </a:xfrm>
          <a:custGeom>
            <a:avLst/>
            <a:gdLst/>
            <a:ahLst/>
            <a:cxnLst/>
            <a:rect l="l" t="t" r="r" b="b"/>
            <a:pathLst>
              <a:path w="257810" h="256540">
                <a:moveTo>
                  <a:pt x="128778" y="0"/>
                </a:moveTo>
                <a:lnTo>
                  <a:pt x="78652" y="10054"/>
                </a:lnTo>
                <a:lnTo>
                  <a:pt x="37719" y="37480"/>
                </a:lnTo>
                <a:lnTo>
                  <a:pt x="10120" y="78170"/>
                </a:lnTo>
                <a:lnTo>
                  <a:pt x="0" y="128015"/>
                </a:lnTo>
                <a:lnTo>
                  <a:pt x="10120" y="177861"/>
                </a:lnTo>
                <a:lnTo>
                  <a:pt x="37718" y="218551"/>
                </a:lnTo>
                <a:lnTo>
                  <a:pt x="78652" y="245977"/>
                </a:lnTo>
                <a:lnTo>
                  <a:pt x="128778" y="256032"/>
                </a:lnTo>
                <a:lnTo>
                  <a:pt x="178903" y="245977"/>
                </a:lnTo>
                <a:lnTo>
                  <a:pt x="219836" y="218551"/>
                </a:lnTo>
                <a:lnTo>
                  <a:pt x="247435" y="177861"/>
                </a:lnTo>
                <a:lnTo>
                  <a:pt x="257556" y="128015"/>
                </a:lnTo>
                <a:lnTo>
                  <a:pt x="247435" y="78170"/>
                </a:lnTo>
                <a:lnTo>
                  <a:pt x="219837" y="37480"/>
                </a:lnTo>
                <a:lnTo>
                  <a:pt x="178903" y="10054"/>
                </a:lnTo>
                <a:lnTo>
                  <a:pt x="128778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01155" y="231114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76871" y="250926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09588" y="295579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78879" y="331851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36080" y="348005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1584" y="386562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41064" y="359740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74820" y="319811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07279" y="374522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78196" y="389762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20740" y="315848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6671" y="4304538"/>
            <a:ext cx="256540" cy="257810"/>
          </a:xfrm>
          <a:custGeom>
            <a:avLst/>
            <a:gdLst/>
            <a:ahLst/>
            <a:cxnLst/>
            <a:rect l="l" t="t" r="r" b="b"/>
            <a:pathLst>
              <a:path w="256539" h="257810">
                <a:moveTo>
                  <a:pt x="128015" y="0"/>
                </a:moveTo>
                <a:lnTo>
                  <a:pt x="78170" y="10120"/>
                </a:lnTo>
                <a:lnTo>
                  <a:pt x="37480" y="37718"/>
                </a:lnTo>
                <a:lnTo>
                  <a:pt x="10054" y="78652"/>
                </a:lnTo>
                <a:lnTo>
                  <a:pt x="0" y="128778"/>
                </a:lnTo>
                <a:lnTo>
                  <a:pt x="10054" y="178903"/>
                </a:lnTo>
                <a:lnTo>
                  <a:pt x="37480" y="219837"/>
                </a:lnTo>
                <a:lnTo>
                  <a:pt x="78170" y="247435"/>
                </a:lnTo>
                <a:lnTo>
                  <a:pt x="128015" y="257556"/>
                </a:lnTo>
                <a:lnTo>
                  <a:pt x="177861" y="247435"/>
                </a:lnTo>
                <a:lnTo>
                  <a:pt x="218551" y="219837"/>
                </a:lnTo>
                <a:lnTo>
                  <a:pt x="245977" y="178903"/>
                </a:lnTo>
                <a:lnTo>
                  <a:pt x="256031" y="128778"/>
                </a:lnTo>
                <a:lnTo>
                  <a:pt x="245977" y="78652"/>
                </a:lnTo>
                <a:lnTo>
                  <a:pt x="218551" y="37718"/>
                </a:lnTo>
                <a:lnTo>
                  <a:pt x="177861" y="10120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38344" y="465048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45"/>
                </a:lnTo>
                <a:lnTo>
                  <a:pt x="37480" y="218536"/>
                </a:lnTo>
                <a:lnTo>
                  <a:pt x="78170" y="245971"/>
                </a:lnTo>
                <a:lnTo>
                  <a:pt x="128015" y="256031"/>
                </a:lnTo>
                <a:lnTo>
                  <a:pt x="177861" y="245971"/>
                </a:lnTo>
                <a:lnTo>
                  <a:pt x="218551" y="218536"/>
                </a:lnTo>
                <a:lnTo>
                  <a:pt x="245977" y="177845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38344" y="465048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5"/>
                </a:lnTo>
                <a:lnTo>
                  <a:pt x="245977" y="177845"/>
                </a:lnTo>
                <a:lnTo>
                  <a:pt x="218551" y="218536"/>
                </a:lnTo>
                <a:lnTo>
                  <a:pt x="177861" y="245971"/>
                </a:lnTo>
                <a:lnTo>
                  <a:pt x="128015" y="256031"/>
                </a:lnTo>
                <a:lnTo>
                  <a:pt x="78170" y="245971"/>
                </a:lnTo>
                <a:lnTo>
                  <a:pt x="37480" y="218536"/>
                </a:lnTo>
                <a:lnTo>
                  <a:pt x="10054" y="177845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38800" y="464286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45"/>
                </a:lnTo>
                <a:lnTo>
                  <a:pt x="37480" y="218536"/>
                </a:lnTo>
                <a:lnTo>
                  <a:pt x="78170" y="245971"/>
                </a:lnTo>
                <a:lnTo>
                  <a:pt x="128015" y="256032"/>
                </a:lnTo>
                <a:lnTo>
                  <a:pt x="177861" y="245971"/>
                </a:lnTo>
                <a:lnTo>
                  <a:pt x="218551" y="218536"/>
                </a:lnTo>
                <a:lnTo>
                  <a:pt x="245977" y="177845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38800" y="464286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6"/>
                </a:lnTo>
                <a:lnTo>
                  <a:pt x="245977" y="177845"/>
                </a:lnTo>
                <a:lnTo>
                  <a:pt x="218551" y="218536"/>
                </a:lnTo>
                <a:lnTo>
                  <a:pt x="177861" y="245971"/>
                </a:lnTo>
                <a:lnTo>
                  <a:pt x="128015" y="256032"/>
                </a:lnTo>
                <a:lnTo>
                  <a:pt x="78170" y="245971"/>
                </a:lnTo>
                <a:lnTo>
                  <a:pt x="37480" y="218536"/>
                </a:lnTo>
                <a:lnTo>
                  <a:pt x="10054" y="177845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25696" y="439140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79164" y="453466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45"/>
                </a:lnTo>
                <a:lnTo>
                  <a:pt x="37480" y="218536"/>
                </a:lnTo>
                <a:lnTo>
                  <a:pt x="78170" y="245971"/>
                </a:lnTo>
                <a:lnTo>
                  <a:pt x="128015" y="256031"/>
                </a:lnTo>
                <a:lnTo>
                  <a:pt x="177861" y="245971"/>
                </a:lnTo>
                <a:lnTo>
                  <a:pt x="218551" y="218536"/>
                </a:lnTo>
                <a:lnTo>
                  <a:pt x="245977" y="177845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09771" y="4426458"/>
            <a:ext cx="256540" cy="257810"/>
          </a:xfrm>
          <a:custGeom>
            <a:avLst/>
            <a:gdLst/>
            <a:ahLst/>
            <a:cxnLst/>
            <a:rect l="l" t="t" r="r" b="b"/>
            <a:pathLst>
              <a:path w="256539" h="257810">
                <a:moveTo>
                  <a:pt x="128015" y="0"/>
                </a:moveTo>
                <a:lnTo>
                  <a:pt x="78170" y="10120"/>
                </a:lnTo>
                <a:lnTo>
                  <a:pt x="37480" y="37718"/>
                </a:lnTo>
                <a:lnTo>
                  <a:pt x="10054" y="78652"/>
                </a:lnTo>
                <a:lnTo>
                  <a:pt x="0" y="128777"/>
                </a:lnTo>
                <a:lnTo>
                  <a:pt x="10054" y="178903"/>
                </a:lnTo>
                <a:lnTo>
                  <a:pt x="37480" y="219836"/>
                </a:lnTo>
                <a:lnTo>
                  <a:pt x="78170" y="247435"/>
                </a:lnTo>
                <a:lnTo>
                  <a:pt x="128015" y="257555"/>
                </a:lnTo>
                <a:lnTo>
                  <a:pt x="177861" y="247435"/>
                </a:lnTo>
                <a:lnTo>
                  <a:pt x="218551" y="219836"/>
                </a:lnTo>
                <a:lnTo>
                  <a:pt x="245977" y="178903"/>
                </a:lnTo>
                <a:lnTo>
                  <a:pt x="256031" y="128777"/>
                </a:lnTo>
                <a:lnTo>
                  <a:pt x="245977" y="78652"/>
                </a:lnTo>
                <a:lnTo>
                  <a:pt x="218551" y="37718"/>
                </a:lnTo>
                <a:lnTo>
                  <a:pt x="177861" y="10120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92195" y="441121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54552" y="3967733"/>
            <a:ext cx="257810" cy="256540"/>
          </a:xfrm>
          <a:custGeom>
            <a:avLst/>
            <a:gdLst/>
            <a:ahLst/>
            <a:cxnLst/>
            <a:rect l="l" t="t" r="r" b="b"/>
            <a:pathLst>
              <a:path w="257810" h="256539">
                <a:moveTo>
                  <a:pt x="128777" y="0"/>
                </a:moveTo>
                <a:lnTo>
                  <a:pt x="78652" y="10054"/>
                </a:lnTo>
                <a:lnTo>
                  <a:pt x="37719" y="37480"/>
                </a:lnTo>
                <a:lnTo>
                  <a:pt x="10120" y="78170"/>
                </a:lnTo>
                <a:lnTo>
                  <a:pt x="0" y="128016"/>
                </a:lnTo>
                <a:lnTo>
                  <a:pt x="10120" y="177861"/>
                </a:lnTo>
                <a:lnTo>
                  <a:pt x="37719" y="218551"/>
                </a:lnTo>
                <a:lnTo>
                  <a:pt x="78652" y="245977"/>
                </a:lnTo>
                <a:lnTo>
                  <a:pt x="128777" y="256032"/>
                </a:lnTo>
                <a:lnTo>
                  <a:pt x="178903" y="245977"/>
                </a:lnTo>
                <a:lnTo>
                  <a:pt x="219837" y="218551"/>
                </a:lnTo>
                <a:lnTo>
                  <a:pt x="247435" y="177861"/>
                </a:lnTo>
                <a:lnTo>
                  <a:pt x="257556" y="128016"/>
                </a:lnTo>
                <a:lnTo>
                  <a:pt x="247435" y="78170"/>
                </a:lnTo>
                <a:lnTo>
                  <a:pt x="219837" y="37480"/>
                </a:lnTo>
                <a:lnTo>
                  <a:pt x="178903" y="10054"/>
                </a:lnTo>
                <a:lnTo>
                  <a:pt x="128777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30523" y="359435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42944" y="294817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96183" y="339775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34511" y="258089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806954" y="4952133"/>
            <a:ext cx="146050" cy="25712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spcBef>
                <a:spcPts val="85"/>
              </a:spcBef>
            </a:pPr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62018" y="4952133"/>
            <a:ext cx="267335" cy="25712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spcBef>
                <a:spcPts val="85"/>
              </a:spcBef>
            </a:pPr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193916" y="4952133"/>
            <a:ext cx="266700" cy="25712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spcBef>
                <a:spcPts val="85"/>
              </a:spcBef>
            </a:pPr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473959" y="5224450"/>
            <a:ext cx="3016885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b="1" dirty="0">
                <a:solidFill>
                  <a:srgbClr val="344B5E"/>
                </a:solidFill>
                <a:latin typeface="Arial"/>
                <a:cs typeface="Arial"/>
              </a:rPr>
              <a:t>Number </a:t>
            </a:r>
            <a:r>
              <a:rPr b="1" spc="10" dirty="0">
                <a:solidFill>
                  <a:srgbClr val="344B5E"/>
                </a:solidFill>
                <a:latin typeface="Arial"/>
                <a:cs typeface="Arial"/>
              </a:rPr>
              <a:t>of </a:t>
            </a:r>
            <a:r>
              <a:rPr b="1" spc="-5" dirty="0">
                <a:solidFill>
                  <a:srgbClr val="344B5E"/>
                </a:solidFill>
                <a:latin typeface="Arial"/>
                <a:cs typeface="Arial"/>
              </a:rPr>
              <a:t>Malignant</a:t>
            </a:r>
            <a:r>
              <a:rPr b="1" spc="-31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344B5E"/>
                </a:solidFill>
                <a:latin typeface="Arial"/>
                <a:cs typeface="Arial"/>
              </a:rPr>
              <a:t>Nodes</a:t>
            </a:r>
            <a:endParaRPr>
              <a:latin typeface="Arial"/>
              <a:cs typeface="Arial"/>
            </a:endParaRPr>
          </a:p>
        </p:txBody>
      </p:sp>
      <p:sp>
        <p:nvSpPr>
          <p:cNvPr id="49" name="标题 48">
            <a:extLst>
              <a:ext uri="{FF2B5EF4-FFF2-40B4-BE49-F238E27FC236}">
                <a16:creationId xmlns:a16="http://schemas.microsoft.com/office/drawing/2014/main" id="{67A34C37-7687-4EAA-93B6-93FFC039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逻辑回归做分类</a:t>
            </a:r>
          </a:p>
        </p:txBody>
      </p:sp>
      <p:sp>
        <p:nvSpPr>
          <p:cNvPr id="47" name="object 2">
            <a:extLst>
              <a:ext uri="{FF2B5EF4-FFF2-40B4-BE49-F238E27FC236}">
                <a16:creationId xmlns:a16="http://schemas.microsoft.com/office/drawing/2014/main" id="{F7DDE290-3DBA-4E08-8DC2-C1E9D8248EBF}"/>
              </a:ext>
            </a:extLst>
          </p:cNvPr>
          <p:cNvSpPr/>
          <p:nvPr/>
        </p:nvSpPr>
        <p:spPr>
          <a:xfrm>
            <a:off x="3152395" y="2122932"/>
            <a:ext cx="3988435" cy="2734310"/>
          </a:xfrm>
          <a:custGeom>
            <a:avLst/>
            <a:gdLst/>
            <a:ahLst/>
            <a:cxnLst/>
            <a:rect l="l" t="t" r="r" b="b"/>
            <a:pathLst>
              <a:path w="3988434" h="2734310">
                <a:moveTo>
                  <a:pt x="0" y="0"/>
                </a:moveTo>
                <a:lnTo>
                  <a:pt x="1640078" y="1281810"/>
                </a:lnTo>
                <a:lnTo>
                  <a:pt x="1702816" y="1505965"/>
                </a:lnTo>
                <a:lnTo>
                  <a:pt x="2052446" y="1568703"/>
                </a:lnTo>
                <a:lnTo>
                  <a:pt x="2384044" y="1676272"/>
                </a:lnTo>
                <a:lnTo>
                  <a:pt x="3988307" y="2734055"/>
                </a:lnTo>
              </a:path>
            </a:pathLst>
          </a:custGeom>
          <a:ln w="50292">
            <a:solidFill>
              <a:srgbClr val="9BB80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92A986ED-C97A-4641-ABFD-07DB69190FFD}"/>
              </a:ext>
            </a:extLst>
          </p:cNvPr>
          <p:cNvSpPr txBox="1"/>
          <p:nvPr/>
        </p:nvSpPr>
        <p:spPr>
          <a:xfrm>
            <a:off x="6710302" y="4063972"/>
            <a:ext cx="138709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2230">
              <a:spcBef>
                <a:spcPts val="100"/>
              </a:spcBef>
            </a:pPr>
            <a:r>
              <a:rPr lang="zh-CN" altLang="en-US" sz="2400" b="1" spc="-40" dirty="0">
                <a:solidFill>
                  <a:srgbClr val="9BB808"/>
                </a:solidFill>
                <a:latin typeface="Arial"/>
                <a:cs typeface="Arial"/>
              </a:rPr>
              <a:t>判定边界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0" name="object 49">
            <a:extLst>
              <a:ext uri="{FF2B5EF4-FFF2-40B4-BE49-F238E27FC236}">
                <a16:creationId xmlns:a16="http://schemas.microsoft.com/office/drawing/2014/main" id="{7391E8B8-CF75-4FD2-8990-97169A7535D3}"/>
              </a:ext>
            </a:extLst>
          </p:cNvPr>
          <p:cNvSpPr txBox="1"/>
          <p:nvPr/>
        </p:nvSpPr>
        <p:spPr>
          <a:xfrm>
            <a:off x="485648" y="4521352"/>
            <a:ext cx="1231900" cy="640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5904" marR="5080" indent="-243840" algn="ctr">
              <a:spcBef>
                <a:spcPts val="95"/>
              </a:spcBef>
            </a:pPr>
            <a:r>
              <a:rPr lang="zh-CN" altLang="en-US" sz="2000" spc="15" dirty="0">
                <a:solidFill>
                  <a:srgbClr val="344B5E"/>
                </a:solidFill>
                <a:latin typeface="Arial"/>
                <a:cs typeface="Arial"/>
              </a:rPr>
              <a:t>新样例</a:t>
            </a:r>
            <a:endParaRPr lang="en-US" altLang="zh-CN" sz="2000" spc="15" dirty="0">
              <a:solidFill>
                <a:srgbClr val="344B5E"/>
              </a:solidFill>
              <a:latin typeface="Arial"/>
              <a:cs typeface="Arial"/>
            </a:endParaRPr>
          </a:p>
          <a:p>
            <a:pPr marL="255904" marR="5080" indent="-243840" algn="ctr">
              <a:spcBef>
                <a:spcPts val="95"/>
              </a:spcBef>
            </a:pPr>
            <a:r>
              <a:rPr sz="2000" spc="15" dirty="0">
                <a:solidFill>
                  <a:srgbClr val="344B5E"/>
                </a:solidFill>
                <a:latin typeface="Arial"/>
                <a:cs typeface="Arial"/>
              </a:rPr>
              <a:t>(</a:t>
            </a:r>
            <a:r>
              <a:rPr lang="zh-CN" altLang="en-US" sz="2000" spc="15" dirty="0">
                <a:solidFill>
                  <a:srgbClr val="344B5E"/>
                </a:solidFill>
                <a:latin typeface="Arial"/>
                <a:cs typeface="Arial"/>
              </a:rPr>
              <a:t>待预测</a:t>
            </a:r>
            <a:r>
              <a:rPr sz="2000" spc="15" dirty="0">
                <a:solidFill>
                  <a:srgbClr val="344B5E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1" name="object 50">
            <a:extLst>
              <a:ext uri="{FF2B5EF4-FFF2-40B4-BE49-F238E27FC236}">
                <a16:creationId xmlns:a16="http://schemas.microsoft.com/office/drawing/2014/main" id="{809311B9-2527-44D0-A507-60024DF24130}"/>
              </a:ext>
            </a:extLst>
          </p:cNvPr>
          <p:cNvSpPr/>
          <p:nvPr/>
        </p:nvSpPr>
        <p:spPr>
          <a:xfrm>
            <a:off x="4219955" y="4045457"/>
            <a:ext cx="335280" cy="411480"/>
          </a:xfrm>
          <a:custGeom>
            <a:avLst/>
            <a:gdLst/>
            <a:ahLst/>
            <a:cxnLst/>
            <a:rect l="l" t="t" r="r" b="b"/>
            <a:pathLst>
              <a:path w="335279" h="411479">
                <a:moveTo>
                  <a:pt x="167640" y="0"/>
                </a:moveTo>
                <a:lnTo>
                  <a:pt x="0" y="205740"/>
                </a:lnTo>
                <a:lnTo>
                  <a:pt x="167640" y="411480"/>
                </a:lnTo>
                <a:lnTo>
                  <a:pt x="335280" y="205740"/>
                </a:lnTo>
                <a:lnTo>
                  <a:pt x="16764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958641C4-F515-4392-958D-9BC23E46779F}"/>
              </a:ext>
            </a:extLst>
          </p:cNvPr>
          <p:cNvSpPr/>
          <p:nvPr/>
        </p:nvSpPr>
        <p:spPr>
          <a:xfrm>
            <a:off x="1757552" y="4225672"/>
            <a:ext cx="2463800" cy="583565"/>
          </a:xfrm>
          <a:custGeom>
            <a:avLst/>
            <a:gdLst/>
            <a:ahLst/>
            <a:cxnLst/>
            <a:rect l="l" t="t" r="r" b="b"/>
            <a:pathLst>
              <a:path w="2463800" h="583564">
                <a:moveTo>
                  <a:pt x="2366296" y="31241"/>
                </a:moveTo>
                <a:lnTo>
                  <a:pt x="0" y="551738"/>
                </a:lnTo>
                <a:lnTo>
                  <a:pt x="6858" y="582993"/>
                </a:lnTo>
                <a:lnTo>
                  <a:pt x="2373192" y="62503"/>
                </a:lnTo>
                <a:lnTo>
                  <a:pt x="2366296" y="31241"/>
                </a:lnTo>
                <a:close/>
              </a:path>
              <a:path w="2463800" h="583564">
                <a:moveTo>
                  <a:pt x="2461663" y="27812"/>
                </a:moveTo>
                <a:lnTo>
                  <a:pt x="2381885" y="27812"/>
                </a:lnTo>
                <a:lnTo>
                  <a:pt x="2388870" y="59054"/>
                </a:lnTo>
                <a:lnTo>
                  <a:pt x="2373192" y="62503"/>
                </a:lnTo>
                <a:lnTo>
                  <a:pt x="2380107" y="93852"/>
                </a:lnTo>
                <a:lnTo>
                  <a:pt x="2461663" y="27812"/>
                </a:lnTo>
                <a:close/>
              </a:path>
              <a:path w="2463800" h="583564">
                <a:moveTo>
                  <a:pt x="2381885" y="27812"/>
                </a:moveTo>
                <a:lnTo>
                  <a:pt x="2366296" y="31241"/>
                </a:lnTo>
                <a:lnTo>
                  <a:pt x="2373192" y="62503"/>
                </a:lnTo>
                <a:lnTo>
                  <a:pt x="2388870" y="59054"/>
                </a:lnTo>
                <a:lnTo>
                  <a:pt x="2381885" y="27812"/>
                </a:lnTo>
                <a:close/>
              </a:path>
              <a:path w="2463800" h="583564">
                <a:moveTo>
                  <a:pt x="2359406" y="0"/>
                </a:moveTo>
                <a:lnTo>
                  <a:pt x="2366296" y="31241"/>
                </a:lnTo>
                <a:lnTo>
                  <a:pt x="2381885" y="27812"/>
                </a:lnTo>
                <a:lnTo>
                  <a:pt x="2461663" y="27812"/>
                </a:lnTo>
                <a:lnTo>
                  <a:pt x="2463546" y="26288"/>
                </a:lnTo>
                <a:lnTo>
                  <a:pt x="235940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31">
            <a:extLst>
              <a:ext uri="{FF2B5EF4-FFF2-40B4-BE49-F238E27FC236}">
                <a16:creationId xmlns:a16="http://schemas.microsoft.com/office/drawing/2014/main" id="{68ED44FF-E8DF-4C5A-8F7E-EE9BB58D7BF2}"/>
              </a:ext>
            </a:extLst>
          </p:cNvPr>
          <p:cNvSpPr/>
          <p:nvPr/>
        </p:nvSpPr>
        <p:spPr>
          <a:xfrm>
            <a:off x="2594425" y="5746624"/>
            <a:ext cx="4909681" cy="789940"/>
          </a:xfrm>
          <a:custGeom>
            <a:avLst/>
            <a:gdLst/>
            <a:ahLst/>
            <a:cxnLst/>
            <a:rect l="l" t="t" r="r" b="b"/>
            <a:pathLst>
              <a:path w="5146675" h="789939">
                <a:moveTo>
                  <a:pt x="0" y="789432"/>
                </a:moveTo>
                <a:lnTo>
                  <a:pt x="5146548" y="789432"/>
                </a:lnTo>
                <a:lnTo>
                  <a:pt x="5146548" y="0"/>
                </a:lnTo>
                <a:lnTo>
                  <a:pt x="0" y="0"/>
                </a:lnTo>
                <a:lnTo>
                  <a:pt x="0" y="789432"/>
                </a:lnTo>
                <a:close/>
              </a:path>
            </a:pathLst>
          </a:custGeom>
          <a:solidFill>
            <a:srgbClr val="E6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32">
            <a:extLst>
              <a:ext uri="{FF2B5EF4-FFF2-40B4-BE49-F238E27FC236}">
                <a16:creationId xmlns:a16="http://schemas.microsoft.com/office/drawing/2014/main" id="{2E90B142-DCFF-4DCE-B2F5-4AFD9BE90942}"/>
              </a:ext>
            </a:extLst>
          </p:cNvPr>
          <p:cNvSpPr txBox="1"/>
          <p:nvPr/>
        </p:nvSpPr>
        <p:spPr>
          <a:xfrm>
            <a:off x="3222306" y="5999058"/>
            <a:ext cx="21717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2350" spc="-745" dirty="0">
                <a:solidFill>
                  <a:srgbClr val="344B5E"/>
                </a:solidFill>
                <a:latin typeface="Verdana"/>
                <a:cs typeface="Verdana"/>
              </a:rPr>
              <a:t>𝛽</a:t>
            </a:r>
            <a:endParaRPr sz="2350">
              <a:latin typeface="Verdana"/>
              <a:cs typeface="Verdana"/>
            </a:endParaRPr>
          </a:p>
        </p:txBody>
      </p:sp>
      <p:sp>
        <p:nvSpPr>
          <p:cNvPr id="55" name="object 33">
            <a:extLst>
              <a:ext uri="{FF2B5EF4-FFF2-40B4-BE49-F238E27FC236}">
                <a16:creationId xmlns:a16="http://schemas.microsoft.com/office/drawing/2014/main" id="{61BC74F5-573B-479A-8C16-D62EA8408492}"/>
              </a:ext>
            </a:extLst>
          </p:cNvPr>
          <p:cNvSpPr/>
          <p:nvPr/>
        </p:nvSpPr>
        <p:spPr>
          <a:xfrm>
            <a:off x="3501906" y="5921461"/>
            <a:ext cx="494030" cy="377190"/>
          </a:xfrm>
          <a:custGeom>
            <a:avLst/>
            <a:gdLst/>
            <a:ahLst/>
            <a:cxnLst/>
            <a:rect l="l" t="t" r="r" b="b"/>
            <a:pathLst>
              <a:path w="494029" h="377189">
                <a:moveTo>
                  <a:pt x="373506" y="0"/>
                </a:moveTo>
                <a:lnTo>
                  <a:pt x="368045" y="15303"/>
                </a:lnTo>
                <a:lnTo>
                  <a:pt x="389858" y="24771"/>
                </a:lnTo>
                <a:lnTo>
                  <a:pt x="408622" y="37877"/>
                </a:lnTo>
                <a:lnTo>
                  <a:pt x="437006" y="75006"/>
                </a:lnTo>
                <a:lnTo>
                  <a:pt x="453691" y="125099"/>
                </a:lnTo>
                <a:lnTo>
                  <a:pt x="459231" y="186575"/>
                </a:lnTo>
                <a:lnTo>
                  <a:pt x="457846" y="219815"/>
                </a:lnTo>
                <a:lnTo>
                  <a:pt x="446694" y="277137"/>
                </a:lnTo>
                <a:lnTo>
                  <a:pt x="424259" y="321902"/>
                </a:lnTo>
                <a:lnTo>
                  <a:pt x="390159" y="352096"/>
                </a:lnTo>
                <a:lnTo>
                  <a:pt x="368680" y="361607"/>
                </a:lnTo>
                <a:lnTo>
                  <a:pt x="373506" y="376910"/>
                </a:lnTo>
                <a:lnTo>
                  <a:pt x="424846" y="352794"/>
                </a:lnTo>
                <a:lnTo>
                  <a:pt x="462660" y="311048"/>
                </a:lnTo>
                <a:lnTo>
                  <a:pt x="485917" y="255146"/>
                </a:lnTo>
                <a:lnTo>
                  <a:pt x="493648" y="188556"/>
                </a:lnTo>
                <a:lnTo>
                  <a:pt x="491698" y="154004"/>
                </a:lnTo>
                <a:lnTo>
                  <a:pt x="476128" y="92759"/>
                </a:lnTo>
                <a:lnTo>
                  <a:pt x="445319" y="42900"/>
                </a:lnTo>
                <a:lnTo>
                  <a:pt x="400794" y="9870"/>
                </a:lnTo>
                <a:lnTo>
                  <a:pt x="373506" y="0"/>
                </a:lnTo>
                <a:close/>
              </a:path>
              <a:path w="494029" h="377189">
                <a:moveTo>
                  <a:pt x="120268" y="0"/>
                </a:moveTo>
                <a:lnTo>
                  <a:pt x="68976" y="24169"/>
                </a:lnTo>
                <a:lnTo>
                  <a:pt x="31114" y="66065"/>
                </a:lnTo>
                <a:lnTo>
                  <a:pt x="7794" y="122072"/>
                </a:lnTo>
                <a:lnTo>
                  <a:pt x="0" y="188556"/>
                </a:lnTo>
                <a:lnTo>
                  <a:pt x="1950" y="223187"/>
                </a:lnTo>
                <a:lnTo>
                  <a:pt x="17520" y="284433"/>
                </a:lnTo>
                <a:lnTo>
                  <a:pt x="48259" y="334124"/>
                </a:lnTo>
                <a:lnTo>
                  <a:pt x="92836" y="367057"/>
                </a:lnTo>
                <a:lnTo>
                  <a:pt x="120268" y="376910"/>
                </a:lnTo>
                <a:lnTo>
                  <a:pt x="125094" y="361607"/>
                </a:lnTo>
                <a:lnTo>
                  <a:pt x="103596" y="352096"/>
                </a:lnTo>
                <a:lnTo>
                  <a:pt x="85026" y="338861"/>
                </a:lnTo>
                <a:lnTo>
                  <a:pt x="56768" y="301218"/>
                </a:lnTo>
                <a:lnTo>
                  <a:pt x="40020" y="250002"/>
                </a:lnTo>
                <a:lnTo>
                  <a:pt x="34416" y="186575"/>
                </a:lnTo>
                <a:lnTo>
                  <a:pt x="35819" y="154414"/>
                </a:lnTo>
                <a:lnTo>
                  <a:pt x="47007" y="98630"/>
                </a:lnTo>
                <a:lnTo>
                  <a:pt x="69435" y="54622"/>
                </a:lnTo>
                <a:lnTo>
                  <a:pt x="103864" y="24771"/>
                </a:lnTo>
                <a:lnTo>
                  <a:pt x="125602" y="15303"/>
                </a:lnTo>
                <a:lnTo>
                  <a:pt x="12026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4">
            <a:extLst>
              <a:ext uri="{FF2B5EF4-FFF2-40B4-BE49-F238E27FC236}">
                <a16:creationId xmlns:a16="http://schemas.microsoft.com/office/drawing/2014/main" id="{E521D1A7-E131-467A-AF41-987BB53013D7}"/>
              </a:ext>
            </a:extLst>
          </p:cNvPr>
          <p:cNvSpPr txBox="1"/>
          <p:nvPr/>
        </p:nvSpPr>
        <p:spPr>
          <a:xfrm>
            <a:off x="3027233" y="5807035"/>
            <a:ext cx="8242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  <a:tabLst>
                <a:tab pos="593725" algn="l"/>
              </a:tabLst>
            </a:pPr>
            <a:r>
              <a:rPr sz="3200" spc="-1410" dirty="0">
                <a:solidFill>
                  <a:srgbClr val="344B5E"/>
                </a:solidFill>
                <a:latin typeface="Verdana"/>
                <a:cs typeface="Verdana"/>
              </a:rPr>
              <a:t>𝑦	</a:t>
            </a:r>
            <a:r>
              <a:rPr sz="3200" spc="-1495" dirty="0">
                <a:solidFill>
                  <a:srgbClr val="344B5E"/>
                </a:solidFill>
                <a:latin typeface="Verdana"/>
                <a:cs typeface="Verdana"/>
              </a:rPr>
              <a:t>𝑥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57" name="object 35">
            <a:extLst>
              <a:ext uri="{FF2B5EF4-FFF2-40B4-BE49-F238E27FC236}">
                <a16:creationId xmlns:a16="http://schemas.microsoft.com/office/drawing/2014/main" id="{2D6216AA-A3EA-4050-AD62-3E750222AF23}"/>
              </a:ext>
            </a:extLst>
          </p:cNvPr>
          <p:cNvSpPr/>
          <p:nvPr/>
        </p:nvSpPr>
        <p:spPr>
          <a:xfrm flipV="1">
            <a:off x="4497889" y="6010090"/>
            <a:ext cx="2478982" cy="45719"/>
          </a:xfrm>
          <a:custGeom>
            <a:avLst/>
            <a:gdLst/>
            <a:ahLst/>
            <a:cxnLst/>
            <a:rect l="l" t="t" r="r" b="b"/>
            <a:pathLst>
              <a:path w="2565400">
                <a:moveTo>
                  <a:pt x="0" y="0"/>
                </a:moveTo>
                <a:lnTo>
                  <a:pt x="2564891" y="0"/>
                </a:lnTo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36">
            <a:extLst>
              <a:ext uri="{FF2B5EF4-FFF2-40B4-BE49-F238E27FC236}">
                <a16:creationId xmlns:a16="http://schemas.microsoft.com/office/drawing/2014/main" id="{D1B0DAA3-5E4E-49ED-B2FD-7003A16F04B2}"/>
              </a:ext>
            </a:extLst>
          </p:cNvPr>
          <p:cNvSpPr txBox="1"/>
          <p:nvPr/>
        </p:nvSpPr>
        <p:spPr>
          <a:xfrm>
            <a:off x="4094543" y="5606385"/>
            <a:ext cx="3077336" cy="833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3715"/>
              </a:lnSpc>
              <a:spcBef>
                <a:spcPts val="100"/>
              </a:spcBef>
              <a:tabLst>
                <a:tab pos="1612265" algn="l"/>
              </a:tabLst>
            </a:pPr>
            <a:r>
              <a:rPr lang="en-US" altLang="zh-CN" sz="4800" baseline="-32118" dirty="0">
                <a:solidFill>
                  <a:srgbClr val="344B5E"/>
                </a:solidFill>
                <a:latin typeface="Verdana"/>
                <a:cs typeface="Verdana"/>
              </a:rPr>
              <a:t>=</a:t>
            </a:r>
            <a:r>
              <a:rPr lang="en-US" sz="4800" baseline="-32118" dirty="0">
                <a:solidFill>
                  <a:srgbClr val="344B5E"/>
                </a:solidFill>
                <a:latin typeface="Verdana"/>
                <a:cs typeface="Verdana"/>
              </a:rPr>
              <a:t>       </a:t>
            </a:r>
            <a:r>
              <a:rPr sz="2350" dirty="0">
                <a:solidFill>
                  <a:srgbClr val="344B5E"/>
                </a:solidFill>
                <a:latin typeface="Verdana"/>
                <a:cs typeface="Verdana"/>
              </a:rPr>
              <a:t>1</a:t>
            </a:r>
            <a:endParaRPr sz="2350" dirty="0">
              <a:latin typeface="Verdana"/>
              <a:cs typeface="Verdana"/>
            </a:endParaRPr>
          </a:p>
          <a:p>
            <a:pPr marL="415925">
              <a:lnSpc>
                <a:spcPts val="2695"/>
              </a:lnSpc>
            </a:pPr>
            <a:r>
              <a:rPr sz="2400" dirty="0">
                <a:solidFill>
                  <a:srgbClr val="344B5E"/>
                </a:solidFill>
                <a:latin typeface="Verdana"/>
                <a:cs typeface="Verdana"/>
              </a:rPr>
              <a:t>1+𝑒</a:t>
            </a:r>
            <a:r>
              <a:rPr sz="2400" baseline="30000" dirty="0">
                <a:solidFill>
                  <a:srgbClr val="344B5E"/>
                </a:solidFill>
                <a:latin typeface="Verdana"/>
                <a:cs typeface="Verdana"/>
              </a:rPr>
              <a:t>−(𝛽</a:t>
            </a:r>
            <a:r>
              <a:rPr baseline="30000" dirty="0">
                <a:solidFill>
                  <a:srgbClr val="344B5E"/>
                </a:solidFill>
                <a:latin typeface="Verdana"/>
                <a:cs typeface="Verdana"/>
              </a:rPr>
              <a:t>0</a:t>
            </a:r>
            <a:r>
              <a:rPr sz="2400" baseline="30000" dirty="0">
                <a:solidFill>
                  <a:srgbClr val="344B5E"/>
                </a:solidFill>
                <a:latin typeface="Verdana"/>
                <a:cs typeface="Verdana"/>
              </a:rPr>
              <a:t>+ 𝛽</a:t>
            </a:r>
            <a:r>
              <a:rPr baseline="30000" dirty="0">
                <a:solidFill>
                  <a:srgbClr val="344B5E"/>
                </a:solidFill>
                <a:latin typeface="Verdana"/>
                <a:cs typeface="Verdana"/>
              </a:rPr>
              <a:t>1</a:t>
            </a:r>
            <a:r>
              <a:rPr sz="2800" baseline="30000" dirty="0">
                <a:solidFill>
                  <a:srgbClr val="344B5E"/>
                </a:solidFill>
                <a:latin typeface="Verdana"/>
                <a:cs typeface="Verdana"/>
              </a:rPr>
              <a:t>𝑥</a:t>
            </a:r>
            <a:r>
              <a:rPr lang="en-US" baseline="30000" dirty="0">
                <a:solidFill>
                  <a:srgbClr val="344B5E"/>
                </a:solidFill>
                <a:latin typeface="Verdana"/>
                <a:cs typeface="Verdana"/>
              </a:rPr>
              <a:t>1</a:t>
            </a:r>
            <a:r>
              <a:rPr lang="en-US" sz="2400" baseline="30000" dirty="0">
                <a:solidFill>
                  <a:srgbClr val="344B5E"/>
                </a:solidFill>
                <a:latin typeface="Verdana"/>
                <a:cs typeface="Verdana"/>
              </a:rPr>
              <a:t>+</a:t>
            </a:r>
            <a:r>
              <a:rPr lang="zh-CN" altLang="en-US" sz="2400" baseline="30000" dirty="0">
                <a:solidFill>
                  <a:srgbClr val="344B5E"/>
                </a:solidFill>
                <a:latin typeface="Verdana"/>
                <a:cs typeface="Verdana"/>
              </a:rPr>
              <a:t>𝛽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srgbClr val="344B5E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2</a:t>
            </a:r>
            <a:r>
              <a:rPr lang="zh-CN" altLang="en-US" sz="2800" baseline="30000" dirty="0">
                <a:solidFill>
                  <a:srgbClr val="344B5E"/>
                </a:solidFill>
                <a:latin typeface="Verdana"/>
                <a:cs typeface="Verdana"/>
              </a:rPr>
              <a:t>𝑥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srgbClr val="344B5E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2</a:t>
            </a:r>
            <a:r>
              <a:rPr sz="2400" baseline="30000" dirty="0">
                <a:solidFill>
                  <a:srgbClr val="344B5E"/>
                </a:solidFill>
                <a:latin typeface="Verdana"/>
                <a:cs typeface="Verdana"/>
              </a:rPr>
              <a:t>)</a:t>
            </a:r>
            <a:endParaRPr sz="2400" baseline="30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4034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6196" y="1196752"/>
            <a:ext cx="5223253" cy="876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zh-CN" altLang="en-US" sz="2000" b="1" spc="-5" dirty="0">
                <a:solidFill>
                  <a:srgbClr val="84ADAF"/>
                </a:solidFill>
                <a:latin typeface="Arial"/>
                <a:cs typeface="Arial"/>
              </a:rPr>
              <a:t>两个特征</a:t>
            </a:r>
            <a:r>
              <a:rPr sz="2000" b="1" spc="-10" dirty="0">
                <a:solidFill>
                  <a:srgbClr val="84ADAF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84ADAF"/>
                </a:solidFill>
                <a:latin typeface="Arial"/>
                <a:cs typeface="Arial"/>
              </a:rPr>
              <a:t>(nodes,</a:t>
            </a:r>
            <a:r>
              <a:rPr sz="2000" b="1" spc="-145" dirty="0">
                <a:solidFill>
                  <a:srgbClr val="84ADAF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84ADAF"/>
                </a:solidFill>
                <a:latin typeface="Arial"/>
                <a:cs typeface="Arial"/>
              </a:rPr>
              <a:t>age)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Arial"/>
                <a:cs typeface="Arial"/>
              </a:rPr>
              <a:t>三个</a:t>
            </a:r>
            <a:r>
              <a:rPr lang="zh-CN" altLang="en-US" sz="2000" b="1" dirty="0">
                <a:solidFill>
                  <a:srgbClr val="84ADAF"/>
                </a:solidFill>
                <a:latin typeface="Arial"/>
                <a:cs typeface="Arial"/>
              </a:rPr>
              <a:t>类标签 </a:t>
            </a:r>
            <a:r>
              <a:rPr sz="2000" b="1" spc="-25" dirty="0">
                <a:solidFill>
                  <a:srgbClr val="84ADAF"/>
                </a:solidFill>
                <a:latin typeface="Arial"/>
                <a:cs typeface="Arial"/>
              </a:rPr>
              <a:t>(survived, </a:t>
            </a:r>
            <a:r>
              <a:rPr sz="2000" b="1" spc="-20" dirty="0">
                <a:solidFill>
                  <a:srgbClr val="84ADAF"/>
                </a:solidFill>
                <a:latin typeface="Arial"/>
                <a:cs typeface="Arial"/>
              </a:rPr>
              <a:t>complications,</a:t>
            </a:r>
            <a:r>
              <a:rPr sz="2000" b="1" spc="-175" dirty="0">
                <a:solidFill>
                  <a:srgbClr val="84ADA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84ADAF"/>
                </a:solidFill>
                <a:latin typeface="Arial"/>
                <a:cs typeface="Arial"/>
              </a:rPr>
              <a:t>lost)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380" y="2139495"/>
            <a:ext cx="886460" cy="22256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1850"/>
              </a:lnSpc>
              <a:spcBef>
                <a:spcPts val="95"/>
              </a:spcBef>
            </a:pPr>
            <a:r>
              <a:rPr lang="en-US" altLang="zh-CN" sz="1600" spc="55" dirty="0">
                <a:solidFill>
                  <a:srgbClr val="344B5E"/>
                </a:solidFill>
                <a:latin typeface="Arial"/>
                <a:cs typeface="Arial"/>
              </a:rPr>
              <a:t>6</a:t>
            </a:r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sz="1600" dirty="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lang="en-US" altLang="zh-CN" sz="1600" dirty="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lang="en-US" altLang="zh-CN" sz="1600" dirty="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R="5080" algn="r"/>
            <a:r>
              <a:rPr lang="en-US" altLang="zh-CN" sz="1600" spc="55" dirty="0">
                <a:solidFill>
                  <a:srgbClr val="344B5E"/>
                </a:solidFill>
                <a:latin typeface="Arial"/>
                <a:cs typeface="Arial"/>
              </a:rPr>
              <a:t>4</a:t>
            </a:r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lang="en-US" altLang="zh-CN" sz="1600" spc="55" dirty="0">
              <a:solidFill>
                <a:srgbClr val="344B5E"/>
              </a:solidFill>
              <a:latin typeface="Arial"/>
              <a:cs typeface="Arial"/>
            </a:endParaRPr>
          </a:p>
          <a:p>
            <a:pPr marR="5080"/>
            <a:r>
              <a:rPr lang="en-US" altLang="zh-CN" sz="1600" b="1" spc="-60" dirty="0">
                <a:solidFill>
                  <a:srgbClr val="344B5E"/>
                </a:solidFill>
                <a:latin typeface="Arial"/>
                <a:cs typeface="Arial"/>
              </a:rPr>
              <a:t>Age</a:t>
            </a:r>
            <a:endParaRPr lang="en-US" altLang="zh-CN" sz="1600" dirty="0">
              <a:latin typeface="Arial"/>
              <a:cs typeface="Arial"/>
            </a:endParaRPr>
          </a:p>
          <a:p>
            <a:pPr marR="5080" algn="r"/>
            <a:endParaRPr lang="en-US" altLang="zh-CN" sz="1600" spc="55" dirty="0">
              <a:solidFill>
                <a:srgbClr val="344B5E"/>
              </a:solidFill>
              <a:latin typeface="Arial"/>
              <a:cs typeface="Arial"/>
            </a:endParaRPr>
          </a:p>
          <a:p>
            <a:pPr marR="5080" algn="r"/>
            <a:endParaRPr lang="en-US" altLang="zh-CN" sz="1600" spc="55" dirty="0">
              <a:solidFill>
                <a:srgbClr val="344B5E"/>
              </a:solidFill>
              <a:latin typeface="Arial"/>
              <a:cs typeface="Arial"/>
            </a:endParaRPr>
          </a:p>
          <a:p>
            <a:pPr marR="5080" algn="r"/>
            <a:r>
              <a:rPr lang="en-US" altLang="zh-CN" sz="1600" spc="55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37689" y="2113789"/>
            <a:ext cx="78105" cy="2837815"/>
          </a:xfrm>
          <a:custGeom>
            <a:avLst/>
            <a:gdLst/>
            <a:ahLst/>
            <a:cxnLst/>
            <a:rect l="l" t="t" r="r" b="b"/>
            <a:pathLst>
              <a:path w="78105" h="2837815">
                <a:moveTo>
                  <a:pt x="51816" y="64770"/>
                </a:moveTo>
                <a:lnTo>
                  <a:pt x="25907" y="64770"/>
                </a:lnTo>
                <a:lnTo>
                  <a:pt x="25907" y="2837281"/>
                </a:lnTo>
                <a:lnTo>
                  <a:pt x="51816" y="2837281"/>
                </a:lnTo>
                <a:lnTo>
                  <a:pt x="51816" y="64770"/>
                </a:lnTo>
                <a:close/>
              </a:path>
              <a:path w="78105" h="2837815">
                <a:moveTo>
                  <a:pt x="38862" y="0"/>
                </a:moveTo>
                <a:lnTo>
                  <a:pt x="0" y="77724"/>
                </a:lnTo>
                <a:lnTo>
                  <a:pt x="25907" y="77724"/>
                </a:lnTo>
                <a:lnTo>
                  <a:pt x="25907" y="64770"/>
                </a:lnTo>
                <a:lnTo>
                  <a:pt x="71247" y="64770"/>
                </a:lnTo>
                <a:lnTo>
                  <a:pt x="38862" y="0"/>
                </a:lnTo>
                <a:close/>
              </a:path>
              <a:path w="78105" h="2837815">
                <a:moveTo>
                  <a:pt x="71247" y="64770"/>
                </a:moveTo>
                <a:lnTo>
                  <a:pt x="51816" y="64770"/>
                </a:lnTo>
                <a:lnTo>
                  <a:pt x="51816" y="77724"/>
                </a:lnTo>
                <a:lnTo>
                  <a:pt x="77724" y="77724"/>
                </a:lnTo>
                <a:lnTo>
                  <a:pt x="71247" y="6477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70454" y="4896117"/>
            <a:ext cx="4375150" cy="78105"/>
          </a:xfrm>
          <a:custGeom>
            <a:avLst/>
            <a:gdLst/>
            <a:ahLst/>
            <a:cxnLst/>
            <a:rect l="l" t="t" r="r" b="b"/>
            <a:pathLst>
              <a:path w="4375150" h="78104">
                <a:moveTo>
                  <a:pt x="4349227" y="25869"/>
                </a:moveTo>
                <a:lnTo>
                  <a:pt x="4310126" y="25869"/>
                </a:lnTo>
                <a:lnTo>
                  <a:pt x="4310253" y="51777"/>
                </a:lnTo>
                <a:lnTo>
                  <a:pt x="4297214" y="51823"/>
                </a:lnTo>
                <a:lnTo>
                  <a:pt x="4297299" y="77723"/>
                </a:lnTo>
                <a:lnTo>
                  <a:pt x="4374896" y="38595"/>
                </a:lnTo>
                <a:lnTo>
                  <a:pt x="4349227" y="25869"/>
                </a:lnTo>
                <a:close/>
              </a:path>
              <a:path w="4375150" h="78104">
                <a:moveTo>
                  <a:pt x="4297129" y="25915"/>
                </a:moveTo>
                <a:lnTo>
                  <a:pt x="0" y="40982"/>
                </a:lnTo>
                <a:lnTo>
                  <a:pt x="0" y="66890"/>
                </a:lnTo>
                <a:lnTo>
                  <a:pt x="4297214" y="51823"/>
                </a:lnTo>
                <a:lnTo>
                  <a:pt x="4297129" y="25915"/>
                </a:lnTo>
                <a:close/>
              </a:path>
              <a:path w="4375150" h="78104">
                <a:moveTo>
                  <a:pt x="4310126" y="25869"/>
                </a:moveTo>
                <a:lnTo>
                  <a:pt x="4297129" y="25915"/>
                </a:lnTo>
                <a:lnTo>
                  <a:pt x="4297214" y="51823"/>
                </a:lnTo>
                <a:lnTo>
                  <a:pt x="4310253" y="51777"/>
                </a:lnTo>
                <a:lnTo>
                  <a:pt x="4310126" y="25869"/>
                </a:lnTo>
                <a:close/>
              </a:path>
              <a:path w="4375150" h="78104">
                <a:moveTo>
                  <a:pt x="4297045" y="0"/>
                </a:moveTo>
                <a:lnTo>
                  <a:pt x="4297129" y="25915"/>
                </a:lnTo>
                <a:lnTo>
                  <a:pt x="4349227" y="25869"/>
                </a:lnTo>
                <a:lnTo>
                  <a:pt x="4297045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82311" y="413994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12891" y="359130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20996" y="331851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18888" y="297256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20767" y="259156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46547" y="223646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40679" y="250621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05271" y="296951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85232" y="307619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60364" y="2698242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67755" y="2111502"/>
            <a:ext cx="257810" cy="256540"/>
          </a:xfrm>
          <a:custGeom>
            <a:avLst/>
            <a:gdLst/>
            <a:ahLst/>
            <a:cxnLst/>
            <a:rect l="l" t="t" r="r" b="b"/>
            <a:pathLst>
              <a:path w="257810" h="256540">
                <a:moveTo>
                  <a:pt x="128778" y="0"/>
                </a:moveTo>
                <a:lnTo>
                  <a:pt x="78652" y="10054"/>
                </a:lnTo>
                <a:lnTo>
                  <a:pt x="37719" y="37480"/>
                </a:lnTo>
                <a:lnTo>
                  <a:pt x="10120" y="78170"/>
                </a:lnTo>
                <a:lnTo>
                  <a:pt x="0" y="128015"/>
                </a:lnTo>
                <a:lnTo>
                  <a:pt x="10120" y="177861"/>
                </a:lnTo>
                <a:lnTo>
                  <a:pt x="37718" y="218551"/>
                </a:lnTo>
                <a:lnTo>
                  <a:pt x="78652" y="245977"/>
                </a:lnTo>
                <a:lnTo>
                  <a:pt x="128778" y="256032"/>
                </a:lnTo>
                <a:lnTo>
                  <a:pt x="178903" y="245977"/>
                </a:lnTo>
                <a:lnTo>
                  <a:pt x="219836" y="218551"/>
                </a:lnTo>
                <a:lnTo>
                  <a:pt x="247435" y="177861"/>
                </a:lnTo>
                <a:lnTo>
                  <a:pt x="257556" y="128015"/>
                </a:lnTo>
                <a:lnTo>
                  <a:pt x="247435" y="78170"/>
                </a:lnTo>
                <a:lnTo>
                  <a:pt x="219837" y="37480"/>
                </a:lnTo>
                <a:lnTo>
                  <a:pt x="178903" y="10054"/>
                </a:lnTo>
                <a:lnTo>
                  <a:pt x="128778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01155" y="231114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76871" y="250926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09588" y="295579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78879" y="331851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36080" y="348005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1584" y="386562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41064" y="359740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74820" y="319811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07279" y="374522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78196" y="389762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20740" y="315848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6671" y="4304538"/>
            <a:ext cx="256540" cy="257810"/>
          </a:xfrm>
          <a:custGeom>
            <a:avLst/>
            <a:gdLst/>
            <a:ahLst/>
            <a:cxnLst/>
            <a:rect l="l" t="t" r="r" b="b"/>
            <a:pathLst>
              <a:path w="256539" h="257810">
                <a:moveTo>
                  <a:pt x="128015" y="0"/>
                </a:moveTo>
                <a:lnTo>
                  <a:pt x="78170" y="10120"/>
                </a:lnTo>
                <a:lnTo>
                  <a:pt x="37480" y="37718"/>
                </a:lnTo>
                <a:lnTo>
                  <a:pt x="10054" y="78652"/>
                </a:lnTo>
                <a:lnTo>
                  <a:pt x="0" y="128778"/>
                </a:lnTo>
                <a:lnTo>
                  <a:pt x="10054" y="178903"/>
                </a:lnTo>
                <a:lnTo>
                  <a:pt x="37480" y="219837"/>
                </a:lnTo>
                <a:lnTo>
                  <a:pt x="78170" y="247435"/>
                </a:lnTo>
                <a:lnTo>
                  <a:pt x="128015" y="257556"/>
                </a:lnTo>
                <a:lnTo>
                  <a:pt x="177861" y="247435"/>
                </a:lnTo>
                <a:lnTo>
                  <a:pt x="218551" y="219837"/>
                </a:lnTo>
                <a:lnTo>
                  <a:pt x="245977" y="178903"/>
                </a:lnTo>
                <a:lnTo>
                  <a:pt x="256031" y="128778"/>
                </a:lnTo>
                <a:lnTo>
                  <a:pt x="245977" y="78652"/>
                </a:lnTo>
                <a:lnTo>
                  <a:pt x="218551" y="37718"/>
                </a:lnTo>
                <a:lnTo>
                  <a:pt x="177861" y="10120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38344" y="465048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45"/>
                </a:lnTo>
                <a:lnTo>
                  <a:pt x="37480" y="218536"/>
                </a:lnTo>
                <a:lnTo>
                  <a:pt x="78170" y="245971"/>
                </a:lnTo>
                <a:lnTo>
                  <a:pt x="128015" y="256031"/>
                </a:lnTo>
                <a:lnTo>
                  <a:pt x="177861" y="245971"/>
                </a:lnTo>
                <a:lnTo>
                  <a:pt x="218551" y="218536"/>
                </a:lnTo>
                <a:lnTo>
                  <a:pt x="245977" y="177845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38344" y="465048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5"/>
                </a:lnTo>
                <a:lnTo>
                  <a:pt x="245977" y="177845"/>
                </a:lnTo>
                <a:lnTo>
                  <a:pt x="218551" y="218536"/>
                </a:lnTo>
                <a:lnTo>
                  <a:pt x="177861" y="245971"/>
                </a:lnTo>
                <a:lnTo>
                  <a:pt x="128015" y="256031"/>
                </a:lnTo>
                <a:lnTo>
                  <a:pt x="78170" y="245971"/>
                </a:lnTo>
                <a:lnTo>
                  <a:pt x="37480" y="218536"/>
                </a:lnTo>
                <a:lnTo>
                  <a:pt x="10054" y="177845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38800" y="464286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45"/>
                </a:lnTo>
                <a:lnTo>
                  <a:pt x="37480" y="218536"/>
                </a:lnTo>
                <a:lnTo>
                  <a:pt x="78170" y="245971"/>
                </a:lnTo>
                <a:lnTo>
                  <a:pt x="128015" y="256032"/>
                </a:lnTo>
                <a:lnTo>
                  <a:pt x="177861" y="245971"/>
                </a:lnTo>
                <a:lnTo>
                  <a:pt x="218551" y="218536"/>
                </a:lnTo>
                <a:lnTo>
                  <a:pt x="245977" y="177845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38800" y="464286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6"/>
                </a:lnTo>
                <a:lnTo>
                  <a:pt x="245977" y="177845"/>
                </a:lnTo>
                <a:lnTo>
                  <a:pt x="218551" y="218536"/>
                </a:lnTo>
                <a:lnTo>
                  <a:pt x="177861" y="245971"/>
                </a:lnTo>
                <a:lnTo>
                  <a:pt x="128015" y="256032"/>
                </a:lnTo>
                <a:lnTo>
                  <a:pt x="78170" y="245971"/>
                </a:lnTo>
                <a:lnTo>
                  <a:pt x="37480" y="218536"/>
                </a:lnTo>
                <a:lnTo>
                  <a:pt x="10054" y="177845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25696" y="439140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79164" y="453466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45"/>
                </a:lnTo>
                <a:lnTo>
                  <a:pt x="37480" y="218536"/>
                </a:lnTo>
                <a:lnTo>
                  <a:pt x="78170" y="245971"/>
                </a:lnTo>
                <a:lnTo>
                  <a:pt x="128015" y="256031"/>
                </a:lnTo>
                <a:lnTo>
                  <a:pt x="177861" y="245971"/>
                </a:lnTo>
                <a:lnTo>
                  <a:pt x="218551" y="218536"/>
                </a:lnTo>
                <a:lnTo>
                  <a:pt x="245977" y="177845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09771" y="4426458"/>
            <a:ext cx="256540" cy="257810"/>
          </a:xfrm>
          <a:custGeom>
            <a:avLst/>
            <a:gdLst/>
            <a:ahLst/>
            <a:cxnLst/>
            <a:rect l="l" t="t" r="r" b="b"/>
            <a:pathLst>
              <a:path w="256539" h="257810">
                <a:moveTo>
                  <a:pt x="128015" y="0"/>
                </a:moveTo>
                <a:lnTo>
                  <a:pt x="78170" y="10120"/>
                </a:lnTo>
                <a:lnTo>
                  <a:pt x="37480" y="37718"/>
                </a:lnTo>
                <a:lnTo>
                  <a:pt x="10054" y="78652"/>
                </a:lnTo>
                <a:lnTo>
                  <a:pt x="0" y="128777"/>
                </a:lnTo>
                <a:lnTo>
                  <a:pt x="10054" y="178903"/>
                </a:lnTo>
                <a:lnTo>
                  <a:pt x="37480" y="219836"/>
                </a:lnTo>
                <a:lnTo>
                  <a:pt x="78170" y="247435"/>
                </a:lnTo>
                <a:lnTo>
                  <a:pt x="128015" y="257555"/>
                </a:lnTo>
                <a:lnTo>
                  <a:pt x="177861" y="247435"/>
                </a:lnTo>
                <a:lnTo>
                  <a:pt x="218551" y="219836"/>
                </a:lnTo>
                <a:lnTo>
                  <a:pt x="245977" y="178903"/>
                </a:lnTo>
                <a:lnTo>
                  <a:pt x="256031" y="128777"/>
                </a:lnTo>
                <a:lnTo>
                  <a:pt x="245977" y="78652"/>
                </a:lnTo>
                <a:lnTo>
                  <a:pt x="218551" y="37718"/>
                </a:lnTo>
                <a:lnTo>
                  <a:pt x="177861" y="10120"/>
                </a:lnTo>
                <a:lnTo>
                  <a:pt x="128015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92195" y="441121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54552" y="3967733"/>
            <a:ext cx="257810" cy="256540"/>
          </a:xfrm>
          <a:custGeom>
            <a:avLst/>
            <a:gdLst/>
            <a:ahLst/>
            <a:cxnLst/>
            <a:rect l="l" t="t" r="r" b="b"/>
            <a:pathLst>
              <a:path w="257810" h="256539">
                <a:moveTo>
                  <a:pt x="128777" y="0"/>
                </a:moveTo>
                <a:lnTo>
                  <a:pt x="78652" y="10054"/>
                </a:lnTo>
                <a:lnTo>
                  <a:pt x="37719" y="37480"/>
                </a:lnTo>
                <a:lnTo>
                  <a:pt x="10120" y="78170"/>
                </a:lnTo>
                <a:lnTo>
                  <a:pt x="0" y="128016"/>
                </a:lnTo>
                <a:lnTo>
                  <a:pt x="10120" y="177861"/>
                </a:lnTo>
                <a:lnTo>
                  <a:pt x="37719" y="218551"/>
                </a:lnTo>
                <a:lnTo>
                  <a:pt x="78652" y="245977"/>
                </a:lnTo>
                <a:lnTo>
                  <a:pt x="128777" y="256032"/>
                </a:lnTo>
                <a:lnTo>
                  <a:pt x="178903" y="245977"/>
                </a:lnTo>
                <a:lnTo>
                  <a:pt x="219837" y="218551"/>
                </a:lnTo>
                <a:lnTo>
                  <a:pt x="247435" y="177861"/>
                </a:lnTo>
                <a:lnTo>
                  <a:pt x="257556" y="128016"/>
                </a:lnTo>
                <a:lnTo>
                  <a:pt x="247435" y="78170"/>
                </a:lnTo>
                <a:lnTo>
                  <a:pt x="219837" y="37480"/>
                </a:lnTo>
                <a:lnTo>
                  <a:pt x="178903" y="10054"/>
                </a:lnTo>
                <a:lnTo>
                  <a:pt x="128777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30523" y="359435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42944" y="294817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96183" y="339775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34511" y="258089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806954" y="4952133"/>
            <a:ext cx="146050" cy="25712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spcBef>
                <a:spcPts val="85"/>
              </a:spcBef>
            </a:pPr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62018" y="4952133"/>
            <a:ext cx="267335" cy="25712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spcBef>
                <a:spcPts val="85"/>
              </a:spcBef>
            </a:pPr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193916" y="4952133"/>
            <a:ext cx="266700" cy="25712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spcBef>
                <a:spcPts val="85"/>
              </a:spcBef>
            </a:pPr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473959" y="5224450"/>
            <a:ext cx="3016885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b="1" dirty="0">
                <a:solidFill>
                  <a:srgbClr val="344B5E"/>
                </a:solidFill>
                <a:latin typeface="Arial"/>
                <a:cs typeface="Arial"/>
              </a:rPr>
              <a:t>Number </a:t>
            </a:r>
            <a:r>
              <a:rPr b="1" spc="10" dirty="0">
                <a:solidFill>
                  <a:srgbClr val="344B5E"/>
                </a:solidFill>
                <a:latin typeface="Arial"/>
                <a:cs typeface="Arial"/>
              </a:rPr>
              <a:t>of </a:t>
            </a:r>
            <a:r>
              <a:rPr b="1" spc="-5" dirty="0">
                <a:solidFill>
                  <a:srgbClr val="344B5E"/>
                </a:solidFill>
                <a:latin typeface="Arial"/>
                <a:cs typeface="Arial"/>
              </a:rPr>
              <a:t>Malignant</a:t>
            </a:r>
            <a:r>
              <a:rPr b="1" spc="-31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344B5E"/>
                </a:solidFill>
                <a:latin typeface="Arial"/>
                <a:cs typeface="Arial"/>
              </a:rPr>
              <a:t>Nodes</a:t>
            </a:r>
            <a:endParaRPr>
              <a:latin typeface="Arial"/>
              <a:cs typeface="Arial"/>
            </a:endParaRPr>
          </a:p>
        </p:txBody>
      </p:sp>
      <p:sp>
        <p:nvSpPr>
          <p:cNvPr id="49" name="标题 48">
            <a:extLst>
              <a:ext uri="{FF2B5EF4-FFF2-40B4-BE49-F238E27FC236}">
                <a16:creationId xmlns:a16="http://schemas.microsoft.com/office/drawing/2014/main" id="{ACE9E41E-51D8-47DB-BFC6-4DA3F386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逻辑回归做多分类</a:t>
            </a:r>
          </a:p>
        </p:txBody>
      </p:sp>
    </p:spTree>
    <p:extLst>
      <p:ext uri="{BB962C8B-B14F-4D97-AF65-F5344CB8AC3E}">
        <p14:creationId xmlns:p14="http://schemas.microsoft.com/office/powerpoint/2010/main" val="204838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07487" y="3760851"/>
            <a:ext cx="5149215" cy="114300"/>
          </a:xfrm>
          <a:custGeom>
            <a:avLst/>
            <a:gdLst/>
            <a:ahLst/>
            <a:cxnLst/>
            <a:rect l="l" t="t" r="r" b="b"/>
            <a:pathLst>
              <a:path w="5149215" h="114300">
                <a:moveTo>
                  <a:pt x="5111542" y="38100"/>
                </a:moveTo>
                <a:lnTo>
                  <a:pt x="5053838" y="38100"/>
                </a:lnTo>
                <a:lnTo>
                  <a:pt x="5053965" y="76200"/>
                </a:lnTo>
                <a:lnTo>
                  <a:pt x="5034915" y="76266"/>
                </a:lnTo>
                <a:lnTo>
                  <a:pt x="5035042" y="114300"/>
                </a:lnTo>
                <a:lnTo>
                  <a:pt x="5149215" y="56768"/>
                </a:lnTo>
                <a:lnTo>
                  <a:pt x="5111542" y="38100"/>
                </a:lnTo>
                <a:close/>
              </a:path>
              <a:path w="5149215" h="114300">
                <a:moveTo>
                  <a:pt x="5034788" y="38166"/>
                </a:moveTo>
                <a:lnTo>
                  <a:pt x="0" y="55753"/>
                </a:lnTo>
                <a:lnTo>
                  <a:pt x="254" y="93853"/>
                </a:lnTo>
                <a:lnTo>
                  <a:pt x="5034915" y="76266"/>
                </a:lnTo>
                <a:lnTo>
                  <a:pt x="5034788" y="38166"/>
                </a:lnTo>
                <a:close/>
              </a:path>
              <a:path w="5149215" h="114300">
                <a:moveTo>
                  <a:pt x="5053838" y="38100"/>
                </a:moveTo>
                <a:lnTo>
                  <a:pt x="5034788" y="38166"/>
                </a:lnTo>
                <a:lnTo>
                  <a:pt x="5034915" y="76266"/>
                </a:lnTo>
                <a:lnTo>
                  <a:pt x="5053965" y="76200"/>
                </a:lnTo>
                <a:lnTo>
                  <a:pt x="5053838" y="38100"/>
                </a:lnTo>
                <a:close/>
              </a:path>
              <a:path w="5149215" h="114300">
                <a:moveTo>
                  <a:pt x="5034661" y="0"/>
                </a:moveTo>
                <a:lnTo>
                  <a:pt x="5034788" y="38166"/>
                </a:lnTo>
                <a:lnTo>
                  <a:pt x="5111542" y="38100"/>
                </a:lnTo>
                <a:lnTo>
                  <a:pt x="503466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48228" y="3685795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135636" y="0"/>
                </a:moveTo>
                <a:lnTo>
                  <a:pt x="92756" y="6870"/>
                </a:lnTo>
                <a:lnTo>
                  <a:pt x="55522" y="26005"/>
                </a:lnTo>
                <a:lnTo>
                  <a:pt x="26164" y="55193"/>
                </a:lnTo>
                <a:lnTo>
                  <a:pt x="6912" y="92220"/>
                </a:lnTo>
                <a:lnTo>
                  <a:pt x="0" y="134874"/>
                </a:lnTo>
                <a:lnTo>
                  <a:pt x="6912" y="177527"/>
                </a:lnTo>
                <a:lnTo>
                  <a:pt x="26164" y="214554"/>
                </a:lnTo>
                <a:lnTo>
                  <a:pt x="55522" y="243742"/>
                </a:lnTo>
                <a:lnTo>
                  <a:pt x="92756" y="262877"/>
                </a:lnTo>
                <a:lnTo>
                  <a:pt x="135636" y="269748"/>
                </a:lnTo>
                <a:lnTo>
                  <a:pt x="178515" y="262877"/>
                </a:lnTo>
                <a:lnTo>
                  <a:pt x="215749" y="243742"/>
                </a:lnTo>
                <a:lnTo>
                  <a:pt x="245107" y="214554"/>
                </a:lnTo>
                <a:lnTo>
                  <a:pt x="264359" y="177527"/>
                </a:lnTo>
                <a:lnTo>
                  <a:pt x="271272" y="134874"/>
                </a:lnTo>
                <a:lnTo>
                  <a:pt x="264359" y="92220"/>
                </a:lnTo>
                <a:lnTo>
                  <a:pt x="245107" y="55193"/>
                </a:lnTo>
                <a:lnTo>
                  <a:pt x="215749" y="26005"/>
                </a:lnTo>
                <a:lnTo>
                  <a:pt x="178515" y="6870"/>
                </a:lnTo>
                <a:lnTo>
                  <a:pt x="135636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48228" y="3685795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0" y="134874"/>
                </a:moveTo>
                <a:lnTo>
                  <a:pt x="6912" y="92220"/>
                </a:lnTo>
                <a:lnTo>
                  <a:pt x="26164" y="55193"/>
                </a:lnTo>
                <a:lnTo>
                  <a:pt x="55522" y="26005"/>
                </a:lnTo>
                <a:lnTo>
                  <a:pt x="92756" y="6870"/>
                </a:lnTo>
                <a:lnTo>
                  <a:pt x="135636" y="0"/>
                </a:lnTo>
                <a:lnTo>
                  <a:pt x="178515" y="6870"/>
                </a:lnTo>
                <a:lnTo>
                  <a:pt x="215749" y="26005"/>
                </a:lnTo>
                <a:lnTo>
                  <a:pt x="245107" y="55193"/>
                </a:lnTo>
                <a:lnTo>
                  <a:pt x="264359" y="92220"/>
                </a:lnTo>
                <a:lnTo>
                  <a:pt x="271272" y="134874"/>
                </a:lnTo>
                <a:lnTo>
                  <a:pt x="264359" y="177527"/>
                </a:lnTo>
                <a:lnTo>
                  <a:pt x="245107" y="214554"/>
                </a:lnTo>
                <a:lnTo>
                  <a:pt x="215749" y="243742"/>
                </a:lnTo>
                <a:lnTo>
                  <a:pt x="178515" y="262877"/>
                </a:lnTo>
                <a:lnTo>
                  <a:pt x="135636" y="269748"/>
                </a:lnTo>
                <a:lnTo>
                  <a:pt x="92756" y="262877"/>
                </a:lnTo>
                <a:lnTo>
                  <a:pt x="55522" y="243742"/>
                </a:lnTo>
                <a:lnTo>
                  <a:pt x="26164" y="214554"/>
                </a:lnTo>
                <a:lnTo>
                  <a:pt x="6912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51733" y="3685795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3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3" y="269748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7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3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51733" y="3685795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3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7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3" y="269748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74821" y="3685795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8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7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74821" y="3685795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4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7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4" y="269748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14671" y="3685795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135636" y="0"/>
                </a:moveTo>
                <a:lnTo>
                  <a:pt x="92756" y="6870"/>
                </a:lnTo>
                <a:lnTo>
                  <a:pt x="55522" y="26005"/>
                </a:lnTo>
                <a:lnTo>
                  <a:pt x="26164" y="55193"/>
                </a:lnTo>
                <a:lnTo>
                  <a:pt x="6912" y="92220"/>
                </a:lnTo>
                <a:lnTo>
                  <a:pt x="0" y="134874"/>
                </a:lnTo>
                <a:lnTo>
                  <a:pt x="6912" y="177527"/>
                </a:lnTo>
                <a:lnTo>
                  <a:pt x="26164" y="214554"/>
                </a:lnTo>
                <a:lnTo>
                  <a:pt x="55522" y="243742"/>
                </a:lnTo>
                <a:lnTo>
                  <a:pt x="92756" y="262877"/>
                </a:lnTo>
                <a:lnTo>
                  <a:pt x="135636" y="269748"/>
                </a:lnTo>
                <a:lnTo>
                  <a:pt x="178515" y="262877"/>
                </a:lnTo>
                <a:lnTo>
                  <a:pt x="215749" y="243742"/>
                </a:lnTo>
                <a:lnTo>
                  <a:pt x="245107" y="214554"/>
                </a:lnTo>
                <a:lnTo>
                  <a:pt x="264359" y="177527"/>
                </a:lnTo>
                <a:lnTo>
                  <a:pt x="271272" y="134874"/>
                </a:lnTo>
                <a:lnTo>
                  <a:pt x="264359" y="92220"/>
                </a:lnTo>
                <a:lnTo>
                  <a:pt x="245107" y="55193"/>
                </a:lnTo>
                <a:lnTo>
                  <a:pt x="215749" y="26005"/>
                </a:lnTo>
                <a:lnTo>
                  <a:pt x="178515" y="6870"/>
                </a:lnTo>
                <a:lnTo>
                  <a:pt x="135636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14671" y="3685795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0" y="134874"/>
                </a:moveTo>
                <a:lnTo>
                  <a:pt x="6912" y="92220"/>
                </a:lnTo>
                <a:lnTo>
                  <a:pt x="26164" y="55193"/>
                </a:lnTo>
                <a:lnTo>
                  <a:pt x="55522" y="26005"/>
                </a:lnTo>
                <a:lnTo>
                  <a:pt x="92756" y="6870"/>
                </a:lnTo>
                <a:lnTo>
                  <a:pt x="135636" y="0"/>
                </a:lnTo>
                <a:lnTo>
                  <a:pt x="178515" y="6870"/>
                </a:lnTo>
                <a:lnTo>
                  <a:pt x="215749" y="26005"/>
                </a:lnTo>
                <a:lnTo>
                  <a:pt x="245107" y="55193"/>
                </a:lnTo>
                <a:lnTo>
                  <a:pt x="264359" y="92220"/>
                </a:lnTo>
                <a:lnTo>
                  <a:pt x="271272" y="134874"/>
                </a:lnTo>
                <a:lnTo>
                  <a:pt x="264359" y="177527"/>
                </a:lnTo>
                <a:lnTo>
                  <a:pt x="245107" y="214554"/>
                </a:lnTo>
                <a:lnTo>
                  <a:pt x="215749" y="243742"/>
                </a:lnTo>
                <a:lnTo>
                  <a:pt x="178515" y="262877"/>
                </a:lnTo>
                <a:lnTo>
                  <a:pt x="135636" y="269748"/>
                </a:lnTo>
                <a:lnTo>
                  <a:pt x="92756" y="262877"/>
                </a:lnTo>
                <a:lnTo>
                  <a:pt x="55522" y="243742"/>
                </a:lnTo>
                <a:lnTo>
                  <a:pt x="26164" y="214554"/>
                </a:lnTo>
                <a:lnTo>
                  <a:pt x="6912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18404" y="2536699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2160" y="2536699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73595" y="2536699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135635" y="0"/>
                </a:moveTo>
                <a:lnTo>
                  <a:pt x="92756" y="6870"/>
                </a:lnTo>
                <a:lnTo>
                  <a:pt x="55522" y="26005"/>
                </a:lnTo>
                <a:lnTo>
                  <a:pt x="26164" y="55193"/>
                </a:lnTo>
                <a:lnTo>
                  <a:pt x="6912" y="92220"/>
                </a:lnTo>
                <a:lnTo>
                  <a:pt x="0" y="134874"/>
                </a:lnTo>
                <a:lnTo>
                  <a:pt x="6912" y="177527"/>
                </a:lnTo>
                <a:lnTo>
                  <a:pt x="26164" y="214554"/>
                </a:lnTo>
                <a:lnTo>
                  <a:pt x="55522" y="243742"/>
                </a:lnTo>
                <a:lnTo>
                  <a:pt x="92756" y="262877"/>
                </a:lnTo>
                <a:lnTo>
                  <a:pt x="135635" y="269747"/>
                </a:lnTo>
                <a:lnTo>
                  <a:pt x="178515" y="262877"/>
                </a:lnTo>
                <a:lnTo>
                  <a:pt x="215749" y="243742"/>
                </a:lnTo>
                <a:lnTo>
                  <a:pt x="245107" y="214554"/>
                </a:lnTo>
                <a:lnTo>
                  <a:pt x="264359" y="177527"/>
                </a:lnTo>
                <a:lnTo>
                  <a:pt x="271272" y="134874"/>
                </a:lnTo>
                <a:lnTo>
                  <a:pt x="264359" y="92220"/>
                </a:lnTo>
                <a:lnTo>
                  <a:pt x="245107" y="55193"/>
                </a:lnTo>
                <a:lnTo>
                  <a:pt x="215749" y="26005"/>
                </a:lnTo>
                <a:lnTo>
                  <a:pt x="178515" y="6870"/>
                </a:lnTo>
                <a:lnTo>
                  <a:pt x="13563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54596" y="2536699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49312" y="2536699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50464" y="2269237"/>
            <a:ext cx="114300" cy="1566545"/>
          </a:xfrm>
          <a:custGeom>
            <a:avLst/>
            <a:gdLst/>
            <a:ahLst/>
            <a:cxnLst/>
            <a:rect l="l" t="t" r="r" b="b"/>
            <a:pathLst>
              <a:path w="114300" h="1566545">
                <a:moveTo>
                  <a:pt x="76200" y="95250"/>
                </a:moveTo>
                <a:lnTo>
                  <a:pt x="38100" y="95250"/>
                </a:lnTo>
                <a:lnTo>
                  <a:pt x="38100" y="1566545"/>
                </a:lnTo>
                <a:lnTo>
                  <a:pt x="76200" y="1566545"/>
                </a:lnTo>
                <a:lnTo>
                  <a:pt x="76200" y="95250"/>
                </a:lnTo>
                <a:close/>
              </a:path>
              <a:path w="114300" h="1566545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1566545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949576" y="3550920"/>
            <a:ext cx="5033010" cy="80010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spcBef>
                <a:spcPts val="990"/>
              </a:spcBef>
            </a:pPr>
            <a:r>
              <a:rPr spc="10" dirty="0">
                <a:solidFill>
                  <a:srgbClr val="344B5E"/>
                </a:solidFill>
                <a:latin typeface="Arial"/>
                <a:cs typeface="Arial"/>
              </a:rPr>
              <a:t>Survived</a:t>
            </a:r>
            <a:endParaRPr>
              <a:latin typeface="Arial"/>
              <a:cs typeface="Arial"/>
            </a:endParaRPr>
          </a:p>
          <a:p>
            <a:pPr marL="2235835">
              <a:spcBef>
                <a:spcPts val="890"/>
              </a:spcBef>
            </a:pPr>
            <a:r>
              <a:rPr b="1" dirty="0">
                <a:solidFill>
                  <a:srgbClr val="344B5E"/>
                </a:solidFill>
                <a:latin typeface="Arial"/>
                <a:cs typeface="Arial"/>
              </a:rPr>
              <a:t>Number </a:t>
            </a:r>
            <a:r>
              <a:rPr b="1" spc="10" dirty="0">
                <a:solidFill>
                  <a:srgbClr val="344B5E"/>
                </a:solidFill>
                <a:latin typeface="Arial"/>
                <a:cs typeface="Arial"/>
              </a:rPr>
              <a:t>of </a:t>
            </a:r>
            <a:r>
              <a:rPr b="1" spc="-25" dirty="0">
                <a:solidFill>
                  <a:srgbClr val="344B5E"/>
                </a:solidFill>
                <a:latin typeface="Arial"/>
                <a:cs typeface="Arial"/>
              </a:rPr>
              <a:t>Positive</a:t>
            </a:r>
            <a:r>
              <a:rPr b="1" spc="-30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344B5E"/>
                </a:solidFill>
                <a:latin typeface="Arial"/>
                <a:cs typeface="Arial"/>
              </a:rPr>
              <a:t>Nodes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11730" y="2509392"/>
            <a:ext cx="467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20" dirty="0">
                <a:solidFill>
                  <a:srgbClr val="344B5E"/>
                </a:solidFill>
                <a:latin typeface="Arial"/>
                <a:cs typeface="Arial"/>
              </a:rPr>
              <a:t>Lost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5595" y="2423614"/>
            <a:ext cx="117266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905" algn="ctr">
              <a:spcBef>
                <a:spcPts val="100"/>
              </a:spcBef>
            </a:pPr>
            <a:r>
              <a:rPr lang="zh-CN" altLang="en-US" sz="2400" dirty="0">
                <a:latin typeface="Arial"/>
                <a:cs typeface="Arial"/>
              </a:rPr>
              <a:t>癌症病人治疗</a:t>
            </a:r>
            <a:r>
              <a:rPr lang="en-US" altLang="zh-CN" sz="2400" dirty="0">
                <a:latin typeface="Arial"/>
                <a:cs typeface="Arial"/>
              </a:rPr>
              <a:t>5</a:t>
            </a:r>
            <a:r>
              <a:rPr lang="zh-CN" altLang="en-US" sz="2400" dirty="0">
                <a:latin typeface="Arial"/>
                <a:cs typeface="Arial"/>
              </a:rPr>
              <a:t>年之后的状况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3" name="标题 22">
            <a:extLst>
              <a:ext uri="{FF2B5EF4-FFF2-40B4-BE49-F238E27FC236}">
                <a16:creationId xmlns:a16="http://schemas.microsoft.com/office/drawing/2014/main" id="{E6B6625E-6AEA-4C98-AB04-009985608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分类任务</a:t>
            </a:r>
          </a:p>
        </p:txBody>
      </p:sp>
    </p:spTree>
    <p:extLst>
      <p:ext uri="{BB962C8B-B14F-4D97-AF65-F5344CB8AC3E}">
        <p14:creationId xmlns:p14="http://schemas.microsoft.com/office/powerpoint/2010/main" val="843291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76551" y="2045209"/>
            <a:ext cx="4468495" cy="2889885"/>
          </a:xfrm>
          <a:custGeom>
            <a:avLst/>
            <a:gdLst/>
            <a:ahLst/>
            <a:cxnLst/>
            <a:rect l="l" t="t" r="r" b="b"/>
            <a:pathLst>
              <a:path w="4468495" h="2889885">
                <a:moveTo>
                  <a:pt x="0" y="2889504"/>
                </a:moveTo>
                <a:lnTo>
                  <a:pt x="4468367" y="2889504"/>
                </a:lnTo>
                <a:lnTo>
                  <a:pt x="4468367" y="0"/>
                </a:lnTo>
                <a:lnTo>
                  <a:pt x="0" y="0"/>
                </a:lnTo>
                <a:lnTo>
                  <a:pt x="0" y="2889504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68998" y="2045209"/>
            <a:ext cx="1884045" cy="2905125"/>
          </a:xfrm>
          <a:custGeom>
            <a:avLst/>
            <a:gdLst/>
            <a:ahLst/>
            <a:cxnLst/>
            <a:rect l="l" t="t" r="r" b="b"/>
            <a:pathLst>
              <a:path w="1884045" h="2905125">
                <a:moveTo>
                  <a:pt x="1883596" y="0"/>
                </a:moveTo>
                <a:lnTo>
                  <a:pt x="1329" y="0"/>
                </a:lnTo>
                <a:lnTo>
                  <a:pt x="1570" y="51080"/>
                </a:lnTo>
                <a:lnTo>
                  <a:pt x="1975" y="153204"/>
                </a:lnTo>
                <a:lnTo>
                  <a:pt x="2285" y="255279"/>
                </a:lnTo>
                <a:lnTo>
                  <a:pt x="2506" y="357311"/>
                </a:lnTo>
                <a:lnTo>
                  <a:pt x="2646" y="459302"/>
                </a:lnTo>
                <a:lnTo>
                  <a:pt x="2659" y="765071"/>
                </a:lnTo>
                <a:lnTo>
                  <a:pt x="2482" y="917863"/>
                </a:lnTo>
                <a:lnTo>
                  <a:pt x="2112" y="1121520"/>
                </a:lnTo>
                <a:lnTo>
                  <a:pt x="547" y="1783223"/>
                </a:lnTo>
                <a:lnTo>
                  <a:pt x="177" y="1986880"/>
                </a:lnTo>
                <a:lnTo>
                  <a:pt x="0" y="2139672"/>
                </a:lnTo>
                <a:lnTo>
                  <a:pt x="12" y="2445441"/>
                </a:lnTo>
                <a:lnTo>
                  <a:pt x="153" y="2547432"/>
                </a:lnTo>
                <a:lnTo>
                  <a:pt x="374" y="2649464"/>
                </a:lnTo>
                <a:lnTo>
                  <a:pt x="683" y="2751539"/>
                </a:lnTo>
                <a:lnTo>
                  <a:pt x="1089" y="2853663"/>
                </a:lnTo>
                <a:lnTo>
                  <a:pt x="1329" y="2904743"/>
                </a:lnTo>
                <a:lnTo>
                  <a:pt x="1573081" y="2897657"/>
                </a:lnTo>
                <a:lnTo>
                  <a:pt x="1883596" y="0"/>
                </a:lnTo>
                <a:close/>
              </a:path>
            </a:pathLst>
          </a:custGeom>
          <a:solidFill>
            <a:srgbClr val="CE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68934" y="2045209"/>
            <a:ext cx="1884045" cy="2905125"/>
          </a:xfrm>
          <a:custGeom>
            <a:avLst/>
            <a:gdLst/>
            <a:ahLst/>
            <a:cxnLst/>
            <a:rect l="l" t="t" r="r" b="b"/>
            <a:pathLst>
              <a:path w="1884045" h="2905125">
                <a:moveTo>
                  <a:pt x="1393" y="0"/>
                </a:moveTo>
                <a:lnTo>
                  <a:pt x="1883660" y="0"/>
                </a:lnTo>
                <a:lnTo>
                  <a:pt x="1573145" y="2897657"/>
                </a:lnTo>
                <a:lnTo>
                  <a:pt x="1393" y="2904743"/>
                </a:lnTo>
                <a:lnTo>
                  <a:pt x="1152" y="2853663"/>
                </a:lnTo>
                <a:lnTo>
                  <a:pt x="937" y="2802595"/>
                </a:lnTo>
                <a:lnTo>
                  <a:pt x="747" y="2751539"/>
                </a:lnTo>
                <a:lnTo>
                  <a:pt x="581" y="2700496"/>
                </a:lnTo>
                <a:lnTo>
                  <a:pt x="437" y="2649464"/>
                </a:lnTo>
                <a:lnTo>
                  <a:pt x="316" y="2598443"/>
                </a:lnTo>
                <a:lnTo>
                  <a:pt x="216" y="2547432"/>
                </a:lnTo>
                <a:lnTo>
                  <a:pt x="136" y="2496432"/>
                </a:lnTo>
                <a:lnTo>
                  <a:pt x="75" y="2445441"/>
                </a:lnTo>
                <a:lnTo>
                  <a:pt x="33" y="2394460"/>
                </a:lnTo>
                <a:lnTo>
                  <a:pt x="8" y="2343487"/>
                </a:lnTo>
                <a:lnTo>
                  <a:pt x="0" y="2292522"/>
                </a:lnTo>
                <a:lnTo>
                  <a:pt x="6" y="2241565"/>
                </a:lnTo>
                <a:lnTo>
                  <a:pt x="28" y="2190615"/>
                </a:lnTo>
                <a:lnTo>
                  <a:pt x="63" y="2139672"/>
                </a:lnTo>
                <a:lnTo>
                  <a:pt x="111" y="2088736"/>
                </a:lnTo>
                <a:lnTo>
                  <a:pt x="170" y="2037805"/>
                </a:lnTo>
                <a:lnTo>
                  <a:pt x="240" y="1986880"/>
                </a:lnTo>
                <a:lnTo>
                  <a:pt x="320" y="1935959"/>
                </a:lnTo>
                <a:lnTo>
                  <a:pt x="409" y="1885043"/>
                </a:lnTo>
                <a:lnTo>
                  <a:pt x="506" y="1834131"/>
                </a:lnTo>
                <a:lnTo>
                  <a:pt x="610" y="1783223"/>
                </a:lnTo>
                <a:lnTo>
                  <a:pt x="720" y="1732318"/>
                </a:lnTo>
                <a:lnTo>
                  <a:pt x="835" y="1681415"/>
                </a:lnTo>
                <a:lnTo>
                  <a:pt x="955" y="1630514"/>
                </a:lnTo>
                <a:lnTo>
                  <a:pt x="1078" y="1579615"/>
                </a:lnTo>
                <a:lnTo>
                  <a:pt x="1203" y="1528717"/>
                </a:lnTo>
                <a:lnTo>
                  <a:pt x="1329" y="1477820"/>
                </a:lnTo>
                <a:lnTo>
                  <a:pt x="1456" y="1426923"/>
                </a:lnTo>
                <a:lnTo>
                  <a:pt x="1583" y="1376026"/>
                </a:lnTo>
                <a:lnTo>
                  <a:pt x="1708" y="1325128"/>
                </a:lnTo>
                <a:lnTo>
                  <a:pt x="1830" y="1274229"/>
                </a:lnTo>
                <a:lnTo>
                  <a:pt x="1950" y="1223328"/>
                </a:lnTo>
                <a:lnTo>
                  <a:pt x="2065" y="1172425"/>
                </a:lnTo>
                <a:lnTo>
                  <a:pt x="2175" y="1121520"/>
                </a:lnTo>
                <a:lnTo>
                  <a:pt x="2279" y="1070612"/>
                </a:lnTo>
                <a:lnTo>
                  <a:pt x="2376" y="1019700"/>
                </a:lnTo>
                <a:lnTo>
                  <a:pt x="2465" y="968784"/>
                </a:lnTo>
                <a:lnTo>
                  <a:pt x="2545" y="917863"/>
                </a:lnTo>
                <a:lnTo>
                  <a:pt x="2615" y="866938"/>
                </a:lnTo>
                <a:lnTo>
                  <a:pt x="2675" y="816007"/>
                </a:lnTo>
                <a:lnTo>
                  <a:pt x="2722" y="765071"/>
                </a:lnTo>
                <a:lnTo>
                  <a:pt x="2757" y="714128"/>
                </a:lnTo>
                <a:lnTo>
                  <a:pt x="2779" y="663178"/>
                </a:lnTo>
                <a:lnTo>
                  <a:pt x="2786" y="612221"/>
                </a:lnTo>
                <a:lnTo>
                  <a:pt x="2777" y="561256"/>
                </a:lnTo>
                <a:lnTo>
                  <a:pt x="2752" y="510283"/>
                </a:lnTo>
                <a:lnTo>
                  <a:pt x="2710" y="459302"/>
                </a:lnTo>
                <a:lnTo>
                  <a:pt x="2649" y="408311"/>
                </a:lnTo>
                <a:lnTo>
                  <a:pt x="2569" y="357311"/>
                </a:lnTo>
                <a:lnTo>
                  <a:pt x="2469" y="306300"/>
                </a:lnTo>
                <a:lnTo>
                  <a:pt x="2348" y="255279"/>
                </a:lnTo>
                <a:lnTo>
                  <a:pt x="2205" y="204247"/>
                </a:lnTo>
                <a:lnTo>
                  <a:pt x="2039" y="153204"/>
                </a:lnTo>
                <a:lnTo>
                  <a:pt x="1848" y="102148"/>
                </a:lnTo>
                <a:lnTo>
                  <a:pt x="1633" y="51080"/>
                </a:lnTo>
                <a:lnTo>
                  <a:pt x="1393" y="0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25648" y="2095754"/>
            <a:ext cx="2667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60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5380" y="3094609"/>
            <a:ext cx="886460" cy="1294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1850"/>
              </a:lnSpc>
              <a:spcBef>
                <a:spcPts val="95"/>
              </a:spcBef>
            </a:pPr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40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090"/>
              </a:lnSpc>
            </a:pPr>
            <a:r>
              <a:rPr b="1" spc="-60" dirty="0">
                <a:solidFill>
                  <a:srgbClr val="344B5E"/>
                </a:solidFill>
                <a:latin typeface="Arial"/>
                <a:cs typeface="Arial"/>
              </a:rPr>
              <a:t>Age</a:t>
            </a:r>
            <a:endParaRPr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3400">
              <a:latin typeface="Times New Roman"/>
              <a:cs typeface="Times New Roman"/>
            </a:endParaRPr>
          </a:p>
          <a:p>
            <a:pPr marR="5080" algn="r"/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37689" y="2045209"/>
            <a:ext cx="78105" cy="2906395"/>
          </a:xfrm>
          <a:custGeom>
            <a:avLst/>
            <a:gdLst/>
            <a:ahLst/>
            <a:cxnLst/>
            <a:rect l="l" t="t" r="r" b="b"/>
            <a:pathLst>
              <a:path w="78105" h="2906395">
                <a:moveTo>
                  <a:pt x="51816" y="64769"/>
                </a:moveTo>
                <a:lnTo>
                  <a:pt x="25907" y="64769"/>
                </a:lnTo>
                <a:lnTo>
                  <a:pt x="25907" y="2905798"/>
                </a:lnTo>
                <a:lnTo>
                  <a:pt x="51816" y="2905798"/>
                </a:lnTo>
                <a:lnTo>
                  <a:pt x="51816" y="64769"/>
                </a:lnTo>
                <a:close/>
              </a:path>
              <a:path w="78105" h="2906395">
                <a:moveTo>
                  <a:pt x="38862" y="0"/>
                </a:moveTo>
                <a:lnTo>
                  <a:pt x="0" y="77724"/>
                </a:lnTo>
                <a:lnTo>
                  <a:pt x="25907" y="77724"/>
                </a:lnTo>
                <a:lnTo>
                  <a:pt x="25907" y="64769"/>
                </a:lnTo>
                <a:lnTo>
                  <a:pt x="71246" y="64769"/>
                </a:lnTo>
                <a:lnTo>
                  <a:pt x="38862" y="0"/>
                </a:lnTo>
                <a:close/>
              </a:path>
              <a:path w="78105" h="2906395">
                <a:moveTo>
                  <a:pt x="71246" y="64769"/>
                </a:moveTo>
                <a:lnTo>
                  <a:pt x="51816" y="64769"/>
                </a:lnTo>
                <a:lnTo>
                  <a:pt x="51816" y="77724"/>
                </a:lnTo>
                <a:lnTo>
                  <a:pt x="77724" y="77724"/>
                </a:lnTo>
                <a:lnTo>
                  <a:pt x="71246" y="64769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70455" y="4902112"/>
            <a:ext cx="4474845" cy="78105"/>
          </a:xfrm>
          <a:custGeom>
            <a:avLst/>
            <a:gdLst/>
            <a:ahLst/>
            <a:cxnLst/>
            <a:rect l="l" t="t" r="r" b="b"/>
            <a:pathLst>
              <a:path w="4474845" h="78104">
                <a:moveTo>
                  <a:pt x="4448557" y="25882"/>
                </a:moveTo>
                <a:lnTo>
                  <a:pt x="4409567" y="25882"/>
                </a:lnTo>
                <a:lnTo>
                  <a:pt x="4409567" y="51790"/>
                </a:lnTo>
                <a:lnTo>
                  <a:pt x="4396570" y="51818"/>
                </a:lnTo>
                <a:lnTo>
                  <a:pt x="4396613" y="77724"/>
                </a:lnTo>
                <a:lnTo>
                  <a:pt x="4474337" y="38696"/>
                </a:lnTo>
                <a:lnTo>
                  <a:pt x="4448557" y="25882"/>
                </a:lnTo>
                <a:close/>
              </a:path>
              <a:path w="4474845" h="78104">
                <a:moveTo>
                  <a:pt x="4396528" y="25910"/>
                </a:moveTo>
                <a:lnTo>
                  <a:pt x="0" y="35318"/>
                </a:lnTo>
                <a:lnTo>
                  <a:pt x="0" y="61226"/>
                </a:lnTo>
                <a:lnTo>
                  <a:pt x="4396570" y="51818"/>
                </a:lnTo>
                <a:lnTo>
                  <a:pt x="4396528" y="25910"/>
                </a:lnTo>
                <a:close/>
              </a:path>
              <a:path w="4474845" h="78104">
                <a:moveTo>
                  <a:pt x="4409567" y="25882"/>
                </a:moveTo>
                <a:lnTo>
                  <a:pt x="4396528" y="25910"/>
                </a:lnTo>
                <a:lnTo>
                  <a:pt x="4396570" y="51818"/>
                </a:lnTo>
                <a:lnTo>
                  <a:pt x="4409567" y="51790"/>
                </a:lnTo>
                <a:lnTo>
                  <a:pt x="4409567" y="25882"/>
                </a:lnTo>
                <a:close/>
              </a:path>
              <a:path w="4474845" h="78104">
                <a:moveTo>
                  <a:pt x="4396486" y="0"/>
                </a:moveTo>
                <a:lnTo>
                  <a:pt x="4396528" y="25910"/>
                </a:lnTo>
                <a:lnTo>
                  <a:pt x="4448557" y="25882"/>
                </a:lnTo>
                <a:lnTo>
                  <a:pt x="4396486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82311" y="413994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82311" y="413994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12891" y="359130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12891" y="359130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6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6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20996" y="331851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0996" y="331851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18888" y="297256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18888" y="297256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20767" y="259156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20767" y="259156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6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6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46547" y="223646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46547" y="223646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40679" y="250621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40679" y="250621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6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6" y="256032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05271" y="296951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05271" y="296951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85232" y="307619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85232" y="307619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60364" y="2698242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60364" y="2698242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2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67755" y="2111502"/>
            <a:ext cx="257810" cy="256540"/>
          </a:xfrm>
          <a:custGeom>
            <a:avLst/>
            <a:gdLst/>
            <a:ahLst/>
            <a:cxnLst/>
            <a:rect l="l" t="t" r="r" b="b"/>
            <a:pathLst>
              <a:path w="257810" h="256540">
                <a:moveTo>
                  <a:pt x="128778" y="0"/>
                </a:moveTo>
                <a:lnTo>
                  <a:pt x="78652" y="10054"/>
                </a:lnTo>
                <a:lnTo>
                  <a:pt x="37719" y="37480"/>
                </a:lnTo>
                <a:lnTo>
                  <a:pt x="10120" y="78170"/>
                </a:lnTo>
                <a:lnTo>
                  <a:pt x="0" y="128015"/>
                </a:lnTo>
                <a:lnTo>
                  <a:pt x="10120" y="177861"/>
                </a:lnTo>
                <a:lnTo>
                  <a:pt x="37718" y="218551"/>
                </a:lnTo>
                <a:lnTo>
                  <a:pt x="78652" y="245977"/>
                </a:lnTo>
                <a:lnTo>
                  <a:pt x="128778" y="256032"/>
                </a:lnTo>
                <a:lnTo>
                  <a:pt x="178903" y="245977"/>
                </a:lnTo>
                <a:lnTo>
                  <a:pt x="219836" y="218551"/>
                </a:lnTo>
                <a:lnTo>
                  <a:pt x="247435" y="177861"/>
                </a:lnTo>
                <a:lnTo>
                  <a:pt x="257556" y="128015"/>
                </a:lnTo>
                <a:lnTo>
                  <a:pt x="247435" y="78170"/>
                </a:lnTo>
                <a:lnTo>
                  <a:pt x="219837" y="37480"/>
                </a:lnTo>
                <a:lnTo>
                  <a:pt x="178903" y="10054"/>
                </a:lnTo>
                <a:lnTo>
                  <a:pt x="128778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67755" y="2111502"/>
            <a:ext cx="257810" cy="256540"/>
          </a:xfrm>
          <a:custGeom>
            <a:avLst/>
            <a:gdLst/>
            <a:ahLst/>
            <a:cxnLst/>
            <a:rect l="l" t="t" r="r" b="b"/>
            <a:pathLst>
              <a:path w="257810" h="256540">
                <a:moveTo>
                  <a:pt x="0" y="128015"/>
                </a:moveTo>
                <a:lnTo>
                  <a:pt x="10120" y="78170"/>
                </a:lnTo>
                <a:lnTo>
                  <a:pt x="37719" y="37480"/>
                </a:lnTo>
                <a:lnTo>
                  <a:pt x="78652" y="10054"/>
                </a:lnTo>
                <a:lnTo>
                  <a:pt x="128778" y="0"/>
                </a:lnTo>
                <a:lnTo>
                  <a:pt x="178903" y="10054"/>
                </a:lnTo>
                <a:lnTo>
                  <a:pt x="219837" y="37480"/>
                </a:lnTo>
                <a:lnTo>
                  <a:pt x="247435" y="78170"/>
                </a:lnTo>
                <a:lnTo>
                  <a:pt x="257556" y="128015"/>
                </a:lnTo>
                <a:lnTo>
                  <a:pt x="247435" y="177861"/>
                </a:lnTo>
                <a:lnTo>
                  <a:pt x="219837" y="218551"/>
                </a:lnTo>
                <a:lnTo>
                  <a:pt x="178903" y="245977"/>
                </a:lnTo>
                <a:lnTo>
                  <a:pt x="128778" y="256032"/>
                </a:lnTo>
                <a:lnTo>
                  <a:pt x="78652" y="245977"/>
                </a:lnTo>
                <a:lnTo>
                  <a:pt x="37718" y="218551"/>
                </a:lnTo>
                <a:lnTo>
                  <a:pt x="10120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01155" y="231114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01155" y="231114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6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6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76871" y="250926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76871" y="250926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6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6" y="256032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09588" y="295579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09588" y="295579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78879" y="331851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78879" y="331851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6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6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36080" y="348005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36080" y="348005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6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6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91584" y="386562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91584" y="386562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41064" y="359740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41064" y="359740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74820" y="319811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74820" y="319811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07279" y="374522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07279" y="374522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6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6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78196" y="389762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78196" y="389762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20740" y="315848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20740" y="315848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2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76671" y="4304538"/>
            <a:ext cx="256540" cy="257810"/>
          </a:xfrm>
          <a:custGeom>
            <a:avLst/>
            <a:gdLst/>
            <a:ahLst/>
            <a:cxnLst/>
            <a:rect l="l" t="t" r="r" b="b"/>
            <a:pathLst>
              <a:path w="256539" h="257810">
                <a:moveTo>
                  <a:pt x="128015" y="0"/>
                </a:moveTo>
                <a:lnTo>
                  <a:pt x="78170" y="10120"/>
                </a:lnTo>
                <a:lnTo>
                  <a:pt x="37480" y="37718"/>
                </a:lnTo>
                <a:lnTo>
                  <a:pt x="10054" y="78652"/>
                </a:lnTo>
                <a:lnTo>
                  <a:pt x="0" y="128778"/>
                </a:lnTo>
                <a:lnTo>
                  <a:pt x="10054" y="178903"/>
                </a:lnTo>
                <a:lnTo>
                  <a:pt x="37480" y="219837"/>
                </a:lnTo>
                <a:lnTo>
                  <a:pt x="78170" y="247435"/>
                </a:lnTo>
                <a:lnTo>
                  <a:pt x="128015" y="257556"/>
                </a:lnTo>
                <a:lnTo>
                  <a:pt x="177861" y="247435"/>
                </a:lnTo>
                <a:lnTo>
                  <a:pt x="218551" y="219837"/>
                </a:lnTo>
                <a:lnTo>
                  <a:pt x="245977" y="178903"/>
                </a:lnTo>
                <a:lnTo>
                  <a:pt x="256031" y="128778"/>
                </a:lnTo>
                <a:lnTo>
                  <a:pt x="245977" y="78652"/>
                </a:lnTo>
                <a:lnTo>
                  <a:pt x="218551" y="37718"/>
                </a:lnTo>
                <a:lnTo>
                  <a:pt x="177861" y="10120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76671" y="4304538"/>
            <a:ext cx="256540" cy="257810"/>
          </a:xfrm>
          <a:custGeom>
            <a:avLst/>
            <a:gdLst/>
            <a:ahLst/>
            <a:cxnLst/>
            <a:rect l="l" t="t" r="r" b="b"/>
            <a:pathLst>
              <a:path w="256539" h="257810">
                <a:moveTo>
                  <a:pt x="0" y="128778"/>
                </a:moveTo>
                <a:lnTo>
                  <a:pt x="10054" y="78652"/>
                </a:lnTo>
                <a:lnTo>
                  <a:pt x="37480" y="37718"/>
                </a:lnTo>
                <a:lnTo>
                  <a:pt x="78170" y="10120"/>
                </a:lnTo>
                <a:lnTo>
                  <a:pt x="128015" y="0"/>
                </a:lnTo>
                <a:lnTo>
                  <a:pt x="177861" y="10120"/>
                </a:lnTo>
                <a:lnTo>
                  <a:pt x="218551" y="37718"/>
                </a:lnTo>
                <a:lnTo>
                  <a:pt x="245977" y="78652"/>
                </a:lnTo>
                <a:lnTo>
                  <a:pt x="256031" y="128778"/>
                </a:lnTo>
                <a:lnTo>
                  <a:pt x="245977" y="178903"/>
                </a:lnTo>
                <a:lnTo>
                  <a:pt x="218551" y="219837"/>
                </a:lnTo>
                <a:lnTo>
                  <a:pt x="177861" y="247435"/>
                </a:lnTo>
                <a:lnTo>
                  <a:pt x="128015" y="257556"/>
                </a:lnTo>
                <a:lnTo>
                  <a:pt x="78170" y="247435"/>
                </a:lnTo>
                <a:lnTo>
                  <a:pt x="37480" y="219837"/>
                </a:lnTo>
                <a:lnTo>
                  <a:pt x="10054" y="178903"/>
                </a:lnTo>
                <a:lnTo>
                  <a:pt x="0" y="128778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38344" y="465048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45"/>
                </a:lnTo>
                <a:lnTo>
                  <a:pt x="37480" y="218536"/>
                </a:lnTo>
                <a:lnTo>
                  <a:pt x="78170" y="245971"/>
                </a:lnTo>
                <a:lnTo>
                  <a:pt x="128015" y="256031"/>
                </a:lnTo>
                <a:lnTo>
                  <a:pt x="177861" y="245971"/>
                </a:lnTo>
                <a:lnTo>
                  <a:pt x="218551" y="218536"/>
                </a:lnTo>
                <a:lnTo>
                  <a:pt x="245977" y="177845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38344" y="465048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5"/>
                </a:lnTo>
                <a:lnTo>
                  <a:pt x="245977" y="177845"/>
                </a:lnTo>
                <a:lnTo>
                  <a:pt x="218551" y="218536"/>
                </a:lnTo>
                <a:lnTo>
                  <a:pt x="177861" y="245971"/>
                </a:lnTo>
                <a:lnTo>
                  <a:pt x="128015" y="256031"/>
                </a:lnTo>
                <a:lnTo>
                  <a:pt x="78170" y="245971"/>
                </a:lnTo>
                <a:lnTo>
                  <a:pt x="37480" y="218536"/>
                </a:lnTo>
                <a:lnTo>
                  <a:pt x="10054" y="177845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38800" y="464286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45"/>
                </a:lnTo>
                <a:lnTo>
                  <a:pt x="37480" y="218536"/>
                </a:lnTo>
                <a:lnTo>
                  <a:pt x="78170" y="245971"/>
                </a:lnTo>
                <a:lnTo>
                  <a:pt x="128015" y="256032"/>
                </a:lnTo>
                <a:lnTo>
                  <a:pt x="177861" y="245971"/>
                </a:lnTo>
                <a:lnTo>
                  <a:pt x="218551" y="218536"/>
                </a:lnTo>
                <a:lnTo>
                  <a:pt x="245977" y="177845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38800" y="464286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6"/>
                </a:lnTo>
                <a:lnTo>
                  <a:pt x="245977" y="177845"/>
                </a:lnTo>
                <a:lnTo>
                  <a:pt x="218551" y="218536"/>
                </a:lnTo>
                <a:lnTo>
                  <a:pt x="177861" y="245971"/>
                </a:lnTo>
                <a:lnTo>
                  <a:pt x="128015" y="256032"/>
                </a:lnTo>
                <a:lnTo>
                  <a:pt x="78170" y="245971"/>
                </a:lnTo>
                <a:lnTo>
                  <a:pt x="37480" y="218536"/>
                </a:lnTo>
                <a:lnTo>
                  <a:pt x="10054" y="177845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425696" y="439140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25696" y="439140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2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79164" y="453466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45"/>
                </a:lnTo>
                <a:lnTo>
                  <a:pt x="37480" y="218536"/>
                </a:lnTo>
                <a:lnTo>
                  <a:pt x="78170" y="245971"/>
                </a:lnTo>
                <a:lnTo>
                  <a:pt x="128015" y="256031"/>
                </a:lnTo>
                <a:lnTo>
                  <a:pt x="177861" y="245971"/>
                </a:lnTo>
                <a:lnTo>
                  <a:pt x="218551" y="218536"/>
                </a:lnTo>
                <a:lnTo>
                  <a:pt x="245977" y="177845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79164" y="453466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5"/>
                </a:lnTo>
                <a:lnTo>
                  <a:pt x="245977" y="177845"/>
                </a:lnTo>
                <a:lnTo>
                  <a:pt x="218551" y="218536"/>
                </a:lnTo>
                <a:lnTo>
                  <a:pt x="177861" y="245971"/>
                </a:lnTo>
                <a:lnTo>
                  <a:pt x="128015" y="256031"/>
                </a:lnTo>
                <a:lnTo>
                  <a:pt x="78170" y="245971"/>
                </a:lnTo>
                <a:lnTo>
                  <a:pt x="37480" y="218536"/>
                </a:lnTo>
                <a:lnTo>
                  <a:pt x="10054" y="177845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09771" y="4426458"/>
            <a:ext cx="256540" cy="257810"/>
          </a:xfrm>
          <a:custGeom>
            <a:avLst/>
            <a:gdLst/>
            <a:ahLst/>
            <a:cxnLst/>
            <a:rect l="l" t="t" r="r" b="b"/>
            <a:pathLst>
              <a:path w="256539" h="257810">
                <a:moveTo>
                  <a:pt x="128015" y="0"/>
                </a:moveTo>
                <a:lnTo>
                  <a:pt x="78170" y="10120"/>
                </a:lnTo>
                <a:lnTo>
                  <a:pt x="37480" y="37718"/>
                </a:lnTo>
                <a:lnTo>
                  <a:pt x="10054" y="78652"/>
                </a:lnTo>
                <a:lnTo>
                  <a:pt x="0" y="128777"/>
                </a:lnTo>
                <a:lnTo>
                  <a:pt x="10054" y="178903"/>
                </a:lnTo>
                <a:lnTo>
                  <a:pt x="37480" y="219836"/>
                </a:lnTo>
                <a:lnTo>
                  <a:pt x="78170" y="247435"/>
                </a:lnTo>
                <a:lnTo>
                  <a:pt x="128015" y="257555"/>
                </a:lnTo>
                <a:lnTo>
                  <a:pt x="177861" y="247435"/>
                </a:lnTo>
                <a:lnTo>
                  <a:pt x="218551" y="219836"/>
                </a:lnTo>
                <a:lnTo>
                  <a:pt x="245977" y="178903"/>
                </a:lnTo>
                <a:lnTo>
                  <a:pt x="256031" y="128777"/>
                </a:lnTo>
                <a:lnTo>
                  <a:pt x="245977" y="78652"/>
                </a:lnTo>
                <a:lnTo>
                  <a:pt x="218551" y="37718"/>
                </a:lnTo>
                <a:lnTo>
                  <a:pt x="177861" y="10120"/>
                </a:lnTo>
                <a:lnTo>
                  <a:pt x="128015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09771" y="4426458"/>
            <a:ext cx="256540" cy="257810"/>
          </a:xfrm>
          <a:custGeom>
            <a:avLst/>
            <a:gdLst/>
            <a:ahLst/>
            <a:cxnLst/>
            <a:rect l="l" t="t" r="r" b="b"/>
            <a:pathLst>
              <a:path w="256539" h="257810">
                <a:moveTo>
                  <a:pt x="0" y="128777"/>
                </a:moveTo>
                <a:lnTo>
                  <a:pt x="10054" y="78652"/>
                </a:lnTo>
                <a:lnTo>
                  <a:pt x="37480" y="37718"/>
                </a:lnTo>
                <a:lnTo>
                  <a:pt x="78170" y="10120"/>
                </a:lnTo>
                <a:lnTo>
                  <a:pt x="128015" y="0"/>
                </a:lnTo>
                <a:lnTo>
                  <a:pt x="177861" y="10120"/>
                </a:lnTo>
                <a:lnTo>
                  <a:pt x="218551" y="37718"/>
                </a:lnTo>
                <a:lnTo>
                  <a:pt x="245977" y="78652"/>
                </a:lnTo>
                <a:lnTo>
                  <a:pt x="256031" y="128777"/>
                </a:lnTo>
                <a:lnTo>
                  <a:pt x="245977" y="178903"/>
                </a:lnTo>
                <a:lnTo>
                  <a:pt x="218551" y="219836"/>
                </a:lnTo>
                <a:lnTo>
                  <a:pt x="177861" y="247435"/>
                </a:lnTo>
                <a:lnTo>
                  <a:pt x="128015" y="257555"/>
                </a:lnTo>
                <a:lnTo>
                  <a:pt x="78170" y="247435"/>
                </a:lnTo>
                <a:lnTo>
                  <a:pt x="37480" y="219836"/>
                </a:lnTo>
                <a:lnTo>
                  <a:pt x="10054" y="178903"/>
                </a:lnTo>
                <a:lnTo>
                  <a:pt x="0" y="128777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092195" y="441121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092195" y="441121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6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6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654552" y="3967733"/>
            <a:ext cx="257810" cy="256540"/>
          </a:xfrm>
          <a:custGeom>
            <a:avLst/>
            <a:gdLst/>
            <a:ahLst/>
            <a:cxnLst/>
            <a:rect l="l" t="t" r="r" b="b"/>
            <a:pathLst>
              <a:path w="257810" h="256539">
                <a:moveTo>
                  <a:pt x="128777" y="0"/>
                </a:moveTo>
                <a:lnTo>
                  <a:pt x="78652" y="10054"/>
                </a:lnTo>
                <a:lnTo>
                  <a:pt x="37719" y="37480"/>
                </a:lnTo>
                <a:lnTo>
                  <a:pt x="10120" y="78170"/>
                </a:lnTo>
                <a:lnTo>
                  <a:pt x="0" y="128016"/>
                </a:lnTo>
                <a:lnTo>
                  <a:pt x="10120" y="177861"/>
                </a:lnTo>
                <a:lnTo>
                  <a:pt x="37719" y="218551"/>
                </a:lnTo>
                <a:lnTo>
                  <a:pt x="78652" y="245977"/>
                </a:lnTo>
                <a:lnTo>
                  <a:pt x="128777" y="256032"/>
                </a:lnTo>
                <a:lnTo>
                  <a:pt x="178903" y="245977"/>
                </a:lnTo>
                <a:lnTo>
                  <a:pt x="219837" y="218551"/>
                </a:lnTo>
                <a:lnTo>
                  <a:pt x="247435" y="177861"/>
                </a:lnTo>
                <a:lnTo>
                  <a:pt x="257556" y="128016"/>
                </a:lnTo>
                <a:lnTo>
                  <a:pt x="247435" y="78170"/>
                </a:lnTo>
                <a:lnTo>
                  <a:pt x="219837" y="37480"/>
                </a:lnTo>
                <a:lnTo>
                  <a:pt x="178903" y="10054"/>
                </a:lnTo>
                <a:lnTo>
                  <a:pt x="128777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54552" y="3967733"/>
            <a:ext cx="257810" cy="256540"/>
          </a:xfrm>
          <a:custGeom>
            <a:avLst/>
            <a:gdLst/>
            <a:ahLst/>
            <a:cxnLst/>
            <a:rect l="l" t="t" r="r" b="b"/>
            <a:pathLst>
              <a:path w="257810" h="256539">
                <a:moveTo>
                  <a:pt x="0" y="128016"/>
                </a:moveTo>
                <a:lnTo>
                  <a:pt x="10120" y="78170"/>
                </a:lnTo>
                <a:lnTo>
                  <a:pt x="37719" y="37480"/>
                </a:lnTo>
                <a:lnTo>
                  <a:pt x="78652" y="10054"/>
                </a:lnTo>
                <a:lnTo>
                  <a:pt x="128777" y="0"/>
                </a:lnTo>
                <a:lnTo>
                  <a:pt x="178903" y="10054"/>
                </a:lnTo>
                <a:lnTo>
                  <a:pt x="219837" y="37480"/>
                </a:lnTo>
                <a:lnTo>
                  <a:pt x="247435" y="78170"/>
                </a:lnTo>
                <a:lnTo>
                  <a:pt x="257556" y="128016"/>
                </a:lnTo>
                <a:lnTo>
                  <a:pt x="247435" y="177861"/>
                </a:lnTo>
                <a:lnTo>
                  <a:pt x="219837" y="218551"/>
                </a:lnTo>
                <a:lnTo>
                  <a:pt x="178903" y="245977"/>
                </a:lnTo>
                <a:lnTo>
                  <a:pt x="128777" y="256032"/>
                </a:lnTo>
                <a:lnTo>
                  <a:pt x="78652" y="245977"/>
                </a:lnTo>
                <a:lnTo>
                  <a:pt x="37719" y="218551"/>
                </a:lnTo>
                <a:lnTo>
                  <a:pt x="10120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430523" y="359435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30523" y="359435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742944" y="294817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42944" y="294817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2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996183" y="339775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996183" y="339775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6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6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334511" y="258089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334511" y="258089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2806954" y="4952133"/>
            <a:ext cx="146050" cy="25712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spcBef>
                <a:spcPts val="85"/>
              </a:spcBef>
            </a:pPr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462018" y="4952133"/>
            <a:ext cx="267335" cy="25712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spcBef>
                <a:spcPts val="85"/>
              </a:spcBef>
            </a:pPr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193916" y="4952133"/>
            <a:ext cx="266700" cy="25712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spcBef>
                <a:spcPts val="85"/>
              </a:spcBef>
            </a:pPr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473959" y="5224450"/>
            <a:ext cx="3016885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b="1" dirty="0">
                <a:solidFill>
                  <a:srgbClr val="344B5E"/>
                </a:solidFill>
                <a:latin typeface="Arial"/>
                <a:cs typeface="Arial"/>
              </a:rPr>
              <a:t>Number </a:t>
            </a:r>
            <a:r>
              <a:rPr b="1" spc="10" dirty="0">
                <a:solidFill>
                  <a:srgbClr val="344B5E"/>
                </a:solidFill>
                <a:latin typeface="Arial"/>
                <a:cs typeface="Arial"/>
              </a:rPr>
              <a:t>of </a:t>
            </a:r>
            <a:r>
              <a:rPr b="1" spc="-5" dirty="0">
                <a:solidFill>
                  <a:srgbClr val="344B5E"/>
                </a:solidFill>
                <a:latin typeface="Arial"/>
                <a:cs typeface="Arial"/>
              </a:rPr>
              <a:t>Malignant</a:t>
            </a:r>
            <a:r>
              <a:rPr b="1" spc="-31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344B5E"/>
                </a:solidFill>
                <a:latin typeface="Arial"/>
                <a:cs typeface="Arial"/>
              </a:rPr>
              <a:t>Nodes</a:t>
            </a:r>
            <a:endParaRPr>
              <a:latin typeface="Arial"/>
              <a:cs typeface="Arial"/>
            </a:endParaRPr>
          </a:p>
        </p:txBody>
      </p:sp>
      <p:sp>
        <p:nvSpPr>
          <p:cNvPr id="84" name="标题 83">
            <a:extLst>
              <a:ext uri="{FF2B5EF4-FFF2-40B4-BE49-F238E27FC236}">
                <a16:creationId xmlns:a16="http://schemas.microsoft.com/office/drawing/2014/main" id="{331D727C-A1E8-43C5-A0D2-8CB43854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One vs Rest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84ADAF"/>
                </a:solidFill>
              </a:rPr>
              <a:t>Survived </a:t>
            </a:r>
            <a:r>
              <a:rPr lang="en-US" altLang="zh-CN" dirty="0"/>
              <a:t>vs Rest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481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76551" y="2045209"/>
            <a:ext cx="4468495" cy="2889885"/>
          </a:xfrm>
          <a:custGeom>
            <a:avLst/>
            <a:gdLst/>
            <a:ahLst/>
            <a:cxnLst/>
            <a:rect l="l" t="t" r="r" b="b"/>
            <a:pathLst>
              <a:path w="4468495" h="2889885">
                <a:moveTo>
                  <a:pt x="0" y="2889504"/>
                </a:moveTo>
                <a:lnTo>
                  <a:pt x="4468367" y="2889504"/>
                </a:lnTo>
                <a:lnTo>
                  <a:pt x="4468367" y="0"/>
                </a:lnTo>
                <a:lnTo>
                  <a:pt x="0" y="0"/>
                </a:lnTo>
                <a:lnTo>
                  <a:pt x="0" y="2889504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70455" y="3540251"/>
            <a:ext cx="4474845" cy="1408430"/>
          </a:xfrm>
          <a:custGeom>
            <a:avLst/>
            <a:gdLst/>
            <a:ahLst/>
            <a:cxnLst/>
            <a:rect l="l" t="t" r="r" b="b"/>
            <a:pathLst>
              <a:path w="4474845" h="1408429">
                <a:moveTo>
                  <a:pt x="4474464" y="0"/>
                </a:moveTo>
                <a:lnTo>
                  <a:pt x="0" y="801116"/>
                </a:lnTo>
                <a:lnTo>
                  <a:pt x="0" y="1408176"/>
                </a:lnTo>
                <a:lnTo>
                  <a:pt x="4474464" y="1408176"/>
                </a:lnTo>
                <a:lnTo>
                  <a:pt x="4474464" y="0"/>
                </a:lnTo>
                <a:close/>
              </a:path>
            </a:pathLst>
          </a:custGeom>
          <a:solidFill>
            <a:srgbClr val="CCD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70455" y="3540251"/>
            <a:ext cx="4474845" cy="1408430"/>
          </a:xfrm>
          <a:custGeom>
            <a:avLst/>
            <a:gdLst/>
            <a:ahLst/>
            <a:cxnLst/>
            <a:rect l="l" t="t" r="r" b="b"/>
            <a:pathLst>
              <a:path w="4474845" h="1408429">
                <a:moveTo>
                  <a:pt x="0" y="801116"/>
                </a:moveTo>
                <a:lnTo>
                  <a:pt x="4474464" y="0"/>
                </a:lnTo>
                <a:lnTo>
                  <a:pt x="4474464" y="1408176"/>
                </a:lnTo>
                <a:lnTo>
                  <a:pt x="0" y="1408176"/>
                </a:lnTo>
                <a:lnTo>
                  <a:pt x="0" y="801116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25648" y="2095754"/>
            <a:ext cx="2667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60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5380" y="3094609"/>
            <a:ext cx="886460" cy="1294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1850"/>
              </a:lnSpc>
              <a:spcBef>
                <a:spcPts val="95"/>
              </a:spcBef>
            </a:pPr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40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090"/>
              </a:lnSpc>
            </a:pPr>
            <a:r>
              <a:rPr b="1" spc="-60" dirty="0">
                <a:solidFill>
                  <a:srgbClr val="344B5E"/>
                </a:solidFill>
                <a:latin typeface="Arial"/>
                <a:cs typeface="Arial"/>
              </a:rPr>
              <a:t>Age</a:t>
            </a:r>
            <a:endParaRPr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3400">
              <a:latin typeface="Times New Roman"/>
              <a:cs typeface="Times New Roman"/>
            </a:endParaRPr>
          </a:p>
          <a:p>
            <a:pPr marR="5080" algn="r"/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37689" y="2045209"/>
            <a:ext cx="78105" cy="2906395"/>
          </a:xfrm>
          <a:custGeom>
            <a:avLst/>
            <a:gdLst/>
            <a:ahLst/>
            <a:cxnLst/>
            <a:rect l="l" t="t" r="r" b="b"/>
            <a:pathLst>
              <a:path w="78105" h="2906395">
                <a:moveTo>
                  <a:pt x="51816" y="64769"/>
                </a:moveTo>
                <a:lnTo>
                  <a:pt x="25907" y="64769"/>
                </a:lnTo>
                <a:lnTo>
                  <a:pt x="25907" y="2905798"/>
                </a:lnTo>
                <a:lnTo>
                  <a:pt x="51816" y="2905798"/>
                </a:lnTo>
                <a:lnTo>
                  <a:pt x="51816" y="64769"/>
                </a:lnTo>
                <a:close/>
              </a:path>
              <a:path w="78105" h="2906395">
                <a:moveTo>
                  <a:pt x="38862" y="0"/>
                </a:moveTo>
                <a:lnTo>
                  <a:pt x="0" y="77724"/>
                </a:lnTo>
                <a:lnTo>
                  <a:pt x="25907" y="77724"/>
                </a:lnTo>
                <a:lnTo>
                  <a:pt x="25907" y="64769"/>
                </a:lnTo>
                <a:lnTo>
                  <a:pt x="71246" y="64769"/>
                </a:lnTo>
                <a:lnTo>
                  <a:pt x="38862" y="0"/>
                </a:lnTo>
                <a:close/>
              </a:path>
              <a:path w="78105" h="2906395">
                <a:moveTo>
                  <a:pt x="71246" y="64769"/>
                </a:moveTo>
                <a:lnTo>
                  <a:pt x="51816" y="64769"/>
                </a:lnTo>
                <a:lnTo>
                  <a:pt x="51816" y="77724"/>
                </a:lnTo>
                <a:lnTo>
                  <a:pt x="77724" y="77724"/>
                </a:lnTo>
                <a:lnTo>
                  <a:pt x="71246" y="64769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70455" y="4902112"/>
            <a:ext cx="4474845" cy="78105"/>
          </a:xfrm>
          <a:custGeom>
            <a:avLst/>
            <a:gdLst/>
            <a:ahLst/>
            <a:cxnLst/>
            <a:rect l="l" t="t" r="r" b="b"/>
            <a:pathLst>
              <a:path w="4474845" h="78104">
                <a:moveTo>
                  <a:pt x="4448557" y="25882"/>
                </a:moveTo>
                <a:lnTo>
                  <a:pt x="4409567" y="25882"/>
                </a:lnTo>
                <a:lnTo>
                  <a:pt x="4409567" y="51790"/>
                </a:lnTo>
                <a:lnTo>
                  <a:pt x="4396570" y="51818"/>
                </a:lnTo>
                <a:lnTo>
                  <a:pt x="4396613" y="77724"/>
                </a:lnTo>
                <a:lnTo>
                  <a:pt x="4474337" y="38696"/>
                </a:lnTo>
                <a:lnTo>
                  <a:pt x="4448557" y="25882"/>
                </a:lnTo>
                <a:close/>
              </a:path>
              <a:path w="4474845" h="78104">
                <a:moveTo>
                  <a:pt x="4396528" y="25910"/>
                </a:moveTo>
                <a:lnTo>
                  <a:pt x="0" y="35318"/>
                </a:lnTo>
                <a:lnTo>
                  <a:pt x="0" y="61226"/>
                </a:lnTo>
                <a:lnTo>
                  <a:pt x="4396570" y="51818"/>
                </a:lnTo>
                <a:lnTo>
                  <a:pt x="4396528" y="25910"/>
                </a:lnTo>
                <a:close/>
              </a:path>
              <a:path w="4474845" h="78104">
                <a:moveTo>
                  <a:pt x="4409567" y="25882"/>
                </a:moveTo>
                <a:lnTo>
                  <a:pt x="4396528" y="25910"/>
                </a:lnTo>
                <a:lnTo>
                  <a:pt x="4396570" y="51818"/>
                </a:lnTo>
                <a:lnTo>
                  <a:pt x="4409567" y="51790"/>
                </a:lnTo>
                <a:lnTo>
                  <a:pt x="4409567" y="25882"/>
                </a:lnTo>
                <a:close/>
              </a:path>
              <a:path w="4474845" h="78104">
                <a:moveTo>
                  <a:pt x="4396486" y="0"/>
                </a:moveTo>
                <a:lnTo>
                  <a:pt x="4396528" y="25910"/>
                </a:lnTo>
                <a:lnTo>
                  <a:pt x="4448557" y="25882"/>
                </a:lnTo>
                <a:lnTo>
                  <a:pt x="4396486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82311" y="413994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82311" y="413994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12891" y="359130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12891" y="359130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6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6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20996" y="331851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0996" y="331851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18888" y="297256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18888" y="297256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20767" y="259156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20767" y="259156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6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6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46547" y="223646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46547" y="223646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40679" y="250621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40679" y="250621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6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6" y="256032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05271" y="296951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05271" y="296951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85232" y="307619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85232" y="307619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60364" y="2698242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60364" y="2698242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2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67755" y="2111502"/>
            <a:ext cx="257810" cy="256540"/>
          </a:xfrm>
          <a:custGeom>
            <a:avLst/>
            <a:gdLst/>
            <a:ahLst/>
            <a:cxnLst/>
            <a:rect l="l" t="t" r="r" b="b"/>
            <a:pathLst>
              <a:path w="257810" h="256540">
                <a:moveTo>
                  <a:pt x="128778" y="0"/>
                </a:moveTo>
                <a:lnTo>
                  <a:pt x="78652" y="10054"/>
                </a:lnTo>
                <a:lnTo>
                  <a:pt x="37719" y="37480"/>
                </a:lnTo>
                <a:lnTo>
                  <a:pt x="10120" y="78170"/>
                </a:lnTo>
                <a:lnTo>
                  <a:pt x="0" y="128015"/>
                </a:lnTo>
                <a:lnTo>
                  <a:pt x="10120" y="177861"/>
                </a:lnTo>
                <a:lnTo>
                  <a:pt x="37718" y="218551"/>
                </a:lnTo>
                <a:lnTo>
                  <a:pt x="78652" y="245977"/>
                </a:lnTo>
                <a:lnTo>
                  <a:pt x="128778" y="256032"/>
                </a:lnTo>
                <a:lnTo>
                  <a:pt x="178903" y="245977"/>
                </a:lnTo>
                <a:lnTo>
                  <a:pt x="219836" y="218551"/>
                </a:lnTo>
                <a:lnTo>
                  <a:pt x="247435" y="177861"/>
                </a:lnTo>
                <a:lnTo>
                  <a:pt x="257556" y="128015"/>
                </a:lnTo>
                <a:lnTo>
                  <a:pt x="247435" y="78170"/>
                </a:lnTo>
                <a:lnTo>
                  <a:pt x="219837" y="37480"/>
                </a:lnTo>
                <a:lnTo>
                  <a:pt x="178903" y="10054"/>
                </a:lnTo>
                <a:lnTo>
                  <a:pt x="128778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67755" y="2111502"/>
            <a:ext cx="257810" cy="256540"/>
          </a:xfrm>
          <a:custGeom>
            <a:avLst/>
            <a:gdLst/>
            <a:ahLst/>
            <a:cxnLst/>
            <a:rect l="l" t="t" r="r" b="b"/>
            <a:pathLst>
              <a:path w="257810" h="256540">
                <a:moveTo>
                  <a:pt x="0" y="128015"/>
                </a:moveTo>
                <a:lnTo>
                  <a:pt x="10120" y="78170"/>
                </a:lnTo>
                <a:lnTo>
                  <a:pt x="37719" y="37480"/>
                </a:lnTo>
                <a:lnTo>
                  <a:pt x="78652" y="10054"/>
                </a:lnTo>
                <a:lnTo>
                  <a:pt x="128778" y="0"/>
                </a:lnTo>
                <a:lnTo>
                  <a:pt x="178903" y="10054"/>
                </a:lnTo>
                <a:lnTo>
                  <a:pt x="219837" y="37480"/>
                </a:lnTo>
                <a:lnTo>
                  <a:pt x="247435" y="78170"/>
                </a:lnTo>
                <a:lnTo>
                  <a:pt x="257556" y="128015"/>
                </a:lnTo>
                <a:lnTo>
                  <a:pt x="247435" y="177861"/>
                </a:lnTo>
                <a:lnTo>
                  <a:pt x="219837" y="218551"/>
                </a:lnTo>
                <a:lnTo>
                  <a:pt x="178903" y="245977"/>
                </a:lnTo>
                <a:lnTo>
                  <a:pt x="128778" y="256032"/>
                </a:lnTo>
                <a:lnTo>
                  <a:pt x="78652" y="245977"/>
                </a:lnTo>
                <a:lnTo>
                  <a:pt x="37718" y="218551"/>
                </a:lnTo>
                <a:lnTo>
                  <a:pt x="10120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01155" y="231114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01155" y="231114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6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6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76871" y="250926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76871" y="250926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6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6" y="256032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09588" y="295579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09588" y="295579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78879" y="331851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78879" y="331851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6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6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36080" y="348005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36080" y="348005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6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6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91584" y="386562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91584" y="386562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41064" y="359740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41064" y="359740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74820" y="319811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74820" y="319811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07279" y="374522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07279" y="374522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6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6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78196" y="389762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78196" y="389762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20740" y="315848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20740" y="315848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2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76671" y="4304538"/>
            <a:ext cx="256540" cy="257810"/>
          </a:xfrm>
          <a:custGeom>
            <a:avLst/>
            <a:gdLst/>
            <a:ahLst/>
            <a:cxnLst/>
            <a:rect l="l" t="t" r="r" b="b"/>
            <a:pathLst>
              <a:path w="256539" h="257810">
                <a:moveTo>
                  <a:pt x="128015" y="0"/>
                </a:moveTo>
                <a:lnTo>
                  <a:pt x="78170" y="10120"/>
                </a:lnTo>
                <a:lnTo>
                  <a:pt x="37480" y="37718"/>
                </a:lnTo>
                <a:lnTo>
                  <a:pt x="10054" y="78652"/>
                </a:lnTo>
                <a:lnTo>
                  <a:pt x="0" y="128778"/>
                </a:lnTo>
                <a:lnTo>
                  <a:pt x="10054" y="178903"/>
                </a:lnTo>
                <a:lnTo>
                  <a:pt x="37480" y="219837"/>
                </a:lnTo>
                <a:lnTo>
                  <a:pt x="78170" y="247435"/>
                </a:lnTo>
                <a:lnTo>
                  <a:pt x="128015" y="257556"/>
                </a:lnTo>
                <a:lnTo>
                  <a:pt x="177861" y="247435"/>
                </a:lnTo>
                <a:lnTo>
                  <a:pt x="218551" y="219837"/>
                </a:lnTo>
                <a:lnTo>
                  <a:pt x="245977" y="178903"/>
                </a:lnTo>
                <a:lnTo>
                  <a:pt x="256031" y="128778"/>
                </a:lnTo>
                <a:lnTo>
                  <a:pt x="245977" y="78652"/>
                </a:lnTo>
                <a:lnTo>
                  <a:pt x="218551" y="37718"/>
                </a:lnTo>
                <a:lnTo>
                  <a:pt x="177861" y="10120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76671" y="4304538"/>
            <a:ext cx="256540" cy="257810"/>
          </a:xfrm>
          <a:custGeom>
            <a:avLst/>
            <a:gdLst/>
            <a:ahLst/>
            <a:cxnLst/>
            <a:rect l="l" t="t" r="r" b="b"/>
            <a:pathLst>
              <a:path w="256539" h="257810">
                <a:moveTo>
                  <a:pt x="0" y="128778"/>
                </a:moveTo>
                <a:lnTo>
                  <a:pt x="10054" y="78652"/>
                </a:lnTo>
                <a:lnTo>
                  <a:pt x="37480" y="37718"/>
                </a:lnTo>
                <a:lnTo>
                  <a:pt x="78170" y="10120"/>
                </a:lnTo>
                <a:lnTo>
                  <a:pt x="128015" y="0"/>
                </a:lnTo>
                <a:lnTo>
                  <a:pt x="177861" y="10120"/>
                </a:lnTo>
                <a:lnTo>
                  <a:pt x="218551" y="37718"/>
                </a:lnTo>
                <a:lnTo>
                  <a:pt x="245977" y="78652"/>
                </a:lnTo>
                <a:lnTo>
                  <a:pt x="256031" y="128778"/>
                </a:lnTo>
                <a:lnTo>
                  <a:pt x="245977" y="178903"/>
                </a:lnTo>
                <a:lnTo>
                  <a:pt x="218551" y="219837"/>
                </a:lnTo>
                <a:lnTo>
                  <a:pt x="177861" y="247435"/>
                </a:lnTo>
                <a:lnTo>
                  <a:pt x="128015" y="257556"/>
                </a:lnTo>
                <a:lnTo>
                  <a:pt x="78170" y="247435"/>
                </a:lnTo>
                <a:lnTo>
                  <a:pt x="37480" y="219837"/>
                </a:lnTo>
                <a:lnTo>
                  <a:pt x="10054" y="178903"/>
                </a:lnTo>
                <a:lnTo>
                  <a:pt x="0" y="128778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38344" y="465048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45"/>
                </a:lnTo>
                <a:lnTo>
                  <a:pt x="37480" y="218536"/>
                </a:lnTo>
                <a:lnTo>
                  <a:pt x="78170" y="245971"/>
                </a:lnTo>
                <a:lnTo>
                  <a:pt x="128015" y="256031"/>
                </a:lnTo>
                <a:lnTo>
                  <a:pt x="177861" y="245971"/>
                </a:lnTo>
                <a:lnTo>
                  <a:pt x="218551" y="218536"/>
                </a:lnTo>
                <a:lnTo>
                  <a:pt x="245977" y="177845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38344" y="465048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5"/>
                </a:lnTo>
                <a:lnTo>
                  <a:pt x="245977" y="177845"/>
                </a:lnTo>
                <a:lnTo>
                  <a:pt x="218551" y="218536"/>
                </a:lnTo>
                <a:lnTo>
                  <a:pt x="177861" y="245971"/>
                </a:lnTo>
                <a:lnTo>
                  <a:pt x="128015" y="256031"/>
                </a:lnTo>
                <a:lnTo>
                  <a:pt x="78170" y="245971"/>
                </a:lnTo>
                <a:lnTo>
                  <a:pt x="37480" y="218536"/>
                </a:lnTo>
                <a:lnTo>
                  <a:pt x="10054" y="177845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38800" y="464286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45"/>
                </a:lnTo>
                <a:lnTo>
                  <a:pt x="37480" y="218536"/>
                </a:lnTo>
                <a:lnTo>
                  <a:pt x="78170" y="245971"/>
                </a:lnTo>
                <a:lnTo>
                  <a:pt x="128015" y="256032"/>
                </a:lnTo>
                <a:lnTo>
                  <a:pt x="177861" y="245971"/>
                </a:lnTo>
                <a:lnTo>
                  <a:pt x="218551" y="218536"/>
                </a:lnTo>
                <a:lnTo>
                  <a:pt x="245977" y="177845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38800" y="464286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6"/>
                </a:lnTo>
                <a:lnTo>
                  <a:pt x="245977" y="177845"/>
                </a:lnTo>
                <a:lnTo>
                  <a:pt x="218551" y="218536"/>
                </a:lnTo>
                <a:lnTo>
                  <a:pt x="177861" y="245971"/>
                </a:lnTo>
                <a:lnTo>
                  <a:pt x="128015" y="256032"/>
                </a:lnTo>
                <a:lnTo>
                  <a:pt x="78170" y="245971"/>
                </a:lnTo>
                <a:lnTo>
                  <a:pt x="37480" y="218536"/>
                </a:lnTo>
                <a:lnTo>
                  <a:pt x="10054" y="177845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425696" y="439140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25696" y="439140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2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79164" y="453466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45"/>
                </a:lnTo>
                <a:lnTo>
                  <a:pt x="37480" y="218536"/>
                </a:lnTo>
                <a:lnTo>
                  <a:pt x="78170" y="245971"/>
                </a:lnTo>
                <a:lnTo>
                  <a:pt x="128015" y="256031"/>
                </a:lnTo>
                <a:lnTo>
                  <a:pt x="177861" y="245971"/>
                </a:lnTo>
                <a:lnTo>
                  <a:pt x="218551" y="218536"/>
                </a:lnTo>
                <a:lnTo>
                  <a:pt x="245977" y="177845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79164" y="453466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5"/>
                </a:lnTo>
                <a:lnTo>
                  <a:pt x="245977" y="177845"/>
                </a:lnTo>
                <a:lnTo>
                  <a:pt x="218551" y="218536"/>
                </a:lnTo>
                <a:lnTo>
                  <a:pt x="177861" y="245971"/>
                </a:lnTo>
                <a:lnTo>
                  <a:pt x="128015" y="256031"/>
                </a:lnTo>
                <a:lnTo>
                  <a:pt x="78170" y="245971"/>
                </a:lnTo>
                <a:lnTo>
                  <a:pt x="37480" y="218536"/>
                </a:lnTo>
                <a:lnTo>
                  <a:pt x="10054" y="177845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09771" y="4426458"/>
            <a:ext cx="256540" cy="257810"/>
          </a:xfrm>
          <a:custGeom>
            <a:avLst/>
            <a:gdLst/>
            <a:ahLst/>
            <a:cxnLst/>
            <a:rect l="l" t="t" r="r" b="b"/>
            <a:pathLst>
              <a:path w="256539" h="257810">
                <a:moveTo>
                  <a:pt x="128015" y="0"/>
                </a:moveTo>
                <a:lnTo>
                  <a:pt x="78170" y="10120"/>
                </a:lnTo>
                <a:lnTo>
                  <a:pt x="37480" y="37718"/>
                </a:lnTo>
                <a:lnTo>
                  <a:pt x="10054" y="78652"/>
                </a:lnTo>
                <a:lnTo>
                  <a:pt x="0" y="128777"/>
                </a:lnTo>
                <a:lnTo>
                  <a:pt x="10054" y="178903"/>
                </a:lnTo>
                <a:lnTo>
                  <a:pt x="37480" y="219836"/>
                </a:lnTo>
                <a:lnTo>
                  <a:pt x="78170" y="247435"/>
                </a:lnTo>
                <a:lnTo>
                  <a:pt x="128015" y="257555"/>
                </a:lnTo>
                <a:lnTo>
                  <a:pt x="177861" y="247435"/>
                </a:lnTo>
                <a:lnTo>
                  <a:pt x="218551" y="219836"/>
                </a:lnTo>
                <a:lnTo>
                  <a:pt x="245977" y="178903"/>
                </a:lnTo>
                <a:lnTo>
                  <a:pt x="256031" y="128777"/>
                </a:lnTo>
                <a:lnTo>
                  <a:pt x="245977" y="78652"/>
                </a:lnTo>
                <a:lnTo>
                  <a:pt x="218551" y="37718"/>
                </a:lnTo>
                <a:lnTo>
                  <a:pt x="177861" y="10120"/>
                </a:lnTo>
                <a:lnTo>
                  <a:pt x="128015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09771" y="4426458"/>
            <a:ext cx="256540" cy="257810"/>
          </a:xfrm>
          <a:custGeom>
            <a:avLst/>
            <a:gdLst/>
            <a:ahLst/>
            <a:cxnLst/>
            <a:rect l="l" t="t" r="r" b="b"/>
            <a:pathLst>
              <a:path w="256539" h="257810">
                <a:moveTo>
                  <a:pt x="0" y="128777"/>
                </a:moveTo>
                <a:lnTo>
                  <a:pt x="10054" y="78652"/>
                </a:lnTo>
                <a:lnTo>
                  <a:pt x="37480" y="37718"/>
                </a:lnTo>
                <a:lnTo>
                  <a:pt x="78170" y="10120"/>
                </a:lnTo>
                <a:lnTo>
                  <a:pt x="128015" y="0"/>
                </a:lnTo>
                <a:lnTo>
                  <a:pt x="177861" y="10120"/>
                </a:lnTo>
                <a:lnTo>
                  <a:pt x="218551" y="37718"/>
                </a:lnTo>
                <a:lnTo>
                  <a:pt x="245977" y="78652"/>
                </a:lnTo>
                <a:lnTo>
                  <a:pt x="256031" y="128777"/>
                </a:lnTo>
                <a:lnTo>
                  <a:pt x="245977" y="178903"/>
                </a:lnTo>
                <a:lnTo>
                  <a:pt x="218551" y="219836"/>
                </a:lnTo>
                <a:lnTo>
                  <a:pt x="177861" y="247435"/>
                </a:lnTo>
                <a:lnTo>
                  <a:pt x="128015" y="257555"/>
                </a:lnTo>
                <a:lnTo>
                  <a:pt x="78170" y="247435"/>
                </a:lnTo>
                <a:lnTo>
                  <a:pt x="37480" y="219836"/>
                </a:lnTo>
                <a:lnTo>
                  <a:pt x="10054" y="178903"/>
                </a:lnTo>
                <a:lnTo>
                  <a:pt x="0" y="128777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092195" y="441121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092195" y="441121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6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6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654552" y="3967733"/>
            <a:ext cx="257810" cy="256540"/>
          </a:xfrm>
          <a:custGeom>
            <a:avLst/>
            <a:gdLst/>
            <a:ahLst/>
            <a:cxnLst/>
            <a:rect l="l" t="t" r="r" b="b"/>
            <a:pathLst>
              <a:path w="257810" h="256539">
                <a:moveTo>
                  <a:pt x="128777" y="0"/>
                </a:moveTo>
                <a:lnTo>
                  <a:pt x="78652" y="10054"/>
                </a:lnTo>
                <a:lnTo>
                  <a:pt x="37719" y="37480"/>
                </a:lnTo>
                <a:lnTo>
                  <a:pt x="10120" y="78170"/>
                </a:lnTo>
                <a:lnTo>
                  <a:pt x="0" y="128016"/>
                </a:lnTo>
                <a:lnTo>
                  <a:pt x="10120" y="177861"/>
                </a:lnTo>
                <a:lnTo>
                  <a:pt x="37719" y="218551"/>
                </a:lnTo>
                <a:lnTo>
                  <a:pt x="78652" y="245977"/>
                </a:lnTo>
                <a:lnTo>
                  <a:pt x="128777" y="256032"/>
                </a:lnTo>
                <a:lnTo>
                  <a:pt x="178903" y="245977"/>
                </a:lnTo>
                <a:lnTo>
                  <a:pt x="219837" y="218551"/>
                </a:lnTo>
                <a:lnTo>
                  <a:pt x="247435" y="177861"/>
                </a:lnTo>
                <a:lnTo>
                  <a:pt x="257556" y="128016"/>
                </a:lnTo>
                <a:lnTo>
                  <a:pt x="247435" y="78170"/>
                </a:lnTo>
                <a:lnTo>
                  <a:pt x="219837" y="37480"/>
                </a:lnTo>
                <a:lnTo>
                  <a:pt x="178903" y="10054"/>
                </a:lnTo>
                <a:lnTo>
                  <a:pt x="128777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54552" y="3967733"/>
            <a:ext cx="257810" cy="256540"/>
          </a:xfrm>
          <a:custGeom>
            <a:avLst/>
            <a:gdLst/>
            <a:ahLst/>
            <a:cxnLst/>
            <a:rect l="l" t="t" r="r" b="b"/>
            <a:pathLst>
              <a:path w="257810" h="256539">
                <a:moveTo>
                  <a:pt x="0" y="128016"/>
                </a:moveTo>
                <a:lnTo>
                  <a:pt x="10120" y="78170"/>
                </a:lnTo>
                <a:lnTo>
                  <a:pt x="37719" y="37480"/>
                </a:lnTo>
                <a:lnTo>
                  <a:pt x="78652" y="10054"/>
                </a:lnTo>
                <a:lnTo>
                  <a:pt x="128777" y="0"/>
                </a:lnTo>
                <a:lnTo>
                  <a:pt x="178903" y="10054"/>
                </a:lnTo>
                <a:lnTo>
                  <a:pt x="219837" y="37480"/>
                </a:lnTo>
                <a:lnTo>
                  <a:pt x="247435" y="78170"/>
                </a:lnTo>
                <a:lnTo>
                  <a:pt x="257556" y="128016"/>
                </a:lnTo>
                <a:lnTo>
                  <a:pt x="247435" y="177861"/>
                </a:lnTo>
                <a:lnTo>
                  <a:pt x="219837" y="218551"/>
                </a:lnTo>
                <a:lnTo>
                  <a:pt x="178903" y="245977"/>
                </a:lnTo>
                <a:lnTo>
                  <a:pt x="128777" y="256032"/>
                </a:lnTo>
                <a:lnTo>
                  <a:pt x="78652" y="245977"/>
                </a:lnTo>
                <a:lnTo>
                  <a:pt x="37719" y="218551"/>
                </a:lnTo>
                <a:lnTo>
                  <a:pt x="10120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430523" y="359435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30523" y="359435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742944" y="294817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42944" y="294817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2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996183" y="339775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996183" y="339775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6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6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334511" y="258089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334511" y="258089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2806954" y="4952133"/>
            <a:ext cx="146050" cy="25712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spcBef>
                <a:spcPts val="85"/>
              </a:spcBef>
            </a:pPr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462018" y="4952133"/>
            <a:ext cx="267335" cy="25712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spcBef>
                <a:spcPts val="85"/>
              </a:spcBef>
            </a:pPr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193916" y="4952133"/>
            <a:ext cx="266700" cy="25712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spcBef>
                <a:spcPts val="85"/>
              </a:spcBef>
            </a:pPr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473959" y="5224450"/>
            <a:ext cx="3016885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b="1" dirty="0">
                <a:solidFill>
                  <a:srgbClr val="344B5E"/>
                </a:solidFill>
                <a:latin typeface="Arial"/>
                <a:cs typeface="Arial"/>
              </a:rPr>
              <a:t>Number </a:t>
            </a:r>
            <a:r>
              <a:rPr b="1" spc="10" dirty="0">
                <a:solidFill>
                  <a:srgbClr val="344B5E"/>
                </a:solidFill>
                <a:latin typeface="Arial"/>
                <a:cs typeface="Arial"/>
              </a:rPr>
              <a:t>of </a:t>
            </a:r>
            <a:r>
              <a:rPr b="1" spc="-5" dirty="0">
                <a:solidFill>
                  <a:srgbClr val="344B5E"/>
                </a:solidFill>
                <a:latin typeface="Arial"/>
                <a:cs typeface="Arial"/>
              </a:rPr>
              <a:t>Malignant</a:t>
            </a:r>
            <a:r>
              <a:rPr b="1" spc="-31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344B5E"/>
                </a:solidFill>
                <a:latin typeface="Arial"/>
                <a:cs typeface="Arial"/>
              </a:rPr>
              <a:t>Nodes</a:t>
            </a:r>
            <a:endParaRPr>
              <a:latin typeface="Arial"/>
              <a:cs typeface="Arial"/>
            </a:endParaRPr>
          </a:p>
        </p:txBody>
      </p:sp>
      <p:sp>
        <p:nvSpPr>
          <p:cNvPr id="84" name="标题 83">
            <a:extLst>
              <a:ext uri="{FF2B5EF4-FFF2-40B4-BE49-F238E27FC236}">
                <a16:creationId xmlns:a16="http://schemas.microsoft.com/office/drawing/2014/main" id="{F56BAFDD-A276-418E-949E-534D0FB3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One vs Rest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9BB808"/>
                </a:solidFill>
              </a:rPr>
              <a:t>Complications </a:t>
            </a:r>
            <a:r>
              <a:rPr lang="en-US" altLang="zh-CN" dirty="0"/>
              <a:t>vs Rest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0899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76551" y="2045209"/>
            <a:ext cx="4468495" cy="2889885"/>
          </a:xfrm>
          <a:custGeom>
            <a:avLst/>
            <a:gdLst/>
            <a:ahLst/>
            <a:cxnLst/>
            <a:rect l="l" t="t" r="r" b="b"/>
            <a:pathLst>
              <a:path w="4468495" h="2889885">
                <a:moveTo>
                  <a:pt x="0" y="2889504"/>
                </a:moveTo>
                <a:lnTo>
                  <a:pt x="4468367" y="2889504"/>
                </a:lnTo>
                <a:lnTo>
                  <a:pt x="4468367" y="0"/>
                </a:lnTo>
                <a:lnTo>
                  <a:pt x="0" y="0"/>
                </a:lnTo>
                <a:lnTo>
                  <a:pt x="0" y="2889504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76551" y="2045209"/>
            <a:ext cx="4468495" cy="2905125"/>
          </a:xfrm>
          <a:custGeom>
            <a:avLst/>
            <a:gdLst/>
            <a:ahLst/>
            <a:cxnLst/>
            <a:rect l="l" t="t" r="r" b="b"/>
            <a:pathLst>
              <a:path w="4468495" h="2905125">
                <a:moveTo>
                  <a:pt x="4468368" y="0"/>
                </a:moveTo>
                <a:lnTo>
                  <a:pt x="0" y="0"/>
                </a:lnTo>
                <a:lnTo>
                  <a:pt x="4468368" y="2904743"/>
                </a:lnTo>
                <a:lnTo>
                  <a:pt x="4468368" y="0"/>
                </a:lnTo>
                <a:close/>
              </a:path>
            </a:pathLst>
          </a:custGeom>
          <a:solidFill>
            <a:srgbClr val="EB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25648" y="2095754"/>
            <a:ext cx="2667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60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5380" y="3094609"/>
            <a:ext cx="886460" cy="1294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1850"/>
              </a:lnSpc>
              <a:spcBef>
                <a:spcPts val="95"/>
              </a:spcBef>
            </a:pPr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40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090"/>
              </a:lnSpc>
            </a:pPr>
            <a:r>
              <a:rPr b="1" spc="-60" dirty="0">
                <a:solidFill>
                  <a:srgbClr val="344B5E"/>
                </a:solidFill>
                <a:latin typeface="Arial"/>
                <a:cs typeface="Arial"/>
              </a:rPr>
              <a:t>Age</a:t>
            </a:r>
            <a:endParaRPr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3400">
              <a:latin typeface="Times New Roman"/>
              <a:cs typeface="Times New Roman"/>
            </a:endParaRPr>
          </a:p>
          <a:p>
            <a:pPr marR="5080" algn="r"/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37689" y="2045209"/>
            <a:ext cx="78105" cy="2906395"/>
          </a:xfrm>
          <a:custGeom>
            <a:avLst/>
            <a:gdLst/>
            <a:ahLst/>
            <a:cxnLst/>
            <a:rect l="l" t="t" r="r" b="b"/>
            <a:pathLst>
              <a:path w="78105" h="2906395">
                <a:moveTo>
                  <a:pt x="51816" y="64769"/>
                </a:moveTo>
                <a:lnTo>
                  <a:pt x="25907" y="64769"/>
                </a:lnTo>
                <a:lnTo>
                  <a:pt x="25907" y="2905798"/>
                </a:lnTo>
                <a:lnTo>
                  <a:pt x="51816" y="2905798"/>
                </a:lnTo>
                <a:lnTo>
                  <a:pt x="51816" y="64769"/>
                </a:lnTo>
                <a:close/>
              </a:path>
              <a:path w="78105" h="2906395">
                <a:moveTo>
                  <a:pt x="38862" y="0"/>
                </a:moveTo>
                <a:lnTo>
                  <a:pt x="0" y="77724"/>
                </a:lnTo>
                <a:lnTo>
                  <a:pt x="25907" y="77724"/>
                </a:lnTo>
                <a:lnTo>
                  <a:pt x="25907" y="64769"/>
                </a:lnTo>
                <a:lnTo>
                  <a:pt x="71246" y="64769"/>
                </a:lnTo>
                <a:lnTo>
                  <a:pt x="38862" y="0"/>
                </a:lnTo>
                <a:close/>
              </a:path>
              <a:path w="78105" h="2906395">
                <a:moveTo>
                  <a:pt x="71246" y="64769"/>
                </a:moveTo>
                <a:lnTo>
                  <a:pt x="51816" y="64769"/>
                </a:lnTo>
                <a:lnTo>
                  <a:pt x="51816" y="77724"/>
                </a:lnTo>
                <a:lnTo>
                  <a:pt x="77724" y="77724"/>
                </a:lnTo>
                <a:lnTo>
                  <a:pt x="71246" y="64769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70455" y="4902112"/>
            <a:ext cx="4474845" cy="78105"/>
          </a:xfrm>
          <a:custGeom>
            <a:avLst/>
            <a:gdLst/>
            <a:ahLst/>
            <a:cxnLst/>
            <a:rect l="l" t="t" r="r" b="b"/>
            <a:pathLst>
              <a:path w="4474845" h="78104">
                <a:moveTo>
                  <a:pt x="4448557" y="25882"/>
                </a:moveTo>
                <a:lnTo>
                  <a:pt x="4409567" y="25882"/>
                </a:lnTo>
                <a:lnTo>
                  <a:pt x="4409567" y="51790"/>
                </a:lnTo>
                <a:lnTo>
                  <a:pt x="4396570" y="51818"/>
                </a:lnTo>
                <a:lnTo>
                  <a:pt x="4396613" y="77724"/>
                </a:lnTo>
                <a:lnTo>
                  <a:pt x="4474337" y="38696"/>
                </a:lnTo>
                <a:lnTo>
                  <a:pt x="4448557" y="25882"/>
                </a:lnTo>
                <a:close/>
              </a:path>
              <a:path w="4474845" h="78104">
                <a:moveTo>
                  <a:pt x="4396528" y="25910"/>
                </a:moveTo>
                <a:lnTo>
                  <a:pt x="0" y="35318"/>
                </a:lnTo>
                <a:lnTo>
                  <a:pt x="0" y="61226"/>
                </a:lnTo>
                <a:lnTo>
                  <a:pt x="4396570" y="51818"/>
                </a:lnTo>
                <a:lnTo>
                  <a:pt x="4396528" y="25910"/>
                </a:lnTo>
                <a:close/>
              </a:path>
              <a:path w="4474845" h="78104">
                <a:moveTo>
                  <a:pt x="4409567" y="25882"/>
                </a:moveTo>
                <a:lnTo>
                  <a:pt x="4396528" y="25910"/>
                </a:lnTo>
                <a:lnTo>
                  <a:pt x="4396570" y="51818"/>
                </a:lnTo>
                <a:lnTo>
                  <a:pt x="4409567" y="51790"/>
                </a:lnTo>
                <a:lnTo>
                  <a:pt x="4409567" y="25882"/>
                </a:lnTo>
                <a:close/>
              </a:path>
              <a:path w="4474845" h="78104">
                <a:moveTo>
                  <a:pt x="4396486" y="0"/>
                </a:moveTo>
                <a:lnTo>
                  <a:pt x="4396528" y="25910"/>
                </a:lnTo>
                <a:lnTo>
                  <a:pt x="4448557" y="25882"/>
                </a:lnTo>
                <a:lnTo>
                  <a:pt x="4396486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82311" y="413994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82311" y="413994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12891" y="359130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12891" y="359130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6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6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20996" y="331851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20996" y="331851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18888" y="297256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18888" y="297256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20767" y="259156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20767" y="259156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6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6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46547" y="223646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46547" y="223646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40679" y="250621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40679" y="250621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6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6" y="256032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05271" y="296951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05271" y="296951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85232" y="307619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85232" y="307619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60364" y="2698242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60364" y="2698242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2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67755" y="2111502"/>
            <a:ext cx="257810" cy="256540"/>
          </a:xfrm>
          <a:custGeom>
            <a:avLst/>
            <a:gdLst/>
            <a:ahLst/>
            <a:cxnLst/>
            <a:rect l="l" t="t" r="r" b="b"/>
            <a:pathLst>
              <a:path w="257810" h="256540">
                <a:moveTo>
                  <a:pt x="128778" y="0"/>
                </a:moveTo>
                <a:lnTo>
                  <a:pt x="78652" y="10054"/>
                </a:lnTo>
                <a:lnTo>
                  <a:pt x="37719" y="37480"/>
                </a:lnTo>
                <a:lnTo>
                  <a:pt x="10120" y="78170"/>
                </a:lnTo>
                <a:lnTo>
                  <a:pt x="0" y="128015"/>
                </a:lnTo>
                <a:lnTo>
                  <a:pt x="10120" y="177861"/>
                </a:lnTo>
                <a:lnTo>
                  <a:pt x="37718" y="218551"/>
                </a:lnTo>
                <a:lnTo>
                  <a:pt x="78652" y="245977"/>
                </a:lnTo>
                <a:lnTo>
                  <a:pt x="128778" y="256032"/>
                </a:lnTo>
                <a:lnTo>
                  <a:pt x="178903" y="245977"/>
                </a:lnTo>
                <a:lnTo>
                  <a:pt x="219836" y="218551"/>
                </a:lnTo>
                <a:lnTo>
                  <a:pt x="247435" y="177861"/>
                </a:lnTo>
                <a:lnTo>
                  <a:pt x="257556" y="128015"/>
                </a:lnTo>
                <a:lnTo>
                  <a:pt x="247435" y="78170"/>
                </a:lnTo>
                <a:lnTo>
                  <a:pt x="219837" y="37480"/>
                </a:lnTo>
                <a:lnTo>
                  <a:pt x="178903" y="10054"/>
                </a:lnTo>
                <a:lnTo>
                  <a:pt x="128778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67755" y="2111502"/>
            <a:ext cx="257810" cy="256540"/>
          </a:xfrm>
          <a:custGeom>
            <a:avLst/>
            <a:gdLst/>
            <a:ahLst/>
            <a:cxnLst/>
            <a:rect l="l" t="t" r="r" b="b"/>
            <a:pathLst>
              <a:path w="257810" h="256540">
                <a:moveTo>
                  <a:pt x="0" y="128015"/>
                </a:moveTo>
                <a:lnTo>
                  <a:pt x="10120" y="78170"/>
                </a:lnTo>
                <a:lnTo>
                  <a:pt x="37719" y="37480"/>
                </a:lnTo>
                <a:lnTo>
                  <a:pt x="78652" y="10054"/>
                </a:lnTo>
                <a:lnTo>
                  <a:pt x="128778" y="0"/>
                </a:lnTo>
                <a:lnTo>
                  <a:pt x="178903" y="10054"/>
                </a:lnTo>
                <a:lnTo>
                  <a:pt x="219837" y="37480"/>
                </a:lnTo>
                <a:lnTo>
                  <a:pt x="247435" y="78170"/>
                </a:lnTo>
                <a:lnTo>
                  <a:pt x="257556" y="128015"/>
                </a:lnTo>
                <a:lnTo>
                  <a:pt x="247435" y="177861"/>
                </a:lnTo>
                <a:lnTo>
                  <a:pt x="219837" y="218551"/>
                </a:lnTo>
                <a:lnTo>
                  <a:pt x="178903" y="245977"/>
                </a:lnTo>
                <a:lnTo>
                  <a:pt x="128778" y="256032"/>
                </a:lnTo>
                <a:lnTo>
                  <a:pt x="78652" y="245977"/>
                </a:lnTo>
                <a:lnTo>
                  <a:pt x="37718" y="218551"/>
                </a:lnTo>
                <a:lnTo>
                  <a:pt x="10120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01155" y="231114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01155" y="231114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6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6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76871" y="250926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76871" y="250926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6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6" y="256032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09588" y="295579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09588" y="295579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78879" y="331851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78879" y="331851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6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6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36080" y="348005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36080" y="348005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6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6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91584" y="386562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91584" y="386562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41064" y="359740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41064" y="359740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74820" y="319811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74820" y="319811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07279" y="374522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07279" y="374522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6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6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78196" y="389762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78196" y="389762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920740" y="315848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20740" y="315848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2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76671" y="4304538"/>
            <a:ext cx="256540" cy="257810"/>
          </a:xfrm>
          <a:custGeom>
            <a:avLst/>
            <a:gdLst/>
            <a:ahLst/>
            <a:cxnLst/>
            <a:rect l="l" t="t" r="r" b="b"/>
            <a:pathLst>
              <a:path w="256539" h="257810">
                <a:moveTo>
                  <a:pt x="128015" y="0"/>
                </a:moveTo>
                <a:lnTo>
                  <a:pt x="78170" y="10120"/>
                </a:lnTo>
                <a:lnTo>
                  <a:pt x="37480" y="37718"/>
                </a:lnTo>
                <a:lnTo>
                  <a:pt x="10054" y="78652"/>
                </a:lnTo>
                <a:lnTo>
                  <a:pt x="0" y="128778"/>
                </a:lnTo>
                <a:lnTo>
                  <a:pt x="10054" y="178903"/>
                </a:lnTo>
                <a:lnTo>
                  <a:pt x="37480" y="219837"/>
                </a:lnTo>
                <a:lnTo>
                  <a:pt x="78170" y="247435"/>
                </a:lnTo>
                <a:lnTo>
                  <a:pt x="128015" y="257556"/>
                </a:lnTo>
                <a:lnTo>
                  <a:pt x="177861" y="247435"/>
                </a:lnTo>
                <a:lnTo>
                  <a:pt x="218551" y="219837"/>
                </a:lnTo>
                <a:lnTo>
                  <a:pt x="245977" y="178903"/>
                </a:lnTo>
                <a:lnTo>
                  <a:pt x="256031" y="128778"/>
                </a:lnTo>
                <a:lnTo>
                  <a:pt x="245977" y="78652"/>
                </a:lnTo>
                <a:lnTo>
                  <a:pt x="218551" y="37718"/>
                </a:lnTo>
                <a:lnTo>
                  <a:pt x="177861" y="10120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76671" y="4304538"/>
            <a:ext cx="256540" cy="257810"/>
          </a:xfrm>
          <a:custGeom>
            <a:avLst/>
            <a:gdLst/>
            <a:ahLst/>
            <a:cxnLst/>
            <a:rect l="l" t="t" r="r" b="b"/>
            <a:pathLst>
              <a:path w="256539" h="257810">
                <a:moveTo>
                  <a:pt x="0" y="128778"/>
                </a:moveTo>
                <a:lnTo>
                  <a:pt x="10054" y="78652"/>
                </a:lnTo>
                <a:lnTo>
                  <a:pt x="37480" y="37718"/>
                </a:lnTo>
                <a:lnTo>
                  <a:pt x="78170" y="10120"/>
                </a:lnTo>
                <a:lnTo>
                  <a:pt x="128015" y="0"/>
                </a:lnTo>
                <a:lnTo>
                  <a:pt x="177861" y="10120"/>
                </a:lnTo>
                <a:lnTo>
                  <a:pt x="218551" y="37718"/>
                </a:lnTo>
                <a:lnTo>
                  <a:pt x="245977" y="78652"/>
                </a:lnTo>
                <a:lnTo>
                  <a:pt x="256031" y="128778"/>
                </a:lnTo>
                <a:lnTo>
                  <a:pt x="245977" y="178903"/>
                </a:lnTo>
                <a:lnTo>
                  <a:pt x="218551" y="219837"/>
                </a:lnTo>
                <a:lnTo>
                  <a:pt x="177861" y="247435"/>
                </a:lnTo>
                <a:lnTo>
                  <a:pt x="128015" y="257556"/>
                </a:lnTo>
                <a:lnTo>
                  <a:pt x="78170" y="247435"/>
                </a:lnTo>
                <a:lnTo>
                  <a:pt x="37480" y="219837"/>
                </a:lnTo>
                <a:lnTo>
                  <a:pt x="10054" y="178903"/>
                </a:lnTo>
                <a:lnTo>
                  <a:pt x="0" y="128778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38344" y="465048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45"/>
                </a:lnTo>
                <a:lnTo>
                  <a:pt x="37480" y="218536"/>
                </a:lnTo>
                <a:lnTo>
                  <a:pt x="78170" y="245971"/>
                </a:lnTo>
                <a:lnTo>
                  <a:pt x="128015" y="256031"/>
                </a:lnTo>
                <a:lnTo>
                  <a:pt x="177861" y="245971"/>
                </a:lnTo>
                <a:lnTo>
                  <a:pt x="218551" y="218536"/>
                </a:lnTo>
                <a:lnTo>
                  <a:pt x="245977" y="177845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38344" y="465048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5"/>
                </a:lnTo>
                <a:lnTo>
                  <a:pt x="245977" y="177845"/>
                </a:lnTo>
                <a:lnTo>
                  <a:pt x="218551" y="218536"/>
                </a:lnTo>
                <a:lnTo>
                  <a:pt x="177861" y="245971"/>
                </a:lnTo>
                <a:lnTo>
                  <a:pt x="128015" y="256031"/>
                </a:lnTo>
                <a:lnTo>
                  <a:pt x="78170" y="245971"/>
                </a:lnTo>
                <a:lnTo>
                  <a:pt x="37480" y="218536"/>
                </a:lnTo>
                <a:lnTo>
                  <a:pt x="10054" y="177845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38800" y="464286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45"/>
                </a:lnTo>
                <a:lnTo>
                  <a:pt x="37480" y="218536"/>
                </a:lnTo>
                <a:lnTo>
                  <a:pt x="78170" y="245971"/>
                </a:lnTo>
                <a:lnTo>
                  <a:pt x="128015" y="256032"/>
                </a:lnTo>
                <a:lnTo>
                  <a:pt x="177861" y="245971"/>
                </a:lnTo>
                <a:lnTo>
                  <a:pt x="218551" y="218536"/>
                </a:lnTo>
                <a:lnTo>
                  <a:pt x="245977" y="177845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38800" y="464286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6"/>
                </a:lnTo>
                <a:lnTo>
                  <a:pt x="245977" y="177845"/>
                </a:lnTo>
                <a:lnTo>
                  <a:pt x="218551" y="218536"/>
                </a:lnTo>
                <a:lnTo>
                  <a:pt x="177861" y="245971"/>
                </a:lnTo>
                <a:lnTo>
                  <a:pt x="128015" y="256032"/>
                </a:lnTo>
                <a:lnTo>
                  <a:pt x="78170" y="245971"/>
                </a:lnTo>
                <a:lnTo>
                  <a:pt x="37480" y="218536"/>
                </a:lnTo>
                <a:lnTo>
                  <a:pt x="10054" y="177845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25696" y="439140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425696" y="439140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2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979164" y="453466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45"/>
                </a:lnTo>
                <a:lnTo>
                  <a:pt x="37480" y="218536"/>
                </a:lnTo>
                <a:lnTo>
                  <a:pt x="78170" y="245971"/>
                </a:lnTo>
                <a:lnTo>
                  <a:pt x="128015" y="256031"/>
                </a:lnTo>
                <a:lnTo>
                  <a:pt x="177861" y="245971"/>
                </a:lnTo>
                <a:lnTo>
                  <a:pt x="218551" y="218536"/>
                </a:lnTo>
                <a:lnTo>
                  <a:pt x="245977" y="177845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79164" y="453466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5"/>
                </a:lnTo>
                <a:lnTo>
                  <a:pt x="245977" y="177845"/>
                </a:lnTo>
                <a:lnTo>
                  <a:pt x="218551" y="218536"/>
                </a:lnTo>
                <a:lnTo>
                  <a:pt x="177861" y="245971"/>
                </a:lnTo>
                <a:lnTo>
                  <a:pt x="128015" y="256031"/>
                </a:lnTo>
                <a:lnTo>
                  <a:pt x="78170" y="245971"/>
                </a:lnTo>
                <a:lnTo>
                  <a:pt x="37480" y="218536"/>
                </a:lnTo>
                <a:lnTo>
                  <a:pt x="10054" y="177845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09771" y="4426458"/>
            <a:ext cx="256540" cy="257810"/>
          </a:xfrm>
          <a:custGeom>
            <a:avLst/>
            <a:gdLst/>
            <a:ahLst/>
            <a:cxnLst/>
            <a:rect l="l" t="t" r="r" b="b"/>
            <a:pathLst>
              <a:path w="256539" h="257810">
                <a:moveTo>
                  <a:pt x="128015" y="0"/>
                </a:moveTo>
                <a:lnTo>
                  <a:pt x="78170" y="10120"/>
                </a:lnTo>
                <a:lnTo>
                  <a:pt x="37480" y="37718"/>
                </a:lnTo>
                <a:lnTo>
                  <a:pt x="10054" y="78652"/>
                </a:lnTo>
                <a:lnTo>
                  <a:pt x="0" y="128777"/>
                </a:lnTo>
                <a:lnTo>
                  <a:pt x="10054" y="178903"/>
                </a:lnTo>
                <a:lnTo>
                  <a:pt x="37480" y="219836"/>
                </a:lnTo>
                <a:lnTo>
                  <a:pt x="78170" y="247435"/>
                </a:lnTo>
                <a:lnTo>
                  <a:pt x="128015" y="257555"/>
                </a:lnTo>
                <a:lnTo>
                  <a:pt x="177861" y="247435"/>
                </a:lnTo>
                <a:lnTo>
                  <a:pt x="218551" y="219836"/>
                </a:lnTo>
                <a:lnTo>
                  <a:pt x="245977" y="178903"/>
                </a:lnTo>
                <a:lnTo>
                  <a:pt x="256031" y="128777"/>
                </a:lnTo>
                <a:lnTo>
                  <a:pt x="245977" y="78652"/>
                </a:lnTo>
                <a:lnTo>
                  <a:pt x="218551" y="37718"/>
                </a:lnTo>
                <a:lnTo>
                  <a:pt x="177861" y="10120"/>
                </a:lnTo>
                <a:lnTo>
                  <a:pt x="128015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09771" y="4426458"/>
            <a:ext cx="256540" cy="257810"/>
          </a:xfrm>
          <a:custGeom>
            <a:avLst/>
            <a:gdLst/>
            <a:ahLst/>
            <a:cxnLst/>
            <a:rect l="l" t="t" r="r" b="b"/>
            <a:pathLst>
              <a:path w="256539" h="257810">
                <a:moveTo>
                  <a:pt x="0" y="128777"/>
                </a:moveTo>
                <a:lnTo>
                  <a:pt x="10054" y="78652"/>
                </a:lnTo>
                <a:lnTo>
                  <a:pt x="37480" y="37718"/>
                </a:lnTo>
                <a:lnTo>
                  <a:pt x="78170" y="10120"/>
                </a:lnTo>
                <a:lnTo>
                  <a:pt x="128015" y="0"/>
                </a:lnTo>
                <a:lnTo>
                  <a:pt x="177861" y="10120"/>
                </a:lnTo>
                <a:lnTo>
                  <a:pt x="218551" y="37718"/>
                </a:lnTo>
                <a:lnTo>
                  <a:pt x="245977" y="78652"/>
                </a:lnTo>
                <a:lnTo>
                  <a:pt x="256031" y="128777"/>
                </a:lnTo>
                <a:lnTo>
                  <a:pt x="245977" y="178903"/>
                </a:lnTo>
                <a:lnTo>
                  <a:pt x="218551" y="219836"/>
                </a:lnTo>
                <a:lnTo>
                  <a:pt x="177861" y="247435"/>
                </a:lnTo>
                <a:lnTo>
                  <a:pt x="128015" y="257555"/>
                </a:lnTo>
                <a:lnTo>
                  <a:pt x="78170" y="247435"/>
                </a:lnTo>
                <a:lnTo>
                  <a:pt x="37480" y="219836"/>
                </a:lnTo>
                <a:lnTo>
                  <a:pt x="10054" y="178903"/>
                </a:lnTo>
                <a:lnTo>
                  <a:pt x="0" y="128777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092195" y="441121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092195" y="441121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6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6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654552" y="3967733"/>
            <a:ext cx="257810" cy="256540"/>
          </a:xfrm>
          <a:custGeom>
            <a:avLst/>
            <a:gdLst/>
            <a:ahLst/>
            <a:cxnLst/>
            <a:rect l="l" t="t" r="r" b="b"/>
            <a:pathLst>
              <a:path w="257810" h="256539">
                <a:moveTo>
                  <a:pt x="128777" y="0"/>
                </a:moveTo>
                <a:lnTo>
                  <a:pt x="78652" y="10054"/>
                </a:lnTo>
                <a:lnTo>
                  <a:pt x="37719" y="37480"/>
                </a:lnTo>
                <a:lnTo>
                  <a:pt x="10120" y="78170"/>
                </a:lnTo>
                <a:lnTo>
                  <a:pt x="0" y="128016"/>
                </a:lnTo>
                <a:lnTo>
                  <a:pt x="10120" y="177861"/>
                </a:lnTo>
                <a:lnTo>
                  <a:pt x="37719" y="218551"/>
                </a:lnTo>
                <a:lnTo>
                  <a:pt x="78652" y="245977"/>
                </a:lnTo>
                <a:lnTo>
                  <a:pt x="128777" y="256032"/>
                </a:lnTo>
                <a:lnTo>
                  <a:pt x="178903" y="245977"/>
                </a:lnTo>
                <a:lnTo>
                  <a:pt x="219837" y="218551"/>
                </a:lnTo>
                <a:lnTo>
                  <a:pt x="247435" y="177861"/>
                </a:lnTo>
                <a:lnTo>
                  <a:pt x="257556" y="128016"/>
                </a:lnTo>
                <a:lnTo>
                  <a:pt x="247435" y="78170"/>
                </a:lnTo>
                <a:lnTo>
                  <a:pt x="219837" y="37480"/>
                </a:lnTo>
                <a:lnTo>
                  <a:pt x="178903" y="10054"/>
                </a:lnTo>
                <a:lnTo>
                  <a:pt x="128777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654552" y="3967733"/>
            <a:ext cx="257810" cy="256540"/>
          </a:xfrm>
          <a:custGeom>
            <a:avLst/>
            <a:gdLst/>
            <a:ahLst/>
            <a:cxnLst/>
            <a:rect l="l" t="t" r="r" b="b"/>
            <a:pathLst>
              <a:path w="257810" h="256539">
                <a:moveTo>
                  <a:pt x="0" y="128016"/>
                </a:moveTo>
                <a:lnTo>
                  <a:pt x="10120" y="78170"/>
                </a:lnTo>
                <a:lnTo>
                  <a:pt x="37719" y="37480"/>
                </a:lnTo>
                <a:lnTo>
                  <a:pt x="78652" y="10054"/>
                </a:lnTo>
                <a:lnTo>
                  <a:pt x="128777" y="0"/>
                </a:lnTo>
                <a:lnTo>
                  <a:pt x="178903" y="10054"/>
                </a:lnTo>
                <a:lnTo>
                  <a:pt x="219837" y="37480"/>
                </a:lnTo>
                <a:lnTo>
                  <a:pt x="247435" y="78170"/>
                </a:lnTo>
                <a:lnTo>
                  <a:pt x="257556" y="128016"/>
                </a:lnTo>
                <a:lnTo>
                  <a:pt x="247435" y="177861"/>
                </a:lnTo>
                <a:lnTo>
                  <a:pt x="219837" y="218551"/>
                </a:lnTo>
                <a:lnTo>
                  <a:pt x="178903" y="245977"/>
                </a:lnTo>
                <a:lnTo>
                  <a:pt x="128777" y="256032"/>
                </a:lnTo>
                <a:lnTo>
                  <a:pt x="78652" y="245977"/>
                </a:lnTo>
                <a:lnTo>
                  <a:pt x="37719" y="218551"/>
                </a:lnTo>
                <a:lnTo>
                  <a:pt x="10120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430523" y="359435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430523" y="359435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742944" y="294817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742944" y="294817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2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996183" y="339775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996183" y="339775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6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6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334511" y="258089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334511" y="258089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2806954" y="4952133"/>
            <a:ext cx="146050" cy="25712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spcBef>
                <a:spcPts val="85"/>
              </a:spcBef>
            </a:pPr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462018" y="4952133"/>
            <a:ext cx="267335" cy="25712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spcBef>
                <a:spcPts val="85"/>
              </a:spcBef>
            </a:pPr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193916" y="4952133"/>
            <a:ext cx="266700" cy="25712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spcBef>
                <a:spcPts val="85"/>
              </a:spcBef>
            </a:pPr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473959" y="5224450"/>
            <a:ext cx="3016885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b="1" dirty="0">
                <a:solidFill>
                  <a:srgbClr val="344B5E"/>
                </a:solidFill>
                <a:latin typeface="Arial"/>
                <a:cs typeface="Arial"/>
              </a:rPr>
              <a:t>Number </a:t>
            </a:r>
            <a:r>
              <a:rPr b="1" spc="10" dirty="0">
                <a:solidFill>
                  <a:srgbClr val="344B5E"/>
                </a:solidFill>
                <a:latin typeface="Arial"/>
                <a:cs typeface="Arial"/>
              </a:rPr>
              <a:t>of </a:t>
            </a:r>
            <a:r>
              <a:rPr b="1" spc="-5" dirty="0">
                <a:solidFill>
                  <a:srgbClr val="344B5E"/>
                </a:solidFill>
                <a:latin typeface="Arial"/>
                <a:cs typeface="Arial"/>
              </a:rPr>
              <a:t>Malignant</a:t>
            </a:r>
            <a:r>
              <a:rPr b="1" spc="-31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344B5E"/>
                </a:solidFill>
                <a:latin typeface="Arial"/>
                <a:cs typeface="Arial"/>
              </a:rPr>
              <a:t>Nodes</a:t>
            </a:r>
            <a:endParaRPr>
              <a:latin typeface="Arial"/>
              <a:cs typeface="Arial"/>
            </a:endParaRPr>
          </a:p>
        </p:txBody>
      </p:sp>
      <p:sp>
        <p:nvSpPr>
          <p:cNvPr id="83" name="标题 82">
            <a:extLst>
              <a:ext uri="{FF2B5EF4-FFF2-40B4-BE49-F238E27FC236}">
                <a16:creationId xmlns:a16="http://schemas.microsoft.com/office/drawing/2014/main" id="{F47F47DD-D916-43EA-8E03-B9E4930B4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One vs Rest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D0692F"/>
                </a:solidFill>
              </a:rPr>
              <a:t>Lost </a:t>
            </a:r>
            <a:r>
              <a:rPr lang="en-US" altLang="zh-CN" dirty="0"/>
              <a:t>vs Rest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199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36749" y="2050542"/>
            <a:ext cx="4399915" cy="2897505"/>
          </a:xfrm>
          <a:custGeom>
            <a:avLst/>
            <a:gdLst/>
            <a:ahLst/>
            <a:cxnLst/>
            <a:rect l="l" t="t" r="r" b="b"/>
            <a:pathLst>
              <a:path w="4399915" h="2897504">
                <a:moveTo>
                  <a:pt x="4398009" y="0"/>
                </a:moveTo>
                <a:lnTo>
                  <a:pt x="0" y="7112"/>
                </a:lnTo>
                <a:lnTo>
                  <a:pt x="1664080" y="1155065"/>
                </a:lnTo>
                <a:lnTo>
                  <a:pt x="1914905" y="1577213"/>
                </a:lnTo>
                <a:lnTo>
                  <a:pt x="2758186" y="1834896"/>
                </a:lnTo>
                <a:lnTo>
                  <a:pt x="4392676" y="2897124"/>
                </a:lnTo>
                <a:lnTo>
                  <a:pt x="4399787" y="2890037"/>
                </a:lnTo>
                <a:lnTo>
                  <a:pt x="4398009" y="0"/>
                </a:lnTo>
                <a:close/>
              </a:path>
            </a:pathLst>
          </a:custGeom>
          <a:solidFill>
            <a:srgbClr val="EBC3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01311" y="3664458"/>
            <a:ext cx="2880360" cy="1283335"/>
          </a:xfrm>
          <a:custGeom>
            <a:avLst/>
            <a:gdLst/>
            <a:ahLst/>
            <a:cxnLst/>
            <a:rect l="l" t="t" r="r" b="b"/>
            <a:pathLst>
              <a:path w="2880359" h="1283335">
                <a:moveTo>
                  <a:pt x="2875915" y="1270139"/>
                </a:moveTo>
                <a:lnTo>
                  <a:pt x="2860102" y="1270205"/>
                </a:lnTo>
                <a:lnTo>
                  <a:pt x="2880360" y="1283208"/>
                </a:lnTo>
                <a:lnTo>
                  <a:pt x="2875915" y="1270139"/>
                </a:lnTo>
                <a:close/>
              </a:path>
              <a:path w="2880359" h="1283335">
                <a:moveTo>
                  <a:pt x="428878" y="0"/>
                </a:moveTo>
                <a:lnTo>
                  <a:pt x="68072" y="443356"/>
                </a:lnTo>
                <a:lnTo>
                  <a:pt x="0" y="1282090"/>
                </a:lnTo>
                <a:lnTo>
                  <a:pt x="2860102" y="1270205"/>
                </a:lnTo>
                <a:lnTo>
                  <a:pt x="1293749" y="264794"/>
                </a:lnTo>
                <a:lnTo>
                  <a:pt x="428878" y="0"/>
                </a:lnTo>
                <a:close/>
              </a:path>
            </a:pathLst>
          </a:custGeom>
          <a:solidFill>
            <a:srgbClr val="CCD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1027" y="2077974"/>
            <a:ext cx="1927860" cy="2870200"/>
          </a:xfrm>
          <a:custGeom>
            <a:avLst/>
            <a:gdLst/>
            <a:ahLst/>
            <a:cxnLst/>
            <a:rect l="l" t="t" r="r" b="b"/>
            <a:pathLst>
              <a:path w="1927860" h="2870200">
                <a:moveTo>
                  <a:pt x="0" y="0"/>
                </a:moveTo>
                <a:lnTo>
                  <a:pt x="0" y="2869691"/>
                </a:lnTo>
                <a:lnTo>
                  <a:pt x="1472438" y="2854261"/>
                </a:lnTo>
                <a:lnTo>
                  <a:pt x="1533144" y="2021077"/>
                </a:lnTo>
                <a:lnTo>
                  <a:pt x="1927860" y="1558289"/>
                </a:lnTo>
                <a:lnTo>
                  <a:pt x="1669796" y="1141730"/>
                </a:lnTo>
                <a:lnTo>
                  <a:pt x="0" y="0"/>
                </a:lnTo>
                <a:close/>
              </a:path>
            </a:pathLst>
          </a:custGeom>
          <a:solidFill>
            <a:srgbClr val="CE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25648" y="2095754"/>
            <a:ext cx="2667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60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5380" y="3094609"/>
            <a:ext cx="886460" cy="1294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1850"/>
              </a:lnSpc>
              <a:spcBef>
                <a:spcPts val="95"/>
              </a:spcBef>
            </a:pPr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40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090"/>
              </a:lnSpc>
            </a:pPr>
            <a:r>
              <a:rPr b="1" spc="-60" dirty="0">
                <a:solidFill>
                  <a:srgbClr val="344B5E"/>
                </a:solidFill>
                <a:latin typeface="Arial"/>
                <a:cs typeface="Arial"/>
              </a:rPr>
              <a:t>Age</a:t>
            </a:r>
            <a:endParaRPr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3400">
              <a:latin typeface="Times New Roman"/>
              <a:cs typeface="Times New Roman"/>
            </a:endParaRPr>
          </a:p>
          <a:p>
            <a:pPr marR="5080" algn="r"/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37689" y="2045209"/>
            <a:ext cx="78105" cy="2906395"/>
          </a:xfrm>
          <a:custGeom>
            <a:avLst/>
            <a:gdLst/>
            <a:ahLst/>
            <a:cxnLst/>
            <a:rect l="l" t="t" r="r" b="b"/>
            <a:pathLst>
              <a:path w="78105" h="2906395">
                <a:moveTo>
                  <a:pt x="51816" y="64769"/>
                </a:moveTo>
                <a:lnTo>
                  <a:pt x="25907" y="64769"/>
                </a:lnTo>
                <a:lnTo>
                  <a:pt x="25907" y="2905798"/>
                </a:lnTo>
                <a:lnTo>
                  <a:pt x="51816" y="2905798"/>
                </a:lnTo>
                <a:lnTo>
                  <a:pt x="51816" y="64769"/>
                </a:lnTo>
                <a:close/>
              </a:path>
              <a:path w="78105" h="2906395">
                <a:moveTo>
                  <a:pt x="38862" y="0"/>
                </a:moveTo>
                <a:lnTo>
                  <a:pt x="0" y="77724"/>
                </a:lnTo>
                <a:lnTo>
                  <a:pt x="25907" y="77724"/>
                </a:lnTo>
                <a:lnTo>
                  <a:pt x="25907" y="64769"/>
                </a:lnTo>
                <a:lnTo>
                  <a:pt x="71246" y="64769"/>
                </a:lnTo>
                <a:lnTo>
                  <a:pt x="38862" y="0"/>
                </a:lnTo>
                <a:close/>
              </a:path>
              <a:path w="78105" h="2906395">
                <a:moveTo>
                  <a:pt x="71246" y="64769"/>
                </a:moveTo>
                <a:lnTo>
                  <a:pt x="51816" y="64769"/>
                </a:lnTo>
                <a:lnTo>
                  <a:pt x="51816" y="77724"/>
                </a:lnTo>
                <a:lnTo>
                  <a:pt x="77724" y="77724"/>
                </a:lnTo>
                <a:lnTo>
                  <a:pt x="71246" y="64769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70455" y="4902112"/>
            <a:ext cx="4474845" cy="78105"/>
          </a:xfrm>
          <a:custGeom>
            <a:avLst/>
            <a:gdLst/>
            <a:ahLst/>
            <a:cxnLst/>
            <a:rect l="l" t="t" r="r" b="b"/>
            <a:pathLst>
              <a:path w="4474845" h="78104">
                <a:moveTo>
                  <a:pt x="4448557" y="25882"/>
                </a:moveTo>
                <a:lnTo>
                  <a:pt x="4409567" y="25882"/>
                </a:lnTo>
                <a:lnTo>
                  <a:pt x="4409567" y="51790"/>
                </a:lnTo>
                <a:lnTo>
                  <a:pt x="4396570" y="51818"/>
                </a:lnTo>
                <a:lnTo>
                  <a:pt x="4396613" y="77724"/>
                </a:lnTo>
                <a:lnTo>
                  <a:pt x="4474337" y="38696"/>
                </a:lnTo>
                <a:lnTo>
                  <a:pt x="4448557" y="25882"/>
                </a:lnTo>
                <a:close/>
              </a:path>
              <a:path w="4474845" h="78104">
                <a:moveTo>
                  <a:pt x="4396528" y="25910"/>
                </a:moveTo>
                <a:lnTo>
                  <a:pt x="0" y="35318"/>
                </a:lnTo>
                <a:lnTo>
                  <a:pt x="0" y="61226"/>
                </a:lnTo>
                <a:lnTo>
                  <a:pt x="4396570" y="51818"/>
                </a:lnTo>
                <a:lnTo>
                  <a:pt x="4396528" y="25910"/>
                </a:lnTo>
                <a:close/>
              </a:path>
              <a:path w="4474845" h="78104">
                <a:moveTo>
                  <a:pt x="4409567" y="25882"/>
                </a:moveTo>
                <a:lnTo>
                  <a:pt x="4396528" y="25910"/>
                </a:lnTo>
                <a:lnTo>
                  <a:pt x="4396570" y="51818"/>
                </a:lnTo>
                <a:lnTo>
                  <a:pt x="4409567" y="51790"/>
                </a:lnTo>
                <a:lnTo>
                  <a:pt x="4409567" y="25882"/>
                </a:lnTo>
                <a:close/>
              </a:path>
              <a:path w="4474845" h="78104">
                <a:moveTo>
                  <a:pt x="4396486" y="0"/>
                </a:moveTo>
                <a:lnTo>
                  <a:pt x="4396528" y="25910"/>
                </a:lnTo>
                <a:lnTo>
                  <a:pt x="4448557" y="25882"/>
                </a:lnTo>
                <a:lnTo>
                  <a:pt x="4396486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82311" y="413994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82311" y="413994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12891" y="359130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12891" y="359130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6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6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20996" y="331851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0996" y="331851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18888" y="297256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18888" y="297256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20767" y="259156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20767" y="259156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6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6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46547" y="223646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46547" y="223646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40679" y="250621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40679" y="250621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6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6" y="256032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05271" y="296951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05271" y="296951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85232" y="307619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85232" y="307619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60364" y="2698242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60364" y="2698242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2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67755" y="2111502"/>
            <a:ext cx="257810" cy="256540"/>
          </a:xfrm>
          <a:custGeom>
            <a:avLst/>
            <a:gdLst/>
            <a:ahLst/>
            <a:cxnLst/>
            <a:rect l="l" t="t" r="r" b="b"/>
            <a:pathLst>
              <a:path w="257810" h="256540">
                <a:moveTo>
                  <a:pt x="128778" y="0"/>
                </a:moveTo>
                <a:lnTo>
                  <a:pt x="78652" y="10054"/>
                </a:lnTo>
                <a:lnTo>
                  <a:pt x="37719" y="37480"/>
                </a:lnTo>
                <a:lnTo>
                  <a:pt x="10120" y="78170"/>
                </a:lnTo>
                <a:lnTo>
                  <a:pt x="0" y="128015"/>
                </a:lnTo>
                <a:lnTo>
                  <a:pt x="10120" y="177861"/>
                </a:lnTo>
                <a:lnTo>
                  <a:pt x="37718" y="218551"/>
                </a:lnTo>
                <a:lnTo>
                  <a:pt x="78652" y="245977"/>
                </a:lnTo>
                <a:lnTo>
                  <a:pt x="128778" y="256032"/>
                </a:lnTo>
                <a:lnTo>
                  <a:pt x="178903" y="245977"/>
                </a:lnTo>
                <a:lnTo>
                  <a:pt x="219836" y="218551"/>
                </a:lnTo>
                <a:lnTo>
                  <a:pt x="247435" y="177861"/>
                </a:lnTo>
                <a:lnTo>
                  <a:pt x="257556" y="128015"/>
                </a:lnTo>
                <a:lnTo>
                  <a:pt x="247435" y="78170"/>
                </a:lnTo>
                <a:lnTo>
                  <a:pt x="219837" y="37480"/>
                </a:lnTo>
                <a:lnTo>
                  <a:pt x="178903" y="10054"/>
                </a:lnTo>
                <a:lnTo>
                  <a:pt x="128778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67755" y="2111502"/>
            <a:ext cx="257810" cy="256540"/>
          </a:xfrm>
          <a:custGeom>
            <a:avLst/>
            <a:gdLst/>
            <a:ahLst/>
            <a:cxnLst/>
            <a:rect l="l" t="t" r="r" b="b"/>
            <a:pathLst>
              <a:path w="257810" h="256540">
                <a:moveTo>
                  <a:pt x="0" y="128015"/>
                </a:moveTo>
                <a:lnTo>
                  <a:pt x="10120" y="78170"/>
                </a:lnTo>
                <a:lnTo>
                  <a:pt x="37719" y="37480"/>
                </a:lnTo>
                <a:lnTo>
                  <a:pt x="78652" y="10054"/>
                </a:lnTo>
                <a:lnTo>
                  <a:pt x="128778" y="0"/>
                </a:lnTo>
                <a:lnTo>
                  <a:pt x="178903" y="10054"/>
                </a:lnTo>
                <a:lnTo>
                  <a:pt x="219837" y="37480"/>
                </a:lnTo>
                <a:lnTo>
                  <a:pt x="247435" y="78170"/>
                </a:lnTo>
                <a:lnTo>
                  <a:pt x="257556" y="128015"/>
                </a:lnTo>
                <a:lnTo>
                  <a:pt x="247435" y="177861"/>
                </a:lnTo>
                <a:lnTo>
                  <a:pt x="219837" y="218551"/>
                </a:lnTo>
                <a:lnTo>
                  <a:pt x="178903" y="245977"/>
                </a:lnTo>
                <a:lnTo>
                  <a:pt x="128778" y="256032"/>
                </a:lnTo>
                <a:lnTo>
                  <a:pt x="78652" y="245977"/>
                </a:lnTo>
                <a:lnTo>
                  <a:pt x="37718" y="218551"/>
                </a:lnTo>
                <a:lnTo>
                  <a:pt x="10120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01155" y="231114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01155" y="231114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6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6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76871" y="250926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76871" y="250926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6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6" y="256032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09588" y="295579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09588" y="295579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78879" y="331851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78879" y="331851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6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6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36080" y="348005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36080" y="348005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6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6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91584" y="386562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91584" y="3865626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41064" y="359740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41064" y="359740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74820" y="319811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74820" y="319811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07279" y="374522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07279" y="374522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6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6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78196" y="389762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78196" y="389762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20740" y="315848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20740" y="315848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2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76671" y="4304538"/>
            <a:ext cx="256540" cy="257810"/>
          </a:xfrm>
          <a:custGeom>
            <a:avLst/>
            <a:gdLst/>
            <a:ahLst/>
            <a:cxnLst/>
            <a:rect l="l" t="t" r="r" b="b"/>
            <a:pathLst>
              <a:path w="256539" h="257810">
                <a:moveTo>
                  <a:pt x="128015" y="0"/>
                </a:moveTo>
                <a:lnTo>
                  <a:pt x="78170" y="10120"/>
                </a:lnTo>
                <a:lnTo>
                  <a:pt x="37480" y="37718"/>
                </a:lnTo>
                <a:lnTo>
                  <a:pt x="10054" y="78652"/>
                </a:lnTo>
                <a:lnTo>
                  <a:pt x="0" y="128778"/>
                </a:lnTo>
                <a:lnTo>
                  <a:pt x="10054" y="178903"/>
                </a:lnTo>
                <a:lnTo>
                  <a:pt x="37480" y="219837"/>
                </a:lnTo>
                <a:lnTo>
                  <a:pt x="78170" y="247435"/>
                </a:lnTo>
                <a:lnTo>
                  <a:pt x="128015" y="257556"/>
                </a:lnTo>
                <a:lnTo>
                  <a:pt x="177861" y="247435"/>
                </a:lnTo>
                <a:lnTo>
                  <a:pt x="218551" y="219837"/>
                </a:lnTo>
                <a:lnTo>
                  <a:pt x="245977" y="178903"/>
                </a:lnTo>
                <a:lnTo>
                  <a:pt x="256031" y="128778"/>
                </a:lnTo>
                <a:lnTo>
                  <a:pt x="245977" y="78652"/>
                </a:lnTo>
                <a:lnTo>
                  <a:pt x="218551" y="37718"/>
                </a:lnTo>
                <a:lnTo>
                  <a:pt x="177861" y="10120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76671" y="4304538"/>
            <a:ext cx="256540" cy="257810"/>
          </a:xfrm>
          <a:custGeom>
            <a:avLst/>
            <a:gdLst/>
            <a:ahLst/>
            <a:cxnLst/>
            <a:rect l="l" t="t" r="r" b="b"/>
            <a:pathLst>
              <a:path w="256539" h="257810">
                <a:moveTo>
                  <a:pt x="0" y="128778"/>
                </a:moveTo>
                <a:lnTo>
                  <a:pt x="10054" y="78652"/>
                </a:lnTo>
                <a:lnTo>
                  <a:pt x="37480" y="37718"/>
                </a:lnTo>
                <a:lnTo>
                  <a:pt x="78170" y="10120"/>
                </a:lnTo>
                <a:lnTo>
                  <a:pt x="128015" y="0"/>
                </a:lnTo>
                <a:lnTo>
                  <a:pt x="177861" y="10120"/>
                </a:lnTo>
                <a:lnTo>
                  <a:pt x="218551" y="37718"/>
                </a:lnTo>
                <a:lnTo>
                  <a:pt x="245977" y="78652"/>
                </a:lnTo>
                <a:lnTo>
                  <a:pt x="256031" y="128778"/>
                </a:lnTo>
                <a:lnTo>
                  <a:pt x="245977" y="178903"/>
                </a:lnTo>
                <a:lnTo>
                  <a:pt x="218551" y="219837"/>
                </a:lnTo>
                <a:lnTo>
                  <a:pt x="177861" y="247435"/>
                </a:lnTo>
                <a:lnTo>
                  <a:pt x="128015" y="257556"/>
                </a:lnTo>
                <a:lnTo>
                  <a:pt x="78170" y="247435"/>
                </a:lnTo>
                <a:lnTo>
                  <a:pt x="37480" y="219837"/>
                </a:lnTo>
                <a:lnTo>
                  <a:pt x="10054" y="178903"/>
                </a:lnTo>
                <a:lnTo>
                  <a:pt x="0" y="128778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38344" y="465048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45"/>
                </a:lnTo>
                <a:lnTo>
                  <a:pt x="37480" y="218536"/>
                </a:lnTo>
                <a:lnTo>
                  <a:pt x="78170" y="245971"/>
                </a:lnTo>
                <a:lnTo>
                  <a:pt x="128015" y="256031"/>
                </a:lnTo>
                <a:lnTo>
                  <a:pt x="177861" y="245971"/>
                </a:lnTo>
                <a:lnTo>
                  <a:pt x="218551" y="218536"/>
                </a:lnTo>
                <a:lnTo>
                  <a:pt x="245977" y="177845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38344" y="465048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5"/>
                </a:lnTo>
                <a:lnTo>
                  <a:pt x="245977" y="177845"/>
                </a:lnTo>
                <a:lnTo>
                  <a:pt x="218551" y="218536"/>
                </a:lnTo>
                <a:lnTo>
                  <a:pt x="177861" y="245971"/>
                </a:lnTo>
                <a:lnTo>
                  <a:pt x="128015" y="256031"/>
                </a:lnTo>
                <a:lnTo>
                  <a:pt x="78170" y="245971"/>
                </a:lnTo>
                <a:lnTo>
                  <a:pt x="37480" y="218536"/>
                </a:lnTo>
                <a:lnTo>
                  <a:pt x="10054" y="177845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38800" y="464286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45"/>
                </a:lnTo>
                <a:lnTo>
                  <a:pt x="37480" y="218536"/>
                </a:lnTo>
                <a:lnTo>
                  <a:pt x="78170" y="245971"/>
                </a:lnTo>
                <a:lnTo>
                  <a:pt x="128015" y="256032"/>
                </a:lnTo>
                <a:lnTo>
                  <a:pt x="177861" y="245971"/>
                </a:lnTo>
                <a:lnTo>
                  <a:pt x="218551" y="218536"/>
                </a:lnTo>
                <a:lnTo>
                  <a:pt x="245977" y="177845"/>
                </a:lnTo>
                <a:lnTo>
                  <a:pt x="256032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38800" y="464286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6"/>
                </a:lnTo>
                <a:lnTo>
                  <a:pt x="245977" y="177845"/>
                </a:lnTo>
                <a:lnTo>
                  <a:pt x="218551" y="218536"/>
                </a:lnTo>
                <a:lnTo>
                  <a:pt x="177861" y="245971"/>
                </a:lnTo>
                <a:lnTo>
                  <a:pt x="128015" y="256032"/>
                </a:lnTo>
                <a:lnTo>
                  <a:pt x="78170" y="245971"/>
                </a:lnTo>
                <a:lnTo>
                  <a:pt x="37480" y="218536"/>
                </a:lnTo>
                <a:lnTo>
                  <a:pt x="10054" y="177845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425696" y="439140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25696" y="439140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2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79164" y="453466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45"/>
                </a:lnTo>
                <a:lnTo>
                  <a:pt x="37480" y="218536"/>
                </a:lnTo>
                <a:lnTo>
                  <a:pt x="78170" y="245971"/>
                </a:lnTo>
                <a:lnTo>
                  <a:pt x="128015" y="256031"/>
                </a:lnTo>
                <a:lnTo>
                  <a:pt x="177861" y="245971"/>
                </a:lnTo>
                <a:lnTo>
                  <a:pt x="218551" y="218536"/>
                </a:lnTo>
                <a:lnTo>
                  <a:pt x="245977" y="177845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79164" y="4534661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5"/>
                </a:lnTo>
                <a:lnTo>
                  <a:pt x="245977" y="177845"/>
                </a:lnTo>
                <a:lnTo>
                  <a:pt x="218551" y="218536"/>
                </a:lnTo>
                <a:lnTo>
                  <a:pt x="177861" y="245971"/>
                </a:lnTo>
                <a:lnTo>
                  <a:pt x="128015" y="256031"/>
                </a:lnTo>
                <a:lnTo>
                  <a:pt x="78170" y="245971"/>
                </a:lnTo>
                <a:lnTo>
                  <a:pt x="37480" y="218536"/>
                </a:lnTo>
                <a:lnTo>
                  <a:pt x="10054" y="177845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09771" y="4426458"/>
            <a:ext cx="256540" cy="257810"/>
          </a:xfrm>
          <a:custGeom>
            <a:avLst/>
            <a:gdLst/>
            <a:ahLst/>
            <a:cxnLst/>
            <a:rect l="l" t="t" r="r" b="b"/>
            <a:pathLst>
              <a:path w="256539" h="257810">
                <a:moveTo>
                  <a:pt x="128015" y="0"/>
                </a:moveTo>
                <a:lnTo>
                  <a:pt x="78170" y="10120"/>
                </a:lnTo>
                <a:lnTo>
                  <a:pt x="37480" y="37718"/>
                </a:lnTo>
                <a:lnTo>
                  <a:pt x="10054" y="78652"/>
                </a:lnTo>
                <a:lnTo>
                  <a:pt x="0" y="128777"/>
                </a:lnTo>
                <a:lnTo>
                  <a:pt x="10054" y="178903"/>
                </a:lnTo>
                <a:lnTo>
                  <a:pt x="37480" y="219836"/>
                </a:lnTo>
                <a:lnTo>
                  <a:pt x="78170" y="247435"/>
                </a:lnTo>
                <a:lnTo>
                  <a:pt x="128015" y="257555"/>
                </a:lnTo>
                <a:lnTo>
                  <a:pt x="177861" y="247435"/>
                </a:lnTo>
                <a:lnTo>
                  <a:pt x="218551" y="219836"/>
                </a:lnTo>
                <a:lnTo>
                  <a:pt x="245977" y="178903"/>
                </a:lnTo>
                <a:lnTo>
                  <a:pt x="256031" y="128777"/>
                </a:lnTo>
                <a:lnTo>
                  <a:pt x="245977" y="78652"/>
                </a:lnTo>
                <a:lnTo>
                  <a:pt x="218551" y="37718"/>
                </a:lnTo>
                <a:lnTo>
                  <a:pt x="177861" y="10120"/>
                </a:lnTo>
                <a:lnTo>
                  <a:pt x="128015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09771" y="4426458"/>
            <a:ext cx="256540" cy="257810"/>
          </a:xfrm>
          <a:custGeom>
            <a:avLst/>
            <a:gdLst/>
            <a:ahLst/>
            <a:cxnLst/>
            <a:rect l="l" t="t" r="r" b="b"/>
            <a:pathLst>
              <a:path w="256539" h="257810">
                <a:moveTo>
                  <a:pt x="0" y="128777"/>
                </a:moveTo>
                <a:lnTo>
                  <a:pt x="10054" y="78652"/>
                </a:lnTo>
                <a:lnTo>
                  <a:pt x="37480" y="37718"/>
                </a:lnTo>
                <a:lnTo>
                  <a:pt x="78170" y="10120"/>
                </a:lnTo>
                <a:lnTo>
                  <a:pt x="128015" y="0"/>
                </a:lnTo>
                <a:lnTo>
                  <a:pt x="177861" y="10120"/>
                </a:lnTo>
                <a:lnTo>
                  <a:pt x="218551" y="37718"/>
                </a:lnTo>
                <a:lnTo>
                  <a:pt x="245977" y="78652"/>
                </a:lnTo>
                <a:lnTo>
                  <a:pt x="256031" y="128777"/>
                </a:lnTo>
                <a:lnTo>
                  <a:pt x="245977" y="178903"/>
                </a:lnTo>
                <a:lnTo>
                  <a:pt x="218551" y="219836"/>
                </a:lnTo>
                <a:lnTo>
                  <a:pt x="177861" y="247435"/>
                </a:lnTo>
                <a:lnTo>
                  <a:pt x="128015" y="257555"/>
                </a:lnTo>
                <a:lnTo>
                  <a:pt x="78170" y="247435"/>
                </a:lnTo>
                <a:lnTo>
                  <a:pt x="37480" y="219836"/>
                </a:lnTo>
                <a:lnTo>
                  <a:pt x="10054" y="178903"/>
                </a:lnTo>
                <a:lnTo>
                  <a:pt x="0" y="128777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092195" y="441121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092195" y="441121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6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6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654552" y="3967733"/>
            <a:ext cx="257810" cy="256540"/>
          </a:xfrm>
          <a:custGeom>
            <a:avLst/>
            <a:gdLst/>
            <a:ahLst/>
            <a:cxnLst/>
            <a:rect l="l" t="t" r="r" b="b"/>
            <a:pathLst>
              <a:path w="257810" h="256539">
                <a:moveTo>
                  <a:pt x="128777" y="0"/>
                </a:moveTo>
                <a:lnTo>
                  <a:pt x="78652" y="10054"/>
                </a:lnTo>
                <a:lnTo>
                  <a:pt x="37719" y="37480"/>
                </a:lnTo>
                <a:lnTo>
                  <a:pt x="10120" y="78170"/>
                </a:lnTo>
                <a:lnTo>
                  <a:pt x="0" y="128016"/>
                </a:lnTo>
                <a:lnTo>
                  <a:pt x="10120" y="177861"/>
                </a:lnTo>
                <a:lnTo>
                  <a:pt x="37719" y="218551"/>
                </a:lnTo>
                <a:lnTo>
                  <a:pt x="78652" y="245977"/>
                </a:lnTo>
                <a:lnTo>
                  <a:pt x="128777" y="256032"/>
                </a:lnTo>
                <a:lnTo>
                  <a:pt x="178903" y="245977"/>
                </a:lnTo>
                <a:lnTo>
                  <a:pt x="219837" y="218551"/>
                </a:lnTo>
                <a:lnTo>
                  <a:pt x="247435" y="177861"/>
                </a:lnTo>
                <a:lnTo>
                  <a:pt x="257556" y="128016"/>
                </a:lnTo>
                <a:lnTo>
                  <a:pt x="247435" y="78170"/>
                </a:lnTo>
                <a:lnTo>
                  <a:pt x="219837" y="37480"/>
                </a:lnTo>
                <a:lnTo>
                  <a:pt x="178903" y="10054"/>
                </a:lnTo>
                <a:lnTo>
                  <a:pt x="128777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54552" y="3967733"/>
            <a:ext cx="257810" cy="256540"/>
          </a:xfrm>
          <a:custGeom>
            <a:avLst/>
            <a:gdLst/>
            <a:ahLst/>
            <a:cxnLst/>
            <a:rect l="l" t="t" r="r" b="b"/>
            <a:pathLst>
              <a:path w="257810" h="256539">
                <a:moveTo>
                  <a:pt x="0" y="128016"/>
                </a:moveTo>
                <a:lnTo>
                  <a:pt x="10120" y="78170"/>
                </a:lnTo>
                <a:lnTo>
                  <a:pt x="37719" y="37480"/>
                </a:lnTo>
                <a:lnTo>
                  <a:pt x="78652" y="10054"/>
                </a:lnTo>
                <a:lnTo>
                  <a:pt x="128777" y="0"/>
                </a:lnTo>
                <a:lnTo>
                  <a:pt x="178903" y="10054"/>
                </a:lnTo>
                <a:lnTo>
                  <a:pt x="219837" y="37480"/>
                </a:lnTo>
                <a:lnTo>
                  <a:pt x="247435" y="78170"/>
                </a:lnTo>
                <a:lnTo>
                  <a:pt x="257556" y="128016"/>
                </a:lnTo>
                <a:lnTo>
                  <a:pt x="247435" y="177861"/>
                </a:lnTo>
                <a:lnTo>
                  <a:pt x="219837" y="218551"/>
                </a:lnTo>
                <a:lnTo>
                  <a:pt x="178903" y="245977"/>
                </a:lnTo>
                <a:lnTo>
                  <a:pt x="128777" y="256032"/>
                </a:lnTo>
                <a:lnTo>
                  <a:pt x="78652" y="245977"/>
                </a:lnTo>
                <a:lnTo>
                  <a:pt x="37719" y="218551"/>
                </a:lnTo>
                <a:lnTo>
                  <a:pt x="10120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430523" y="359435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30523" y="359435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742944" y="294817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2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42944" y="294817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2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996183" y="339775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6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6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6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1" y="128016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6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996183" y="3397757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6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6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1" y="128016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6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6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334511" y="258089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128015" y="0"/>
                </a:moveTo>
                <a:lnTo>
                  <a:pt x="78170" y="10054"/>
                </a:lnTo>
                <a:lnTo>
                  <a:pt x="37480" y="37480"/>
                </a:lnTo>
                <a:lnTo>
                  <a:pt x="10054" y="78170"/>
                </a:lnTo>
                <a:lnTo>
                  <a:pt x="0" y="128015"/>
                </a:lnTo>
                <a:lnTo>
                  <a:pt x="10054" y="177861"/>
                </a:lnTo>
                <a:lnTo>
                  <a:pt x="37480" y="218551"/>
                </a:lnTo>
                <a:lnTo>
                  <a:pt x="78170" y="245977"/>
                </a:lnTo>
                <a:lnTo>
                  <a:pt x="128015" y="256031"/>
                </a:lnTo>
                <a:lnTo>
                  <a:pt x="177861" y="245977"/>
                </a:lnTo>
                <a:lnTo>
                  <a:pt x="218551" y="218551"/>
                </a:lnTo>
                <a:lnTo>
                  <a:pt x="245977" y="177861"/>
                </a:lnTo>
                <a:lnTo>
                  <a:pt x="256032" y="128015"/>
                </a:lnTo>
                <a:lnTo>
                  <a:pt x="245977" y="78170"/>
                </a:lnTo>
                <a:lnTo>
                  <a:pt x="218551" y="37480"/>
                </a:lnTo>
                <a:lnTo>
                  <a:pt x="177861" y="10054"/>
                </a:lnTo>
                <a:lnTo>
                  <a:pt x="128015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334511" y="2580894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128015"/>
                </a:moveTo>
                <a:lnTo>
                  <a:pt x="10054" y="78170"/>
                </a:lnTo>
                <a:lnTo>
                  <a:pt x="37480" y="37480"/>
                </a:lnTo>
                <a:lnTo>
                  <a:pt x="78170" y="10054"/>
                </a:lnTo>
                <a:lnTo>
                  <a:pt x="128015" y="0"/>
                </a:lnTo>
                <a:lnTo>
                  <a:pt x="177861" y="10054"/>
                </a:lnTo>
                <a:lnTo>
                  <a:pt x="218551" y="37480"/>
                </a:lnTo>
                <a:lnTo>
                  <a:pt x="245977" y="78170"/>
                </a:lnTo>
                <a:lnTo>
                  <a:pt x="256032" y="128015"/>
                </a:lnTo>
                <a:lnTo>
                  <a:pt x="245977" y="177861"/>
                </a:lnTo>
                <a:lnTo>
                  <a:pt x="218551" y="218551"/>
                </a:lnTo>
                <a:lnTo>
                  <a:pt x="177861" y="245977"/>
                </a:lnTo>
                <a:lnTo>
                  <a:pt x="128015" y="256031"/>
                </a:lnTo>
                <a:lnTo>
                  <a:pt x="78170" y="245977"/>
                </a:lnTo>
                <a:lnTo>
                  <a:pt x="37480" y="218551"/>
                </a:lnTo>
                <a:lnTo>
                  <a:pt x="10054" y="177861"/>
                </a:lnTo>
                <a:lnTo>
                  <a:pt x="0" y="128015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2806954" y="4952133"/>
            <a:ext cx="146050" cy="25712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spcBef>
                <a:spcPts val="85"/>
              </a:spcBef>
            </a:pPr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462018" y="4952133"/>
            <a:ext cx="267335" cy="25712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spcBef>
                <a:spcPts val="85"/>
              </a:spcBef>
            </a:pPr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193916" y="4952133"/>
            <a:ext cx="266700" cy="25712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spcBef>
                <a:spcPts val="85"/>
              </a:spcBef>
            </a:pPr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473959" y="5224450"/>
            <a:ext cx="3016885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b="1" dirty="0">
                <a:solidFill>
                  <a:srgbClr val="344B5E"/>
                </a:solidFill>
                <a:latin typeface="Arial"/>
                <a:cs typeface="Arial"/>
              </a:rPr>
              <a:t>Number </a:t>
            </a:r>
            <a:r>
              <a:rPr b="1" spc="10" dirty="0">
                <a:solidFill>
                  <a:srgbClr val="344B5E"/>
                </a:solidFill>
                <a:latin typeface="Arial"/>
                <a:cs typeface="Arial"/>
              </a:rPr>
              <a:t>of </a:t>
            </a:r>
            <a:r>
              <a:rPr b="1" spc="-5" dirty="0">
                <a:solidFill>
                  <a:srgbClr val="344B5E"/>
                </a:solidFill>
                <a:latin typeface="Arial"/>
                <a:cs typeface="Arial"/>
              </a:rPr>
              <a:t>Malignant</a:t>
            </a:r>
            <a:r>
              <a:rPr b="1" spc="-31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344B5E"/>
                </a:solidFill>
                <a:latin typeface="Arial"/>
                <a:cs typeface="Arial"/>
              </a:rPr>
              <a:t>Nodes</a:t>
            </a:r>
            <a:endParaRPr>
              <a:latin typeface="Arial"/>
              <a:cs typeface="Arial"/>
            </a:endParaRPr>
          </a:p>
        </p:txBody>
      </p:sp>
      <p:sp>
        <p:nvSpPr>
          <p:cNvPr id="84" name="标题 83">
            <a:extLst>
              <a:ext uri="{FF2B5EF4-FFF2-40B4-BE49-F238E27FC236}">
                <a16:creationId xmlns:a16="http://schemas.microsoft.com/office/drawing/2014/main" id="{BDDCA567-B13D-42F4-BAB6-0A311606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多分类判定边界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85CF767-32C5-4DB2-B2C0-CBC6CA7A4F9C}"/>
              </a:ext>
            </a:extLst>
          </p:cNvPr>
          <p:cNvSpPr txBox="1"/>
          <p:nvPr/>
        </p:nvSpPr>
        <p:spPr>
          <a:xfrm flipH="1">
            <a:off x="2515215" y="5955215"/>
            <a:ext cx="4863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每个区域属于其概率最大的类</a:t>
            </a:r>
          </a:p>
        </p:txBody>
      </p:sp>
    </p:spTree>
    <p:extLst>
      <p:ext uri="{BB962C8B-B14F-4D97-AF65-F5344CB8AC3E}">
        <p14:creationId xmlns:p14="http://schemas.microsoft.com/office/powerpoint/2010/main" val="1115127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1521" y="1833000"/>
            <a:ext cx="8712968" cy="2623154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825"/>
              </a:spcBef>
            </a:pPr>
            <a:r>
              <a:rPr lang="zh-CN" altLang="en-US" sz="2400" b="1" spc="20" dirty="0">
                <a:latin typeface="Arial"/>
                <a:cs typeface="Arial"/>
              </a:rPr>
              <a:t>导入包含分类方法的类：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50000"/>
              </a:lnSpc>
              <a:spcBef>
                <a:spcPts val="570"/>
              </a:spcBef>
            </a:pP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from sklearn.linear_model import</a:t>
            </a:r>
            <a:r>
              <a:rPr sz="2000" b="1" spc="-70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LogisticRegression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50000"/>
              </a:lnSpc>
              <a:spcBef>
                <a:spcPts val="5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</a:pPr>
            <a:r>
              <a:rPr lang="zh-CN" altLang="en-US" sz="2400" b="1" spc="-25" dirty="0">
                <a:latin typeface="Arial"/>
                <a:cs typeface="Arial"/>
              </a:rPr>
              <a:t>创建该类的一个实例：</a:t>
            </a:r>
            <a:endParaRPr dirty="0">
              <a:latin typeface="Arial"/>
              <a:cs typeface="Arial"/>
            </a:endParaRPr>
          </a:p>
          <a:p>
            <a:pPr marL="469900">
              <a:lnSpc>
                <a:spcPct val="150000"/>
              </a:lnSpc>
              <a:spcBef>
                <a:spcPts val="570"/>
              </a:spcBef>
            </a:pPr>
            <a:r>
              <a:rPr sz="2000" b="1" spc="-5" dirty="0">
                <a:solidFill>
                  <a:srgbClr val="84ADAF"/>
                </a:solidFill>
                <a:latin typeface="Courier New"/>
                <a:cs typeface="Courier New"/>
              </a:rPr>
              <a:t>LR</a:t>
            </a:r>
            <a:r>
              <a:rPr sz="2000" b="1" spc="-5" dirty="0">
                <a:solidFill>
                  <a:srgbClr val="9BB808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84ADAF"/>
                </a:solidFill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LogisticRegression</a:t>
            </a:r>
            <a:r>
              <a:rPr sz="2000" b="1" spc="-5" dirty="0">
                <a:solidFill>
                  <a:srgbClr val="344B5E"/>
                </a:solidFill>
                <a:latin typeface="Courier New"/>
                <a:cs typeface="Courier New"/>
              </a:rPr>
              <a:t>(penalty='l2</a:t>
            </a:r>
            <a:r>
              <a:rPr lang="en-US" altLang="zh-CN" sz="2000" b="1" spc="-5" dirty="0">
                <a:solidFill>
                  <a:srgbClr val="344B5E"/>
                </a:solidFill>
                <a:latin typeface="Courier New"/>
                <a:cs typeface="Courier New"/>
              </a:rPr>
              <a:t>'</a:t>
            </a:r>
            <a:r>
              <a:rPr sz="2000" b="1" spc="-5" dirty="0">
                <a:solidFill>
                  <a:srgbClr val="344B5E"/>
                </a:solidFill>
                <a:latin typeface="Courier New"/>
                <a:cs typeface="Courier New"/>
              </a:rPr>
              <a:t>,</a:t>
            </a:r>
            <a:r>
              <a:rPr sz="2000" b="1" spc="-75" dirty="0">
                <a:solidFill>
                  <a:srgbClr val="344B5E"/>
                </a:solidFill>
                <a:latin typeface="Courier New"/>
                <a:cs typeface="Courier New"/>
              </a:rPr>
              <a:t> </a:t>
            </a:r>
            <a:r>
              <a:rPr lang="en-US" altLang="zh-CN" sz="2000" b="1" spc="-5" dirty="0">
                <a:solidFill>
                  <a:srgbClr val="344B5E"/>
                </a:solidFill>
                <a:latin typeface="Courier New"/>
                <a:cs typeface="Courier New"/>
              </a:rPr>
              <a:t>C</a:t>
            </a:r>
            <a:r>
              <a:rPr sz="2000" b="1" spc="-5" dirty="0">
                <a:solidFill>
                  <a:srgbClr val="344B5E"/>
                </a:solidFill>
                <a:latin typeface="Courier New"/>
                <a:cs typeface="Courier New"/>
              </a:rPr>
              <a:t>=10.0)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4B600EA-2E3A-4E5D-8BC9-1B185267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逻辑回归的语法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C48D9411-F14A-45F5-9873-A900D6650244}"/>
              </a:ext>
            </a:extLst>
          </p:cNvPr>
          <p:cNvSpPr txBox="1"/>
          <p:nvPr/>
        </p:nvSpPr>
        <p:spPr>
          <a:xfrm>
            <a:off x="8336278" y="3931147"/>
            <a:ext cx="8387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zh-CN" altLang="en-US" spc="35" dirty="0">
                <a:solidFill>
                  <a:srgbClr val="344B5E"/>
                </a:solidFill>
                <a:latin typeface="Arial"/>
                <a:cs typeface="Arial"/>
              </a:rPr>
              <a:t>正则化参数</a:t>
            </a:r>
            <a:endParaRPr dirty="0">
              <a:latin typeface="Arial"/>
              <a:cs typeface="Arial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F850DDD5-8EA0-4A00-8443-13AB53F02D7F}"/>
              </a:ext>
            </a:extLst>
          </p:cNvPr>
          <p:cNvSpPr/>
          <p:nvPr/>
        </p:nvSpPr>
        <p:spPr>
          <a:xfrm>
            <a:off x="7668344" y="4021518"/>
            <a:ext cx="641985" cy="386080"/>
          </a:xfrm>
          <a:custGeom>
            <a:avLst/>
            <a:gdLst/>
            <a:ahLst/>
            <a:cxnLst/>
            <a:rect l="l" t="t" r="r" b="b"/>
            <a:pathLst>
              <a:path w="641984" h="386080">
                <a:moveTo>
                  <a:pt x="192786" y="0"/>
                </a:moveTo>
                <a:lnTo>
                  <a:pt x="0" y="192786"/>
                </a:lnTo>
                <a:lnTo>
                  <a:pt x="192786" y="385571"/>
                </a:lnTo>
                <a:lnTo>
                  <a:pt x="192786" y="289178"/>
                </a:lnTo>
                <a:lnTo>
                  <a:pt x="641604" y="289178"/>
                </a:lnTo>
                <a:lnTo>
                  <a:pt x="641604" y="96393"/>
                </a:lnTo>
                <a:lnTo>
                  <a:pt x="192786" y="96393"/>
                </a:lnTo>
                <a:lnTo>
                  <a:pt x="192786" y="0"/>
                </a:lnTo>
                <a:close/>
              </a:path>
            </a:pathLst>
          </a:custGeom>
          <a:solidFill>
            <a:srgbClr val="D0692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8783C4-120E-4110-9C2B-8A7DCA0543FC}"/>
              </a:ext>
            </a:extLst>
          </p:cNvPr>
          <p:cNvSpPr txBox="1"/>
          <p:nvPr/>
        </p:nvSpPr>
        <p:spPr>
          <a:xfrm>
            <a:off x="35319" y="5589240"/>
            <a:ext cx="926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https://scikit-learn.org/stable/modules/generated/sklearn.linear_model.LogisticRegression.html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63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0103" y="1628800"/>
            <a:ext cx="8380369" cy="3779881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825"/>
              </a:spcBef>
            </a:pPr>
            <a:r>
              <a:rPr lang="zh-CN" altLang="en-US" sz="2400" b="1" spc="20" dirty="0">
                <a:latin typeface="Arial"/>
                <a:cs typeface="Arial"/>
              </a:rPr>
              <a:t>导入包含分类方法的类：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50000"/>
              </a:lnSpc>
              <a:spcBef>
                <a:spcPts val="570"/>
              </a:spcBef>
            </a:pP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from sklearn.linear_model import</a:t>
            </a:r>
            <a:r>
              <a:rPr b="1" spc="-70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006FC0"/>
                </a:solidFill>
                <a:latin typeface="Courier New"/>
                <a:cs typeface="Courier New"/>
              </a:rPr>
              <a:t>LogisticRegression</a:t>
            </a:r>
            <a:endParaRPr dirty="0">
              <a:latin typeface="Courier New"/>
              <a:cs typeface="Courier New"/>
            </a:endParaRPr>
          </a:p>
          <a:p>
            <a:pPr marL="12700">
              <a:lnSpc>
                <a:spcPct val="150000"/>
              </a:lnSpc>
            </a:pPr>
            <a:r>
              <a:rPr lang="zh-CN" altLang="en-US" sz="2400" b="1" spc="-25" dirty="0">
                <a:latin typeface="Arial"/>
                <a:cs typeface="Arial"/>
              </a:rPr>
              <a:t>创建该类的一个实例：</a:t>
            </a:r>
            <a:endParaRPr dirty="0">
              <a:latin typeface="Arial"/>
              <a:cs typeface="Arial"/>
            </a:endParaRPr>
          </a:p>
          <a:p>
            <a:pPr marL="469900">
              <a:lnSpc>
                <a:spcPct val="150000"/>
              </a:lnSpc>
              <a:spcBef>
                <a:spcPts val="570"/>
              </a:spcBef>
            </a:pP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LR</a:t>
            </a:r>
            <a:r>
              <a:rPr b="1" spc="-5" dirty="0">
                <a:solidFill>
                  <a:srgbClr val="9BB808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84ADAF"/>
                </a:solidFill>
                <a:latin typeface="Courier New"/>
                <a:cs typeface="Courier New"/>
              </a:rPr>
              <a:t>= </a:t>
            </a:r>
            <a:r>
              <a:rPr b="1" spc="-5" dirty="0">
                <a:solidFill>
                  <a:srgbClr val="006FC0"/>
                </a:solidFill>
                <a:latin typeface="Courier New"/>
                <a:cs typeface="Courier New"/>
              </a:rPr>
              <a:t>LogisticRegression</a:t>
            </a:r>
            <a:r>
              <a:rPr b="1" spc="-5" dirty="0">
                <a:solidFill>
                  <a:srgbClr val="344B5E"/>
                </a:solidFill>
                <a:latin typeface="Courier New"/>
                <a:cs typeface="Courier New"/>
              </a:rPr>
              <a:t>(penalty</a:t>
            </a:r>
            <a:r>
              <a:rPr lang="en-US" altLang="zh-CN" b="1" spc="-5" dirty="0">
                <a:solidFill>
                  <a:srgbClr val="344B5E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344B5E"/>
                </a:solidFill>
                <a:latin typeface="Courier New"/>
                <a:cs typeface="Courier New"/>
              </a:rPr>
              <a:t>=</a:t>
            </a:r>
            <a:r>
              <a:rPr lang="en-US" altLang="zh-CN" b="1" spc="-5" dirty="0">
                <a:solidFill>
                  <a:srgbClr val="344B5E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344B5E"/>
                </a:solidFill>
                <a:latin typeface="Courier New"/>
                <a:cs typeface="Courier New"/>
              </a:rPr>
              <a:t>'l2',</a:t>
            </a:r>
            <a:r>
              <a:rPr b="1" spc="-75" dirty="0">
                <a:solidFill>
                  <a:srgbClr val="344B5E"/>
                </a:solidFill>
                <a:latin typeface="Courier New"/>
                <a:cs typeface="Courier New"/>
              </a:rPr>
              <a:t> </a:t>
            </a:r>
            <a:r>
              <a:rPr lang="en-US" b="1" spc="-5" dirty="0">
                <a:solidFill>
                  <a:srgbClr val="344B5E"/>
                </a:solidFill>
                <a:latin typeface="Courier New"/>
                <a:cs typeface="Courier New"/>
              </a:rPr>
              <a:t>C</a:t>
            </a:r>
            <a:r>
              <a:rPr lang="en-US" altLang="zh-CN" b="1" spc="-5" dirty="0">
                <a:solidFill>
                  <a:srgbClr val="344B5E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344B5E"/>
                </a:solidFill>
                <a:latin typeface="Courier New"/>
                <a:cs typeface="Courier New"/>
              </a:rPr>
              <a:t>=</a:t>
            </a:r>
            <a:r>
              <a:rPr lang="en-US" altLang="zh-CN" b="1" spc="-5" dirty="0">
                <a:solidFill>
                  <a:srgbClr val="344B5E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344B5E"/>
                </a:solidFill>
                <a:latin typeface="Courier New"/>
                <a:cs typeface="Courier New"/>
              </a:rPr>
              <a:t>10.0)</a:t>
            </a:r>
            <a:endParaRPr lang="en-US" altLang="zh-CN" b="1" spc="-5" dirty="0">
              <a:solidFill>
                <a:srgbClr val="344B5E"/>
              </a:solidFill>
              <a:latin typeface="Courier New"/>
              <a:cs typeface="Courier New"/>
            </a:endParaRPr>
          </a:p>
          <a:p>
            <a:pPr marL="12700">
              <a:lnSpc>
                <a:spcPct val="150000"/>
              </a:lnSpc>
            </a:pPr>
            <a:r>
              <a:rPr lang="zh-CN" altLang="en-US" sz="2400" b="1" spc="-10" dirty="0">
                <a:latin typeface="Arial"/>
                <a:cs typeface="Arial"/>
              </a:rPr>
              <a:t>拟合训练数据并预测：</a:t>
            </a:r>
            <a:endParaRPr lang="en-US" altLang="zh-CN" sz="2400" dirty="0">
              <a:latin typeface="Arial"/>
              <a:cs typeface="Arial"/>
            </a:endParaRPr>
          </a:p>
          <a:p>
            <a:pPr marL="469900">
              <a:lnSpc>
                <a:spcPct val="150000"/>
              </a:lnSpc>
              <a:spcBef>
                <a:spcPts val="570"/>
              </a:spcBef>
            </a:pPr>
            <a:r>
              <a:rPr lang="en-US" altLang="zh-CN" b="1" spc="-5" dirty="0">
                <a:solidFill>
                  <a:srgbClr val="84ADAF"/>
                </a:solidFill>
                <a:latin typeface="Courier New"/>
                <a:cs typeface="Courier New"/>
              </a:rPr>
              <a:t>LR</a:t>
            </a:r>
            <a:r>
              <a:rPr lang="en-US" altLang="zh-CN" b="1" spc="-5" dirty="0">
                <a:solidFill>
                  <a:srgbClr val="9BB808"/>
                </a:solidFill>
                <a:latin typeface="Courier New"/>
                <a:cs typeface="Courier New"/>
              </a:rPr>
              <a:t> </a:t>
            </a:r>
            <a:r>
              <a:rPr lang="en-US" altLang="zh-CN" b="1" dirty="0">
                <a:solidFill>
                  <a:srgbClr val="84ADAF"/>
                </a:solidFill>
                <a:latin typeface="Courier New"/>
                <a:cs typeface="Courier New"/>
              </a:rPr>
              <a:t>= </a:t>
            </a:r>
            <a:r>
              <a:rPr lang="en-US" altLang="zh-CN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LR.</a:t>
            </a:r>
            <a:r>
              <a:rPr lang="en-US" altLang="zh-CN" b="1" spc="-5" dirty="0" err="1">
                <a:solidFill>
                  <a:srgbClr val="D0692F"/>
                </a:solidFill>
                <a:latin typeface="Courier New"/>
                <a:cs typeface="Courier New"/>
              </a:rPr>
              <a:t>fit</a:t>
            </a:r>
            <a:r>
              <a:rPr lang="en-US" altLang="zh-CN" b="1" spc="-5" dirty="0">
                <a:solidFill>
                  <a:srgbClr val="84ADAF"/>
                </a:solidFill>
                <a:latin typeface="Courier New"/>
                <a:cs typeface="Courier New"/>
              </a:rPr>
              <a:t>(</a:t>
            </a:r>
            <a:r>
              <a:rPr lang="en-US" altLang="zh-CN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X_train</a:t>
            </a:r>
            <a:r>
              <a:rPr lang="en-US" altLang="zh-CN" b="1" spc="-5" dirty="0">
                <a:solidFill>
                  <a:srgbClr val="84ADAF"/>
                </a:solidFill>
                <a:latin typeface="Courier New"/>
                <a:cs typeface="Courier New"/>
              </a:rPr>
              <a:t>,</a:t>
            </a:r>
            <a:r>
              <a:rPr lang="en-US" altLang="zh-CN" b="1" spc="-60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lang="en-US" altLang="zh-CN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y_train</a:t>
            </a:r>
            <a:r>
              <a:rPr lang="en-US" altLang="zh-CN" b="1" spc="-5" dirty="0">
                <a:solidFill>
                  <a:srgbClr val="84ADAF"/>
                </a:solidFill>
                <a:latin typeface="Courier New"/>
                <a:cs typeface="Courier New"/>
              </a:rPr>
              <a:t>)</a:t>
            </a:r>
            <a:endParaRPr lang="en-US" altLang="zh-CN" dirty="0">
              <a:latin typeface="Courier New"/>
              <a:cs typeface="Courier New"/>
            </a:endParaRPr>
          </a:p>
          <a:p>
            <a:pPr marL="469900">
              <a:lnSpc>
                <a:spcPct val="150000"/>
              </a:lnSpc>
              <a:spcBef>
                <a:spcPts val="1200"/>
              </a:spcBef>
            </a:pPr>
            <a:r>
              <a:rPr lang="en-US" altLang="zh-CN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y_predict</a:t>
            </a:r>
            <a:r>
              <a:rPr lang="en-US" altLang="zh-CN" b="1" spc="-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lang="en-US" altLang="zh-CN" b="1" dirty="0">
                <a:solidFill>
                  <a:srgbClr val="84ADAF"/>
                </a:solidFill>
                <a:latin typeface="Courier New"/>
                <a:cs typeface="Courier New"/>
              </a:rPr>
              <a:t>=</a:t>
            </a:r>
            <a:r>
              <a:rPr lang="en-US" altLang="zh-CN" b="1" spc="-4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lang="en-US" altLang="zh-CN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LR.</a:t>
            </a:r>
            <a:r>
              <a:rPr lang="en-US" altLang="zh-CN" b="1" spc="-5" dirty="0" err="1">
                <a:solidFill>
                  <a:srgbClr val="D0692F"/>
                </a:solidFill>
                <a:latin typeface="Courier New"/>
                <a:cs typeface="Courier New"/>
              </a:rPr>
              <a:t>predict</a:t>
            </a:r>
            <a:r>
              <a:rPr lang="en-US" altLang="zh-CN" b="1" spc="-5" dirty="0">
                <a:solidFill>
                  <a:srgbClr val="84ADAF"/>
                </a:solidFill>
                <a:latin typeface="Courier New"/>
                <a:cs typeface="Courier New"/>
              </a:rPr>
              <a:t>(</a:t>
            </a:r>
            <a:r>
              <a:rPr lang="en-US" altLang="zh-CN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X_test</a:t>
            </a:r>
            <a:r>
              <a:rPr lang="en-US" altLang="zh-CN" b="1" spc="-5" dirty="0">
                <a:solidFill>
                  <a:srgbClr val="84ADAF"/>
                </a:solidFill>
                <a:latin typeface="Courier New"/>
                <a:cs typeface="Courier New"/>
              </a:rPr>
              <a:t>)</a:t>
            </a:r>
            <a:endParaRPr lang="en-US" altLang="zh-CN" dirty="0">
              <a:latin typeface="Courier New"/>
              <a:cs typeface="Courier New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4B600EA-2E3A-4E5D-8BC9-1B185267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逻辑回归的语法</a:t>
            </a:r>
          </a:p>
        </p:txBody>
      </p:sp>
    </p:spTree>
    <p:extLst>
      <p:ext uri="{BB962C8B-B14F-4D97-AF65-F5344CB8AC3E}">
        <p14:creationId xmlns:p14="http://schemas.microsoft.com/office/powerpoint/2010/main" val="3714224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1600" y="1556792"/>
            <a:ext cx="8398872" cy="3779881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825"/>
              </a:spcBef>
            </a:pPr>
            <a:r>
              <a:rPr lang="zh-CN" altLang="en-US" sz="2400" b="1" spc="20" dirty="0">
                <a:latin typeface="Arial"/>
                <a:cs typeface="Arial"/>
              </a:rPr>
              <a:t>导入包含分类方法的类：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50000"/>
              </a:lnSpc>
              <a:spcBef>
                <a:spcPts val="570"/>
              </a:spcBef>
            </a:pP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from sklearn.linear_model import</a:t>
            </a:r>
            <a:r>
              <a:rPr b="1" spc="-70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006FC0"/>
                </a:solidFill>
                <a:latin typeface="Courier New"/>
                <a:cs typeface="Courier New"/>
              </a:rPr>
              <a:t>LogisticRegression</a:t>
            </a:r>
            <a:endParaRPr dirty="0">
              <a:latin typeface="Courier New"/>
              <a:cs typeface="Courier New"/>
            </a:endParaRPr>
          </a:p>
          <a:p>
            <a:pPr marL="12700">
              <a:lnSpc>
                <a:spcPct val="150000"/>
              </a:lnSpc>
            </a:pPr>
            <a:r>
              <a:rPr lang="zh-CN" altLang="en-US" sz="2400" b="1" spc="-25" dirty="0">
                <a:latin typeface="Arial"/>
                <a:cs typeface="Arial"/>
              </a:rPr>
              <a:t>创建该类的一个实例：</a:t>
            </a:r>
            <a:endParaRPr dirty="0">
              <a:latin typeface="Arial"/>
              <a:cs typeface="Arial"/>
            </a:endParaRPr>
          </a:p>
          <a:p>
            <a:pPr marL="469900">
              <a:lnSpc>
                <a:spcPct val="150000"/>
              </a:lnSpc>
              <a:spcBef>
                <a:spcPts val="570"/>
              </a:spcBef>
            </a:pP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LR</a:t>
            </a:r>
            <a:r>
              <a:rPr b="1" spc="-5" dirty="0">
                <a:solidFill>
                  <a:srgbClr val="9BB808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84ADAF"/>
                </a:solidFill>
                <a:latin typeface="Courier New"/>
                <a:cs typeface="Courier New"/>
              </a:rPr>
              <a:t>= </a:t>
            </a:r>
            <a:r>
              <a:rPr b="1" spc="-5" dirty="0">
                <a:solidFill>
                  <a:srgbClr val="006FC0"/>
                </a:solidFill>
                <a:latin typeface="Courier New"/>
                <a:cs typeface="Courier New"/>
              </a:rPr>
              <a:t>LogisticRegression</a:t>
            </a:r>
            <a:r>
              <a:rPr b="1" spc="-5" dirty="0">
                <a:solidFill>
                  <a:srgbClr val="344B5E"/>
                </a:solidFill>
                <a:latin typeface="Courier New"/>
                <a:cs typeface="Courier New"/>
              </a:rPr>
              <a:t>(penalty</a:t>
            </a:r>
            <a:r>
              <a:rPr lang="en-US" altLang="zh-CN" b="1" spc="-5" dirty="0">
                <a:solidFill>
                  <a:srgbClr val="344B5E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344B5E"/>
                </a:solidFill>
                <a:latin typeface="Courier New"/>
                <a:cs typeface="Courier New"/>
              </a:rPr>
              <a:t>=</a:t>
            </a:r>
            <a:r>
              <a:rPr lang="en-US" altLang="zh-CN" b="1" spc="-5" dirty="0">
                <a:solidFill>
                  <a:srgbClr val="344B5E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344B5E"/>
                </a:solidFill>
                <a:latin typeface="Courier New"/>
                <a:cs typeface="Courier New"/>
              </a:rPr>
              <a:t>'</a:t>
            </a:r>
            <a:r>
              <a:rPr lang="en-US" b="1" spc="-5" dirty="0">
                <a:solidFill>
                  <a:srgbClr val="344B5E"/>
                </a:solidFill>
                <a:latin typeface="Courier New"/>
                <a:cs typeface="Courier New"/>
              </a:rPr>
              <a:t>l</a:t>
            </a:r>
            <a:r>
              <a:rPr b="1" spc="-5" dirty="0">
                <a:solidFill>
                  <a:srgbClr val="344B5E"/>
                </a:solidFill>
                <a:latin typeface="Courier New"/>
                <a:cs typeface="Courier New"/>
              </a:rPr>
              <a:t>2</a:t>
            </a:r>
            <a:r>
              <a:rPr lang="en-US" altLang="zh-CN" b="1" spc="-5" dirty="0">
                <a:solidFill>
                  <a:srgbClr val="344B5E"/>
                </a:solidFill>
                <a:latin typeface="Courier New"/>
                <a:cs typeface="Courier New"/>
              </a:rPr>
              <a:t>'</a:t>
            </a:r>
            <a:r>
              <a:rPr b="1" spc="-5" dirty="0">
                <a:solidFill>
                  <a:srgbClr val="344B5E"/>
                </a:solidFill>
                <a:latin typeface="Courier New"/>
                <a:cs typeface="Courier New"/>
              </a:rPr>
              <a:t>,</a:t>
            </a:r>
            <a:r>
              <a:rPr b="1" spc="-75" dirty="0">
                <a:solidFill>
                  <a:srgbClr val="344B5E"/>
                </a:solidFill>
                <a:latin typeface="Courier New"/>
                <a:cs typeface="Courier New"/>
              </a:rPr>
              <a:t> </a:t>
            </a:r>
            <a:r>
              <a:rPr lang="en-US" b="1" spc="-5" dirty="0">
                <a:solidFill>
                  <a:srgbClr val="344B5E"/>
                </a:solidFill>
                <a:latin typeface="Courier New"/>
                <a:cs typeface="Courier New"/>
              </a:rPr>
              <a:t>C </a:t>
            </a:r>
            <a:r>
              <a:rPr b="1" spc="-5" dirty="0">
                <a:solidFill>
                  <a:srgbClr val="344B5E"/>
                </a:solidFill>
                <a:latin typeface="Courier New"/>
                <a:cs typeface="Courier New"/>
              </a:rPr>
              <a:t>=</a:t>
            </a:r>
            <a:r>
              <a:rPr lang="en-US" altLang="zh-CN" b="1" spc="-5" dirty="0">
                <a:solidFill>
                  <a:srgbClr val="344B5E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344B5E"/>
                </a:solidFill>
                <a:latin typeface="Courier New"/>
                <a:cs typeface="Courier New"/>
              </a:rPr>
              <a:t>10.0)</a:t>
            </a:r>
            <a:endParaRPr lang="en-US" altLang="zh-CN" b="1" spc="-5" dirty="0">
              <a:solidFill>
                <a:srgbClr val="344B5E"/>
              </a:solidFill>
              <a:latin typeface="Courier New"/>
              <a:cs typeface="Courier New"/>
            </a:endParaRPr>
          </a:p>
          <a:p>
            <a:pPr marL="12700">
              <a:lnSpc>
                <a:spcPct val="150000"/>
              </a:lnSpc>
            </a:pPr>
            <a:r>
              <a:rPr lang="zh-CN" altLang="en-US" sz="2400" b="1" spc="-10" dirty="0">
                <a:latin typeface="Arial"/>
                <a:cs typeface="Arial"/>
              </a:rPr>
              <a:t>拟合训练数据并预测：</a:t>
            </a:r>
            <a:endParaRPr lang="en-US" altLang="zh-CN" sz="2400" dirty="0">
              <a:latin typeface="Arial"/>
              <a:cs typeface="Arial"/>
            </a:endParaRPr>
          </a:p>
          <a:p>
            <a:pPr marL="469900">
              <a:lnSpc>
                <a:spcPct val="150000"/>
              </a:lnSpc>
              <a:spcBef>
                <a:spcPts val="570"/>
              </a:spcBef>
            </a:pPr>
            <a:r>
              <a:rPr lang="en-US" altLang="zh-CN" b="1" spc="-5" dirty="0">
                <a:solidFill>
                  <a:srgbClr val="84ADAF"/>
                </a:solidFill>
                <a:latin typeface="Courier New"/>
                <a:cs typeface="Courier New"/>
              </a:rPr>
              <a:t>LR = </a:t>
            </a:r>
            <a:r>
              <a:rPr lang="en-US" altLang="zh-CN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LR.</a:t>
            </a:r>
            <a:r>
              <a:rPr lang="en-US" altLang="zh-CN" b="1" spc="-5" dirty="0" err="1">
                <a:solidFill>
                  <a:srgbClr val="D0692F"/>
                </a:solidFill>
                <a:latin typeface="Courier New"/>
                <a:cs typeface="Courier New"/>
              </a:rPr>
              <a:t>fit</a:t>
            </a:r>
            <a:r>
              <a:rPr lang="en-US" altLang="zh-CN" b="1" spc="-5" dirty="0">
                <a:solidFill>
                  <a:srgbClr val="84ADAF"/>
                </a:solidFill>
                <a:latin typeface="Courier New"/>
                <a:cs typeface="Courier New"/>
              </a:rPr>
              <a:t>(</a:t>
            </a:r>
            <a:r>
              <a:rPr lang="en-US" altLang="zh-CN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X_train</a:t>
            </a:r>
            <a:r>
              <a:rPr lang="en-US" altLang="zh-CN" b="1" spc="-5" dirty="0">
                <a:solidFill>
                  <a:srgbClr val="84ADAF"/>
                </a:solidFill>
                <a:latin typeface="Courier New"/>
                <a:cs typeface="Courier New"/>
              </a:rPr>
              <a:t>,</a:t>
            </a:r>
            <a:r>
              <a:rPr lang="en-US" altLang="zh-CN" b="1" spc="-60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lang="en-US" altLang="zh-CN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y_train</a:t>
            </a:r>
            <a:r>
              <a:rPr lang="en-US" altLang="zh-CN" b="1" spc="-5" dirty="0">
                <a:solidFill>
                  <a:srgbClr val="84ADAF"/>
                </a:solidFill>
                <a:latin typeface="Courier New"/>
                <a:cs typeface="Courier New"/>
              </a:rPr>
              <a:t>)</a:t>
            </a:r>
            <a:endParaRPr lang="en-US" altLang="zh-CN" dirty="0">
              <a:latin typeface="Courier New"/>
              <a:cs typeface="Courier New"/>
            </a:endParaRPr>
          </a:p>
          <a:p>
            <a:pPr marL="469900">
              <a:lnSpc>
                <a:spcPct val="150000"/>
              </a:lnSpc>
              <a:spcBef>
                <a:spcPts val="1200"/>
              </a:spcBef>
            </a:pPr>
            <a:r>
              <a:rPr lang="en-US" altLang="zh-CN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y_predict</a:t>
            </a:r>
            <a:r>
              <a:rPr lang="en-US" altLang="zh-CN" b="1" spc="-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lang="en-US" altLang="zh-CN" b="1" dirty="0">
                <a:solidFill>
                  <a:srgbClr val="84ADAF"/>
                </a:solidFill>
                <a:latin typeface="Courier New"/>
                <a:cs typeface="Courier New"/>
              </a:rPr>
              <a:t>=</a:t>
            </a:r>
            <a:r>
              <a:rPr lang="en-US" altLang="zh-CN" b="1" spc="-4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lang="en-US" altLang="zh-CN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LR.</a:t>
            </a:r>
            <a:r>
              <a:rPr lang="en-US" altLang="zh-CN" b="1" spc="-5" dirty="0" err="1">
                <a:solidFill>
                  <a:srgbClr val="D0692F"/>
                </a:solidFill>
                <a:latin typeface="Courier New"/>
                <a:cs typeface="Courier New"/>
              </a:rPr>
              <a:t>predict</a:t>
            </a:r>
            <a:r>
              <a:rPr lang="en-US" altLang="zh-CN" b="1" spc="-5" dirty="0">
                <a:solidFill>
                  <a:srgbClr val="84ADAF"/>
                </a:solidFill>
                <a:latin typeface="Courier New"/>
                <a:cs typeface="Courier New"/>
              </a:rPr>
              <a:t>(</a:t>
            </a:r>
            <a:r>
              <a:rPr lang="en-US" altLang="zh-CN" b="1" spc="-5" dirty="0" err="1">
                <a:solidFill>
                  <a:srgbClr val="84ADAF"/>
                </a:solidFill>
                <a:latin typeface="Courier New"/>
                <a:cs typeface="Courier New"/>
              </a:rPr>
              <a:t>X_test</a:t>
            </a:r>
            <a:r>
              <a:rPr lang="en-US" altLang="zh-CN" b="1" spc="-5" dirty="0">
                <a:solidFill>
                  <a:srgbClr val="84ADAF"/>
                </a:solidFill>
                <a:latin typeface="Courier New"/>
                <a:cs typeface="Courier New"/>
              </a:rPr>
              <a:t>)</a:t>
            </a:r>
            <a:endParaRPr lang="en-US" altLang="zh-CN" dirty="0">
              <a:latin typeface="Courier New"/>
              <a:cs typeface="Courier New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4B600EA-2E3A-4E5D-8BC9-1B185267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逻辑回归的语法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2E0E62-CD9A-4ACE-8AC1-CE46EFBC9894}"/>
              </a:ext>
            </a:extLst>
          </p:cNvPr>
          <p:cNvSpPr txBox="1"/>
          <p:nvPr/>
        </p:nvSpPr>
        <p:spPr>
          <a:xfrm>
            <a:off x="899592" y="5877272"/>
            <a:ext cx="7051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84ADAF"/>
                </a:solidFill>
                <a:latin typeface="Arial"/>
                <a:cs typeface="Arial"/>
              </a:rPr>
              <a:t>使用交叉验证自动确定正则化参数：</a:t>
            </a:r>
            <a:r>
              <a:rPr lang="en-US" altLang="zh-CN" sz="2000" b="1" dirty="0" err="1">
                <a:solidFill>
                  <a:srgbClr val="006FC0"/>
                </a:solidFill>
                <a:latin typeface="Arial"/>
                <a:cs typeface="Arial"/>
              </a:rPr>
              <a:t>LogisticRegressionCV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0490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417EE-254B-44DD-8940-8AE20E651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Jupyter</a:t>
            </a:r>
            <a:r>
              <a:rPr lang="zh-CN" altLang="en-US" dirty="0"/>
              <a:t>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DE71AF-46D4-4D41-B219-CD33CA8E4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07-logreg.ipynb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56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06851" y="4600195"/>
            <a:ext cx="5149850" cy="628015"/>
          </a:xfrm>
          <a:custGeom>
            <a:avLst/>
            <a:gdLst/>
            <a:ahLst/>
            <a:cxnLst/>
            <a:rect l="l" t="t" r="r" b="b"/>
            <a:pathLst>
              <a:path w="5149850" h="628014">
                <a:moveTo>
                  <a:pt x="0" y="627887"/>
                </a:moveTo>
                <a:lnTo>
                  <a:pt x="5149596" y="627887"/>
                </a:lnTo>
                <a:lnTo>
                  <a:pt x="5149596" y="0"/>
                </a:lnTo>
                <a:lnTo>
                  <a:pt x="0" y="0"/>
                </a:lnTo>
                <a:lnTo>
                  <a:pt x="0" y="627887"/>
                </a:lnTo>
                <a:close/>
              </a:path>
            </a:pathLst>
          </a:custGeom>
          <a:solidFill>
            <a:srgbClr val="E6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43070" y="4730241"/>
            <a:ext cx="494030" cy="377190"/>
          </a:xfrm>
          <a:custGeom>
            <a:avLst/>
            <a:gdLst/>
            <a:ahLst/>
            <a:cxnLst/>
            <a:rect l="l" t="t" r="r" b="b"/>
            <a:pathLst>
              <a:path w="494029" h="377189">
                <a:moveTo>
                  <a:pt x="373379" y="0"/>
                </a:moveTo>
                <a:lnTo>
                  <a:pt x="368045" y="15354"/>
                </a:lnTo>
                <a:lnTo>
                  <a:pt x="389858" y="24829"/>
                </a:lnTo>
                <a:lnTo>
                  <a:pt x="408622" y="37939"/>
                </a:lnTo>
                <a:lnTo>
                  <a:pt x="437006" y="75069"/>
                </a:lnTo>
                <a:lnTo>
                  <a:pt x="453643" y="125161"/>
                </a:lnTo>
                <a:lnTo>
                  <a:pt x="459231" y="186626"/>
                </a:lnTo>
                <a:lnTo>
                  <a:pt x="457829" y="219866"/>
                </a:lnTo>
                <a:lnTo>
                  <a:pt x="446641" y="277187"/>
                </a:lnTo>
                <a:lnTo>
                  <a:pt x="424185" y="321954"/>
                </a:lnTo>
                <a:lnTo>
                  <a:pt x="390034" y="352157"/>
                </a:lnTo>
                <a:lnTo>
                  <a:pt x="368553" y="361670"/>
                </a:lnTo>
                <a:lnTo>
                  <a:pt x="373379" y="376961"/>
                </a:lnTo>
                <a:lnTo>
                  <a:pt x="424814" y="352850"/>
                </a:lnTo>
                <a:lnTo>
                  <a:pt x="462533" y="311099"/>
                </a:lnTo>
                <a:lnTo>
                  <a:pt x="485790" y="255196"/>
                </a:lnTo>
                <a:lnTo>
                  <a:pt x="493521" y="188607"/>
                </a:lnTo>
                <a:lnTo>
                  <a:pt x="491591" y="154055"/>
                </a:lnTo>
                <a:lnTo>
                  <a:pt x="476109" y="92815"/>
                </a:lnTo>
                <a:lnTo>
                  <a:pt x="445246" y="42960"/>
                </a:lnTo>
                <a:lnTo>
                  <a:pt x="400669" y="9902"/>
                </a:lnTo>
                <a:lnTo>
                  <a:pt x="373379" y="0"/>
                </a:lnTo>
                <a:close/>
              </a:path>
              <a:path w="494029" h="377189">
                <a:moveTo>
                  <a:pt x="120141" y="0"/>
                </a:moveTo>
                <a:lnTo>
                  <a:pt x="68913" y="24220"/>
                </a:lnTo>
                <a:lnTo>
                  <a:pt x="31114" y="66128"/>
                </a:lnTo>
                <a:lnTo>
                  <a:pt x="7747" y="122124"/>
                </a:lnTo>
                <a:lnTo>
                  <a:pt x="0" y="188607"/>
                </a:lnTo>
                <a:lnTo>
                  <a:pt x="1930" y="223238"/>
                </a:lnTo>
                <a:lnTo>
                  <a:pt x="17412" y="284483"/>
                </a:lnTo>
                <a:lnTo>
                  <a:pt x="48204" y="334181"/>
                </a:lnTo>
                <a:lnTo>
                  <a:pt x="92781" y="367109"/>
                </a:lnTo>
                <a:lnTo>
                  <a:pt x="120141" y="376961"/>
                </a:lnTo>
                <a:lnTo>
                  <a:pt x="124967" y="361670"/>
                </a:lnTo>
                <a:lnTo>
                  <a:pt x="103487" y="352157"/>
                </a:lnTo>
                <a:lnTo>
                  <a:pt x="84947" y="338918"/>
                </a:lnTo>
                <a:lnTo>
                  <a:pt x="56641" y="301269"/>
                </a:lnTo>
                <a:lnTo>
                  <a:pt x="39893" y="250053"/>
                </a:lnTo>
                <a:lnTo>
                  <a:pt x="34289" y="186626"/>
                </a:lnTo>
                <a:lnTo>
                  <a:pt x="35692" y="154472"/>
                </a:lnTo>
                <a:lnTo>
                  <a:pt x="46880" y="98694"/>
                </a:lnTo>
                <a:lnTo>
                  <a:pt x="69381" y="54686"/>
                </a:lnTo>
                <a:lnTo>
                  <a:pt x="103862" y="24829"/>
                </a:lnTo>
                <a:lnTo>
                  <a:pt x="125602" y="15354"/>
                </a:lnTo>
                <a:lnTo>
                  <a:pt x="12014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06851" y="4615841"/>
            <a:ext cx="51498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5970">
              <a:spcBef>
                <a:spcPts val="100"/>
              </a:spcBef>
              <a:tabLst>
                <a:tab pos="1369695" algn="l"/>
                <a:tab pos="1877695" algn="l"/>
              </a:tabLst>
            </a:pPr>
            <a:r>
              <a:rPr sz="3200" dirty="0">
                <a:solidFill>
                  <a:srgbClr val="344B5E"/>
                </a:solidFill>
                <a:latin typeface="Verdana"/>
                <a:cs typeface="Verdana"/>
              </a:rPr>
              <a:t>𝑦</a:t>
            </a:r>
            <a:r>
              <a:rPr sz="3525" baseline="-15366" dirty="0">
                <a:solidFill>
                  <a:srgbClr val="344B5E"/>
                </a:solidFill>
                <a:latin typeface="Verdana"/>
                <a:cs typeface="Verdana"/>
              </a:rPr>
              <a:t>𝛽	</a:t>
            </a:r>
            <a:r>
              <a:rPr sz="3200" dirty="0">
                <a:solidFill>
                  <a:srgbClr val="344B5E"/>
                </a:solidFill>
                <a:latin typeface="Verdana"/>
                <a:cs typeface="Verdana"/>
              </a:rPr>
              <a:t>𝑥	= 𝛽</a:t>
            </a:r>
            <a:r>
              <a:rPr sz="3525" baseline="-15366" dirty="0">
                <a:solidFill>
                  <a:srgbClr val="344B5E"/>
                </a:solidFill>
                <a:latin typeface="Verdana"/>
                <a:cs typeface="Verdana"/>
              </a:rPr>
              <a:t>0 </a:t>
            </a:r>
            <a:r>
              <a:rPr sz="3200" dirty="0">
                <a:solidFill>
                  <a:srgbClr val="344B5E"/>
                </a:solidFill>
                <a:latin typeface="Arial"/>
                <a:cs typeface="Arial"/>
              </a:rPr>
              <a:t>+ </a:t>
            </a:r>
            <a:r>
              <a:rPr sz="3200" dirty="0">
                <a:solidFill>
                  <a:srgbClr val="344B5E"/>
                </a:solidFill>
                <a:latin typeface="Verdana"/>
                <a:cs typeface="Verdana"/>
              </a:rPr>
              <a:t>𝛽</a:t>
            </a:r>
            <a:r>
              <a:rPr sz="3525" baseline="-15366" dirty="0">
                <a:solidFill>
                  <a:srgbClr val="344B5E"/>
                </a:solidFill>
                <a:latin typeface="Verdana"/>
                <a:cs typeface="Verdana"/>
              </a:rPr>
              <a:t>1</a:t>
            </a:r>
            <a:r>
              <a:rPr sz="3200" dirty="0">
                <a:solidFill>
                  <a:srgbClr val="344B5E"/>
                </a:solidFill>
                <a:latin typeface="Verdana"/>
                <a:cs typeface="Verdana"/>
              </a:rPr>
              <a:t>𝑥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07487" y="3760851"/>
            <a:ext cx="5149215" cy="114300"/>
          </a:xfrm>
          <a:custGeom>
            <a:avLst/>
            <a:gdLst/>
            <a:ahLst/>
            <a:cxnLst/>
            <a:rect l="l" t="t" r="r" b="b"/>
            <a:pathLst>
              <a:path w="5149215" h="114300">
                <a:moveTo>
                  <a:pt x="5111542" y="38100"/>
                </a:moveTo>
                <a:lnTo>
                  <a:pt x="5053838" y="38100"/>
                </a:lnTo>
                <a:lnTo>
                  <a:pt x="5053965" y="76200"/>
                </a:lnTo>
                <a:lnTo>
                  <a:pt x="5034915" y="76266"/>
                </a:lnTo>
                <a:lnTo>
                  <a:pt x="5035042" y="114300"/>
                </a:lnTo>
                <a:lnTo>
                  <a:pt x="5149215" y="56768"/>
                </a:lnTo>
                <a:lnTo>
                  <a:pt x="5111542" y="38100"/>
                </a:lnTo>
                <a:close/>
              </a:path>
              <a:path w="5149215" h="114300">
                <a:moveTo>
                  <a:pt x="5034788" y="38166"/>
                </a:moveTo>
                <a:lnTo>
                  <a:pt x="0" y="55753"/>
                </a:lnTo>
                <a:lnTo>
                  <a:pt x="254" y="93853"/>
                </a:lnTo>
                <a:lnTo>
                  <a:pt x="5034915" y="76266"/>
                </a:lnTo>
                <a:lnTo>
                  <a:pt x="5034788" y="38166"/>
                </a:lnTo>
                <a:close/>
              </a:path>
              <a:path w="5149215" h="114300">
                <a:moveTo>
                  <a:pt x="5053838" y="38100"/>
                </a:moveTo>
                <a:lnTo>
                  <a:pt x="5034788" y="38166"/>
                </a:lnTo>
                <a:lnTo>
                  <a:pt x="5034915" y="76266"/>
                </a:lnTo>
                <a:lnTo>
                  <a:pt x="5053965" y="76200"/>
                </a:lnTo>
                <a:lnTo>
                  <a:pt x="5053838" y="38100"/>
                </a:lnTo>
                <a:close/>
              </a:path>
              <a:path w="5149215" h="114300">
                <a:moveTo>
                  <a:pt x="5034661" y="0"/>
                </a:moveTo>
                <a:lnTo>
                  <a:pt x="5034788" y="38166"/>
                </a:lnTo>
                <a:lnTo>
                  <a:pt x="5111542" y="38100"/>
                </a:lnTo>
                <a:lnTo>
                  <a:pt x="503466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50464" y="2269237"/>
            <a:ext cx="114300" cy="1566545"/>
          </a:xfrm>
          <a:custGeom>
            <a:avLst/>
            <a:gdLst/>
            <a:ahLst/>
            <a:cxnLst/>
            <a:rect l="l" t="t" r="r" b="b"/>
            <a:pathLst>
              <a:path w="114300" h="1566545">
                <a:moveTo>
                  <a:pt x="76200" y="95250"/>
                </a:moveTo>
                <a:lnTo>
                  <a:pt x="38100" y="95250"/>
                </a:lnTo>
                <a:lnTo>
                  <a:pt x="38100" y="1566545"/>
                </a:lnTo>
                <a:lnTo>
                  <a:pt x="76200" y="1566545"/>
                </a:lnTo>
                <a:lnTo>
                  <a:pt x="76200" y="95250"/>
                </a:lnTo>
                <a:close/>
              </a:path>
              <a:path w="114300" h="1566545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1566545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45283" y="3550920"/>
            <a:ext cx="5437303" cy="80010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spcBef>
                <a:spcPts val="990"/>
              </a:spcBef>
            </a:pPr>
            <a:r>
              <a:rPr spc="10" dirty="0">
                <a:solidFill>
                  <a:srgbClr val="344B5E"/>
                </a:solidFill>
                <a:latin typeface="Arial"/>
                <a:cs typeface="Arial"/>
              </a:rPr>
              <a:t>Survived</a:t>
            </a:r>
            <a:r>
              <a:rPr lang="en-US" altLang="zh-CN" spc="10" dirty="0">
                <a:solidFill>
                  <a:srgbClr val="344B5E"/>
                </a:solidFill>
                <a:latin typeface="Arial"/>
                <a:cs typeface="Arial"/>
              </a:rPr>
              <a:t>: 0.0</a:t>
            </a:r>
            <a:endParaRPr dirty="0">
              <a:latin typeface="Arial"/>
              <a:cs typeface="Arial"/>
            </a:endParaRPr>
          </a:p>
          <a:p>
            <a:pPr marL="2235835">
              <a:spcBef>
                <a:spcPts val="890"/>
              </a:spcBef>
            </a:pPr>
            <a:r>
              <a:rPr lang="en-US" altLang="zh-CN" b="1" dirty="0">
                <a:solidFill>
                  <a:srgbClr val="344B5E"/>
                </a:solidFill>
                <a:latin typeface="Arial"/>
                <a:cs typeface="Arial"/>
              </a:rPr>
              <a:t>      </a:t>
            </a:r>
            <a:r>
              <a:rPr b="1" dirty="0">
                <a:solidFill>
                  <a:srgbClr val="344B5E"/>
                </a:solidFill>
                <a:latin typeface="Arial"/>
                <a:cs typeface="Arial"/>
              </a:rPr>
              <a:t>Number </a:t>
            </a:r>
            <a:r>
              <a:rPr b="1" spc="10" dirty="0">
                <a:solidFill>
                  <a:srgbClr val="344B5E"/>
                </a:solidFill>
                <a:latin typeface="Arial"/>
                <a:cs typeface="Arial"/>
              </a:rPr>
              <a:t>of </a:t>
            </a:r>
            <a:r>
              <a:rPr b="1" spc="-25" dirty="0">
                <a:solidFill>
                  <a:srgbClr val="344B5E"/>
                </a:solidFill>
                <a:latin typeface="Arial"/>
                <a:cs typeface="Arial"/>
              </a:rPr>
              <a:t>Positive</a:t>
            </a:r>
            <a:r>
              <a:rPr b="1" spc="-30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344B5E"/>
                </a:solidFill>
                <a:latin typeface="Arial"/>
                <a:cs typeface="Arial"/>
              </a:rPr>
              <a:t>Nodes</a:t>
            </a:r>
            <a:endParaRPr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49576" y="2509392"/>
            <a:ext cx="9301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20" dirty="0">
                <a:solidFill>
                  <a:srgbClr val="344B5E"/>
                </a:solidFill>
                <a:latin typeface="Arial"/>
                <a:cs typeface="Arial"/>
              </a:rPr>
              <a:t>Lost</a:t>
            </a:r>
            <a:r>
              <a:rPr lang="en-US" altLang="zh-CN" spc="20" dirty="0">
                <a:solidFill>
                  <a:srgbClr val="344B5E"/>
                </a:solidFill>
                <a:latin typeface="Arial"/>
                <a:cs typeface="Arial"/>
              </a:rPr>
              <a:t>:</a:t>
            </a:r>
            <a:r>
              <a:rPr lang="zh-CN" altLang="en-US" spc="2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lang="en-US" altLang="zh-CN" spc="20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48228" y="3685795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135636" y="0"/>
                </a:moveTo>
                <a:lnTo>
                  <a:pt x="92756" y="6870"/>
                </a:lnTo>
                <a:lnTo>
                  <a:pt x="55522" y="26005"/>
                </a:lnTo>
                <a:lnTo>
                  <a:pt x="26164" y="55193"/>
                </a:lnTo>
                <a:lnTo>
                  <a:pt x="6912" y="92220"/>
                </a:lnTo>
                <a:lnTo>
                  <a:pt x="0" y="134874"/>
                </a:lnTo>
                <a:lnTo>
                  <a:pt x="6912" y="177527"/>
                </a:lnTo>
                <a:lnTo>
                  <a:pt x="26164" y="214554"/>
                </a:lnTo>
                <a:lnTo>
                  <a:pt x="55522" y="243742"/>
                </a:lnTo>
                <a:lnTo>
                  <a:pt x="92756" y="262877"/>
                </a:lnTo>
                <a:lnTo>
                  <a:pt x="135636" y="269748"/>
                </a:lnTo>
                <a:lnTo>
                  <a:pt x="178515" y="262877"/>
                </a:lnTo>
                <a:lnTo>
                  <a:pt x="215749" y="243742"/>
                </a:lnTo>
                <a:lnTo>
                  <a:pt x="245107" y="214554"/>
                </a:lnTo>
                <a:lnTo>
                  <a:pt x="264359" y="177527"/>
                </a:lnTo>
                <a:lnTo>
                  <a:pt x="271272" y="134874"/>
                </a:lnTo>
                <a:lnTo>
                  <a:pt x="264359" y="92220"/>
                </a:lnTo>
                <a:lnTo>
                  <a:pt x="245107" y="55193"/>
                </a:lnTo>
                <a:lnTo>
                  <a:pt x="215749" y="26005"/>
                </a:lnTo>
                <a:lnTo>
                  <a:pt x="178515" y="6870"/>
                </a:lnTo>
                <a:lnTo>
                  <a:pt x="135636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48228" y="3685795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0" y="134874"/>
                </a:moveTo>
                <a:lnTo>
                  <a:pt x="6912" y="92220"/>
                </a:lnTo>
                <a:lnTo>
                  <a:pt x="26164" y="55193"/>
                </a:lnTo>
                <a:lnTo>
                  <a:pt x="55522" y="26005"/>
                </a:lnTo>
                <a:lnTo>
                  <a:pt x="92756" y="6870"/>
                </a:lnTo>
                <a:lnTo>
                  <a:pt x="135636" y="0"/>
                </a:lnTo>
                <a:lnTo>
                  <a:pt x="178515" y="6870"/>
                </a:lnTo>
                <a:lnTo>
                  <a:pt x="215749" y="26005"/>
                </a:lnTo>
                <a:lnTo>
                  <a:pt x="245107" y="55193"/>
                </a:lnTo>
                <a:lnTo>
                  <a:pt x="264359" y="92220"/>
                </a:lnTo>
                <a:lnTo>
                  <a:pt x="271272" y="134874"/>
                </a:lnTo>
                <a:lnTo>
                  <a:pt x="264359" y="177527"/>
                </a:lnTo>
                <a:lnTo>
                  <a:pt x="245107" y="214554"/>
                </a:lnTo>
                <a:lnTo>
                  <a:pt x="215749" y="243742"/>
                </a:lnTo>
                <a:lnTo>
                  <a:pt x="178515" y="262877"/>
                </a:lnTo>
                <a:lnTo>
                  <a:pt x="135636" y="269748"/>
                </a:lnTo>
                <a:lnTo>
                  <a:pt x="92756" y="262877"/>
                </a:lnTo>
                <a:lnTo>
                  <a:pt x="55522" y="243742"/>
                </a:lnTo>
                <a:lnTo>
                  <a:pt x="26164" y="214554"/>
                </a:lnTo>
                <a:lnTo>
                  <a:pt x="6912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51733" y="3685795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3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3" y="269748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7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3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51733" y="3685795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3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7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3" y="269748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74821" y="3685795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8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7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74821" y="3685795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4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7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4" y="269748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4671" y="3685795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135636" y="0"/>
                </a:moveTo>
                <a:lnTo>
                  <a:pt x="92756" y="6870"/>
                </a:lnTo>
                <a:lnTo>
                  <a:pt x="55522" y="26005"/>
                </a:lnTo>
                <a:lnTo>
                  <a:pt x="26164" y="55193"/>
                </a:lnTo>
                <a:lnTo>
                  <a:pt x="6912" y="92220"/>
                </a:lnTo>
                <a:lnTo>
                  <a:pt x="0" y="134874"/>
                </a:lnTo>
                <a:lnTo>
                  <a:pt x="6912" y="177527"/>
                </a:lnTo>
                <a:lnTo>
                  <a:pt x="26164" y="214554"/>
                </a:lnTo>
                <a:lnTo>
                  <a:pt x="55522" y="243742"/>
                </a:lnTo>
                <a:lnTo>
                  <a:pt x="92756" y="262877"/>
                </a:lnTo>
                <a:lnTo>
                  <a:pt x="135636" y="269748"/>
                </a:lnTo>
                <a:lnTo>
                  <a:pt x="178515" y="262877"/>
                </a:lnTo>
                <a:lnTo>
                  <a:pt x="215749" y="243742"/>
                </a:lnTo>
                <a:lnTo>
                  <a:pt x="245107" y="214554"/>
                </a:lnTo>
                <a:lnTo>
                  <a:pt x="264359" y="177527"/>
                </a:lnTo>
                <a:lnTo>
                  <a:pt x="271272" y="134874"/>
                </a:lnTo>
                <a:lnTo>
                  <a:pt x="264359" y="92220"/>
                </a:lnTo>
                <a:lnTo>
                  <a:pt x="245107" y="55193"/>
                </a:lnTo>
                <a:lnTo>
                  <a:pt x="215749" y="26005"/>
                </a:lnTo>
                <a:lnTo>
                  <a:pt x="178515" y="6870"/>
                </a:lnTo>
                <a:lnTo>
                  <a:pt x="135636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14671" y="3685795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0" y="134874"/>
                </a:moveTo>
                <a:lnTo>
                  <a:pt x="6912" y="92220"/>
                </a:lnTo>
                <a:lnTo>
                  <a:pt x="26164" y="55193"/>
                </a:lnTo>
                <a:lnTo>
                  <a:pt x="55522" y="26005"/>
                </a:lnTo>
                <a:lnTo>
                  <a:pt x="92756" y="6870"/>
                </a:lnTo>
                <a:lnTo>
                  <a:pt x="135636" y="0"/>
                </a:lnTo>
                <a:lnTo>
                  <a:pt x="178515" y="6870"/>
                </a:lnTo>
                <a:lnTo>
                  <a:pt x="215749" y="26005"/>
                </a:lnTo>
                <a:lnTo>
                  <a:pt x="245107" y="55193"/>
                </a:lnTo>
                <a:lnTo>
                  <a:pt x="264359" y="92220"/>
                </a:lnTo>
                <a:lnTo>
                  <a:pt x="271272" y="134874"/>
                </a:lnTo>
                <a:lnTo>
                  <a:pt x="264359" y="177527"/>
                </a:lnTo>
                <a:lnTo>
                  <a:pt x="245107" y="214554"/>
                </a:lnTo>
                <a:lnTo>
                  <a:pt x="215749" y="243742"/>
                </a:lnTo>
                <a:lnTo>
                  <a:pt x="178515" y="262877"/>
                </a:lnTo>
                <a:lnTo>
                  <a:pt x="135636" y="269748"/>
                </a:lnTo>
                <a:lnTo>
                  <a:pt x="92756" y="262877"/>
                </a:lnTo>
                <a:lnTo>
                  <a:pt x="55522" y="243742"/>
                </a:lnTo>
                <a:lnTo>
                  <a:pt x="26164" y="214554"/>
                </a:lnTo>
                <a:lnTo>
                  <a:pt x="6912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18404" y="2536699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12160" y="2536699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73595" y="2536699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135635" y="0"/>
                </a:moveTo>
                <a:lnTo>
                  <a:pt x="92756" y="6870"/>
                </a:lnTo>
                <a:lnTo>
                  <a:pt x="55522" y="26005"/>
                </a:lnTo>
                <a:lnTo>
                  <a:pt x="26164" y="55193"/>
                </a:lnTo>
                <a:lnTo>
                  <a:pt x="6912" y="92220"/>
                </a:lnTo>
                <a:lnTo>
                  <a:pt x="0" y="134874"/>
                </a:lnTo>
                <a:lnTo>
                  <a:pt x="6912" y="177527"/>
                </a:lnTo>
                <a:lnTo>
                  <a:pt x="26164" y="214554"/>
                </a:lnTo>
                <a:lnTo>
                  <a:pt x="55522" y="243742"/>
                </a:lnTo>
                <a:lnTo>
                  <a:pt x="92756" y="262877"/>
                </a:lnTo>
                <a:lnTo>
                  <a:pt x="135635" y="269747"/>
                </a:lnTo>
                <a:lnTo>
                  <a:pt x="178515" y="262877"/>
                </a:lnTo>
                <a:lnTo>
                  <a:pt x="215749" y="243742"/>
                </a:lnTo>
                <a:lnTo>
                  <a:pt x="245107" y="214554"/>
                </a:lnTo>
                <a:lnTo>
                  <a:pt x="264359" y="177527"/>
                </a:lnTo>
                <a:lnTo>
                  <a:pt x="271272" y="134874"/>
                </a:lnTo>
                <a:lnTo>
                  <a:pt x="264359" y="92220"/>
                </a:lnTo>
                <a:lnTo>
                  <a:pt x="245107" y="55193"/>
                </a:lnTo>
                <a:lnTo>
                  <a:pt x="215749" y="26005"/>
                </a:lnTo>
                <a:lnTo>
                  <a:pt x="178515" y="6870"/>
                </a:lnTo>
                <a:lnTo>
                  <a:pt x="13563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54596" y="2536699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09694" y="2577084"/>
            <a:ext cx="2305050" cy="1240155"/>
          </a:xfrm>
          <a:custGeom>
            <a:avLst/>
            <a:gdLst/>
            <a:ahLst/>
            <a:cxnLst/>
            <a:rect l="l" t="t" r="r" b="b"/>
            <a:pathLst>
              <a:path w="2305050" h="1240155">
                <a:moveTo>
                  <a:pt x="0" y="1239773"/>
                </a:moveTo>
                <a:lnTo>
                  <a:pt x="2304669" y="0"/>
                </a:lnTo>
              </a:path>
            </a:pathLst>
          </a:custGeom>
          <a:ln w="25908">
            <a:solidFill>
              <a:srgbClr val="9BB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49312" y="2536699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id="{6760ECE6-048E-48DB-9392-DD34B42A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线性回归做分类？</a:t>
            </a:r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E703A115-0B66-43D4-9BE4-16D030CF01E4}"/>
              </a:ext>
            </a:extLst>
          </p:cNvPr>
          <p:cNvSpPr txBox="1"/>
          <p:nvPr/>
        </p:nvSpPr>
        <p:spPr>
          <a:xfrm>
            <a:off x="315595" y="2423614"/>
            <a:ext cx="117266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905" algn="ctr">
              <a:spcBef>
                <a:spcPts val="100"/>
              </a:spcBef>
            </a:pPr>
            <a:r>
              <a:rPr lang="zh-CN" altLang="en-US" sz="2400" dirty="0">
                <a:latin typeface="Arial"/>
                <a:cs typeface="Arial"/>
              </a:rPr>
              <a:t>癌症病人治疗</a:t>
            </a:r>
            <a:r>
              <a:rPr lang="en-US" altLang="zh-CN" sz="2400" dirty="0">
                <a:latin typeface="Arial"/>
                <a:cs typeface="Arial"/>
              </a:rPr>
              <a:t>5</a:t>
            </a:r>
            <a:r>
              <a:rPr lang="zh-CN" altLang="en-US" sz="2400" dirty="0">
                <a:latin typeface="Arial"/>
                <a:cs typeface="Arial"/>
              </a:rPr>
              <a:t>年之后的状况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581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06851" y="4600195"/>
            <a:ext cx="5149850" cy="628015"/>
          </a:xfrm>
          <a:custGeom>
            <a:avLst/>
            <a:gdLst/>
            <a:ahLst/>
            <a:cxnLst/>
            <a:rect l="l" t="t" r="r" b="b"/>
            <a:pathLst>
              <a:path w="5149850" h="628014">
                <a:moveTo>
                  <a:pt x="0" y="627887"/>
                </a:moveTo>
                <a:lnTo>
                  <a:pt x="5149596" y="627887"/>
                </a:lnTo>
                <a:lnTo>
                  <a:pt x="5149596" y="0"/>
                </a:lnTo>
                <a:lnTo>
                  <a:pt x="0" y="0"/>
                </a:lnTo>
                <a:lnTo>
                  <a:pt x="0" y="627887"/>
                </a:lnTo>
                <a:close/>
              </a:path>
            </a:pathLst>
          </a:custGeom>
          <a:solidFill>
            <a:srgbClr val="E6EEE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4243070" y="4730241"/>
            <a:ext cx="494030" cy="377190"/>
          </a:xfrm>
          <a:custGeom>
            <a:avLst/>
            <a:gdLst/>
            <a:ahLst/>
            <a:cxnLst/>
            <a:rect l="l" t="t" r="r" b="b"/>
            <a:pathLst>
              <a:path w="494029" h="377189">
                <a:moveTo>
                  <a:pt x="373379" y="0"/>
                </a:moveTo>
                <a:lnTo>
                  <a:pt x="368045" y="15354"/>
                </a:lnTo>
                <a:lnTo>
                  <a:pt x="389858" y="24829"/>
                </a:lnTo>
                <a:lnTo>
                  <a:pt x="408622" y="37939"/>
                </a:lnTo>
                <a:lnTo>
                  <a:pt x="437006" y="75069"/>
                </a:lnTo>
                <a:lnTo>
                  <a:pt x="453643" y="125161"/>
                </a:lnTo>
                <a:lnTo>
                  <a:pt x="459231" y="186626"/>
                </a:lnTo>
                <a:lnTo>
                  <a:pt x="457829" y="219866"/>
                </a:lnTo>
                <a:lnTo>
                  <a:pt x="446641" y="277187"/>
                </a:lnTo>
                <a:lnTo>
                  <a:pt x="424185" y="321954"/>
                </a:lnTo>
                <a:lnTo>
                  <a:pt x="390034" y="352157"/>
                </a:lnTo>
                <a:lnTo>
                  <a:pt x="368553" y="361670"/>
                </a:lnTo>
                <a:lnTo>
                  <a:pt x="373379" y="376961"/>
                </a:lnTo>
                <a:lnTo>
                  <a:pt x="424814" y="352850"/>
                </a:lnTo>
                <a:lnTo>
                  <a:pt x="462533" y="311099"/>
                </a:lnTo>
                <a:lnTo>
                  <a:pt x="485790" y="255196"/>
                </a:lnTo>
                <a:lnTo>
                  <a:pt x="493521" y="188607"/>
                </a:lnTo>
                <a:lnTo>
                  <a:pt x="491591" y="154055"/>
                </a:lnTo>
                <a:lnTo>
                  <a:pt x="476109" y="92815"/>
                </a:lnTo>
                <a:lnTo>
                  <a:pt x="445246" y="42960"/>
                </a:lnTo>
                <a:lnTo>
                  <a:pt x="400669" y="9902"/>
                </a:lnTo>
                <a:lnTo>
                  <a:pt x="373379" y="0"/>
                </a:lnTo>
                <a:close/>
              </a:path>
              <a:path w="494029" h="377189">
                <a:moveTo>
                  <a:pt x="120141" y="0"/>
                </a:moveTo>
                <a:lnTo>
                  <a:pt x="68913" y="24220"/>
                </a:lnTo>
                <a:lnTo>
                  <a:pt x="31114" y="66128"/>
                </a:lnTo>
                <a:lnTo>
                  <a:pt x="7747" y="122124"/>
                </a:lnTo>
                <a:lnTo>
                  <a:pt x="0" y="188607"/>
                </a:lnTo>
                <a:lnTo>
                  <a:pt x="1930" y="223238"/>
                </a:lnTo>
                <a:lnTo>
                  <a:pt x="17412" y="284483"/>
                </a:lnTo>
                <a:lnTo>
                  <a:pt x="48204" y="334181"/>
                </a:lnTo>
                <a:lnTo>
                  <a:pt x="92781" y="367109"/>
                </a:lnTo>
                <a:lnTo>
                  <a:pt x="120141" y="376961"/>
                </a:lnTo>
                <a:lnTo>
                  <a:pt x="124967" y="361670"/>
                </a:lnTo>
                <a:lnTo>
                  <a:pt x="103487" y="352157"/>
                </a:lnTo>
                <a:lnTo>
                  <a:pt x="84947" y="338918"/>
                </a:lnTo>
                <a:lnTo>
                  <a:pt x="56641" y="301269"/>
                </a:lnTo>
                <a:lnTo>
                  <a:pt x="39893" y="250053"/>
                </a:lnTo>
                <a:lnTo>
                  <a:pt x="34289" y="186626"/>
                </a:lnTo>
                <a:lnTo>
                  <a:pt x="35692" y="154472"/>
                </a:lnTo>
                <a:lnTo>
                  <a:pt x="46880" y="98694"/>
                </a:lnTo>
                <a:lnTo>
                  <a:pt x="69381" y="54686"/>
                </a:lnTo>
                <a:lnTo>
                  <a:pt x="103862" y="24829"/>
                </a:lnTo>
                <a:lnTo>
                  <a:pt x="125602" y="15354"/>
                </a:lnTo>
                <a:lnTo>
                  <a:pt x="12014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06851" y="4615841"/>
            <a:ext cx="51498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5970">
              <a:spcBef>
                <a:spcPts val="100"/>
              </a:spcBef>
              <a:tabLst>
                <a:tab pos="1369695" algn="l"/>
                <a:tab pos="1877695" algn="l"/>
              </a:tabLst>
            </a:pPr>
            <a:r>
              <a:rPr sz="3200" dirty="0">
                <a:solidFill>
                  <a:srgbClr val="344B5E"/>
                </a:solidFill>
                <a:latin typeface="Verdana"/>
                <a:cs typeface="Verdana"/>
              </a:rPr>
              <a:t>𝑦</a:t>
            </a:r>
            <a:r>
              <a:rPr sz="3525" baseline="-15366" dirty="0">
                <a:solidFill>
                  <a:srgbClr val="344B5E"/>
                </a:solidFill>
                <a:latin typeface="Verdana"/>
                <a:cs typeface="Verdana"/>
              </a:rPr>
              <a:t>𝛽	</a:t>
            </a:r>
            <a:r>
              <a:rPr sz="3200" dirty="0">
                <a:solidFill>
                  <a:srgbClr val="344B5E"/>
                </a:solidFill>
                <a:latin typeface="Verdana"/>
                <a:cs typeface="Verdana"/>
              </a:rPr>
              <a:t>𝑥	= 𝛽</a:t>
            </a:r>
            <a:r>
              <a:rPr sz="3525" baseline="-15366" dirty="0">
                <a:solidFill>
                  <a:srgbClr val="344B5E"/>
                </a:solidFill>
                <a:latin typeface="Verdana"/>
                <a:cs typeface="Verdana"/>
              </a:rPr>
              <a:t>0 </a:t>
            </a:r>
            <a:r>
              <a:rPr sz="3200" dirty="0">
                <a:solidFill>
                  <a:srgbClr val="344B5E"/>
                </a:solidFill>
                <a:latin typeface="Arial"/>
                <a:cs typeface="Arial"/>
              </a:rPr>
              <a:t>+ </a:t>
            </a:r>
            <a:r>
              <a:rPr sz="3200" dirty="0">
                <a:solidFill>
                  <a:srgbClr val="344B5E"/>
                </a:solidFill>
                <a:latin typeface="Verdana"/>
                <a:cs typeface="Verdana"/>
              </a:rPr>
              <a:t>𝛽</a:t>
            </a:r>
            <a:r>
              <a:rPr sz="3525" baseline="-15366" dirty="0">
                <a:solidFill>
                  <a:srgbClr val="344B5E"/>
                </a:solidFill>
                <a:latin typeface="Verdana"/>
                <a:cs typeface="Verdana"/>
              </a:rPr>
              <a:t>1</a:t>
            </a:r>
            <a:r>
              <a:rPr sz="3200" dirty="0">
                <a:solidFill>
                  <a:srgbClr val="344B5E"/>
                </a:solidFill>
                <a:latin typeface="Verdana"/>
                <a:cs typeface="Verdana"/>
              </a:rPr>
              <a:t>𝑥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07487" y="3760851"/>
            <a:ext cx="5149215" cy="114300"/>
          </a:xfrm>
          <a:custGeom>
            <a:avLst/>
            <a:gdLst/>
            <a:ahLst/>
            <a:cxnLst/>
            <a:rect l="l" t="t" r="r" b="b"/>
            <a:pathLst>
              <a:path w="5149215" h="114300">
                <a:moveTo>
                  <a:pt x="5111542" y="38100"/>
                </a:moveTo>
                <a:lnTo>
                  <a:pt x="5053838" y="38100"/>
                </a:lnTo>
                <a:lnTo>
                  <a:pt x="5053965" y="76200"/>
                </a:lnTo>
                <a:lnTo>
                  <a:pt x="5034915" y="76266"/>
                </a:lnTo>
                <a:lnTo>
                  <a:pt x="5035042" y="114300"/>
                </a:lnTo>
                <a:lnTo>
                  <a:pt x="5149215" y="56768"/>
                </a:lnTo>
                <a:lnTo>
                  <a:pt x="5111542" y="38100"/>
                </a:lnTo>
                <a:close/>
              </a:path>
              <a:path w="5149215" h="114300">
                <a:moveTo>
                  <a:pt x="5034788" y="38166"/>
                </a:moveTo>
                <a:lnTo>
                  <a:pt x="0" y="55753"/>
                </a:lnTo>
                <a:lnTo>
                  <a:pt x="254" y="93853"/>
                </a:lnTo>
                <a:lnTo>
                  <a:pt x="5034915" y="76266"/>
                </a:lnTo>
                <a:lnTo>
                  <a:pt x="5034788" y="38166"/>
                </a:lnTo>
                <a:close/>
              </a:path>
              <a:path w="5149215" h="114300">
                <a:moveTo>
                  <a:pt x="5053838" y="38100"/>
                </a:moveTo>
                <a:lnTo>
                  <a:pt x="5034788" y="38166"/>
                </a:lnTo>
                <a:lnTo>
                  <a:pt x="5034915" y="76266"/>
                </a:lnTo>
                <a:lnTo>
                  <a:pt x="5053965" y="76200"/>
                </a:lnTo>
                <a:lnTo>
                  <a:pt x="5053838" y="38100"/>
                </a:lnTo>
                <a:close/>
              </a:path>
              <a:path w="5149215" h="114300">
                <a:moveTo>
                  <a:pt x="5034661" y="0"/>
                </a:moveTo>
                <a:lnTo>
                  <a:pt x="5034788" y="38166"/>
                </a:lnTo>
                <a:lnTo>
                  <a:pt x="5111542" y="38100"/>
                </a:lnTo>
                <a:lnTo>
                  <a:pt x="503466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18404" y="2536699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12160" y="2536699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73595" y="2536699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135635" y="0"/>
                </a:moveTo>
                <a:lnTo>
                  <a:pt x="92756" y="6870"/>
                </a:lnTo>
                <a:lnTo>
                  <a:pt x="55522" y="26005"/>
                </a:lnTo>
                <a:lnTo>
                  <a:pt x="26164" y="55193"/>
                </a:lnTo>
                <a:lnTo>
                  <a:pt x="6912" y="92220"/>
                </a:lnTo>
                <a:lnTo>
                  <a:pt x="0" y="134874"/>
                </a:lnTo>
                <a:lnTo>
                  <a:pt x="6912" y="177527"/>
                </a:lnTo>
                <a:lnTo>
                  <a:pt x="26164" y="214554"/>
                </a:lnTo>
                <a:lnTo>
                  <a:pt x="55522" y="243742"/>
                </a:lnTo>
                <a:lnTo>
                  <a:pt x="92756" y="262877"/>
                </a:lnTo>
                <a:lnTo>
                  <a:pt x="135635" y="269747"/>
                </a:lnTo>
                <a:lnTo>
                  <a:pt x="178515" y="262877"/>
                </a:lnTo>
                <a:lnTo>
                  <a:pt x="215749" y="243742"/>
                </a:lnTo>
                <a:lnTo>
                  <a:pt x="245107" y="214554"/>
                </a:lnTo>
                <a:lnTo>
                  <a:pt x="264359" y="177527"/>
                </a:lnTo>
                <a:lnTo>
                  <a:pt x="271272" y="134874"/>
                </a:lnTo>
                <a:lnTo>
                  <a:pt x="264359" y="92220"/>
                </a:lnTo>
                <a:lnTo>
                  <a:pt x="245107" y="55193"/>
                </a:lnTo>
                <a:lnTo>
                  <a:pt x="215749" y="26005"/>
                </a:lnTo>
                <a:lnTo>
                  <a:pt x="178515" y="6870"/>
                </a:lnTo>
                <a:lnTo>
                  <a:pt x="13563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4596" y="2536699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49312" y="2536699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83653" y="2530602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8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17664" y="2530602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135635" y="0"/>
                </a:moveTo>
                <a:lnTo>
                  <a:pt x="92756" y="6870"/>
                </a:lnTo>
                <a:lnTo>
                  <a:pt x="55522" y="26005"/>
                </a:lnTo>
                <a:lnTo>
                  <a:pt x="26164" y="55193"/>
                </a:lnTo>
                <a:lnTo>
                  <a:pt x="6912" y="92220"/>
                </a:lnTo>
                <a:lnTo>
                  <a:pt x="0" y="134874"/>
                </a:lnTo>
                <a:lnTo>
                  <a:pt x="6912" y="177527"/>
                </a:lnTo>
                <a:lnTo>
                  <a:pt x="26164" y="214554"/>
                </a:lnTo>
                <a:lnTo>
                  <a:pt x="55522" y="243742"/>
                </a:lnTo>
                <a:lnTo>
                  <a:pt x="92756" y="262877"/>
                </a:lnTo>
                <a:lnTo>
                  <a:pt x="135635" y="269748"/>
                </a:lnTo>
                <a:lnTo>
                  <a:pt x="178515" y="262877"/>
                </a:lnTo>
                <a:lnTo>
                  <a:pt x="215749" y="243742"/>
                </a:lnTo>
                <a:lnTo>
                  <a:pt x="245107" y="214554"/>
                </a:lnTo>
                <a:lnTo>
                  <a:pt x="264359" y="177527"/>
                </a:lnTo>
                <a:lnTo>
                  <a:pt x="271271" y="134874"/>
                </a:lnTo>
                <a:lnTo>
                  <a:pt x="264359" y="92220"/>
                </a:lnTo>
                <a:lnTo>
                  <a:pt x="245107" y="55193"/>
                </a:lnTo>
                <a:lnTo>
                  <a:pt x="215749" y="26005"/>
                </a:lnTo>
                <a:lnTo>
                  <a:pt x="178515" y="6870"/>
                </a:lnTo>
                <a:lnTo>
                  <a:pt x="13563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17664" y="2530602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0" y="134874"/>
                </a:moveTo>
                <a:lnTo>
                  <a:pt x="6912" y="92220"/>
                </a:lnTo>
                <a:lnTo>
                  <a:pt x="26164" y="55193"/>
                </a:lnTo>
                <a:lnTo>
                  <a:pt x="55522" y="26005"/>
                </a:lnTo>
                <a:lnTo>
                  <a:pt x="92756" y="6870"/>
                </a:lnTo>
                <a:lnTo>
                  <a:pt x="135635" y="0"/>
                </a:lnTo>
                <a:lnTo>
                  <a:pt x="178515" y="6870"/>
                </a:lnTo>
                <a:lnTo>
                  <a:pt x="215749" y="26005"/>
                </a:lnTo>
                <a:lnTo>
                  <a:pt x="245107" y="55193"/>
                </a:lnTo>
                <a:lnTo>
                  <a:pt x="264359" y="92220"/>
                </a:lnTo>
                <a:lnTo>
                  <a:pt x="271271" y="134874"/>
                </a:lnTo>
                <a:lnTo>
                  <a:pt x="264359" y="177527"/>
                </a:lnTo>
                <a:lnTo>
                  <a:pt x="245107" y="214554"/>
                </a:lnTo>
                <a:lnTo>
                  <a:pt x="215749" y="243742"/>
                </a:lnTo>
                <a:lnTo>
                  <a:pt x="178515" y="262877"/>
                </a:lnTo>
                <a:lnTo>
                  <a:pt x="135635" y="269748"/>
                </a:lnTo>
                <a:lnTo>
                  <a:pt x="92756" y="262877"/>
                </a:lnTo>
                <a:lnTo>
                  <a:pt x="55522" y="243742"/>
                </a:lnTo>
                <a:lnTo>
                  <a:pt x="26164" y="214554"/>
                </a:lnTo>
                <a:lnTo>
                  <a:pt x="6912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91529" y="2530602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8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91529" y="2530602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4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8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4" y="269748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13905" y="2530602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8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13905" y="2530602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4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8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4" y="269748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50464" y="2269237"/>
            <a:ext cx="114300" cy="1566545"/>
          </a:xfrm>
          <a:custGeom>
            <a:avLst/>
            <a:gdLst/>
            <a:ahLst/>
            <a:cxnLst/>
            <a:rect l="l" t="t" r="r" b="b"/>
            <a:pathLst>
              <a:path w="114300" h="1566545">
                <a:moveTo>
                  <a:pt x="76200" y="95250"/>
                </a:moveTo>
                <a:lnTo>
                  <a:pt x="38100" y="95250"/>
                </a:lnTo>
                <a:lnTo>
                  <a:pt x="38100" y="1566545"/>
                </a:lnTo>
                <a:lnTo>
                  <a:pt x="76200" y="1566545"/>
                </a:lnTo>
                <a:lnTo>
                  <a:pt x="76200" y="95250"/>
                </a:lnTo>
                <a:close/>
              </a:path>
              <a:path w="114300" h="1566545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1566545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28317" y="3550920"/>
            <a:ext cx="5454650" cy="80010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spcBef>
                <a:spcPts val="990"/>
              </a:spcBef>
            </a:pPr>
            <a:r>
              <a:rPr spc="-5" dirty="0">
                <a:solidFill>
                  <a:srgbClr val="344B5E"/>
                </a:solidFill>
                <a:latin typeface="Arial"/>
                <a:cs typeface="Arial"/>
              </a:rPr>
              <a:t>Survived:</a:t>
            </a:r>
            <a:r>
              <a:rPr spc="-114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pc="5" dirty="0">
                <a:solidFill>
                  <a:srgbClr val="344B5E"/>
                </a:solidFill>
                <a:latin typeface="Arial"/>
                <a:cs typeface="Arial"/>
              </a:rPr>
              <a:t>0.0</a:t>
            </a:r>
            <a:endParaRPr dirty="0">
              <a:latin typeface="Arial"/>
              <a:cs typeface="Arial"/>
            </a:endParaRPr>
          </a:p>
          <a:p>
            <a:pPr marL="2656840">
              <a:spcBef>
                <a:spcPts val="890"/>
              </a:spcBef>
            </a:pPr>
            <a:r>
              <a:rPr b="1" dirty="0">
                <a:solidFill>
                  <a:srgbClr val="344B5E"/>
                </a:solidFill>
                <a:latin typeface="Arial"/>
                <a:cs typeface="Arial"/>
              </a:rPr>
              <a:t>Number </a:t>
            </a:r>
            <a:r>
              <a:rPr b="1" spc="10" dirty="0">
                <a:solidFill>
                  <a:srgbClr val="344B5E"/>
                </a:solidFill>
                <a:latin typeface="Arial"/>
                <a:cs typeface="Arial"/>
              </a:rPr>
              <a:t>of </a:t>
            </a:r>
            <a:r>
              <a:rPr b="1" spc="-25" dirty="0">
                <a:solidFill>
                  <a:srgbClr val="344B5E"/>
                </a:solidFill>
                <a:latin typeface="Arial"/>
                <a:cs typeface="Arial"/>
              </a:rPr>
              <a:t>Positive</a:t>
            </a:r>
            <a:r>
              <a:rPr b="1" spc="-30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344B5E"/>
                </a:solidFill>
                <a:latin typeface="Arial"/>
                <a:cs typeface="Arial"/>
              </a:rPr>
              <a:t>Nodes</a:t>
            </a:r>
            <a:endParaRPr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88312" y="2509392"/>
            <a:ext cx="889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solidFill>
                  <a:srgbClr val="344B5E"/>
                </a:solidFill>
                <a:latin typeface="Arial"/>
                <a:cs typeface="Arial"/>
              </a:rPr>
              <a:t>Lost:</a:t>
            </a:r>
            <a:r>
              <a:rPr spc="-16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pc="5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348228" y="3685795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135636" y="0"/>
                </a:moveTo>
                <a:lnTo>
                  <a:pt x="92756" y="6870"/>
                </a:lnTo>
                <a:lnTo>
                  <a:pt x="55522" y="26005"/>
                </a:lnTo>
                <a:lnTo>
                  <a:pt x="26164" y="55193"/>
                </a:lnTo>
                <a:lnTo>
                  <a:pt x="6912" y="92220"/>
                </a:lnTo>
                <a:lnTo>
                  <a:pt x="0" y="134874"/>
                </a:lnTo>
                <a:lnTo>
                  <a:pt x="6912" y="177527"/>
                </a:lnTo>
                <a:lnTo>
                  <a:pt x="26164" y="214554"/>
                </a:lnTo>
                <a:lnTo>
                  <a:pt x="55522" y="243742"/>
                </a:lnTo>
                <a:lnTo>
                  <a:pt x="92756" y="262877"/>
                </a:lnTo>
                <a:lnTo>
                  <a:pt x="135636" y="269748"/>
                </a:lnTo>
                <a:lnTo>
                  <a:pt x="178515" y="262877"/>
                </a:lnTo>
                <a:lnTo>
                  <a:pt x="215749" y="243742"/>
                </a:lnTo>
                <a:lnTo>
                  <a:pt x="245107" y="214554"/>
                </a:lnTo>
                <a:lnTo>
                  <a:pt x="264359" y="177527"/>
                </a:lnTo>
                <a:lnTo>
                  <a:pt x="271272" y="134874"/>
                </a:lnTo>
                <a:lnTo>
                  <a:pt x="264359" y="92220"/>
                </a:lnTo>
                <a:lnTo>
                  <a:pt x="245107" y="55193"/>
                </a:lnTo>
                <a:lnTo>
                  <a:pt x="215749" y="26005"/>
                </a:lnTo>
                <a:lnTo>
                  <a:pt x="178515" y="6870"/>
                </a:lnTo>
                <a:lnTo>
                  <a:pt x="135636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48228" y="3685795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0" y="134874"/>
                </a:moveTo>
                <a:lnTo>
                  <a:pt x="6912" y="92220"/>
                </a:lnTo>
                <a:lnTo>
                  <a:pt x="26164" y="55193"/>
                </a:lnTo>
                <a:lnTo>
                  <a:pt x="55522" y="26005"/>
                </a:lnTo>
                <a:lnTo>
                  <a:pt x="92756" y="6870"/>
                </a:lnTo>
                <a:lnTo>
                  <a:pt x="135636" y="0"/>
                </a:lnTo>
                <a:lnTo>
                  <a:pt x="178515" y="6870"/>
                </a:lnTo>
                <a:lnTo>
                  <a:pt x="215749" y="26005"/>
                </a:lnTo>
                <a:lnTo>
                  <a:pt x="245107" y="55193"/>
                </a:lnTo>
                <a:lnTo>
                  <a:pt x="264359" y="92220"/>
                </a:lnTo>
                <a:lnTo>
                  <a:pt x="271272" y="134874"/>
                </a:lnTo>
                <a:lnTo>
                  <a:pt x="264359" y="177527"/>
                </a:lnTo>
                <a:lnTo>
                  <a:pt x="245107" y="214554"/>
                </a:lnTo>
                <a:lnTo>
                  <a:pt x="215749" y="243742"/>
                </a:lnTo>
                <a:lnTo>
                  <a:pt x="178515" y="262877"/>
                </a:lnTo>
                <a:lnTo>
                  <a:pt x="135636" y="269748"/>
                </a:lnTo>
                <a:lnTo>
                  <a:pt x="92756" y="262877"/>
                </a:lnTo>
                <a:lnTo>
                  <a:pt x="55522" y="243742"/>
                </a:lnTo>
                <a:lnTo>
                  <a:pt x="26164" y="214554"/>
                </a:lnTo>
                <a:lnTo>
                  <a:pt x="6912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51733" y="3685795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3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3" y="269748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7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3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51733" y="3685795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3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7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3" y="269748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74821" y="3685795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8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7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74821" y="3685795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4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7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4" y="269748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14671" y="3685795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135636" y="0"/>
                </a:moveTo>
                <a:lnTo>
                  <a:pt x="92756" y="6870"/>
                </a:lnTo>
                <a:lnTo>
                  <a:pt x="55522" y="26005"/>
                </a:lnTo>
                <a:lnTo>
                  <a:pt x="26164" y="55193"/>
                </a:lnTo>
                <a:lnTo>
                  <a:pt x="6912" y="92220"/>
                </a:lnTo>
                <a:lnTo>
                  <a:pt x="0" y="134874"/>
                </a:lnTo>
                <a:lnTo>
                  <a:pt x="6912" y="177527"/>
                </a:lnTo>
                <a:lnTo>
                  <a:pt x="26164" y="214554"/>
                </a:lnTo>
                <a:lnTo>
                  <a:pt x="55522" y="243742"/>
                </a:lnTo>
                <a:lnTo>
                  <a:pt x="92756" y="262877"/>
                </a:lnTo>
                <a:lnTo>
                  <a:pt x="135636" y="269748"/>
                </a:lnTo>
                <a:lnTo>
                  <a:pt x="178515" y="262877"/>
                </a:lnTo>
                <a:lnTo>
                  <a:pt x="215749" y="243742"/>
                </a:lnTo>
                <a:lnTo>
                  <a:pt x="245107" y="214554"/>
                </a:lnTo>
                <a:lnTo>
                  <a:pt x="264359" y="177527"/>
                </a:lnTo>
                <a:lnTo>
                  <a:pt x="271272" y="134874"/>
                </a:lnTo>
                <a:lnTo>
                  <a:pt x="264359" y="92220"/>
                </a:lnTo>
                <a:lnTo>
                  <a:pt x="245107" y="55193"/>
                </a:lnTo>
                <a:lnTo>
                  <a:pt x="215749" y="26005"/>
                </a:lnTo>
                <a:lnTo>
                  <a:pt x="178515" y="6870"/>
                </a:lnTo>
                <a:lnTo>
                  <a:pt x="135636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14671" y="3685795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0" y="134874"/>
                </a:moveTo>
                <a:lnTo>
                  <a:pt x="6912" y="92220"/>
                </a:lnTo>
                <a:lnTo>
                  <a:pt x="26164" y="55193"/>
                </a:lnTo>
                <a:lnTo>
                  <a:pt x="55522" y="26005"/>
                </a:lnTo>
                <a:lnTo>
                  <a:pt x="92756" y="6870"/>
                </a:lnTo>
                <a:lnTo>
                  <a:pt x="135636" y="0"/>
                </a:lnTo>
                <a:lnTo>
                  <a:pt x="178515" y="6870"/>
                </a:lnTo>
                <a:lnTo>
                  <a:pt x="215749" y="26005"/>
                </a:lnTo>
                <a:lnTo>
                  <a:pt x="245107" y="55193"/>
                </a:lnTo>
                <a:lnTo>
                  <a:pt x="264359" y="92220"/>
                </a:lnTo>
                <a:lnTo>
                  <a:pt x="271272" y="134874"/>
                </a:lnTo>
                <a:lnTo>
                  <a:pt x="264359" y="177527"/>
                </a:lnTo>
                <a:lnTo>
                  <a:pt x="245107" y="214554"/>
                </a:lnTo>
                <a:lnTo>
                  <a:pt x="215749" y="243742"/>
                </a:lnTo>
                <a:lnTo>
                  <a:pt x="178515" y="262877"/>
                </a:lnTo>
                <a:lnTo>
                  <a:pt x="135636" y="269748"/>
                </a:lnTo>
                <a:lnTo>
                  <a:pt x="92756" y="262877"/>
                </a:lnTo>
                <a:lnTo>
                  <a:pt x="55522" y="243742"/>
                </a:lnTo>
                <a:lnTo>
                  <a:pt x="26164" y="214554"/>
                </a:lnTo>
                <a:lnTo>
                  <a:pt x="6912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02073" y="2665476"/>
            <a:ext cx="3211830" cy="1169670"/>
          </a:xfrm>
          <a:custGeom>
            <a:avLst/>
            <a:gdLst/>
            <a:ahLst/>
            <a:cxnLst/>
            <a:rect l="l" t="t" r="r" b="b"/>
            <a:pathLst>
              <a:path w="3211829" h="1169670">
                <a:moveTo>
                  <a:pt x="0" y="1169162"/>
                </a:moveTo>
                <a:lnTo>
                  <a:pt x="3211322" y="0"/>
                </a:lnTo>
              </a:path>
            </a:pathLst>
          </a:custGeom>
          <a:ln w="25908">
            <a:solidFill>
              <a:srgbClr val="9BB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0">
            <a:extLst>
              <a:ext uri="{FF2B5EF4-FFF2-40B4-BE49-F238E27FC236}">
                <a16:creationId xmlns:a16="http://schemas.microsoft.com/office/drawing/2014/main" id="{AA27B52A-6218-49BE-AF0F-090821E99EE5}"/>
              </a:ext>
            </a:extLst>
          </p:cNvPr>
          <p:cNvSpPr txBox="1"/>
          <p:nvPr/>
        </p:nvSpPr>
        <p:spPr>
          <a:xfrm>
            <a:off x="315595" y="2423614"/>
            <a:ext cx="117266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905" algn="ctr">
              <a:spcBef>
                <a:spcPts val="100"/>
              </a:spcBef>
            </a:pPr>
            <a:r>
              <a:rPr lang="zh-CN" altLang="en-US" sz="2400" dirty="0">
                <a:latin typeface="Arial"/>
                <a:cs typeface="Arial"/>
              </a:rPr>
              <a:t>癌症病人治疗</a:t>
            </a:r>
            <a:r>
              <a:rPr lang="en-US" altLang="zh-CN" sz="2400" dirty="0">
                <a:latin typeface="Arial"/>
                <a:cs typeface="Arial"/>
              </a:rPr>
              <a:t>5</a:t>
            </a:r>
            <a:r>
              <a:rPr lang="zh-CN" altLang="en-US" sz="2400" dirty="0">
                <a:latin typeface="Arial"/>
                <a:cs typeface="Arial"/>
              </a:rPr>
              <a:t>年之后的状况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6" name="标题 35">
            <a:extLst>
              <a:ext uri="{FF2B5EF4-FFF2-40B4-BE49-F238E27FC236}">
                <a16:creationId xmlns:a16="http://schemas.microsoft.com/office/drawing/2014/main" id="{A5D3E1E1-3C0B-44E3-8B05-CACF18C6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线性回归做分类？</a:t>
            </a:r>
          </a:p>
        </p:txBody>
      </p:sp>
    </p:spTree>
    <p:extLst>
      <p:ext uri="{BB962C8B-B14F-4D97-AF65-F5344CB8AC3E}">
        <p14:creationId xmlns:p14="http://schemas.microsoft.com/office/powerpoint/2010/main" val="53894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96123" y="4557700"/>
            <a:ext cx="6237096" cy="1069588"/>
          </a:xfrm>
          <a:prstGeom prst="rect">
            <a:avLst/>
          </a:prstGeom>
          <a:solidFill>
            <a:srgbClr val="E6EEEE"/>
          </a:solidFill>
        </p:spPr>
        <p:txBody>
          <a:bodyPr vert="horz" wrap="square" lIns="0" tIns="33020" rIns="0" bIns="0" rtlCol="0">
            <a:spAutoFit/>
          </a:bodyPr>
          <a:lstStyle/>
          <a:p>
            <a:pPr marL="55244">
              <a:lnSpc>
                <a:spcPct val="150000"/>
              </a:lnSpc>
              <a:spcBef>
                <a:spcPts val="260"/>
              </a:spcBef>
            </a:pPr>
            <a:r>
              <a:rPr lang="zh-CN" altLang="en-US" sz="2400" spc="35" dirty="0">
                <a:solidFill>
                  <a:srgbClr val="344B5E"/>
                </a:solidFill>
                <a:latin typeface="Arial"/>
                <a:cs typeface="Arial"/>
              </a:rPr>
              <a:t>如果模型输出结果 </a:t>
            </a:r>
            <a:r>
              <a:rPr sz="2400" spc="15" dirty="0">
                <a:solidFill>
                  <a:srgbClr val="344B5E"/>
                </a:solidFill>
                <a:latin typeface="Arial"/>
                <a:cs typeface="Arial"/>
              </a:rPr>
              <a:t>&gt;</a:t>
            </a:r>
            <a:r>
              <a:rPr sz="2400" spc="-7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344B5E"/>
                </a:solidFill>
                <a:latin typeface="Arial"/>
                <a:cs typeface="Arial"/>
              </a:rPr>
              <a:t>0.5</a:t>
            </a:r>
            <a:r>
              <a:rPr lang="zh-CN" altLang="en-US" sz="2400" spc="-25" dirty="0">
                <a:solidFill>
                  <a:srgbClr val="344B5E"/>
                </a:solidFill>
                <a:latin typeface="Arial"/>
                <a:cs typeface="Arial"/>
              </a:rPr>
              <a:t>：预测</a:t>
            </a:r>
            <a:r>
              <a:rPr sz="2400" spc="-11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344B5E"/>
                </a:solidFill>
                <a:latin typeface="Arial"/>
                <a:cs typeface="Arial"/>
              </a:rPr>
              <a:t>lost</a:t>
            </a:r>
            <a:endParaRPr sz="2400" dirty="0">
              <a:latin typeface="Arial"/>
              <a:cs typeface="Arial"/>
            </a:endParaRPr>
          </a:p>
          <a:p>
            <a:pPr marL="55244">
              <a:lnSpc>
                <a:spcPct val="150000"/>
              </a:lnSpc>
            </a:pPr>
            <a:r>
              <a:rPr lang="zh-CN" altLang="en-US" sz="2400" spc="35" dirty="0">
                <a:solidFill>
                  <a:srgbClr val="344B5E"/>
                </a:solidFill>
                <a:latin typeface="Arial"/>
                <a:cs typeface="Arial"/>
              </a:rPr>
              <a:t>如果模型输出结果</a:t>
            </a:r>
            <a:r>
              <a:rPr sz="2400" spc="-10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344B5E"/>
                </a:solidFill>
                <a:latin typeface="Arial"/>
                <a:cs typeface="Arial"/>
              </a:rPr>
              <a:t>&lt;</a:t>
            </a:r>
            <a:r>
              <a:rPr sz="2400" spc="-7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344B5E"/>
                </a:solidFill>
                <a:latin typeface="Arial"/>
                <a:cs typeface="Arial"/>
              </a:rPr>
              <a:t>0.5</a:t>
            </a:r>
            <a:r>
              <a:rPr lang="zh-CN" altLang="en-US" sz="2400" spc="-25" dirty="0">
                <a:solidFill>
                  <a:srgbClr val="344B5E"/>
                </a:solidFill>
                <a:latin typeface="Arial"/>
                <a:cs typeface="Arial"/>
              </a:rPr>
              <a:t>：</a:t>
            </a:r>
            <a:r>
              <a:rPr lang="zh-CN" altLang="en-US" sz="2400" spc="50" dirty="0">
                <a:solidFill>
                  <a:srgbClr val="344B5E"/>
                </a:solidFill>
                <a:latin typeface="Arial"/>
                <a:cs typeface="Arial"/>
              </a:rPr>
              <a:t>预测</a:t>
            </a:r>
            <a:r>
              <a:rPr sz="2400" spc="-11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344B5E"/>
                </a:solidFill>
                <a:latin typeface="Arial"/>
                <a:cs typeface="Arial"/>
              </a:rPr>
              <a:t>survived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07487" y="3760851"/>
            <a:ext cx="5149215" cy="114300"/>
          </a:xfrm>
          <a:custGeom>
            <a:avLst/>
            <a:gdLst/>
            <a:ahLst/>
            <a:cxnLst/>
            <a:rect l="l" t="t" r="r" b="b"/>
            <a:pathLst>
              <a:path w="5149215" h="114300">
                <a:moveTo>
                  <a:pt x="5111542" y="38100"/>
                </a:moveTo>
                <a:lnTo>
                  <a:pt x="5053838" y="38100"/>
                </a:lnTo>
                <a:lnTo>
                  <a:pt x="5053965" y="76200"/>
                </a:lnTo>
                <a:lnTo>
                  <a:pt x="5034915" y="76266"/>
                </a:lnTo>
                <a:lnTo>
                  <a:pt x="5035042" y="114300"/>
                </a:lnTo>
                <a:lnTo>
                  <a:pt x="5149215" y="56768"/>
                </a:lnTo>
                <a:lnTo>
                  <a:pt x="5111542" y="38100"/>
                </a:lnTo>
                <a:close/>
              </a:path>
              <a:path w="5149215" h="114300">
                <a:moveTo>
                  <a:pt x="5034788" y="38166"/>
                </a:moveTo>
                <a:lnTo>
                  <a:pt x="0" y="55753"/>
                </a:lnTo>
                <a:lnTo>
                  <a:pt x="254" y="93853"/>
                </a:lnTo>
                <a:lnTo>
                  <a:pt x="5034915" y="76266"/>
                </a:lnTo>
                <a:lnTo>
                  <a:pt x="5034788" y="38166"/>
                </a:lnTo>
                <a:close/>
              </a:path>
              <a:path w="5149215" h="114300">
                <a:moveTo>
                  <a:pt x="5053838" y="38100"/>
                </a:moveTo>
                <a:lnTo>
                  <a:pt x="5034788" y="38166"/>
                </a:lnTo>
                <a:lnTo>
                  <a:pt x="5034915" y="76266"/>
                </a:lnTo>
                <a:lnTo>
                  <a:pt x="5053965" y="76200"/>
                </a:lnTo>
                <a:lnTo>
                  <a:pt x="5053838" y="38100"/>
                </a:lnTo>
                <a:close/>
              </a:path>
              <a:path w="5149215" h="114300">
                <a:moveTo>
                  <a:pt x="5034661" y="0"/>
                </a:moveTo>
                <a:lnTo>
                  <a:pt x="5034788" y="38166"/>
                </a:lnTo>
                <a:lnTo>
                  <a:pt x="5111542" y="38100"/>
                </a:lnTo>
                <a:lnTo>
                  <a:pt x="503466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18404" y="2536699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12160" y="2536699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73595" y="2536699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135635" y="0"/>
                </a:moveTo>
                <a:lnTo>
                  <a:pt x="92756" y="6870"/>
                </a:lnTo>
                <a:lnTo>
                  <a:pt x="55522" y="26005"/>
                </a:lnTo>
                <a:lnTo>
                  <a:pt x="26164" y="55193"/>
                </a:lnTo>
                <a:lnTo>
                  <a:pt x="6912" y="92220"/>
                </a:lnTo>
                <a:lnTo>
                  <a:pt x="0" y="134874"/>
                </a:lnTo>
                <a:lnTo>
                  <a:pt x="6912" y="177527"/>
                </a:lnTo>
                <a:lnTo>
                  <a:pt x="26164" y="214554"/>
                </a:lnTo>
                <a:lnTo>
                  <a:pt x="55522" y="243742"/>
                </a:lnTo>
                <a:lnTo>
                  <a:pt x="92756" y="262877"/>
                </a:lnTo>
                <a:lnTo>
                  <a:pt x="135635" y="269747"/>
                </a:lnTo>
                <a:lnTo>
                  <a:pt x="178515" y="262877"/>
                </a:lnTo>
                <a:lnTo>
                  <a:pt x="215749" y="243742"/>
                </a:lnTo>
                <a:lnTo>
                  <a:pt x="245107" y="214554"/>
                </a:lnTo>
                <a:lnTo>
                  <a:pt x="264359" y="177527"/>
                </a:lnTo>
                <a:lnTo>
                  <a:pt x="271272" y="134874"/>
                </a:lnTo>
                <a:lnTo>
                  <a:pt x="264359" y="92220"/>
                </a:lnTo>
                <a:lnTo>
                  <a:pt x="245107" y="55193"/>
                </a:lnTo>
                <a:lnTo>
                  <a:pt x="215749" y="26005"/>
                </a:lnTo>
                <a:lnTo>
                  <a:pt x="178515" y="6870"/>
                </a:lnTo>
                <a:lnTo>
                  <a:pt x="13563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54596" y="2536699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49312" y="2536699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83653" y="2530602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8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17664" y="2530602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135635" y="0"/>
                </a:moveTo>
                <a:lnTo>
                  <a:pt x="92756" y="6870"/>
                </a:lnTo>
                <a:lnTo>
                  <a:pt x="55522" y="26005"/>
                </a:lnTo>
                <a:lnTo>
                  <a:pt x="26164" y="55193"/>
                </a:lnTo>
                <a:lnTo>
                  <a:pt x="6912" y="92220"/>
                </a:lnTo>
                <a:lnTo>
                  <a:pt x="0" y="134874"/>
                </a:lnTo>
                <a:lnTo>
                  <a:pt x="6912" y="177527"/>
                </a:lnTo>
                <a:lnTo>
                  <a:pt x="26164" y="214554"/>
                </a:lnTo>
                <a:lnTo>
                  <a:pt x="55522" y="243742"/>
                </a:lnTo>
                <a:lnTo>
                  <a:pt x="92756" y="262877"/>
                </a:lnTo>
                <a:lnTo>
                  <a:pt x="135635" y="269748"/>
                </a:lnTo>
                <a:lnTo>
                  <a:pt x="178515" y="262877"/>
                </a:lnTo>
                <a:lnTo>
                  <a:pt x="215749" y="243742"/>
                </a:lnTo>
                <a:lnTo>
                  <a:pt x="245107" y="214554"/>
                </a:lnTo>
                <a:lnTo>
                  <a:pt x="264359" y="177527"/>
                </a:lnTo>
                <a:lnTo>
                  <a:pt x="271271" y="134874"/>
                </a:lnTo>
                <a:lnTo>
                  <a:pt x="264359" y="92220"/>
                </a:lnTo>
                <a:lnTo>
                  <a:pt x="245107" y="55193"/>
                </a:lnTo>
                <a:lnTo>
                  <a:pt x="215749" y="26005"/>
                </a:lnTo>
                <a:lnTo>
                  <a:pt x="178515" y="6870"/>
                </a:lnTo>
                <a:lnTo>
                  <a:pt x="13563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17664" y="2530602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0" y="134874"/>
                </a:moveTo>
                <a:lnTo>
                  <a:pt x="6912" y="92220"/>
                </a:lnTo>
                <a:lnTo>
                  <a:pt x="26164" y="55193"/>
                </a:lnTo>
                <a:lnTo>
                  <a:pt x="55522" y="26005"/>
                </a:lnTo>
                <a:lnTo>
                  <a:pt x="92756" y="6870"/>
                </a:lnTo>
                <a:lnTo>
                  <a:pt x="135635" y="0"/>
                </a:lnTo>
                <a:lnTo>
                  <a:pt x="178515" y="6870"/>
                </a:lnTo>
                <a:lnTo>
                  <a:pt x="215749" y="26005"/>
                </a:lnTo>
                <a:lnTo>
                  <a:pt x="245107" y="55193"/>
                </a:lnTo>
                <a:lnTo>
                  <a:pt x="264359" y="92220"/>
                </a:lnTo>
                <a:lnTo>
                  <a:pt x="271271" y="134874"/>
                </a:lnTo>
                <a:lnTo>
                  <a:pt x="264359" y="177527"/>
                </a:lnTo>
                <a:lnTo>
                  <a:pt x="245107" y="214554"/>
                </a:lnTo>
                <a:lnTo>
                  <a:pt x="215749" y="243742"/>
                </a:lnTo>
                <a:lnTo>
                  <a:pt x="178515" y="262877"/>
                </a:lnTo>
                <a:lnTo>
                  <a:pt x="135635" y="269748"/>
                </a:lnTo>
                <a:lnTo>
                  <a:pt x="92756" y="262877"/>
                </a:lnTo>
                <a:lnTo>
                  <a:pt x="55522" y="243742"/>
                </a:lnTo>
                <a:lnTo>
                  <a:pt x="26164" y="214554"/>
                </a:lnTo>
                <a:lnTo>
                  <a:pt x="6912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91529" y="2530602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8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91529" y="2530602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4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8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4" y="269748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13905" y="2530602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8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13905" y="2530602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4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8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4" y="269748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50464" y="2269237"/>
            <a:ext cx="114300" cy="1566545"/>
          </a:xfrm>
          <a:custGeom>
            <a:avLst/>
            <a:gdLst/>
            <a:ahLst/>
            <a:cxnLst/>
            <a:rect l="l" t="t" r="r" b="b"/>
            <a:pathLst>
              <a:path w="114300" h="1566545">
                <a:moveTo>
                  <a:pt x="76200" y="95250"/>
                </a:moveTo>
                <a:lnTo>
                  <a:pt x="38100" y="95250"/>
                </a:lnTo>
                <a:lnTo>
                  <a:pt x="38100" y="1566545"/>
                </a:lnTo>
                <a:lnTo>
                  <a:pt x="76200" y="1566545"/>
                </a:lnTo>
                <a:lnTo>
                  <a:pt x="76200" y="95250"/>
                </a:lnTo>
                <a:close/>
              </a:path>
              <a:path w="114300" h="1566545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1566545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07615" y="3224783"/>
            <a:ext cx="5146675" cy="0"/>
          </a:xfrm>
          <a:custGeom>
            <a:avLst/>
            <a:gdLst/>
            <a:ahLst/>
            <a:cxnLst/>
            <a:rect l="l" t="t" r="r" b="b"/>
            <a:pathLst>
              <a:path w="5146675">
                <a:moveTo>
                  <a:pt x="0" y="0"/>
                </a:moveTo>
                <a:lnTo>
                  <a:pt x="5146420" y="0"/>
                </a:lnTo>
              </a:path>
            </a:pathLst>
          </a:custGeom>
          <a:ln w="25908">
            <a:solidFill>
              <a:srgbClr val="84AD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28317" y="3550920"/>
            <a:ext cx="5454650" cy="80010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spcBef>
                <a:spcPts val="990"/>
              </a:spcBef>
            </a:pPr>
            <a:r>
              <a:rPr spc="-5" dirty="0">
                <a:solidFill>
                  <a:srgbClr val="344B5E"/>
                </a:solidFill>
                <a:latin typeface="Arial"/>
                <a:cs typeface="Arial"/>
              </a:rPr>
              <a:t>Survived:</a:t>
            </a:r>
            <a:r>
              <a:rPr spc="-114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pc="5" dirty="0">
                <a:solidFill>
                  <a:srgbClr val="344B5E"/>
                </a:solidFill>
                <a:latin typeface="Arial"/>
                <a:cs typeface="Arial"/>
              </a:rPr>
              <a:t>0.0</a:t>
            </a:r>
            <a:endParaRPr>
              <a:latin typeface="Arial"/>
              <a:cs typeface="Arial"/>
            </a:endParaRPr>
          </a:p>
          <a:p>
            <a:pPr marL="2656840">
              <a:spcBef>
                <a:spcPts val="890"/>
              </a:spcBef>
            </a:pPr>
            <a:r>
              <a:rPr b="1" dirty="0">
                <a:solidFill>
                  <a:srgbClr val="344B5E"/>
                </a:solidFill>
                <a:latin typeface="Arial"/>
                <a:cs typeface="Arial"/>
              </a:rPr>
              <a:t>Number </a:t>
            </a:r>
            <a:r>
              <a:rPr b="1" spc="10" dirty="0">
                <a:solidFill>
                  <a:srgbClr val="344B5E"/>
                </a:solidFill>
                <a:latin typeface="Arial"/>
                <a:cs typeface="Arial"/>
              </a:rPr>
              <a:t>of </a:t>
            </a:r>
            <a:r>
              <a:rPr b="1" spc="-25" dirty="0">
                <a:solidFill>
                  <a:srgbClr val="344B5E"/>
                </a:solidFill>
                <a:latin typeface="Arial"/>
                <a:cs typeface="Arial"/>
              </a:rPr>
              <a:t>Positive</a:t>
            </a:r>
            <a:r>
              <a:rPr b="1" spc="-30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344B5E"/>
                </a:solidFill>
                <a:latin typeface="Arial"/>
                <a:cs typeface="Arial"/>
              </a:rPr>
              <a:t>Nodes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88312" y="2509392"/>
            <a:ext cx="889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solidFill>
                  <a:srgbClr val="344B5E"/>
                </a:solidFill>
                <a:latin typeface="Arial"/>
                <a:cs typeface="Arial"/>
              </a:rPr>
              <a:t>Lost:</a:t>
            </a:r>
            <a:r>
              <a:rPr spc="-16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pc="5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48228" y="3685795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135636" y="0"/>
                </a:moveTo>
                <a:lnTo>
                  <a:pt x="92756" y="6870"/>
                </a:lnTo>
                <a:lnTo>
                  <a:pt x="55522" y="26005"/>
                </a:lnTo>
                <a:lnTo>
                  <a:pt x="26164" y="55193"/>
                </a:lnTo>
                <a:lnTo>
                  <a:pt x="6912" y="92220"/>
                </a:lnTo>
                <a:lnTo>
                  <a:pt x="0" y="134874"/>
                </a:lnTo>
                <a:lnTo>
                  <a:pt x="6912" y="177527"/>
                </a:lnTo>
                <a:lnTo>
                  <a:pt x="26164" y="214554"/>
                </a:lnTo>
                <a:lnTo>
                  <a:pt x="55522" y="243742"/>
                </a:lnTo>
                <a:lnTo>
                  <a:pt x="92756" y="262877"/>
                </a:lnTo>
                <a:lnTo>
                  <a:pt x="135636" y="269748"/>
                </a:lnTo>
                <a:lnTo>
                  <a:pt x="178515" y="262877"/>
                </a:lnTo>
                <a:lnTo>
                  <a:pt x="215749" y="243742"/>
                </a:lnTo>
                <a:lnTo>
                  <a:pt x="245107" y="214554"/>
                </a:lnTo>
                <a:lnTo>
                  <a:pt x="264359" y="177527"/>
                </a:lnTo>
                <a:lnTo>
                  <a:pt x="271272" y="134874"/>
                </a:lnTo>
                <a:lnTo>
                  <a:pt x="264359" y="92220"/>
                </a:lnTo>
                <a:lnTo>
                  <a:pt x="245107" y="55193"/>
                </a:lnTo>
                <a:lnTo>
                  <a:pt x="215749" y="26005"/>
                </a:lnTo>
                <a:lnTo>
                  <a:pt x="178515" y="6870"/>
                </a:lnTo>
                <a:lnTo>
                  <a:pt x="135636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48228" y="3685795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0" y="134874"/>
                </a:moveTo>
                <a:lnTo>
                  <a:pt x="6912" y="92220"/>
                </a:lnTo>
                <a:lnTo>
                  <a:pt x="26164" y="55193"/>
                </a:lnTo>
                <a:lnTo>
                  <a:pt x="55522" y="26005"/>
                </a:lnTo>
                <a:lnTo>
                  <a:pt x="92756" y="6870"/>
                </a:lnTo>
                <a:lnTo>
                  <a:pt x="135636" y="0"/>
                </a:lnTo>
                <a:lnTo>
                  <a:pt x="178515" y="6870"/>
                </a:lnTo>
                <a:lnTo>
                  <a:pt x="215749" y="26005"/>
                </a:lnTo>
                <a:lnTo>
                  <a:pt x="245107" y="55193"/>
                </a:lnTo>
                <a:lnTo>
                  <a:pt x="264359" y="92220"/>
                </a:lnTo>
                <a:lnTo>
                  <a:pt x="271272" y="134874"/>
                </a:lnTo>
                <a:lnTo>
                  <a:pt x="264359" y="177527"/>
                </a:lnTo>
                <a:lnTo>
                  <a:pt x="245107" y="214554"/>
                </a:lnTo>
                <a:lnTo>
                  <a:pt x="215749" y="243742"/>
                </a:lnTo>
                <a:lnTo>
                  <a:pt x="178515" y="262877"/>
                </a:lnTo>
                <a:lnTo>
                  <a:pt x="135636" y="269748"/>
                </a:lnTo>
                <a:lnTo>
                  <a:pt x="92756" y="262877"/>
                </a:lnTo>
                <a:lnTo>
                  <a:pt x="55522" y="243742"/>
                </a:lnTo>
                <a:lnTo>
                  <a:pt x="26164" y="214554"/>
                </a:lnTo>
                <a:lnTo>
                  <a:pt x="6912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51733" y="3685795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3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3" y="269748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7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3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51733" y="3685795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3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7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3" y="269748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74821" y="3685795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8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7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74821" y="3685795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4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7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4" y="269748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14671" y="3685795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135636" y="0"/>
                </a:moveTo>
                <a:lnTo>
                  <a:pt x="92756" y="6870"/>
                </a:lnTo>
                <a:lnTo>
                  <a:pt x="55522" y="26005"/>
                </a:lnTo>
                <a:lnTo>
                  <a:pt x="26164" y="55193"/>
                </a:lnTo>
                <a:lnTo>
                  <a:pt x="6912" y="92220"/>
                </a:lnTo>
                <a:lnTo>
                  <a:pt x="0" y="134874"/>
                </a:lnTo>
                <a:lnTo>
                  <a:pt x="6912" y="177527"/>
                </a:lnTo>
                <a:lnTo>
                  <a:pt x="26164" y="214554"/>
                </a:lnTo>
                <a:lnTo>
                  <a:pt x="55522" y="243742"/>
                </a:lnTo>
                <a:lnTo>
                  <a:pt x="92756" y="262877"/>
                </a:lnTo>
                <a:lnTo>
                  <a:pt x="135636" y="269748"/>
                </a:lnTo>
                <a:lnTo>
                  <a:pt x="178515" y="262877"/>
                </a:lnTo>
                <a:lnTo>
                  <a:pt x="215749" y="243742"/>
                </a:lnTo>
                <a:lnTo>
                  <a:pt x="245107" y="214554"/>
                </a:lnTo>
                <a:lnTo>
                  <a:pt x="264359" y="177527"/>
                </a:lnTo>
                <a:lnTo>
                  <a:pt x="271272" y="134874"/>
                </a:lnTo>
                <a:lnTo>
                  <a:pt x="264359" y="92220"/>
                </a:lnTo>
                <a:lnTo>
                  <a:pt x="245107" y="55193"/>
                </a:lnTo>
                <a:lnTo>
                  <a:pt x="215749" y="26005"/>
                </a:lnTo>
                <a:lnTo>
                  <a:pt x="178515" y="6870"/>
                </a:lnTo>
                <a:lnTo>
                  <a:pt x="135636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14671" y="3685795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0" y="134874"/>
                </a:moveTo>
                <a:lnTo>
                  <a:pt x="6912" y="92220"/>
                </a:lnTo>
                <a:lnTo>
                  <a:pt x="26164" y="55193"/>
                </a:lnTo>
                <a:lnTo>
                  <a:pt x="55522" y="26005"/>
                </a:lnTo>
                <a:lnTo>
                  <a:pt x="92756" y="6870"/>
                </a:lnTo>
                <a:lnTo>
                  <a:pt x="135636" y="0"/>
                </a:lnTo>
                <a:lnTo>
                  <a:pt x="178515" y="6870"/>
                </a:lnTo>
                <a:lnTo>
                  <a:pt x="215749" y="26005"/>
                </a:lnTo>
                <a:lnTo>
                  <a:pt x="245107" y="55193"/>
                </a:lnTo>
                <a:lnTo>
                  <a:pt x="264359" y="92220"/>
                </a:lnTo>
                <a:lnTo>
                  <a:pt x="271272" y="134874"/>
                </a:lnTo>
                <a:lnTo>
                  <a:pt x="264359" y="177527"/>
                </a:lnTo>
                <a:lnTo>
                  <a:pt x="245107" y="214554"/>
                </a:lnTo>
                <a:lnTo>
                  <a:pt x="215749" y="243742"/>
                </a:lnTo>
                <a:lnTo>
                  <a:pt x="178515" y="262877"/>
                </a:lnTo>
                <a:lnTo>
                  <a:pt x="135636" y="269748"/>
                </a:lnTo>
                <a:lnTo>
                  <a:pt x="92756" y="262877"/>
                </a:lnTo>
                <a:lnTo>
                  <a:pt x="55522" y="243742"/>
                </a:lnTo>
                <a:lnTo>
                  <a:pt x="26164" y="214554"/>
                </a:lnTo>
                <a:lnTo>
                  <a:pt x="6912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02073" y="2665476"/>
            <a:ext cx="3211830" cy="1169670"/>
          </a:xfrm>
          <a:custGeom>
            <a:avLst/>
            <a:gdLst/>
            <a:ahLst/>
            <a:cxnLst/>
            <a:rect l="l" t="t" r="r" b="b"/>
            <a:pathLst>
              <a:path w="3211829" h="1169670">
                <a:moveTo>
                  <a:pt x="0" y="1169162"/>
                </a:moveTo>
                <a:lnTo>
                  <a:pt x="3211322" y="0"/>
                </a:lnTo>
              </a:path>
            </a:pathLst>
          </a:custGeom>
          <a:ln w="25908">
            <a:solidFill>
              <a:srgbClr val="9BB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530855" y="3059176"/>
            <a:ext cx="346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5" dirty="0">
                <a:solidFill>
                  <a:srgbClr val="344B5E"/>
                </a:solidFill>
                <a:latin typeface="Arial"/>
                <a:cs typeface="Arial"/>
              </a:rPr>
              <a:t>0.5</a:t>
            </a:r>
            <a:endParaRPr>
              <a:latin typeface="Arial"/>
              <a:cs typeface="Arial"/>
            </a:endParaRPr>
          </a:p>
        </p:txBody>
      </p:sp>
      <p:sp>
        <p:nvSpPr>
          <p:cNvPr id="33" name="object 20">
            <a:extLst>
              <a:ext uri="{FF2B5EF4-FFF2-40B4-BE49-F238E27FC236}">
                <a16:creationId xmlns:a16="http://schemas.microsoft.com/office/drawing/2014/main" id="{F355B943-F410-448A-A1F3-C363DE147596}"/>
              </a:ext>
            </a:extLst>
          </p:cNvPr>
          <p:cNvSpPr txBox="1"/>
          <p:nvPr/>
        </p:nvSpPr>
        <p:spPr>
          <a:xfrm>
            <a:off x="315595" y="2423614"/>
            <a:ext cx="117266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905" algn="ctr">
              <a:spcBef>
                <a:spcPts val="100"/>
              </a:spcBef>
            </a:pPr>
            <a:r>
              <a:rPr lang="zh-CN" altLang="en-US" sz="2400" dirty="0">
                <a:latin typeface="Arial"/>
                <a:cs typeface="Arial"/>
              </a:rPr>
              <a:t>癌症病人治疗</a:t>
            </a:r>
            <a:r>
              <a:rPr lang="en-US" altLang="zh-CN" sz="2400" dirty="0">
                <a:latin typeface="Arial"/>
                <a:cs typeface="Arial"/>
              </a:rPr>
              <a:t>5</a:t>
            </a:r>
            <a:r>
              <a:rPr lang="zh-CN" altLang="en-US" sz="2400" dirty="0">
                <a:latin typeface="Arial"/>
                <a:cs typeface="Arial"/>
              </a:rPr>
              <a:t>年之后的状况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5" name="标题 34">
            <a:extLst>
              <a:ext uri="{FF2B5EF4-FFF2-40B4-BE49-F238E27FC236}">
                <a16:creationId xmlns:a16="http://schemas.microsoft.com/office/drawing/2014/main" id="{38C14602-78BE-49F0-8EDF-055B1894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线性回归做分类？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C4470EA-22E1-4CE0-B650-4F459C56E03E}"/>
              </a:ext>
            </a:extLst>
          </p:cNvPr>
          <p:cNvGrpSpPr/>
          <p:nvPr/>
        </p:nvGrpSpPr>
        <p:grpSpPr>
          <a:xfrm>
            <a:off x="2530855" y="5760748"/>
            <a:ext cx="4004628" cy="976786"/>
            <a:chOff x="3268700" y="5783762"/>
            <a:chExt cx="4004628" cy="976786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C11F34E7-0AC7-4135-8CD9-A5AD7A43606B}"/>
                </a:ext>
              </a:extLst>
            </p:cNvPr>
            <p:cNvSpPr txBox="1"/>
            <p:nvPr/>
          </p:nvSpPr>
          <p:spPr>
            <a:xfrm>
              <a:off x="4544696" y="5783762"/>
              <a:ext cx="27286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1,     </a:t>
              </a:r>
              <a:r>
                <a:rPr lang="zh-CN" altLang="en-US" sz="2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𝛽</a:t>
              </a:r>
              <a:r>
                <a:rPr lang="en-US" altLang="zh-CN" sz="2400" baseline="-15366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r>
                <a:rPr lang="en-US" altLang="zh-CN" sz="2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r>
                <a:rPr lang="zh-CN" altLang="en-US" sz="2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𝛽</a:t>
              </a:r>
              <a:r>
                <a:rPr lang="en-US" altLang="zh-CN" sz="2400" baseline="-15366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zh-CN" altLang="en-US" sz="2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𝑥 </a:t>
              </a:r>
              <a:r>
                <a:rPr lang="en-US" altLang="zh-CN" sz="2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 0.5</a:t>
              </a:r>
              <a:endPara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EE504ED-385C-47D2-B10B-DACF69BBD778}"/>
                </a:ext>
              </a:extLst>
            </p:cNvPr>
            <p:cNvSpPr txBox="1"/>
            <p:nvPr/>
          </p:nvSpPr>
          <p:spPr>
            <a:xfrm>
              <a:off x="4542931" y="6298883"/>
              <a:ext cx="27286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0,     </a:t>
              </a:r>
              <a:r>
                <a:rPr lang="zh-CN" altLang="en-US" sz="2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𝛽</a:t>
              </a:r>
              <a:r>
                <a:rPr lang="en-US" altLang="zh-CN" sz="2400" baseline="-15366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r>
                <a:rPr lang="en-US" altLang="zh-CN" sz="2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r>
                <a:rPr lang="zh-CN" altLang="en-US" sz="2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𝛽</a:t>
              </a:r>
              <a:r>
                <a:rPr lang="en-US" altLang="zh-CN" sz="2400" baseline="-15366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zh-CN" altLang="en-US" sz="2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𝑥 </a:t>
              </a:r>
              <a:r>
                <a:rPr lang="en-US" altLang="zh-CN" sz="2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 0.5</a:t>
              </a:r>
              <a:endPara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左大括号 17">
              <a:extLst>
                <a:ext uri="{FF2B5EF4-FFF2-40B4-BE49-F238E27FC236}">
                  <a16:creationId xmlns:a16="http://schemas.microsoft.com/office/drawing/2014/main" id="{BB5007EF-96A8-4895-B8D3-D74F9C7DB303}"/>
                </a:ext>
              </a:extLst>
            </p:cNvPr>
            <p:cNvSpPr/>
            <p:nvPr/>
          </p:nvSpPr>
          <p:spPr>
            <a:xfrm>
              <a:off x="4402073" y="5983817"/>
              <a:ext cx="140858" cy="500485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DD457BA-DC9C-4D30-8487-BC6B88D289F6}"/>
                </a:ext>
              </a:extLst>
            </p:cNvPr>
            <p:cNvSpPr txBox="1"/>
            <p:nvPr/>
          </p:nvSpPr>
          <p:spPr>
            <a:xfrm>
              <a:off x="3268700" y="6018309"/>
              <a:ext cx="1131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zh-CN" altLang="en-US" sz="2400" baseline="-25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𝛽</a:t>
              </a:r>
              <a:r>
                <a:rPr lang="en-US" altLang="zh-CN" sz="2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(x) =</a:t>
              </a:r>
              <a:endPara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368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007487" y="3760851"/>
            <a:ext cx="5149215" cy="114300"/>
          </a:xfrm>
          <a:custGeom>
            <a:avLst/>
            <a:gdLst/>
            <a:ahLst/>
            <a:cxnLst/>
            <a:rect l="l" t="t" r="r" b="b"/>
            <a:pathLst>
              <a:path w="5149215" h="114300">
                <a:moveTo>
                  <a:pt x="5111542" y="38100"/>
                </a:moveTo>
                <a:lnTo>
                  <a:pt x="5053838" y="38100"/>
                </a:lnTo>
                <a:lnTo>
                  <a:pt x="5053965" y="76200"/>
                </a:lnTo>
                <a:lnTo>
                  <a:pt x="5034915" y="76266"/>
                </a:lnTo>
                <a:lnTo>
                  <a:pt x="5035042" y="114300"/>
                </a:lnTo>
                <a:lnTo>
                  <a:pt x="5149215" y="56768"/>
                </a:lnTo>
                <a:lnTo>
                  <a:pt x="5111542" y="38100"/>
                </a:lnTo>
                <a:close/>
              </a:path>
              <a:path w="5149215" h="114300">
                <a:moveTo>
                  <a:pt x="5034788" y="38166"/>
                </a:moveTo>
                <a:lnTo>
                  <a:pt x="0" y="55753"/>
                </a:lnTo>
                <a:lnTo>
                  <a:pt x="254" y="93853"/>
                </a:lnTo>
                <a:lnTo>
                  <a:pt x="5034915" y="76266"/>
                </a:lnTo>
                <a:lnTo>
                  <a:pt x="5034788" y="38166"/>
                </a:lnTo>
                <a:close/>
              </a:path>
              <a:path w="5149215" h="114300">
                <a:moveTo>
                  <a:pt x="5053838" y="38100"/>
                </a:moveTo>
                <a:lnTo>
                  <a:pt x="5034788" y="38166"/>
                </a:lnTo>
                <a:lnTo>
                  <a:pt x="5034915" y="76266"/>
                </a:lnTo>
                <a:lnTo>
                  <a:pt x="5053965" y="76200"/>
                </a:lnTo>
                <a:lnTo>
                  <a:pt x="5053838" y="38100"/>
                </a:lnTo>
                <a:close/>
              </a:path>
              <a:path w="5149215" h="114300">
                <a:moveTo>
                  <a:pt x="5034661" y="0"/>
                </a:moveTo>
                <a:lnTo>
                  <a:pt x="5034788" y="38166"/>
                </a:lnTo>
                <a:lnTo>
                  <a:pt x="5111542" y="38100"/>
                </a:lnTo>
                <a:lnTo>
                  <a:pt x="503466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18404" y="2536699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12160" y="2536699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73595" y="2536699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135635" y="0"/>
                </a:moveTo>
                <a:lnTo>
                  <a:pt x="92756" y="6870"/>
                </a:lnTo>
                <a:lnTo>
                  <a:pt x="55522" y="26005"/>
                </a:lnTo>
                <a:lnTo>
                  <a:pt x="26164" y="55193"/>
                </a:lnTo>
                <a:lnTo>
                  <a:pt x="6912" y="92220"/>
                </a:lnTo>
                <a:lnTo>
                  <a:pt x="0" y="134874"/>
                </a:lnTo>
                <a:lnTo>
                  <a:pt x="6912" y="177527"/>
                </a:lnTo>
                <a:lnTo>
                  <a:pt x="26164" y="214554"/>
                </a:lnTo>
                <a:lnTo>
                  <a:pt x="55522" y="243742"/>
                </a:lnTo>
                <a:lnTo>
                  <a:pt x="92756" y="262877"/>
                </a:lnTo>
                <a:lnTo>
                  <a:pt x="135635" y="269747"/>
                </a:lnTo>
                <a:lnTo>
                  <a:pt x="178515" y="262877"/>
                </a:lnTo>
                <a:lnTo>
                  <a:pt x="215749" y="243742"/>
                </a:lnTo>
                <a:lnTo>
                  <a:pt x="245107" y="214554"/>
                </a:lnTo>
                <a:lnTo>
                  <a:pt x="264359" y="177527"/>
                </a:lnTo>
                <a:lnTo>
                  <a:pt x="271272" y="134874"/>
                </a:lnTo>
                <a:lnTo>
                  <a:pt x="264359" y="92220"/>
                </a:lnTo>
                <a:lnTo>
                  <a:pt x="245107" y="55193"/>
                </a:lnTo>
                <a:lnTo>
                  <a:pt x="215749" y="26005"/>
                </a:lnTo>
                <a:lnTo>
                  <a:pt x="178515" y="6870"/>
                </a:lnTo>
                <a:lnTo>
                  <a:pt x="13563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54596" y="2536699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49312" y="2536699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83653" y="2530602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8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17664" y="2530602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135635" y="0"/>
                </a:moveTo>
                <a:lnTo>
                  <a:pt x="92756" y="6870"/>
                </a:lnTo>
                <a:lnTo>
                  <a:pt x="55522" y="26005"/>
                </a:lnTo>
                <a:lnTo>
                  <a:pt x="26164" y="55193"/>
                </a:lnTo>
                <a:lnTo>
                  <a:pt x="6912" y="92220"/>
                </a:lnTo>
                <a:lnTo>
                  <a:pt x="0" y="134874"/>
                </a:lnTo>
                <a:lnTo>
                  <a:pt x="6912" y="177527"/>
                </a:lnTo>
                <a:lnTo>
                  <a:pt x="26164" y="214554"/>
                </a:lnTo>
                <a:lnTo>
                  <a:pt x="55522" y="243742"/>
                </a:lnTo>
                <a:lnTo>
                  <a:pt x="92756" y="262877"/>
                </a:lnTo>
                <a:lnTo>
                  <a:pt x="135635" y="269748"/>
                </a:lnTo>
                <a:lnTo>
                  <a:pt x="178515" y="262877"/>
                </a:lnTo>
                <a:lnTo>
                  <a:pt x="215749" y="243742"/>
                </a:lnTo>
                <a:lnTo>
                  <a:pt x="245107" y="214554"/>
                </a:lnTo>
                <a:lnTo>
                  <a:pt x="264359" y="177527"/>
                </a:lnTo>
                <a:lnTo>
                  <a:pt x="271271" y="134874"/>
                </a:lnTo>
                <a:lnTo>
                  <a:pt x="264359" y="92220"/>
                </a:lnTo>
                <a:lnTo>
                  <a:pt x="245107" y="55193"/>
                </a:lnTo>
                <a:lnTo>
                  <a:pt x="215749" y="26005"/>
                </a:lnTo>
                <a:lnTo>
                  <a:pt x="178515" y="6870"/>
                </a:lnTo>
                <a:lnTo>
                  <a:pt x="13563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17664" y="2530602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0" y="134874"/>
                </a:moveTo>
                <a:lnTo>
                  <a:pt x="6912" y="92220"/>
                </a:lnTo>
                <a:lnTo>
                  <a:pt x="26164" y="55193"/>
                </a:lnTo>
                <a:lnTo>
                  <a:pt x="55522" y="26005"/>
                </a:lnTo>
                <a:lnTo>
                  <a:pt x="92756" y="6870"/>
                </a:lnTo>
                <a:lnTo>
                  <a:pt x="135635" y="0"/>
                </a:lnTo>
                <a:lnTo>
                  <a:pt x="178515" y="6870"/>
                </a:lnTo>
                <a:lnTo>
                  <a:pt x="215749" y="26005"/>
                </a:lnTo>
                <a:lnTo>
                  <a:pt x="245107" y="55193"/>
                </a:lnTo>
                <a:lnTo>
                  <a:pt x="264359" y="92220"/>
                </a:lnTo>
                <a:lnTo>
                  <a:pt x="271271" y="134874"/>
                </a:lnTo>
                <a:lnTo>
                  <a:pt x="264359" y="177527"/>
                </a:lnTo>
                <a:lnTo>
                  <a:pt x="245107" y="214554"/>
                </a:lnTo>
                <a:lnTo>
                  <a:pt x="215749" y="243742"/>
                </a:lnTo>
                <a:lnTo>
                  <a:pt x="178515" y="262877"/>
                </a:lnTo>
                <a:lnTo>
                  <a:pt x="135635" y="269748"/>
                </a:lnTo>
                <a:lnTo>
                  <a:pt x="92756" y="262877"/>
                </a:lnTo>
                <a:lnTo>
                  <a:pt x="55522" y="243742"/>
                </a:lnTo>
                <a:lnTo>
                  <a:pt x="26164" y="214554"/>
                </a:lnTo>
                <a:lnTo>
                  <a:pt x="6912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91529" y="2530602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8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91529" y="2530602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4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8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4" y="269748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13905" y="2530602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8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13905" y="2530602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4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8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4" y="269748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50464" y="2269237"/>
            <a:ext cx="114300" cy="1566545"/>
          </a:xfrm>
          <a:custGeom>
            <a:avLst/>
            <a:gdLst/>
            <a:ahLst/>
            <a:cxnLst/>
            <a:rect l="l" t="t" r="r" b="b"/>
            <a:pathLst>
              <a:path w="114300" h="1566545">
                <a:moveTo>
                  <a:pt x="76200" y="95250"/>
                </a:moveTo>
                <a:lnTo>
                  <a:pt x="38100" y="95250"/>
                </a:lnTo>
                <a:lnTo>
                  <a:pt x="38100" y="1566545"/>
                </a:lnTo>
                <a:lnTo>
                  <a:pt x="76200" y="1566545"/>
                </a:lnTo>
                <a:lnTo>
                  <a:pt x="76200" y="95250"/>
                </a:lnTo>
                <a:close/>
              </a:path>
              <a:path w="114300" h="1566545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1566545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07615" y="3224783"/>
            <a:ext cx="5146675" cy="0"/>
          </a:xfrm>
          <a:custGeom>
            <a:avLst/>
            <a:gdLst/>
            <a:ahLst/>
            <a:cxnLst/>
            <a:rect l="l" t="t" r="r" b="b"/>
            <a:pathLst>
              <a:path w="5146675">
                <a:moveTo>
                  <a:pt x="0" y="0"/>
                </a:moveTo>
                <a:lnTo>
                  <a:pt x="5146420" y="0"/>
                </a:lnTo>
              </a:path>
            </a:pathLst>
          </a:custGeom>
          <a:ln w="25908">
            <a:solidFill>
              <a:srgbClr val="84AD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28317" y="3550920"/>
            <a:ext cx="5454650" cy="80010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spcBef>
                <a:spcPts val="990"/>
              </a:spcBef>
            </a:pPr>
            <a:r>
              <a:rPr spc="-5" dirty="0">
                <a:solidFill>
                  <a:srgbClr val="344B5E"/>
                </a:solidFill>
                <a:latin typeface="Arial"/>
                <a:cs typeface="Arial"/>
              </a:rPr>
              <a:t>Survived:</a:t>
            </a:r>
            <a:r>
              <a:rPr spc="-114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pc="5" dirty="0">
                <a:solidFill>
                  <a:srgbClr val="344B5E"/>
                </a:solidFill>
                <a:latin typeface="Arial"/>
                <a:cs typeface="Arial"/>
              </a:rPr>
              <a:t>0.0</a:t>
            </a:r>
            <a:endParaRPr>
              <a:latin typeface="Arial"/>
              <a:cs typeface="Arial"/>
            </a:endParaRPr>
          </a:p>
          <a:p>
            <a:pPr marL="2656840">
              <a:spcBef>
                <a:spcPts val="890"/>
              </a:spcBef>
            </a:pPr>
            <a:r>
              <a:rPr b="1" dirty="0">
                <a:solidFill>
                  <a:srgbClr val="344B5E"/>
                </a:solidFill>
                <a:latin typeface="Arial"/>
                <a:cs typeface="Arial"/>
              </a:rPr>
              <a:t>Number </a:t>
            </a:r>
            <a:r>
              <a:rPr b="1" spc="10" dirty="0">
                <a:solidFill>
                  <a:srgbClr val="344B5E"/>
                </a:solidFill>
                <a:latin typeface="Arial"/>
                <a:cs typeface="Arial"/>
              </a:rPr>
              <a:t>of </a:t>
            </a:r>
            <a:r>
              <a:rPr b="1" spc="-25" dirty="0">
                <a:solidFill>
                  <a:srgbClr val="344B5E"/>
                </a:solidFill>
                <a:latin typeface="Arial"/>
                <a:cs typeface="Arial"/>
              </a:rPr>
              <a:t>Positive</a:t>
            </a:r>
            <a:r>
              <a:rPr b="1" spc="-30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344B5E"/>
                </a:solidFill>
                <a:latin typeface="Arial"/>
                <a:cs typeface="Arial"/>
              </a:rPr>
              <a:t>Nodes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88312" y="2509392"/>
            <a:ext cx="889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solidFill>
                  <a:srgbClr val="344B5E"/>
                </a:solidFill>
                <a:latin typeface="Arial"/>
                <a:cs typeface="Arial"/>
              </a:rPr>
              <a:t>Lost:</a:t>
            </a:r>
            <a:r>
              <a:rPr spc="-16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pc="5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48228" y="3685795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135636" y="0"/>
                </a:moveTo>
                <a:lnTo>
                  <a:pt x="92756" y="6870"/>
                </a:lnTo>
                <a:lnTo>
                  <a:pt x="55522" y="26005"/>
                </a:lnTo>
                <a:lnTo>
                  <a:pt x="26164" y="55193"/>
                </a:lnTo>
                <a:lnTo>
                  <a:pt x="6912" y="92220"/>
                </a:lnTo>
                <a:lnTo>
                  <a:pt x="0" y="134874"/>
                </a:lnTo>
                <a:lnTo>
                  <a:pt x="6912" y="177527"/>
                </a:lnTo>
                <a:lnTo>
                  <a:pt x="26164" y="214554"/>
                </a:lnTo>
                <a:lnTo>
                  <a:pt x="55522" y="243742"/>
                </a:lnTo>
                <a:lnTo>
                  <a:pt x="92756" y="262877"/>
                </a:lnTo>
                <a:lnTo>
                  <a:pt x="135636" y="269748"/>
                </a:lnTo>
                <a:lnTo>
                  <a:pt x="178515" y="262877"/>
                </a:lnTo>
                <a:lnTo>
                  <a:pt x="215749" y="243742"/>
                </a:lnTo>
                <a:lnTo>
                  <a:pt x="245107" y="214554"/>
                </a:lnTo>
                <a:lnTo>
                  <a:pt x="264359" y="177527"/>
                </a:lnTo>
                <a:lnTo>
                  <a:pt x="271272" y="134874"/>
                </a:lnTo>
                <a:lnTo>
                  <a:pt x="264359" y="92220"/>
                </a:lnTo>
                <a:lnTo>
                  <a:pt x="245107" y="55193"/>
                </a:lnTo>
                <a:lnTo>
                  <a:pt x="215749" y="26005"/>
                </a:lnTo>
                <a:lnTo>
                  <a:pt x="178515" y="6870"/>
                </a:lnTo>
                <a:lnTo>
                  <a:pt x="135636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48228" y="3685795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0" y="134874"/>
                </a:moveTo>
                <a:lnTo>
                  <a:pt x="6912" y="92220"/>
                </a:lnTo>
                <a:lnTo>
                  <a:pt x="26164" y="55193"/>
                </a:lnTo>
                <a:lnTo>
                  <a:pt x="55522" y="26005"/>
                </a:lnTo>
                <a:lnTo>
                  <a:pt x="92756" y="6870"/>
                </a:lnTo>
                <a:lnTo>
                  <a:pt x="135636" y="0"/>
                </a:lnTo>
                <a:lnTo>
                  <a:pt x="178515" y="6870"/>
                </a:lnTo>
                <a:lnTo>
                  <a:pt x="215749" y="26005"/>
                </a:lnTo>
                <a:lnTo>
                  <a:pt x="245107" y="55193"/>
                </a:lnTo>
                <a:lnTo>
                  <a:pt x="264359" y="92220"/>
                </a:lnTo>
                <a:lnTo>
                  <a:pt x="271272" y="134874"/>
                </a:lnTo>
                <a:lnTo>
                  <a:pt x="264359" y="177527"/>
                </a:lnTo>
                <a:lnTo>
                  <a:pt x="245107" y="214554"/>
                </a:lnTo>
                <a:lnTo>
                  <a:pt x="215749" y="243742"/>
                </a:lnTo>
                <a:lnTo>
                  <a:pt x="178515" y="262877"/>
                </a:lnTo>
                <a:lnTo>
                  <a:pt x="135636" y="269748"/>
                </a:lnTo>
                <a:lnTo>
                  <a:pt x="92756" y="262877"/>
                </a:lnTo>
                <a:lnTo>
                  <a:pt x="55522" y="243742"/>
                </a:lnTo>
                <a:lnTo>
                  <a:pt x="26164" y="214554"/>
                </a:lnTo>
                <a:lnTo>
                  <a:pt x="6912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51733" y="3685795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3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3" y="269748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7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3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51733" y="3685795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3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7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3" y="269748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74821" y="3685795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8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7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74821" y="3685795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4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7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4" y="269748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14671" y="3685795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135636" y="0"/>
                </a:moveTo>
                <a:lnTo>
                  <a:pt x="92756" y="6870"/>
                </a:lnTo>
                <a:lnTo>
                  <a:pt x="55522" y="26005"/>
                </a:lnTo>
                <a:lnTo>
                  <a:pt x="26164" y="55193"/>
                </a:lnTo>
                <a:lnTo>
                  <a:pt x="6912" y="92220"/>
                </a:lnTo>
                <a:lnTo>
                  <a:pt x="0" y="134874"/>
                </a:lnTo>
                <a:lnTo>
                  <a:pt x="6912" y="177527"/>
                </a:lnTo>
                <a:lnTo>
                  <a:pt x="26164" y="214554"/>
                </a:lnTo>
                <a:lnTo>
                  <a:pt x="55522" y="243742"/>
                </a:lnTo>
                <a:lnTo>
                  <a:pt x="92756" y="262877"/>
                </a:lnTo>
                <a:lnTo>
                  <a:pt x="135636" y="269748"/>
                </a:lnTo>
                <a:lnTo>
                  <a:pt x="178515" y="262877"/>
                </a:lnTo>
                <a:lnTo>
                  <a:pt x="215749" y="243742"/>
                </a:lnTo>
                <a:lnTo>
                  <a:pt x="245107" y="214554"/>
                </a:lnTo>
                <a:lnTo>
                  <a:pt x="264359" y="177527"/>
                </a:lnTo>
                <a:lnTo>
                  <a:pt x="271272" y="134874"/>
                </a:lnTo>
                <a:lnTo>
                  <a:pt x="264359" y="92220"/>
                </a:lnTo>
                <a:lnTo>
                  <a:pt x="245107" y="55193"/>
                </a:lnTo>
                <a:lnTo>
                  <a:pt x="215749" y="26005"/>
                </a:lnTo>
                <a:lnTo>
                  <a:pt x="178515" y="6870"/>
                </a:lnTo>
                <a:lnTo>
                  <a:pt x="135636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14671" y="3685795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0" y="134874"/>
                </a:moveTo>
                <a:lnTo>
                  <a:pt x="6912" y="92220"/>
                </a:lnTo>
                <a:lnTo>
                  <a:pt x="26164" y="55193"/>
                </a:lnTo>
                <a:lnTo>
                  <a:pt x="55522" y="26005"/>
                </a:lnTo>
                <a:lnTo>
                  <a:pt x="92756" y="6870"/>
                </a:lnTo>
                <a:lnTo>
                  <a:pt x="135636" y="0"/>
                </a:lnTo>
                <a:lnTo>
                  <a:pt x="178515" y="6870"/>
                </a:lnTo>
                <a:lnTo>
                  <a:pt x="215749" y="26005"/>
                </a:lnTo>
                <a:lnTo>
                  <a:pt x="245107" y="55193"/>
                </a:lnTo>
                <a:lnTo>
                  <a:pt x="264359" y="92220"/>
                </a:lnTo>
                <a:lnTo>
                  <a:pt x="271272" y="134874"/>
                </a:lnTo>
                <a:lnTo>
                  <a:pt x="264359" y="177527"/>
                </a:lnTo>
                <a:lnTo>
                  <a:pt x="245107" y="214554"/>
                </a:lnTo>
                <a:lnTo>
                  <a:pt x="215749" y="243742"/>
                </a:lnTo>
                <a:lnTo>
                  <a:pt x="178515" y="262877"/>
                </a:lnTo>
                <a:lnTo>
                  <a:pt x="135636" y="269748"/>
                </a:lnTo>
                <a:lnTo>
                  <a:pt x="92756" y="262877"/>
                </a:lnTo>
                <a:lnTo>
                  <a:pt x="55522" y="243742"/>
                </a:lnTo>
                <a:lnTo>
                  <a:pt x="26164" y="214554"/>
                </a:lnTo>
                <a:lnTo>
                  <a:pt x="6912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61789" y="2699321"/>
            <a:ext cx="2952115" cy="1122616"/>
          </a:xfrm>
          <a:custGeom>
            <a:avLst/>
            <a:gdLst/>
            <a:ahLst/>
            <a:cxnLst/>
            <a:rect l="l" t="t" r="r" b="b"/>
            <a:pathLst>
              <a:path w="2923540" h="1162685">
                <a:moveTo>
                  <a:pt x="0" y="1162430"/>
                </a:moveTo>
                <a:lnTo>
                  <a:pt x="2923158" y="0"/>
                </a:lnTo>
              </a:path>
            </a:pathLst>
          </a:custGeom>
          <a:ln w="25908">
            <a:solidFill>
              <a:srgbClr val="9BB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530855" y="3059176"/>
            <a:ext cx="346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5" dirty="0">
                <a:solidFill>
                  <a:srgbClr val="344B5E"/>
                </a:solidFill>
                <a:latin typeface="Arial"/>
                <a:cs typeface="Arial"/>
              </a:rPr>
              <a:t>0.5</a:t>
            </a:r>
            <a:endParaRPr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29381" y="3413963"/>
            <a:ext cx="1162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4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1742" y="3413963"/>
            <a:ext cx="7804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34645" algn="l"/>
                <a:tab pos="676275" algn="l"/>
              </a:tabLst>
            </a:pPr>
            <a:r>
              <a:rPr sz="1200" spc="45" dirty="0">
                <a:solidFill>
                  <a:srgbClr val="344B5E"/>
                </a:solidFill>
                <a:latin typeface="Arial"/>
                <a:cs typeface="Arial"/>
              </a:rPr>
              <a:t>0	0	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94731" y="2270759"/>
            <a:ext cx="1162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4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93058" y="2270759"/>
            <a:ext cx="1162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4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55004" y="1885442"/>
            <a:ext cx="1826258" cy="593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pc="30" dirty="0">
                <a:solidFill>
                  <a:srgbClr val="344B5E"/>
                </a:solidFill>
                <a:latin typeface="Arial"/>
                <a:cs typeface="Arial"/>
              </a:rPr>
              <a:t>预测</a:t>
            </a:r>
            <a:endParaRPr lang="en-US" dirty="0">
              <a:latin typeface="Arial"/>
              <a:cs typeface="Arial"/>
            </a:endParaRPr>
          </a:p>
          <a:p>
            <a:pPr marL="469900">
              <a:spcBef>
                <a:spcPts val="869"/>
              </a:spcBef>
              <a:tabLst>
                <a:tab pos="1244600" algn="l"/>
                <a:tab pos="1679575" algn="l"/>
              </a:tabLst>
            </a:pPr>
            <a:r>
              <a:rPr lang="en-US" sz="1200" spc="45" dirty="0">
                <a:solidFill>
                  <a:srgbClr val="344B5E"/>
                </a:solidFill>
                <a:latin typeface="Arial"/>
                <a:cs typeface="Arial"/>
              </a:rPr>
              <a:t>1  </a:t>
            </a:r>
            <a:r>
              <a:rPr lang="en-US" sz="1200" spc="-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lang="en-US" sz="1200" spc="45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lang="en-US" sz="120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lang="en-US" sz="1200" spc="-9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lang="en-US" sz="1200" spc="45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lang="en-US" sz="120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lang="en-US" sz="1200" spc="-10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lang="en-US" sz="1200" spc="45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lang="en-US" sz="1200" dirty="0">
                <a:solidFill>
                  <a:srgbClr val="344B5E"/>
                </a:solidFill>
                <a:latin typeface="Arial"/>
                <a:cs typeface="Arial"/>
              </a:rPr>
              <a:t>	</a:t>
            </a:r>
            <a:r>
              <a:rPr lang="en-US" sz="1200" spc="45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lang="en-US" sz="120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lang="en-US" sz="1200" spc="-7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lang="en-US" sz="1200" spc="45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r>
              <a:rPr lang="en-US" sz="1200" dirty="0">
                <a:solidFill>
                  <a:srgbClr val="344B5E"/>
                </a:solidFill>
                <a:latin typeface="Arial"/>
                <a:cs typeface="Arial"/>
              </a:rPr>
              <a:t>	</a:t>
            </a:r>
            <a:r>
              <a:rPr lang="en-US" sz="1200" spc="45" dirty="0">
                <a:solidFill>
                  <a:srgbClr val="344B5E"/>
                </a:solidFill>
                <a:latin typeface="Arial"/>
                <a:cs typeface="Arial"/>
              </a:rPr>
              <a:t>1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ED625571-7443-4945-B1E7-1C51D91521F3}"/>
              </a:ext>
            </a:extLst>
          </p:cNvPr>
          <p:cNvSpPr txBox="1"/>
          <p:nvPr/>
        </p:nvSpPr>
        <p:spPr>
          <a:xfrm>
            <a:off x="315595" y="2423614"/>
            <a:ext cx="117266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905" algn="ctr">
              <a:spcBef>
                <a:spcPts val="100"/>
              </a:spcBef>
            </a:pPr>
            <a:r>
              <a:rPr lang="zh-CN" altLang="en-US" sz="2400" dirty="0">
                <a:latin typeface="Arial"/>
                <a:cs typeface="Arial"/>
              </a:rPr>
              <a:t>癌症病人治疗</a:t>
            </a:r>
            <a:r>
              <a:rPr lang="en-US" altLang="zh-CN" sz="2400" dirty="0">
                <a:latin typeface="Arial"/>
                <a:cs typeface="Arial"/>
              </a:rPr>
              <a:t>5</a:t>
            </a:r>
            <a:r>
              <a:rPr lang="zh-CN" altLang="en-US" sz="2400" dirty="0">
                <a:latin typeface="Arial"/>
                <a:cs typeface="Arial"/>
              </a:rPr>
              <a:t>年之后的状况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0" name="标题 39">
            <a:extLst>
              <a:ext uri="{FF2B5EF4-FFF2-40B4-BE49-F238E27FC236}">
                <a16:creationId xmlns:a16="http://schemas.microsoft.com/office/drawing/2014/main" id="{A6169859-FA54-4869-99F3-C9130F2C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线性回归做分类？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FF5BE82-8865-455D-A3FF-FD89B06E2BC9}"/>
              </a:ext>
            </a:extLst>
          </p:cNvPr>
          <p:cNvGrpSpPr/>
          <p:nvPr/>
        </p:nvGrpSpPr>
        <p:grpSpPr>
          <a:xfrm>
            <a:off x="2530855" y="5013176"/>
            <a:ext cx="4004628" cy="976786"/>
            <a:chOff x="3268700" y="5783762"/>
            <a:chExt cx="4004628" cy="976786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7A20E2A-62C4-4096-B2F3-766A11C70AE7}"/>
                </a:ext>
              </a:extLst>
            </p:cNvPr>
            <p:cNvSpPr txBox="1"/>
            <p:nvPr/>
          </p:nvSpPr>
          <p:spPr>
            <a:xfrm>
              <a:off x="4544696" y="5783762"/>
              <a:ext cx="27286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1,     </a:t>
              </a:r>
              <a:r>
                <a:rPr lang="zh-CN" altLang="en-US" sz="2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𝛽</a:t>
              </a:r>
              <a:r>
                <a:rPr lang="en-US" altLang="zh-CN" sz="2400" baseline="-15366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r>
                <a:rPr lang="en-US" altLang="zh-CN" sz="2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r>
                <a:rPr lang="zh-CN" altLang="en-US" sz="2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𝛽</a:t>
              </a:r>
              <a:r>
                <a:rPr lang="en-US" altLang="zh-CN" sz="2400" baseline="-15366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zh-CN" altLang="en-US" sz="2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𝑥 </a:t>
              </a:r>
              <a:r>
                <a:rPr lang="en-US" altLang="zh-CN" sz="2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 0.5</a:t>
              </a:r>
              <a:endPara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967838F3-507D-4020-839D-BE65DED269FD}"/>
                </a:ext>
              </a:extLst>
            </p:cNvPr>
            <p:cNvSpPr txBox="1"/>
            <p:nvPr/>
          </p:nvSpPr>
          <p:spPr>
            <a:xfrm>
              <a:off x="4542931" y="6298883"/>
              <a:ext cx="27286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0,     </a:t>
              </a:r>
              <a:r>
                <a:rPr lang="zh-CN" altLang="en-US" sz="2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𝛽</a:t>
              </a:r>
              <a:r>
                <a:rPr lang="en-US" altLang="zh-CN" sz="2400" baseline="-15366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r>
                <a:rPr lang="en-US" altLang="zh-CN" sz="2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r>
                <a:rPr lang="zh-CN" altLang="en-US" sz="2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𝛽</a:t>
              </a:r>
              <a:r>
                <a:rPr lang="en-US" altLang="zh-CN" sz="2400" baseline="-15366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zh-CN" altLang="en-US" sz="2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𝑥 </a:t>
              </a:r>
              <a:r>
                <a:rPr lang="en-US" altLang="zh-CN" sz="2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 0.5</a:t>
              </a:r>
              <a:endPara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左大括号 47">
              <a:extLst>
                <a:ext uri="{FF2B5EF4-FFF2-40B4-BE49-F238E27FC236}">
                  <a16:creationId xmlns:a16="http://schemas.microsoft.com/office/drawing/2014/main" id="{9C6AB1E2-19F2-4652-BAFF-CC7929AED91C}"/>
                </a:ext>
              </a:extLst>
            </p:cNvPr>
            <p:cNvSpPr/>
            <p:nvPr/>
          </p:nvSpPr>
          <p:spPr>
            <a:xfrm>
              <a:off x="4402073" y="5983817"/>
              <a:ext cx="140858" cy="500485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4BD69D2-0952-40DC-B48F-A3E472068112}"/>
                </a:ext>
              </a:extLst>
            </p:cNvPr>
            <p:cNvSpPr txBox="1"/>
            <p:nvPr/>
          </p:nvSpPr>
          <p:spPr>
            <a:xfrm>
              <a:off x="3268700" y="6018309"/>
              <a:ext cx="1131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zh-CN" altLang="en-US" sz="2400" baseline="-25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𝛽</a:t>
              </a:r>
              <a:r>
                <a:rPr lang="en-US" altLang="zh-CN" sz="2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(x) =</a:t>
              </a:r>
              <a:endPara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310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28622" y="4652137"/>
            <a:ext cx="5331460" cy="114935"/>
          </a:xfrm>
          <a:custGeom>
            <a:avLst/>
            <a:gdLst/>
            <a:ahLst/>
            <a:cxnLst/>
            <a:rect l="l" t="t" r="r" b="b"/>
            <a:pathLst>
              <a:path w="5331459" h="114935">
                <a:moveTo>
                  <a:pt x="5293402" y="38100"/>
                </a:moveTo>
                <a:lnTo>
                  <a:pt x="5236083" y="38100"/>
                </a:lnTo>
                <a:lnTo>
                  <a:pt x="5236209" y="76200"/>
                </a:lnTo>
                <a:lnTo>
                  <a:pt x="5217117" y="76230"/>
                </a:lnTo>
                <a:lnTo>
                  <a:pt x="5217159" y="114363"/>
                </a:lnTo>
                <a:lnTo>
                  <a:pt x="5331333" y="57022"/>
                </a:lnTo>
                <a:lnTo>
                  <a:pt x="5293402" y="38100"/>
                </a:lnTo>
                <a:close/>
              </a:path>
              <a:path w="5331459" h="114935">
                <a:moveTo>
                  <a:pt x="5217075" y="38130"/>
                </a:moveTo>
                <a:lnTo>
                  <a:pt x="0" y="46609"/>
                </a:lnTo>
                <a:lnTo>
                  <a:pt x="0" y="84696"/>
                </a:lnTo>
                <a:lnTo>
                  <a:pt x="5217117" y="76230"/>
                </a:lnTo>
                <a:lnTo>
                  <a:pt x="5217075" y="38130"/>
                </a:lnTo>
                <a:close/>
              </a:path>
              <a:path w="5331459" h="114935">
                <a:moveTo>
                  <a:pt x="5236083" y="38100"/>
                </a:moveTo>
                <a:lnTo>
                  <a:pt x="5217075" y="38130"/>
                </a:lnTo>
                <a:lnTo>
                  <a:pt x="5217117" y="76230"/>
                </a:lnTo>
                <a:lnTo>
                  <a:pt x="5236209" y="76200"/>
                </a:lnTo>
                <a:lnTo>
                  <a:pt x="5236083" y="38100"/>
                </a:lnTo>
                <a:close/>
              </a:path>
              <a:path w="5331459" h="114935">
                <a:moveTo>
                  <a:pt x="5217033" y="0"/>
                </a:moveTo>
                <a:lnTo>
                  <a:pt x="5217075" y="38130"/>
                </a:lnTo>
                <a:lnTo>
                  <a:pt x="5293402" y="38100"/>
                </a:lnTo>
                <a:lnTo>
                  <a:pt x="5217033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55342" y="2330196"/>
            <a:ext cx="114300" cy="2387600"/>
          </a:xfrm>
          <a:custGeom>
            <a:avLst/>
            <a:gdLst/>
            <a:ahLst/>
            <a:cxnLst/>
            <a:rect l="l" t="t" r="r" b="b"/>
            <a:pathLst>
              <a:path w="114300" h="2387600">
                <a:moveTo>
                  <a:pt x="76169" y="114215"/>
                </a:moveTo>
                <a:lnTo>
                  <a:pt x="38068" y="114384"/>
                </a:lnTo>
                <a:lnTo>
                  <a:pt x="49530" y="2387218"/>
                </a:lnTo>
                <a:lnTo>
                  <a:pt x="87630" y="2387091"/>
                </a:lnTo>
                <a:lnTo>
                  <a:pt x="76169" y="114215"/>
                </a:lnTo>
                <a:close/>
              </a:path>
              <a:path w="114300" h="2387600">
                <a:moveTo>
                  <a:pt x="56514" y="0"/>
                </a:moveTo>
                <a:lnTo>
                  <a:pt x="0" y="114553"/>
                </a:lnTo>
                <a:lnTo>
                  <a:pt x="38068" y="114384"/>
                </a:lnTo>
                <a:lnTo>
                  <a:pt x="37973" y="95376"/>
                </a:lnTo>
                <a:lnTo>
                  <a:pt x="104712" y="95123"/>
                </a:lnTo>
                <a:lnTo>
                  <a:pt x="56514" y="0"/>
                </a:lnTo>
                <a:close/>
              </a:path>
              <a:path w="114300" h="2387600">
                <a:moveTo>
                  <a:pt x="76073" y="95123"/>
                </a:moveTo>
                <a:lnTo>
                  <a:pt x="37973" y="95376"/>
                </a:lnTo>
                <a:lnTo>
                  <a:pt x="38068" y="114384"/>
                </a:lnTo>
                <a:lnTo>
                  <a:pt x="76169" y="114215"/>
                </a:lnTo>
                <a:lnTo>
                  <a:pt x="76073" y="95123"/>
                </a:lnTo>
                <a:close/>
              </a:path>
              <a:path w="114300" h="2387600">
                <a:moveTo>
                  <a:pt x="104712" y="95123"/>
                </a:moveTo>
                <a:lnTo>
                  <a:pt x="76073" y="95123"/>
                </a:lnTo>
                <a:lnTo>
                  <a:pt x="76169" y="114215"/>
                </a:lnTo>
                <a:lnTo>
                  <a:pt x="114300" y="114045"/>
                </a:lnTo>
                <a:lnTo>
                  <a:pt x="104712" y="95123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2942" y="2305075"/>
            <a:ext cx="310515" cy="252666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spcBef>
                <a:spcPts val="1185"/>
              </a:spcBef>
            </a:pPr>
            <a:r>
              <a:rPr sz="1600" spc="5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1085"/>
              </a:spcBef>
            </a:pPr>
            <a:r>
              <a:rPr sz="1600" spc="5" dirty="0">
                <a:solidFill>
                  <a:srgbClr val="344B5E"/>
                </a:solidFill>
                <a:latin typeface="Arial"/>
                <a:cs typeface="Arial"/>
              </a:rPr>
              <a:t>0.8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1490"/>
              </a:spcBef>
            </a:pPr>
            <a:r>
              <a:rPr sz="1600" spc="5" dirty="0">
                <a:solidFill>
                  <a:srgbClr val="344B5E"/>
                </a:solidFill>
                <a:latin typeface="Arial"/>
                <a:cs typeface="Arial"/>
              </a:rPr>
              <a:t>0.6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1680"/>
              </a:spcBef>
            </a:pPr>
            <a:r>
              <a:rPr sz="1600" spc="5" dirty="0">
                <a:solidFill>
                  <a:srgbClr val="344B5E"/>
                </a:solidFill>
                <a:latin typeface="Arial"/>
                <a:cs typeface="Arial"/>
              </a:rPr>
              <a:t>0.4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1310"/>
              </a:spcBef>
            </a:pPr>
            <a:r>
              <a:rPr sz="1600" spc="5" dirty="0">
                <a:solidFill>
                  <a:srgbClr val="344B5E"/>
                </a:solidFill>
                <a:latin typeface="Arial"/>
                <a:cs typeface="Arial"/>
              </a:rPr>
              <a:t>0.2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1525"/>
              </a:spcBef>
            </a:pPr>
            <a:r>
              <a:rPr sz="1600" spc="5" dirty="0">
                <a:solidFill>
                  <a:srgbClr val="344B5E"/>
                </a:solidFill>
                <a:latin typeface="Arial"/>
                <a:cs typeface="Arial"/>
              </a:rPr>
              <a:t>0.0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41265" y="4809388"/>
            <a:ext cx="14605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2940" y="4809388"/>
            <a:ext cx="2266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100" dirty="0">
                <a:solidFill>
                  <a:srgbClr val="344B5E"/>
                </a:solidFill>
                <a:latin typeface="Arial"/>
                <a:cs typeface="Arial"/>
              </a:rPr>
              <a:t>-</a:t>
            </a:r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6806" y="4809388"/>
            <a:ext cx="3473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100" dirty="0">
                <a:solidFill>
                  <a:srgbClr val="344B5E"/>
                </a:solidFill>
                <a:latin typeface="Arial"/>
                <a:cs typeface="Arial"/>
              </a:rPr>
              <a:t>-</a:t>
            </a:r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72098" y="4809388"/>
            <a:ext cx="14605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30033" y="4809388"/>
            <a:ext cx="2667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55" dirty="0">
                <a:solidFill>
                  <a:srgbClr val="344B5E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06290" y="2532888"/>
            <a:ext cx="6350" cy="2166620"/>
          </a:xfrm>
          <a:custGeom>
            <a:avLst/>
            <a:gdLst/>
            <a:ahLst/>
            <a:cxnLst/>
            <a:rect l="l" t="t" r="r" b="b"/>
            <a:pathLst>
              <a:path w="6350" h="2166620">
                <a:moveTo>
                  <a:pt x="0" y="2166239"/>
                </a:moveTo>
                <a:lnTo>
                  <a:pt x="6096" y="0"/>
                </a:lnTo>
              </a:path>
            </a:pathLst>
          </a:custGeom>
          <a:ln w="381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4051" y="2558795"/>
            <a:ext cx="5230495" cy="2131060"/>
          </a:xfrm>
          <a:custGeom>
            <a:avLst/>
            <a:gdLst/>
            <a:ahLst/>
            <a:cxnLst/>
            <a:rect l="l" t="t" r="r" b="b"/>
            <a:pathLst>
              <a:path w="5230495" h="2131060">
                <a:moveTo>
                  <a:pt x="0" y="2130552"/>
                </a:moveTo>
                <a:lnTo>
                  <a:pt x="1545336" y="2112264"/>
                </a:lnTo>
                <a:lnTo>
                  <a:pt x="1636286" y="2104391"/>
                </a:lnTo>
                <a:lnTo>
                  <a:pt x="1709854" y="2096097"/>
                </a:lnTo>
                <a:lnTo>
                  <a:pt x="1768865" y="2087053"/>
                </a:lnTo>
                <a:lnTo>
                  <a:pt x="1816144" y="2076931"/>
                </a:lnTo>
                <a:lnTo>
                  <a:pt x="1854517" y="2065401"/>
                </a:lnTo>
                <a:lnTo>
                  <a:pt x="1915846" y="2036798"/>
                </a:lnTo>
                <a:lnTo>
                  <a:pt x="1975456" y="1998613"/>
                </a:lnTo>
                <a:lnTo>
                  <a:pt x="2011679" y="1975103"/>
                </a:lnTo>
                <a:lnTo>
                  <a:pt x="2048713" y="1951366"/>
                </a:lnTo>
                <a:lnTo>
                  <a:pt x="2081174" y="1929310"/>
                </a:lnTo>
                <a:lnTo>
                  <a:pt x="2137867" y="1883444"/>
                </a:lnTo>
                <a:lnTo>
                  <a:pt x="2164842" y="1856232"/>
                </a:lnTo>
                <a:lnTo>
                  <a:pt x="2192731" y="1823898"/>
                </a:lnTo>
                <a:lnTo>
                  <a:pt x="2222906" y="1784744"/>
                </a:lnTo>
                <a:lnTo>
                  <a:pt x="2256739" y="1737067"/>
                </a:lnTo>
                <a:lnTo>
                  <a:pt x="2295601" y="1679167"/>
                </a:lnTo>
                <a:lnTo>
                  <a:pt x="2340864" y="1609343"/>
                </a:lnTo>
                <a:lnTo>
                  <a:pt x="2381189" y="1543762"/>
                </a:lnTo>
                <a:lnTo>
                  <a:pt x="2403210" y="1506257"/>
                </a:lnTo>
                <a:lnTo>
                  <a:pt x="2426323" y="1465982"/>
                </a:lnTo>
                <a:lnTo>
                  <a:pt x="2450419" y="1423220"/>
                </a:lnTo>
                <a:lnTo>
                  <a:pt x="2475389" y="1378250"/>
                </a:lnTo>
                <a:lnTo>
                  <a:pt x="2501124" y="1331355"/>
                </a:lnTo>
                <a:lnTo>
                  <a:pt x="2527514" y="1282815"/>
                </a:lnTo>
                <a:lnTo>
                  <a:pt x="2554451" y="1232910"/>
                </a:lnTo>
                <a:lnTo>
                  <a:pt x="2581825" y="1181923"/>
                </a:lnTo>
                <a:lnTo>
                  <a:pt x="2609526" y="1130133"/>
                </a:lnTo>
                <a:lnTo>
                  <a:pt x="2637446" y="1077822"/>
                </a:lnTo>
                <a:lnTo>
                  <a:pt x="2665476" y="1025270"/>
                </a:lnTo>
                <a:lnTo>
                  <a:pt x="2693505" y="972760"/>
                </a:lnTo>
                <a:lnTo>
                  <a:pt x="2721425" y="920570"/>
                </a:lnTo>
                <a:lnTo>
                  <a:pt x="2749126" y="868983"/>
                </a:lnTo>
                <a:lnTo>
                  <a:pt x="2776500" y="818280"/>
                </a:lnTo>
                <a:lnTo>
                  <a:pt x="2803437" y="768741"/>
                </a:lnTo>
                <a:lnTo>
                  <a:pt x="2829827" y="720647"/>
                </a:lnTo>
                <a:lnTo>
                  <a:pt x="2855562" y="674279"/>
                </a:lnTo>
                <a:lnTo>
                  <a:pt x="2880532" y="629918"/>
                </a:lnTo>
                <a:lnTo>
                  <a:pt x="2904628" y="587846"/>
                </a:lnTo>
                <a:lnTo>
                  <a:pt x="2927741" y="548342"/>
                </a:lnTo>
                <a:lnTo>
                  <a:pt x="2949762" y="511689"/>
                </a:lnTo>
                <a:lnTo>
                  <a:pt x="2970580" y="478166"/>
                </a:lnTo>
                <a:lnTo>
                  <a:pt x="3041766" y="374176"/>
                </a:lnTo>
                <a:lnTo>
                  <a:pt x="3088439" y="314784"/>
                </a:lnTo>
                <a:lnTo>
                  <a:pt x="3130634" y="267885"/>
                </a:lnTo>
                <a:lnTo>
                  <a:pt x="3168878" y="231484"/>
                </a:lnTo>
                <a:lnTo>
                  <a:pt x="3203698" y="203588"/>
                </a:lnTo>
                <a:lnTo>
                  <a:pt x="3235621" y="182202"/>
                </a:lnTo>
                <a:lnTo>
                  <a:pt x="3292881" y="150982"/>
                </a:lnTo>
                <a:lnTo>
                  <a:pt x="3319272" y="137159"/>
                </a:lnTo>
                <a:lnTo>
                  <a:pt x="3367040" y="111556"/>
                </a:lnTo>
                <a:lnTo>
                  <a:pt x="3425269" y="86685"/>
                </a:lnTo>
                <a:lnTo>
                  <a:pt x="3462146" y="74866"/>
                </a:lnTo>
                <a:lnTo>
                  <a:pt x="3506248" y="63642"/>
                </a:lnTo>
                <a:lnTo>
                  <a:pt x="3559109" y="53149"/>
                </a:lnTo>
                <a:lnTo>
                  <a:pt x="3622267" y="43525"/>
                </a:lnTo>
                <a:lnTo>
                  <a:pt x="3697257" y="34907"/>
                </a:lnTo>
                <a:lnTo>
                  <a:pt x="3785616" y="27431"/>
                </a:lnTo>
                <a:lnTo>
                  <a:pt x="4145732" y="13501"/>
                </a:lnTo>
                <a:lnTo>
                  <a:pt x="4627435" y="5143"/>
                </a:lnTo>
                <a:lnTo>
                  <a:pt x="5049416" y="1071"/>
                </a:lnTo>
                <a:lnTo>
                  <a:pt x="5230368" y="0"/>
                </a:lnTo>
              </a:path>
            </a:pathLst>
          </a:custGeom>
          <a:ln w="5029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27701" y="2774899"/>
            <a:ext cx="7658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1410" dirty="0">
                <a:solidFill>
                  <a:srgbClr val="344B5E"/>
                </a:solidFill>
                <a:latin typeface="Verdana"/>
                <a:cs typeface="Verdana"/>
              </a:rPr>
              <a:t>𝑦</a:t>
            </a:r>
            <a:r>
              <a:rPr sz="3200" spc="420" dirty="0">
                <a:solidFill>
                  <a:srgbClr val="344B5E"/>
                </a:solidFill>
                <a:latin typeface="Verdana"/>
                <a:cs typeface="Verdana"/>
              </a:rPr>
              <a:t> </a:t>
            </a:r>
            <a:r>
              <a:rPr sz="3200" spc="-225" dirty="0">
                <a:solidFill>
                  <a:srgbClr val="344B5E"/>
                </a:solidFill>
                <a:latin typeface="Verdana"/>
                <a:cs typeface="Verdana"/>
              </a:rPr>
              <a:t>=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91428" y="3079114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25907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450330" y="2647188"/>
            <a:ext cx="19748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350" spc="-140" dirty="0">
                <a:solidFill>
                  <a:srgbClr val="344B5E"/>
                </a:solidFill>
                <a:latin typeface="Verdana"/>
                <a:cs typeface="Verdana"/>
              </a:rPr>
              <a:t>1</a:t>
            </a:r>
            <a:endParaRPr sz="23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79998" y="3089402"/>
            <a:ext cx="93027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350" dirty="0">
                <a:solidFill>
                  <a:srgbClr val="344B5E"/>
                </a:solidFill>
                <a:latin typeface="Verdana"/>
                <a:cs typeface="Verdana"/>
              </a:rPr>
              <a:t>1+𝑒</a:t>
            </a:r>
            <a:r>
              <a:rPr sz="2850" baseline="20467" dirty="0">
                <a:solidFill>
                  <a:srgbClr val="344B5E"/>
                </a:solidFill>
                <a:latin typeface="Verdana"/>
                <a:cs typeface="Verdana"/>
              </a:rPr>
              <a:t>−𝑥</a:t>
            </a:r>
            <a:endParaRPr sz="2850" baseline="20467" dirty="0">
              <a:latin typeface="Verdana"/>
              <a:cs typeface="Verdana"/>
            </a:endParaRPr>
          </a:p>
        </p:txBody>
      </p:sp>
      <p:sp>
        <p:nvSpPr>
          <p:cNvPr id="19" name="标题 18">
            <a:extLst>
              <a:ext uri="{FF2B5EF4-FFF2-40B4-BE49-F238E27FC236}">
                <a16:creationId xmlns:a16="http://schemas.microsoft.com/office/drawing/2014/main" id="{639372E9-E414-4C4C-AA62-C0E4A1E0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r>
              <a:rPr lang="zh-CN" altLang="en-US" dirty="0"/>
              <a:t>函数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FE663D3-6466-4922-AF5C-C890D5975D9B}"/>
              </a:ext>
            </a:extLst>
          </p:cNvPr>
          <p:cNvSpPr txBox="1"/>
          <p:nvPr/>
        </p:nvSpPr>
        <p:spPr>
          <a:xfrm>
            <a:off x="3531393" y="5448190"/>
            <a:ext cx="2340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一种</a:t>
            </a:r>
            <a:r>
              <a:rPr lang="en-US" altLang="zh-CN" sz="2400" dirty="0" err="1"/>
              <a:t>Sigmod</a:t>
            </a:r>
            <a:r>
              <a:rPr lang="zh-CN" altLang="en-US" sz="2400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804726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07487" y="3760851"/>
            <a:ext cx="5149215" cy="114300"/>
          </a:xfrm>
          <a:custGeom>
            <a:avLst/>
            <a:gdLst/>
            <a:ahLst/>
            <a:cxnLst/>
            <a:rect l="l" t="t" r="r" b="b"/>
            <a:pathLst>
              <a:path w="5149215" h="114300">
                <a:moveTo>
                  <a:pt x="5111542" y="38100"/>
                </a:moveTo>
                <a:lnTo>
                  <a:pt x="5053838" y="38100"/>
                </a:lnTo>
                <a:lnTo>
                  <a:pt x="5053965" y="76200"/>
                </a:lnTo>
                <a:lnTo>
                  <a:pt x="5034915" y="76266"/>
                </a:lnTo>
                <a:lnTo>
                  <a:pt x="5035042" y="114300"/>
                </a:lnTo>
                <a:lnTo>
                  <a:pt x="5149215" y="56768"/>
                </a:lnTo>
                <a:lnTo>
                  <a:pt x="5111542" y="38100"/>
                </a:lnTo>
                <a:close/>
              </a:path>
              <a:path w="5149215" h="114300">
                <a:moveTo>
                  <a:pt x="5034788" y="38166"/>
                </a:moveTo>
                <a:lnTo>
                  <a:pt x="0" y="55753"/>
                </a:lnTo>
                <a:lnTo>
                  <a:pt x="254" y="93853"/>
                </a:lnTo>
                <a:lnTo>
                  <a:pt x="5034915" y="76266"/>
                </a:lnTo>
                <a:lnTo>
                  <a:pt x="5034788" y="38166"/>
                </a:lnTo>
                <a:close/>
              </a:path>
              <a:path w="5149215" h="114300">
                <a:moveTo>
                  <a:pt x="5053838" y="38100"/>
                </a:moveTo>
                <a:lnTo>
                  <a:pt x="5034788" y="38166"/>
                </a:lnTo>
                <a:lnTo>
                  <a:pt x="5034915" y="76266"/>
                </a:lnTo>
                <a:lnTo>
                  <a:pt x="5053965" y="76200"/>
                </a:lnTo>
                <a:lnTo>
                  <a:pt x="5053838" y="38100"/>
                </a:lnTo>
                <a:close/>
              </a:path>
              <a:path w="5149215" h="114300">
                <a:moveTo>
                  <a:pt x="5034661" y="0"/>
                </a:moveTo>
                <a:lnTo>
                  <a:pt x="5034788" y="38166"/>
                </a:lnTo>
                <a:lnTo>
                  <a:pt x="5111542" y="38100"/>
                </a:lnTo>
                <a:lnTo>
                  <a:pt x="503466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18404" y="2536699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57901" y="2536699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73595" y="2536699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135635" y="0"/>
                </a:moveTo>
                <a:lnTo>
                  <a:pt x="92756" y="6870"/>
                </a:lnTo>
                <a:lnTo>
                  <a:pt x="55522" y="26005"/>
                </a:lnTo>
                <a:lnTo>
                  <a:pt x="26164" y="55193"/>
                </a:lnTo>
                <a:lnTo>
                  <a:pt x="6912" y="92220"/>
                </a:lnTo>
                <a:lnTo>
                  <a:pt x="0" y="134874"/>
                </a:lnTo>
                <a:lnTo>
                  <a:pt x="6912" y="177527"/>
                </a:lnTo>
                <a:lnTo>
                  <a:pt x="26164" y="214554"/>
                </a:lnTo>
                <a:lnTo>
                  <a:pt x="55522" y="243742"/>
                </a:lnTo>
                <a:lnTo>
                  <a:pt x="92756" y="262877"/>
                </a:lnTo>
                <a:lnTo>
                  <a:pt x="135635" y="269747"/>
                </a:lnTo>
                <a:lnTo>
                  <a:pt x="178515" y="262877"/>
                </a:lnTo>
                <a:lnTo>
                  <a:pt x="215749" y="243742"/>
                </a:lnTo>
                <a:lnTo>
                  <a:pt x="245107" y="214554"/>
                </a:lnTo>
                <a:lnTo>
                  <a:pt x="264359" y="177527"/>
                </a:lnTo>
                <a:lnTo>
                  <a:pt x="271272" y="134874"/>
                </a:lnTo>
                <a:lnTo>
                  <a:pt x="264359" y="92220"/>
                </a:lnTo>
                <a:lnTo>
                  <a:pt x="245107" y="55193"/>
                </a:lnTo>
                <a:lnTo>
                  <a:pt x="215749" y="26005"/>
                </a:lnTo>
                <a:lnTo>
                  <a:pt x="178515" y="6870"/>
                </a:lnTo>
                <a:lnTo>
                  <a:pt x="13563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54596" y="2536699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49312" y="2536699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83653" y="2530602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8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17664" y="2530602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135635" y="0"/>
                </a:moveTo>
                <a:lnTo>
                  <a:pt x="92756" y="6870"/>
                </a:lnTo>
                <a:lnTo>
                  <a:pt x="55522" y="26005"/>
                </a:lnTo>
                <a:lnTo>
                  <a:pt x="26164" y="55193"/>
                </a:lnTo>
                <a:lnTo>
                  <a:pt x="6912" y="92220"/>
                </a:lnTo>
                <a:lnTo>
                  <a:pt x="0" y="134874"/>
                </a:lnTo>
                <a:lnTo>
                  <a:pt x="6912" y="177527"/>
                </a:lnTo>
                <a:lnTo>
                  <a:pt x="26164" y="214554"/>
                </a:lnTo>
                <a:lnTo>
                  <a:pt x="55522" y="243742"/>
                </a:lnTo>
                <a:lnTo>
                  <a:pt x="92756" y="262877"/>
                </a:lnTo>
                <a:lnTo>
                  <a:pt x="135635" y="269748"/>
                </a:lnTo>
                <a:lnTo>
                  <a:pt x="178515" y="262877"/>
                </a:lnTo>
                <a:lnTo>
                  <a:pt x="215749" y="243742"/>
                </a:lnTo>
                <a:lnTo>
                  <a:pt x="245107" y="214554"/>
                </a:lnTo>
                <a:lnTo>
                  <a:pt x="264359" y="177527"/>
                </a:lnTo>
                <a:lnTo>
                  <a:pt x="271271" y="134874"/>
                </a:lnTo>
                <a:lnTo>
                  <a:pt x="264359" y="92220"/>
                </a:lnTo>
                <a:lnTo>
                  <a:pt x="245107" y="55193"/>
                </a:lnTo>
                <a:lnTo>
                  <a:pt x="215749" y="26005"/>
                </a:lnTo>
                <a:lnTo>
                  <a:pt x="178515" y="6870"/>
                </a:lnTo>
                <a:lnTo>
                  <a:pt x="13563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17664" y="2530602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0" y="134874"/>
                </a:moveTo>
                <a:lnTo>
                  <a:pt x="6912" y="92220"/>
                </a:lnTo>
                <a:lnTo>
                  <a:pt x="26164" y="55193"/>
                </a:lnTo>
                <a:lnTo>
                  <a:pt x="55522" y="26005"/>
                </a:lnTo>
                <a:lnTo>
                  <a:pt x="92756" y="6870"/>
                </a:lnTo>
                <a:lnTo>
                  <a:pt x="135635" y="0"/>
                </a:lnTo>
                <a:lnTo>
                  <a:pt x="178515" y="6870"/>
                </a:lnTo>
                <a:lnTo>
                  <a:pt x="215749" y="26005"/>
                </a:lnTo>
                <a:lnTo>
                  <a:pt x="245107" y="55193"/>
                </a:lnTo>
                <a:lnTo>
                  <a:pt x="264359" y="92220"/>
                </a:lnTo>
                <a:lnTo>
                  <a:pt x="271271" y="134874"/>
                </a:lnTo>
                <a:lnTo>
                  <a:pt x="264359" y="177527"/>
                </a:lnTo>
                <a:lnTo>
                  <a:pt x="245107" y="214554"/>
                </a:lnTo>
                <a:lnTo>
                  <a:pt x="215749" y="243742"/>
                </a:lnTo>
                <a:lnTo>
                  <a:pt x="178515" y="262877"/>
                </a:lnTo>
                <a:lnTo>
                  <a:pt x="135635" y="269748"/>
                </a:lnTo>
                <a:lnTo>
                  <a:pt x="92756" y="262877"/>
                </a:lnTo>
                <a:lnTo>
                  <a:pt x="55522" y="243742"/>
                </a:lnTo>
                <a:lnTo>
                  <a:pt x="26164" y="214554"/>
                </a:lnTo>
                <a:lnTo>
                  <a:pt x="6912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91529" y="2530602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8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91529" y="2530602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4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8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4" y="269748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13905" y="2530602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8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13905" y="2530602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4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8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4" y="269748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50464" y="2269237"/>
            <a:ext cx="114300" cy="1566545"/>
          </a:xfrm>
          <a:custGeom>
            <a:avLst/>
            <a:gdLst/>
            <a:ahLst/>
            <a:cxnLst/>
            <a:rect l="l" t="t" r="r" b="b"/>
            <a:pathLst>
              <a:path w="114300" h="1566545">
                <a:moveTo>
                  <a:pt x="76200" y="95250"/>
                </a:moveTo>
                <a:lnTo>
                  <a:pt x="38100" y="95250"/>
                </a:lnTo>
                <a:lnTo>
                  <a:pt x="38100" y="1566545"/>
                </a:lnTo>
                <a:lnTo>
                  <a:pt x="76200" y="1566545"/>
                </a:lnTo>
                <a:lnTo>
                  <a:pt x="76200" y="95250"/>
                </a:lnTo>
                <a:close/>
              </a:path>
              <a:path w="114300" h="1566545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1566545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07615" y="3224783"/>
            <a:ext cx="5146675" cy="0"/>
          </a:xfrm>
          <a:custGeom>
            <a:avLst/>
            <a:gdLst/>
            <a:ahLst/>
            <a:cxnLst/>
            <a:rect l="l" t="t" r="r" b="b"/>
            <a:pathLst>
              <a:path w="5146675">
                <a:moveTo>
                  <a:pt x="0" y="0"/>
                </a:moveTo>
                <a:lnTo>
                  <a:pt x="5146420" y="0"/>
                </a:lnTo>
              </a:path>
            </a:pathLst>
          </a:custGeom>
          <a:ln w="25908">
            <a:solidFill>
              <a:srgbClr val="84AD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28317" y="3550920"/>
            <a:ext cx="5454650" cy="80010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spcBef>
                <a:spcPts val="990"/>
              </a:spcBef>
            </a:pPr>
            <a:r>
              <a:rPr spc="-5" dirty="0">
                <a:solidFill>
                  <a:srgbClr val="344B5E"/>
                </a:solidFill>
                <a:latin typeface="Arial"/>
                <a:cs typeface="Arial"/>
              </a:rPr>
              <a:t>Survived:</a:t>
            </a:r>
            <a:r>
              <a:rPr spc="-114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pc="5" dirty="0">
                <a:solidFill>
                  <a:srgbClr val="344B5E"/>
                </a:solidFill>
                <a:latin typeface="Arial"/>
                <a:cs typeface="Arial"/>
              </a:rPr>
              <a:t>0.0</a:t>
            </a:r>
            <a:endParaRPr dirty="0">
              <a:latin typeface="Arial"/>
              <a:cs typeface="Arial"/>
            </a:endParaRPr>
          </a:p>
          <a:p>
            <a:pPr marL="2656840">
              <a:spcBef>
                <a:spcPts val="890"/>
              </a:spcBef>
            </a:pPr>
            <a:r>
              <a:rPr b="1" dirty="0">
                <a:solidFill>
                  <a:srgbClr val="344B5E"/>
                </a:solidFill>
                <a:latin typeface="Arial"/>
                <a:cs typeface="Arial"/>
              </a:rPr>
              <a:t>Number </a:t>
            </a:r>
            <a:r>
              <a:rPr b="1" spc="10" dirty="0">
                <a:solidFill>
                  <a:srgbClr val="344B5E"/>
                </a:solidFill>
                <a:latin typeface="Arial"/>
                <a:cs typeface="Arial"/>
              </a:rPr>
              <a:t>of </a:t>
            </a:r>
            <a:r>
              <a:rPr b="1" spc="-25" dirty="0">
                <a:solidFill>
                  <a:srgbClr val="344B5E"/>
                </a:solidFill>
                <a:latin typeface="Arial"/>
                <a:cs typeface="Arial"/>
              </a:rPr>
              <a:t>Positive</a:t>
            </a:r>
            <a:r>
              <a:rPr b="1" spc="-30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344B5E"/>
                </a:solidFill>
                <a:latin typeface="Arial"/>
                <a:cs typeface="Arial"/>
              </a:rPr>
              <a:t>Nodes</a:t>
            </a:r>
            <a:endParaRPr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88312" y="2509392"/>
            <a:ext cx="889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solidFill>
                  <a:srgbClr val="344B5E"/>
                </a:solidFill>
                <a:latin typeface="Arial"/>
                <a:cs typeface="Arial"/>
              </a:rPr>
              <a:t>Lost:</a:t>
            </a:r>
            <a:r>
              <a:rPr spc="-16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pc="5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48228" y="3685795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135636" y="0"/>
                </a:moveTo>
                <a:lnTo>
                  <a:pt x="92756" y="6870"/>
                </a:lnTo>
                <a:lnTo>
                  <a:pt x="55522" y="26005"/>
                </a:lnTo>
                <a:lnTo>
                  <a:pt x="26164" y="55193"/>
                </a:lnTo>
                <a:lnTo>
                  <a:pt x="6912" y="92220"/>
                </a:lnTo>
                <a:lnTo>
                  <a:pt x="0" y="134874"/>
                </a:lnTo>
                <a:lnTo>
                  <a:pt x="6912" y="177527"/>
                </a:lnTo>
                <a:lnTo>
                  <a:pt x="26164" y="214554"/>
                </a:lnTo>
                <a:lnTo>
                  <a:pt x="55522" y="243742"/>
                </a:lnTo>
                <a:lnTo>
                  <a:pt x="92756" y="262877"/>
                </a:lnTo>
                <a:lnTo>
                  <a:pt x="135636" y="269748"/>
                </a:lnTo>
                <a:lnTo>
                  <a:pt x="178515" y="262877"/>
                </a:lnTo>
                <a:lnTo>
                  <a:pt x="215749" y="243742"/>
                </a:lnTo>
                <a:lnTo>
                  <a:pt x="245107" y="214554"/>
                </a:lnTo>
                <a:lnTo>
                  <a:pt x="264359" y="177527"/>
                </a:lnTo>
                <a:lnTo>
                  <a:pt x="271272" y="134874"/>
                </a:lnTo>
                <a:lnTo>
                  <a:pt x="264359" y="92220"/>
                </a:lnTo>
                <a:lnTo>
                  <a:pt x="245107" y="55193"/>
                </a:lnTo>
                <a:lnTo>
                  <a:pt x="215749" y="26005"/>
                </a:lnTo>
                <a:lnTo>
                  <a:pt x="178515" y="6870"/>
                </a:lnTo>
                <a:lnTo>
                  <a:pt x="135636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48228" y="3685795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0" y="134874"/>
                </a:moveTo>
                <a:lnTo>
                  <a:pt x="6912" y="92220"/>
                </a:lnTo>
                <a:lnTo>
                  <a:pt x="26164" y="55193"/>
                </a:lnTo>
                <a:lnTo>
                  <a:pt x="55522" y="26005"/>
                </a:lnTo>
                <a:lnTo>
                  <a:pt x="92756" y="6870"/>
                </a:lnTo>
                <a:lnTo>
                  <a:pt x="135636" y="0"/>
                </a:lnTo>
                <a:lnTo>
                  <a:pt x="178515" y="6870"/>
                </a:lnTo>
                <a:lnTo>
                  <a:pt x="215749" y="26005"/>
                </a:lnTo>
                <a:lnTo>
                  <a:pt x="245107" y="55193"/>
                </a:lnTo>
                <a:lnTo>
                  <a:pt x="264359" y="92220"/>
                </a:lnTo>
                <a:lnTo>
                  <a:pt x="271272" y="134874"/>
                </a:lnTo>
                <a:lnTo>
                  <a:pt x="264359" y="177527"/>
                </a:lnTo>
                <a:lnTo>
                  <a:pt x="245107" y="214554"/>
                </a:lnTo>
                <a:lnTo>
                  <a:pt x="215749" y="243742"/>
                </a:lnTo>
                <a:lnTo>
                  <a:pt x="178515" y="262877"/>
                </a:lnTo>
                <a:lnTo>
                  <a:pt x="135636" y="269748"/>
                </a:lnTo>
                <a:lnTo>
                  <a:pt x="92756" y="262877"/>
                </a:lnTo>
                <a:lnTo>
                  <a:pt x="55522" y="243742"/>
                </a:lnTo>
                <a:lnTo>
                  <a:pt x="26164" y="214554"/>
                </a:lnTo>
                <a:lnTo>
                  <a:pt x="6912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51733" y="3685795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3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3" y="269748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7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3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51733" y="3685795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3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7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3" y="269748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74821" y="3685795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8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7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74821" y="3685795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4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7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4" y="269748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14671" y="3685795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135636" y="0"/>
                </a:moveTo>
                <a:lnTo>
                  <a:pt x="92756" y="6870"/>
                </a:lnTo>
                <a:lnTo>
                  <a:pt x="55522" y="26005"/>
                </a:lnTo>
                <a:lnTo>
                  <a:pt x="26164" y="55193"/>
                </a:lnTo>
                <a:lnTo>
                  <a:pt x="6912" y="92220"/>
                </a:lnTo>
                <a:lnTo>
                  <a:pt x="0" y="134874"/>
                </a:lnTo>
                <a:lnTo>
                  <a:pt x="6912" y="177527"/>
                </a:lnTo>
                <a:lnTo>
                  <a:pt x="26164" y="214554"/>
                </a:lnTo>
                <a:lnTo>
                  <a:pt x="55522" y="243742"/>
                </a:lnTo>
                <a:lnTo>
                  <a:pt x="92756" y="262877"/>
                </a:lnTo>
                <a:lnTo>
                  <a:pt x="135636" y="269748"/>
                </a:lnTo>
                <a:lnTo>
                  <a:pt x="178515" y="262877"/>
                </a:lnTo>
                <a:lnTo>
                  <a:pt x="215749" y="243742"/>
                </a:lnTo>
                <a:lnTo>
                  <a:pt x="245107" y="214554"/>
                </a:lnTo>
                <a:lnTo>
                  <a:pt x="264359" y="177527"/>
                </a:lnTo>
                <a:lnTo>
                  <a:pt x="271272" y="134874"/>
                </a:lnTo>
                <a:lnTo>
                  <a:pt x="264359" y="92220"/>
                </a:lnTo>
                <a:lnTo>
                  <a:pt x="245107" y="55193"/>
                </a:lnTo>
                <a:lnTo>
                  <a:pt x="215749" y="26005"/>
                </a:lnTo>
                <a:lnTo>
                  <a:pt x="178515" y="6870"/>
                </a:lnTo>
                <a:lnTo>
                  <a:pt x="135636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14671" y="3685795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0" y="134874"/>
                </a:moveTo>
                <a:lnTo>
                  <a:pt x="6912" y="92220"/>
                </a:lnTo>
                <a:lnTo>
                  <a:pt x="26164" y="55193"/>
                </a:lnTo>
                <a:lnTo>
                  <a:pt x="55522" y="26005"/>
                </a:lnTo>
                <a:lnTo>
                  <a:pt x="92756" y="6870"/>
                </a:lnTo>
                <a:lnTo>
                  <a:pt x="135636" y="0"/>
                </a:lnTo>
                <a:lnTo>
                  <a:pt x="178515" y="6870"/>
                </a:lnTo>
                <a:lnTo>
                  <a:pt x="215749" y="26005"/>
                </a:lnTo>
                <a:lnTo>
                  <a:pt x="245107" y="55193"/>
                </a:lnTo>
                <a:lnTo>
                  <a:pt x="264359" y="92220"/>
                </a:lnTo>
                <a:lnTo>
                  <a:pt x="271272" y="134874"/>
                </a:lnTo>
                <a:lnTo>
                  <a:pt x="264359" y="177527"/>
                </a:lnTo>
                <a:lnTo>
                  <a:pt x="245107" y="214554"/>
                </a:lnTo>
                <a:lnTo>
                  <a:pt x="215749" y="243742"/>
                </a:lnTo>
                <a:lnTo>
                  <a:pt x="178515" y="262877"/>
                </a:lnTo>
                <a:lnTo>
                  <a:pt x="135636" y="269748"/>
                </a:lnTo>
                <a:lnTo>
                  <a:pt x="92756" y="262877"/>
                </a:lnTo>
                <a:lnTo>
                  <a:pt x="55522" y="243742"/>
                </a:lnTo>
                <a:lnTo>
                  <a:pt x="26164" y="214554"/>
                </a:lnTo>
                <a:lnTo>
                  <a:pt x="6912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530855" y="3059176"/>
            <a:ext cx="346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5" dirty="0">
                <a:solidFill>
                  <a:srgbClr val="344B5E"/>
                </a:solidFill>
                <a:latin typeface="Arial"/>
                <a:cs typeface="Arial"/>
              </a:rPr>
              <a:t>0.5</a:t>
            </a:r>
            <a:endParaRPr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140202" y="2618233"/>
            <a:ext cx="4994275" cy="1214755"/>
          </a:xfrm>
          <a:custGeom>
            <a:avLst/>
            <a:gdLst/>
            <a:ahLst/>
            <a:cxnLst/>
            <a:rect l="l" t="t" r="r" b="b"/>
            <a:pathLst>
              <a:path w="4994275" h="1214755">
                <a:moveTo>
                  <a:pt x="4993767" y="36321"/>
                </a:moveTo>
                <a:lnTo>
                  <a:pt x="4849368" y="32638"/>
                </a:lnTo>
                <a:lnTo>
                  <a:pt x="4705350" y="29082"/>
                </a:lnTo>
                <a:lnTo>
                  <a:pt x="4561967" y="25653"/>
                </a:lnTo>
                <a:lnTo>
                  <a:pt x="4419600" y="22225"/>
                </a:lnTo>
                <a:lnTo>
                  <a:pt x="4278630" y="18922"/>
                </a:lnTo>
                <a:lnTo>
                  <a:pt x="4139311" y="15747"/>
                </a:lnTo>
                <a:lnTo>
                  <a:pt x="4002024" y="12826"/>
                </a:lnTo>
                <a:lnTo>
                  <a:pt x="3867023" y="10159"/>
                </a:lnTo>
                <a:lnTo>
                  <a:pt x="3734689" y="7619"/>
                </a:lnTo>
                <a:lnTo>
                  <a:pt x="3605529" y="5460"/>
                </a:lnTo>
                <a:lnTo>
                  <a:pt x="3479673" y="3682"/>
                </a:lnTo>
                <a:lnTo>
                  <a:pt x="3357499" y="2158"/>
                </a:lnTo>
                <a:lnTo>
                  <a:pt x="3239389" y="1015"/>
                </a:lnTo>
                <a:lnTo>
                  <a:pt x="3125597" y="253"/>
                </a:lnTo>
                <a:lnTo>
                  <a:pt x="3016631" y="0"/>
                </a:lnTo>
                <a:lnTo>
                  <a:pt x="2912618" y="253"/>
                </a:lnTo>
                <a:lnTo>
                  <a:pt x="2814066" y="888"/>
                </a:lnTo>
                <a:lnTo>
                  <a:pt x="2721229" y="2158"/>
                </a:lnTo>
                <a:lnTo>
                  <a:pt x="2634361" y="3937"/>
                </a:lnTo>
                <a:lnTo>
                  <a:pt x="2553970" y="6476"/>
                </a:lnTo>
                <a:lnTo>
                  <a:pt x="2480564" y="8635"/>
                </a:lnTo>
                <a:lnTo>
                  <a:pt x="2414270" y="9905"/>
                </a:lnTo>
                <a:lnTo>
                  <a:pt x="2354580" y="10540"/>
                </a:lnTo>
                <a:lnTo>
                  <a:pt x="2300986" y="10667"/>
                </a:lnTo>
                <a:lnTo>
                  <a:pt x="2253107" y="10667"/>
                </a:lnTo>
                <a:lnTo>
                  <a:pt x="2210562" y="10667"/>
                </a:lnTo>
                <a:lnTo>
                  <a:pt x="2139315" y="11810"/>
                </a:lnTo>
                <a:lnTo>
                  <a:pt x="2060321" y="19430"/>
                </a:lnTo>
                <a:lnTo>
                  <a:pt x="2021077" y="31368"/>
                </a:lnTo>
                <a:lnTo>
                  <a:pt x="1988312" y="50926"/>
                </a:lnTo>
                <a:lnTo>
                  <a:pt x="1958213" y="80137"/>
                </a:lnTo>
                <a:lnTo>
                  <a:pt x="1927225" y="120650"/>
                </a:lnTo>
                <a:lnTo>
                  <a:pt x="1894586" y="175640"/>
                </a:lnTo>
                <a:lnTo>
                  <a:pt x="1873503" y="250824"/>
                </a:lnTo>
                <a:lnTo>
                  <a:pt x="1867408" y="295147"/>
                </a:lnTo>
                <a:lnTo>
                  <a:pt x="1863852" y="342899"/>
                </a:lnTo>
                <a:lnTo>
                  <a:pt x="1862327" y="393826"/>
                </a:lnTo>
                <a:lnTo>
                  <a:pt x="1862455" y="447039"/>
                </a:lnTo>
                <a:lnTo>
                  <a:pt x="1863978" y="502030"/>
                </a:lnTo>
                <a:lnTo>
                  <a:pt x="1866392" y="558291"/>
                </a:lnTo>
                <a:lnTo>
                  <a:pt x="1869439" y="615060"/>
                </a:lnTo>
                <a:lnTo>
                  <a:pt x="1872614" y="671829"/>
                </a:lnTo>
                <a:lnTo>
                  <a:pt x="1875663" y="727963"/>
                </a:lnTo>
                <a:lnTo>
                  <a:pt x="1878202" y="782827"/>
                </a:lnTo>
                <a:lnTo>
                  <a:pt x="1879727" y="835913"/>
                </a:lnTo>
                <a:lnTo>
                  <a:pt x="1879853" y="886586"/>
                </a:lnTo>
                <a:lnTo>
                  <a:pt x="1878457" y="934084"/>
                </a:lnTo>
                <a:lnTo>
                  <a:pt x="1874901" y="978026"/>
                </a:lnTo>
                <a:lnTo>
                  <a:pt x="1868932" y="1017650"/>
                </a:lnTo>
                <a:lnTo>
                  <a:pt x="1847977" y="1081785"/>
                </a:lnTo>
                <a:lnTo>
                  <a:pt x="1820418" y="1127251"/>
                </a:lnTo>
                <a:lnTo>
                  <a:pt x="1791589" y="1159636"/>
                </a:lnTo>
                <a:lnTo>
                  <a:pt x="1725295" y="1193672"/>
                </a:lnTo>
                <a:lnTo>
                  <a:pt x="1685163" y="1199387"/>
                </a:lnTo>
                <a:lnTo>
                  <a:pt x="1638427" y="1200530"/>
                </a:lnTo>
                <a:lnTo>
                  <a:pt x="1612264" y="1200022"/>
                </a:lnTo>
                <a:lnTo>
                  <a:pt x="1583944" y="1199133"/>
                </a:lnTo>
                <a:lnTo>
                  <a:pt x="1553337" y="1198244"/>
                </a:lnTo>
                <a:lnTo>
                  <a:pt x="1520317" y="1197482"/>
                </a:lnTo>
                <a:lnTo>
                  <a:pt x="1484630" y="1197101"/>
                </a:lnTo>
                <a:lnTo>
                  <a:pt x="1446149" y="1197482"/>
                </a:lnTo>
                <a:lnTo>
                  <a:pt x="1404620" y="1198752"/>
                </a:lnTo>
                <a:lnTo>
                  <a:pt x="1360043" y="1201292"/>
                </a:lnTo>
                <a:lnTo>
                  <a:pt x="1308481" y="1204213"/>
                </a:lnTo>
                <a:lnTo>
                  <a:pt x="1247139" y="1206753"/>
                </a:lnTo>
                <a:lnTo>
                  <a:pt x="1177289" y="1208912"/>
                </a:lnTo>
                <a:lnTo>
                  <a:pt x="1100327" y="1210563"/>
                </a:lnTo>
                <a:lnTo>
                  <a:pt x="1017651" y="1211960"/>
                </a:lnTo>
                <a:lnTo>
                  <a:pt x="930401" y="1212976"/>
                </a:lnTo>
                <a:lnTo>
                  <a:pt x="840232" y="1213611"/>
                </a:lnTo>
                <a:lnTo>
                  <a:pt x="748284" y="1214119"/>
                </a:lnTo>
                <a:lnTo>
                  <a:pt x="655955" y="1214246"/>
                </a:lnTo>
                <a:lnTo>
                  <a:pt x="564514" y="1214373"/>
                </a:lnTo>
                <a:lnTo>
                  <a:pt x="475488" y="1214246"/>
                </a:lnTo>
                <a:lnTo>
                  <a:pt x="390017" y="1213992"/>
                </a:lnTo>
                <a:lnTo>
                  <a:pt x="309625" y="1213611"/>
                </a:lnTo>
                <a:lnTo>
                  <a:pt x="235585" y="1213103"/>
                </a:lnTo>
                <a:lnTo>
                  <a:pt x="169163" y="1212722"/>
                </a:lnTo>
                <a:lnTo>
                  <a:pt x="111887" y="1212214"/>
                </a:lnTo>
                <a:lnTo>
                  <a:pt x="64897" y="1211833"/>
                </a:lnTo>
                <a:lnTo>
                  <a:pt x="29718" y="1211579"/>
                </a:lnTo>
                <a:lnTo>
                  <a:pt x="7620" y="1211325"/>
                </a:lnTo>
                <a:lnTo>
                  <a:pt x="0" y="1211198"/>
                </a:lnTo>
              </a:path>
            </a:pathLst>
          </a:custGeom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C3993EE6-C6D6-4A6F-B757-E24529A556D2}"/>
              </a:ext>
            </a:extLst>
          </p:cNvPr>
          <p:cNvSpPr txBox="1"/>
          <p:nvPr/>
        </p:nvSpPr>
        <p:spPr>
          <a:xfrm>
            <a:off x="315595" y="2423614"/>
            <a:ext cx="117266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905" algn="ctr">
              <a:spcBef>
                <a:spcPts val="100"/>
              </a:spcBef>
            </a:pPr>
            <a:r>
              <a:rPr lang="zh-CN" altLang="en-US" sz="2400" dirty="0">
                <a:latin typeface="Arial"/>
                <a:cs typeface="Arial"/>
              </a:rPr>
              <a:t>癌症病人治疗</a:t>
            </a:r>
            <a:r>
              <a:rPr lang="en-US" altLang="zh-CN" sz="2400" dirty="0">
                <a:latin typeface="Arial"/>
                <a:cs typeface="Arial"/>
              </a:rPr>
              <a:t>5</a:t>
            </a:r>
            <a:r>
              <a:rPr lang="zh-CN" altLang="en-US" sz="2400" dirty="0">
                <a:latin typeface="Arial"/>
                <a:cs typeface="Arial"/>
              </a:rPr>
              <a:t>年之后的状况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0" name="标题 39">
            <a:extLst>
              <a:ext uri="{FF2B5EF4-FFF2-40B4-BE49-F238E27FC236}">
                <a16:creationId xmlns:a16="http://schemas.microsoft.com/office/drawing/2014/main" id="{CAE95B8C-95BA-4E1A-B0BF-F9E63DC6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逻辑回归</a:t>
            </a:r>
          </a:p>
        </p:txBody>
      </p:sp>
      <p:sp>
        <p:nvSpPr>
          <p:cNvPr id="41" name="object 31">
            <a:extLst>
              <a:ext uri="{FF2B5EF4-FFF2-40B4-BE49-F238E27FC236}">
                <a16:creationId xmlns:a16="http://schemas.microsoft.com/office/drawing/2014/main" id="{F7CD81E0-DBAF-41D3-8009-C3973E2CB85D}"/>
              </a:ext>
            </a:extLst>
          </p:cNvPr>
          <p:cNvSpPr/>
          <p:nvPr/>
        </p:nvSpPr>
        <p:spPr>
          <a:xfrm>
            <a:off x="2973972" y="4549865"/>
            <a:ext cx="4909681" cy="789940"/>
          </a:xfrm>
          <a:custGeom>
            <a:avLst/>
            <a:gdLst/>
            <a:ahLst/>
            <a:cxnLst/>
            <a:rect l="l" t="t" r="r" b="b"/>
            <a:pathLst>
              <a:path w="5146675" h="789939">
                <a:moveTo>
                  <a:pt x="0" y="789432"/>
                </a:moveTo>
                <a:lnTo>
                  <a:pt x="5146548" y="789432"/>
                </a:lnTo>
                <a:lnTo>
                  <a:pt x="5146548" y="0"/>
                </a:lnTo>
                <a:lnTo>
                  <a:pt x="0" y="0"/>
                </a:lnTo>
                <a:lnTo>
                  <a:pt x="0" y="78943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2">
            <a:extLst>
              <a:ext uri="{FF2B5EF4-FFF2-40B4-BE49-F238E27FC236}">
                <a16:creationId xmlns:a16="http://schemas.microsoft.com/office/drawing/2014/main" id="{974AD86F-EDE3-40F3-9B1A-4479A372DA52}"/>
              </a:ext>
            </a:extLst>
          </p:cNvPr>
          <p:cNvSpPr txBox="1"/>
          <p:nvPr/>
        </p:nvSpPr>
        <p:spPr>
          <a:xfrm>
            <a:off x="3735070" y="4851755"/>
            <a:ext cx="21717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2350" spc="-745" dirty="0">
                <a:solidFill>
                  <a:srgbClr val="344B5E"/>
                </a:solidFill>
                <a:latin typeface="Verdana"/>
                <a:cs typeface="Verdana"/>
              </a:rPr>
              <a:t>𝛽</a:t>
            </a:r>
            <a:endParaRPr sz="2350">
              <a:latin typeface="Verdana"/>
              <a:cs typeface="Verdana"/>
            </a:endParaRPr>
          </a:p>
        </p:txBody>
      </p:sp>
      <p:sp>
        <p:nvSpPr>
          <p:cNvPr id="43" name="object 33">
            <a:extLst>
              <a:ext uri="{FF2B5EF4-FFF2-40B4-BE49-F238E27FC236}">
                <a16:creationId xmlns:a16="http://schemas.microsoft.com/office/drawing/2014/main" id="{2144658F-9DBB-464A-992F-C35C8BBCEF44}"/>
              </a:ext>
            </a:extLst>
          </p:cNvPr>
          <p:cNvSpPr/>
          <p:nvPr/>
        </p:nvSpPr>
        <p:spPr>
          <a:xfrm>
            <a:off x="4000119" y="4774158"/>
            <a:ext cx="494030" cy="377190"/>
          </a:xfrm>
          <a:custGeom>
            <a:avLst/>
            <a:gdLst/>
            <a:ahLst/>
            <a:cxnLst/>
            <a:rect l="l" t="t" r="r" b="b"/>
            <a:pathLst>
              <a:path w="494029" h="377189">
                <a:moveTo>
                  <a:pt x="373506" y="0"/>
                </a:moveTo>
                <a:lnTo>
                  <a:pt x="368045" y="15303"/>
                </a:lnTo>
                <a:lnTo>
                  <a:pt x="389858" y="24771"/>
                </a:lnTo>
                <a:lnTo>
                  <a:pt x="408622" y="37877"/>
                </a:lnTo>
                <a:lnTo>
                  <a:pt x="437006" y="75006"/>
                </a:lnTo>
                <a:lnTo>
                  <a:pt x="453691" y="125099"/>
                </a:lnTo>
                <a:lnTo>
                  <a:pt x="459231" y="186575"/>
                </a:lnTo>
                <a:lnTo>
                  <a:pt x="457846" y="219815"/>
                </a:lnTo>
                <a:lnTo>
                  <a:pt x="446694" y="277137"/>
                </a:lnTo>
                <a:lnTo>
                  <a:pt x="424259" y="321902"/>
                </a:lnTo>
                <a:lnTo>
                  <a:pt x="390159" y="352096"/>
                </a:lnTo>
                <a:lnTo>
                  <a:pt x="368680" y="361607"/>
                </a:lnTo>
                <a:lnTo>
                  <a:pt x="373506" y="376910"/>
                </a:lnTo>
                <a:lnTo>
                  <a:pt x="424846" y="352794"/>
                </a:lnTo>
                <a:lnTo>
                  <a:pt x="462660" y="311048"/>
                </a:lnTo>
                <a:lnTo>
                  <a:pt x="485917" y="255146"/>
                </a:lnTo>
                <a:lnTo>
                  <a:pt x="493648" y="188556"/>
                </a:lnTo>
                <a:lnTo>
                  <a:pt x="491698" y="154004"/>
                </a:lnTo>
                <a:lnTo>
                  <a:pt x="476128" y="92759"/>
                </a:lnTo>
                <a:lnTo>
                  <a:pt x="445319" y="42900"/>
                </a:lnTo>
                <a:lnTo>
                  <a:pt x="400794" y="9870"/>
                </a:lnTo>
                <a:lnTo>
                  <a:pt x="373506" y="0"/>
                </a:lnTo>
                <a:close/>
              </a:path>
              <a:path w="494029" h="377189">
                <a:moveTo>
                  <a:pt x="120268" y="0"/>
                </a:moveTo>
                <a:lnTo>
                  <a:pt x="68976" y="24169"/>
                </a:lnTo>
                <a:lnTo>
                  <a:pt x="31114" y="66065"/>
                </a:lnTo>
                <a:lnTo>
                  <a:pt x="7794" y="122072"/>
                </a:lnTo>
                <a:lnTo>
                  <a:pt x="0" y="188556"/>
                </a:lnTo>
                <a:lnTo>
                  <a:pt x="1950" y="223187"/>
                </a:lnTo>
                <a:lnTo>
                  <a:pt x="17520" y="284433"/>
                </a:lnTo>
                <a:lnTo>
                  <a:pt x="48259" y="334124"/>
                </a:lnTo>
                <a:lnTo>
                  <a:pt x="92836" y="367057"/>
                </a:lnTo>
                <a:lnTo>
                  <a:pt x="120268" y="376910"/>
                </a:lnTo>
                <a:lnTo>
                  <a:pt x="125094" y="361607"/>
                </a:lnTo>
                <a:lnTo>
                  <a:pt x="103596" y="352096"/>
                </a:lnTo>
                <a:lnTo>
                  <a:pt x="85026" y="338861"/>
                </a:lnTo>
                <a:lnTo>
                  <a:pt x="56768" y="301218"/>
                </a:lnTo>
                <a:lnTo>
                  <a:pt x="40020" y="250002"/>
                </a:lnTo>
                <a:lnTo>
                  <a:pt x="34416" y="186575"/>
                </a:lnTo>
                <a:lnTo>
                  <a:pt x="35819" y="154414"/>
                </a:lnTo>
                <a:lnTo>
                  <a:pt x="47007" y="98630"/>
                </a:lnTo>
                <a:lnTo>
                  <a:pt x="69435" y="54622"/>
                </a:lnTo>
                <a:lnTo>
                  <a:pt x="103864" y="24771"/>
                </a:lnTo>
                <a:lnTo>
                  <a:pt x="125602" y="15303"/>
                </a:lnTo>
                <a:lnTo>
                  <a:pt x="12026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4">
            <a:extLst>
              <a:ext uri="{FF2B5EF4-FFF2-40B4-BE49-F238E27FC236}">
                <a16:creationId xmlns:a16="http://schemas.microsoft.com/office/drawing/2014/main" id="{0F6F6226-9638-487C-92CE-CF4D6A87BE99}"/>
              </a:ext>
            </a:extLst>
          </p:cNvPr>
          <p:cNvSpPr txBox="1"/>
          <p:nvPr/>
        </p:nvSpPr>
        <p:spPr>
          <a:xfrm>
            <a:off x="3539997" y="4659732"/>
            <a:ext cx="8242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  <a:tabLst>
                <a:tab pos="593725" algn="l"/>
              </a:tabLst>
            </a:pPr>
            <a:r>
              <a:rPr sz="3200" spc="-1410" dirty="0">
                <a:solidFill>
                  <a:srgbClr val="344B5E"/>
                </a:solidFill>
                <a:latin typeface="Verdana"/>
                <a:cs typeface="Verdana"/>
              </a:rPr>
              <a:t>𝑦	</a:t>
            </a:r>
            <a:r>
              <a:rPr sz="3200" spc="-1495" dirty="0">
                <a:solidFill>
                  <a:srgbClr val="344B5E"/>
                </a:solidFill>
                <a:latin typeface="Verdana"/>
                <a:cs typeface="Verdana"/>
              </a:rPr>
              <a:t>𝑥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5" name="object 35">
            <a:extLst>
              <a:ext uri="{FF2B5EF4-FFF2-40B4-BE49-F238E27FC236}">
                <a16:creationId xmlns:a16="http://schemas.microsoft.com/office/drawing/2014/main" id="{14AA9C8F-81EF-4753-A721-5D378CBE494F}"/>
              </a:ext>
            </a:extLst>
          </p:cNvPr>
          <p:cNvSpPr/>
          <p:nvPr/>
        </p:nvSpPr>
        <p:spPr>
          <a:xfrm flipV="1">
            <a:off x="5010653" y="4806035"/>
            <a:ext cx="2043943" cy="45719"/>
          </a:xfrm>
          <a:custGeom>
            <a:avLst/>
            <a:gdLst/>
            <a:ahLst/>
            <a:cxnLst/>
            <a:rect l="l" t="t" r="r" b="b"/>
            <a:pathLst>
              <a:path w="2565400">
                <a:moveTo>
                  <a:pt x="0" y="0"/>
                </a:moveTo>
                <a:lnTo>
                  <a:pt x="2564891" y="0"/>
                </a:lnTo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36">
            <a:extLst>
              <a:ext uri="{FF2B5EF4-FFF2-40B4-BE49-F238E27FC236}">
                <a16:creationId xmlns:a16="http://schemas.microsoft.com/office/drawing/2014/main" id="{0660393D-CA77-4F41-BCB9-E2E03946EE80}"/>
              </a:ext>
            </a:extLst>
          </p:cNvPr>
          <p:cNvSpPr txBox="1"/>
          <p:nvPr/>
        </p:nvSpPr>
        <p:spPr>
          <a:xfrm>
            <a:off x="4641851" y="4421683"/>
            <a:ext cx="3077336" cy="833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3715"/>
              </a:lnSpc>
              <a:spcBef>
                <a:spcPts val="100"/>
              </a:spcBef>
              <a:tabLst>
                <a:tab pos="1612265" algn="l"/>
              </a:tabLst>
            </a:pPr>
            <a:r>
              <a:rPr lang="en-US" altLang="zh-CN" sz="4800" baseline="-32118" dirty="0">
                <a:solidFill>
                  <a:srgbClr val="344B5E"/>
                </a:solidFill>
                <a:latin typeface="Verdana"/>
                <a:cs typeface="Verdana"/>
              </a:rPr>
              <a:t>=</a:t>
            </a:r>
            <a:r>
              <a:rPr lang="en-US" sz="4800" baseline="-32118" dirty="0">
                <a:solidFill>
                  <a:srgbClr val="344B5E"/>
                </a:solidFill>
                <a:latin typeface="Verdana"/>
                <a:cs typeface="Verdana"/>
              </a:rPr>
              <a:t>       </a:t>
            </a:r>
            <a:r>
              <a:rPr sz="2350" dirty="0">
                <a:solidFill>
                  <a:srgbClr val="344B5E"/>
                </a:solidFill>
                <a:latin typeface="Verdana"/>
                <a:cs typeface="Verdana"/>
              </a:rPr>
              <a:t>1</a:t>
            </a:r>
            <a:endParaRPr sz="2350" dirty="0">
              <a:latin typeface="Verdana"/>
              <a:cs typeface="Verdana"/>
            </a:endParaRPr>
          </a:p>
          <a:p>
            <a:pPr marL="415925">
              <a:lnSpc>
                <a:spcPts val="2695"/>
              </a:lnSpc>
            </a:pPr>
            <a:r>
              <a:rPr sz="2400" dirty="0">
                <a:solidFill>
                  <a:srgbClr val="344B5E"/>
                </a:solidFill>
                <a:latin typeface="Verdana"/>
                <a:cs typeface="Verdana"/>
              </a:rPr>
              <a:t>1+𝑒</a:t>
            </a:r>
            <a:r>
              <a:rPr sz="2400" baseline="30000" dirty="0">
                <a:solidFill>
                  <a:srgbClr val="344B5E"/>
                </a:solidFill>
                <a:latin typeface="Verdana"/>
                <a:cs typeface="Verdana"/>
              </a:rPr>
              <a:t>−(𝛽</a:t>
            </a:r>
            <a:r>
              <a:rPr baseline="30000" dirty="0">
                <a:solidFill>
                  <a:srgbClr val="344B5E"/>
                </a:solidFill>
                <a:latin typeface="Verdana"/>
                <a:cs typeface="Verdana"/>
              </a:rPr>
              <a:t>0</a:t>
            </a:r>
            <a:r>
              <a:rPr sz="2400" baseline="30000" dirty="0">
                <a:solidFill>
                  <a:srgbClr val="344B5E"/>
                </a:solidFill>
                <a:latin typeface="Verdana"/>
                <a:cs typeface="Verdana"/>
              </a:rPr>
              <a:t>+ 𝛽</a:t>
            </a:r>
            <a:r>
              <a:rPr baseline="30000" dirty="0">
                <a:solidFill>
                  <a:srgbClr val="344B5E"/>
                </a:solidFill>
                <a:latin typeface="Verdana"/>
                <a:cs typeface="Verdana"/>
              </a:rPr>
              <a:t>1</a:t>
            </a:r>
            <a:r>
              <a:rPr sz="2400" baseline="30000" dirty="0">
                <a:solidFill>
                  <a:srgbClr val="344B5E"/>
                </a:solidFill>
                <a:latin typeface="Verdana"/>
                <a:cs typeface="Verdana"/>
              </a:rPr>
              <a:t>𝑥 )</a:t>
            </a:r>
            <a:endParaRPr sz="2400" baseline="30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54602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11423" y="2594610"/>
            <a:ext cx="1981200" cy="1231900"/>
          </a:xfrm>
          <a:custGeom>
            <a:avLst/>
            <a:gdLst/>
            <a:ahLst/>
            <a:cxnLst/>
            <a:rect l="l" t="t" r="r" b="b"/>
            <a:pathLst>
              <a:path w="1981200" h="1231900">
                <a:moveTo>
                  <a:pt x="0" y="1231391"/>
                </a:moveTo>
                <a:lnTo>
                  <a:pt x="1981200" y="1231391"/>
                </a:lnTo>
                <a:lnTo>
                  <a:pt x="1981200" y="0"/>
                </a:lnTo>
                <a:lnTo>
                  <a:pt x="0" y="0"/>
                </a:lnTo>
                <a:lnTo>
                  <a:pt x="0" y="1231391"/>
                </a:lnTo>
                <a:close/>
              </a:path>
            </a:pathLst>
          </a:custGeom>
          <a:solidFill>
            <a:srgbClr val="E6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45965" y="2596134"/>
            <a:ext cx="3088005" cy="1221105"/>
          </a:xfrm>
          <a:custGeom>
            <a:avLst/>
            <a:gdLst/>
            <a:ahLst/>
            <a:cxnLst/>
            <a:rect l="l" t="t" r="r" b="b"/>
            <a:pathLst>
              <a:path w="3088004" h="1221105">
                <a:moveTo>
                  <a:pt x="0" y="1220724"/>
                </a:moveTo>
                <a:lnTo>
                  <a:pt x="3087624" y="1220724"/>
                </a:lnTo>
                <a:lnTo>
                  <a:pt x="3087624" y="0"/>
                </a:lnTo>
                <a:lnTo>
                  <a:pt x="0" y="0"/>
                </a:lnTo>
                <a:lnTo>
                  <a:pt x="0" y="1220724"/>
                </a:lnTo>
                <a:close/>
              </a:path>
            </a:pathLst>
          </a:custGeom>
          <a:solidFill>
            <a:srgbClr val="F6E0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7487" y="3760851"/>
            <a:ext cx="5149215" cy="114300"/>
          </a:xfrm>
          <a:custGeom>
            <a:avLst/>
            <a:gdLst/>
            <a:ahLst/>
            <a:cxnLst/>
            <a:rect l="l" t="t" r="r" b="b"/>
            <a:pathLst>
              <a:path w="5149215" h="114300">
                <a:moveTo>
                  <a:pt x="5111542" y="38100"/>
                </a:moveTo>
                <a:lnTo>
                  <a:pt x="5053838" y="38100"/>
                </a:lnTo>
                <a:lnTo>
                  <a:pt x="5053965" y="76200"/>
                </a:lnTo>
                <a:lnTo>
                  <a:pt x="5034915" y="76266"/>
                </a:lnTo>
                <a:lnTo>
                  <a:pt x="5035042" y="114300"/>
                </a:lnTo>
                <a:lnTo>
                  <a:pt x="5149215" y="56768"/>
                </a:lnTo>
                <a:lnTo>
                  <a:pt x="5111542" y="38100"/>
                </a:lnTo>
                <a:close/>
              </a:path>
              <a:path w="5149215" h="114300">
                <a:moveTo>
                  <a:pt x="5034788" y="38166"/>
                </a:moveTo>
                <a:lnTo>
                  <a:pt x="0" y="55753"/>
                </a:lnTo>
                <a:lnTo>
                  <a:pt x="254" y="93853"/>
                </a:lnTo>
                <a:lnTo>
                  <a:pt x="5034915" y="76266"/>
                </a:lnTo>
                <a:lnTo>
                  <a:pt x="5034788" y="38166"/>
                </a:lnTo>
                <a:close/>
              </a:path>
              <a:path w="5149215" h="114300">
                <a:moveTo>
                  <a:pt x="5053838" y="38100"/>
                </a:moveTo>
                <a:lnTo>
                  <a:pt x="5034788" y="38166"/>
                </a:lnTo>
                <a:lnTo>
                  <a:pt x="5034915" y="76266"/>
                </a:lnTo>
                <a:lnTo>
                  <a:pt x="5053965" y="76200"/>
                </a:lnTo>
                <a:lnTo>
                  <a:pt x="5053838" y="38100"/>
                </a:lnTo>
                <a:close/>
              </a:path>
              <a:path w="5149215" h="114300">
                <a:moveTo>
                  <a:pt x="5034661" y="0"/>
                </a:moveTo>
                <a:lnTo>
                  <a:pt x="5034788" y="38166"/>
                </a:lnTo>
                <a:lnTo>
                  <a:pt x="5111542" y="38100"/>
                </a:lnTo>
                <a:lnTo>
                  <a:pt x="5034661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8404" y="2536699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18404" y="2536699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4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8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4" y="269747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57901" y="2536699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57901" y="2536699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4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8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4" y="269747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73595" y="2536699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135635" y="0"/>
                </a:moveTo>
                <a:lnTo>
                  <a:pt x="92756" y="6870"/>
                </a:lnTo>
                <a:lnTo>
                  <a:pt x="55522" y="26005"/>
                </a:lnTo>
                <a:lnTo>
                  <a:pt x="26164" y="55193"/>
                </a:lnTo>
                <a:lnTo>
                  <a:pt x="6912" y="92220"/>
                </a:lnTo>
                <a:lnTo>
                  <a:pt x="0" y="134874"/>
                </a:lnTo>
                <a:lnTo>
                  <a:pt x="6912" y="177527"/>
                </a:lnTo>
                <a:lnTo>
                  <a:pt x="26164" y="214554"/>
                </a:lnTo>
                <a:lnTo>
                  <a:pt x="55522" y="243742"/>
                </a:lnTo>
                <a:lnTo>
                  <a:pt x="92756" y="262877"/>
                </a:lnTo>
                <a:lnTo>
                  <a:pt x="135635" y="269747"/>
                </a:lnTo>
                <a:lnTo>
                  <a:pt x="178515" y="262877"/>
                </a:lnTo>
                <a:lnTo>
                  <a:pt x="215749" y="243742"/>
                </a:lnTo>
                <a:lnTo>
                  <a:pt x="245107" y="214554"/>
                </a:lnTo>
                <a:lnTo>
                  <a:pt x="264359" y="177527"/>
                </a:lnTo>
                <a:lnTo>
                  <a:pt x="271272" y="134874"/>
                </a:lnTo>
                <a:lnTo>
                  <a:pt x="264359" y="92220"/>
                </a:lnTo>
                <a:lnTo>
                  <a:pt x="245107" y="55193"/>
                </a:lnTo>
                <a:lnTo>
                  <a:pt x="215749" y="26005"/>
                </a:lnTo>
                <a:lnTo>
                  <a:pt x="178515" y="6870"/>
                </a:lnTo>
                <a:lnTo>
                  <a:pt x="13563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73595" y="2536699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0" y="134874"/>
                </a:moveTo>
                <a:lnTo>
                  <a:pt x="6912" y="92220"/>
                </a:lnTo>
                <a:lnTo>
                  <a:pt x="26164" y="55193"/>
                </a:lnTo>
                <a:lnTo>
                  <a:pt x="55522" y="26005"/>
                </a:lnTo>
                <a:lnTo>
                  <a:pt x="92756" y="6870"/>
                </a:lnTo>
                <a:lnTo>
                  <a:pt x="135635" y="0"/>
                </a:lnTo>
                <a:lnTo>
                  <a:pt x="178515" y="6870"/>
                </a:lnTo>
                <a:lnTo>
                  <a:pt x="215749" y="26005"/>
                </a:lnTo>
                <a:lnTo>
                  <a:pt x="245107" y="55193"/>
                </a:lnTo>
                <a:lnTo>
                  <a:pt x="264359" y="92220"/>
                </a:lnTo>
                <a:lnTo>
                  <a:pt x="271272" y="134874"/>
                </a:lnTo>
                <a:lnTo>
                  <a:pt x="264359" y="177527"/>
                </a:lnTo>
                <a:lnTo>
                  <a:pt x="245107" y="214554"/>
                </a:lnTo>
                <a:lnTo>
                  <a:pt x="215749" y="243742"/>
                </a:lnTo>
                <a:lnTo>
                  <a:pt x="178515" y="262877"/>
                </a:lnTo>
                <a:lnTo>
                  <a:pt x="135635" y="269747"/>
                </a:lnTo>
                <a:lnTo>
                  <a:pt x="92756" y="262877"/>
                </a:lnTo>
                <a:lnTo>
                  <a:pt x="55522" y="243742"/>
                </a:lnTo>
                <a:lnTo>
                  <a:pt x="26164" y="214554"/>
                </a:lnTo>
                <a:lnTo>
                  <a:pt x="6912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54596" y="2536699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54596" y="2536699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4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8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4" y="269747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49312" y="2536699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7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49312" y="2536699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4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8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4" y="269747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83653" y="2530602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8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83653" y="2530602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4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8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4" y="269748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17664" y="2530602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135635" y="0"/>
                </a:moveTo>
                <a:lnTo>
                  <a:pt x="92756" y="6870"/>
                </a:lnTo>
                <a:lnTo>
                  <a:pt x="55522" y="26005"/>
                </a:lnTo>
                <a:lnTo>
                  <a:pt x="26164" y="55193"/>
                </a:lnTo>
                <a:lnTo>
                  <a:pt x="6912" y="92220"/>
                </a:lnTo>
                <a:lnTo>
                  <a:pt x="0" y="134874"/>
                </a:lnTo>
                <a:lnTo>
                  <a:pt x="6912" y="177527"/>
                </a:lnTo>
                <a:lnTo>
                  <a:pt x="26164" y="214554"/>
                </a:lnTo>
                <a:lnTo>
                  <a:pt x="55522" y="243742"/>
                </a:lnTo>
                <a:lnTo>
                  <a:pt x="92756" y="262877"/>
                </a:lnTo>
                <a:lnTo>
                  <a:pt x="135635" y="269748"/>
                </a:lnTo>
                <a:lnTo>
                  <a:pt x="178515" y="262877"/>
                </a:lnTo>
                <a:lnTo>
                  <a:pt x="215749" y="243742"/>
                </a:lnTo>
                <a:lnTo>
                  <a:pt x="245107" y="214554"/>
                </a:lnTo>
                <a:lnTo>
                  <a:pt x="264359" y="177527"/>
                </a:lnTo>
                <a:lnTo>
                  <a:pt x="271271" y="134874"/>
                </a:lnTo>
                <a:lnTo>
                  <a:pt x="264359" y="92220"/>
                </a:lnTo>
                <a:lnTo>
                  <a:pt x="245107" y="55193"/>
                </a:lnTo>
                <a:lnTo>
                  <a:pt x="215749" y="26005"/>
                </a:lnTo>
                <a:lnTo>
                  <a:pt x="178515" y="6870"/>
                </a:lnTo>
                <a:lnTo>
                  <a:pt x="135635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17664" y="2530602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0" y="134874"/>
                </a:moveTo>
                <a:lnTo>
                  <a:pt x="6912" y="92220"/>
                </a:lnTo>
                <a:lnTo>
                  <a:pt x="26164" y="55193"/>
                </a:lnTo>
                <a:lnTo>
                  <a:pt x="55522" y="26005"/>
                </a:lnTo>
                <a:lnTo>
                  <a:pt x="92756" y="6870"/>
                </a:lnTo>
                <a:lnTo>
                  <a:pt x="135635" y="0"/>
                </a:lnTo>
                <a:lnTo>
                  <a:pt x="178515" y="6870"/>
                </a:lnTo>
                <a:lnTo>
                  <a:pt x="215749" y="26005"/>
                </a:lnTo>
                <a:lnTo>
                  <a:pt x="245107" y="55193"/>
                </a:lnTo>
                <a:lnTo>
                  <a:pt x="264359" y="92220"/>
                </a:lnTo>
                <a:lnTo>
                  <a:pt x="271271" y="134874"/>
                </a:lnTo>
                <a:lnTo>
                  <a:pt x="264359" y="177527"/>
                </a:lnTo>
                <a:lnTo>
                  <a:pt x="245107" y="214554"/>
                </a:lnTo>
                <a:lnTo>
                  <a:pt x="215749" y="243742"/>
                </a:lnTo>
                <a:lnTo>
                  <a:pt x="178515" y="262877"/>
                </a:lnTo>
                <a:lnTo>
                  <a:pt x="135635" y="269748"/>
                </a:lnTo>
                <a:lnTo>
                  <a:pt x="92756" y="262877"/>
                </a:lnTo>
                <a:lnTo>
                  <a:pt x="55522" y="243742"/>
                </a:lnTo>
                <a:lnTo>
                  <a:pt x="26164" y="214554"/>
                </a:lnTo>
                <a:lnTo>
                  <a:pt x="6912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91529" y="2530602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8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91529" y="2530602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4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8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4" y="269748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13905" y="2530602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8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8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D069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13905" y="2530602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4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8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4" y="269748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50464" y="2269237"/>
            <a:ext cx="114300" cy="1566545"/>
          </a:xfrm>
          <a:custGeom>
            <a:avLst/>
            <a:gdLst/>
            <a:ahLst/>
            <a:cxnLst/>
            <a:rect l="l" t="t" r="r" b="b"/>
            <a:pathLst>
              <a:path w="114300" h="1566545">
                <a:moveTo>
                  <a:pt x="76200" y="95250"/>
                </a:moveTo>
                <a:lnTo>
                  <a:pt x="38100" y="95250"/>
                </a:lnTo>
                <a:lnTo>
                  <a:pt x="38100" y="1566545"/>
                </a:lnTo>
                <a:lnTo>
                  <a:pt x="76200" y="1566545"/>
                </a:lnTo>
                <a:lnTo>
                  <a:pt x="76200" y="95250"/>
                </a:lnTo>
                <a:close/>
              </a:path>
              <a:path w="114300" h="1566545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1566545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45965" y="3224783"/>
            <a:ext cx="3108325" cy="0"/>
          </a:xfrm>
          <a:custGeom>
            <a:avLst/>
            <a:gdLst/>
            <a:ahLst/>
            <a:cxnLst/>
            <a:rect l="l" t="t" r="r" b="b"/>
            <a:pathLst>
              <a:path w="3108325">
                <a:moveTo>
                  <a:pt x="0" y="0"/>
                </a:moveTo>
                <a:lnTo>
                  <a:pt x="3108070" y="0"/>
                </a:lnTo>
              </a:path>
            </a:pathLst>
          </a:custGeom>
          <a:ln w="25908">
            <a:solidFill>
              <a:srgbClr val="84AD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07614" y="3224783"/>
            <a:ext cx="1985010" cy="0"/>
          </a:xfrm>
          <a:custGeom>
            <a:avLst/>
            <a:gdLst/>
            <a:ahLst/>
            <a:cxnLst/>
            <a:rect l="l" t="t" r="r" b="b"/>
            <a:pathLst>
              <a:path w="1985010">
                <a:moveTo>
                  <a:pt x="0" y="0"/>
                </a:moveTo>
                <a:lnTo>
                  <a:pt x="1985010" y="0"/>
                </a:lnTo>
              </a:path>
            </a:pathLst>
          </a:custGeom>
          <a:ln w="25908">
            <a:solidFill>
              <a:srgbClr val="84AD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528317" y="3550920"/>
            <a:ext cx="5454650" cy="80010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spcBef>
                <a:spcPts val="990"/>
              </a:spcBef>
            </a:pPr>
            <a:r>
              <a:rPr spc="-5" dirty="0">
                <a:solidFill>
                  <a:srgbClr val="344B5E"/>
                </a:solidFill>
                <a:latin typeface="Arial"/>
                <a:cs typeface="Arial"/>
              </a:rPr>
              <a:t>Survived:</a:t>
            </a:r>
            <a:r>
              <a:rPr spc="-114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pc="5" dirty="0">
                <a:solidFill>
                  <a:srgbClr val="344B5E"/>
                </a:solidFill>
                <a:latin typeface="Arial"/>
                <a:cs typeface="Arial"/>
              </a:rPr>
              <a:t>0.0</a:t>
            </a:r>
            <a:endParaRPr>
              <a:latin typeface="Arial"/>
              <a:cs typeface="Arial"/>
            </a:endParaRPr>
          </a:p>
          <a:p>
            <a:pPr marL="2656840">
              <a:spcBef>
                <a:spcPts val="890"/>
              </a:spcBef>
            </a:pPr>
            <a:r>
              <a:rPr b="1" dirty="0">
                <a:solidFill>
                  <a:srgbClr val="344B5E"/>
                </a:solidFill>
                <a:latin typeface="Arial"/>
                <a:cs typeface="Arial"/>
              </a:rPr>
              <a:t>Number </a:t>
            </a:r>
            <a:r>
              <a:rPr b="1" spc="10" dirty="0">
                <a:solidFill>
                  <a:srgbClr val="344B5E"/>
                </a:solidFill>
                <a:latin typeface="Arial"/>
                <a:cs typeface="Arial"/>
              </a:rPr>
              <a:t>of </a:t>
            </a:r>
            <a:r>
              <a:rPr b="1" spc="-25" dirty="0">
                <a:solidFill>
                  <a:srgbClr val="344B5E"/>
                </a:solidFill>
                <a:latin typeface="Arial"/>
                <a:cs typeface="Arial"/>
              </a:rPr>
              <a:t>Positive</a:t>
            </a:r>
            <a:r>
              <a:rPr b="1" spc="-305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344B5E"/>
                </a:solidFill>
                <a:latin typeface="Arial"/>
                <a:cs typeface="Arial"/>
              </a:rPr>
              <a:t>Nodes</a:t>
            </a:r>
            <a:endParaRPr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88312" y="2509392"/>
            <a:ext cx="889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solidFill>
                  <a:srgbClr val="344B5E"/>
                </a:solidFill>
                <a:latin typeface="Arial"/>
                <a:cs typeface="Arial"/>
              </a:rPr>
              <a:t>Lost:</a:t>
            </a:r>
            <a:r>
              <a:rPr spc="-160" dirty="0">
                <a:solidFill>
                  <a:srgbClr val="344B5E"/>
                </a:solidFill>
                <a:latin typeface="Arial"/>
                <a:cs typeface="Arial"/>
              </a:rPr>
              <a:t> </a:t>
            </a:r>
            <a:r>
              <a:rPr spc="5" dirty="0">
                <a:solidFill>
                  <a:srgbClr val="344B5E"/>
                </a:solidFill>
                <a:latin typeface="Arial"/>
                <a:cs typeface="Arial"/>
              </a:rPr>
              <a:t>1.0</a:t>
            </a:r>
            <a:endParaRPr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48228" y="3685795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135636" y="0"/>
                </a:moveTo>
                <a:lnTo>
                  <a:pt x="92756" y="6870"/>
                </a:lnTo>
                <a:lnTo>
                  <a:pt x="55522" y="26005"/>
                </a:lnTo>
                <a:lnTo>
                  <a:pt x="26164" y="55193"/>
                </a:lnTo>
                <a:lnTo>
                  <a:pt x="6912" y="92220"/>
                </a:lnTo>
                <a:lnTo>
                  <a:pt x="0" y="134874"/>
                </a:lnTo>
                <a:lnTo>
                  <a:pt x="6912" y="177527"/>
                </a:lnTo>
                <a:lnTo>
                  <a:pt x="26164" y="214554"/>
                </a:lnTo>
                <a:lnTo>
                  <a:pt x="55522" y="243742"/>
                </a:lnTo>
                <a:lnTo>
                  <a:pt x="92756" y="262877"/>
                </a:lnTo>
                <a:lnTo>
                  <a:pt x="135636" y="269748"/>
                </a:lnTo>
                <a:lnTo>
                  <a:pt x="178515" y="262877"/>
                </a:lnTo>
                <a:lnTo>
                  <a:pt x="215749" y="243742"/>
                </a:lnTo>
                <a:lnTo>
                  <a:pt x="245107" y="214554"/>
                </a:lnTo>
                <a:lnTo>
                  <a:pt x="264359" y="177527"/>
                </a:lnTo>
                <a:lnTo>
                  <a:pt x="271272" y="134874"/>
                </a:lnTo>
                <a:lnTo>
                  <a:pt x="264359" y="92220"/>
                </a:lnTo>
                <a:lnTo>
                  <a:pt x="245107" y="55193"/>
                </a:lnTo>
                <a:lnTo>
                  <a:pt x="215749" y="26005"/>
                </a:lnTo>
                <a:lnTo>
                  <a:pt x="178515" y="6870"/>
                </a:lnTo>
                <a:lnTo>
                  <a:pt x="135636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48228" y="3685795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0" y="134874"/>
                </a:moveTo>
                <a:lnTo>
                  <a:pt x="6912" y="92220"/>
                </a:lnTo>
                <a:lnTo>
                  <a:pt x="26164" y="55193"/>
                </a:lnTo>
                <a:lnTo>
                  <a:pt x="55522" y="26005"/>
                </a:lnTo>
                <a:lnTo>
                  <a:pt x="92756" y="6870"/>
                </a:lnTo>
                <a:lnTo>
                  <a:pt x="135636" y="0"/>
                </a:lnTo>
                <a:lnTo>
                  <a:pt x="178515" y="6870"/>
                </a:lnTo>
                <a:lnTo>
                  <a:pt x="215749" y="26005"/>
                </a:lnTo>
                <a:lnTo>
                  <a:pt x="245107" y="55193"/>
                </a:lnTo>
                <a:lnTo>
                  <a:pt x="264359" y="92220"/>
                </a:lnTo>
                <a:lnTo>
                  <a:pt x="271272" y="134874"/>
                </a:lnTo>
                <a:lnTo>
                  <a:pt x="264359" y="177527"/>
                </a:lnTo>
                <a:lnTo>
                  <a:pt x="245107" y="214554"/>
                </a:lnTo>
                <a:lnTo>
                  <a:pt x="215749" y="243742"/>
                </a:lnTo>
                <a:lnTo>
                  <a:pt x="178515" y="262877"/>
                </a:lnTo>
                <a:lnTo>
                  <a:pt x="135636" y="269748"/>
                </a:lnTo>
                <a:lnTo>
                  <a:pt x="92756" y="262877"/>
                </a:lnTo>
                <a:lnTo>
                  <a:pt x="55522" y="243742"/>
                </a:lnTo>
                <a:lnTo>
                  <a:pt x="26164" y="214554"/>
                </a:lnTo>
                <a:lnTo>
                  <a:pt x="6912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51733" y="3685795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3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3" y="269748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7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3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51733" y="3685795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3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7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3" y="269748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74821" y="3685795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74" y="0"/>
                </a:moveTo>
                <a:lnTo>
                  <a:pt x="92220" y="6870"/>
                </a:lnTo>
                <a:lnTo>
                  <a:pt x="55193" y="26005"/>
                </a:lnTo>
                <a:lnTo>
                  <a:pt x="26005" y="55193"/>
                </a:lnTo>
                <a:lnTo>
                  <a:pt x="6870" y="92220"/>
                </a:lnTo>
                <a:lnTo>
                  <a:pt x="0" y="134874"/>
                </a:lnTo>
                <a:lnTo>
                  <a:pt x="6870" y="177527"/>
                </a:lnTo>
                <a:lnTo>
                  <a:pt x="26005" y="214554"/>
                </a:lnTo>
                <a:lnTo>
                  <a:pt x="55193" y="243742"/>
                </a:lnTo>
                <a:lnTo>
                  <a:pt x="92220" y="262877"/>
                </a:lnTo>
                <a:lnTo>
                  <a:pt x="134874" y="269748"/>
                </a:lnTo>
                <a:lnTo>
                  <a:pt x="177527" y="262877"/>
                </a:lnTo>
                <a:lnTo>
                  <a:pt x="214554" y="243742"/>
                </a:lnTo>
                <a:lnTo>
                  <a:pt x="243742" y="214554"/>
                </a:lnTo>
                <a:lnTo>
                  <a:pt x="262877" y="177527"/>
                </a:lnTo>
                <a:lnTo>
                  <a:pt x="269747" y="134874"/>
                </a:lnTo>
                <a:lnTo>
                  <a:pt x="262877" y="92220"/>
                </a:lnTo>
                <a:lnTo>
                  <a:pt x="243742" y="55193"/>
                </a:lnTo>
                <a:lnTo>
                  <a:pt x="214554" y="26005"/>
                </a:lnTo>
                <a:lnTo>
                  <a:pt x="177527" y="6870"/>
                </a:lnTo>
                <a:lnTo>
                  <a:pt x="134874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74821" y="3685795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0" y="134874"/>
                </a:moveTo>
                <a:lnTo>
                  <a:pt x="6870" y="92220"/>
                </a:lnTo>
                <a:lnTo>
                  <a:pt x="26005" y="55193"/>
                </a:lnTo>
                <a:lnTo>
                  <a:pt x="55193" y="26005"/>
                </a:lnTo>
                <a:lnTo>
                  <a:pt x="92220" y="6870"/>
                </a:lnTo>
                <a:lnTo>
                  <a:pt x="134874" y="0"/>
                </a:lnTo>
                <a:lnTo>
                  <a:pt x="177527" y="6870"/>
                </a:lnTo>
                <a:lnTo>
                  <a:pt x="214554" y="26005"/>
                </a:lnTo>
                <a:lnTo>
                  <a:pt x="243742" y="55193"/>
                </a:lnTo>
                <a:lnTo>
                  <a:pt x="262877" y="92220"/>
                </a:lnTo>
                <a:lnTo>
                  <a:pt x="269747" y="134874"/>
                </a:lnTo>
                <a:lnTo>
                  <a:pt x="262877" y="177527"/>
                </a:lnTo>
                <a:lnTo>
                  <a:pt x="243742" y="214554"/>
                </a:lnTo>
                <a:lnTo>
                  <a:pt x="214554" y="243742"/>
                </a:lnTo>
                <a:lnTo>
                  <a:pt x="177527" y="262877"/>
                </a:lnTo>
                <a:lnTo>
                  <a:pt x="134874" y="269748"/>
                </a:lnTo>
                <a:lnTo>
                  <a:pt x="92220" y="262877"/>
                </a:lnTo>
                <a:lnTo>
                  <a:pt x="55193" y="243742"/>
                </a:lnTo>
                <a:lnTo>
                  <a:pt x="26005" y="214554"/>
                </a:lnTo>
                <a:lnTo>
                  <a:pt x="6870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14671" y="3685795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135636" y="0"/>
                </a:moveTo>
                <a:lnTo>
                  <a:pt x="92756" y="6870"/>
                </a:lnTo>
                <a:lnTo>
                  <a:pt x="55522" y="26005"/>
                </a:lnTo>
                <a:lnTo>
                  <a:pt x="26164" y="55193"/>
                </a:lnTo>
                <a:lnTo>
                  <a:pt x="6912" y="92220"/>
                </a:lnTo>
                <a:lnTo>
                  <a:pt x="0" y="134874"/>
                </a:lnTo>
                <a:lnTo>
                  <a:pt x="6912" y="177527"/>
                </a:lnTo>
                <a:lnTo>
                  <a:pt x="26164" y="214554"/>
                </a:lnTo>
                <a:lnTo>
                  <a:pt x="55522" y="243742"/>
                </a:lnTo>
                <a:lnTo>
                  <a:pt x="92756" y="262877"/>
                </a:lnTo>
                <a:lnTo>
                  <a:pt x="135636" y="269748"/>
                </a:lnTo>
                <a:lnTo>
                  <a:pt x="178515" y="262877"/>
                </a:lnTo>
                <a:lnTo>
                  <a:pt x="215749" y="243742"/>
                </a:lnTo>
                <a:lnTo>
                  <a:pt x="245107" y="214554"/>
                </a:lnTo>
                <a:lnTo>
                  <a:pt x="264359" y="177527"/>
                </a:lnTo>
                <a:lnTo>
                  <a:pt x="271272" y="134874"/>
                </a:lnTo>
                <a:lnTo>
                  <a:pt x="264359" y="92220"/>
                </a:lnTo>
                <a:lnTo>
                  <a:pt x="245107" y="55193"/>
                </a:lnTo>
                <a:lnTo>
                  <a:pt x="215749" y="26005"/>
                </a:lnTo>
                <a:lnTo>
                  <a:pt x="178515" y="6870"/>
                </a:lnTo>
                <a:lnTo>
                  <a:pt x="135636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14671" y="3685795"/>
            <a:ext cx="271780" cy="269875"/>
          </a:xfrm>
          <a:custGeom>
            <a:avLst/>
            <a:gdLst/>
            <a:ahLst/>
            <a:cxnLst/>
            <a:rect l="l" t="t" r="r" b="b"/>
            <a:pathLst>
              <a:path w="271779" h="269875">
                <a:moveTo>
                  <a:pt x="0" y="134874"/>
                </a:moveTo>
                <a:lnTo>
                  <a:pt x="6912" y="92220"/>
                </a:lnTo>
                <a:lnTo>
                  <a:pt x="26164" y="55193"/>
                </a:lnTo>
                <a:lnTo>
                  <a:pt x="55522" y="26005"/>
                </a:lnTo>
                <a:lnTo>
                  <a:pt x="92756" y="6870"/>
                </a:lnTo>
                <a:lnTo>
                  <a:pt x="135636" y="0"/>
                </a:lnTo>
                <a:lnTo>
                  <a:pt x="178515" y="6870"/>
                </a:lnTo>
                <a:lnTo>
                  <a:pt x="215749" y="26005"/>
                </a:lnTo>
                <a:lnTo>
                  <a:pt x="245107" y="55193"/>
                </a:lnTo>
                <a:lnTo>
                  <a:pt x="264359" y="92220"/>
                </a:lnTo>
                <a:lnTo>
                  <a:pt x="271272" y="134874"/>
                </a:lnTo>
                <a:lnTo>
                  <a:pt x="264359" y="177527"/>
                </a:lnTo>
                <a:lnTo>
                  <a:pt x="245107" y="214554"/>
                </a:lnTo>
                <a:lnTo>
                  <a:pt x="215749" y="243742"/>
                </a:lnTo>
                <a:lnTo>
                  <a:pt x="178515" y="262877"/>
                </a:lnTo>
                <a:lnTo>
                  <a:pt x="135636" y="269748"/>
                </a:lnTo>
                <a:lnTo>
                  <a:pt x="92756" y="262877"/>
                </a:lnTo>
                <a:lnTo>
                  <a:pt x="55522" y="243742"/>
                </a:lnTo>
                <a:lnTo>
                  <a:pt x="26164" y="214554"/>
                </a:lnTo>
                <a:lnTo>
                  <a:pt x="6912" y="177527"/>
                </a:lnTo>
                <a:lnTo>
                  <a:pt x="0" y="134874"/>
                </a:lnTo>
                <a:close/>
              </a:path>
            </a:pathLst>
          </a:custGeom>
          <a:ln w="6096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530855" y="3059176"/>
            <a:ext cx="346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5" dirty="0">
                <a:solidFill>
                  <a:srgbClr val="344B5E"/>
                </a:solidFill>
                <a:latin typeface="Arial"/>
                <a:cs typeface="Arial"/>
              </a:rPr>
              <a:t>0.5</a:t>
            </a:r>
            <a:endParaRPr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140202" y="2618233"/>
            <a:ext cx="4994275" cy="1214755"/>
          </a:xfrm>
          <a:custGeom>
            <a:avLst/>
            <a:gdLst/>
            <a:ahLst/>
            <a:cxnLst/>
            <a:rect l="l" t="t" r="r" b="b"/>
            <a:pathLst>
              <a:path w="4994275" h="1214755">
                <a:moveTo>
                  <a:pt x="4993767" y="36321"/>
                </a:moveTo>
                <a:lnTo>
                  <a:pt x="4849368" y="32638"/>
                </a:lnTo>
                <a:lnTo>
                  <a:pt x="4705350" y="29082"/>
                </a:lnTo>
                <a:lnTo>
                  <a:pt x="4561967" y="25653"/>
                </a:lnTo>
                <a:lnTo>
                  <a:pt x="4419600" y="22225"/>
                </a:lnTo>
                <a:lnTo>
                  <a:pt x="4278630" y="18922"/>
                </a:lnTo>
                <a:lnTo>
                  <a:pt x="4139311" y="15747"/>
                </a:lnTo>
                <a:lnTo>
                  <a:pt x="4002024" y="12826"/>
                </a:lnTo>
                <a:lnTo>
                  <a:pt x="3867023" y="10159"/>
                </a:lnTo>
                <a:lnTo>
                  <a:pt x="3734689" y="7619"/>
                </a:lnTo>
                <a:lnTo>
                  <a:pt x="3605529" y="5460"/>
                </a:lnTo>
                <a:lnTo>
                  <a:pt x="3479673" y="3682"/>
                </a:lnTo>
                <a:lnTo>
                  <a:pt x="3357499" y="2158"/>
                </a:lnTo>
                <a:lnTo>
                  <a:pt x="3239389" y="1015"/>
                </a:lnTo>
                <a:lnTo>
                  <a:pt x="3125597" y="253"/>
                </a:lnTo>
                <a:lnTo>
                  <a:pt x="3016631" y="0"/>
                </a:lnTo>
                <a:lnTo>
                  <a:pt x="2912618" y="253"/>
                </a:lnTo>
                <a:lnTo>
                  <a:pt x="2814066" y="888"/>
                </a:lnTo>
                <a:lnTo>
                  <a:pt x="2721229" y="2158"/>
                </a:lnTo>
                <a:lnTo>
                  <a:pt x="2634361" y="3937"/>
                </a:lnTo>
                <a:lnTo>
                  <a:pt x="2553970" y="6476"/>
                </a:lnTo>
                <a:lnTo>
                  <a:pt x="2480564" y="8635"/>
                </a:lnTo>
                <a:lnTo>
                  <a:pt x="2414270" y="9905"/>
                </a:lnTo>
                <a:lnTo>
                  <a:pt x="2354580" y="10540"/>
                </a:lnTo>
                <a:lnTo>
                  <a:pt x="2300986" y="10667"/>
                </a:lnTo>
                <a:lnTo>
                  <a:pt x="2253107" y="10667"/>
                </a:lnTo>
                <a:lnTo>
                  <a:pt x="2210562" y="10667"/>
                </a:lnTo>
                <a:lnTo>
                  <a:pt x="2139315" y="11810"/>
                </a:lnTo>
                <a:lnTo>
                  <a:pt x="2060321" y="19430"/>
                </a:lnTo>
                <a:lnTo>
                  <a:pt x="2021077" y="31368"/>
                </a:lnTo>
                <a:lnTo>
                  <a:pt x="1988312" y="50926"/>
                </a:lnTo>
                <a:lnTo>
                  <a:pt x="1958213" y="80137"/>
                </a:lnTo>
                <a:lnTo>
                  <a:pt x="1927225" y="120650"/>
                </a:lnTo>
                <a:lnTo>
                  <a:pt x="1894586" y="175640"/>
                </a:lnTo>
                <a:lnTo>
                  <a:pt x="1873503" y="250824"/>
                </a:lnTo>
                <a:lnTo>
                  <a:pt x="1867408" y="295147"/>
                </a:lnTo>
                <a:lnTo>
                  <a:pt x="1863852" y="342899"/>
                </a:lnTo>
                <a:lnTo>
                  <a:pt x="1862327" y="393826"/>
                </a:lnTo>
                <a:lnTo>
                  <a:pt x="1862455" y="447039"/>
                </a:lnTo>
                <a:lnTo>
                  <a:pt x="1863978" y="502030"/>
                </a:lnTo>
                <a:lnTo>
                  <a:pt x="1866392" y="558291"/>
                </a:lnTo>
                <a:lnTo>
                  <a:pt x="1869439" y="615060"/>
                </a:lnTo>
                <a:lnTo>
                  <a:pt x="1872614" y="671829"/>
                </a:lnTo>
                <a:lnTo>
                  <a:pt x="1875663" y="727963"/>
                </a:lnTo>
                <a:lnTo>
                  <a:pt x="1878202" y="782827"/>
                </a:lnTo>
                <a:lnTo>
                  <a:pt x="1879727" y="835913"/>
                </a:lnTo>
                <a:lnTo>
                  <a:pt x="1879853" y="886586"/>
                </a:lnTo>
                <a:lnTo>
                  <a:pt x="1878457" y="934084"/>
                </a:lnTo>
                <a:lnTo>
                  <a:pt x="1874901" y="978026"/>
                </a:lnTo>
                <a:lnTo>
                  <a:pt x="1868932" y="1017650"/>
                </a:lnTo>
                <a:lnTo>
                  <a:pt x="1847977" y="1081785"/>
                </a:lnTo>
                <a:lnTo>
                  <a:pt x="1820418" y="1127251"/>
                </a:lnTo>
                <a:lnTo>
                  <a:pt x="1791589" y="1159636"/>
                </a:lnTo>
                <a:lnTo>
                  <a:pt x="1725295" y="1193672"/>
                </a:lnTo>
                <a:lnTo>
                  <a:pt x="1685163" y="1199387"/>
                </a:lnTo>
                <a:lnTo>
                  <a:pt x="1638427" y="1200530"/>
                </a:lnTo>
                <a:lnTo>
                  <a:pt x="1612264" y="1200022"/>
                </a:lnTo>
                <a:lnTo>
                  <a:pt x="1583944" y="1199133"/>
                </a:lnTo>
                <a:lnTo>
                  <a:pt x="1553337" y="1198244"/>
                </a:lnTo>
                <a:lnTo>
                  <a:pt x="1520317" y="1197482"/>
                </a:lnTo>
                <a:lnTo>
                  <a:pt x="1484630" y="1197101"/>
                </a:lnTo>
                <a:lnTo>
                  <a:pt x="1446149" y="1197482"/>
                </a:lnTo>
                <a:lnTo>
                  <a:pt x="1404620" y="1198752"/>
                </a:lnTo>
                <a:lnTo>
                  <a:pt x="1360043" y="1201292"/>
                </a:lnTo>
                <a:lnTo>
                  <a:pt x="1308481" y="1204213"/>
                </a:lnTo>
                <a:lnTo>
                  <a:pt x="1247139" y="1206753"/>
                </a:lnTo>
                <a:lnTo>
                  <a:pt x="1177289" y="1208912"/>
                </a:lnTo>
                <a:lnTo>
                  <a:pt x="1100327" y="1210563"/>
                </a:lnTo>
                <a:lnTo>
                  <a:pt x="1017651" y="1211960"/>
                </a:lnTo>
                <a:lnTo>
                  <a:pt x="930401" y="1212976"/>
                </a:lnTo>
                <a:lnTo>
                  <a:pt x="840232" y="1213611"/>
                </a:lnTo>
                <a:lnTo>
                  <a:pt x="748284" y="1214119"/>
                </a:lnTo>
                <a:lnTo>
                  <a:pt x="655955" y="1214246"/>
                </a:lnTo>
                <a:lnTo>
                  <a:pt x="564514" y="1214373"/>
                </a:lnTo>
                <a:lnTo>
                  <a:pt x="475488" y="1214246"/>
                </a:lnTo>
                <a:lnTo>
                  <a:pt x="390017" y="1213992"/>
                </a:lnTo>
                <a:lnTo>
                  <a:pt x="309625" y="1213611"/>
                </a:lnTo>
                <a:lnTo>
                  <a:pt x="235585" y="1213103"/>
                </a:lnTo>
                <a:lnTo>
                  <a:pt x="169163" y="1212722"/>
                </a:lnTo>
                <a:lnTo>
                  <a:pt x="111887" y="1212214"/>
                </a:lnTo>
                <a:lnTo>
                  <a:pt x="64897" y="1211833"/>
                </a:lnTo>
                <a:lnTo>
                  <a:pt x="29718" y="1211579"/>
                </a:lnTo>
                <a:lnTo>
                  <a:pt x="7620" y="1211325"/>
                </a:lnTo>
                <a:lnTo>
                  <a:pt x="0" y="1211198"/>
                </a:lnTo>
              </a:path>
            </a:pathLst>
          </a:custGeom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19294" y="2257045"/>
            <a:ext cx="0" cy="1712595"/>
          </a:xfrm>
          <a:custGeom>
            <a:avLst/>
            <a:gdLst/>
            <a:ahLst/>
            <a:cxnLst/>
            <a:rect l="l" t="t" r="r" b="b"/>
            <a:pathLst>
              <a:path h="1712595">
                <a:moveTo>
                  <a:pt x="0" y="1712340"/>
                </a:moveTo>
                <a:lnTo>
                  <a:pt x="0" y="0"/>
                </a:lnTo>
              </a:path>
            </a:pathLst>
          </a:custGeom>
          <a:ln w="53340">
            <a:solidFill>
              <a:srgbClr val="6F2F9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0">
            <a:extLst>
              <a:ext uri="{FF2B5EF4-FFF2-40B4-BE49-F238E27FC236}">
                <a16:creationId xmlns:a16="http://schemas.microsoft.com/office/drawing/2014/main" id="{2E45897A-3CE9-4053-812C-5376B51AD087}"/>
              </a:ext>
            </a:extLst>
          </p:cNvPr>
          <p:cNvSpPr txBox="1"/>
          <p:nvPr/>
        </p:nvSpPr>
        <p:spPr>
          <a:xfrm>
            <a:off x="315595" y="2423614"/>
            <a:ext cx="117266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905" algn="ctr">
              <a:spcBef>
                <a:spcPts val="100"/>
              </a:spcBef>
            </a:pPr>
            <a:r>
              <a:rPr lang="zh-CN" altLang="en-US" sz="2400" dirty="0">
                <a:latin typeface="Arial"/>
                <a:cs typeface="Arial"/>
              </a:rPr>
              <a:t>癌症病人治疗</a:t>
            </a:r>
            <a:r>
              <a:rPr lang="en-US" altLang="zh-CN" sz="2400" dirty="0">
                <a:latin typeface="Arial"/>
                <a:cs typeface="Arial"/>
              </a:rPr>
              <a:t>5</a:t>
            </a:r>
            <a:r>
              <a:rPr lang="zh-CN" altLang="en-US" sz="2400" dirty="0">
                <a:latin typeface="Arial"/>
                <a:cs typeface="Arial"/>
              </a:rPr>
              <a:t>年之后的状况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6" name="标题 55">
            <a:extLst>
              <a:ext uri="{FF2B5EF4-FFF2-40B4-BE49-F238E27FC236}">
                <a16:creationId xmlns:a16="http://schemas.microsoft.com/office/drawing/2014/main" id="{130CC4C0-267D-497A-B341-2F62598A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判定边界</a:t>
            </a:r>
          </a:p>
        </p:txBody>
      </p:sp>
      <p:sp>
        <p:nvSpPr>
          <p:cNvPr id="47" name="object 31">
            <a:extLst>
              <a:ext uri="{FF2B5EF4-FFF2-40B4-BE49-F238E27FC236}">
                <a16:creationId xmlns:a16="http://schemas.microsoft.com/office/drawing/2014/main" id="{4A2034D2-1145-4065-8119-8D4AA47C93AF}"/>
              </a:ext>
            </a:extLst>
          </p:cNvPr>
          <p:cNvSpPr/>
          <p:nvPr/>
        </p:nvSpPr>
        <p:spPr>
          <a:xfrm>
            <a:off x="2973972" y="4549865"/>
            <a:ext cx="4909681" cy="789940"/>
          </a:xfrm>
          <a:custGeom>
            <a:avLst/>
            <a:gdLst/>
            <a:ahLst/>
            <a:cxnLst/>
            <a:rect l="l" t="t" r="r" b="b"/>
            <a:pathLst>
              <a:path w="5146675" h="789939">
                <a:moveTo>
                  <a:pt x="0" y="789432"/>
                </a:moveTo>
                <a:lnTo>
                  <a:pt x="5146548" y="789432"/>
                </a:lnTo>
                <a:lnTo>
                  <a:pt x="5146548" y="0"/>
                </a:lnTo>
                <a:lnTo>
                  <a:pt x="0" y="0"/>
                </a:lnTo>
                <a:lnTo>
                  <a:pt x="0" y="78943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32">
            <a:extLst>
              <a:ext uri="{FF2B5EF4-FFF2-40B4-BE49-F238E27FC236}">
                <a16:creationId xmlns:a16="http://schemas.microsoft.com/office/drawing/2014/main" id="{089BAEFA-3A7F-46FA-AFA2-9E6D43E35164}"/>
              </a:ext>
            </a:extLst>
          </p:cNvPr>
          <p:cNvSpPr txBox="1"/>
          <p:nvPr/>
        </p:nvSpPr>
        <p:spPr>
          <a:xfrm>
            <a:off x="3735070" y="4851755"/>
            <a:ext cx="21717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spcBef>
                <a:spcPts val="90"/>
              </a:spcBef>
            </a:pPr>
            <a:r>
              <a:rPr sz="2350" spc="-745" dirty="0">
                <a:solidFill>
                  <a:srgbClr val="344B5E"/>
                </a:solidFill>
                <a:latin typeface="Verdana"/>
                <a:cs typeface="Verdana"/>
              </a:rPr>
              <a:t>𝛽</a:t>
            </a:r>
            <a:endParaRPr sz="2350">
              <a:latin typeface="Verdana"/>
              <a:cs typeface="Verdana"/>
            </a:endParaRPr>
          </a:p>
        </p:txBody>
      </p:sp>
      <p:sp>
        <p:nvSpPr>
          <p:cNvPr id="57" name="object 33">
            <a:extLst>
              <a:ext uri="{FF2B5EF4-FFF2-40B4-BE49-F238E27FC236}">
                <a16:creationId xmlns:a16="http://schemas.microsoft.com/office/drawing/2014/main" id="{424A3B5A-1150-4B20-AF7D-994268675F53}"/>
              </a:ext>
            </a:extLst>
          </p:cNvPr>
          <p:cNvSpPr/>
          <p:nvPr/>
        </p:nvSpPr>
        <p:spPr>
          <a:xfrm>
            <a:off x="4000119" y="4774158"/>
            <a:ext cx="494030" cy="377190"/>
          </a:xfrm>
          <a:custGeom>
            <a:avLst/>
            <a:gdLst/>
            <a:ahLst/>
            <a:cxnLst/>
            <a:rect l="l" t="t" r="r" b="b"/>
            <a:pathLst>
              <a:path w="494029" h="377189">
                <a:moveTo>
                  <a:pt x="373506" y="0"/>
                </a:moveTo>
                <a:lnTo>
                  <a:pt x="368045" y="15303"/>
                </a:lnTo>
                <a:lnTo>
                  <a:pt x="389858" y="24771"/>
                </a:lnTo>
                <a:lnTo>
                  <a:pt x="408622" y="37877"/>
                </a:lnTo>
                <a:lnTo>
                  <a:pt x="437006" y="75006"/>
                </a:lnTo>
                <a:lnTo>
                  <a:pt x="453691" y="125099"/>
                </a:lnTo>
                <a:lnTo>
                  <a:pt x="459231" y="186575"/>
                </a:lnTo>
                <a:lnTo>
                  <a:pt x="457846" y="219815"/>
                </a:lnTo>
                <a:lnTo>
                  <a:pt x="446694" y="277137"/>
                </a:lnTo>
                <a:lnTo>
                  <a:pt x="424259" y="321902"/>
                </a:lnTo>
                <a:lnTo>
                  <a:pt x="390159" y="352096"/>
                </a:lnTo>
                <a:lnTo>
                  <a:pt x="368680" y="361607"/>
                </a:lnTo>
                <a:lnTo>
                  <a:pt x="373506" y="376910"/>
                </a:lnTo>
                <a:lnTo>
                  <a:pt x="424846" y="352794"/>
                </a:lnTo>
                <a:lnTo>
                  <a:pt x="462660" y="311048"/>
                </a:lnTo>
                <a:lnTo>
                  <a:pt x="485917" y="255146"/>
                </a:lnTo>
                <a:lnTo>
                  <a:pt x="493648" y="188556"/>
                </a:lnTo>
                <a:lnTo>
                  <a:pt x="491698" y="154004"/>
                </a:lnTo>
                <a:lnTo>
                  <a:pt x="476128" y="92759"/>
                </a:lnTo>
                <a:lnTo>
                  <a:pt x="445319" y="42900"/>
                </a:lnTo>
                <a:lnTo>
                  <a:pt x="400794" y="9870"/>
                </a:lnTo>
                <a:lnTo>
                  <a:pt x="373506" y="0"/>
                </a:lnTo>
                <a:close/>
              </a:path>
              <a:path w="494029" h="377189">
                <a:moveTo>
                  <a:pt x="120268" y="0"/>
                </a:moveTo>
                <a:lnTo>
                  <a:pt x="68976" y="24169"/>
                </a:lnTo>
                <a:lnTo>
                  <a:pt x="31114" y="66065"/>
                </a:lnTo>
                <a:lnTo>
                  <a:pt x="7794" y="122072"/>
                </a:lnTo>
                <a:lnTo>
                  <a:pt x="0" y="188556"/>
                </a:lnTo>
                <a:lnTo>
                  <a:pt x="1950" y="223187"/>
                </a:lnTo>
                <a:lnTo>
                  <a:pt x="17520" y="284433"/>
                </a:lnTo>
                <a:lnTo>
                  <a:pt x="48259" y="334124"/>
                </a:lnTo>
                <a:lnTo>
                  <a:pt x="92836" y="367057"/>
                </a:lnTo>
                <a:lnTo>
                  <a:pt x="120268" y="376910"/>
                </a:lnTo>
                <a:lnTo>
                  <a:pt x="125094" y="361607"/>
                </a:lnTo>
                <a:lnTo>
                  <a:pt x="103596" y="352096"/>
                </a:lnTo>
                <a:lnTo>
                  <a:pt x="85026" y="338861"/>
                </a:lnTo>
                <a:lnTo>
                  <a:pt x="56768" y="301218"/>
                </a:lnTo>
                <a:lnTo>
                  <a:pt x="40020" y="250002"/>
                </a:lnTo>
                <a:lnTo>
                  <a:pt x="34416" y="186575"/>
                </a:lnTo>
                <a:lnTo>
                  <a:pt x="35819" y="154414"/>
                </a:lnTo>
                <a:lnTo>
                  <a:pt x="47007" y="98630"/>
                </a:lnTo>
                <a:lnTo>
                  <a:pt x="69435" y="54622"/>
                </a:lnTo>
                <a:lnTo>
                  <a:pt x="103864" y="24771"/>
                </a:lnTo>
                <a:lnTo>
                  <a:pt x="125602" y="15303"/>
                </a:lnTo>
                <a:lnTo>
                  <a:pt x="12026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34">
            <a:extLst>
              <a:ext uri="{FF2B5EF4-FFF2-40B4-BE49-F238E27FC236}">
                <a16:creationId xmlns:a16="http://schemas.microsoft.com/office/drawing/2014/main" id="{0458048B-75F9-4843-8D8A-A799189D6B50}"/>
              </a:ext>
            </a:extLst>
          </p:cNvPr>
          <p:cNvSpPr txBox="1"/>
          <p:nvPr/>
        </p:nvSpPr>
        <p:spPr>
          <a:xfrm>
            <a:off x="3539997" y="4659732"/>
            <a:ext cx="8242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  <a:tabLst>
                <a:tab pos="593725" algn="l"/>
              </a:tabLst>
            </a:pPr>
            <a:r>
              <a:rPr sz="3200" spc="-1410" dirty="0">
                <a:solidFill>
                  <a:srgbClr val="344B5E"/>
                </a:solidFill>
                <a:latin typeface="Verdana"/>
                <a:cs typeface="Verdana"/>
              </a:rPr>
              <a:t>𝑦	</a:t>
            </a:r>
            <a:r>
              <a:rPr sz="3200" spc="-1495" dirty="0">
                <a:solidFill>
                  <a:srgbClr val="344B5E"/>
                </a:solidFill>
                <a:latin typeface="Verdana"/>
                <a:cs typeface="Verdana"/>
              </a:rPr>
              <a:t>𝑥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9" name="object 35">
            <a:extLst>
              <a:ext uri="{FF2B5EF4-FFF2-40B4-BE49-F238E27FC236}">
                <a16:creationId xmlns:a16="http://schemas.microsoft.com/office/drawing/2014/main" id="{0B6B145E-97A5-4768-A046-96BAA7FA647D}"/>
              </a:ext>
            </a:extLst>
          </p:cNvPr>
          <p:cNvSpPr/>
          <p:nvPr/>
        </p:nvSpPr>
        <p:spPr>
          <a:xfrm flipV="1">
            <a:off x="5010653" y="4806035"/>
            <a:ext cx="2043943" cy="45719"/>
          </a:xfrm>
          <a:custGeom>
            <a:avLst/>
            <a:gdLst/>
            <a:ahLst/>
            <a:cxnLst/>
            <a:rect l="l" t="t" r="r" b="b"/>
            <a:pathLst>
              <a:path w="2565400">
                <a:moveTo>
                  <a:pt x="0" y="0"/>
                </a:moveTo>
                <a:lnTo>
                  <a:pt x="2564891" y="0"/>
                </a:lnTo>
              </a:path>
            </a:pathLst>
          </a:custGeom>
          <a:ln w="25908">
            <a:solidFill>
              <a:srgbClr val="344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36">
            <a:extLst>
              <a:ext uri="{FF2B5EF4-FFF2-40B4-BE49-F238E27FC236}">
                <a16:creationId xmlns:a16="http://schemas.microsoft.com/office/drawing/2014/main" id="{430873AA-C570-4A61-895E-5A5765912570}"/>
              </a:ext>
            </a:extLst>
          </p:cNvPr>
          <p:cNvSpPr txBox="1"/>
          <p:nvPr/>
        </p:nvSpPr>
        <p:spPr>
          <a:xfrm>
            <a:off x="4641851" y="4421683"/>
            <a:ext cx="3077336" cy="833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3715"/>
              </a:lnSpc>
              <a:spcBef>
                <a:spcPts val="100"/>
              </a:spcBef>
              <a:tabLst>
                <a:tab pos="1612265" algn="l"/>
              </a:tabLst>
            </a:pPr>
            <a:r>
              <a:rPr lang="en-US" altLang="zh-CN" sz="4800" baseline="-32118" dirty="0">
                <a:solidFill>
                  <a:srgbClr val="344B5E"/>
                </a:solidFill>
                <a:latin typeface="Verdana"/>
                <a:cs typeface="Verdana"/>
              </a:rPr>
              <a:t>=</a:t>
            </a:r>
            <a:r>
              <a:rPr lang="en-US" sz="4800" baseline="-32118" dirty="0">
                <a:solidFill>
                  <a:srgbClr val="344B5E"/>
                </a:solidFill>
                <a:latin typeface="Verdana"/>
                <a:cs typeface="Verdana"/>
              </a:rPr>
              <a:t>       </a:t>
            </a:r>
            <a:r>
              <a:rPr sz="2350" dirty="0">
                <a:solidFill>
                  <a:srgbClr val="344B5E"/>
                </a:solidFill>
                <a:latin typeface="Verdana"/>
                <a:cs typeface="Verdana"/>
              </a:rPr>
              <a:t>1</a:t>
            </a:r>
            <a:endParaRPr sz="2350" dirty="0">
              <a:latin typeface="Verdana"/>
              <a:cs typeface="Verdana"/>
            </a:endParaRPr>
          </a:p>
          <a:p>
            <a:pPr marL="415925">
              <a:lnSpc>
                <a:spcPts val="2695"/>
              </a:lnSpc>
            </a:pPr>
            <a:r>
              <a:rPr sz="2400" dirty="0">
                <a:solidFill>
                  <a:srgbClr val="344B5E"/>
                </a:solidFill>
                <a:latin typeface="Verdana"/>
                <a:cs typeface="Verdana"/>
              </a:rPr>
              <a:t>1+𝑒</a:t>
            </a:r>
            <a:r>
              <a:rPr sz="2400" baseline="30000" dirty="0">
                <a:solidFill>
                  <a:srgbClr val="344B5E"/>
                </a:solidFill>
                <a:latin typeface="Verdana"/>
                <a:cs typeface="Verdana"/>
              </a:rPr>
              <a:t>−(𝛽</a:t>
            </a:r>
            <a:r>
              <a:rPr baseline="30000" dirty="0">
                <a:solidFill>
                  <a:srgbClr val="344B5E"/>
                </a:solidFill>
                <a:latin typeface="Verdana"/>
                <a:cs typeface="Verdana"/>
              </a:rPr>
              <a:t>0</a:t>
            </a:r>
            <a:r>
              <a:rPr sz="2400" baseline="30000" dirty="0">
                <a:solidFill>
                  <a:srgbClr val="344B5E"/>
                </a:solidFill>
                <a:latin typeface="Verdana"/>
                <a:cs typeface="Verdana"/>
              </a:rPr>
              <a:t>+ 𝛽</a:t>
            </a:r>
            <a:r>
              <a:rPr baseline="30000" dirty="0">
                <a:solidFill>
                  <a:srgbClr val="344B5E"/>
                </a:solidFill>
                <a:latin typeface="Verdana"/>
                <a:cs typeface="Verdana"/>
              </a:rPr>
              <a:t>1</a:t>
            </a:r>
            <a:r>
              <a:rPr sz="2400" baseline="30000" dirty="0">
                <a:solidFill>
                  <a:srgbClr val="344B5E"/>
                </a:solidFill>
                <a:latin typeface="Verdana"/>
                <a:cs typeface="Verdana"/>
              </a:rPr>
              <a:t>𝑥 )</a:t>
            </a:r>
            <a:endParaRPr sz="2400" baseline="30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7610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3433</TotalTime>
  <Words>1127</Words>
  <Application>Microsoft Office PowerPoint</Application>
  <PresentationFormat>全屏显示(4:3)</PresentationFormat>
  <Paragraphs>274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Times New Roman</vt:lpstr>
      <vt:lpstr>Verdana</vt:lpstr>
      <vt:lpstr>Office 主题</vt:lpstr>
      <vt:lpstr>逻辑回归 Logistic Regression</vt:lpstr>
      <vt:lpstr>分类任务</vt:lpstr>
      <vt:lpstr>线性回归做分类？</vt:lpstr>
      <vt:lpstr>线性回归做分类？</vt:lpstr>
      <vt:lpstr>线性回归做分类？</vt:lpstr>
      <vt:lpstr>线性回归做分类？</vt:lpstr>
      <vt:lpstr>Logistic函数</vt:lpstr>
      <vt:lpstr>逻辑回归</vt:lpstr>
      <vt:lpstr>判定边界</vt:lpstr>
      <vt:lpstr>逻辑回归和线性回归的关系</vt:lpstr>
      <vt:lpstr>逻辑回归和线性回归的关系</vt:lpstr>
      <vt:lpstr>逻辑回归和线性回归的关系</vt:lpstr>
      <vt:lpstr>逻辑回归和线性回归的关系</vt:lpstr>
      <vt:lpstr>逻辑回归的优点</vt:lpstr>
      <vt:lpstr>逻辑回归做分类</vt:lpstr>
      <vt:lpstr>逻辑回归做分类</vt:lpstr>
      <vt:lpstr>逻辑回归做分类</vt:lpstr>
      <vt:lpstr>逻辑回归做分类</vt:lpstr>
      <vt:lpstr>逻辑回归做多分类</vt:lpstr>
      <vt:lpstr>One vs Rest: Survived vs Rest</vt:lpstr>
      <vt:lpstr>One vs Rest: Complications vs Rest</vt:lpstr>
      <vt:lpstr>One vs Rest: Lost vs Rest</vt:lpstr>
      <vt:lpstr>多分类判定边界</vt:lpstr>
      <vt:lpstr>逻辑回归的语法</vt:lpstr>
      <vt:lpstr>逻辑回归的语法</vt:lpstr>
      <vt:lpstr>逻辑回归的语法</vt:lpstr>
      <vt:lpstr>Jupyter演示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逻辑回归</dc:title>
  <dc:creator>Qiuyue</dc:creator>
  <cp:lastModifiedBy>Wang Qiuyue</cp:lastModifiedBy>
  <cp:revision>51</cp:revision>
  <dcterms:created xsi:type="dcterms:W3CDTF">2017-06-04T01:06:21Z</dcterms:created>
  <dcterms:modified xsi:type="dcterms:W3CDTF">2024-04-01T00:49:07Z</dcterms:modified>
</cp:coreProperties>
</file>