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00" r:id="rId3"/>
    <p:sldId id="320" r:id="rId4"/>
    <p:sldId id="302" r:id="rId5"/>
    <p:sldId id="303" r:id="rId6"/>
    <p:sldId id="304" r:id="rId7"/>
    <p:sldId id="305" r:id="rId8"/>
    <p:sldId id="306" r:id="rId9"/>
    <p:sldId id="307" r:id="rId10"/>
    <p:sldId id="310" r:id="rId11"/>
    <p:sldId id="311" r:id="rId12"/>
    <p:sldId id="312" r:id="rId13"/>
    <p:sldId id="313" r:id="rId14"/>
    <p:sldId id="327" r:id="rId15"/>
    <p:sldId id="328" r:id="rId16"/>
    <p:sldId id="314" r:id="rId17"/>
    <p:sldId id="315" r:id="rId18"/>
    <p:sldId id="316" r:id="rId19"/>
    <p:sldId id="325" r:id="rId20"/>
    <p:sldId id="326" r:id="rId21"/>
    <p:sldId id="318" r:id="rId22"/>
    <p:sldId id="322" r:id="rId23"/>
    <p:sldId id="324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D0692F"/>
    <a:srgbClr val="006FC0"/>
    <a:srgbClr val="84A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43" autoAdjust="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5497F-8478-4D85-9DF5-63294144B198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CC7FE-8AFF-4E6B-82D5-3C2655134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正例的覆盖率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C7FE-8AFF-4E6B-82D5-3C26551343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414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正例的命中率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C7FE-8AFF-4E6B-82D5-3C26551343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46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负例的覆盖率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C7FE-8AFF-4E6B-82D5-3C26551343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580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C7FE-8AFF-4E6B-82D5-3C26551343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289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一般情况下，模型评估选择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P-R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或者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ROC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没啥区别，但是当正样本的个数严重少于负样本个数时，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P-R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曲线相比较于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ROC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曲线能够更加直观地表现模型之间的差异，更加合适。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原因是，当样本严重倾斜时，我们假定召回率不变，那么表现较差的模型必然会召回更多的负样本，那么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FP(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假正例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就会迅速增加，准确率就会大幅衰减。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C7FE-8AFF-4E6B-82D5-3C26551343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883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C7FE-8AFF-4E6B-82D5-3C26551343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703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C7FE-8AFF-4E6B-82D5-3C26551343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52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asses.html#module-sklearn.metric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B0A2A-91A1-4022-9D8E-330D6A07C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分类模型的评价指标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C1E654-523C-43D1-A501-8E944CB32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王秋月</a:t>
            </a:r>
          </a:p>
        </p:txBody>
      </p:sp>
    </p:spTree>
    <p:extLst>
      <p:ext uri="{BB962C8B-B14F-4D97-AF65-F5344CB8AC3E}">
        <p14:creationId xmlns:p14="http://schemas.microsoft.com/office/powerpoint/2010/main" val="1712967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928479"/>
              </p:ext>
            </p:extLst>
          </p:nvPr>
        </p:nvGraphicFramePr>
        <p:xfrm>
          <a:off x="1454022" y="1735836"/>
          <a:ext cx="5998297" cy="2978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5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55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2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Predicted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0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Positive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2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Predicted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46863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Negative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6044">
                <a:tc>
                  <a:txBody>
                    <a:bodyPr/>
                    <a:lstStyle/>
                    <a:p>
                      <a:pPr marL="285750" marR="266065" indent="7874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2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Actual  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sitive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5645" marR="226060" indent="-46863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-14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Positive  </a:t>
                      </a:r>
                      <a:r>
                        <a:rPr sz="2000" spc="-7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(TP)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B5CED0"/>
                    </a:solidFill>
                  </a:tcPr>
                </a:tc>
                <a:tc>
                  <a:txBody>
                    <a:bodyPr/>
                    <a:lstStyle/>
                    <a:p>
                      <a:pPr marL="713105" marR="151130" indent="-53975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-3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False</a:t>
                      </a:r>
                      <a:r>
                        <a:rPr sz="2000" spc="-15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Negative  </a:t>
                      </a:r>
                      <a:r>
                        <a:rPr sz="2000" spc="-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(FN)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CC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6720">
                <a:tc>
                  <a:txBody>
                    <a:bodyPr/>
                    <a:lstStyle/>
                    <a:p>
                      <a:pPr marL="239395" marR="219710" indent="12446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000" spc="2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Actual  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Negative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265" marR="197485" indent="-5048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000" spc="-3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False</a:t>
                      </a:r>
                      <a:r>
                        <a:rPr sz="2000" spc="-15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Positive  </a:t>
                      </a:r>
                      <a:r>
                        <a:rPr sz="2000" spc="-1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(FP)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CCDF91"/>
                    </a:solidFill>
                  </a:tcPr>
                </a:tc>
                <a:tc>
                  <a:txBody>
                    <a:bodyPr/>
                    <a:lstStyle/>
                    <a:p>
                      <a:pPr marL="705485" marR="179705" indent="-5035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000" spc="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-14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Negative  </a:t>
                      </a:r>
                      <a:r>
                        <a:rPr sz="2000" spc="-5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(TN)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B5CE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17068" y="5154251"/>
            <a:ext cx="8877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15" dirty="0">
                <a:solidFill>
                  <a:srgbClr val="344B5E"/>
                </a:solidFill>
                <a:latin typeface="Arial"/>
                <a:cs typeface="Arial"/>
              </a:rPr>
              <a:t>Accuracy</a:t>
            </a:r>
            <a:r>
              <a:rPr sz="1400" spc="-17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44B5E"/>
                </a:solidFill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7898" y="4991819"/>
            <a:ext cx="660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45" dirty="0">
                <a:solidFill>
                  <a:srgbClr val="344B5E"/>
                </a:solidFill>
                <a:latin typeface="Arial"/>
                <a:cs typeface="Arial"/>
              </a:rPr>
              <a:t>TP </a:t>
            </a:r>
            <a:r>
              <a:rPr sz="1400" spc="15" dirty="0">
                <a:solidFill>
                  <a:srgbClr val="344B5E"/>
                </a:solidFill>
                <a:latin typeface="Arial"/>
                <a:cs typeface="Arial"/>
              </a:rPr>
              <a:t>+</a:t>
            </a:r>
            <a:r>
              <a:rPr sz="1400" spc="-18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344B5E"/>
                </a:solidFill>
                <a:latin typeface="Arial"/>
                <a:cs typeface="Arial"/>
              </a:rPr>
              <a:t>TN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0942" y="5291793"/>
            <a:ext cx="1743075" cy="0"/>
          </a:xfrm>
          <a:custGeom>
            <a:avLst/>
            <a:gdLst/>
            <a:ahLst/>
            <a:cxnLst/>
            <a:rect l="l" t="t" r="r" b="b"/>
            <a:pathLst>
              <a:path w="1743075">
                <a:moveTo>
                  <a:pt x="0" y="0"/>
                </a:moveTo>
                <a:lnTo>
                  <a:pt x="1743075" y="0"/>
                </a:lnTo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3961" y="5770278"/>
            <a:ext cx="8953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Precision</a:t>
            </a:r>
            <a:r>
              <a:rPr sz="1400" spc="-18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44B5E"/>
                </a:solidFill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8610" y="5243279"/>
            <a:ext cx="1459230" cy="617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695" marR="5080" indent="-214629">
              <a:lnSpc>
                <a:spcPct val="138600"/>
              </a:lnSpc>
              <a:spcBef>
                <a:spcPts val="95"/>
              </a:spcBef>
            </a:pPr>
            <a:r>
              <a:rPr sz="1400" spc="-45" dirty="0">
                <a:solidFill>
                  <a:srgbClr val="344B5E"/>
                </a:solidFill>
                <a:latin typeface="Arial"/>
                <a:cs typeface="Arial"/>
              </a:rPr>
              <a:t>TP</a:t>
            </a:r>
            <a:r>
              <a:rPr sz="1400" spc="-9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44B5E"/>
                </a:solidFill>
                <a:latin typeface="Arial"/>
                <a:cs typeface="Arial"/>
              </a:rPr>
              <a:t>+</a:t>
            </a:r>
            <a:r>
              <a:rPr sz="1400" spc="-8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344B5E"/>
                </a:solidFill>
                <a:latin typeface="Arial"/>
                <a:cs typeface="Arial"/>
              </a:rPr>
              <a:t>FN</a:t>
            </a:r>
            <a:r>
              <a:rPr sz="1400" spc="-9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44B5E"/>
                </a:solidFill>
                <a:latin typeface="Arial"/>
                <a:cs typeface="Arial"/>
              </a:rPr>
              <a:t>+</a:t>
            </a:r>
            <a:r>
              <a:rPr sz="1400" spc="-90" dirty="0">
                <a:solidFill>
                  <a:srgbClr val="344B5E"/>
                </a:solidFill>
                <a:latin typeface="Arial"/>
                <a:cs typeface="Arial"/>
              </a:rPr>
              <a:t> FP </a:t>
            </a:r>
            <a:r>
              <a:rPr sz="1400" spc="15" dirty="0">
                <a:solidFill>
                  <a:srgbClr val="344B5E"/>
                </a:solidFill>
                <a:latin typeface="Arial"/>
                <a:cs typeface="Arial"/>
              </a:rPr>
              <a:t>+</a:t>
            </a:r>
            <a:r>
              <a:rPr sz="1400" spc="-8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344B5E"/>
                </a:solidFill>
                <a:latin typeface="Arial"/>
                <a:cs typeface="Arial"/>
              </a:rPr>
              <a:t>TN  </a:t>
            </a:r>
            <a:r>
              <a:rPr sz="1400" spc="-55" dirty="0">
                <a:solidFill>
                  <a:srgbClr val="344B5E"/>
                </a:solidFill>
                <a:latin typeface="Arial"/>
                <a:cs typeface="Arial"/>
              </a:rPr>
              <a:t>TP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6390" y="5936395"/>
            <a:ext cx="63436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45" dirty="0">
                <a:solidFill>
                  <a:srgbClr val="344B5E"/>
                </a:solidFill>
                <a:latin typeface="Arial"/>
                <a:cs typeface="Arial"/>
              </a:rPr>
              <a:t>TP </a:t>
            </a:r>
            <a:r>
              <a:rPr sz="1400" spc="15" dirty="0">
                <a:solidFill>
                  <a:srgbClr val="344B5E"/>
                </a:solidFill>
                <a:latin typeface="Arial"/>
                <a:cs typeface="Arial"/>
              </a:rPr>
              <a:t>+</a:t>
            </a:r>
            <a:r>
              <a:rPr sz="1400" spc="-19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344B5E"/>
                </a:solidFill>
                <a:latin typeface="Arial"/>
                <a:cs typeface="Arial"/>
              </a:rPr>
              <a:t>FP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28751" y="5904441"/>
            <a:ext cx="979169" cy="0"/>
          </a:xfrm>
          <a:custGeom>
            <a:avLst/>
            <a:gdLst/>
            <a:ahLst/>
            <a:cxnLst/>
            <a:rect l="l" t="t" r="r" b="b"/>
            <a:pathLst>
              <a:path w="979169">
                <a:moveTo>
                  <a:pt x="0" y="0"/>
                </a:moveTo>
                <a:lnTo>
                  <a:pt x="978788" y="0"/>
                </a:lnTo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89351" y="5052526"/>
            <a:ext cx="838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spcBef>
                <a:spcPts val="100"/>
              </a:spcBef>
            </a:pPr>
            <a:r>
              <a:rPr sz="1400" spc="-30" dirty="0">
                <a:solidFill>
                  <a:srgbClr val="344B5E"/>
                </a:solidFill>
                <a:latin typeface="Arial"/>
                <a:cs typeface="Arial"/>
              </a:rPr>
              <a:t>Recall </a:t>
            </a:r>
            <a:r>
              <a:rPr sz="1400" spc="45" dirty="0">
                <a:solidFill>
                  <a:srgbClr val="344B5E"/>
                </a:solidFill>
                <a:latin typeface="Arial"/>
                <a:cs typeface="Arial"/>
              </a:rPr>
              <a:t>or  </a:t>
            </a:r>
            <a:r>
              <a:rPr sz="1400" spc="-110" dirty="0">
                <a:solidFill>
                  <a:srgbClr val="344B5E"/>
                </a:solidFill>
                <a:latin typeface="Arial"/>
                <a:cs typeface="Arial"/>
              </a:rPr>
              <a:t>S</a:t>
            </a:r>
            <a:r>
              <a:rPr sz="1400" spc="-40" dirty="0">
                <a:solidFill>
                  <a:srgbClr val="344B5E"/>
                </a:solidFill>
                <a:latin typeface="Arial"/>
                <a:cs typeface="Arial"/>
              </a:rPr>
              <a:t>e</a:t>
            </a:r>
            <a:r>
              <a:rPr sz="1400" spc="30" dirty="0">
                <a:solidFill>
                  <a:srgbClr val="344B5E"/>
                </a:solidFill>
                <a:latin typeface="Arial"/>
                <a:cs typeface="Arial"/>
              </a:rPr>
              <a:t>n</a:t>
            </a:r>
            <a:r>
              <a:rPr sz="1400" spc="-60" dirty="0">
                <a:solidFill>
                  <a:srgbClr val="344B5E"/>
                </a:solidFill>
                <a:latin typeface="Arial"/>
                <a:cs typeface="Arial"/>
              </a:rPr>
              <a:t>s</a:t>
            </a:r>
            <a:r>
              <a:rPr sz="1400" spc="20" dirty="0">
                <a:solidFill>
                  <a:srgbClr val="344B5E"/>
                </a:solidFill>
                <a:latin typeface="Arial"/>
                <a:cs typeface="Arial"/>
              </a:rPr>
              <a:t>i</a:t>
            </a:r>
            <a:r>
              <a:rPr sz="1400" spc="90" dirty="0">
                <a:solidFill>
                  <a:srgbClr val="344B5E"/>
                </a:solidFill>
                <a:latin typeface="Arial"/>
                <a:cs typeface="Arial"/>
              </a:rPr>
              <a:t>t</a:t>
            </a:r>
            <a:r>
              <a:rPr sz="1400" spc="20" dirty="0">
                <a:solidFill>
                  <a:srgbClr val="344B5E"/>
                </a:solidFill>
                <a:latin typeface="Arial"/>
                <a:cs typeface="Arial"/>
              </a:rPr>
              <a:t>i</a:t>
            </a:r>
            <a:r>
              <a:rPr sz="1400" spc="-10" dirty="0">
                <a:solidFill>
                  <a:srgbClr val="344B5E"/>
                </a:solidFill>
                <a:latin typeface="Arial"/>
                <a:cs typeface="Arial"/>
              </a:rPr>
              <a:t>v</a:t>
            </a:r>
            <a:r>
              <a:rPr sz="1400" spc="10" dirty="0">
                <a:solidFill>
                  <a:srgbClr val="344B5E"/>
                </a:solidFill>
                <a:latin typeface="Arial"/>
                <a:cs typeface="Arial"/>
              </a:rPr>
              <a:t>i</a:t>
            </a:r>
            <a:r>
              <a:rPr sz="1400" spc="90" dirty="0">
                <a:solidFill>
                  <a:srgbClr val="344B5E"/>
                </a:solidFill>
                <a:latin typeface="Arial"/>
                <a:cs typeface="Arial"/>
              </a:rPr>
              <a:t>t</a:t>
            </a:r>
            <a:r>
              <a:rPr sz="1400" spc="10" dirty="0">
                <a:solidFill>
                  <a:srgbClr val="344B5E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58867" y="4991819"/>
            <a:ext cx="2406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5" dirty="0">
                <a:solidFill>
                  <a:srgbClr val="344B5E"/>
                </a:solidFill>
                <a:latin typeface="Arial"/>
                <a:cs typeface="Arial"/>
              </a:rPr>
              <a:t>TP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93742" y="5291793"/>
            <a:ext cx="979169" cy="0"/>
          </a:xfrm>
          <a:custGeom>
            <a:avLst/>
            <a:gdLst/>
            <a:ahLst/>
            <a:cxnLst/>
            <a:rect l="l" t="t" r="r" b="b"/>
            <a:pathLst>
              <a:path w="979170">
                <a:moveTo>
                  <a:pt x="0" y="0"/>
                </a:moveTo>
                <a:lnTo>
                  <a:pt x="978788" y="0"/>
                </a:lnTo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71747" y="5154251"/>
            <a:ext cx="131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15" dirty="0">
                <a:solidFill>
                  <a:srgbClr val="344B5E"/>
                </a:solidFill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88461" y="5770278"/>
            <a:ext cx="97916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" dirty="0">
                <a:solidFill>
                  <a:srgbClr val="344B5E"/>
                </a:solidFill>
                <a:latin typeface="Arial"/>
                <a:cs typeface="Arial"/>
              </a:rPr>
              <a:t>Specificity</a:t>
            </a:r>
            <a:r>
              <a:rPr sz="1400" spc="-17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44B5E"/>
                </a:solidFill>
                <a:latin typeface="Arial"/>
                <a:cs typeface="Arial"/>
              </a:rPr>
              <a:t>=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54652" y="5243279"/>
            <a:ext cx="649605" cy="617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695" marR="5080" indent="-214629">
              <a:lnSpc>
                <a:spcPct val="138600"/>
              </a:lnSpc>
              <a:spcBef>
                <a:spcPts val="95"/>
              </a:spcBef>
            </a:pPr>
            <a:r>
              <a:rPr sz="1400" spc="-45" dirty="0">
                <a:solidFill>
                  <a:srgbClr val="344B5E"/>
                </a:solidFill>
                <a:latin typeface="Arial"/>
                <a:cs typeface="Arial"/>
              </a:rPr>
              <a:t>TP </a:t>
            </a:r>
            <a:r>
              <a:rPr sz="1400" spc="15" dirty="0">
                <a:solidFill>
                  <a:srgbClr val="344B5E"/>
                </a:solidFill>
                <a:latin typeface="Arial"/>
                <a:cs typeface="Arial"/>
              </a:rPr>
              <a:t>+</a:t>
            </a:r>
            <a:r>
              <a:rPr sz="1400" spc="-20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344B5E"/>
                </a:solidFill>
                <a:latin typeface="Arial"/>
                <a:cs typeface="Arial"/>
              </a:rPr>
              <a:t>FN  </a:t>
            </a:r>
            <a:r>
              <a:rPr sz="1400" spc="-30" dirty="0">
                <a:solidFill>
                  <a:srgbClr val="344B5E"/>
                </a:solidFill>
                <a:latin typeface="Arial"/>
                <a:cs typeface="Arial"/>
              </a:rPr>
              <a:t>TN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72303" y="5936395"/>
            <a:ext cx="65024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85" dirty="0">
                <a:solidFill>
                  <a:srgbClr val="344B5E"/>
                </a:solidFill>
                <a:latin typeface="Arial"/>
                <a:cs typeface="Arial"/>
              </a:rPr>
              <a:t>FP </a:t>
            </a:r>
            <a:r>
              <a:rPr sz="1400" spc="15" dirty="0">
                <a:solidFill>
                  <a:srgbClr val="344B5E"/>
                </a:solidFill>
                <a:latin typeface="Arial"/>
                <a:cs typeface="Arial"/>
              </a:rPr>
              <a:t>+</a:t>
            </a:r>
            <a:r>
              <a:rPr sz="1400" spc="-15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344B5E"/>
                </a:solidFill>
                <a:latin typeface="Arial"/>
                <a:cs typeface="Arial"/>
              </a:rPr>
              <a:t>TN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10506" y="5904441"/>
            <a:ext cx="979169" cy="0"/>
          </a:xfrm>
          <a:custGeom>
            <a:avLst/>
            <a:gdLst/>
            <a:ahLst/>
            <a:cxnLst/>
            <a:rect l="l" t="t" r="r" b="b"/>
            <a:pathLst>
              <a:path w="979170">
                <a:moveTo>
                  <a:pt x="0" y="0"/>
                </a:moveTo>
                <a:lnTo>
                  <a:pt x="978789" y="0"/>
                </a:lnTo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361304" y="5445361"/>
            <a:ext cx="69087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344B5E"/>
                </a:solidFill>
                <a:latin typeface="Arial"/>
                <a:cs typeface="Arial"/>
              </a:rPr>
              <a:t>F1 </a:t>
            </a:r>
            <a:r>
              <a:rPr sz="1400" spc="15" dirty="0">
                <a:solidFill>
                  <a:srgbClr val="344B5E"/>
                </a:solidFill>
                <a:latin typeface="Arial"/>
                <a:cs typeface="Arial"/>
              </a:rPr>
              <a:t>=</a:t>
            </a:r>
            <a:r>
              <a:rPr sz="1400" spc="-21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2</a:t>
            </a:r>
            <a:r>
              <a:rPr lang="en-US" altLang="zh-CN" sz="1400" spc="55" dirty="0">
                <a:solidFill>
                  <a:srgbClr val="344B5E"/>
                </a:solidFill>
                <a:latin typeface="Arial"/>
                <a:cs typeface="Arial"/>
              </a:rPr>
              <a:t> x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63816" y="5282902"/>
            <a:ext cx="13754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Precision </a:t>
            </a:r>
            <a:r>
              <a:rPr sz="1400" spc="5" dirty="0">
                <a:solidFill>
                  <a:srgbClr val="344B5E"/>
                </a:solidFill>
                <a:latin typeface="Arial"/>
                <a:cs typeface="Arial"/>
              </a:rPr>
              <a:t>*</a:t>
            </a:r>
            <a:r>
              <a:rPr sz="1400" spc="-24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344B5E"/>
                </a:solidFill>
                <a:latin typeface="Arial"/>
                <a:cs typeface="Arial"/>
              </a:rPr>
              <a:t>Recall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45528" y="5616354"/>
            <a:ext cx="14122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Precision </a:t>
            </a:r>
            <a:r>
              <a:rPr sz="1400" spc="15" dirty="0">
                <a:solidFill>
                  <a:srgbClr val="344B5E"/>
                </a:solidFill>
                <a:latin typeface="Arial"/>
                <a:cs typeface="Arial"/>
              </a:rPr>
              <a:t>+</a:t>
            </a:r>
            <a:r>
              <a:rPr sz="1400" spc="-24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344B5E"/>
                </a:solidFill>
                <a:latin typeface="Arial"/>
                <a:cs typeface="Arial"/>
              </a:rPr>
              <a:t>Recall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21830" y="5582876"/>
            <a:ext cx="1663700" cy="0"/>
          </a:xfrm>
          <a:custGeom>
            <a:avLst/>
            <a:gdLst/>
            <a:ahLst/>
            <a:cxnLst/>
            <a:rect l="l" t="t" r="r" b="b"/>
            <a:pathLst>
              <a:path w="1663700">
                <a:moveTo>
                  <a:pt x="0" y="0"/>
                </a:moveTo>
                <a:lnTo>
                  <a:pt x="1663700" y="0"/>
                </a:lnTo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标题 24">
            <a:extLst>
              <a:ext uri="{FF2B5EF4-FFF2-40B4-BE49-F238E27FC236}">
                <a16:creationId xmlns:a16="http://schemas.microsoft.com/office/drawing/2014/main" id="{D08E4C90-6131-45C9-9495-16ACA8B07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6358"/>
            <a:ext cx="8229600" cy="1143000"/>
          </a:xfrm>
        </p:spPr>
        <p:txBody>
          <a:bodyPr/>
          <a:lstStyle/>
          <a:p>
            <a:r>
              <a:rPr lang="zh-CN" altLang="en-US" dirty="0"/>
              <a:t>错误评价指标</a:t>
            </a:r>
          </a:p>
        </p:txBody>
      </p:sp>
    </p:spTree>
    <p:extLst>
      <p:ext uri="{BB962C8B-B14F-4D97-AF65-F5344CB8AC3E}">
        <p14:creationId xmlns:p14="http://schemas.microsoft.com/office/powerpoint/2010/main" val="12963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D5790075-E896-4DFF-ADB5-CD63075833AC}"/>
              </a:ext>
            </a:extLst>
          </p:cNvPr>
          <p:cNvGrpSpPr/>
          <p:nvPr/>
        </p:nvGrpSpPr>
        <p:grpSpPr>
          <a:xfrm>
            <a:off x="2195737" y="2840394"/>
            <a:ext cx="4464496" cy="3742968"/>
            <a:chOff x="2412971" y="3045181"/>
            <a:chExt cx="3976101" cy="3367202"/>
          </a:xfrm>
        </p:grpSpPr>
        <p:sp>
          <p:nvSpPr>
            <p:cNvPr id="3" name="object 3"/>
            <p:cNvSpPr/>
            <p:nvPr/>
          </p:nvSpPr>
          <p:spPr>
            <a:xfrm>
              <a:off x="3111246" y="3213119"/>
              <a:ext cx="3240000" cy="2635250"/>
            </a:xfrm>
            <a:custGeom>
              <a:avLst/>
              <a:gdLst/>
              <a:ahLst/>
              <a:cxnLst/>
              <a:rect l="l" t="t" r="r" b="b"/>
              <a:pathLst>
                <a:path w="2981325" h="2635250">
                  <a:moveTo>
                    <a:pt x="0" y="2634996"/>
                  </a:moveTo>
                  <a:lnTo>
                    <a:pt x="2980944" y="0"/>
                  </a:lnTo>
                </a:path>
              </a:pathLst>
            </a:custGeom>
            <a:ln w="19812">
              <a:solidFill>
                <a:srgbClr val="84AD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39740" y="5089926"/>
              <a:ext cx="106680" cy="109855"/>
            </a:xfrm>
            <a:custGeom>
              <a:avLst/>
              <a:gdLst/>
              <a:ahLst/>
              <a:cxnLst/>
              <a:rect l="l" t="t" r="r" b="b"/>
              <a:pathLst>
                <a:path w="106679" h="109855">
                  <a:moveTo>
                    <a:pt x="53339" y="0"/>
                  </a:moveTo>
                  <a:lnTo>
                    <a:pt x="0" y="54863"/>
                  </a:lnTo>
                  <a:lnTo>
                    <a:pt x="53339" y="109727"/>
                  </a:lnTo>
                  <a:lnTo>
                    <a:pt x="106680" y="54863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77184" y="4119137"/>
              <a:ext cx="106680" cy="109855"/>
            </a:xfrm>
            <a:custGeom>
              <a:avLst/>
              <a:gdLst/>
              <a:ahLst/>
              <a:cxnLst/>
              <a:rect l="l" t="t" r="r" b="b"/>
              <a:pathLst>
                <a:path w="106679" h="109855">
                  <a:moveTo>
                    <a:pt x="53339" y="0"/>
                  </a:moveTo>
                  <a:lnTo>
                    <a:pt x="0" y="54864"/>
                  </a:lnTo>
                  <a:lnTo>
                    <a:pt x="53339" y="109728"/>
                  </a:lnTo>
                  <a:lnTo>
                    <a:pt x="106679" y="54864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2771800" y="5403252"/>
              <a:ext cx="23939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200" spc="40" dirty="0">
                  <a:solidFill>
                    <a:srgbClr val="344B5E"/>
                  </a:solidFill>
                  <a:latin typeface="Arial"/>
                  <a:cs typeface="Arial"/>
                </a:rPr>
                <a:t>0</a:t>
              </a:r>
              <a:r>
                <a:rPr sz="1200" spc="-15" dirty="0">
                  <a:solidFill>
                    <a:srgbClr val="344B5E"/>
                  </a:solidFill>
                  <a:latin typeface="Arial"/>
                  <a:cs typeface="Arial"/>
                </a:rPr>
                <a:t>.2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2771800" y="4889868"/>
              <a:ext cx="23939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200" spc="35" dirty="0">
                  <a:solidFill>
                    <a:srgbClr val="344B5E"/>
                  </a:solidFill>
                  <a:latin typeface="Arial"/>
                  <a:cs typeface="Arial"/>
                </a:rPr>
                <a:t>0</a:t>
              </a:r>
              <a:r>
                <a:rPr sz="1200" spc="-15" dirty="0">
                  <a:solidFill>
                    <a:srgbClr val="344B5E"/>
                  </a:solidFill>
                  <a:latin typeface="Arial"/>
                  <a:cs typeface="Arial"/>
                </a:rPr>
                <a:t>.4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771800" y="4379378"/>
              <a:ext cx="23939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200" spc="40" dirty="0">
                  <a:solidFill>
                    <a:srgbClr val="344B5E"/>
                  </a:solidFill>
                  <a:latin typeface="Arial"/>
                  <a:cs typeface="Arial"/>
                </a:rPr>
                <a:t>0</a:t>
              </a:r>
              <a:r>
                <a:rPr sz="1200" spc="-15" dirty="0">
                  <a:solidFill>
                    <a:srgbClr val="344B5E"/>
                  </a:solidFill>
                  <a:latin typeface="Arial"/>
                  <a:cs typeface="Arial"/>
                </a:rPr>
                <a:t>.6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2771800" y="3868584"/>
              <a:ext cx="23939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200" spc="40" dirty="0">
                  <a:solidFill>
                    <a:srgbClr val="344B5E"/>
                  </a:solidFill>
                  <a:latin typeface="Arial"/>
                  <a:cs typeface="Arial"/>
                </a:rPr>
                <a:t>0</a:t>
              </a:r>
              <a:r>
                <a:rPr sz="1200" spc="-15" dirty="0">
                  <a:solidFill>
                    <a:srgbClr val="344B5E"/>
                  </a:solidFill>
                  <a:latin typeface="Arial"/>
                  <a:cs typeface="Arial"/>
                </a:rPr>
                <a:t>.8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2771800" y="3355251"/>
              <a:ext cx="23939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200" spc="40" dirty="0">
                  <a:solidFill>
                    <a:srgbClr val="344B5E"/>
                  </a:solidFill>
                  <a:latin typeface="Arial"/>
                  <a:cs typeface="Arial"/>
                </a:rPr>
                <a:t>1</a:t>
              </a:r>
              <a:r>
                <a:rPr sz="1200" spc="-15" dirty="0">
                  <a:solidFill>
                    <a:srgbClr val="344B5E"/>
                  </a:solidFill>
                  <a:latin typeface="Arial"/>
                  <a:cs typeface="Arial"/>
                </a:rPr>
                <a:t>.0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538472" y="4489470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3" y="0"/>
                  </a:moveTo>
                  <a:lnTo>
                    <a:pt x="0" y="54863"/>
                  </a:lnTo>
                  <a:lnTo>
                    <a:pt x="54863" y="109727"/>
                  </a:lnTo>
                  <a:lnTo>
                    <a:pt x="109727" y="5486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84A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24985" y="5077733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3" y="0"/>
                  </a:moveTo>
                  <a:lnTo>
                    <a:pt x="0" y="54863"/>
                  </a:lnTo>
                  <a:lnTo>
                    <a:pt x="54863" y="109727"/>
                  </a:lnTo>
                  <a:lnTo>
                    <a:pt x="109727" y="5486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21124" y="5382533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54863" y="0"/>
                  </a:moveTo>
                  <a:lnTo>
                    <a:pt x="0" y="54863"/>
                  </a:lnTo>
                  <a:lnTo>
                    <a:pt x="54863" y="109727"/>
                  </a:lnTo>
                  <a:lnTo>
                    <a:pt x="109727" y="5486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04688" y="4256298"/>
              <a:ext cx="106680" cy="109855"/>
            </a:xfrm>
            <a:custGeom>
              <a:avLst/>
              <a:gdLst/>
              <a:ahLst/>
              <a:cxnLst/>
              <a:rect l="l" t="t" r="r" b="b"/>
              <a:pathLst>
                <a:path w="106679" h="109855">
                  <a:moveTo>
                    <a:pt x="53339" y="0"/>
                  </a:moveTo>
                  <a:lnTo>
                    <a:pt x="0" y="54863"/>
                  </a:lnTo>
                  <a:lnTo>
                    <a:pt x="53339" y="109728"/>
                  </a:lnTo>
                  <a:lnTo>
                    <a:pt x="106679" y="54863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22192" y="5123454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3" y="0"/>
                  </a:moveTo>
                  <a:lnTo>
                    <a:pt x="0" y="54863"/>
                  </a:lnTo>
                  <a:lnTo>
                    <a:pt x="54863" y="109727"/>
                  </a:lnTo>
                  <a:lnTo>
                    <a:pt x="109728" y="5486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84A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04689" y="3628409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3" y="0"/>
                  </a:moveTo>
                  <a:lnTo>
                    <a:pt x="0" y="54864"/>
                  </a:lnTo>
                  <a:lnTo>
                    <a:pt x="54863" y="109728"/>
                  </a:lnTo>
                  <a:lnTo>
                    <a:pt x="109727" y="54864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84A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86328" y="4501661"/>
              <a:ext cx="106680" cy="109855"/>
            </a:xfrm>
            <a:custGeom>
              <a:avLst/>
              <a:gdLst/>
              <a:ahLst/>
              <a:cxnLst/>
              <a:rect l="l" t="t" r="r" b="b"/>
              <a:pathLst>
                <a:path w="106679" h="109855">
                  <a:moveTo>
                    <a:pt x="53339" y="0"/>
                  </a:moveTo>
                  <a:lnTo>
                    <a:pt x="0" y="54864"/>
                  </a:lnTo>
                  <a:lnTo>
                    <a:pt x="53339" y="109728"/>
                  </a:lnTo>
                  <a:lnTo>
                    <a:pt x="106680" y="54864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30041" y="4443749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3" y="0"/>
                  </a:moveTo>
                  <a:lnTo>
                    <a:pt x="0" y="54864"/>
                  </a:lnTo>
                  <a:lnTo>
                    <a:pt x="54863" y="109728"/>
                  </a:lnTo>
                  <a:lnTo>
                    <a:pt x="109727" y="54864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86300" y="3700037"/>
              <a:ext cx="106680" cy="109855"/>
            </a:xfrm>
            <a:custGeom>
              <a:avLst/>
              <a:gdLst/>
              <a:ahLst/>
              <a:cxnLst/>
              <a:rect l="l" t="t" r="r" b="b"/>
              <a:pathLst>
                <a:path w="106679" h="109855">
                  <a:moveTo>
                    <a:pt x="53339" y="0"/>
                  </a:moveTo>
                  <a:lnTo>
                    <a:pt x="0" y="54863"/>
                  </a:lnTo>
                  <a:lnTo>
                    <a:pt x="53339" y="109727"/>
                  </a:lnTo>
                  <a:lnTo>
                    <a:pt x="106679" y="54863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19371" y="3418098"/>
              <a:ext cx="105410" cy="109855"/>
            </a:xfrm>
            <a:custGeom>
              <a:avLst/>
              <a:gdLst/>
              <a:ahLst/>
              <a:cxnLst/>
              <a:rect l="l" t="t" r="r" b="b"/>
              <a:pathLst>
                <a:path w="105410" h="109855">
                  <a:moveTo>
                    <a:pt x="52577" y="0"/>
                  </a:moveTo>
                  <a:lnTo>
                    <a:pt x="0" y="54863"/>
                  </a:lnTo>
                  <a:lnTo>
                    <a:pt x="52577" y="109727"/>
                  </a:lnTo>
                  <a:lnTo>
                    <a:pt x="105155" y="54863"/>
                  </a:lnTo>
                  <a:lnTo>
                    <a:pt x="52577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7727" y="3250457"/>
              <a:ext cx="106680" cy="109855"/>
            </a:xfrm>
            <a:custGeom>
              <a:avLst/>
              <a:gdLst/>
              <a:ahLst/>
              <a:cxnLst/>
              <a:rect l="l" t="t" r="r" b="b"/>
              <a:pathLst>
                <a:path w="106679" h="109855">
                  <a:moveTo>
                    <a:pt x="53340" y="0"/>
                  </a:moveTo>
                  <a:lnTo>
                    <a:pt x="0" y="54863"/>
                  </a:lnTo>
                  <a:lnTo>
                    <a:pt x="53340" y="109728"/>
                  </a:lnTo>
                  <a:lnTo>
                    <a:pt x="106680" y="54863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9BB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3111246" y="3213116"/>
              <a:ext cx="3240000" cy="2628000"/>
            </a:xfrm>
            <a:prstGeom prst="rect">
              <a:avLst/>
            </a:prstGeom>
            <a:ln w="25907">
              <a:solidFill>
                <a:srgbClr val="344B5E"/>
              </a:solidFill>
            </a:ln>
          </p:spPr>
          <p:txBody>
            <a:bodyPr vert="horz" wrap="square" lIns="0" tIns="130175" rIns="0" bIns="0" rtlCol="0">
              <a:spAutoFit/>
            </a:bodyPr>
            <a:lstStyle/>
            <a:p>
              <a:pPr marL="194945" marR="2313305" indent="-29209">
                <a:spcBef>
                  <a:spcPts val="1025"/>
                </a:spcBef>
              </a:pPr>
              <a:r>
                <a:rPr sz="1200" spc="-65" dirty="0">
                  <a:solidFill>
                    <a:srgbClr val="9BB808"/>
                  </a:solidFill>
                  <a:latin typeface="Arial"/>
                  <a:cs typeface="Arial"/>
                </a:rPr>
                <a:t>P</a:t>
              </a:r>
              <a:r>
                <a:rPr sz="1200" spc="35" dirty="0">
                  <a:solidFill>
                    <a:srgbClr val="9BB808"/>
                  </a:solidFill>
                  <a:latin typeface="Arial"/>
                  <a:cs typeface="Arial"/>
                </a:rPr>
                <a:t>er</a:t>
              </a:r>
              <a:r>
                <a:rPr sz="1200" spc="10" dirty="0">
                  <a:solidFill>
                    <a:srgbClr val="9BB808"/>
                  </a:solidFill>
                  <a:latin typeface="Arial"/>
                  <a:cs typeface="Arial"/>
                </a:rPr>
                <a:t>f</a:t>
              </a:r>
              <a:r>
                <a:rPr sz="1200" spc="-25" dirty="0">
                  <a:solidFill>
                    <a:srgbClr val="9BB808"/>
                  </a:solidFill>
                  <a:latin typeface="Arial"/>
                  <a:cs typeface="Arial"/>
                </a:rPr>
                <a:t>e</a:t>
              </a:r>
              <a:r>
                <a:rPr sz="1200" spc="-15" dirty="0">
                  <a:solidFill>
                    <a:srgbClr val="9BB808"/>
                  </a:solidFill>
                  <a:latin typeface="Arial"/>
                  <a:cs typeface="Arial"/>
                </a:rPr>
                <a:t>c</a:t>
              </a:r>
              <a:r>
                <a:rPr sz="1200" spc="85" dirty="0">
                  <a:solidFill>
                    <a:srgbClr val="9BB808"/>
                  </a:solidFill>
                  <a:latin typeface="Arial"/>
                  <a:cs typeface="Arial"/>
                </a:rPr>
                <a:t>t  </a:t>
              </a:r>
              <a:r>
                <a:rPr sz="1200" spc="25" dirty="0">
                  <a:solidFill>
                    <a:srgbClr val="9BB808"/>
                  </a:solidFill>
                  <a:latin typeface="Arial"/>
                  <a:cs typeface="Arial"/>
                </a:rPr>
                <a:t>Model</a:t>
              </a:r>
              <a:endParaRPr sz="1200" dirty="0">
                <a:latin typeface="Arial"/>
                <a:cs typeface="Arial"/>
              </a:endParaRPr>
            </a:p>
            <a:p>
              <a:pPr>
                <a:spcBef>
                  <a:spcPts val="25"/>
                </a:spcBef>
              </a:pPr>
              <a:endParaRPr sz="1450" dirty="0">
                <a:latin typeface="Times New Roman"/>
                <a:cs typeface="Times New Roman"/>
              </a:endParaRPr>
            </a:p>
            <a:p>
              <a:pPr marL="738505"/>
              <a:r>
                <a:rPr sz="1200" spc="20" dirty="0">
                  <a:solidFill>
                    <a:srgbClr val="D0692F"/>
                  </a:solidFill>
                  <a:latin typeface="Arial"/>
                  <a:cs typeface="Arial"/>
                </a:rPr>
                <a:t>Better</a:t>
              </a:r>
              <a:endParaRPr sz="1200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</a:pPr>
              <a:endParaRPr sz="1500" dirty="0">
                <a:latin typeface="Times New Roman"/>
                <a:cs typeface="Times New Roman"/>
              </a:endParaRPr>
            </a:p>
            <a:p>
              <a:pPr>
                <a:spcBef>
                  <a:spcPts val="30"/>
                </a:spcBef>
              </a:pPr>
              <a:endParaRPr sz="1550" dirty="0">
                <a:latin typeface="Times New Roman"/>
                <a:cs typeface="Times New Roman"/>
              </a:endParaRPr>
            </a:p>
            <a:p>
              <a:pPr marL="1661160" marR="814069" indent="-81280"/>
              <a:r>
                <a:rPr sz="1200" spc="-25" dirty="0">
                  <a:solidFill>
                    <a:srgbClr val="84ADAF"/>
                  </a:solidFill>
                  <a:latin typeface="Arial"/>
                  <a:cs typeface="Arial"/>
                </a:rPr>
                <a:t>Ran</a:t>
              </a:r>
              <a:r>
                <a:rPr sz="1200" spc="-30" dirty="0">
                  <a:solidFill>
                    <a:srgbClr val="84ADAF"/>
                  </a:solidFill>
                  <a:latin typeface="Arial"/>
                  <a:cs typeface="Arial"/>
                </a:rPr>
                <a:t>d</a:t>
              </a:r>
              <a:r>
                <a:rPr sz="1200" spc="30" dirty="0">
                  <a:solidFill>
                    <a:srgbClr val="84ADAF"/>
                  </a:solidFill>
                  <a:latin typeface="Arial"/>
                  <a:cs typeface="Arial"/>
                </a:rPr>
                <a:t>om  </a:t>
              </a:r>
              <a:r>
                <a:rPr sz="1200" spc="-40" dirty="0">
                  <a:solidFill>
                    <a:srgbClr val="84ADAF"/>
                  </a:solidFill>
                  <a:latin typeface="Arial"/>
                  <a:cs typeface="Arial"/>
                </a:rPr>
                <a:t>Guess</a:t>
              </a:r>
              <a:endParaRPr sz="1200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</a:pPr>
              <a:endParaRPr sz="1500" dirty="0">
                <a:latin typeface="Times New Roman"/>
                <a:cs typeface="Times New Roman"/>
              </a:endParaRPr>
            </a:p>
            <a:p>
              <a:pPr>
                <a:spcBef>
                  <a:spcPts val="15"/>
                </a:spcBef>
              </a:pPr>
              <a:endParaRPr sz="1850" dirty="0">
                <a:latin typeface="Times New Roman"/>
                <a:cs typeface="Times New Roman"/>
              </a:endParaRPr>
            </a:p>
            <a:p>
              <a:pPr marR="361315" algn="r"/>
              <a:r>
                <a:rPr sz="1200" spc="5" dirty="0">
                  <a:solidFill>
                    <a:srgbClr val="344B5E"/>
                  </a:solidFill>
                  <a:latin typeface="Arial"/>
                  <a:cs typeface="Arial"/>
                </a:rPr>
                <a:t>Worse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3090208" y="5839149"/>
              <a:ext cx="3298864" cy="573234"/>
            </a:xfrm>
            <a:prstGeom prst="rect">
              <a:avLst/>
            </a:prstGeom>
          </p:spPr>
          <p:txBody>
            <a:bodyPr vert="horz" wrap="square" lIns="0" tIns="77470" rIns="0" bIns="0" rtlCol="0">
              <a:spAutoFit/>
            </a:bodyPr>
            <a:lstStyle/>
            <a:p>
              <a:pPr marL="275590">
                <a:spcBef>
                  <a:spcPts val="610"/>
                </a:spcBef>
                <a:tabLst>
                  <a:tab pos="849630" algn="l"/>
                  <a:tab pos="1426845" algn="l"/>
                  <a:tab pos="2011680" algn="l"/>
                  <a:tab pos="2578735" algn="l"/>
                </a:tabLst>
              </a:pPr>
              <a:r>
                <a:rPr sz="1200" spc="35" dirty="0">
                  <a:solidFill>
                    <a:srgbClr val="344B5E"/>
                  </a:solidFill>
                  <a:latin typeface="Arial"/>
                  <a:cs typeface="Arial"/>
                </a:rPr>
                <a:t>0</a:t>
              </a:r>
              <a:r>
                <a:rPr sz="1200" spc="-15" dirty="0">
                  <a:solidFill>
                    <a:srgbClr val="344B5E"/>
                  </a:solidFill>
                  <a:latin typeface="Arial"/>
                  <a:cs typeface="Arial"/>
                </a:rPr>
                <a:t>.2</a:t>
              </a:r>
              <a:r>
                <a:rPr sz="1200" dirty="0">
                  <a:solidFill>
                    <a:srgbClr val="344B5E"/>
                  </a:solidFill>
                  <a:latin typeface="Arial"/>
                  <a:cs typeface="Arial"/>
                </a:rPr>
                <a:t>	</a:t>
              </a:r>
              <a:r>
                <a:rPr sz="1200" spc="35" dirty="0">
                  <a:solidFill>
                    <a:srgbClr val="344B5E"/>
                  </a:solidFill>
                  <a:latin typeface="Arial"/>
                  <a:cs typeface="Arial"/>
                </a:rPr>
                <a:t>0</a:t>
              </a:r>
              <a:r>
                <a:rPr sz="1200" spc="-15" dirty="0">
                  <a:solidFill>
                    <a:srgbClr val="344B5E"/>
                  </a:solidFill>
                  <a:latin typeface="Arial"/>
                  <a:cs typeface="Arial"/>
                </a:rPr>
                <a:t>.4</a:t>
              </a:r>
              <a:r>
                <a:rPr sz="1200" dirty="0">
                  <a:solidFill>
                    <a:srgbClr val="344B5E"/>
                  </a:solidFill>
                  <a:latin typeface="Arial"/>
                  <a:cs typeface="Arial"/>
                </a:rPr>
                <a:t>	</a:t>
              </a:r>
              <a:r>
                <a:rPr sz="1200" spc="35" dirty="0">
                  <a:solidFill>
                    <a:srgbClr val="344B5E"/>
                  </a:solidFill>
                  <a:latin typeface="Arial"/>
                  <a:cs typeface="Arial"/>
                </a:rPr>
                <a:t>0</a:t>
              </a:r>
              <a:r>
                <a:rPr sz="1200" spc="-15" dirty="0">
                  <a:solidFill>
                    <a:srgbClr val="344B5E"/>
                  </a:solidFill>
                  <a:latin typeface="Arial"/>
                  <a:cs typeface="Arial"/>
                </a:rPr>
                <a:t>.6</a:t>
              </a:r>
              <a:r>
                <a:rPr sz="1200" dirty="0">
                  <a:solidFill>
                    <a:srgbClr val="344B5E"/>
                  </a:solidFill>
                  <a:latin typeface="Arial"/>
                  <a:cs typeface="Arial"/>
                </a:rPr>
                <a:t>	</a:t>
              </a:r>
              <a:r>
                <a:rPr sz="1200" spc="35" dirty="0">
                  <a:solidFill>
                    <a:srgbClr val="344B5E"/>
                  </a:solidFill>
                  <a:latin typeface="Arial"/>
                  <a:cs typeface="Arial"/>
                </a:rPr>
                <a:t>0</a:t>
              </a:r>
              <a:r>
                <a:rPr sz="1200" spc="-15" dirty="0">
                  <a:solidFill>
                    <a:srgbClr val="344B5E"/>
                  </a:solidFill>
                  <a:latin typeface="Arial"/>
                  <a:cs typeface="Arial"/>
                </a:rPr>
                <a:t>.8</a:t>
              </a:r>
              <a:r>
                <a:rPr sz="1200" dirty="0">
                  <a:solidFill>
                    <a:srgbClr val="344B5E"/>
                  </a:solidFill>
                  <a:latin typeface="Arial"/>
                  <a:cs typeface="Arial"/>
                </a:rPr>
                <a:t>	</a:t>
              </a:r>
              <a:r>
                <a:rPr sz="1200" spc="35" dirty="0">
                  <a:solidFill>
                    <a:srgbClr val="344B5E"/>
                  </a:solidFill>
                  <a:latin typeface="Arial"/>
                  <a:cs typeface="Arial"/>
                </a:rPr>
                <a:t>1</a:t>
              </a:r>
              <a:r>
                <a:rPr sz="1200" spc="-15" dirty="0">
                  <a:solidFill>
                    <a:srgbClr val="344B5E"/>
                  </a:solidFill>
                  <a:latin typeface="Arial"/>
                  <a:cs typeface="Arial"/>
                </a:rPr>
                <a:t>.0</a:t>
              </a:r>
              <a:endParaRPr sz="1200" dirty="0">
                <a:latin typeface="Arial"/>
                <a:cs typeface="Arial"/>
              </a:endParaRPr>
            </a:p>
            <a:p>
              <a:pPr marL="12700">
                <a:spcBef>
                  <a:spcPts val="509"/>
                </a:spcBef>
              </a:pPr>
              <a:r>
                <a:rPr sz="1600" b="1" spc="-30" dirty="0">
                  <a:solidFill>
                    <a:srgbClr val="344B5E"/>
                  </a:solidFill>
                  <a:latin typeface="Arial"/>
                  <a:cs typeface="Arial"/>
                </a:rPr>
                <a:t>False </a:t>
              </a:r>
              <a:r>
                <a:rPr sz="1600" b="1" spc="-20" dirty="0">
                  <a:solidFill>
                    <a:srgbClr val="344B5E"/>
                  </a:solidFill>
                  <a:latin typeface="Arial"/>
                  <a:cs typeface="Arial"/>
                </a:rPr>
                <a:t>Positive </a:t>
              </a:r>
              <a:r>
                <a:rPr sz="1600" b="1" spc="-25" dirty="0">
                  <a:solidFill>
                    <a:srgbClr val="344B5E"/>
                  </a:solidFill>
                  <a:latin typeface="Arial"/>
                  <a:cs typeface="Arial"/>
                </a:rPr>
                <a:t>Rate</a:t>
              </a:r>
              <a:r>
                <a:rPr sz="1600" b="1" spc="-125" dirty="0">
                  <a:solidFill>
                    <a:srgbClr val="344B5E"/>
                  </a:solidFill>
                  <a:latin typeface="Arial"/>
                  <a:cs typeface="Arial"/>
                </a:rPr>
                <a:t> </a:t>
              </a:r>
              <a:r>
                <a:rPr sz="1600" b="1" spc="-20" dirty="0">
                  <a:solidFill>
                    <a:srgbClr val="344B5E"/>
                  </a:solidFill>
                  <a:latin typeface="Arial"/>
                  <a:cs typeface="Arial"/>
                </a:rPr>
                <a:t>(1–Specificity)</a:t>
              </a: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2412971" y="3045181"/>
              <a:ext cx="246221" cy="2963870"/>
            </a:xfrm>
            <a:prstGeom prst="rect">
              <a:avLst/>
            </a:prstGeom>
          </p:spPr>
          <p:txBody>
            <a:bodyPr vert="vert270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1600" b="1" spc="-5" dirty="0">
                  <a:solidFill>
                    <a:srgbClr val="344B5E"/>
                  </a:solidFill>
                  <a:latin typeface="Arial"/>
                  <a:cs typeface="Arial"/>
                </a:rPr>
                <a:t>True </a:t>
              </a:r>
              <a:r>
                <a:rPr sz="1600" b="1" spc="-20" dirty="0">
                  <a:solidFill>
                    <a:srgbClr val="344B5E"/>
                  </a:solidFill>
                  <a:latin typeface="Arial"/>
                  <a:cs typeface="Arial"/>
                </a:rPr>
                <a:t>Positive </a:t>
              </a:r>
              <a:r>
                <a:rPr sz="1600" b="1" spc="-25" dirty="0">
                  <a:solidFill>
                    <a:srgbClr val="344B5E"/>
                  </a:solidFill>
                  <a:latin typeface="Arial"/>
                  <a:cs typeface="Arial"/>
                </a:rPr>
                <a:t>Rate</a:t>
              </a:r>
              <a:r>
                <a:rPr sz="1600" b="1" spc="-155" dirty="0">
                  <a:solidFill>
                    <a:srgbClr val="344B5E"/>
                  </a:solidFill>
                  <a:latin typeface="Arial"/>
                  <a:cs typeface="Arial"/>
                </a:rPr>
                <a:t> </a:t>
              </a:r>
              <a:r>
                <a:rPr sz="1600" b="1" spc="-15" dirty="0">
                  <a:solidFill>
                    <a:srgbClr val="344B5E"/>
                  </a:solidFill>
                  <a:latin typeface="Arial"/>
                  <a:cs typeface="Arial"/>
                </a:rPr>
                <a:t>(Sensitivity)</a:t>
              </a:r>
              <a:endParaRPr sz="1600" dirty="0">
                <a:latin typeface="Arial"/>
                <a:cs typeface="Arial"/>
              </a:endParaRPr>
            </a:p>
          </p:txBody>
        </p:sp>
      </p:grpSp>
      <p:sp>
        <p:nvSpPr>
          <p:cNvPr id="28" name="标题 27">
            <a:extLst>
              <a:ext uri="{FF2B5EF4-FFF2-40B4-BE49-F238E27FC236}">
                <a16:creationId xmlns:a16="http://schemas.microsoft.com/office/drawing/2014/main" id="{95F2A235-8E62-46C8-B989-389722E5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受试者工作特征（</a:t>
            </a:r>
            <a:r>
              <a:rPr lang="en-US" altLang="zh-CN" dirty="0"/>
              <a:t>Receiver Operating Characteristic</a:t>
            </a:r>
            <a:r>
              <a:rPr lang="zh-CN" altLang="en-US" dirty="0"/>
              <a:t>，</a:t>
            </a:r>
            <a:r>
              <a:rPr lang="en-US" altLang="zh-CN" dirty="0"/>
              <a:t>ROC</a:t>
            </a:r>
            <a:r>
              <a:rPr lang="zh-CN" altLang="en-US" dirty="0"/>
              <a:t>）曲线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84F5C57-9330-4FBA-B054-D9311E26E27D}"/>
              </a:ext>
            </a:extLst>
          </p:cNvPr>
          <p:cNvSpPr txBox="1"/>
          <p:nvPr/>
        </p:nvSpPr>
        <p:spPr>
          <a:xfrm>
            <a:off x="233757" y="1623511"/>
            <a:ext cx="8820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真正例率（</a:t>
            </a:r>
            <a:r>
              <a:rPr lang="en-US" altLang="zh-CN" sz="2000" b="1" dirty="0">
                <a:solidFill>
                  <a:srgbClr val="0000FF"/>
                </a:solidFill>
              </a:rPr>
              <a:t>TPR</a:t>
            </a:r>
            <a:r>
              <a:rPr lang="zh-CN" altLang="en-US" sz="2000" b="1" dirty="0">
                <a:solidFill>
                  <a:srgbClr val="0000FF"/>
                </a:solidFill>
              </a:rPr>
              <a:t>）</a:t>
            </a:r>
            <a:r>
              <a:rPr lang="zh-CN" altLang="en-US" sz="2000" dirty="0">
                <a:solidFill>
                  <a:srgbClr val="0000FF"/>
                </a:solidFill>
              </a:rPr>
              <a:t>：</a:t>
            </a:r>
            <a:r>
              <a:rPr lang="zh-CN" altLang="en-US" sz="2000" dirty="0"/>
              <a:t>在所有实际为阳性的样本中，被正确地判断为阳性之比率。</a:t>
            </a:r>
          </a:p>
          <a:p>
            <a:r>
              <a:rPr lang="zh-CN" altLang="en-US" sz="2000" b="1" dirty="0">
                <a:solidFill>
                  <a:srgbClr val="0000FF"/>
                </a:solidFill>
              </a:rPr>
              <a:t>假正例率（</a:t>
            </a:r>
            <a:r>
              <a:rPr lang="en-US" altLang="zh-CN" sz="2000" b="1" dirty="0">
                <a:solidFill>
                  <a:srgbClr val="0000FF"/>
                </a:solidFill>
              </a:rPr>
              <a:t>FPR</a:t>
            </a:r>
            <a:r>
              <a:rPr lang="zh-CN" altLang="en-US" sz="2000" b="1" dirty="0">
                <a:solidFill>
                  <a:srgbClr val="0000FF"/>
                </a:solidFill>
              </a:rPr>
              <a:t>）</a:t>
            </a:r>
            <a:r>
              <a:rPr lang="zh-CN" altLang="en-US" sz="2000" dirty="0">
                <a:solidFill>
                  <a:srgbClr val="0000FF"/>
                </a:solidFill>
              </a:rPr>
              <a:t>：</a:t>
            </a:r>
            <a:r>
              <a:rPr lang="zh-CN" altLang="en-US" sz="2000" dirty="0"/>
              <a:t>在所有实际为阴性的样本中，被错误地判断为阳性之比率。</a:t>
            </a:r>
          </a:p>
        </p:txBody>
      </p:sp>
      <p:sp>
        <p:nvSpPr>
          <p:cNvPr id="31" name="object 24">
            <a:extLst>
              <a:ext uri="{FF2B5EF4-FFF2-40B4-BE49-F238E27FC236}">
                <a16:creationId xmlns:a16="http://schemas.microsoft.com/office/drawing/2014/main" id="{5D2B7381-2EB5-4CCB-A386-095EEEEF22DB}"/>
              </a:ext>
            </a:extLst>
          </p:cNvPr>
          <p:cNvSpPr txBox="1"/>
          <p:nvPr/>
        </p:nvSpPr>
        <p:spPr>
          <a:xfrm>
            <a:off x="501598" y="2401142"/>
            <a:ext cx="8157214" cy="398186"/>
          </a:xfrm>
          <a:prstGeom prst="rect">
            <a:avLst/>
          </a:prstGeom>
          <a:solidFill>
            <a:srgbClr val="E6EEEE"/>
          </a:solidFill>
        </p:spPr>
        <p:txBody>
          <a:bodyPr vert="horz" wrap="square" lIns="0" tIns="28575" rIns="0" bIns="0" rtlCol="0">
            <a:spAutoFit/>
          </a:bodyPr>
          <a:lstStyle/>
          <a:p>
            <a:pPr marL="1388745">
              <a:spcBef>
                <a:spcPts val="225"/>
              </a:spcBef>
            </a:pPr>
            <a:r>
              <a:rPr lang="zh-CN" altLang="en-US" sz="2400" b="1" spc="15" dirty="0">
                <a:solidFill>
                  <a:srgbClr val="FF0000"/>
                </a:solidFill>
                <a:latin typeface="Arial"/>
                <a:cs typeface="Arial"/>
              </a:rPr>
              <a:t>取所有可能的阈值，计算（</a:t>
            </a:r>
            <a:r>
              <a:rPr lang="en-US" altLang="zh-CN" sz="2400" b="1" spc="15" dirty="0">
                <a:solidFill>
                  <a:srgbClr val="FF0000"/>
                </a:solidFill>
                <a:latin typeface="Arial"/>
                <a:cs typeface="Arial"/>
              </a:rPr>
              <a:t>FPR, TPR)</a:t>
            </a:r>
            <a:endParaRPr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23823D0-D364-4795-9D8F-417F7F815DA1}"/>
                  </a:ext>
                </a:extLst>
              </p:cNvPr>
              <p:cNvSpPr txBox="1"/>
              <p:nvPr/>
            </p:nvSpPr>
            <p:spPr>
              <a:xfrm>
                <a:off x="6853446" y="3842138"/>
                <a:ext cx="1805366" cy="620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0000FF"/>
                    </a:solidFill>
                  </a:rPr>
                  <a:t>TPR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 altLang="zh-CN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23823D0-D364-4795-9D8F-417F7F815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446" y="3842138"/>
                <a:ext cx="1805366" cy="620426"/>
              </a:xfrm>
              <a:prstGeom prst="rect">
                <a:avLst/>
              </a:prstGeom>
              <a:blipFill>
                <a:blip r:embed="rId3"/>
                <a:stretch>
                  <a:fillRect l="-11824" t="-980" b="-2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53B01C6-4087-427D-8E62-303935B06751}"/>
                  </a:ext>
                </a:extLst>
              </p:cNvPr>
              <p:cNvSpPr txBox="1"/>
              <p:nvPr/>
            </p:nvSpPr>
            <p:spPr>
              <a:xfrm>
                <a:off x="6853446" y="4923096"/>
                <a:ext cx="1795748" cy="620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0000FF"/>
                    </a:solidFill>
                  </a:rPr>
                  <a:t>FPR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FP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FP</m:t>
                        </m:r>
                        <m:r>
                          <a:rPr lang="en-US" altLang="zh-CN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TN</m:t>
                        </m:r>
                      </m:den>
                    </m:f>
                  </m:oMath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53B01C6-4087-427D-8E62-303935B06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446" y="4923096"/>
                <a:ext cx="1795748" cy="620426"/>
              </a:xfrm>
              <a:prstGeom prst="rect">
                <a:avLst/>
              </a:prstGeom>
              <a:blipFill>
                <a:blip r:embed="rId4"/>
                <a:stretch>
                  <a:fillRect l="-11864" t="-990" b="-20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94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3A73EF3-7B92-40B4-A366-DEF7628DC318}"/>
              </a:ext>
            </a:extLst>
          </p:cNvPr>
          <p:cNvGrpSpPr/>
          <p:nvPr/>
        </p:nvGrpSpPr>
        <p:grpSpPr>
          <a:xfrm>
            <a:off x="1547664" y="1331640"/>
            <a:ext cx="6048671" cy="4833664"/>
            <a:chOff x="2444750" y="2080610"/>
            <a:chExt cx="3694938" cy="3148590"/>
          </a:xfrm>
        </p:grpSpPr>
        <p:sp>
          <p:nvSpPr>
            <p:cNvPr id="3" name="object 3"/>
            <p:cNvSpPr txBox="1"/>
            <p:nvPr/>
          </p:nvSpPr>
          <p:spPr>
            <a:xfrm>
              <a:off x="2797556" y="4128611"/>
              <a:ext cx="23939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200" spc="40" dirty="0">
                  <a:solidFill>
                    <a:srgbClr val="344B5E"/>
                  </a:solidFill>
                  <a:latin typeface="Arial"/>
                  <a:cs typeface="Arial"/>
                </a:rPr>
                <a:t>0</a:t>
              </a:r>
              <a:r>
                <a:rPr sz="1200" spc="-15" dirty="0">
                  <a:solidFill>
                    <a:srgbClr val="344B5E"/>
                  </a:solidFill>
                  <a:latin typeface="Arial"/>
                  <a:cs typeface="Arial"/>
                </a:rPr>
                <a:t>.2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2797556" y="3615227"/>
              <a:ext cx="23939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200" spc="35" dirty="0">
                  <a:solidFill>
                    <a:srgbClr val="344B5E"/>
                  </a:solidFill>
                  <a:latin typeface="Arial"/>
                  <a:cs typeface="Arial"/>
                </a:rPr>
                <a:t>0</a:t>
              </a:r>
              <a:r>
                <a:rPr sz="1200" spc="-15" dirty="0">
                  <a:solidFill>
                    <a:srgbClr val="344B5E"/>
                  </a:solidFill>
                  <a:latin typeface="Arial"/>
                  <a:cs typeface="Arial"/>
                </a:rPr>
                <a:t>.4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2797556" y="3104737"/>
              <a:ext cx="23939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200" spc="40" dirty="0">
                  <a:solidFill>
                    <a:srgbClr val="344B5E"/>
                  </a:solidFill>
                  <a:latin typeface="Arial"/>
                  <a:cs typeface="Arial"/>
                </a:rPr>
                <a:t>0</a:t>
              </a:r>
              <a:r>
                <a:rPr sz="1200" spc="-15" dirty="0">
                  <a:solidFill>
                    <a:srgbClr val="344B5E"/>
                  </a:solidFill>
                  <a:latin typeface="Arial"/>
                  <a:cs typeface="Arial"/>
                </a:rPr>
                <a:t>.6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2797556" y="2593943"/>
              <a:ext cx="23939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200" spc="40" dirty="0">
                  <a:solidFill>
                    <a:srgbClr val="344B5E"/>
                  </a:solidFill>
                  <a:latin typeface="Arial"/>
                  <a:cs typeface="Arial"/>
                </a:rPr>
                <a:t>0</a:t>
              </a:r>
              <a:r>
                <a:rPr sz="1200" spc="-15" dirty="0">
                  <a:solidFill>
                    <a:srgbClr val="344B5E"/>
                  </a:solidFill>
                  <a:latin typeface="Arial"/>
                  <a:cs typeface="Arial"/>
                </a:rPr>
                <a:t>.8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2797556" y="2080610"/>
              <a:ext cx="23939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200" spc="40" dirty="0">
                  <a:solidFill>
                    <a:srgbClr val="344B5E"/>
                  </a:solidFill>
                  <a:latin typeface="Arial"/>
                  <a:cs typeface="Arial"/>
                </a:rPr>
                <a:t>1</a:t>
              </a:r>
              <a:r>
                <a:rPr sz="1200" spc="-15" dirty="0">
                  <a:solidFill>
                    <a:srgbClr val="344B5E"/>
                  </a:solidFill>
                  <a:latin typeface="Arial"/>
                  <a:cs typeface="Arial"/>
                </a:rPr>
                <a:t>.0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3334258" y="4707866"/>
              <a:ext cx="2805430" cy="521334"/>
            </a:xfrm>
            <a:prstGeom prst="rect">
              <a:avLst/>
            </a:prstGeom>
          </p:spPr>
          <p:txBody>
            <a:bodyPr vert="horz" wrap="square" lIns="0" tIns="77470" rIns="0" bIns="0" rtlCol="0">
              <a:spAutoFit/>
            </a:bodyPr>
            <a:lstStyle/>
            <a:p>
              <a:pPr marL="275590">
                <a:spcBef>
                  <a:spcPts val="610"/>
                </a:spcBef>
                <a:tabLst>
                  <a:tab pos="849630" algn="l"/>
                  <a:tab pos="1426845" algn="l"/>
                  <a:tab pos="2011680" algn="l"/>
                  <a:tab pos="2578735" algn="l"/>
                </a:tabLst>
              </a:pPr>
              <a:r>
                <a:rPr sz="1200" spc="35" dirty="0">
                  <a:solidFill>
                    <a:srgbClr val="344B5E"/>
                  </a:solidFill>
                  <a:latin typeface="Arial"/>
                  <a:cs typeface="Arial"/>
                </a:rPr>
                <a:t>0</a:t>
              </a:r>
              <a:r>
                <a:rPr sz="1200" spc="-15" dirty="0">
                  <a:solidFill>
                    <a:srgbClr val="344B5E"/>
                  </a:solidFill>
                  <a:latin typeface="Arial"/>
                  <a:cs typeface="Arial"/>
                </a:rPr>
                <a:t>.2</a:t>
              </a:r>
              <a:r>
                <a:rPr sz="1200" dirty="0">
                  <a:solidFill>
                    <a:srgbClr val="344B5E"/>
                  </a:solidFill>
                  <a:latin typeface="Arial"/>
                  <a:cs typeface="Arial"/>
                </a:rPr>
                <a:t>	</a:t>
              </a:r>
              <a:r>
                <a:rPr sz="1200" spc="35" dirty="0">
                  <a:solidFill>
                    <a:srgbClr val="344B5E"/>
                  </a:solidFill>
                  <a:latin typeface="Arial"/>
                  <a:cs typeface="Arial"/>
                </a:rPr>
                <a:t>0</a:t>
              </a:r>
              <a:r>
                <a:rPr sz="1200" spc="-15" dirty="0">
                  <a:solidFill>
                    <a:srgbClr val="344B5E"/>
                  </a:solidFill>
                  <a:latin typeface="Arial"/>
                  <a:cs typeface="Arial"/>
                </a:rPr>
                <a:t>.4</a:t>
              </a:r>
              <a:r>
                <a:rPr sz="1200" dirty="0">
                  <a:solidFill>
                    <a:srgbClr val="344B5E"/>
                  </a:solidFill>
                  <a:latin typeface="Arial"/>
                  <a:cs typeface="Arial"/>
                </a:rPr>
                <a:t>	</a:t>
              </a:r>
              <a:r>
                <a:rPr sz="1200" spc="35" dirty="0">
                  <a:solidFill>
                    <a:srgbClr val="344B5E"/>
                  </a:solidFill>
                  <a:latin typeface="Arial"/>
                  <a:cs typeface="Arial"/>
                </a:rPr>
                <a:t>0</a:t>
              </a:r>
              <a:r>
                <a:rPr sz="1200" spc="-15" dirty="0">
                  <a:solidFill>
                    <a:srgbClr val="344B5E"/>
                  </a:solidFill>
                  <a:latin typeface="Arial"/>
                  <a:cs typeface="Arial"/>
                </a:rPr>
                <a:t>.6</a:t>
              </a:r>
              <a:r>
                <a:rPr sz="1200" dirty="0">
                  <a:solidFill>
                    <a:srgbClr val="344B5E"/>
                  </a:solidFill>
                  <a:latin typeface="Arial"/>
                  <a:cs typeface="Arial"/>
                </a:rPr>
                <a:t>	</a:t>
              </a:r>
              <a:r>
                <a:rPr sz="1200" spc="35" dirty="0">
                  <a:solidFill>
                    <a:srgbClr val="344B5E"/>
                  </a:solidFill>
                  <a:latin typeface="Arial"/>
                  <a:cs typeface="Arial"/>
                </a:rPr>
                <a:t>0</a:t>
              </a:r>
              <a:r>
                <a:rPr sz="1200" spc="-15" dirty="0">
                  <a:solidFill>
                    <a:srgbClr val="344B5E"/>
                  </a:solidFill>
                  <a:latin typeface="Arial"/>
                  <a:cs typeface="Arial"/>
                </a:rPr>
                <a:t>.8</a:t>
              </a:r>
              <a:r>
                <a:rPr sz="1200" dirty="0">
                  <a:solidFill>
                    <a:srgbClr val="344B5E"/>
                  </a:solidFill>
                  <a:latin typeface="Arial"/>
                  <a:cs typeface="Arial"/>
                </a:rPr>
                <a:t>	</a:t>
              </a:r>
              <a:r>
                <a:rPr sz="1200" spc="35" dirty="0">
                  <a:solidFill>
                    <a:srgbClr val="344B5E"/>
                  </a:solidFill>
                  <a:latin typeface="Arial"/>
                  <a:cs typeface="Arial"/>
                </a:rPr>
                <a:t>1</a:t>
              </a:r>
              <a:r>
                <a:rPr sz="1200" spc="-15" dirty="0">
                  <a:solidFill>
                    <a:srgbClr val="344B5E"/>
                  </a:solidFill>
                  <a:latin typeface="Arial"/>
                  <a:cs typeface="Arial"/>
                </a:rPr>
                <a:t>.0</a:t>
              </a:r>
              <a:endParaRPr sz="1200" dirty="0">
                <a:latin typeface="Arial"/>
                <a:cs typeface="Arial"/>
              </a:endParaRPr>
            </a:p>
            <a:p>
              <a:pPr marL="12700">
                <a:spcBef>
                  <a:spcPts val="509"/>
                </a:spcBef>
              </a:pPr>
              <a:r>
                <a:rPr sz="1200" b="1" spc="-30" dirty="0">
                  <a:solidFill>
                    <a:srgbClr val="344B5E"/>
                  </a:solidFill>
                  <a:latin typeface="Arial"/>
                  <a:cs typeface="Arial"/>
                </a:rPr>
                <a:t>False </a:t>
              </a:r>
              <a:r>
                <a:rPr sz="1200" b="1" spc="-20" dirty="0">
                  <a:solidFill>
                    <a:srgbClr val="344B5E"/>
                  </a:solidFill>
                  <a:latin typeface="Arial"/>
                  <a:cs typeface="Arial"/>
                </a:rPr>
                <a:t>Positive </a:t>
              </a:r>
              <a:r>
                <a:rPr sz="1200" b="1" spc="-25" dirty="0">
                  <a:solidFill>
                    <a:srgbClr val="344B5E"/>
                  </a:solidFill>
                  <a:latin typeface="Arial"/>
                  <a:cs typeface="Arial"/>
                </a:rPr>
                <a:t>Rate</a:t>
              </a:r>
              <a:r>
                <a:rPr sz="1200" b="1" spc="-125" dirty="0">
                  <a:solidFill>
                    <a:srgbClr val="344B5E"/>
                  </a:solidFill>
                  <a:latin typeface="Arial"/>
                  <a:cs typeface="Arial"/>
                </a:rPr>
                <a:t> </a:t>
              </a:r>
              <a:r>
                <a:rPr sz="1200" b="1" spc="-20" dirty="0">
                  <a:solidFill>
                    <a:srgbClr val="344B5E"/>
                  </a:solidFill>
                  <a:latin typeface="Arial"/>
                  <a:cs typeface="Arial"/>
                </a:rPr>
                <a:t>(1–Specificity)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144774" y="2237329"/>
              <a:ext cx="2830195" cy="2502535"/>
            </a:xfrm>
            <a:custGeom>
              <a:avLst/>
              <a:gdLst/>
              <a:ahLst/>
              <a:cxnLst/>
              <a:rect l="l" t="t" r="r" b="b"/>
              <a:pathLst>
                <a:path w="2830195" h="2502535">
                  <a:moveTo>
                    <a:pt x="0" y="2502407"/>
                  </a:moveTo>
                  <a:lnTo>
                    <a:pt x="574421" y="1373885"/>
                  </a:lnTo>
                  <a:lnTo>
                    <a:pt x="854583" y="869187"/>
                  </a:lnTo>
                  <a:lnTo>
                    <a:pt x="1127887" y="504698"/>
                  </a:lnTo>
                  <a:lnTo>
                    <a:pt x="1429003" y="322452"/>
                  </a:lnTo>
                  <a:lnTo>
                    <a:pt x="2269616" y="105155"/>
                  </a:lnTo>
                  <a:lnTo>
                    <a:pt x="2556891" y="49021"/>
                  </a:lnTo>
                  <a:lnTo>
                    <a:pt x="2830067" y="0"/>
                  </a:lnTo>
                </a:path>
              </a:pathLst>
            </a:custGeom>
            <a:ln w="19812">
              <a:solidFill>
                <a:srgbClr val="344B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17465" y="2250283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3" y="0"/>
                  </a:moveTo>
                  <a:lnTo>
                    <a:pt x="0" y="54863"/>
                  </a:lnTo>
                  <a:lnTo>
                    <a:pt x="54863" y="109727"/>
                  </a:lnTo>
                  <a:lnTo>
                    <a:pt x="109727" y="5486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0953" y="2299050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3" y="0"/>
                  </a:moveTo>
                  <a:lnTo>
                    <a:pt x="0" y="54864"/>
                  </a:lnTo>
                  <a:lnTo>
                    <a:pt x="54863" y="109728"/>
                  </a:lnTo>
                  <a:lnTo>
                    <a:pt x="109727" y="54864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49012" y="2360010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3" y="0"/>
                  </a:moveTo>
                  <a:lnTo>
                    <a:pt x="0" y="54863"/>
                  </a:lnTo>
                  <a:lnTo>
                    <a:pt x="54863" y="109727"/>
                  </a:lnTo>
                  <a:lnTo>
                    <a:pt x="109727" y="5486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65548" y="2448402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3" y="0"/>
                  </a:moveTo>
                  <a:lnTo>
                    <a:pt x="0" y="54863"/>
                  </a:lnTo>
                  <a:lnTo>
                    <a:pt x="54863" y="109727"/>
                  </a:lnTo>
                  <a:lnTo>
                    <a:pt x="109727" y="5486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86656" y="2506315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4" y="0"/>
                  </a:moveTo>
                  <a:lnTo>
                    <a:pt x="0" y="54863"/>
                  </a:lnTo>
                  <a:lnTo>
                    <a:pt x="54864" y="109727"/>
                  </a:lnTo>
                  <a:lnTo>
                    <a:pt x="109728" y="54863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06241" y="2709006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3" y="0"/>
                  </a:moveTo>
                  <a:lnTo>
                    <a:pt x="0" y="54863"/>
                  </a:lnTo>
                  <a:lnTo>
                    <a:pt x="54863" y="109727"/>
                  </a:lnTo>
                  <a:lnTo>
                    <a:pt x="109727" y="5486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15156" y="3082387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4" y="0"/>
                  </a:moveTo>
                  <a:lnTo>
                    <a:pt x="0" y="54863"/>
                  </a:lnTo>
                  <a:lnTo>
                    <a:pt x="54864" y="109727"/>
                  </a:lnTo>
                  <a:lnTo>
                    <a:pt x="109728" y="54863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43885" y="3586831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3" y="0"/>
                  </a:moveTo>
                  <a:lnTo>
                    <a:pt x="0" y="54863"/>
                  </a:lnTo>
                  <a:lnTo>
                    <a:pt x="54863" y="109727"/>
                  </a:lnTo>
                  <a:lnTo>
                    <a:pt x="109727" y="5486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63468" y="4156806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4" y="0"/>
                  </a:moveTo>
                  <a:lnTo>
                    <a:pt x="0" y="54863"/>
                  </a:lnTo>
                  <a:lnTo>
                    <a:pt x="54864" y="109727"/>
                  </a:lnTo>
                  <a:lnTo>
                    <a:pt x="109728" y="54863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44774" y="2237329"/>
              <a:ext cx="2830195" cy="2502535"/>
            </a:xfrm>
            <a:custGeom>
              <a:avLst/>
              <a:gdLst/>
              <a:ahLst/>
              <a:cxnLst/>
              <a:rect l="l" t="t" r="r" b="b"/>
              <a:pathLst>
                <a:path w="2830195" h="2502535">
                  <a:moveTo>
                    <a:pt x="0" y="2502407"/>
                  </a:moveTo>
                  <a:lnTo>
                    <a:pt x="287147" y="876172"/>
                  </a:lnTo>
                  <a:lnTo>
                    <a:pt x="567436" y="497713"/>
                  </a:lnTo>
                  <a:lnTo>
                    <a:pt x="847598" y="245363"/>
                  </a:lnTo>
                  <a:lnTo>
                    <a:pt x="1134872" y="133223"/>
                  </a:lnTo>
                  <a:lnTo>
                    <a:pt x="1415034" y="77088"/>
                  </a:lnTo>
                  <a:lnTo>
                    <a:pt x="1702180" y="49021"/>
                  </a:lnTo>
                  <a:lnTo>
                    <a:pt x="1982470" y="21081"/>
                  </a:lnTo>
                  <a:lnTo>
                    <a:pt x="2269616" y="0"/>
                  </a:lnTo>
                  <a:lnTo>
                    <a:pt x="2549905" y="0"/>
                  </a:lnTo>
                  <a:lnTo>
                    <a:pt x="2830067" y="0"/>
                  </a:lnTo>
                </a:path>
              </a:pathLst>
            </a:custGeom>
            <a:ln w="19812">
              <a:solidFill>
                <a:srgbClr val="D069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72612" y="3061050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3" y="0"/>
                  </a:moveTo>
                  <a:lnTo>
                    <a:pt x="0" y="54863"/>
                  </a:lnTo>
                  <a:lnTo>
                    <a:pt x="54863" y="109727"/>
                  </a:lnTo>
                  <a:lnTo>
                    <a:pt x="109727" y="5486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59124" y="2681574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3" y="0"/>
                  </a:moveTo>
                  <a:lnTo>
                    <a:pt x="0" y="54863"/>
                  </a:lnTo>
                  <a:lnTo>
                    <a:pt x="54863" y="109728"/>
                  </a:lnTo>
                  <a:lnTo>
                    <a:pt x="109727" y="5486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38016" y="2431638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3" y="0"/>
                  </a:moveTo>
                  <a:lnTo>
                    <a:pt x="0" y="54864"/>
                  </a:lnTo>
                  <a:lnTo>
                    <a:pt x="54863" y="109728"/>
                  </a:lnTo>
                  <a:lnTo>
                    <a:pt x="109728" y="54864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26053" y="2318863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3" y="0"/>
                  </a:moveTo>
                  <a:lnTo>
                    <a:pt x="0" y="54864"/>
                  </a:lnTo>
                  <a:lnTo>
                    <a:pt x="54863" y="109728"/>
                  </a:lnTo>
                  <a:lnTo>
                    <a:pt x="109727" y="54864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07992" y="2260950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3" y="0"/>
                  </a:moveTo>
                  <a:lnTo>
                    <a:pt x="0" y="54864"/>
                  </a:lnTo>
                  <a:lnTo>
                    <a:pt x="54863" y="109728"/>
                  </a:lnTo>
                  <a:lnTo>
                    <a:pt x="109728" y="54864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85360" y="2235043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3" y="0"/>
                  </a:moveTo>
                  <a:lnTo>
                    <a:pt x="0" y="54863"/>
                  </a:lnTo>
                  <a:lnTo>
                    <a:pt x="54863" y="109727"/>
                  </a:lnTo>
                  <a:lnTo>
                    <a:pt x="109727" y="5486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68824" y="2204563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3" y="0"/>
                  </a:moveTo>
                  <a:lnTo>
                    <a:pt x="0" y="54864"/>
                  </a:lnTo>
                  <a:lnTo>
                    <a:pt x="54863" y="109728"/>
                  </a:lnTo>
                  <a:lnTo>
                    <a:pt x="109727" y="54864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50765" y="2184750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3" y="0"/>
                  </a:moveTo>
                  <a:lnTo>
                    <a:pt x="0" y="54864"/>
                  </a:lnTo>
                  <a:lnTo>
                    <a:pt x="54863" y="109728"/>
                  </a:lnTo>
                  <a:lnTo>
                    <a:pt x="109727" y="54864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37277" y="2184750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3" y="0"/>
                  </a:moveTo>
                  <a:lnTo>
                    <a:pt x="0" y="54864"/>
                  </a:lnTo>
                  <a:lnTo>
                    <a:pt x="54863" y="109728"/>
                  </a:lnTo>
                  <a:lnTo>
                    <a:pt x="109727" y="54864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52395" y="2237329"/>
              <a:ext cx="2822575" cy="2502535"/>
            </a:xfrm>
            <a:custGeom>
              <a:avLst/>
              <a:gdLst/>
              <a:ahLst/>
              <a:cxnLst/>
              <a:rect l="l" t="t" r="r" b="b"/>
              <a:pathLst>
                <a:path w="2822575" h="2502535">
                  <a:moveTo>
                    <a:pt x="0" y="2502407"/>
                  </a:moveTo>
                  <a:lnTo>
                    <a:pt x="2822447" y="0"/>
                  </a:lnTo>
                </a:path>
              </a:pathLst>
            </a:custGeom>
            <a:ln w="19812">
              <a:solidFill>
                <a:srgbClr val="84AD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61945" y="4460083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54863" y="0"/>
                  </a:moveTo>
                  <a:lnTo>
                    <a:pt x="0" y="54863"/>
                  </a:lnTo>
                  <a:lnTo>
                    <a:pt x="54863" y="109727"/>
                  </a:lnTo>
                  <a:lnTo>
                    <a:pt x="109727" y="5486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84A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43885" y="4211671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54863" y="0"/>
                  </a:moveTo>
                  <a:lnTo>
                    <a:pt x="0" y="54863"/>
                  </a:lnTo>
                  <a:lnTo>
                    <a:pt x="54863" y="109728"/>
                  </a:lnTo>
                  <a:lnTo>
                    <a:pt x="109727" y="5486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84A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30397" y="3960210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3" y="0"/>
                  </a:moveTo>
                  <a:lnTo>
                    <a:pt x="0" y="54864"/>
                  </a:lnTo>
                  <a:lnTo>
                    <a:pt x="54863" y="109728"/>
                  </a:lnTo>
                  <a:lnTo>
                    <a:pt x="109727" y="54864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84A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15385" y="3710275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3" y="0"/>
                  </a:moveTo>
                  <a:lnTo>
                    <a:pt x="0" y="54863"/>
                  </a:lnTo>
                  <a:lnTo>
                    <a:pt x="54863" y="109727"/>
                  </a:lnTo>
                  <a:lnTo>
                    <a:pt x="109727" y="5486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84A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97324" y="3458815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3" y="0"/>
                  </a:moveTo>
                  <a:lnTo>
                    <a:pt x="0" y="54863"/>
                  </a:lnTo>
                  <a:lnTo>
                    <a:pt x="54863" y="109728"/>
                  </a:lnTo>
                  <a:lnTo>
                    <a:pt x="109727" y="5486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84A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77741" y="3208878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3" y="0"/>
                  </a:moveTo>
                  <a:lnTo>
                    <a:pt x="0" y="54864"/>
                  </a:lnTo>
                  <a:lnTo>
                    <a:pt x="54863" y="109728"/>
                  </a:lnTo>
                  <a:lnTo>
                    <a:pt x="109727" y="54864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84A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56633" y="2949799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3" y="0"/>
                  </a:moveTo>
                  <a:lnTo>
                    <a:pt x="0" y="54864"/>
                  </a:lnTo>
                  <a:lnTo>
                    <a:pt x="54863" y="109728"/>
                  </a:lnTo>
                  <a:lnTo>
                    <a:pt x="109727" y="54864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84A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41621" y="2698338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3" y="0"/>
                  </a:moveTo>
                  <a:lnTo>
                    <a:pt x="0" y="54864"/>
                  </a:lnTo>
                  <a:lnTo>
                    <a:pt x="54863" y="109728"/>
                  </a:lnTo>
                  <a:lnTo>
                    <a:pt x="109727" y="54864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84A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26609" y="2445355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3" y="0"/>
                  </a:moveTo>
                  <a:lnTo>
                    <a:pt x="0" y="54863"/>
                  </a:lnTo>
                  <a:lnTo>
                    <a:pt x="54863" y="109727"/>
                  </a:lnTo>
                  <a:lnTo>
                    <a:pt x="109727" y="5486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84A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32933" y="2199991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3" y="0"/>
                  </a:moveTo>
                  <a:lnTo>
                    <a:pt x="0" y="54863"/>
                  </a:lnTo>
                  <a:lnTo>
                    <a:pt x="54863" y="109727"/>
                  </a:lnTo>
                  <a:lnTo>
                    <a:pt x="109727" y="5486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84A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3111246" y="2103214"/>
              <a:ext cx="3028442" cy="2628000"/>
            </a:xfrm>
            <a:prstGeom prst="rect">
              <a:avLst/>
            </a:prstGeom>
            <a:ln w="25907">
              <a:solidFill>
                <a:srgbClr val="344B5E"/>
              </a:solidFill>
            </a:ln>
          </p:spPr>
          <p:txBody>
            <a:bodyPr vert="horz" wrap="square" lIns="0" tIns="635" rIns="0" bIns="0" rtlCol="0">
              <a:spAutoFit/>
            </a:bodyPr>
            <a:lstStyle/>
            <a:p>
              <a:pPr>
                <a:spcBef>
                  <a:spcPts val="5"/>
                </a:spcBef>
              </a:pPr>
              <a:endParaRPr dirty="0">
                <a:latin typeface="Times New Roman"/>
                <a:cs typeface="Times New Roman"/>
              </a:endParaRPr>
            </a:p>
            <a:p>
              <a:pPr marL="220345"/>
              <a:r>
                <a:rPr sz="1200" spc="-50" dirty="0">
                  <a:solidFill>
                    <a:srgbClr val="D0692F"/>
                  </a:solidFill>
                  <a:latin typeface="Arial"/>
                  <a:cs typeface="Arial"/>
                </a:rPr>
                <a:t>AUC</a:t>
              </a:r>
              <a:r>
                <a:rPr sz="1200" spc="-55" dirty="0">
                  <a:solidFill>
                    <a:srgbClr val="D0692F"/>
                  </a:solidFill>
                  <a:latin typeface="Arial"/>
                  <a:cs typeface="Arial"/>
                </a:rPr>
                <a:t> </a:t>
              </a:r>
              <a:r>
                <a:rPr sz="1200" dirty="0">
                  <a:solidFill>
                    <a:srgbClr val="D0692F"/>
                  </a:solidFill>
                  <a:latin typeface="Arial"/>
                  <a:cs typeface="Arial"/>
                </a:rPr>
                <a:t>0.9</a:t>
              </a:r>
              <a:endParaRPr sz="1200" dirty="0">
                <a:latin typeface="Arial"/>
                <a:cs typeface="Arial"/>
              </a:endParaRPr>
            </a:p>
            <a:p>
              <a:pPr marL="134620" algn="ctr">
                <a:spcBef>
                  <a:spcPts val="1185"/>
                </a:spcBef>
              </a:pPr>
              <a:r>
                <a:rPr sz="1200" spc="-50" dirty="0">
                  <a:solidFill>
                    <a:srgbClr val="344B5E"/>
                  </a:solidFill>
                  <a:latin typeface="Arial"/>
                  <a:cs typeface="Arial"/>
                </a:rPr>
                <a:t>AUC</a:t>
              </a:r>
              <a:r>
                <a:rPr sz="1200" spc="-135" dirty="0">
                  <a:solidFill>
                    <a:srgbClr val="344B5E"/>
                  </a:solidFill>
                  <a:latin typeface="Arial"/>
                  <a:cs typeface="Arial"/>
                </a:rPr>
                <a:t> </a:t>
              </a:r>
              <a:r>
                <a:rPr sz="1200" spc="10" dirty="0">
                  <a:solidFill>
                    <a:srgbClr val="344B5E"/>
                  </a:solidFill>
                  <a:latin typeface="Arial"/>
                  <a:cs typeface="Arial"/>
                </a:rPr>
                <a:t>0.75</a:t>
              </a:r>
              <a:endParaRPr sz="1200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</a:pPr>
              <a:endParaRPr sz="15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5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500" dirty="0">
                <a:latin typeface="Times New Roman"/>
                <a:cs typeface="Times New Roman"/>
              </a:endParaRPr>
            </a:p>
            <a:p>
              <a:pPr marL="231140" algn="ctr">
                <a:spcBef>
                  <a:spcPts val="969"/>
                </a:spcBef>
              </a:pPr>
              <a:r>
                <a:rPr sz="1200" spc="-50" dirty="0">
                  <a:solidFill>
                    <a:srgbClr val="84ADAF"/>
                  </a:solidFill>
                  <a:latin typeface="Arial"/>
                  <a:cs typeface="Arial"/>
                </a:rPr>
                <a:t>AUC</a:t>
              </a:r>
              <a:r>
                <a:rPr sz="1200" spc="-140" dirty="0">
                  <a:solidFill>
                    <a:srgbClr val="84ADAF"/>
                  </a:solidFill>
                  <a:latin typeface="Arial"/>
                  <a:cs typeface="Arial"/>
                </a:rPr>
                <a:t> </a:t>
              </a:r>
              <a:r>
                <a:rPr sz="1200" dirty="0">
                  <a:solidFill>
                    <a:srgbClr val="84ADAF"/>
                  </a:solidFill>
                  <a:latin typeface="Arial"/>
                  <a:cs typeface="Arial"/>
                </a:rPr>
                <a:t>0.5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2444750" y="2333619"/>
              <a:ext cx="184666" cy="2193290"/>
            </a:xfrm>
            <a:prstGeom prst="rect">
              <a:avLst/>
            </a:prstGeom>
          </p:spPr>
          <p:txBody>
            <a:bodyPr vert="vert270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1200" b="1" spc="-5" dirty="0">
                  <a:solidFill>
                    <a:srgbClr val="344B5E"/>
                  </a:solidFill>
                  <a:latin typeface="Arial"/>
                  <a:cs typeface="Arial"/>
                </a:rPr>
                <a:t>True </a:t>
              </a:r>
              <a:r>
                <a:rPr sz="1200" b="1" spc="-20" dirty="0">
                  <a:solidFill>
                    <a:srgbClr val="344B5E"/>
                  </a:solidFill>
                  <a:latin typeface="Arial"/>
                  <a:cs typeface="Arial"/>
                </a:rPr>
                <a:t>Positive </a:t>
              </a:r>
              <a:r>
                <a:rPr sz="1200" b="1" spc="-25" dirty="0">
                  <a:solidFill>
                    <a:srgbClr val="344B5E"/>
                  </a:solidFill>
                  <a:latin typeface="Arial"/>
                  <a:cs typeface="Arial"/>
                </a:rPr>
                <a:t>Rate</a:t>
              </a:r>
              <a:r>
                <a:rPr sz="1200" b="1" spc="-155" dirty="0">
                  <a:solidFill>
                    <a:srgbClr val="344B5E"/>
                  </a:solidFill>
                  <a:latin typeface="Arial"/>
                  <a:cs typeface="Arial"/>
                </a:rPr>
                <a:t> </a:t>
              </a:r>
              <a:r>
                <a:rPr sz="1200" b="1" spc="-15" dirty="0">
                  <a:solidFill>
                    <a:srgbClr val="344B5E"/>
                  </a:solidFill>
                  <a:latin typeface="Arial"/>
                  <a:cs typeface="Arial"/>
                </a:rPr>
                <a:t>(Sensitivity)</a:t>
              </a:r>
              <a:endParaRPr sz="1200" dirty="0">
                <a:latin typeface="Arial"/>
                <a:cs typeface="Arial"/>
              </a:endParaRPr>
            </a:p>
          </p:txBody>
        </p:sp>
      </p:grpSp>
      <p:sp>
        <p:nvSpPr>
          <p:cNvPr id="45" name="标题 44">
            <a:extLst>
              <a:ext uri="{FF2B5EF4-FFF2-40B4-BE49-F238E27FC236}">
                <a16:creationId xmlns:a16="http://schemas.microsoft.com/office/drawing/2014/main" id="{1CB00EBE-5793-4827-BB94-D35438ED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ROC</a:t>
            </a:r>
            <a:r>
              <a:rPr lang="zh-CN" altLang="en-US" dirty="0"/>
              <a:t>曲线下面积（</a:t>
            </a:r>
            <a:r>
              <a:rPr lang="en-US" altLang="zh-CN" dirty="0"/>
              <a:t>AUC</a:t>
            </a:r>
            <a:r>
              <a:rPr lang="zh-CN" altLang="en-US" dirty="0"/>
              <a:t>）</a:t>
            </a:r>
          </a:p>
        </p:txBody>
      </p:sp>
      <p:sp>
        <p:nvSpPr>
          <p:cNvPr id="46" name="object 24">
            <a:extLst>
              <a:ext uri="{FF2B5EF4-FFF2-40B4-BE49-F238E27FC236}">
                <a16:creationId xmlns:a16="http://schemas.microsoft.com/office/drawing/2014/main" id="{28838554-F6AF-49D3-995A-37D3AF9842A9}"/>
              </a:ext>
            </a:extLst>
          </p:cNvPr>
          <p:cNvSpPr txBox="1"/>
          <p:nvPr/>
        </p:nvSpPr>
        <p:spPr>
          <a:xfrm>
            <a:off x="1407987" y="6169329"/>
            <a:ext cx="5312104" cy="45974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28575" rIns="0" bIns="0" rtlCol="0">
            <a:spAutoFit/>
          </a:bodyPr>
          <a:lstStyle/>
          <a:p>
            <a:pPr marL="1388745">
              <a:spcBef>
                <a:spcPts val="225"/>
              </a:spcBef>
            </a:pPr>
            <a:r>
              <a:rPr lang="zh-CN" altLang="en-US" sz="2800" dirty="0">
                <a:latin typeface="Arial"/>
                <a:cs typeface="Arial"/>
              </a:rPr>
              <a:t>衡量</a:t>
            </a:r>
            <a:r>
              <a:rPr lang="en-US" altLang="zh-CN" sz="2800" dirty="0">
                <a:latin typeface="Arial"/>
                <a:cs typeface="Arial"/>
              </a:rPr>
              <a:t>ROC</a:t>
            </a:r>
            <a:r>
              <a:rPr lang="zh-CN" altLang="en-US" sz="2800" dirty="0">
                <a:latin typeface="Arial"/>
                <a:cs typeface="Arial"/>
              </a:rPr>
              <a:t>曲线下的面积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7522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9592" y="6093296"/>
            <a:ext cx="6192688" cy="45974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28575" rIns="0" bIns="0" rtlCol="0">
            <a:spAutoFit/>
          </a:bodyPr>
          <a:lstStyle/>
          <a:p>
            <a:pPr marL="1213485">
              <a:spcBef>
                <a:spcPts val="225"/>
              </a:spcBef>
            </a:pPr>
            <a:r>
              <a:rPr lang="zh-CN" altLang="en-US" sz="2800" spc="-25" dirty="0">
                <a:latin typeface="Arial"/>
                <a:cs typeface="Arial"/>
              </a:rPr>
              <a:t>衡量查准率与查全率之间的权衡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9" name="标题 18">
            <a:extLst>
              <a:ext uri="{FF2B5EF4-FFF2-40B4-BE49-F238E27FC236}">
                <a16:creationId xmlns:a16="http://schemas.microsoft.com/office/drawing/2014/main" id="{3BACBA87-5A3D-4343-BE3A-B81A1283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P-R</a:t>
            </a:r>
            <a:r>
              <a:rPr lang="zh-CN" altLang="en-US" dirty="0"/>
              <a:t>曲线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C4C49A1-3F29-4958-8B5B-61A4D437C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122" y="1196753"/>
            <a:ext cx="5558719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3D1AB-F079-4855-9880-52C2DD59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52"/>
            <a:ext cx="8229600" cy="821059"/>
          </a:xfrm>
        </p:spPr>
        <p:txBody>
          <a:bodyPr>
            <a:normAutofit/>
          </a:bodyPr>
          <a:lstStyle/>
          <a:p>
            <a:r>
              <a:rPr lang="en-US" altLang="zh-CN" dirty="0"/>
              <a:t>ROC</a:t>
            </a:r>
            <a:r>
              <a:rPr lang="zh-CN" altLang="en-US" dirty="0"/>
              <a:t>曲线 </a:t>
            </a:r>
            <a:r>
              <a:rPr lang="en-US" altLang="zh-CN" dirty="0"/>
              <a:t>vs. P-R</a:t>
            </a:r>
            <a:r>
              <a:rPr lang="zh-CN" altLang="en-US" dirty="0"/>
              <a:t>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7315D-49EB-497A-B24B-3D0E481F3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0" y="1196752"/>
            <a:ext cx="2952327" cy="22322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ROC</a:t>
            </a:r>
            <a:r>
              <a:rPr lang="zh-CN" altLang="en-US" sz="2800" dirty="0"/>
              <a:t>曲线对样本类分布的变化不敏感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4AAC78-8A62-400A-AC2D-6455FF808C54}"/>
                  </a:ext>
                </a:extLst>
              </p:cNvPr>
              <p:cNvSpPr txBox="1"/>
              <p:nvPr/>
            </p:nvSpPr>
            <p:spPr>
              <a:xfrm>
                <a:off x="457200" y="3614485"/>
                <a:ext cx="1805366" cy="620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0000FF"/>
                    </a:solidFill>
                  </a:rPr>
                  <a:t>TPR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 altLang="zh-CN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</m:oMath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4AAC78-8A62-400A-AC2D-6455FF808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14485"/>
                <a:ext cx="1805366" cy="620426"/>
              </a:xfrm>
              <a:prstGeom prst="rect">
                <a:avLst/>
              </a:prstGeom>
              <a:blipFill>
                <a:blip r:embed="rId3"/>
                <a:stretch>
                  <a:fillRect l="-11824" t="-980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1705160-6636-444C-B6D9-E9BD8D57CC80}"/>
                  </a:ext>
                </a:extLst>
              </p:cNvPr>
              <p:cNvSpPr txBox="1"/>
              <p:nvPr/>
            </p:nvSpPr>
            <p:spPr>
              <a:xfrm>
                <a:off x="466818" y="4653136"/>
                <a:ext cx="1795748" cy="620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0000FF"/>
                    </a:solidFill>
                  </a:rPr>
                  <a:t>FPR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FP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FP</m:t>
                        </m:r>
                        <m:r>
                          <a:rPr lang="en-US" altLang="zh-CN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TN</m:t>
                        </m:r>
                      </m:den>
                    </m:f>
                  </m:oMath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1705160-6636-444C-B6D9-E9BD8D57C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18" y="4653136"/>
                <a:ext cx="1795748" cy="620426"/>
              </a:xfrm>
              <a:prstGeom prst="rect">
                <a:avLst/>
              </a:prstGeom>
              <a:blipFill>
                <a:blip r:embed="rId4"/>
                <a:stretch>
                  <a:fillRect l="-12245" t="-980" b="-2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A73AE48-CACB-47F9-A478-A8800E474D2C}"/>
                  </a:ext>
                </a:extLst>
              </p:cNvPr>
              <p:cNvSpPr txBox="1"/>
              <p:nvPr/>
            </p:nvSpPr>
            <p:spPr>
              <a:xfrm>
                <a:off x="457200" y="5733256"/>
                <a:ext cx="1403013" cy="620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0000FF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FP</m:t>
                        </m:r>
                        <m:r>
                          <a:rPr lang="en-US" altLang="zh-CN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den>
                    </m:f>
                  </m:oMath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A73AE48-CACB-47F9-A478-A8800E474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733256"/>
                <a:ext cx="1403013" cy="620426"/>
              </a:xfrm>
              <a:prstGeom prst="rect">
                <a:avLst/>
              </a:prstGeom>
              <a:blipFill>
                <a:blip r:embed="rId5"/>
                <a:stretch>
                  <a:fillRect l="-15217" t="-980" b="-2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E124EE39-5C23-43C0-9C9A-033B8ABE89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0" r="2598" b="9051"/>
          <a:stretch/>
        </p:blipFill>
        <p:spPr bwMode="auto">
          <a:xfrm>
            <a:off x="3275078" y="721668"/>
            <a:ext cx="5772174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408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3D1AB-F079-4855-9880-52C2DD59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52"/>
            <a:ext cx="8229600" cy="67704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ROC</a:t>
            </a:r>
            <a:r>
              <a:rPr lang="zh-CN" altLang="en-US" dirty="0"/>
              <a:t>曲线 </a:t>
            </a:r>
            <a:r>
              <a:rPr lang="en-US" altLang="zh-CN" dirty="0"/>
              <a:t>vs. P-R</a:t>
            </a:r>
            <a:r>
              <a:rPr lang="zh-CN" altLang="en-US" dirty="0"/>
              <a:t>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7315D-49EB-497A-B24B-3D0E481F3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36" y="764704"/>
            <a:ext cx="8712968" cy="600563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ROC</a:t>
            </a:r>
            <a:r>
              <a:rPr lang="zh-CN" altLang="en-US" sz="2400" dirty="0"/>
              <a:t>曲线由于</a:t>
            </a:r>
            <a:r>
              <a:rPr lang="zh-CN" altLang="en-US" sz="2400" dirty="0">
                <a:solidFill>
                  <a:srgbClr val="0000FF"/>
                </a:solidFill>
              </a:rPr>
              <a:t>兼顾正例与负例</a:t>
            </a:r>
            <a:r>
              <a:rPr lang="zh-CN" altLang="en-US" sz="2400" dirty="0"/>
              <a:t>，所以适用于评估分类器的整体性能，相比而言</a:t>
            </a:r>
            <a:r>
              <a:rPr lang="en-US" altLang="zh-CN" sz="2400" dirty="0"/>
              <a:t>PR</a:t>
            </a:r>
            <a:r>
              <a:rPr lang="zh-CN" altLang="en-US" sz="2400" dirty="0"/>
              <a:t>曲线完全</a:t>
            </a:r>
            <a:r>
              <a:rPr lang="zh-CN" altLang="en-US" sz="2400" dirty="0">
                <a:solidFill>
                  <a:srgbClr val="0000FF"/>
                </a:solidFill>
              </a:rPr>
              <a:t>聚焦于正例</a:t>
            </a:r>
            <a:r>
              <a:rPr lang="zh-CN" altLang="en-US" sz="2400" dirty="0"/>
              <a:t>。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如果有多份数据且存在不同的类别分布，比如信用卡欺诈问题中每个月正例和负例的比例可能都不相同，如果只想单纯比较分类器的性能且剔除类别分布改变的影响，则</a:t>
            </a:r>
            <a:r>
              <a:rPr lang="en-US" altLang="zh-CN" sz="2400" dirty="0"/>
              <a:t>ROC</a:t>
            </a:r>
            <a:r>
              <a:rPr lang="zh-CN" altLang="en-US" sz="2400" dirty="0"/>
              <a:t>曲线比较适合；反之，如果想测试不同类别分布下对分类器的性能的影响，则</a:t>
            </a:r>
            <a:r>
              <a:rPr lang="en-US" altLang="zh-CN" sz="2400" dirty="0"/>
              <a:t>PR</a:t>
            </a:r>
            <a:r>
              <a:rPr lang="zh-CN" altLang="en-US" sz="2400" dirty="0"/>
              <a:t>曲线比较适合。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如果想评估在相同类别分布下正例的预测情况，宜选</a:t>
            </a:r>
            <a:r>
              <a:rPr lang="en-US" altLang="zh-CN" sz="2400" dirty="0"/>
              <a:t>PR</a:t>
            </a:r>
            <a:r>
              <a:rPr lang="zh-CN" altLang="en-US" sz="2400" dirty="0"/>
              <a:t>曲线。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类别不平衡问题中，</a:t>
            </a:r>
            <a:r>
              <a:rPr lang="en-US" altLang="zh-CN" sz="2400" dirty="0"/>
              <a:t>ROC</a:t>
            </a:r>
            <a:r>
              <a:rPr lang="zh-CN" altLang="en-US" sz="2400" dirty="0"/>
              <a:t>曲线通常会给出一个乐观的效果估计，所以大部分时候还是</a:t>
            </a:r>
            <a:r>
              <a:rPr lang="en-US" altLang="zh-CN" sz="2400" dirty="0"/>
              <a:t>PR</a:t>
            </a:r>
            <a:r>
              <a:rPr lang="zh-CN" altLang="en-US" sz="2400" dirty="0"/>
              <a:t>曲线更好。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可以在曲线上找到最优的点，去调整模型的阈值，从而得到一个符合具体应用的模型。</a:t>
            </a:r>
          </a:p>
        </p:txBody>
      </p:sp>
    </p:spTree>
    <p:extLst>
      <p:ext uri="{BB962C8B-B14F-4D97-AF65-F5344CB8AC3E}">
        <p14:creationId xmlns:p14="http://schemas.microsoft.com/office/powerpoint/2010/main" val="2563867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0352" y="1797811"/>
          <a:ext cx="4114800" cy="3564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 marR="147320" indent="-1054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Pred</a:t>
                      </a:r>
                      <a:r>
                        <a:rPr sz="1400" spc="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ct</a:t>
                      </a:r>
                      <a:r>
                        <a:rPr sz="1400" spc="-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  </a:t>
                      </a:r>
                      <a:r>
                        <a:rPr sz="1400" spc="-4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Class</a:t>
                      </a:r>
                      <a:r>
                        <a:rPr sz="1400" spc="-1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 marR="147320" indent="-1054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Pred</a:t>
                      </a:r>
                      <a:r>
                        <a:rPr sz="1400" spc="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ct</a:t>
                      </a:r>
                      <a:r>
                        <a:rPr sz="1400" spc="-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  </a:t>
                      </a:r>
                      <a:r>
                        <a:rPr sz="1400" spc="-4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Class</a:t>
                      </a:r>
                      <a:r>
                        <a:rPr sz="1400" spc="-1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 marR="147320" indent="-1054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Pred</a:t>
                      </a:r>
                      <a:r>
                        <a:rPr sz="1400" spc="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ct</a:t>
                      </a:r>
                      <a:r>
                        <a:rPr sz="1400" spc="-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  </a:t>
                      </a:r>
                      <a:r>
                        <a:rPr sz="1400" spc="-4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Class</a:t>
                      </a:r>
                      <a:r>
                        <a:rPr sz="1400" spc="-1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33350" marR="114300" indent="28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Actual  </a:t>
                      </a:r>
                      <a:r>
                        <a:rPr sz="1400" spc="-4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Class</a:t>
                      </a:r>
                      <a:r>
                        <a:rPr sz="1400" spc="-16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369570">
                        <a:lnSpc>
                          <a:spcPct val="100000"/>
                        </a:lnSpc>
                      </a:pPr>
                      <a:r>
                        <a:rPr sz="1600" spc="-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TP1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B5CE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2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Actual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sz="1400" spc="-4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Class</a:t>
                      </a:r>
                      <a:r>
                        <a:rPr sz="1400" spc="-1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3695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TP2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B5CE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33350" marR="114300" indent="28575">
                        <a:lnSpc>
                          <a:spcPct val="100000"/>
                        </a:lnSpc>
                      </a:pPr>
                      <a:r>
                        <a:rPr sz="1400" spc="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Actual  </a:t>
                      </a:r>
                      <a:r>
                        <a:rPr sz="1400" spc="-4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Class</a:t>
                      </a:r>
                      <a:r>
                        <a:rPr sz="1400" spc="-16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  <a:p>
                      <a:pPr marL="3695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TP3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B5CE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标题 5">
            <a:extLst>
              <a:ext uri="{FF2B5EF4-FFF2-40B4-BE49-F238E27FC236}">
                <a16:creationId xmlns:a16="http://schemas.microsoft.com/office/drawing/2014/main" id="{86E62FC4-E39A-40AD-A0C6-98F52D0F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多分类错误评价指标</a:t>
            </a:r>
          </a:p>
        </p:txBody>
      </p:sp>
    </p:spTree>
    <p:extLst>
      <p:ext uri="{BB962C8B-B14F-4D97-AF65-F5344CB8AC3E}">
        <p14:creationId xmlns:p14="http://schemas.microsoft.com/office/powerpoint/2010/main" val="2369080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0352" y="1797811"/>
          <a:ext cx="4114800" cy="3564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 marR="147320" indent="-1054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Pred</a:t>
                      </a:r>
                      <a:r>
                        <a:rPr sz="1400" spc="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ct</a:t>
                      </a:r>
                      <a:r>
                        <a:rPr sz="1400" spc="-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  </a:t>
                      </a:r>
                      <a:r>
                        <a:rPr sz="1400" spc="-4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Class</a:t>
                      </a:r>
                      <a:r>
                        <a:rPr sz="1400" spc="-1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 marR="147320" indent="-1054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Pred</a:t>
                      </a:r>
                      <a:r>
                        <a:rPr sz="1400" spc="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ct</a:t>
                      </a:r>
                      <a:r>
                        <a:rPr sz="1400" spc="-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  </a:t>
                      </a:r>
                      <a:r>
                        <a:rPr sz="1400" spc="-4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Class</a:t>
                      </a:r>
                      <a:r>
                        <a:rPr sz="1400" spc="-1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 marR="147320" indent="-1054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Pred</a:t>
                      </a:r>
                      <a:r>
                        <a:rPr sz="1400" spc="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ct</a:t>
                      </a:r>
                      <a:r>
                        <a:rPr sz="1400" spc="-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  </a:t>
                      </a:r>
                      <a:r>
                        <a:rPr sz="1400" spc="-4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Class</a:t>
                      </a:r>
                      <a:r>
                        <a:rPr sz="1400" spc="-1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33350" marR="114300" indent="28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Actual  </a:t>
                      </a:r>
                      <a:r>
                        <a:rPr sz="1400" spc="-4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Class</a:t>
                      </a:r>
                      <a:r>
                        <a:rPr sz="1400" spc="-16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369570">
                        <a:lnSpc>
                          <a:spcPct val="100000"/>
                        </a:lnSpc>
                      </a:pPr>
                      <a:r>
                        <a:rPr sz="1600" spc="-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TP1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B5CE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2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Actual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sz="1400" spc="-4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Class</a:t>
                      </a:r>
                      <a:r>
                        <a:rPr sz="1400" spc="-1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3695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TP2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B5CE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33350" marR="114300" indent="28575">
                        <a:lnSpc>
                          <a:spcPct val="100000"/>
                        </a:lnSpc>
                      </a:pPr>
                      <a:r>
                        <a:rPr sz="1400" spc="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Actual  </a:t>
                      </a:r>
                      <a:r>
                        <a:rPr sz="1400" spc="-4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Class</a:t>
                      </a:r>
                      <a:r>
                        <a:rPr sz="1400" spc="-16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  <a:p>
                      <a:pPr marL="3695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TP3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B5CE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818379" y="2624328"/>
            <a:ext cx="1264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20" dirty="0">
                <a:solidFill>
                  <a:srgbClr val="344B5E"/>
                </a:solidFill>
                <a:latin typeface="Arial"/>
                <a:cs typeface="Arial"/>
              </a:rPr>
              <a:t>Accuracy</a:t>
            </a:r>
            <a:r>
              <a:rPr sz="2000" spc="-16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344B5E"/>
                </a:solidFill>
                <a:latin typeface="Arial"/>
                <a:cs typeface="Arial"/>
              </a:rPr>
              <a:t>=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98514" y="2416758"/>
            <a:ext cx="19380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20" dirty="0">
                <a:solidFill>
                  <a:srgbClr val="344B5E"/>
                </a:solidFill>
                <a:latin typeface="Arial"/>
                <a:cs typeface="Arial"/>
              </a:rPr>
              <a:t>TP1</a:t>
            </a:r>
            <a:r>
              <a:rPr sz="2000" spc="-12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344B5E"/>
                </a:solidFill>
                <a:latin typeface="Arial"/>
                <a:cs typeface="Arial"/>
              </a:rPr>
              <a:t>+</a:t>
            </a:r>
            <a:r>
              <a:rPr sz="2000" spc="-114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44B5E"/>
                </a:solidFill>
                <a:latin typeface="Arial"/>
                <a:cs typeface="Arial"/>
              </a:rPr>
              <a:t>TP2</a:t>
            </a:r>
            <a:r>
              <a:rPr sz="2000" spc="-12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344B5E"/>
                </a:solidFill>
                <a:latin typeface="Arial"/>
                <a:cs typeface="Arial"/>
              </a:rPr>
              <a:t>+</a:t>
            </a:r>
            <a:r>
              <a:rPr sz="2000" spc="-114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44B5E"/>
                </a:solidFill>
                <a:latin typeface="Arial"/>
                <a:cs typeface="Arial"/>
              </a:rPr>
              <a:t>TP3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56881" y="2836748"/>
            <a:ext cx="6159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30" dirty="0">
                <a:solidFill>
                  <a:srgbClr val="344B5E"/>
                </a:solidFill>
                <a:latin typeface="Arial"/>
                <a:cs typeface="Arial"/>
              </a:rPr>
              <a:t>T</a:t>
            </a:r>
            <a:r>
              <a:rPr sz="2000" spc="60" dirty="0">
                <a:solidFill>
                  <a:srgbClr val="344B5E"/>
                </a:solidFill>
                <a:latin typeface="Arial"/>
                <a:cs typeface="Arial"/>
              </a:rPr>
              <a:t>o</a:t>
            </a:r>
            <a:r>
              <a:rPr sz="2000" spc="120" dirty="0">
                <a:solidFill>
                  <a:srgbClr val="344B5E"/>
                </a:solidFill>
                <a:latin typeface="Arial"/>
                <a:cs typeface="Arial"/>
              </a:rPr>
              <a:t>t</a:t>
            </a:r>
            <a:r>
              <a:rPr sz="2000" spc="-85" dirty="0">
                <a:solidFill>
                  <a:srgbClr val="344B5E"/>
                </a:solidFill>
                <a:latin typeface="Arial"/>
                <a:cs typeface="Arial"/>
              </a:rPr>
              <a:t>a</a:t>
            </a:r>
            <a:r>
              <a:rPr sz="2000" spc="110" dirty="0">
                <a:solidFill>
                  <a:srgbClr val="344B5E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38495" y="2810255"/>
            <a:ext cx="2258695" cy="0"/>
          </a:xfrm>
          <a:custGeom>
            <a:avLst/>
            <a:gdLst/>
            <a:ahLst/>
            <a:cxnLst/>
            <a:rect l="l" t="t" r="r" b="b"/>
            <a:pathLst>
              <a:path w="2258695">
                <a:moveTo>
                  <a:pt x="0" y="0"/>
                </a:moveTo>
                <a:lnTo>
                  <a:pt x="2258440" y="0"/>
                </a:lnTo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3EA5F2FE-A163-49DE-9482-1C026E50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多分类错误评价指标</a:t>
            </a:r>
          </a:p>
        </p:txBody>
      </p:sp>
    </p:spTree>
    <p:extLst>
      <p:ext uri="{BB962C8B-B14F-4D97-AF65-F5344CB8AC3E}">
        <p14:creationId xmlns:p14="http://schemas.microsoft.com/office/powerpoint/2010/main" val="450066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0352" y="1797811"/>
          <a:ext cx="4114800" cy="3564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 marR="147320" indent="-1054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Pred</a:t>
                      </a:r>
                      <a:r>
                        <a:rPr sz="1400" spc="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ct</a:t>
                      </a:r>
                      <a:r>
                        <a:rPr sz="1400" spc="-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  </a:t>
                      </a:r>
                      <a:r>
                        <a:rPr sz="1400" spc="-4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Class</a:t>
                      </a:r>
                      <a:r>
                        <a:rPr sz="1400" spc="-1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 marR="147320" indent="-1054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Pred</a:t>
                      </a:r>
                      <a:r>
                        <a:rPr sz="1400" spc="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ct</a:t>
                      </a:r>
                      <a:r>
                        <a:rPr sz="1400" spc="-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  </a:t>
                      </a:r>
                      <a:r>
                        <a:rPr sz="1400" spc="-4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Class</a:t>
                      </a:r>
                      <a:r>
                        <a:rPr sz="1400" spc="-1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 marR="147320" indent="-1054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Pred</a:t>
                      </a:r>
                      <a:r>
                        <a:rPr sz="1400" spc="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ct</a:t>
                      </a:r>
                      <a:r>
                        <a:rPr sz="1400" spc="-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  </a:t>
                      </a:r>
                      <a:r>
                        <a:rPr sz="1400" spc="-4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Class</a:t>
                      </a:r>
                      <a:r>
                        <a:rPr sz="1400" spc="-1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33350" marR="114300" indent="28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Actual  </a:t>
                      </a:r>
                      <a:r>
                        <a:rPr sz="1400" spc="-4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Class</a:t>
                      </a:r>
                      <a:r>
                        <a:rPr sz="1400" spc="-16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369570">
                        <a:lnSpc>
                          <a:spcPct val="100000"/>
                        </a:lnSpc>
                      </a:pPr>
                      <a:r>
                        <a:rPr sz="1600" spc="-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TP1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B5CE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2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Actual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sz="1400" spc="-4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Class</a:t>
                      </a:r>
                      <a:r>
                        <a:rPr sz="1400" spc="-1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3695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TP2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B5CE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33350" marR="114300" indent="28575">
                        <a:lnSpc>
                          <a:spcPct val="100000"/>
                        </a:lnSpc>
                      </a:pPr>
                      <a:r>
                        <a:rPr sz="1400" spc="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Actual  </a:t>
                      </a:r>
                      <a:r>
                        <a:rPr sz="1400" spc="-4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Class</a:t>
                      </a:r>
                      <a:r>
                        <a:rPr sz="1400" spc="-16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3695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TP3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B5CE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818379" y="2624328"/>
            <a:ext cx="1264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20" dirty="0">
                <a:solidFill>
                  <a:srgbClr val="344B5E"/>
                </a:solidFill>
                <a:latin typeface="Arial"/>
                <a:cs typeface="Arial"/>
              </a:rPr>
              <a:t>Accuracy</a:t>
            </a:r>
            <a:r>
              <a:rPr sz="2000" spc="-16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344B5E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98514" y="2416758"/>
            <a:ext cx="19380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20" dirty="0">
                <a:solidFill>
                  <a:srgbClr val="344B5E"/>
                </a:solidFill>
                <a:latin typeface="Arial"/>
                <a:cs typeface="Arial"/>
              </a:rPr>
              <a:t>TP1</a:t>
            </a:r>
            <a:r>
              <a:rPr sz="2000" spc="-12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344B5E"/>
                </a:solidFill>
                <a:latin typeface="Arial"/>
                <a:cs typeface="Arial"/>
              </a:rPr>
              <a:t>+</a:t>
            </a:r>
            <a:r>
              <a:rPr sz="2000" spc="-114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44B5E"/>
                </a:solidFill>
                <a:latin typeface="Arial"/>
                <a:cs typeface="Arial"/>
              </a:rPr>
              <a:t>TP2</a:t>
            </a:r>
            <a:r>
              <a:rPr sz="2000" spc="-12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344B5E"/>
                </a:solidFill>
                <a:latin typeface="Arial"/>
                <a:cs typeface="Arial"/>
              </a:rPr>
              <a:t>+</a:t>
            </a:r>
            <a:r>
              <a:rPr sz="2000" spc="-114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44B5E"/>
                </a:solidFill>
                <a:latin typeface="Arial"/>
                <a:cs typeface="Arial"/>
              </a:rPr>
              <a:t>TP3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56881" y="2836748"/>
            <a:ext cx="6159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30" dirty="0">
                <a:solidFill>
                  <a:srgbClr val="344B5E"/>
                </a:solidFill>
                <a:latin typeface="Arial"/>
                <a:cs typeface="Arial"/>
              </a:rPr>
              <a:t>T</a:t>
            </a:r>
            <a:r>
              <a:rPr sz="2000" spc="60" dirty="0">
                <a:solidFill>
                  <a:srgbClr val="344B5E"/>
                </a:solidFill>
                <a:latin typeface="Arial"/>
                <a:cs typeface="Arial"/>
              </a:rPr>
              <a:t>o</a:t>
            </a:r>
            <a:r>
              <a:rPr sz="2000" spc="120" dirty="0">
                <a:solidFill>
                  <a:srgbClr val="344B5E"/>
                </a:solidFill>
                <a:latin typeface="Arial"/>
                <a:cs typeface="Arial"/>
              </a:rPr>
              <a:t>t</a:t>
            </a:r>
            <a:r>
              <a:rPr sz="2000" spc="-85" dirty="0">
                <a:solidFill>
                  <a:srgbClr val="344B5E"/>
                </a:solidFill>
                <a:latin typeface="Arial"/>
                <a:cs typeface="Arial"/>
              </a:rPr>
              <a:t>a</a:t>
            </a:r>
            <a:r>
              <a:rPr sz="2000" spc="110" dirty="0">
                <a:solidFill>
                  <a:srgbClr val="344B5E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38495" y="2810255"/>
            <a:ext cx="2258695" cy="0"/>
          </a:xfrm>
          <a:custGeom>
            <a:avLst/>
            <a:gdLst/>
            <a:ahLst/>
            <a:cxnLst/>
            <a:rect l="l" t="t" r="r" b="b"/>
            <a:pathLst>
              <a:path w="2258695">
                <a:moveTo>
                  <a:pt x="0" y="0"/>
                </a:moveTo>
                <a:lnTo>
                  <a:pt x="2258440" y="0"/>
                </a:lnTo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24985" y="4004310"/>
            <a:ext cx="1031875" cy="777240"/>
          </a:xfrm>
          <a:custGeom>
            <a:avLst/>
            <a:gdLst/>
            <a:ahLst/>
            <a:cxnLst/>
            <a:rect l="l" t="t" r="r" b="b"/>
            <a:pathLst>
              <a:path w="1031875" h="777239">
                <a:moveTo>
                  <a:pt x="643127" y="0"/>
                </a:moveTo>
                <a:lnTo>
                  <a:pt x="643127" y="194309"/>
                </a:lnTo>
                <a:lnTo>
                  <a:pt x="0" y="194309"/>
                </a:lnTo>
                <a:lnTo>
                  <a:pt x="0" y="582929"/>
                </a:lnTo>
                <a:lnTo>
                  <a:pt x="643127" y="582929"/>
                </a:lnTo>
                <a:lnTo>
                  <a:pt x="643127" y="777239"/>
                </a:lnTo>
                <a:lnTo>
                  <a:pt x="1031748" y="388619"/>
                </a:lnTo>
                <a:lnTo>
                  <a:pt x="643127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08323" y="3580256"/>
            <a:ext cx="2913065" cy="25144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zh-CN" altLang="en-US" sz="2800" spc="25" dirty="0">
                <a:latin typeface="Arial"/>
                <a:cs typeface="Arial"/>
              </a:rPr>
              <a:t>大部分多分类错误评价指标和二分类的类似</a:t>
            </a:r>
            <a:r>
              <a:rPr lang="zh-CN" altLang="en-US" sz="2800" dirty="0">
                <a:latin typeface="Arial"/>
                <a:cs typeface="Arial"/>
              </a:rPr>
              <a:t>，只是扩展为求和取平均。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F68C4A67-21C3-46F3-A011-B7AA63CD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多分类错误评价指标</a:t>
            </a:r>
          </a:p>
        </p:txBody>
      </p:sp>
    </p:spTree>
    <p:extLst>
      <p:ext uri="{BB962C8B-B14F-4D97-AF65-F5344CB8AC3E}">
        <p14:creationId xmlns:p14="http://schemas.microsoft.com/office/powerpoint/2010/main" val="252571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6AF31-721E-41F8-85C1-3857B010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177"/>
            <a:ext cx="8229600" cy="788360"/>
          </a:xfrm>
        </p:spPr>
        <p:txBody>
          <a:bodyPr/>
          <a:lstStyle/>
          <a:p>
            <a:r>
              <a:rPr lang="zh-CN" altLang="en-US" dirty="0"/>
              <a:t>宏平均和微平均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FF63F-EA33-4C0F-83C8-D7FD6856F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787370"/>
            <a:ext cx="4038600" cy="17400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宏平均（</a:t>
            </a:r>
            <a:r>
              <a:rPr lang="en-US" altLang="zh-CN" sz="2400" b="1" dirty="0">
                <a:solidFill>
                  <a:srgbClr val="FF0000"/>
                </a:solidFill>
              </a:rPr>
              <a:t>Macro-averaging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r>
              <a:rPr lang="en-US" altLang="zh-CN" sz="2400" b="1" dirty="0"/>
              <a:t>:</a:t>
            </a:r>
            <a:r>
              <a:rPr lang="zh-CN" altLang="en-US" sz="2400" dirty="0"/>
              <a:t>先对</a:t>
            </a:r>
            <a:r>
              <a:rPr lang="zh-CN" altLang="en-US" sz="2400" b="1" dirty="0">
                <a:solidFill>
                  <a:srgbClr val="0000FF"/>
                </a:solidFill>
              </a:rPr>
              <a:t>每个类</a:t>
            </a:r>
            <a:r>
              <a:rPr lang="zh-CN" altLang="en-US" sz="2400" dirty="0"/>
              <a:t>统计指标值，然后再对所有类求算术平均值。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736B15-CEA2-4F0E-8A82-AE95BB0F7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764704"/>
            <a:ext cx="3956248" cy="227044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微平均（</a:t>
            </a:r>
            <a:r>
              <a:rPr lang="en-US" altLang="zh-CN" sz="2400" b="1" dirty="0">
                <a:solidFill>
                  <a:srgbClr val="FF0000"/>
                </a:solidFill>
              </a:rPr>
              <a:t>Micro-averaging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r>
              <a:rPr lang="en-US" altLang="zh-CN" sz="2400" dirty="0"/>
              <a:t>:</a:t>
            </a:r>
            <a:r>
              <a:rPr lang="zh-CN" altLang="en-US" sz="2400" dirty="0"/>
              <a:t>对数据集中</a:t>
            </a:r>
            <a:r>
              <a:rPr lang="zh-CN" altLang="en-US" sz="2400" b="1" dirty="0">
                <a:solidFill>
                  <a:srgbClr val="0000FF"/>
                </a:solidFill>
              </a:rPr>
              <a:t>每个实例</a:t>
            </a:r>
            <a:r>
              <a:rPr lang="zh-CN" altLang="en-US" sz="2400" dirty="0"/>
              <a:t>不分类别进行统计，建立全局混淆矩阵，然后再计算相应指标。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5351447-8E0F-4DA7-BCA2-383C07C3CF85}"/>
                  </a:ext>
                </a:extLst>
              </p:cNvPr>
              <p:cNvSpPr txBox="1"/>
              <p:nvPr/>
            </p:nvSpPr>
            <p:spPr>
              <a:xfrm>
                <a:off x="827584" y="2564904"/>
                <a:ext cx="2664296" cy="523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/>
                  <a:t>M</a:t>
                </a:r>
                <a:r>
                  <a:rPr lang="en-US" altLang="zh-CN" sz="2400" dirty="0" err="1"/>
                  <a:t>acro_P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5351447-8E0F-4DA7-BCA2-383C07C3C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564904"/>
                <a:ext cx="2664296" cy="523541"/>
              </a:xfrm>
              <a:prstGeom prst="rect">
                <a:avLst/>
              </a:prstGeom>
              <a:blipFill>
                <a:blip r:embed="rId3"/>
                <a:stretch>
                  <a:fillRect l="-7094" t="-3488" b="-19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1FF0B17-7DB0-4728-A9FE-BEA3C20693DD}"/>
                  </a:ext>
                </a:extLst>
              </p:cNvPr>
              <p:cNvSpPr txBox="1"/>
              <p:nvPr/>
            </p:nvSpPr>
            <p:spPr>
              <a:xfrm>
                <a:off x="827584" y="3356992"/>
                <a:ext cx="2736304" cy="523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/>
                  <a:t>Macro_R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1FF0B17-7DB0-4728-A9FE-BEA3C2069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56992"/>
                <a:ext cx="2736304" cy="523541"/>
              </a:xfrm>
              <a:prstGeom prst="rect">
                <a:avLst/>
              </a:prstGeom>
              <a:blipFill>
                <a:blip r:embed="rId4"/>
                <a:stretch>
                  <a:fillRect l="-6904" t="-3488" b="-19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FEBF6AB-064C-4999-AAE1-57FF3C9CAC2A}"/>
                  </a:ext>
                </a:extLst>
              </p:cNvPr>
              <p:cNvSpPr txBox="1"/>
              <p:nvPr/>
            </p:nvSpPr>
            <p:spPr>
              <a:xfrm>
                <a:off x="827584" y="4164228"/>
                <a:ext cx="3060340" cy="523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/>
                  <a:t>Macro_F1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FEBF6AB-064C-4999-AAE1-57FF3C9CA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164228"/>
                <a:ext cx="3060340" cy="523541"/>
              </a:xfrm>
              <a:prstGeom prst="rect">
                <a:avLst/>
              </a:prstGeom>
              <a:blipFill>
                <a:blip r:embed="rId5"/>
                <a:stretch>
                  <a:fillRect l="-6175" t="-2326" b="-20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3443576-FA60-4EC4-85A6-CDE6897E089D}"/>
                  </a:ext>
                </a:extLst>
              </p:cNvPr>
              <p:cNvSpPr txBox="1"/>
              <p:nvPr/>
            </p:nvSpPr>
            <p:spPr>
              <a:xfrm>
                <a:off x="389384" y="4941168"/>
                <a:ext cx="4038600" cy="5489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/>
                  <a:t>Macro_F1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𝑀𝑎𝑐𝑟𝑜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𝑀𝑎𝑐𝑟𝑜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𝑀𝑎𝑐𝑟𝑜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𝑀𝑎𝑐𝑟𝑜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3443576-FA60-4EC4-85A6-CDE6897E0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84" y="4941168"/>
                <a:ext cx="4038600" cy="548933"/>
              </a:xfrm>
              <a:prstGeom prst="rect">
                <a:avLst/>
              </a:prstGeom>
              <a:blipFill>
                <a:blip r:embed="rId6"/>
                <a:stretch>
                  <a:fillRect l="-4683" t="-3333" b="-1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7F378E1-18A5-4805-A1B1-DE53AF956FF5}"/>
                  </a:ext>
                </a:extLst>
              </p:cNvPr>
              <p:cNvSpPr txBox="1"/>
              <p:nvPr/>
            </p:nvSpPr>
            <p:spPr>
              <a:xfrm>
                <a:off x="4648200" y="3233425"/>
                <a:ext cx="3668216" cy="6524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 err="1"/>
                  <a:t>Micro_P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5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𝑇𝑃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5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𝑇𝑃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5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7F378E1-18A5-4805-A1B1-DE53AF956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233425"/>
                <a:ext cx="3668216" cy="652423"/>
              </a:xfrm>
              <a:prstGeom prst="rect">
                <a:avLst/>
              </a:prstGeom>
              <a:blipFill>
                <a:blip r:embed="rId7"/>
                <a:stretch>
                  <a:fillRect l="-5158" b="-5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F0151F0-1CD2-4651-BEE9-A7DCD1786427}"/>
                  </a:ext>
                </a:extLst>
              </p:cNvPr>
              <p:cNvSpPr txBox="1"/>
              <p:nvPr/>
            </p:nvSpPr>
            <p:spPr>
              <a:xfrm>
                <a:off x="4648200" y="4025513"/>
                <a:ext cx="3668216" cy="6524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 err="1"/>
                  <a:t>Micro_R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5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𝑇𝑃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5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𝑇𝑃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5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F0151F0-1CD2-4651-BEE9-A7DCD1786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025513"/>
                <a:ext cx="3668216" cy="652423"/>
              </a:xfrm>
              <a:prstGeom prst="rect">
                <a:avLst/>
              </a:prstGeom>
              <a:blipFill>
                <a:blip r:embed="rId8"/>
                <a:stretch>
                  <a:fillRect l="-5158" b="-5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4FF709B-29F4-4556-9B89-013D24573078}"/>
                  </a:ext>
                </a:extLst>
              </p:cNvPr>
              <p:cNvSpPr txBox="1"/>
              <p:nvPr/>
            </p:nvSpPr>
            <p:spPr>
              <a:xfrm>
                <a:off x="4648200" y="4836259"/>
                <a:ext cx="4038600" cy="561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/>
                  <a:t>Micro_F1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𝑀𝑖𝑐𝑟𝑜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𝑀𝑖𝑐𝑟𝑜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𝑐𝑟𝑜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𝑐𝑟𝑜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4FF709B-29F4-4556-9B89-013D24573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836259"/>
                <a:ext cx="4038600" cy="561757"/>
              </a:xfrm>
              <a:prstGeom prst="rect">
                <a:avLst/>
              </a:prstGeom>
              <a:blipFill>
                <a:blip r:embed="rId9"/>
                <a:stretch>
                  <a:fillRect l="-4683" b="-13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E8898113-3B16-49B9-A12D-2BCFCB843D85}"/>
              </a:ext>
            </a:extLst>
          </p:cNvPr>
          <p:cNvSpPr txBox="1"/>
          <p:nvPr/>
        </p:nvSpPr>
        <p:spPr>
          <a:xfrm>
            <a:off x="0" y="5710178"/>
            <a:ext cx="9143999" cy="113710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宏平均赋予</a:t>
            </a:r>
            <a:r>
              <a:rPr lang="zh-CN" altLang="en-US" sz="24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每个类</a:t>
            </a:r>
            <a:r>
              <a:rPr lang="zh-CN" alt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相同的权重，而微平均赋予</a:t>
            </a:r>
            <a:r>
              <a:rPr lang="zh-CN" altLang="en-US" sz="24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每个样本</a:t>
            </a:r>
            <a:r>
              <a:rPr lang="zh-CN" alt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决策相同的权重。在微平均评估指标中，样本数多的类别主导着样本数少的类。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889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0" y="1772538"/>
            <a:ext cx="8242300" cy="2077556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300"/>
              </a:spcBef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+mn-ea"/>
                <a:cs typeface="Arial"/>
              </a:rPr>
              <a:t>要求你为白血病的诊断构建一个分类器</a:t>
            </a:r>
            <a:endParaRPr lang="en-US" altLang="zh-CN" sz="2400" dirty="0">
              <a:latin typeface="+mn-ea"/>
              <a:cs typeface="Arial"/>
            </a:endParaRPr>
          </a:p>
          <a:p>
            <a:pPr marL="299085" indent="-286385">
              <a:lnSpc>
                <a:spcPct val="150000"/>
              </a:lnSpc>
              <a:spcBef>
                <a:spcPts val="13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spc="-15" dirty="0">
                <a:latin typeface="+mn-ea"/>
                <a:cs typeface="Arial"/>
              </a:rPr>
              <a:t>训练数据：</a:t>
            </a:r>
            <a:r>
              <a:rPr lang="en-US" altLang="zh-CN" sz="2400" spc="70" dirty="0">
                <a:latin typeface="+mn-ea"/>
                <a:cs typeface="Arial"/>
              </a:rPr>
              <a:t>1%</a:t>
            </a:r>
            <a:r>
              <a:rPr lang="zh-CN" altLang="en-US" sz="2400" spc="-55" dirty="0">
                <a:latin typeface="+mn-ea"/>
                <a:cs typeface="Arial"/>
              </a:rPr>
              <a:t> 的样例患有白血病，</a:t>
            </a:r>
            <a:r>
              <a:rPr sz="2400" spc="70" dirty="0">
                <a:latin typeface="+mn-ea"/>
                <a:cs typeface="Arial"/>
              </a:rPr>
              <a:t>99%</a:t>
            </a:r>
            <a:r>
              <a:rPr sz="2400" spc="-55" dirty="0">
                <a:latin typeface="+mn-ea"/>
                <a:cs typeface="Arial"/>
              </a:rPr>
              <a:t> </a:t>
            </a:r>
            <a:r>
              <a:rPr lang="zh-CN" altLang="en-US" sz="2400" spc="35" dirty="0">
                <a:latin typeface="+mn-ea"/>
                <a:cs typeface="Arial"/>
              </a:rPr>
              <a:t>是健康的</a:t>
            </a:r>
            <a:endParaRPr sz="2400" dirty="0">
              <a:latin typeface="+mn-ea"/>
              <a:cs typeface="Arial"/>
            </a:endParaRPr>
          </a:p>
          <a:p>
            <a:pPr marL="299085" indent="-286385">
              <a:lnSpc>
                <a:spcPct val="150000"/>
              </a:lnSpc>
              <a:spcBef>
                <a:spcPts val="12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spc="-25" dirty="0">
                <a:latin typeface="+mn-ea"/>
                <a:cs typeface="Arial"/>
              </a:rPr>
              <a:t>评价指标：</a:t>
            </a:r>
            <a:r>
              <a:rPr lang="zh-CN" altLang="en-US" sz="2400" b="1" spc="-25" dirty="0">
                <a:solidFill>
                  <a:srgbClr val="FF0000"/>
                </a:solidFill>
                <a:latin typeface="+mn-ea"/>
                <a:cs typeface="Arial"/>
              </a:rPr>
              <a:t>预测精度</a:t>
            </a:r>
            <a:r>
              <a:rPr lang="zh-CN" altLang="en-US" sz="2400" b="1" spc="-25" dirty="0">
                <a:latin typeface="+mn-ea"/>
                <a:cs typeface="Arial"/>
              </a:rPr>
              <a:t>，</a:t>
            </a:r>
            <a:r>
              <a:rPr lang="zh-CN" altLang="en-US" sz="2400" spc="-25" dirty="0">
                <a:latin typeface="+mn-ea"/>
                <a:cs typeface="Arial"/>
              </a:rPr>
              <a:t>即</a:t>
            </a:r>
            <a:r>
              <a:rPr lang="zh-CN" altLang="en-US" sz="2400" spc="-75" dirty="0">
                <a:latin typeface="+mn-ea"/>
                <a:cs typeface="Arial"/>
              </a:rPr>
              <a:t>预测正确的百分比</a:t>
            </a:r>
            <a:endParaRPr sz="2400" dirty="0">
              <a:latin typeface="+mn-ea"/>
              <a:cs typeface="Arial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EF2FB6A-7AD6-4802-B210-8F3FD1C8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精度指标的局限性</a:t>
            </a:r>
          </a:p>
        </p:txBody>
      </p:sp>
    </p:spTree>
    <p:extLst>
      <p:ext uri="{BB962C8B-B14F-4D97-AF65-F5344CB8AC3E}">
        <p14:creationId xmlns:p14="http://schemas.microsoft.com/office/powerpoint/2010/main" val="1924916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5541F-3913-44F5-B10C-A7751479C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EBACA-B5D0-43AC-939A-CE17A72E2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假设有</a:t>
            </a:r>
            <a:r>
              <a:rPr lang="en-US" altLang="zh-CN" dirty="0"/>
              <a:t>10</a:t>
            </a:r>
            <a:r>
              <a:rPr lang="zh-CN" altLang="en-US" dirty="0"/>
              <a:t>个样本，属于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三个类别。假设这</a:t>
            </a:r>
            <a:r>
              <a:rPr lang="en-US" altLang="zh-CN" dirty="0"/>
              <a:t>10</a:t>
            </a:r>
            <a:r>
              <a:rPr lang="zh-CN" altLang="en-US" dirty="0"/>
              <a:t>个样本的真实类别和预测的类别分别是：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真实：</a:t>
            </a:r>
            <a:r>
              <a:rPr lang="en-US" altLang="zh-CN" dirty="0"/>
              <a:t>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C B C A B </a:t>
            </a:r>
            <a:r>
              <a:rPr lang="en-US" altLang="zh-CN" dirty="0" err="1"/>
              <a:t>B</a:t>
            </a:r>
            <a:r>
              <a:rPr lang="en-US" altLang="zh-CN" dirty="0"/>
              <a:t> C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预测：</a:t>
            </a:r>
            <a:r>
              <a:rPr lang="en-US" altLang="zh-CN" dirty="0"/>
              <a:t>A </a:t>
            </a:r>
            <a:r>
              <a:rPr lang="en-US" altLang="zh-CN" dirty="0" err="1"/>
              <a:t>A</a:t>
            </a:r>
            <a:r>
              <a:rPr lang="en-US" altLang="zh-CN" dirty="0"/>
              <a:t> C B A C A C B C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求出每个类别的</a:t>
            </a:r>
            <a:r>
              <a:rPr lang="en-US" altLang="zh-CN" dirty="0"/>
              <a:t>P, R, </a:t>
            </a:r>
            <a:r>
              <a:rPr lang="zh-CN" altLang="en-US" dirty="0"/>
              <a:t>和</a:t>
            </a:r>
            <a:r>
              <a:rPr lang="en-US" altLang="zh-CN" dirty="0"/>
              <a:t>F1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求出宏平均</a:t>
            </a:r>
            <a:r>
              <a:rPr lang="en-US" altLang="zh-CN" dirty="0"/>
              <a:t>P, R, </a:t>
            </a:r>
            <a:r>
              <a:rPr lang="zh-CN" altLang="en-US" dirty="0"/>
              <a:t>和</a:t>
            </a:r>
            <a:r>
              <a:rPr lang="en-US" altLang="zh-CN" dirty="0"/>
              <a:t>F1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求出微平均</a:t>
            </a:r>
            <a:r>
              <a:rPr lang="en-US" altLang="zh-CN" dirty="0"/>
              <a:t>P, R, </a:t>
            </a:r>
            <a:r>
              <a:rPr lang="zh-CN" altLang="en-US" dirty="0"/>
              <a:t>和</a:t>
            </a:r>
            <a:r>
              <a:rPr lang="en-US" altLang="zh-CN" dirty="0"/>
              <a:t>F1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97FF63-118E-4A3D-9B29-B33E30345784}"/>
              </a:ext>
            </a:extLst>
          </p:cNvPr>
          <p:cNvSpPr/>
          <p:nvPr/>
        </p:nvSpPr>
        <p:spPr>
          <a:xfrm>
            <a:off x="457200" y="6145832"/>
            <a:ext cx="8147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micro-F1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altLang="zh-CN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micro-precision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altLang="zh-CN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micro-recall = accuracy</a:t>
            </a:r>
            <a:endParaRPr lang="zh-CN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31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0" y="1833000"/>
            <a:ext cx="8303964" cy="199605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spcBef>
                <a:spcPts val="825"/>
              </a:spcBef>
            </a:pPr>
            <a:r>
              <a:rPr lang="zh-CN" altLang="en-US" sz="2400" b="1" spc="20" dirty="0">
                <a:latin typeface="Arial"/>
                <a:cs typeface="Arial"/>
              </a:rPr>
              <a:t>导入想用的评价指标函数：</a:t>
            </a:r>
            <a:endParaRPr lang="en-US" sz="2400" dirty="0">
              <a:latin typeface="Arial"/>
              <a:cs typeface="Arial"/>
            </a:endParaRPr>
          </a:p>
          <a:p>
            <a:pPr marL="469900">
              <a:spcBef>
                <a:spcPts val="570"/>
              </a:spcBef>
            </a:pPr>
            <a:r>
              <a:rPr 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from </a:t>
            </a:r>
            <a:r>
              <a:rPr lang="en-US"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sklearn.metrics</a:t>
            </a:r>
            <a:r>
              <a:rPr 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 import</a:t>
            </a:r>
            <a:r>
              <a:rPr lang="en-US" sz="2000" b="1" spc="-8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 err="1">
                <a:solidFill>
                  <a:srgbClr val="9BB808"/>
                </a:solidFill>
                <a:latin typeface="Courier New"/>
                <a:cs typeface="Courier New"/>
              </a:rPr>
              <a:t>accuracy_score</a:t>
            </a:r>
            <a:endParaRPr lang="en-US" sz="2000" dirty="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/>
            <a:r>
              <a:rPr lang="zh-CN" altLang="en-US" sz="2400" b="1" spc="-25" dirty="0">
                <a:latin typeface="Arial"/>
                <a:cs typeface="Arial"/>
              </a:rPr>
              <a:t>在测试集和预测得到的结果上计算指标值：</a:t>
            </a:r>
            <a:endParaRPr sz="2400" dirty="0">
              <a:latin typeface="Arial"/>
              <a:cs typeface="Arial"/>
            </a:endParaRPr>
          </a:p>
          <a:p>
            <a:pPr marL="469900">
              <a:spcBef>
                <a:spcPts val="570"/>
              </a:spcBef>
            </a:pP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accuracy_value 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9BB808"/>
                </a:solidFill>
                <a:latin typeface="Courier New"/>
                <a:cs typeface="Courier New"/>
              </a:rPr>
              <a:t>accuracy_score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(y_test,</a:t>
            </a:r>
            <a:r>
              <a:rPr sz="2000" b="1" spc="-8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y_pred)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8C15A05C-8FEB-44F6-BC99-D2A83E29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分类错误评价指标的语法</a:t>
            </a:r>
          </a:p>
        </p:txBody>
      </p:sp>
    </p:spTree>
    <p:extLst>
      <p:ext uri="{BB962C8B-B14F-4D97-AF65-F5344CB8AC3E}">
        <p14:creationId xmlns:p14="http://schemas.microsoft.com/office/powerpoint/2010/main" val="1853239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0" y="1833000"/>
            <a:ext cx="8303964" cy="199605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spcBef>
                <a:spcPts val="825"/>
              </a:spcBef>
            </a:pPr>
            <a:r>
              <a:rPr lang="zh-CN" altLang="en-US" sz="2400" b="1" spc="20" dirty="0">
                <a:latin typeface="Arial"/>
                <a:cs typeface="Arial"/>
              </a:rPr>
              <a:t>导入想用的评价指标函数：</a:t>
            </a:r>
            <a:endParaRPr lang="en-US" sz="2400" dirty="0">
              <a:latin typeface="Arial"/>
              <a:cs typeface="Arial"/>
            </a:endParaRPr>
          </a:p>
          <a:p>
            <a:pPr marL="469900">
              <a:spcBef>
                <a:spcPts val="570"/>
              </a:spcBef>
            </a:pPr>
            <a:r>
              <a:rPr 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from </a:t>
            </a:r>
            <a:r>
              <a:rPr lang="en-US"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sklearn.metrics</a:t>
            </a:r>
            <a:r>
              <a:rPr 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 import</a:t>
            </a:r>
            <a:r>
              <a:rPr lang="en-US" sz="2000" b="1" spc="-8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 err="1">
                <a:solidFill>
                  <a:srgbClr val="9BB808"/>
                </a:solidFill>
                <a:latin typeface="Courier New"/>
                <a:cs typeface="Courier New"/>
              </a:rPr>
              <a:t>accuracy_score</a:t>
            </a:r>
            <a:endParaRPr lang="en-US" sz="2000" dirty="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/>
            <a:r>
              <a:rPr lang="zh-CN" altLang="en-US" sz="2400" b="1" spc="-25" dirty="0">
                <a:latin typeface="Arial"/>
                <a:cs typeface="Arial"/>
              </a:rPr>
              <a:t>在测试集和预测得到的结果上计算指标值：</a:t>
            </a:r>
            <a:endParaRPr sz="2400" dirty="0">
              <a:latin typeface="Arial"/>
              <a:cs typeface="Arial"/>
            </a:endParaRPr>
          </a:p>
          <a:p>
            <a:pPr marL="469900">
              <a:spcBef>
                <a:spcPts val="570"/>
              </a:spcBef>
            </a:pP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accuracy_value 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9BB808"/>
                </a:solidFill>
                <a:latin typeface="Courier New"/>
                <a:cs typeface="Courier New"/>
              </a:rPr>
              <a:t>accuracy_score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(y_test,</a:t>
            </a:r>
            <a:r>
              <a:rPr sz="2000" b="1" spc="-8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y_pred)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8C15A05C-8FEB-44F6-BC99-D2A83E29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分类错误评价指标的语法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23EEDA-952A-4646-BD10-53118A9EA067}"/>
              </a:ext>
            </a:extLst>
          </p:cNvPr>
          <p:cNvSpPr txBox="1"/>
          <p:nvPr/>
        </p:nvSpPr>
        <p:spPr>
          <a:xfrm>
            <a:off x="395537" y="4149080"/>
            <a:ext cx="8352928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/>
            <a:r>
              <a:rPr lang="zh-CN" altLang="en-US" sz="2400" b="1" spc="-50" dirty="0">
                <a:latin typeface="Arial"/>
                <a:cs typeface="Arial"/>
              </a:rPr>
              <a:t>其他评价指标函数和检测工具</a:t>
            </a:r>
            <a:r>
              <a:rPr lang="en-US" altLang="zh-CN" sz="2400" b="1" spc="-35" dirty="0">
                <a:latin typeface="Arial"/>
                <a:cs typeface="Arial"/>
              </a:rPr>
              <a:t>:</a:t>
            </a:r>
            <a:endParaRPr lang="en-US" altLang="zh-CN" sz="2400" dirty="0">
              <a:latin typeface="Arial"/>
              <a:cs typeface="Arial"/>
            </a:endParaRPr>
          </a:p>
          <a:p>
            <a:pPr marL="469900">
              <a:spcBef>
                <a:spcPts val="270"/>
              </a:spcBef>
            </a:pPr>
            <a:r>
              <a:rPr lang="en-US" altLang="zh-CN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from </a:t>
            </a:r>
            <a:r>
              <a:rPr lang="en-US" altLang="zh-CN"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sklearn.metrics</a:t>
            </a:r>
            <a:r>
              <a:rPr lang="en-US" altLang="zh-CN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 import </a:t>
            </a:r>
            <a:r>
              <a:rPr lang="en-US" altLang="zh-CN" sz="2000" b="1" spc="-5" dirty="0" err="1">
                <a:solidFill>
                  <a:srgbClr val="9BB808"/>
                </a:solidFill>
                <a:latin typeface="Courier New"/>
                <a:cs typeface="Courier New"/>
              </a:rPr>
              <a:t>precision_score</a:t>
            </a:r>
            <a:r>
              <a:rPr lang="en-US" altLang="zh-CN" sz="2000" b="1" spc="-5" dirty="0">
                <a:solidFill>
                  <a:srgbClr val="9BB808"/>
                </a:solidFill>
                <a:latin typeface="Courier New"/>
                <a:cs typeface="Courier New"/>
              </a:rPr>
              <a:t>,</a:t>
            </a:r>
            <a:r>
              <a:rPr lang="en-US" altLang="zh-CN" sz="2000" b="1" spc="-75" dirty="0">
                <a:solidFill>
                  <a:srgbClr val="9BB808"/>
                </a:solidFill>
                <a:latin typeface="Courier New"/>
                <a:cs typeface="Courier New"/>
              </a:rPr>
              <a:t> </a:t>
            </a:r>
            <a:r>
              <a:rPr lang="en-US" altLang="zh-CN" sz="2000" b="1" spc="-5" dirty="0" err="1">
                <a:solidFill>
                  <a:srgbClr val="9BB808"/>
                </a:solidFill>
                <a:latin typeface="Courier New"/>
                <a:cs typeface="Courier New"/>
              </a:rPr>
              <a:t>recall_score</a:t>
            </a:r>
            <a:r>
              <a:rPr lang="en-US" altLang="zh-CN" sz="2000" b="1" spc="-5" dirty="0">
                <a:solidFill>
                  <a:srgbClr val="9BB808"/>
                </a:solidFill>
                <a:latin typeface="Courier New"/>
                <a:cs typeface="Courier New"/>
              </a:rPr>
              <a:t>, f1_score,</a:t>
            </a:r>
            <a:r>
              <a:rPr lang="en-US" altLang="zh-CN" sz="2000" b="1" spc="-35" dirty="0">
                <a:solidFill>
                  <a:srgbClr val="9BB808"/>
                </a:solidFill>
                <a:latin typeface="Courier New"/>
                <a:cs typeface="Courier New"/>
              </a:rPr>
              <a:t> </a:t>
            </a:r>
            <a:r>
              <a:rPr lang="en-US" altLang="zh-CN" sz="2000" b="1" spc="-5" dirty="0" err="1">
                <a:solidFill>
                  <a:srgbClr val="9BB808"/>
                </a:solidFill>
                <a:latin typeface="Courier New"/>
                <a:cs typeface="Courier New"/>
              </a:rPr>
              <a:t>roc_auc_score</a:t>
            </a:r>
            <a:r>
              <a:rPr lang="en-US" altLang="zh-CN" sz="2000" b="1" spc="-5" dirty="0">
                <a:solidFill>
                  <a:srgbClr val="9BB808"/>
                </a:solidFill>
                <a:latin typeface="Courier New"/>
                <a:cs typeface="Courier New"/>
              </a:rPr>
              <a:t>, </a:t>
            </a:r>
            <a:r>
              <a:rPr lang="en-US" altLang="zh-CN" sz="2000" b="1" spc="-5" dirty="0" err="1">
                <a:solidFill>
                  <a:srgbClr val="9BB808"/>
                </a:solidFill>
                <a:latin typeface="Courier New"/>
                <a:cs typeface="Courier New"/>
              </a:rPr>
              <a:t>confusion_matrix</a:t>
            </a:r>
            <a:r>
              <a:rPr lang="en-US" altLang="zh-CN" sz="2000" b="1" spc="-5" dirty="0">
                <a:solidFill>
                  <a:srgbClr val="9BB808"/>
                </a:solidFill>
                <a:latin typeface="Courier New"/>
                <a:cs typeface="Courier New"/>
              </a:rPr>
              <a:t>,</a:t>
            </a:r>
            <a:r>
              <a:rPr lang="en-US" altLang="zh-CN" sz="2000" b="1" spc="-55" dirty="0">
                <a:solidFill>
                  <a:srgbClr val="9BB808"/>
                </a:solidFill>
                <a:latin typeface="Courier New"/>
                <a:cs typeface="Courier New"/>
              </a:rPr>
              <a:t> </a:t>
            </a:r>
            <a:r>
              <a:rPr lang="en-US" altLang="zh-CN" sz="2000" b="1" spc="-5" dirty="0" err="1">
                <a:solidFill>
                  <a:srgbClr val="9BB808"/>
                </a:solidFill>
                <a:latin typeface="Courier New"/>
                <a:cs typeface="Courier New"/>
              </a:rPr>
              <a:t>roc_curve</a:t>
            </a:r>
            <a:r>
              <a:rPr lang="en-US" altLang="zh-CN" sz="2000" b="1" spc="-5" dirty="0">
                <a:solidFill>
                  <a:srgbClr val="9BB808"/>
                </a:solidFill>
                <a:latin typeface="Courier New"/>
                <a:cs typeface="Courier New"/>
              </a:rPr>
              <a:t>, </a:t>
            </a:r>
            <a:r>
              <a:rPr lang="en-US" altLang="zh-CN" sz="2000" b="1" spc="-5" dirty="0" err="1">
                <a:solidFill>
                  <a:srgbClr val="9BB808"/>
                </a:solidFill>
                <a:latin typeface="Courier New"/>
                <a:cs typeface="Courier New"/>
              </a:rPr>
              <a:t>precision_recall_curve</a:t>
            </a:r>
            <a:endParaRPr lang="en-US" altLang="zh-CN" sz="2000" dirty="0">
              <a:latin typeface="Courier New"/>
              <a:cs typeface="Courier New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9B6603-DA61-4331-B7DE-4B389EA3F228}"/>
              </a:ext>
            </a:extLst>
          </p:cNvPr>
          <p:cNvSpPr txBox="1"/>
          <p:nvPr/>
        </p:nvSpPr>
        <p:spPr>
          <a:xfrm>
            <a:off x="395536" y="6265044"/>
            <a:ext cx="8226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hlinkClick r:id="rId2"/>
              </a:rPr>
              <a:t>https://scikit-learn.org/stable/modules/classes.html#module-sklearn.metrics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2652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C2D99-7975-46AF-8D4A-EC8B963D2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Jupyter</a:t>
            </a:r>
            <a:r>
              <a:rPr lang="zh-CN" altLang="en-US" dirty="0"/>
              <a:t>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37756-DBB7-4C35-B7EE-E96584B1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07-classification</a:t>
            </a:r>
            <a:r>
              <a:rPr lang="en-US" altLang="zh-CN" dirty="0"/>
              <a:t>_metrics.ipynb</a:t>
            </a:r>
            <a:endParaRPr lang="zh-CN" alt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8E1D4A5-258D-4362-8E7C-9051E4C92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86599"/>
              </p:ext>
            </p:extLst>
          </p:nvPr>
        </p:nvGraphicFramePr>
        <p:xfrm>
          <a:off x="1907704" y="2996952"/>
          <a:ext cx="5029200" cy="2330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6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spc="2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Predicted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lang="en-US" altLang="zh-CN" sz="18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2909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spc="2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Predicted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468630" algn="ctr">
                        <a:lnSpc>
                          <a:spcPct val="100000"/>
                        </a:lnSpc>
                      </a:pPr>
                      <a:r>
                        <a:rPr lang="en-US" altLang="zh-CN" sz="18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285750" marR="266065" indent="7874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spc="2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Actual  </a:t>
                      </a:r>
                      <a:r>
                        <a:rPr lang="en-US" altLang="zh-CN" sz="18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5645" marR="226060" indent="-46863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en-US" altLang="zh-CN" sz="1800" spc="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105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790" marB="0" anchor="ctr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3105" marR="151130" indent="-53975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en-US" altLang="zh-CN" sz="1800" spc="-3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7790" marB="0" anchor="ctr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605">
                <a:tc>
                  <a:txBody>
                    <a:bodyPr/>
                    <a:lstStyle/>
                    <a:p>
                      <a:pPr marL="239395" marR="219710" indent="12446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spc="2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Actual  </a:t>
                      </a:r>
                      <a:r>
                        <a:rPr lang="en-US" altLang="zh-CN" sz="18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265" marR="197485" indent="-504825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lang="en-US" altLang="zh-CN" sz="1800" spc="-3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51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8425" marB="0" anchor="ctr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05485" marR="179705" indent="-503555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lang="en-US" altLang="zh-CN" sz="1800" spc="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8425" marB="0" anchor="ctr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08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1417638"/>
            <a:ext cx="8242300" cy="349332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300"/>
              </a:spcBef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+mn-ea"/>
                <a:cs typeface="Arial"/>
              </a:rPr>
              <a:t>要求你为白血病的诊断构建一个分类器</a:t>
            </a:r>
            <a:endParaRPr lang="en-US" altLang="zh-CN" sz="2400" dirty="0">
              <a:latin typeface="+mn-ea"/>
              <a:cs typeface="Arial"/>
            </a:endParaRPr>
          </a:p>
          <a:p>
            <a:pPr marL="299085" indent="-286385">
              <a:lnSpc>
                <a:spcPct val="150000"/>
              </a:lnSpc>
              <a:spcBef>
                <a:spcPts val="13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spc="-15" dirty="0">
                <a:latin typeface="+mn-ea"/>
                <a:cs typeface="Arial"/>
              </a:rPr>
              <a:t>训练数据：</a:t>
            </a:r>
            <a:r>
              <a:rPr lang="en-US" altLang="zh-CN" sz="2400" spc="70" dirty="0">
                <a:latin typeface="+mn-ea"/>
                <a:cs typeface="Arial"/>
              </a:rPr>
              <a:t>1%</a:t>
            </a:r>
            <a:r>
              <a:rPr lang="zh-CN" altLang="en-US" sz="2400" spc="-55" dirty="0">
                <a:latin typeface="+mn-ea"/>
                <a:cs typeface="Arial"/>
              </a:rPr>
              <a:t> 的样例患有白血病，</a:t>
            </a:r>
            <a:r>
              <a:rPr sz="2400" spc="70" dirty="0">
                <a:latin typeface="+mn-ea"/>
                <a:cs typeface="Arial"/>
              </a:rPr>
              <a:t>99%</a:t>
            </a:r>
            <a:r>
              <a:rPr sz="2400" spc="-55" dirty="0">
                <a:latin typeface="+mn-ea"/>
                <a:cs typeface="Arial"/>
              </a:rPr>
              <a:t> </a:t>
            </a:r>
            <a:r>
              <a:rPr lang="zh-CN" altLang="en-US" sz="2400" spc="35" dirty="0">
                <a:latin typeface="+mn-ea"/>
                <a:cs typeface="Arial"/>
              </a:rPr>
              <a:t>是健康的</a:t>
            </a:r>
            <a:endParaRPr sz="2400" dirty="0">
              <a:latin typeface="+mn-ea"/>
              <a:cs typeface="Arial"/>
            </a:endParaRPr>
          </a:p>
          <a:p>
            <a:pPr marL="299085" indent="-286385">
              <a:lnSpc>
                <a:spcPct val="150000"/>
              </a:lnSpc>
              <a:spcBef>
                <a:spcPts val="12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spc="-25" dirty="0">
                <a:latin typeface="+mn-ea"/>
                <a:cs typeface="Arial"/>
              </a:rPr>
              <a:t>评价指标：</a:t>
            </a:r>
            <a:r>
              <a:rPr lang="zh-CN" altLang="en-US" sz="2400" b="1" spc="-25" dirty="0">
                <a:solidFill>
                  <a:srgbClr val="FF0000"/>
                </a:solidFill>
                <a:latin typeface="+mn-ea"/>
                <a:cs typeface="Arial"/>
              </a:rPr>
              <a:t>预测精度</a:t>
            </a:r>
            <a:r>
              <a:rPr lang="zh-CN" altLang="en-US" sz="2400" b="1" spc="-25" dirty="0">
                <a:latin typeface="+mn-ea"/>
                <a:cs typeface="Arial"/>
              </a:rPr>
              <a:t>，</a:t>
            </a:r>
            <a:r>
              <a:rPr lang="zh-CN" altLang="en-US" sz="2400" spc="-25" dirty="0">
                <a:latin typeface="+mn-ea"/>
                <a:cs typeface="Arial"/>
              </a:rPr>
              <a:t>即</a:t>
            </a:r>
            <a:r>
              <a:rPr lang="zh-CN" altLang="en-US" sz="2400" spc="-75" dirty="0">
                <a:latin typeface="+mn-ea"/>
                <a:cs typeface="Arial"/>
              </a:rPr>
              <a:t>预测正确的百分比</a:t>
            </a:r>
            <a:endParaRPr lang="en-US" altLang="zh-CN" sz="2400" spc="-75" dirty="0">
              <a:latin typeface="+mn-ea"/>
              <a:cs typeface="Arial"/>
            </a:endParaRPr>
          </a:p>
          <a:p>
            <a:pPr marL="299085" indent="-286385">
              <a:lnSpc>
                <a:spcPct val="150000"/>
              </a:lnSpc>
              <a:spcBef>
                <a:spcPts val="12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spc="-75" dirty="0">
                <a:latin typeface="+mn-ea"/>
                <a:cs typeface="Arial"/>
              </a:rPr>
              <a:t>那么构建一个最简单的分类器，对所有输入都回答“健康”</a:t>
            </a:r>
            <a:endParaRPr lang="en-US" altLang="zh-CN" sz="2400" spc="-75" dirty="0">
              <a:latin typeface="+mn-ea"/>
              <a:cs typeface="Arial"/>
            </a:endParaRPr>
          </a:p>
          <a:p>
            <a:pPr marL="299085" indent="-286385">
              <a:lnSpc>
                <a:spcPct val="150000"/>
              </a:lnSpc>
              <a:spcBef>
                <a:spcPts val="12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spc="-75" dirty="0">
                <a:latin typeface="+mn-ea"/>
                <a:cs typeface="Arial"/>
              </a:rPr>
              <a:t>仍然可以达到</a:t>
            </a:r>
            <a:r>
              <a:rPr lang="en-US" altLang="zh-CN" sz="2400" spc="-75" dirty="0">
                <a:latin typeface="+mn-ea"/>
                <a:cs typeface="Arial"/>
              </a:rPr>
              <a:t>99%</a:t>
            </a:r>
            <a:r>
              <a:rPr lang="zh-CN" altLang="en-US" sz="2400" spc="-75" dirty="0">
                <a:latin typeface="+mn-ea"/>
                <a:cs typeface="Arial"/>
              </a:rPr>
              <a:t>的精度。。。</a:t>
            </a:r>
            <a:endParaRPr sz="2400" dirty="0">
              <a:latin typeface="+mn-ea"/>
              <a:cs typeface="Arial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EF2FB6A-7AD6-4802-B210-8F3FD1C8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精度指标的局限性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F104B2-D0C7-4EA6-ADF7-3CDAFB7F1F90}"/>
              </a:ext>
            </a:extLst>
          </p:cNvPr>
          <p:cNvSpPr txBox="1"/>
          <p:nvPr/>
        </p:nvSpPr>
        <p:spPr>
          <a:xfrm>
            <a:off x="395536" y="5301208"/>
            <a:ext cx="8229600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现实中样本在</a:t>
            </a:r>
            <a:r>
              <a:rPr lang="zh-CN" altLang="en-US" sz="2400" b="1" dirty="0">
                <a:solidFill>
                  <a:srgbClr val="0066FF"/>
                </a:solidFill>
              </a:rPr>
              <a:t>不同类别的分布不平衡</a:t>
            </a:r>
            <a:r>
              <a:rPr lang="zh-CN" altLang="en-US" sz="2400" b="1" dirty="0">
                <a:solidFill>
                  <a:srgbClr val="FF0000"/>
                </a:solidFill>
              </a:rPr>
              <a:t>，导致精度不能很好地反应分类器的性能</a:t>
            </a:r>
          </a:p>
        </p:txBody>
      </p:sp>
    </p:spTree>
    <p:extLst>
      <p:ext uri="{BB962C8B-B14F-4D97-AF65-F5344CB8AC3E}">
        <p14:creationId xmlns:p14="http://schemas.microsoft.com/office/powerpoint/2010/main" val="86044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518229"/>
              </p:ext>
            </p:extLst>
          </p:nvPr>
        </p:nvGraphicFramePr>
        <p:xfrm>
          <a:off x="1454022" y="1735836"/>
          <a:ext cx="5998297" cy="3061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5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85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2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Predicted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0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Positive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2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Predicted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46863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Negative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15">
                <a:tc>
                  <a:txBody>
                    <a:bodyPr/>
                    <a:lstStyle/>
                    <a:p>
                      <a:pPr marL="285750" marR="266065" indent="7874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2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Actual  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sitive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5645" marR="226060" indent="-46863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-14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Positive  </a:t>
                      </a:r>
                      <a:r>
                        <a:rPr sz="2000" spc="-7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(TP)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B5CED0"/>
                    </a:solidFill>
                  </a:tcPr>
                </a:tc>
                <a:tc>
                  <a:txBody>
                    <a:bodyPr/>
                    <a:lstStyle/>
                    <a:p>
                      <a:pPr marL="713105" marR="151130" indent="-53975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-3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False</a:t>
                      </a:r>
                      <a:r>
                        <a:rPr sz="2000" spc="-15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Negative  </a:t>
                      </a:r>
                      <a:r>
                        <a:rPr sz="2000" spc="-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(FN)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CC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6708">
                <a:tc>
                  <a:txBody>
                    <a:bodyPr/>
                    <a:lstStyle/>
                    <a:p>
                      <a:pPr marL="239395" marR="219710" indent="12446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000" spc="2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Actual  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Negative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265" marR="197485" indent="-5048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000" spc="-3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False</a:t>
                      </a:r>
                      <a:r>
                        <a:rPr sz="2000" spc="-15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Positive  </a:t>
                      </a:r>
                      <a:r>
                        <a:rPr sz="2000" spc="-1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(FP)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CCDF91"/>
                    </a:solidFill>
                  </a:tcPr>
                </a:tc>
                <a:tc>
                  <a:txBody>
                    <a:bodyPr/>
                    <a:lstStyle/>
                    <a:p>
                      <a:pPr marL="705485" marR="179705" indent="-5035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000" spc="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-14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Negative  </a:t>
                      </a:r>
                      <a:r>
                        <a:rPr sz="2000" spc="-5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(TN)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B5CE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标题 5">
            <a:extLst>
              <a:ext uri="{FF2B5EF4-FFF2-40B4-BE49-F238E27FC236}">
                <a16:creationId xmlns:a16="http://schemas.microsoft.com/office/drawing/2014/main" id="{29090517-474D-4B21-AAEA-8ED89FA8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混淆矩阵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DADB3A-3C83-49F5-88CD-F58DFE2C3B86}"/>
              </a:ext>
            </a:extLst>
          </p:cNvPr>
          <p:cNvSpPr txBox="1"/>
          <p:nvPr/>
        </p:nvSpPr>
        <p:spPr>
          <a:xfrm>
            <a:off x="534380" y="5115349"/>
            <a:ext cx="8075240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混淆矩阵</a:t>
            </a:r>
            <a:r>
              <a:rPr lang="zh-CN" altLang="en-US" sz="2400" dirty="0"/>
              <a:t>（</a:t>
            </a:r>
            <a:r>
              <a:rPr lang="en-US" altLang="zh-CN" sz="2400" dirty="0"/>
              <a:t>confusion matrix</a:t>
            </a:r>
            <a:r>
              <a:rPr lang="zh-CN" altLang="en-US" sz="2400" dirty="0"/>
              <a:t>）可以展示</a:t>
            </a:r>
            <a:r>
              <a:rPr lang="zh-CN" altLang="en-US" sz="2400" b="1" dirty="0">
                <a:solidFill>
                  <a:srgbClr val="0000FF"/>
                </a:solidFill>
              </a:rPr>
              <a:t>各种类型的错误</a:t>
            </a:r>
            <a:r>
              <a:rPr lang="zh-CN" altLang="en-US" sz="2400" dirty="0"/>
              <a:t>，能更好地描述模型的性能；从混淆矩阵中可计算出多种指标。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5584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559063"/>
              </p:ext>
            </p:extLst>
          </p:nvPr>
        </p:nvGraphicFramePr>
        <p:xfrm>
          <a:off x="1270349" y="1735836"/>
          <a:ext cx="5952204" cy="3061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4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85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2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Predicted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0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Positive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2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Predicted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46863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Negative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14">
                <a:tc>
                  <a:txBody>
                    <a:bodyPr/>
                    <a:lstStyle/>
                    <a:p>
                      <a:pPr marL="285750" marR="266065" indent="7874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2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Actual  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sitive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5645" marR="226060" indent="-46863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-14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Positive  </a:t>
                      </a:r>
                      <a:r>
                        <a:rPr sz="2000" spc="-7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(TP)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B5CED0"/>
                    </a:solidFill>
                  </a:tcPr>
                </a:tc>
                <a:tc>
                  <a:txBody>
                    <a:bodyPr/>
                    <a:lstStyle/>
                    <a:p>
                      <a:pPr marL="713105" marR="151130" indent="-53975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-3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False</a:t>
                      </a:r>
                      <a:r>
                        <a:rPr sz="2000" spc="-15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Negative  </a:t>
                      </a:r>
                      <a:r>
                        <a:rPr sz="2000" spc="-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(FN)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CC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6709">
                <a:tc>
                  <a:txBody>
                    <a:bodyPr/>
                    <a:lstStyle/>
                    <a:p>
                      <a:pPr marL="239395" marR="219710" indent="12446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000" spc="2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Actual  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Negative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265" marR="197485" indent="-5048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000" spc="-3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False</a:t>
                      </a:r>
                      <a:r>
                        <a:rPr sz="2000" spc="-15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Positive  </a:t>
                      </a:r>
                      <a:r>
                        <a:rPr sz="2000" spc="-1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(FP)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CCDF91"/>
                    </a:solidFill>
                  </a:tcPr>
                </a:tc>
                <a:tc>
                  <a:txBody>
                    <a:bodyPr/>
                    <a:lstStyle/>
                    <a:p>
                      <a:pPr marL="705485" marR="179705" indent="-5035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000" spc="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-14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Negative  </a:t>
                      </a:r>
                      <a:r>
                        <a:rPr sz="2000" spc="-5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(TN)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B5CE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831843" y="4797152"/>
            <a:ext cx="388620" cy="489584"/>
          </a:xfrm>
          <a:custGeom>
            <a:avLst/>
            <a:gdLst/>
            <a:ahLst/>
            <a:cxnLst/>
            <a:rect l="l" t="t" r="r" b="b"/>
            <a:pathLst>
              <a:path w="388620" h="489585">
                <a:moveTo>
                  <a:pt x="291464" y="194310"/>
                </a:moveTo>
                <a:lnTo>
                  <a:pt x="97154" y="194310"/>
                </a:lnTo>
                <a:lnTo>
                  <a:pt x="97154" y="489204"/>
                </a:lnTo>
                <a:lnTo>
                  <a:pt x="291464" y="489204"/>
                </a:lnTo>
                <a:lnTo>
                  <a:pt x="291464" y="194310"/>
                </a:lnTo>
                <a:close/>
              </a:path>
              <a:path w="388620" h="489585">
                <a:moveTo>
                  <a:pt x="194310" y="0"/>
                </a:moveTo>
                <a:lnTo>
                  <a:pt x="0" y="194310"/>
                </a:lnTo>
                <a:lnTo>
                  <a:pt x="388620" y="194310"/>
                </a:lnTo>
                <a:lnTo>
                  <a:pt x="194310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36296" y="3027936"/>
            <a:ext cx="489584" cy="388620"/>
          </a:xfrm>
          <a:custGeom>
            <a:avLst/>
            <a:gdLst/>
            <a:ahLst/>
            <a:cxnLst/>
            <a:rect l="l" t="t" r="r" b="b"/>
            <a:pathLst>
              <a:path w="489584" h="388619">
                <a:moveTo>
                  <a:pt x="194309" y="0"/>
                </a:moveTo>
                <a:lnTo>
                  <a:pt x="0" y="194309"/>
                </a:lnTo>
                <a:lnTo>
                  <a:pt x="194309" y="388619"/>
                </a:lnTo>
                <a:lnTo>
                  <a:pt x="194309" y="291464"/>
                </a:lnTo>
                <a:lnTo>
                  <a:pt x="489203" y="291464"/>
                </a:lnTo>
                <a:lnTo>
                  <a:pt x="489203" y="97154"/>
                </a:lnTo>
                <a:lnTo>
                  <a:pt x="194309" y="97154"/>
                </a:lnTo>
                <a:lnTo>
                  <a:pt x="194309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24307" y="3055114"/>
            <a:ext cx="1297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15" dirty="0">
                <a:solidFill>
                  <a:srgbClr val="344B5E"/>
                </a:solidFill>
                <a:latin typeface="Arial"/>
                <a:cs typeface="Arial"/>
              </a:rPr>
              <a:t>Type </a:t>
            </a:r>
            <a:r>
              <a:rPr spc="-20" dirty="0">
                <a:solidFill>
                  <a:srgbClr val="344B5E"/>
                </a:solidFill>
                <a:latin typeface="Arial"/>
                <a:cs typeface="Arial"/>
              </a:rPr>
              <a:t>II</a:t>
            </a:r>
            <a:r>
              <a:rPr spc="-22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pc="20" dirty="0">
                <a:solidFill>
                  <a:srgbClr val="344B5E"/>
                </a:solidFill>
                <a:latin typeface="Arial"/>
                <a:cs typeface="Arial"/>
              </a:rPr>
              <a:t>Error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7663" y="5359304"/>
            <a:ext cx="1236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15" dirty="0">
                <a:solidFill>
                  <a:srgbClr val="344B5E"/>
                </a:solidFill>
                <a:latin typeface="Arial"/>
                <a:cs typeface="Arial"/>
              </a:rPr>
              <a:t>Type </a:t>
            </a:r>
            <a:r>
              <a:rPr spc="-15" dirty="0">
                <a:solidFill>
                  <a:srgbClr val="344B5E"/>
                </a:solidFill>
                <a:latin typeface="Arial"/>
                <a:cs typeface="Arial"/>
              </a:rPr>
              <a:t>I</a:t>
            </a:r>
            <a:r>
              <a:rPr spc="-229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pc="20" dirty="0">
                <a:solidFill>
                  <a:srgbClr val="344B5E"/>
                </a:solidFill>
                <a:latin typeface="Arial"/>
                <a:cs typeface="Arial"/>
              </a:rPr>
              <a:t>Error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67EF7410-7837-4718-8D9E-3AB78C89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混淆矩阵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AA227A-6842-4530-BA00-3EC06B0A782E}"/>
              </a:ext>
            </a:extLst>
          </p:cNvPr>
          <p:cNvSpPr txBox="1"/>
          <p:nvPr/>
        </p:nvSpPr>
        <p:spPr>
          <a:xfrm>
            <a:off x="8113237" y="3543399"/>
            <a:ext cx="912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漏报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260995-9CDD-4554-A009-3A33E502A235}"/>
              </a:ext>
            </a:extLst>
          </p:cNvPr>
          <p:cNvSpPr txBox="1"/>
          <p:nvPr/>
        </p:nvSpPr>
        <p:spPr>
          <a:xfrm>
            <a:off x="3665795" y="5731592"/>
            <a:ext cx="85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误报</a:t>
            </a:r>
          </a:p>
        </p:txBody>
      </p:sp>
    </p:spTree>
    <p:extLst>
      <p:ext uri="{BB962C8B-B14F-4D97-AF65-F5344CB8AC3E}">
        <p14:creationId xmlns:p14="http://schemas.microsoft.com/office/powerpoint/2010/main" val="216314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034304"/>
              </p:ext>
            </p:extLst>
          </p:nvPr>
        </p:nvGraphicFramePr>
        <p:xfrm>
          <a:off x="1454022" y="1735836"/>
          <a:ext cx="6070306" cy="3061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5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7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85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2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Predicted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0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Positive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2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Predicted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46863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Negative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15">
                <a:tc>
                  <a:txBody>
                    <a:bodyPr/>
                    <a:lstStyle/>
                    <a:p>
                      <a:pPr marL="285750" marR="266065" indent="7874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2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Actual  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sitive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5645" marR="226060" indent="-46863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-14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Positive  </a:t>
                      </a:r>
                      <a:r>
                        <a:rPr sz="2000" spc="-7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(TP)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B5CED0"/>
                    </a:solidFill>
                  </a:tcPr>
                </a:tc>
                <a:tc>
                  <a:txBody>
                    <a:bodyPr/>
                    <a:lstStyle/>
                    <a:p>
                      <a:pPr marL="713105" marR="151130" indent="-53975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-3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False</a:t>
                      </a:r>
                      <a:r>
                        <a:rPr sz="2000" spc="-15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Negative  </a:t>
                      </a:r>
                      <a:r>
                        <a:rPr sz="2000" spc="-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(FN)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CC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6708">
                <a:tc>
                  <a:txBody>
                    <a:bodyPr/>
                    <a:lstStyle/>
                    <a:p>
                      <a:pPr marL="239395" marR="219710" indent="12446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000" spc="2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Actual  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Negative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265" marR="197485" indent="-5048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000" spc="-3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False</a:t>
                      </a:r>
                      <a:r>
                        <a:rPr sz="2000" spc="-15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Positive  </a:t>
                      </a:r>
                      <a:r>
                        <a:rPr sz="2000" spc="-1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(FP)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CCDF91"/>
                    </a:solidFill>
                  </a:tcPr>
                </a:tc>
                <a:tc>
                  <a:txBody>
                    <a:bodyPr/>
                    <a:lstStyle/>
                    <a:p>
                      <a:pPr marL="705485" marR="179705" indent="-5035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000" spc="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-14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Negative  </a:t>
                      </a:r>
                      <a:r>
                        <a:rPr sz="2000" spc="-5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(TN)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B5CE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12160" y="5242942"/>
            <a:ext cx="3690620" cy="12824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418590" algn="l"/>
                <a:tab pos="2085975" algn="l"/>
                <a:tab pos="3677285" algn="l"/>
              </a:tabLst>
            </a:pP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Accuracy</a:t>
            </a:r>
            <a:r>
              <a:rPr sz="2000" spc="-8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344B5E"/>
                </a:solidFill>
                <a:latin typeface="Arial"/>
                <a:cs typeface="Arial"/>
              </a:rPr>
              <a:t>=	</a:t>
            </a:r>
            <a:r>
              <a:rPr lang="zh-CN" altLang="en-US" sz="3000" u="heavy" spc="30" baseline="40277" dirty="0">
                <a:solidFill>
                  <a:srgbClr val="344B5E"/>
                </a:solidFill>
                <a:uFill>
                  <a:solidFill>
                    <a:srgbClr val="344B5E"/>
                  </a:solidFill>
                </a:uFill>
                <a:latin typeface="Arial"/>
                <a:cs typeface="Arial"/>
              </a:rPr>
              <a:t> 	</a:t>
            </a:r>
            <a:r>
              <a:rPr sz="3000" u="heavy" spc="-97" baseline="40277" dirty="0">
                <a:solidFill>
                  <a:srgbClr val="344B5E"/>
                </a:solidFill>
                <a:uFill>
                  <a:solidFill>
                    <a:srgbClr val="344B5E"/>
                  </a:solidFill>
                </a:uFill>
                <a:latin typeface="Arial"/>
                <a:cs typeface="Arial"/>
              </a:rPr>
              <a:t>TP </a:t>
            </a:r>
            <a:r>
              <a:rPr sz="3000" u="heavy" spc="30" baseline="40277" dirty="0">
                <a:solidFill>
                  <a:srgbClr val="344B5E"/>
                </a:solidFill>
                <a:uFill>
                  <a:solidFill>
                    <a:srgbClr val="344B5E"/>
                  </a:solidFill>
                </a:uFill>
                <a:latin typeface="Arial"/>
                <a:cs typeface="Arial"/>
              </a:rPr>
              <a:t>+</a:t>
            </a:r>
            <a:r>
              <a:rPr sz="3000" u="heavy" spc="-307" baseline="40277" dirty="0">
                <a:solidFill>
                  <a:srgbClr val="344B5E"/>
                </a:solidFill>
                <a:uFill>
                  <a:solidFill>
                    <a:srgbClr val="344B5E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44" baseline="40277" dirty="0">
                <a:solidFill>
                  <a:srgbClr val="344B5E"/>
                </a:solidFill>
                <a:uFill>
                  <a:solidFill>
                    <a:srgbClr val="344B5E"/>
                  </a:solidFill>
                </a:uFill>
                <a:latin typeface="Arial"/>
                <a:cs typeface="Arial"/>
              </a:rPr>
              <a:t>TN	</a:t>
            </a:r>
            <a:endParaRPr lang="en-US" altLang="zh-CN" sz="3000" u="heavy" spc="-44" baseline="40277" dirty="0">
              <a:solidFill>
                <a:srgbClr val="344B5E"/>
              </a:solidFill>
              <a:uFill>
                <a:solidFill>
                  <a:srgbClr val="344B5E"/>
                </a:solidFill>
              </a:uFill>
              <a:latin typeface="Arial"/>
              <a:cs typeface="Arial"/>
            </a:endParaRPr>
          </a:p>
          <a:p>
            <a:pPr marL="12700">
              <a:spcBef>
                <a:spcPts val="100"/>
              </a:spcBef>
              <a:tabLst>
                <a:tab pos="1418590" algn="l"/>
                <a:tab pos="2085975" algn="l"/>
                <a:tab pos="3677285" algn="l"/>
              </a:tabLst>
            </a:pPr>
            <a:endParaRPr lang="en-US" altLang="zh-CN" sz="3000" u="heavy" spc="-44" baseline="40277" dirty="0">
              <a:solidFill>
                <a:srgbClr val="344B5E"/>
              </a:solidFill>
              <a:uFill>
                <a:solidFill>
                  <a:srgbClr val="344B5E"/>
                </a:solidFill>
              </a:uFill>
              <a:latin typeface="Arial"/>
              <a:cs typeface="Arial"/>
            </a:endParaRPr>
          </a:p>
          <a:p>
            <a:pPr marL="12700">
              <a:spcBef>
                <a:spcPts val="100"/>
              </a:spcBef>
              <a:tabLst>
                <a:tab pos="1418590" algn="l"/>
                <a:tab pos="2085975" algn="l"/>
                <a:tab pos="3677285" algn="l"/>
              </a:tabLst>
            </a:pPr>
            <a:endParaRPr lang="en-US" altLang="zh-CN" sz="3000" spc="-44" baseline="40277" dirty="0">
              <a:solidFill>
                <a:srgbClr val="344B5E"/>
              </a:solidFill>
              <a:uFill>
                <a:solidFill>
                  <a:srgbClr val="344B5E"/>
                </a:solidFill>
              </a:uFill>
              <a:latin typeface="Arial"/>
              <a:cs typeface="Arial"/>
            </a:endParaRPr>
          </a:p>
          <a:p>
            <a:pPr marL="12700">
              <a:spcBef>
                <a:spcPts val="100"/>
              </a:spcBef>
              <a:tabLst>
                <a:tab pos="1418590" algn="l"/>
                <a:tab pos="2085975" algn="l"/>
                <a:tab pos="3677285" algn="l"/>
              </a:tabLst>
            </a:pPr>
            <a:r>
              <a:rPr lang="en-US" altLang="zh-CN" sz="3000" spc="-44" baseline="40277" dirty="0">
                <a:solidFill>
                  <a:srgbClr val="344B5E"/>
                </a:solidFill>
                <a:uFill>
                  <a:solidFill>
                    <a:srgbClr val="344B5E"/>
                  </a:solidFill>
                </a:uFill>
                <a:latin typeface="Arial"/>
                <a:cs typeface="Arial"/>
              </a:rPr>
              <a:t>Error = 1 - Accuracy</a:t>
            </a:r>
            <a:endParaRPr lang="en-US" sz="3000" baseline="40277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2665" y="5455692"/>
            <a:ext cx="208216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65" dirty="0">
                <a:solidFill>
                  <a:srgbClr val="344B5E"/>
                </a:solidFill>
                <a:latin typeface="Arial"/>
                <a:cs typeface="Arial"/>
              </a:rPr>
              <a:t>TP </a:t>
            </a:r>
            <a:r>
              <a:rPr sz="2000" spc="20" dirty="0">
                <a:solidFill>
                  <a:srgbClr val="344B5E"/>
                </a:solidFill>
                <a:latin typeface="Arial"/>
                <a:cs typeface="Arial"/>
              </a:rPr>
              <a:t>+ </a:t>
            </a:r>
            <a:r>
              <a:rPr sz="2000" spc="-90" dirty="0">
                <a:solidFill>
                  <a:srgbClr val="344B5E"/>
                </a:solidFill>
                <a:latin typeface="Arial"/>
                <a:cs typeface="Arial"/>
              </a:rPr>
              <a:t>FN </a:t>
            </a:r>
            <a:r>
              <a:rPr sz="2000" spc="20" dirty="0">
                <a:solidFill>
                  <a:srgbClr val="344B5E"/>
                </a:solidFill>
                <a:latin typeface="Arial"/>
                <a:cs typeface="Arial"/>
              </a:rPr>
              <a:t>+ </a:t>
            </a:r>
            <a:r>
              <a:rPr sz="2000" spc="-125" dirty="0">
                <a:solidFill>
                  <a:srgbClr val="344B5E"/>
                </a:solidFill>
                <a:latin typeface="Arial"/>
                <a:cs typeface="Arial"/>
              </a:rPr>
              <a:t>FP </a:t>
            </a:r>
            <a:r>
              <a:rPr sz="2000" spc="20" dirty="0">
                <a:solidFill>
                  <a:srgbClr val="344B5E"/>
                </a:solidFill>
                <a:latin typeface="Arial"/>
                <a:cs typeface="Arial"/>
              </a:rPr>
              <a:t>+</a:t>
            </a:r>
            <a:r>
              <a:rPr sz="2000" spc="-39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344B5E"/>
                </a:solidFill>
                <a:latin typeface="Arial"/>
                <a:cs typeface="Arial"/>
              </a:rPr>
              <a:t>TN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5779EF84-D12D-476B-8D06-7F590801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精度</a:t>
            </a:r>
            <a:r>
              <a:rPr lang="zh-CN" altLang="en-US" dirty="0"/>
              <a:t>：预测正确的比例</a:t>
            </a:r>
          </a:p>
        </p:txBody>
      </p:sp>
    </p:spTree>
    <p:extLst>
      <p:ext uri="{BB962C8B-B14F-4D97-AF65-F5344CB8AC3E}">
        <p14:creationId xmlns:p14="http://schemas.microsoft.com/office/powerpoint/2010/main" val="279623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12921" y="5556571"/>
            <a:ext cx="11899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Sensitivity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8452" y="5618445"/>
            <a:ext cx="9201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65" dirty="0">
                <a:solidFill>
                  <a:srgbClr val="344B5E"/>
                </a:solidFill>
                <a:latin typeface="Arial"/>
                <a:cs typeface="Arial"/>
              </a:rPr>
              <a:t>TP </a:t>
            </a:r>
            <a:r>
              <a:rPr sz="2000" spc="20" dirty="0">
                <a:solidFill>
                  <a:srgbClr val="344B5E"/>
                </a:solidFill>
                <a:latin typeface="Arial"/>
                <a:cs typeface="Arial"/>
              </a:rPr>
              <a:t>+</a:t>
            </a:r>
            <a:r>
              <a:rPr sz="2000" spc="-20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344B5E"/>
                </a:solidFill>
                <a:latin typeface="Arial"/>
                <a:cs typeface="Arial"/>
              </a:rPr>
              <a:t>FN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2838" y="5251771"/>
            <a:ext cx="2442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65225" algn="l"/>
                <a:tab pos="1449705" algn="l"/>
                <a:tab pos="1780539" algn="l"/>
                <a:tab pos="2428875" algn="l"/>
              </a:tabLst>
            </a:pPr>
            <a:r>
              <a:rPr sz="2000" spc="-35" dirty="0">
                <a:solidFill>
                  <a:srgbClr val="FF0000"/>
                </a:solidFill>
                <a:latin typeface="Arial"/>
                <a:cs typeface="Arial"/>
              </a:rPr>
              <a:t>Recall</a:t>
            </a:r>
            <a:r>
              <a:rPr sz="2000" spc="-10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44B5E"/>
                </a:solidFill>
                <a:latin typeface="Arial"/>
                <a:cs typeface="Arial"/>
              </a:rPr>
              <a:t>or	</a:t>
            </a:r>
            <a:r>
              <a:rPr sz="3000" spc="30" baseline="-33333" dirty="0">
                <a:solidFill>
                  <a:srgbClr val="344B5E"/>
                </a:solidFill>
                <a:latin typeface="Arial"/>
                <a:cs typeface="Arial"/>
              </a:rPr>
              <a:t>=	</a:t>
            </a:r>
            <a:r>
              <a:rPr sz="3000" u="heavy" spc="30" baseline="6944" dirty="0">
                <a:solidFill>
                  <a:srgbClr val="344B5E"/>
                </a:solidFill>
                <a:uFill>
                  <a:solidFill>
                    <a:srgbClr val="344B5E"/>
                  </a:solidFill>
                </a:uFill>
                <a:latin typeface="Arial"/>
                <a:cs typeface="Arial"/>
              </a:rPr>
              <a:t> 	</a:t>
            </a:r>
            <a:r>
              <a:rPr sz="3000" u="heavy" spc="-97" baseline="6944" dirty="0">
                <a:solidFill>
                  <a:srgbClr val="344B5E"/>
                </a:solidFill>
                <a:uFill>
                  <a:solidFill>
                    <a:srgbClr val="344B5E"/>
                  </a:solidFill>
                </a:uFill>
                <a:latin typeface="Arial"/>
                <a:cs typeface="Arial"/>
              </a:rPr>
              <a:t>TP	</a:t>
            </a:r>
            <a:endParaRPr sz="3000" baseline="6944" dirty="0">
              <a:latin typeface="Arial"/>
              <a:cs typeface="Arial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9F8D65A9-E970-492B-8E05-1CD1EB4E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查全率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敏感度</a:t>
            </a:r>
            <a:r>
              <a:rPr lang="zh-CN" altLang="en-US" dirty="0"/>
              <a:t>：识别出所有正例</a:t>
            </a: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ABFDCA26-0055-45E3-B435-4E11322CB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718436"/>
              </p:ext>
            </p:extLst>
          </p:nvPr>
        </p:nvGraphicFramePr>
        <p:xfrm>
          <a:off x="1454022" y="1735836"/>
          <a:ext cx="6070306" cy="3061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5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7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85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2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Predicted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0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Positive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2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Predicted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46863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Negative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15">
                <a:tc>
                  <a:txBody>
                    <a:bodyPr/>
                    <a:lstStyle/>
                    <a:p>
                      <a:pPr marL="285750" marR="266065" indent="7874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2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Actual  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sitive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5645" marR="226060" indent="-46863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-14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Positive  </a:t>
                      </a:r>
                      <a:r>
                        <a:rPr sz="2000" spc="-7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(TP)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B5CED0"/>
                    </a:solidFill>
                  </a:tcPr>
                </a:tc>
                <a:tc>
                  <a:txBody>
                    <a:bodyPr/>
                    <a:lstStyle/>
                    <a:p>
                      <a:pPr marL="713105" marR="151130" indent="-53975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-3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False</a:t>
                      </a:r>
                      <a:r>
                        <a:rPr sz="2000" spc="-15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Negative  </a:t>
                      </a:r>
                      <a:r>
                        <a:rPr sz="2000" spc="-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(FN)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CC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6708">
                <a:tc>
                  <a:txBody>
                    <a:bodyPr/>
                    <a:lstStyle/>
                    <a:p>
                      <a:pPr marL="239395" marR="219710" indent="12446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000" spc="2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Actual  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Negative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265" marR="197485" indent="-5048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000" spc="-3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False</a:t>
                      </a:r>
                      <a:r>
                        <a:rPr sz="2000" spc="-15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Positive  </a:t>
                      </a:r>
                      <a:r>
                        <a:rPr sz="2000" spc="-1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(FP)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CCDF91"/>
                    </a:solidFill>
                  </a:tcPr>
                </a:tc>
                <a:tc>
                  <a:txBody>
                    <a:bodyPr/>
                    <a:lstStyle/>
                    <a:p>
                      <a:pPr marL="705485" marR="179705" indent="-5035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000" spc="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-14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Negative  </a:t>
                      </a:r>
                      <a:r>
                        <a:rPr sz="2000" spc="-5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(TN)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B5CE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23DDA065-2ABC-4113-8548-BECBEAA8452C}"/>
              </a:ext>
            </a:extLst>
          </p:cNvPr>
          <p:cNvSpPr/>
          <p:nvPr/>
        </p:nvSpPr>
        <p:spPr>
          <a:xfrm>
            <a:off x="3059832" y="2564904"/>
            <a:ext cx="4536504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59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19872" y="5348540"/>
            <a:ext cx="24180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425575" algn="l"/>
                <a:tab pos="1757680" algn="l"/>
                <a:tab pos="2404745" algn="l"/>
              </a:tabLst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Precision</a:t>
            </a:r>
            <a:r>
              <a:rPr sz="2000" spc="-11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344B5E"/>
                </a:solidFill>
                <a:latin typeface="Arial"/>
                <a:cs typeface="Arial"/>
              </a:rPr>
              <a:t>=	</a:t>
            </a:r>
            <a:r>
              <a:rPr sz="3000" u="heavy" spc="30" baseline="40277" dirty="0">
                <a:solidFill>
                  <a:srgbClr val="344B5E"/>
                </a:solidFill>
                <a:uFill>
                  <a:solidFill>
                    <a:srgbClr val="344B5E"/>
                  </a:solidFill>
                </a:uFill>
                <a:latin typeface="Arial"/>
                <a:cs typeface="Arial"/>
              </a:rPr>
              <a:t> 	</a:t>
            </a:r>
            <a:r>
              <a:rPr sz="3000" u="heavy" spc="-97" baseline="40277" dirty="0">
                <a:solidFill>
                  <a:srgbClr val="344B5E"/>
                </a:solidFill>
                <a:uFill>
                  <a:solidFill>
                    <a:srgbClr val="344B5E"/>
                  </a:solidFill>
                </a:uFill>
                <a:latin typeface="Arial"/>
                <a:cs typeface="Arial"/>
              </a:rPr>
              <a:t>TP	</a:t>
            </a:r>
            <a:endParaRPr sz="3000" baseline="40277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3018" y="5513958"/>
            <a:ext cx="8972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65" dirty="0">
                <a:solidFill>
                  <a:srgbClr val="344B5E"/>
                </a:solidFill>
                <a:latin typeface="Arial"/>
                <a:cs typeface="Arial"/>
              </a:rPr>
              <a:t>TP </a:t>
            </a:r>
            <a:r>
              <a:rPr sz="2000" spc="20" dirty="0">
                <a:solidFill>
                  <a:srgbClr val="344B5E"/>
                </a:solidFill>
                <a:latin typeface="Arial"/>
                <a:cs typeface="Arial"/>
              </a:rPr>
              <a:t>+</a:t>
            </a:r>
            <a:r>
              <a:rPr sz="2000" spc="-20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344B5E"/>
                </a:solidFill>
                <a:latin typeface="Arial"/>
                <a:cs typeface="Arial"/>
              </a:rPr>
              <a:t>FP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3B825A5A-0754-468E-ADD1-4528EBE3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查准率</a:t>
            </a:r>
            <a:r>
              <a:rPr lang="zh-CN" altLang="en-US" dirty="0"/>
              <a:t>：识别出的都是正例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E5AA72F9-79B3-4E6E-B9EE-E9D132D61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718436"/>
              </p:ext>
            </p:extLst>
          </p:nvPr>
        </p:nvGraphicFramePr>
        <p:xfrm>
          <a:off x="1454022" y="1735836"/>
          <a:ext cx="6070306" cy="3061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5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7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85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2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Predicted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0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Positive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2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Predicted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46863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Negative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15">
                <a:tc>
                  <a:txBody>
                    <a:bodyPr/>
                    <a:lstStyle/>
                    <a:p>
                      <a:pPr marL="285750" marR="266065" indent="7874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2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Actual  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sitive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5645" marR="226060" indent="-46863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-14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Positive  </a:t>
                      </a:r>
                      <a:r>
                        <a:rPr sz="2000" spc="-7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(TP)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B5CED0"/>
                    </a:solidFill>
                  </a:tcPr>
                </a:tc>
                <a:tc>
                  <a:txBody>
                    <a:bodyPr/>
                    <a:lstStyle/>
                    <a:p>
                      <a:pPr marL="713105" marR="151130" indent="-53975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-3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False</a:t>
                      </a:r>
                      <a:r>
                        <a:rPr sz="2000" spc="-15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Negative  </a:t>
                      </a:r>
                      <a:r>
                        <a:rPr sz="2000" spc="-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(FN)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CC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6708">
                <a:tc>
                  <a:txBody>
                    <a:bodyPr/>
                    <a:lstStyle/>
                    <a:p>
                      <a:pPr marL="239395" marR="219710" indent="12446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000" spc="2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Actual  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Negative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265" marR="197485" indent="-5048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000" spc="-3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False</a:t>
                      </a:r>
                      <a:r>
                        <a:rPr sz="2000" spc="-15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Positive  </a:t>
                      </a:r>
                      <a:r>
                        <a:rPr sz="2000" spc="-1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(FP)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CCDF91"/>
                    </a:solidFill>
                  </a:tcPr>
                </a:tc>
                <a:tc>
                  <a:txBody>
                    <a:bodyPr/>
                    <a:lstStyle/>
                    <a:p>
                      <a:pPr marL="705485" marR="179705" indent="-5035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000" spc="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-14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Negative  </a:t>
                      </a:r>
                      <a:r>
                        <a:rPr sz="2000" spc="-5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(TN)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B5CE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D8B9C34-E4D9-4CB9-80E4-1AD08E4A863B}"/>
              </a:ext>
            </a:extLst>
          </p:cNvPr>
          <p:cNvSpPr/>
          <p:nvPr/>
        </p:nvSpPr>
        <p:spPr>
          <a:xfrm>
            <a:off x="3059832" y="2545854"/>
            <a:ext cx="2304256" cy="23042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30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39271" y="5230630"/>
            <a:ext cx="1398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Specificity</a:t>
            </a:r>
            <a:r>
              <a:rPr sz="2000" spc="-16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344B5E"/>
                </a:solidFill>
                <a:latin typeface="Arial"/>
                <a:cs typeface="Arial"/>
              </a:rPr>
              <a:t>=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5583" y="5054312"/>
            <a:ext cx="1004569" cy="82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" marR="5080" indent="-40640">
              <a:lnSpc>
                <a:spcPct val="130800"/>
              </a:lnSpc>
              <a:spcBef>
                <a:spcPts val="100"/>
              </a:spcBef>
              <a:tabLst>
                <a:tab pos="333375" algn="l"/>
                <a:tab pos="991235" algn="l"/>
              </a:tabLst>
            </a:pPr>
            <a:r>
              <a:rPr sz="2000" u="heavy" spc="-70" dirty="0">
                <a:solidFill>
                  <a:srgbClr val="344B5E"/>
                </a:solidFill>
                <a:uFill>
                  <a:solidFill>
                    <a:srgbClr val="344B5E"/>
                  </a:solidFill>
                </a:uFill>
                <a:latin typeface="Arial"/>
                <a:cs typeface="Arial"/>
              </a:rPr>
              <a:t> 	</a:t>
            </a:r>
            <a:r>
              <a:rPr sz="2000" u="heavy" spc="-30" dirty="0">
                <a:solidFill>
                  <a:srgbClr val="344B5E"/>
                </a:solidFill>
                <a:uFill>
                  <a:solidFill>
                    <a:srgbClr val="344B5E"/>
                  </a:solidFill>
                </a:uFill>
                <a:latin typeface="Arial"/>
                <a:cs typeface="Arial"/>
              </a:rPr>
              <a:t>TN 	</a:t>
            </a:r>
            <a:r>
              <a:rPr sz="200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344B5E"/>
                </a:solidFill>
                <a:latin typeface="Arial"/>
                <a:cs typeface="Arial"/>
              </a:rPr>
              <a:t>FP </a:t>
            </a:r>
            <a:r>
              <a:rPr sz="2000" spc="20" dirty="0">
                <a:solidFill>
                  <a:srgbClr val="344B5E"/>
                </a:solidFill>
                <a:latin typeface="Arial"/>
                <a:cs typeface="Arial"/>
              </a:rPr>
              <a:t>+</a:t>
            </a:r>
            <a:r>
              <a:rPr sz="2000" spc="-13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344B5E"/>
                </a:solidFill>
                <a:latin typeface="Arial"/>
                <a:cs typeface="Arial"/>
              </a:rPr>
              <a:t>TN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544CEBF0-4177-4964-B9F0-D9157FE6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特异度</a:t>
            </a:r>
            <a:r>
              <a:rPr lang="zh-CN" altLang="en-US" dirty="0"/>
              <a:t>：避免误报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5E485284-DFB1-4AC1-8A6E-23884D9A6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718436"/>
              </p:ext>
            </p:extLst>
          </p:nvPr>
        </p:nvGraphicFramePr>
        <p:xfrm>
          <a:off x="1454022" y="1735836"/>
          <a:ext cx="6070306" cy="3061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5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7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85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2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Predicted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0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Positive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2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Predicted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46863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Negative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15">
                <a:tc>
                  <a:txBody>
                    <a:bodyPr/>
                    <a:lstStyle/>
                    <a:p>
                      <a:pPr marL="285750" marR="266065" indent="7874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2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Actual  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sitive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5645" marR="226060" indent="-46863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-14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Positive  </a:t>
                      </a:r>
                      <a:r>
                        <a:rPr sz="2000" spc="-7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(TP)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B5CED0"/>
                    </a:solidFill>
                  </a:tcPr>
                </a:tc>
                <a:tc>
                  <a:txBody>
                    <a:bodyPr/>
                    <a:lstStyle/>
                    <a:p>
                      <a:pPr marL="713105" marR="151130" indent="-53975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spc="-3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False</a:t>
                      </a:r>
                      <a:r>
                        <a:rPr sz="2000" spc="-15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Negative  </a:t>
                      </a:r>
                      <a:r>
                        <a:rPr sz="2000" spc="-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(FN)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CC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6708">
                <a:tc>
                  <a:txBody>
                    <a:bodyPr/>
                    <a:lstStyle/>
                    <a:p>
                      <a:pPr marL="239395" marR="219710" indent="12446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000" spc="2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Actual  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Negative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265" marR="197485" indent="-5048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000" spc="-3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False</a:t>
                      </a:r>
                      <a:r>
                        <a:rPr sz="2000" spc="-15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Positive  </a:t>
                      </a:r>
                      <a:r>
                        <a:rPr sz="2000" spc="-1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(FP)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CCDF91"/>
                    </a:solidFill>
                  </a:tcPr>
                </a:tc>
                <a:tc>
                  <a:txBody>
                    <a:bodyPr/>
                    <a:lstStyle/>
                    <a:p>
                      <a:pPr marL="705485" marR="179705" indent="-5035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000" spc="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-14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Negative  </a:t>
                      </a:r>
                      <a:r>
                        <a:rPr sz="2000" spc="-5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(TN)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344B5E"/>
                      </a:solidFill>
                      <a:prstDash val="solid"/>
                    </a:lnL>
                    <a:lnR w="12700">
                      <a:solidFill>
                        <a:srgbClr val="344B5E"/>
                      </a:solidFill>
                      <a:prstDash val="solid"/>
                    </a:lnR>
                    <a:lnT w="12700">
                      <a:solidFill>
                        <a:srgbClr val="344B5E"/>
                      </a:solidFill>
                      <a:prstDash val="solid"/>
                    </a:lnT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B5CE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EEEDC7BE-EA7E-418F-8569-FCB6A717E169}"/>
              </a:ext>
            </a:extLst>
          </p:cNvPr>
          <p:cNvSpPr/>
          <p:nvPr/>
        </p:nvSpPr>
        <p:spPr>
          <a:xfrm>
            <a:off x="3059832" y="3654152"/>
            <a:ext cx="4536504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50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6367</TotalTime>
  <Words>1508</Words>
  <Application>Microsoft Office PowerPoint</Application>
  <PresentationFormat>全屏显示(4:3)</PresentationFormat>
  <Paragraphs>290</Paragraphs>
  <Slides>23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-apple-system</vt:lpstr>
      <vt:lpstr>等线</vt:lpstr>
      <vt:lpstr>宋体</vt:lpstr>
      <vt:lpstr>Arial</vt:lpstr>
      <vt:lpstr>Calibri</vt:lpstr>
      <vt:lpstr>Cambria Math</vt:lpstr>
      <vt:lpstr>Courier New</vt:lpstr>
      <vt:lpstr>Times New Roman</vt:lpstr>
      <vt:lpstr>Wingdings</vt:lpstr>
      <vt:lpstr>Office 主题</vt:lpstr>
      <vt:lpstr>分类模型的评价指标</vt:lpstr>
      <vt:lpstr>精度指标的局限性</vt:lpstr>
      <vt:lpstr>精度指标的局限性</vt:lpstr>
      <vt:lpstr>混淆矩阵</vt:lpstr>
      <vt:lpstr>混淆矩阵</vt:lpstr>
      <vt:lpstr>精度：预测正确的比例</vt:lpstr>
      <vt:lpstr>查全率或敏感度：识别出所有正例</vt:lpstr>
      <vt:lpstr>查准率：识别出的都是正例</vt:lpstr>
      <vt:lpstr>特异度：避免误报</vt:lpstr>
      <vt:lpstr>错误评价指标</vt:lpstr>
      <vt:lpstr>受试者工作特征（Receiver Operating Characteristic，ROC）曲线</vt:lpstr>
      <vt:lpstr>ROC曲线下面积（AUC）</vt:lpstr>
      <vt:lpstr>P-R曲线</vt:lpstr>
      <vt:lpstr>ROC曲线 vs. P-R曲线</vt:lpstr>
      <vt:lpstr>ROC曲线 vs. P-R曲线</vt:lpstr>
      <vt:lpstr>多分类错误评价指标</vt:lpstr>
      <vt:lpstr>多分类错误评价指标</vt:lpstr>
      <vt:lpstr>多分类错误评价指标</vt:lpstr>
      <vt:lpstr>宏平均和微平均</vt:lpstr>
      <vt:lpstr>练习</vt:lpstr>
      <vt:lpstr>分类错误评价指标的语法</vt:lpstr>
      <vt:lpstr>分类错误评价指标的语法</vt:lpstr>
      <vt:lpstr>Jupyter演示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模型选择和评价</dc:title>
  <dc:creator>Qiuyue</dc:creator>
  <cp:lastModifiedBy>Wang Qiuyue</cp:lastModifiedBy>
  <cp:revision>117</cp:revision>
  <dcterms:created xsi:type="dcterms:W3CDTF">2017-06-04T01:06:21Z</dcterms:created>
  <dcterms:modified xsi:type="dcterms:W3CDTF">2024-04-01T01:17:09Z</dcterms:modified>
</cp:coreProperties>
</file>