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20" r:id="rId9"/>
    <p:sldId id="264" r:id="rId10"/>
    <p:sldId id="266" r:id="rId11"/>
    <p:sldId id="321" r:id="rId12"/>
    <p:sldId id="322" r:id="rId13"/>
    <p:sldId id="269" r:id="rId14"/>
    <p:sldId id="301" r:id="rId15"/>
    <p:sldId id="304" r:id="rId16"/>
    <p:sldId id="305" r:id="rId17"/>
    <p:sldId id="306" r:id="rId18"/>
    <p:sldId id="307" r:id="rId19"/>
    <p:sldId id="309" r:id="rId20"/>
    <p:sldId id="277" r:id="rId21"/>
    <p:sldId id="278" r:id="rId22"/>
    <p:sldId id="280" r:id="rId23"/>
    <p:sldId id="281" r:id="rId24"/>
    <p:sldId id="283" r:id="rId25"/>
    <p:sldId id="284" r:id="rId26"/>
    <p:sldId id="285" r:id="rId27"/>
    <p:sldId id="310" r:id="rId28"/>
    <p:sldId id="311" r:id="rId29"/>
    <p:sldId id="291" r:id="rId30"/>
    <p:sldId id="292" r:id="rId31"/>
    <p:sldId id="312" r:id="rId32"/>
    <p:sldId id="314" r:id="rId33"/>
    <p:sldId id="299" r:id="rId34"/>
    <p:sldId id="323" r:id="rId35"/>
    <p:sldId id="324" r:id="rId36"/>
    <p:sldId id="317" r:id="rId37"/>
    <p:sldId id="325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4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94" autoAdjust="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15934-1138-4391-ADF7-7B861D42BB0A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4E523-C209-445F-AA14-EE3C135AF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302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4E523-C209-445F-AA14-EE3C135AF23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613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44B5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spcBef>
                <a:spcPts val="100"/>
              </a:spcBef>
            </a:pPr>
            <a:fld id="{81D60167-4931-47E6-BA6A-407CBD079E47}" type="slidenum">
              <a:rPr lang="en-US" altLang="zh-CN" b="1" spc="30" smtClean="0"/>
              <a:pPr marL="25400">
                <a:spcBef>
                  <a:spcPts val="100"/>
                </a:spcBef>
              </a:pPr>
              <a:t>‹#›</a:t>
            </a:fld>
            <a:endParaRPr lang="en-US" altLang="zh-CN" b="1" spc="30" dirty="0"/>
          </a:p>
        </p:txBody>
      </p:sp>
    </p:spTree>
    <p:extLst>
      <p:ext uri="{BB962C8B-B14F-4D97-AF65-F5344CB8AC3E}">
        <p14:creationId xmlns:p14="http://schemas.microsoft.com/office/powerpoint/2010/main" val="3128266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44B5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spcBef>
                <a:spcPts val="100"/>
              </a:spcBef>
            </a:pPr>
            <a:fld id="{81D60167-4931-47E6-BA6A-407CBD079E47}" type="slidenum">
              <a:rPr lang="en-US" altLang="zh-CN" b="1" spc="30" smtClean="0"/>
              <a:pPr marL="25400">
                <a:spcBef>
                  <a:spcPts val="100"/>
                </a:spcBef>
              </a:pPr>
              <a:t>‹#›</a:t>
            </a:fld>
            <a:endParaRPr lang="en-US" altLang="zh-CN" b="1" spc="30" dirty="0"/>
          </a:p>
        </p:txBody>
      </p:sp>
    </p:spTree>
    <p:extLst>
      <p:ext uri="{BB962C8B-B14F-4D97-AF65-F5344CB8AC3E}">
        <p14:creationId xmlns:p14="http://schemas.microsoft.com/office/powerpoint/2010/main" val="72502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naive_bayes.BernoulliNB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naive_bayes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llm-detect-ai-generated-tex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B9D4C-28B7-4E00-84FF-A48AACB4D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朴素贝叶斯（</a:t>
            </a:r>
            <a:r>
              <a:rPr lang="en-US" altLang="zh-CN" dirty="0"/>
              <a:t>Naïve Bayes</a:t>
            </a:r>
            <a:r>
              <a:rPr lang="zh-CN" altLang="en-US" dirty="0"/>
              <a:t>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DD7AB2-F6CD-482A-B878-C4F71F6B95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王秋月</a:t>
            </a:r>
          </a:p>
        </p:txBody>
      </p:sp>
    </p:spTree>
    <p:extLst>
      <p:ext uri="{BB962C8B-B14F-4D97-AF65-F5344CB8AC3E}">
        <p14:creationId xmlns:p14="http://schemas.microsoft.com/office/powerpoint/2010/main" val="427426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976" y="404664"/>
            <a:ext cx="3218687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zh-CN" altLang="en-US" sz="4000" dirty="0">
                <a:latin typeface="Trebuchet MS"/>
                <a:cs typeface="Trebuchet MS"/>
              </a:rPr>
              <a:t>贝叶斯定理</a:t>
            </a:r>
            <a:endParaRPr sz="4000" dirty="0">
              <a:latin typeface="Trebuchet MS"/>
              <a:cs typeface="Trebuchet M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5B3E6AC-8588-4154-8E45-55B670DFB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320" y="2276872"/>
            <a:ext cx="4866751" cy="11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58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976" y="404664"/>
            <a:ext cx="3218687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zh-CN" altLang="en-US" sz="4000" dirty="0">
                <a:latin typeface="Trebuchet MS"/>
                <a:cs typeface="Trebuchet MS"/>
              </a:rPr>
              <a:t>贝叶斯定理</a:t>
            </a:r>
            <a:endParaRPr sz="4000" dirty="0">
              <a:latin typeface="Trebuchet MS"/>
              <a:cs typeface="Trebuchet M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5B3E6AC-8588-4154-8E45-55B670DFB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320" y="2276872"/>
            <a:ext cx="4866751" cy="1102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B3FE6DF-280E-4A14-828E-557E51F2C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933056"/>
            <a:ext cx="6071851" cy="10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5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976" y="404664"/>
            <a:ext cx="3218687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zh-CN" altLang="en-US" sz="4000" dirty="0">
                <a:latin typeface="Trebuchet MS"/>
                <a:cs typeface="Trebuchet MS"/>
              </a:rPr>
              <a:t>贝叶斯定理</a:t>
            </a:r>
            <a:endParaRPr sz="4000" dirty="0">
              <a:latin typeface="Trebuchet MS"/>
              <a:cs typeface="Trebuchet M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5B3E6AC-8588-4154-8E45-55B670DFB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320" y="2276872"/>
            <a:ext cx="4866751" cy="1102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B3FE6DF-280E-4A14-828E-557E51F2C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933056"/>
            <a:ext cx="6071851" cy="1032400"/>
          </a:xfrm>
          <a:prstGeom prst="rect">
            <a:avLst/>
          </a:prstGeom>
        </p:spPr>
      </p:pic>
      <p:sp>
        <p:nvSpPr>
          <p:cNvPr id="6" name="object 14">
            <a:extLst>
              <a:ext uri="{FF2B5EF4-FFF2-40B4-BE49-F238E27FC236}">
                <a16:creationId xmlns:a16="http://schemas.microsoft.com/office/drawing/2014/main" id="{E3BEED3B-9DC7-4396-B257-308D19C617B6}"/>
              </a:ext>
            </a:extLst>
          </p:cNvPr>
          <p:cNvSpPr/>
          <p:nvPr/>
        </p:nvSpPr>
        <p:spPr>
          <a:xfrm>
            <a:off x="5226983" y="2780855"/>
            <a:ext cx="792089" cy="756166"/>
          </a:xfrm>
          <a:custGeom>
            <a:avLst/>
            <a:gdLst/>
            <a:ahLst/>
            <a:cxnLst/>
            <a:rect l="l" t="t" r="r" b="b"/>
            <a:pathLst>
              <a:path w="1129029" h="1129030">
                <a:moveTo>
                  <a:pt x="225044" y="0"/>
                </a:moveTo>
                <a:lnTo>
                  <a:pt x="0" y="225044"/>
                </a:lnTo>
                <a:lnTo>
                  <a:pt x="351027" y="576072"/>
                </a:lnTo>
                <a:lnTo>
                  <a:pt x="0" y="927100"/>
                </a:lnTo>
                <a:lnTo>
                  <a:pt x="201675" y="1128776"/>
                </a:lnTo>
                <a:lnTo>
                  <a:pt x="552703" y="777748"/>
                </a:lnTo>
                <a:lnTo>
                  <a:pt x="1002792" y="777748"/>
                </a:lnTo>
                <a:lnTo>
                  <a:pt x="777748" y="552704"/>
                </a:lnTo>
                <a:lnTo>
                  <a:pt x="979424" y="351028"/>
                </a:lnTo>
                <a:lnTo>
                  <a:pt x="576072" y="351028"/>
                </a:lnTo>
                <a:lnTo>
                  <a:pt x="225044" y="0"/>
                </a:lnTo>
                <a:close/>
              </a:path>
              <a:path w="1129029" h="1129030">
                <a:moveTo>
                  <a:pt x="1002792" y="777748"/>
                </a:moveTo>
                <a:lnTo>
                  <a:pt x="552703" y="777748"/>
                </a:lnTo>
                <a:lnTo>
                  <a:pt x="903732" y="1128776"/>
                </a:lnTo>
                <a:lnTo>
                  <a:pt x="1128776" y="903732"/>
                </a:lnTo>
                <a:lnTo>
                  <a:pt x="1002792" y="777748"/>
                </a:lnTo>
                <a:close/>
              </a:path>
              <a:path w="1129029" h="1129030">
                <a:moveTo>
                  <a:pt x="927100" y="0"/>
                </a:moveTo>
                <a:lnTo>
                  <a:pt x="576072" y="351028"/>
                </a:lnTo>
                <a:lnTo>
                  <a:pt x="979424" y="351028"/>
                </a:lnTo>
                <a:lnTo>
                  <a:pt x="1128776" y="201675"/>
                </a:lnTo>
                <a:lnTo>
                  <a:pt x="927100" y="0"/>
                </a:lnTo>
                <a:close/>
              </a:path>
            </a:pathLst>
          </a:custGeom>
          <a:solidFill>
            <a:srgbClr val="FF0000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5">
            <a:extLst>
              <a:ext uri="{FF2B5EF4-FFF2-40B4-BE49-F238E27FC236}">
                <a16:creationId xmlns:a16="http://schemas.microsoft.com/office/drawing/2014/main" id="{0CEF5E16-39BC-4775-8EA3-013A16F44B64}"/>
              </a:ext>
            </a:extLst>
          </p:cNvPr>
          <p:cNvSpPr/>
          <p:nvPr/>
        </p:nvSpPr>
        <p:spPr>
          <a:xfrm>
            <a:off x="5419091" y="4454142"/>
            <a:ext cx="809094" cy="775058"/>
          </a:xfrm>
          <a:custGeom>
            <a:avLst/>
            <a:gdLst/>
            <a:ahLst/>
            <a:cxnLst/>
            <a:rect l="l" t="t" r="r" b="b"/>
            <a:pathLst>
              <a:path w="1129029" h="1129029">
                <a:moveTo>
                  <a:pt x="225044" y="0"/>
                </a:moveTo>
                <a:lnTo>
                  <a:pt x="0" y="225044"/>
                </a:lnTo>
                <a:lnTo>
                  <a:pt x="351027" y="576072"/>
                </a:lnTo>
                <a:lnTo>
                  <a:pt x="0" y="927087"/>
                </a:lnTo>
                <a:lnTo>
                  <a:pt x="201675" y="1128763"/>
                </a:lnTo>
                <a:lnTo>
                  <a:pt x="552703" y="777735"/>
                </a:lnTo>
                <a:lnTo>
                  <a:pt x="1002787" y="777735"/>
                </a:lnTo>
                <a:lnTo>
                  <a:pt x="777748" y="552704"/>
                </a:lnTo>
                <a:lnTo>
                  <a:pt x="979424" y="351028"/>
                </a:lnTo>
                <a:lnTo>
                  <a:pt x="576072" y="351028"/>
                </a:lnTo>
                <a:lnTo>
                  <a:pt x="225044" y="0"/>
                </a:lnTo>
                <a:close/>
              </a:path>
              <a:path w="1129029" h="1129029">
                <a:moveTo>
                  <a:pt x="1002787" y="777735"/>
                </a:moveTo>
                <a:lnTo>
                  <a:pt x="552703" y="777735"/>
                </a:lnTo>
                <a:lnTo>
                  <a:pt x="903732" y="1128763"/>
                </a:lnTo>
                <a:lnTo>
                  <a:pt x="1128776" y="903719"/>
                </a:lnTo>
                <a:lnTo>
                  <a:pt x="1002787" y="777735"/>
                </a:lnTo>
                <a:close/>
              </a:path>
              <a:path w="1129029" h="1129029">
                <a:moveTo>
                  <a:pt x="927100" y="0"/>
                </a:moveTo>
                <a:lnTo>
                  <a:pt x="576072" y="351028"/>
                </a:lnTo>
                <a:lnTo>
                  <a:pt x="979424" y="351028"/>
                </a:lnTo>
                <a:lnTo>
                  <a:pt x="1128776" y="201675"/>
                </a:lnTo>
                <a:lnTo>
                  <a:pt x="927100" y="0"/>
                </a:lnTo>
                <a:close/>
              </a:path>
            </a:pathLst>
          </a:custGeom>
          <a:solidFill>
            <a:srgbClr val="FF0000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3117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384614"/>
            <a:ext cx="4057016" cy="62901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zh-CN" altLang="en-US" sz="4000" dirty="0"/>
              <a:t>训练朴素贝叶斯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323528" y="1929892"/>
            <a:ext cx="2005398" cy="13374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给定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特征向量</a:t>
            </a:r>
            <a:r>
              <a:rPr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(</a:t>
            </a:r>
            <a:r>
              <a:rPr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ejaVu Sans"/>
              </a:rPr>
              <a:t>𝑋</a:t>
            </a:r>
            <a:r>
              <a:rPr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，计算其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属于每个类别 </a:t>
            </a:r>
            <a:r>
              <a:rPr lang="en-US" altLang="zh-CN" sz="2000" b="1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(C)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的概率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。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664A753-438D-458E-968A-EC49230EC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484" y="1929892"/>
            <a:ext cx="6683519" cy="388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03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544" y="391343"/>
            <a:ext cx="7153360" cy="62901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zh-CN" altLang="en-US" sz="4000" dirty="0"/>
              <a:t>训练朴素贝叶斯：朴素假设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323528" y="1929892"/>
            <a:ext cx="2005398" cy="13374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给定特征向量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(</a:t>
            </a:r>
            <a:r>
              <a:rPr sz="2000" dirty="0">
                <a:solidFill>
                  <a:srgbClr val="04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ejaVu Sans"/>
              </a:rPr>
              <a:t>𝑋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，计算其属于每个类别 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(</a:t>
            </a:r>
            <a:r>
              <a:rPr lang="en-US" altLang="zh-CN" sz="20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的概率。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E91D25DF-C9DB-4737-B008-342B632E26B2}"/>
              </a:ext>
            </a:extLst>
          </p:cNvPr>
          <p:cNvSpPr txBox="1"/>
          <p:nvPr/>
        </p:nvSpPr>
        <p:spPr>
          <a:xfrm>
            <a:off x="323528" y="3356992"/>
            <a:ext cx="2029966" cy="8757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很难计算所有特征的联合概率。</a:t>
            </a:r>
            <a:endParaRPr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AF1FCA3-AD43-4D0B-9A77-6A8BEFF08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547" y="1916832"/>
            <a:ext cx="6680641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19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544" y="407696"/>
            <a:ext cx="7153360" cy="62901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zh-CN" altLang="en-US" sz="4000" dirty="0"/>
              <a:t>训练朴素贝叶斯：朴素假设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323528" y="1929892"/>
            <a:ext cx="2005398" cy="13374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给定特征向量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(</a:t>
            </a:r>
            <a:r>
              <a:rPr sz="2000" dirty="0">
                <a:solidFill>
                  <a:srgbClr val="04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ejaVu Sans"/>
              </a:rPr>
              <a:t>𝑋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，计算其属于每个类别 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(</a:t>
            </a:r>
            <a:r>
              <a:rPr lang="en-US" altLang="zh-CN" sz="20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的概率。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E91D25DF-C9DB-4737-B008-342B632E26B2}"/>
              </a:ext>
            </a:extLst>
          </p:cNvPr>
          <p:cNvSpPr txBox="1"/>
          <p:nvPr/>
        </p:nvSpPr>
        <p:spPr>
          <a:xfrm>
            <a:off x="323528" y="3356992"/>
            <a:ext cx="2029966" cy="13374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解决方案：</a:t>
            </a:r>
            <a:r>
              <a:rPr lang="zh-CN" altLang="en-US" sz="2000" b="1" dirty="0">
                <a:solidFill>
                  <a:srgbClr val="04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假设给定类别，所有特征相互独立。</a:t>
            </a:r>
            <a:endParaRPr sz="2000" b="1" dirty="0">
              <a:solidFill>
                <a:srgbClr val="04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817E06C-2A08-4C48-82C0-C9D69871B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653" y="1917446"/>
            <a:ext cx="6663204" cy="390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35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544" y="404664"/>
            <a:ext cx="7153360" cy="62901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zh-CN" altLang="en-US" sz="4000" dirty="0"/>
              <a:t>训练朴素贝叶斯：朴素假设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323528" y="1929892"/>
            <a:ext cx="2005398" cy="13374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给定特征向量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(</a:t>
            </a:r>
            <a:r>
              <a:rPr sz="2000" dirty="0">
                <a:solidFill>
                  <a:srgbClr val="04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ejaVu Sans"/>
              </a:rPr>
              <a:t>𝑋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，计算其属于每个类别 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(</a:t>
            </a:r>
            <a:r>
              <a:rPr lang="en-US" altLang="zh-CN" sz="20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的概率。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E91D25DF-C9DB-4737-B008-342B632E26B2}"/>
              </a:ext>
            </a:extLst>
          </p:cNvPr>
          <p:cNvSpPr txBox="1"/>
          <p:nvPr/>
        </p:nvSpPr>
        <p:spPr>
          <a:xfrm>
            <a:off x="323528" y="3356992"/>
            <a:ext cx="2029966" cy="13374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解决方案：</a:t>
            </a:r>
            <a:r>
              <a:rPr lang="zh-CN" altLang="en-US" sz="2000" b="1" dirty="0">
                <a:solidFill>
                  <a:srgbClr val="04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假设给定类别，所有特征相互独立。</a:t>
            </a:r>
            <a:endParaRPr sz="2000" b="1" dirty="0">
              <a:solidFill>
                <a:srgbClr val="04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AB0319B5-A985-40AE-8367-BDF8304DFC41}"/>
              </a:ext>
            </a:extLst>
          </p:cNvPr>
          <p:cNvSpPr txBox="1"/>
          <p:nvPr/>
        </p:nvSpPr>
        <p:spPr>
          <a:xfrm>
            <a:off x="323528" y="4784092"/>
            <a:ext cx="1885950" cy="8757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这就是“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朴素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”的假设。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BD158A-E7A0-4767-870A-1AB35100C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916832"/>
            <a:ext cx="6556855" cy="382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09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6964" y="476672"/>
            <a:ext cx="3985008" cy="62901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zh-CN" altLang="en-US" sz="4000" dirty="0"/>
              <a:t>训练朴素贝叶斯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323528" y="1929892"/>
            <a:ext cx="2005398" cy="13374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给定特征向量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(</a:t>
            </a:r>
            <a:r>
              <a:rPr sz="2000" dirty="0">
                <a:solidFill>
                  <a:srgbClr val="04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ejaVu Sans"/>
              </a:rPr>
              <a:t>𝑋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，计算其属于每个类别 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(</a:t>
            </a:r>
            <a:r>
              <a:rPr lang="en-US" altLang="zh-CN" sz="20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的概率。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E91D25DF-C9DB-4737-B008-342B632E26B2}"/>
              </a:ext>
            </a:extLst>
          </p:cNvPr>
          <p:cNvSpPr txBox="1"/>
          <p:nvPr/>
        </p:nvSpPr>
        <p:spPr>
          <a:xfrm>
            <a:off x="251520" y="3356992"/>
            <a:ext cx="2101974" cy="13374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按照最大后验概率规则，</a:t>
            </a:r>
            <a:r>
              <a:rPr lang="zh-CN" altLang="en-US" sz="2000" b="1" dirty="0">
                <a:solidFill>
                  <a:srgbClr val="04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把 </a:t>
            </a:r>
            <a:r>
              <a:rPr lang="en-US" altLang="zh-CN" sz="2000" b="1" i="1" dirty="0">
                <a:solidFill>
                  <a:srgbClr val="04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X</a:t>
            </a:r>
            <a:r>
              <a:rPr lang="en-US" altLang="zh-CN" sz="2000" b="1" dirty="0">
                <a:solidFill>
                  <a:srgbClr val="04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lang="zh-CN" altLang="en-US" sz="2000" b="1" dirty="0">
                <a:solidFill>
                  <a:srgbClr val="04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分入概率最大的类别。</a:t>
            </a:r>
            <a:endParaRPr sz="2000" b="1" dirty="0">
              <a:solidFill>
                <a:srgbClr val="04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858D12-33BC-43A5-B8A6-6C463FFC7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468" y="1907224"/>
            <a:ext cx="6678446" cy="390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88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544" y="352866"/>
            <a:ext cx="2328824" cy="62901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zh-CN" altLang="en-US" sz="4000" dirty="0"/>
              <a:t>对数技巧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323528" y="1929892"/>
            <a:ext cx="2005398" cy="13374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很多概率值连乘，容易造成浮点计算下界溢出。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3886F6-B934-402E-AA8D-945B218E9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967631"/>
            <a:ext cx="6660232" cy="390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66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544" y="415392"/>
            <a:ext cx="2328824" cy="62901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zh-CN" altLang="en-US" sz="4000" dirty="0"/>
              <a:t>对数技巧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323528" y="1929892"/>
            <a:ext cx="2005398" cy="13374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很多概率值连乘，容易造成浮点计算下界溢出。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EA628ABE-2AED-44CC-B1B3-4E7074CFCAB6}"/>
              </a:ext>
            </a:extLst>
          </p:cNvPr>
          <p:cNvSpPr txBox="1"/>
          <p:nvPr/>
        </p:nvSpPr>
        <p:spPr>
          <a:xfrm>
            <a:off x="323528" y="3737368"/>
            <a:ext cx="2016224" cy="8757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zh-CN" altLang="en-US" sz="2000" b="1" dirty="0">
                <a:solidFill>
                  <a:srgbClr val="04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取对数把乘法转化成加法。</a:t>
            </a:r>
            <a:endParaRPr sz="2000" b="1" dirty="0">
              <a:solidFill>
                <a:srgbClr val="04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62884FA-40D2-43B0-AF5A-0ADFAFC56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614" y="1947824"/>
            <a:ext cx="6685757" cy="386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27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711065" y="1925321"/>
            <a:ext cx="29730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400" b="1" spc="25" dirty="0">
                <a:latin typeface="Trebuchet MS"/>
                <a:cs typeface="Trebuchet MS"/>
              </a:rPr>
              <a:t>单个事件概率</a:t>
            </a:r>
            <a:r>
              <a:rPr lang="zh-CN" altLang="en-US" sz="2400" b="1" spc="-10" dirty="0">
                <a:latin typeface="Trebuchet MS"/>
                <a:cs typeface="Trebuchet MS"/>
              </a:rPr>
              <a:t>：</a:t>
            </a:r>
            <a:r>
              <a:rPr lang="zh-CN" altLang="en-US" sz="2400" spc="35" dirty="0">
                <a:latin typeface="DejaVu Serif"/>
                <a:cs typeface="DejaVu Serif"/>
              </a:rPr>
              <a:t>𝑃</a:t>
            </a:r>
            <a:r>
              <a:rPr lang="en-US" altLang="zh-CN" sz="2400" spc="200" dirty="0">
                <a:latin typeface="DejaVu Serif"/>
                <a:cs typeface="DejaVu Serif"/>
              </a:rPr>
              <a:t>(</a:t>
            </a:r>
            <a:r>
              <a:rPr lang="zh-CN" altLang="en-US" sz="2400" spc="80" dirty="0">
                <a:latin typeface="DejaVu Serif"/>
                <a:cs typeface="DejaVu Serif"/>
              </a:rPr>
              <a:t>𝑋</a:t>
            </a:r>
            <a:r>
              <a:rPr lang="en-US" altLang="zh-CN" sz="2400" spc="80" dirty="0">
                <a:latin typeface="DejaVu Serif"/>
                <a:cs typeface="DejaVu Serif"/>
              </a:rPr>
              <a:t>)</a:t>
            </a:r>
            <a:endParaRPr lang="zh-CN" altLang="en-US" sz="2400" dirty="0">
              <a:latin typeface="DejaVu Serif"/>
              <a:cs typeface="DejaVu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66316" y="1943861"/>
            <a:ext cx="2658110" cy="2658110"/>
          </a:xfrm>
          <a:custGeom>
            <a:avLst/>
            <a:gdLst/>
            <a:ahLst/>
            <a:cxnLst/>
            <a:rect l="l" t="t" r="r" b="b"/>
            <a:pathLst>
              <a:path w="2658110" h="2658110">
                <a:moveTo>
                  <a:pt x="1328927" y="0"/>
                </a:moveTo>
                <a:lnTo>
                  <a:pt x="1280209" y="876"/>
                </a:lnTo>
                <a:lnTo>
                  <a:pt x="1231933" y="3485"/>
                </a:lnTo>
                <a:lnTo>
                  <a:pt x="1184129" y="7798"/>
                </a:lnTo>
                <a:lnTo>
                  <a:pt x="1136826" y="13783"/>
                </a:lnTo>
                <a:lnTo>
                  <a:pt x="1090055" y="21411"/>
                </a:lnTo>
                <a:lnTo>
                  <a:pt x="1043845" y="30652"/>
                </a:lnTo>
                <a:lnTo>
                  <a:pt x="998228" y="41475"/>
                </a:lnTo>
                <a:lnTo>
                  <a:pt x="953232" y="53851"/>
                </a:lnTo>
                <a:lnTo>
                  <a:pt x="908889" y="67750"/>
                </a:lnTo>
                <a:lnTo>
                  <a:pt x="865227" y="83142"/>
                </a:lnTo>
                <a:lnTo>
                  <a:pt x="822277" y="99997"/>
                </a:lnTo>
                <a:lnTo>
                  <a:pt x="780069" y="118284"/>
                </a:lnTo>
                <a:lnTo>
                  <a:pt x="738634" y="137973"/>
                </a:lnTo>
                <a:lnTo>
                  <a:pt x="698000" y="159035"/>
                </a:lnTo>
                <a:lnTo>
                  <a:pt x="658198" y="181440"/>
                </a:lnTo>
                <a:lnTo>
                  <a:pt x="619259" y="205157"/>
                </a:lnTo>
                <a:lnTo>
                  <a:pt x="581211" y="230157"/>
                </a:lnTo>
                <a:lnTo>
                  <a:pt x="544086" y="256409"/>
                </a:lnTo>
                <a:lnTo>
                  <a:pt x="507913" y="283884"/>
                </a:lnTo>
                <a:lnTo>
                  <a:pt x="472722" y="312551"/>
                </a:lnTo>
                <a:lnTo>
                  <a:pt x="438543" y="342381"/>
                </a:lnTo>
                <a:lnTo>
                  <a:pt x="405407" y="373342"/>
                </a:lnTo>
                <a:lnTo>
                  <a:pt x="373342" y="405407"/>
                </a:lnTo>
                <a:lnTo>
                  <a:pt x="342381" y="438543"/>
                </a:lnTo>
                <a:lnTo>
                  <a:pt x="312551" y="472722"/>
                </a:lnTo>
                <a:lnTo>
                  <a:pt x="283884" y="507913"/>
                </a:lnTo>
                <a:lnTo>
                  <a:pt x="256409" y="544086"/>
                </a:lnTo>
                <a:lnTo>
                  <a:pt x="230157" y="581211"/>
                </a:lnTo>
                <a:lnTo>
                  <a:pt x="205157" y="619259"/>
                </a:lnTo>
                <a:lnTo>
                  <a:pt x="181440" y="658198"/>
                </a:lnTo>
                <a:lnTo>
                  <a:pt x="159035" y="698000"/>
                </a:lnTo>
                <a:lnTo>
                  <a:pt x="137973" y="738634"/>
                </a:lnTo>
                <a:lnTo>
                  <a:pt x="118284" y="780069"/>
                </a:lnTo>
                <a:lnTo>
                  <a:pt x="99997" y="822277"/>
                </a:lnTo>
                <a:lnTo>
                  <a:pt x="83142" y="865227"/>
                </a:lnTo>
                <a:lnTo>
                  <a:pt x="67750" y="908889"/>
                </a:lnTo>
                <a:lnTo>
                  <a:pt x="53851" y="953232"/>
                </a:lnTo>
                <a:lnTo>
                  <a:pt x="41475" y="998228"/>
                </a:lnTo>
                <a:lnTo>
                  <a:pt x="30652" y="1043845"/>
                </a:lnTo>
                <a:lnTo>
                  <a:pt x="21411" y="1090055"/>
                </a:lnTo>
                <a:lnTo>
                  <a:pt x="13783" y="1136826"/>
                </a:lnTo>
                <a:lnTo>
                  <a:pt x="7798" y="1184129"/>
                </a:lnTo>
                <a:lnTo>
                  <a:pt x="3485" y="1231933"/>
                </a:lnTo>
                <a:lnTo>
                  <a:pt x="876" y="1280209"/>
                </a:lnTo>
                <a:lnTo>
                  <a:pt x="0" y="1328927"/>
                </a:lnTo>
                <a:lnTo>
                  <a:pt x="876" y="1377646"/>
                </a:lnTo>
                <a:lnTo>
                  <a:pt x="3485" y="1425922"/>
                </a:lnTo>
                <a:lnTo>
                  <a:pt x="7798" y="1473726"/>
                </a:lnTo>
                <a:lnTo>
                  <a:pt x="13783" y="1521029"/>
                </a:lnTo>
                <a:lnTo>
                  <a:pt x="21411" y="1567800"/>
                </a:lnTo>
                <a:lnTo>
                  <a:pt x="30652" y="1614010"/>
                </a:lnTo>
                <a:lnTo>
                  <a:pt x="41475" y="1659627"/>
                </a:lnTo>
                <a:lnTo>
                  <a:pt x="53851" y="1704623"/>
                </a:lnTo>
                <a:lnTo>
                  <a:pt x="67750" y="1748966"/>
                </a:lnTo>
                <a:lnTo>
                  <a:pt x="83142" y="1792628"/>
                </a:lnTo>
                <a:lnTo>
                  <a:pt x="99997" y="1835578"/>
                </a:lnTo>
                <a:lnTo>
                  <a:pt x="118284" y="1877786"/>
                </a:lnTo>
                <a:lnTo>
                  <a:pt x="137973" y="1919221"/>
                </a:lnTo>
                <a:lnTo>
                  <a:pt x="159035" y="1959855"/>
                </a:lnTo>
                <a:lnTo>
                  <a:pt x="181440" y="1999657"/>
                </a:lnTo>
                <a:lnTo>
                  <a:pt x="205157" y="2038596"/>
                </a:lnTo>
                <a:lnTo>
                  <a:pt x="230157" y="2076644"/>
                </a:lnTo>
                <a:lnTo>
                  <a:pt x="256409" y="2113769"/>
                </a:lnTo>
                <a:lnTo>
                  <a:pt x="283884" y="2149942"/>
                </a:lnTo>
                <a:lnTo>
                  <a:pt x="312551" y="2185133"/>
                </a:lnTo>
                <a:lnTo>
                  <a:pt x="342381" y="2219312"/>
                </a:lnTo>
                <a:lnTo>
                  <a:pt x="373342" y="2252448"/>
                </a:lnTo>
                <a:lnTo>
                  <a:pt x="405407" y="2284513"/>
                </a:lnTo>
                <a:lnTo>
                  <a:pt x="438543" y="2315474"/>
                </a:lnTo>
                <a:lnTo>
                  <a:pt x="472722" y="2345304"/>
                </a:lnTo>
                <a:lnTo>
                  <a:pt x="507913" y="2373971"/>
                </a:lnTo>
                <a:lnTo>
                  <a:pt x="544086" y="2401446"/>
                </a:lnTo>
                <a:lnTo>
                  <a:pt x="581211" y="2427698"/>
                </a:lnTo>
                <a:lnTo>
                  <a:pt x="619259" y="2452698"/>
                </a:lnTo>
                <a:lnTo>
                  <a:pt x="658198" y="2476415"/>
                </a:lnTo>
                <a:lnTo>
                  <a:pt x="698000" y="2498820"/>
                </a:lnTo>
                <a:lnTo>
                  <a:pt x="738634" y="2519882"/>
                </a:lnTo>
                <a:lnTo>
                  <a:pt x="780069" y="2539571"/>
                </a:lnTo>
                <a:lnTo>
                  <a:pt x="822277" y="2557858"/>
                </a:lnTo>
                <a:lnTo>
                  <a:pt x="865227" y="2574713"/>
                </a:lnTo>
                <a:lnTo>
                  <a:pt x="908889" y="2590105"/>
                </a:lnTo>
                <a:lnTo>
                  <a:pt x="953232" y="2604004"/>
                </a:lnTo>
                <a:lnTo>
                  <a:pt x="998228" y="2616380"/>
                </a:lnTo>
                <a:lnTo>
                  <a:pt x="1043845" y="2627203"/>
                </a:lnTo>
                <a:lnTo>
                  <a:pt x="1090055" y="2636444"/>
                </a:lnTo>
                <a:lnTo>
                  <a:pt x="1136826" y="2644072"/>
                </a:lnTo>
                <a:lnTo>
                  <a:pt x="1184129" y="2650057"/>
                </a:lnTo>
                <a:lnTo>
                  <a:pt x="1231933" y="2654370"/>
                </a:lnTo>
                <a:lnTo>
                  <a:pt x="1280209" y="2656979"/>
                </a:lnTo>
                <a:lnTo>
                  <a:pt x="1328927" y="2657856"/>
                </a:lnTo>
                <a:lnTo>
                  <a:pt x="1377646" y="2656979"/>
                </a:lnTo>
                <a:lnTo>
                  <a:pt x="1425922" y="2654370"/>
                </a:lnTo>
                <a:lnTo>
                  <a:pt x="1473726" y="2650057"/>
                </a:lnTo>
                <a:lnTo>
                  <a:pt x="1521029" y="2644072"/>
                </a:lnTo>
                <a:lnTo>
                  <a:pt x="1567800" y="2636444"/>
                </a:lnTo>
                <a:lnTo>
                  <a:pt x="1614010" y="2627203"/>
                </a:lnTo>
                <a:lnTo>
                  <a:pt x="1659627" y="2616380"/>
                </a:lnTo>
                <a:lnTo>
                  <a:pt x="1704623" y="2604004"/>
                </a:lnTo>
                <a:lnTo>
                  <a:pt x="1748966" y="2590105"/>
                </a:lnTo>
                <a:lnTo>
                  <a:pt x="1792628" y="2574713"/>
                </a:lnTo>
                <a:lnTo>
                  <a:pt x="1835578" y="2557858"/>
                </a:lnTo>
                <a:lnTo>
                  <a:pt x="1877786" y="2539571"/>
                </a:lnTo>
                <a:lnTo>
                  <a:pt x="1919221" y="2519882"/>
                </a:lnTo>
                <a:lnTo>
                  <a:pt x="1959855" y="2498820"/>
                </a:lnTo>
                <a:lnTo>
                  <a:pt x="1999657" y="2476415"/>
                </a:lnTo>
                <a:lnTo>
                  <a:pt x="2038596" y="2452698"/>
                </a:lnTo>
                <a:lnTo>
                  <a:pt x="2076644" y="2427698"/>
                </a:lnTo>
                <a:lnTo>
                  <a:pt x="2113769" y="2401446"/>
                </a:lnTo>
                <a:lnTo>
                  <a:pt x="2149942" y="2373971"/>
                </a:lnTo>
                <a:lnTo>
                  <a:pt x="2185133" y="2345304"/>
                </a:lnTo>
                <a:lnTo>
                  <a:pt x="2219312" y="2315474"/>
                </a:lnTo>
                <a:lnTo>
                  <a:pt x="2252448" y="2284513"/>
                </a:lnTo>
                <a:lnTo>
                  <a:pt x="2284513" y="2252448"/>
                </a:lnTo>
                <a:lnTo>
                  <a:pt x="2315474" y="2219312"/>
                </a:lnTo>
                <a:lnTo>
                  <a:pt x="2345304" y="2185133"/>
                </a:lnTo>
                <a:lnTo>
                  <a:pt x="2373971" y="2149942"/>
                </a:lnTo>
                <a:lnTo>
                  <a:pt x="2401446" y="2113769"/>
                </a:lnTo>
                <a:lnTo>
                  <a:pt x="2427698" y="2076644"/>
                </a:lnTo>
                <a:lnTo>
                  <a:pt x="2452698" y="2038596"/>
                </a:lnTo>
                <a:lnTo>
                  <a:pt x="2476415" y="1999657"/>
                </a:lnTo>
                <a:lnTo>
                  <a:pt x="2498820" y="1959855"/>
                </a:lnTo>
                <a:lnTo>
                  <a:pt x="2519882" y="1919221"/>
                </a:lnTo>
                <a:lnTo>
                  <a:pt x="2539571" y="1877786"/>
                </a:lnTo>
                <a:lnTo>
                  <a:pt x="2557858" y="1835578"/>
                </a:lnTo>
                <a:lnTo>
                  <a:pt x="2574713" y="1792628"/>
                </a:lnTo>
                <a:lnTo>
                  <a:pt x="2590105" y="1748966"/>
                </a:lnTo>
                <a:lnTo>
                  <a:pt x="2604004" y="1704623"/>
                </a:lnTo>
                <a:lnTo>
                  <a:pt x="2616380" y="1659627"/>
                </a:lnTo>
                <a:lnTo>
                  <a:pt x="2627203" y="1614010"/>
                </a:lnTo>
                <a:lnTo>
                  <a:pt x="2636444" y="1567800"/>
                </a:lnTo>
                <a:lnTo>
                  <a:pt x="2644072" y="1521029"/>
                </a:lnTo>
                <a:lnTo>
                  <a:pt x="2650057" y="1473726"/>
                </a:lnTo>
                <a:lnTo>
                  <a:pt x="2654370" y="1425922"/>
                </a:lnTo>
                <a:lnTo>
                  <a:pt x="2656979" y="1377646"/>
                </a:lnTo>
                <a:lnTo>
                  <a:pt x="2657856" y="1328927"/>
                </a:lnTo>
                <a:lnTo>
                  <a:pt x="2656979" y="1280209"/>
                </a:lnTo>
                <a:lnTo>
                  <a:pt x="2654370" y="1231933"/>
                </a:lnTo>
                <a:lnTo>
                  <a:pt x="2650057" y="1184129"/>
                </a:lnTo>
                <a:lnTo>
                  <a:pt x="2644072" y="1136826"/>
                </a:lnTo>
                <a:lnTo>
                  <a:pt x="2636444" y="1090055"/>
                </a:lnTo>
                <a:lnTo>
                  <a:pt x="2627203" y="1043845"/>
                </a:lnTo>
                <a:lnTo>
                  <a:pt x="2616380" y="998228"/>
                </a:lnTo>
                <a:lnTo>
                  <a:pt x="2604004" y="953232"/>
                </a:lnTo>
                <a:lnTo>
                  <a:pt x="2590105" y="908889"/>
                </a:lnTo>
                <a:lnTo>
                  <a:pt x="2574713" y="865227"/>
                </a:lnTo>
                <a:lnTo>
                  <a:pt x="2557858" y="822277"/>
                </a:lnTo>
                <a:lnTo>
                  <a:pt x="2539571" y="780069"/>
                </a:lnTo>
                <a:lnTo>
                  <a:pt x="2519882" y="738634"/>
                </a:lnTo>
                <a:lnTo>
                  <a:pt x="2498820" y="698000"/>
                </a:lnTo>
                <a:lnTo>
                  <a:pt x="2476415" y="658198"/>
                </a:lnTo>
                <a:lnTo>
                  <a:pt x="2452698" y="619259"/>
                </a:lnTo>
                <a:lnTo>
                  <a:pt x="2427698" y="581211"/>
                </a:lnTo>
                <a:lnTo>
                  <a:pt x="2401446" y="544086"/>
                </a:lnTo>
                <a:lnTo>
                  <a:pt x="2373971" y="507913"/>
                </a:lnTo>
                <a:lnTo>
                  <a:pt x="2345304" y="472722"/>
                </a:lnTo>
                <a:lnTo>
                  <a:pt x="2315474" y="438543"/>
                </a:lnTo>
                <a:lnTo>
                  <a:pt x="2284513" y="405407"/>
                </a:lnTo>
                <a:lnTo>
                  <a:pt x="2252448" y="373342"/>
                </a:lnTo>
                <a:lnTo>
                  <a:pt x="2219312" y="342381"/>
                </a:lnTo>
                <a:lnTo>
                  <a:pt x="2185133" y="312551"/>
                </a:lnTo>
                <a:lnTo>
                  <a:pt x="2149942" y="283884"/>
                </a:lnTo>
                <a:lnTo>
                  <a:pt x="2113769" y="256409"/>
                </a:lnTo>
                <a:lnTo>
                  <a:pt x="2076644" y="230157"/>
                </a:lnTo>
                <a:lnTo>
                  <a:pt x="2038596" y="205157"/>
                </a:lnTo>
                <a:lnTo>
                  <a:pt x="1999657" y="181440"/>
                </a:lnTo>
                <a:lnTo>
                  <a:pt x="1959855" y="159035"/>
                </a:lnTo>
                <a:lnTo>
                  <a:pt x="1919221" y="137973"/>
                </a:lnTo>
                <a:lnTo>
                  <a:pt x="1877786" y="118284"/>
                </a:lnTo>
                <a:lnTo>
                  <a:pt x="1835578" y="99997"/>
                </a:lnTo>
                <a:lnTo>
                  <a:pt x="1792628" y="83142"/>
                </a:lnTo>
                <a:lnTo>
                  <a:pt x="1748966" y="67750"/>
                </a:lnTo>
                <a:lnTo>
                  <a:pt x="1704623" y="53851"/>
                </a:lnTo>
                <a:lnTo>
                  <a:pt x="1659627" y="41475"/>
                </a:lnTo>
                <a:lnTo>
                  <a:pt x="1614010" y="30652"/>
                </a:lnTo>
                <a:lnTo>
                  <a:pt x="1567800" y="21411"/>
                </a:lnTo>
                <a:lnTo>
                  <a:pt x="1521029" y="13783"/>
                </a:lnTo>
                <a:lnTo>
                  <a:pt x="1473726" y="7798"/>
                </a:lnTo>
                <a:lnTo>
                  <a:pt x="1425922" y="3485"/>
                </a:lnTo>
                <a:lnTo>
                  <a:pt x="1377646" y="876"/>
                </a:lnTo>
                <a:lnTo>
                  <a:pt x="1328927" y="0"/>
                </a:lnTo>
                <a:close/>
              </a:path>
            </a:pathLst>
          </a:custGeom>
          <a:solidFill>
            <a:srgbClr val="0433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5676" y="1943861"/>
            <a:ext cx="2658110" cy="2658110"/>
          </a:xfrm>
          <a:custGeom>
            <a:avLst/>
            <a:gdLst/>
            <a:ahLst/>
            <a:cxnLst/>
            <a:rect l="l" t="t" r="r" b="b"/>
            <a:pathLst>
              <a:path w="2658110" h="2658110">
                <a:moveTo>
                  <a:pt x="1328928" y="0"/>
                </a:moveTo>
                <a:lnTo>
                  <a:pt x="1280209" y="876"/>
                </a:lnTo>
                <a:lnTo>
                  <a:pt x="1231932" y="3485"/>
                </a:lnTo>
                <a:lnTo>
                  <a:pt x="1184126" y="7798"/>
                </a:lnTo>
                <a:lnTo>
                  <a:pt x="1136823" y="13783"/>
                </a:lnTo>
                <a:lnTo>
                  <a:pt x="1090051" y="21411"/>
                </a:lnTo>
                <a:lnTo>
                  <a:pt x="1043842" y="30652"/>
                </a:lnTo>
                <a:lnTo>
                  <a:pt x="998224" y="41475"/>
                </a:lnTo>
                <a:lnTo>
                  <a:pt x="953228" y="53851"/>
                </a:lnTo>
                <a:lnTo>
                  <a:pt x="908884" y="67750"/>
                </a:lnTo>
                <a:lnTo>
                  <a:pt x="865222" y="83142"/>
                </a:lnTo>
                <a:lnTo>
                  <a:pt x="822272" y="99997"/>
                </a:lnTo>
                <a:lnTo>
                  <a:pt x="780064" y="118284"/>
                </a:lnTo>
                <a:lnTo>
                  <a:pt x="738628" y="137973"/>
                </a:lnTo>
                <a:lnTo>
                  <a:pt x="697994" y="159035"/>
                </a:lnTo>
                <a:lnTo>
                  <a:pt x="658193" y="181440"/>
                </a:lnTo>
                <a:lnTo>
                  <a:pt x="619253" y="205157"/>
                </a:lnTo>
                <a:lnTo>
                  <a:pt x="581206" y="230157"/>
                </a:lnTo>
                <a:lnTo>
                  <a:pt x="544080" y="256409"/>
                </a:lnTo>
                <a:lnTo>
                  <a:pt x="507907" y="283884"/>
                </a:lnTo>
                <a:lnTo>
                  <a:pt x="472716" y="312551"/>
                </a:lnTo>
                <a:lnTo>
                  <a:pt x="438538" y="342381"/>
                </a:lnTo>
                <a:lnTo>
                  <a:pt x="405402" y="373342"/>
                </a:lnTo>
                <a:lnTo>
                  <a:pt x="373338" y="405407"/>
                </a:lnTo>
                <a:lnTo>
                  <a:pt x="342376" y="438543"/>
                </a:lnTo>
                <a:lnTo>
                  <a:pt x="312547" y="472722"/>
                </a:lnTo>
                <a:lnTo>
                  <a:pt x="283880" y="507913"/>
                </a:lnTo>
                <a:lnTo>
                  <a:pt x="256406" y="544086"/>
                </a:lnTo>
                <a:lnTo>
                  <a:pt x="230154" y="581211"/>
                </a:lnTo>
                <a:lnTo>
                  <a:pt x="205154" y="619259"/>
                </a:lnTo>
                <a:lnTo>
                  <a:pt x="181437" y="658198"/>
                </a:lnTo>
                <a:lnTo>
                  <a:pt x="159033" y="698000"/>
                </a:lnTo>
                <a:lnTo>
                  <a:pt x="137971" y="738634"/>
                </a:lnTo>
                <a:lnTo>
                  <a:pt x="118282" y="780069"/>
                </a:lnTo>
                <a:lnTo>
                  <a:pt x="99995" y="822277"/>
                </a:lnTo>
                <a:lnTo>
                  <a:pt x="83141" y="865227"/>
                </a:lnTo>
                <a:lnTo>
                  <a:pt x="67749" y="908889"/>
                </a:lnTo>
                <a:lnTo>
                  <a:pt x="53850" y="953232"/>
                </a:lnTo>
                <a:lnTo>
                  <a:pt x="41474" y="998228"/>
                </a:lnTo>
                <a:lnTo>
                  <a:pt x="30651" y="1043845"/>
                </a:lnTo>
                <a:lnTo>
                  <a:pt x="21410" y="1090055"/>
                </a:lnTo>
                <a:lnTo>
                  <a:pt x="13783" y="1136826"/>
                </a:lnTo>
                <a:lnTo>
                  <a:pt x="7797" y="1184129"/>
                </a:lnTo>
                <a:lnTo>
                  <a:pt x="3485" y="1231933"/>
                </a:lnTo>
                <a:lnTo>
                  <a:pt x="876" y="1280209"/>
                </a:lnTo>
                <a:lnTo>
                  <a:pt x="0" y="1328927"/>
                </a:lnTo>
                <a:lnTo>
                  <a:pt x="876" y="1377646"/>
                </a:lnTo>
                <a:lnTo>
                  <a:pt x="3485" y="1425922"/>
                </a:lnTo>
                <a:lnTo>
                  <a:pt x="7797" y="1473726"/>
                </a:lnTo>
                <a:lnTo>
                  <a:pt x="13783" y="1521029"/>
                </a:lnTo>
                <a:lnTo>
                  <a:pt x="21410" y="1567800"/>
                </a:lnTo>
                <a:lnTo>
                  <a:pt x="30651" y="1614010"/>
                </a:lnTo>
                <a:lnTo>
                  <a:pt x="41474" y="1659627"/>
                </a:lnTo>
                <a:lnTo>
                  <a:pt x="53850" y="1704623"/>
                </a:lnTo>
                <a:lnTo>
                  <a:pt x="67749" y="1748966"/>
                </a:lnTo>
                <a:lnTo>
                  <a:pt x="83141" y="1792628"/>
                </a:lnTo>
                <a:lnTo>
                  <a:pt x="99995" y="1835578"/>
                </a:lnTo>
                <a:lnTo>
                  <a:pt x="118282" y="1877786"/>
                </a:lnTo>
                <a:lnTo>
                  <a:pt x="137971" y="1919221"/>
                </a:lnTo>
                <a:lnTo>
                  <a:pt x="159033" y="1959855"/>
                </a:lnTo>
                <a:lnTo>
                  <a:pt x="181437" y="1999657"/>
                </a:lnTo>
                <a:lnTo>
                  <a:pt x="205154" y="2038596"/>
                </a:lnTo>
                <a:lnTo>
                  <a:pt x="230154" y="2076644"/>
                </a:lnTo>
                <a:lnTo>
                  <a:pt x="256406" y="2113769"/>
                </a:lnTo>
                <a:lnTo>
                  <a:pt x="283880" y="2149942"/>
                </a:lnTo>
                <a:lnTo>
                  <a:pt x="312547" y="2185133"/>
                </a:lnTo>
                <a:lnTo>
                  <a:pt x="342376" y="2219312"/>
                </a:lnTo>
                <a:lnTo>
                  <a:pt x="373338" y="2252448"/>
                </a:lnTo>
                <a:lnTo>
                  <a:pt x="405402" y="2284513"/>
                </a:lnTo>
                <a:lnTo>
                  <a:pt x="438538" y="2315474"/>
                </a:lnTo>
                <a:lnTo>
                  <a:pt x="472716" y="2345304"/>
                </a:lnTo>
                <a:lnTo>
                  <a:pt x="507907" y="2373971"/>
                </a:lnTo>
                <a:lnTo>
                  <a:pt x="544080" y="2401446"/>
                </a:lnTo>
                <a:lnTo>
                  <a:pt x="581206" y="2427698"/>
                </a:lnTo>
                <a:lnTo>
                  <a:pt x="619253" y="2452698"/>
                </a:lnTo>
                <a:lnTo>
                  <a:pt x="658193" y="2476415"/>
                </a:lnTo>
                <a:lnTo>
                  <a:pt x="697994" y="2498820"/>
                </a:lnTo>
                <a:lnTo>
                  <a:pt x="738628" y="2519882"/>
                </a:lnTo>
                <a:lnTo>
                  <a:pt x="780064" y="2539571"/>
                </a:lnTo>
                <a:lnTo>
                  <a:pt x="822272" y="2557858"/>
                </a:lnTo>
                <a:lnTo>
                  <a:pt x="865222" y="2574713"/>
                </a:lnTo>
                <a:lnTo>
                  <a:pt x="908884" y="2590105"/>
                </a:lnTo>
                <a:lnTo>
                  <a:pt x="953228" y="2604004"/>
                </a:lnTo>
                <a:lnTo>
                  <a:pt x="998224" y="2616380"/>
                </a:lnTo>
                <a:lnTo>
                  <a:pt x="1043842" y="2627203"/>
                </a:lnTo>
                <a:lnTo>
                  <a:pt x="1090051" y="2636444"/>
                </a:lnTo>
                <a:lnTo>
                  <a:pt x="1136823" y="2644072"/>
                </a:lnTo>
                <a:lnTo>
                  <a:pt x="1184126" y="2650057"/>
                </a:lnTo>
                <a:lnTo>
                  <a:pt x="1231932" y="2654370"/>
                </a:lnTo>
                <a:lnTo>
                  <a:pt x="1280209" y="2656979"/>
                </a:lnTo>
                <a:lnTo>
                  <a:pt x="1328928" y="2657856"/>
                </a:lnTo>
                <a:lnTo>
                  <a:pt x="1377646" y="2656979"/>
                </a:lnTo>
                <a:lnTo>
                  <a:pt x="1425922" y="2654370"/>
                </a:lnTo>
                <a:lnTo>
                  <a:pt x="1473726" y="2650057"/>
                </a:lnTo>
                <a:lnTo>
                  <a:pt x="1521029" y="2644072"/>
                </a:lnTo>
                <a:lnTo>
                  <a:pt x="1567800" y="2636444"/>
                </a:lnTo>
                <a:lnTo>
                  <a:pt x="1614010" y="2627203"/>
                </a:lnTo>
                <a:lnTo>
                  <a:pt x="1659627" y="2616380"/>
                </a:lnTo>
                <a:lnTo>
                  <a:pt x="1704623" y="2604004"/>
                </a:lnTo>
                <a:lnTo>
                  <a:pt x="1748966" y="2590105"/>
                </a:lnTo>
                <a:lnTo>
                  <a:pt x="1792628" y="2574713"/>
                </a:lnTo>
                <a:lnTo>
                  <a:pt x="1835578" y="2557858"/>
                </a:lnTo>
                <a:lnTo>
                  <a:pt x="1877786" y="2539571"/>
                </a:lnTo>
                <a:lnTo>
                  <a:pt x="1919221" y="2519882"/>
                </a:lnTo>
                <a:lnTo>
                  <a:pt x="1959855" y="2498820"/>
                </a:lnTo>
                <a:lnTo>
                  <a:pt x="1999657" y="2476415"/>
                </a:lnTo>
                <a:lnTo>
                  <a:pt x="2038596" y="2452698"/>
                </a:lnTo>
                <a:lnTo>
                  <a:pt x="2076644" y="2427698"/>
                </a:lnTo>
                <a:lnTo>
                  <a:pt x="2113769" y="2401446"/>
                </a:lnTo>
                <a:lnTo>
                  <a:pt x="2149942" y="2373971"/>
                </a:lnTo>
                <a:lnTo>
                  <a:pt x="2185133" y="2345304"/>
                </a:lnTo>
                <a:lnTo>
                  <a:pt x="2219312" y="2315474"/>
                </a:lnTo>
                <a:lnTo>
                  <a:pt x="2252448" y="2284513"/>
                </a:lnTo>
                <a:lnTo>
                  <a:pt x="2284513" y="2252448"/>
                </a:lnTo>
                <a:lnTo>
                  <a:pt x="2315474" y="2219312"/>
                </a:lnTo>
                <a:lnTo>
                  <a:pt x="2345304" y="2185133"/>
                </a:lnTo>
                <a:lnTo>
                  <a:pt x="2373971" y="2149942"/>
                </a:lnTo>
                <a:lnTo>
                  <a:pt x="2401446" y="2113769"/>
                </a:lnTo>
                <a:lnTo>
                  <a:pt x="2427698" y="2076644"/>
                </a:lnTo>
                <a:lnTo>
                  <a:pt x="2452698" y="2038596"/>
                </a:lnTo>
                <a:lnTo>
                  <a:pt x="2476415" y="1999657"/>
                </a:lnTo>
                <a:lnTo>
                  <a:pt x="2498820" y="1959855"/>
                </a:lnTo>
                <a:lnTo>
                  <a:pt x="2519882" y="1919221"/>
                </a:lnTo>
                <a:lnTo>
                  <a:pt x="2539571" y="1877786"/>
                </a:lnTo>
                <a:lnTo>
                  <a:pt x="2557858" y="1835578"/>
                </a:lnTo>
                <a:lnTo>
                  <a:pt x="2574713" y="1792628"/>
                </a:lnTo>
                <a:lnTo>
                  <a:pt x="2590105" y="1748966"/>
                </a:lnTo>
                <a:lnTo>
                  <a:pt x="2604004" y="1704623"/>
                </a:lnTo>
                <a:lnTo>
                  <a:pt x="2616380" y="1659627"/>
                </a:lnTo>
                <a:lnTo>
                  <a:pt x="2627203" y="1614010"/>
                </a:lnTo>
                <a:lnTo>
                  <a:pt x="2636444" y="1567800"/>
                </a:lnTo>
                <a:lnTo>
                  <a:pt x="2644072" y="1521029"/>
                </a:lnTo>
                <a:lnTo>
                  <a:pt x="2650057" y="1473726"/>
                </a:lnTo>
                <a:lnTo>
                  <a:pt x="2654370" y="1425922"/>
                </a:lnTo>
                <a:lnTo>
                  <a:pt x="2656979" y="1377646"/>
                </a:lnTo>
                <a:lnTo>
                  <a:pt x="2657856" y="1328927"/>
                </a:lnTo>
                <a:lnTo>
                  <a:pt x="2656979" y="1280209"/>
                </a:lnTo>
                <a:lnTo>
                  <a:pt x="2654370" y="1231933"/>
                </a:lnTo>
                <a:lnTo>
                  <a:pt x="2650057" y="1184129"/>
                </a:lnTo>
                <a:lnTo>
                  <a:pt x="2644072" y="1136826"/>
                </a:lnTo>
                <a:lnTo>
                  <a:pt x="2636444" y="1090055"/>
                </a:lnTo>
                <a:lnTo>
                  <a:pt x="2627203" y="1043845"/>
                </a:lnTo>
                <a:lnTo>
                  <a:pt x="2616380" y="998228"/>
                </a:lnTo>
                <a:lnTo>
                  <a:pt x="2604004" y="953232"/>
                </a:lnTo>
                <a:lnTo>
                  <a:pt x="2590105" y="908889"/>
                </a:lnTo>
                <a:lnTo>
                  <a:pt x="2574713" y="865227"/>
                </a:lnTo>
                <a:lnTo>
                  <a:pt x="2557858" y="822277"/>
                </a:lnTo>
                <a:lnTo>
                  <a:pt x="2539571" y="780069"/>
                </a:lnTo>
                <a:lnTo>
                  <a:pt x="2519882" y="738634"/>
                </a:lnTo>
                <a:lnTo>
                  <a:pt x="2498820" y="698000"/>
                </a:lnTo>
                <a:lnTo>
                  <a:pt x="2476415" y="658198"/>
                </a:lnTo>
                <a:lnTo>
                  <a:pt x="2452698" y="619259"/>
                </a:lnTo>
                <a:lnTo>
                  <a:pt x="2427698" y="581211"/>
                </a:lnTo>
                <a:lnTo>
                  <a:pt x="2401446" y="544086"/>
                </a:lnTo>
                <a:lnTo>
                  <a:pt x="2373971" y="507913"/>
                </a:lnTo>
                <a:lnTo>
                  <a:pt x="2345304" y="472722"/>
                </a:lnTo>
                <a:lnTo>
                  <a:pt x="2315474" y="438543"/>
                </a:lnTo>
                <a:lnTo>
                  <a:pt x="2284513" y="405407"/>
                </a:lnTo>
                <a:lnTo>
                  <a:pt x="2252448" y="373342"/>
                </a:lnTo>
                <a:lnTo>
                  <a:pt x="2219312" y="342381"/>
                </a:lnTo>
                <a:lnTo>
                  <a:pt x="2185133" y="312551"/>
                </a:lnTo>
                <a:lnTo>
                  <a:pt x="2149942" y="283884"/>
                </a:lnTo>
                <a:lnTo>
                  <a:pt x="2113769" y="256409"/>
                </a:lnTo>
                <a:lnTo>
                  <a:pt x="2076644" y="230157"/>
                </a:lnTo>
                <a:lnTo>
                  <a:pt x="2038596" y="205157"/>
                </a:lnTo>
                <a:lnTo>
                  <a:pt x="1999657" y="181440"/>
                </a:lnTo>
                <a:lnTo>
                  <a:pt x="1959855" y="159035"/>
                </a:lnTo>
                <a:lnTo>
                  <a:pt x="1919221" y="137973"/>
                </a:lnTo>
                <a:lnTo>
                  <a:pt x="1877786" y="118284"/>
                </a:lnTo>
                <a:lnTo>
                  <a:pt x="1835578" y="99997"/>
                </a:lnTo>
                <a:lnTo>
                  <a:pt x="1792628" y="83142"/>
                </a:lnTo>
                <a:lnTo>
                  <a:pt x="1748966" y="67750"/>
                </a:lnTo>
                <a:lnTo>
                  <a:pt x="1704623" y="53851"/>
                </a:lnTo>
                <a:lnTo>
                  <a:pt x="1659627" y="41475"/>
                </a:lnTo>
                <a:lnTo>
                  <a:pt x="1614010" y="30652"/>
                </a:lnTo>
                <a:lnTo>
                  <a:pt x="1567800" y="21411"/>
                </a:lnTo>
                <a:lnTo>
                  <a:pt x="1521029" y="13783"/>
                </a:lnTo>
                <a:lnTo>
                  <a:pt x="1473726" y="7798"/>
                </a:lnTo>
                <a:lnTo>
                  <a:pt x="1425922" y="3485"/>
                </a:lnTo>
                <a:lnTo>
                  <a:pt x="1377646" y="876"/>
                </a:lnTo>
                <a:lnTo>
                  <a:pt x="1328928" y="0"/>
                </a:lnTo>
                <a:close/>
              </a:path>
            </a:pathLst>
          </a:custGeom>
          <a:solidFill>
            <a:srgbClr val="FF0000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5676" y="1943861"/>
            <a:ext cx="2658110" cy="2658110"/>
          </a:xfrm>
          <a:custGeom>
            <a:avLst/>
            <a:gdLst/>
            <a:ahLst/>
            <a:cxnLst/>
            <a:rect l="l" t="t" r="r" b="b"/>
            <a:pathLst>
              <a:path w="2658110" h="2658110">
                <a:moveTo>
                  <a:pt x="0" y="1328927"/>
                </a:moveTo>
                <a:lnTo>
                  <a:pt x="876" y="1280209"/>
                </a:lnTo>
                <a:lnTo>
                  <a:pt x="3485" y="1231933"/>
                </a:lnTo>
                <a:lnTo>
                  <a:pt x="7797" y="1184129"/>
                </a:lnTo>
                <a:lnTo>
                  <a:pt x="13783" y="1136826"/>
                </a:lnTo>
                <a:lnTo>
                  <a:pt x="21410" y="1090055"/>
                </a:lnTo>
                <a:lnTo>
                  <a:pt x="30651" y="1043845"/>
                </a:lnTo>
                <a:lnTo>
                  <a:pt x="41474" y="998228"/>
                </a:lnTo>
                <a:lnTo>
                  <a:pt x="53850" y="953232"/>
                </a:lnTo>
                <a:lnTo>
                  <a:pt x="67749" y="908889"/>
                </a:lnTo>
                <a:lnTo>
                  <a:pt x="83141" y="865227"/>
                </a:lnTo>
                <a:lnTo>
                  <a:pt x="99995" y="822277"/>
                </a:lnTo>
                <a:lnTo>
                  <a:pt x="118282" y="780069"/>
                </a:lnTo>
                <a:lnTo>
                  <a:pt x="137971" y="738634"/>
                </a:lnTo>
                <a:lnTo>
                  <a:pt x="159033" y="698000"/>
                </a:lnTo>
                <a:lnTo>
                  <a:pt x="181437" y="658198"/>
                </a:lnTo>
                <a:lnTo>
                  <a:pt x="205154" y="619259"/>
                </a:lnTo>
                <a:lnTo>
                  <a:pt x="230154" y="581211"/>
                </a:lnTo>
                <a:lnTo>
                  <a:pt x="256406" y="544086"/>
                </a:lnTo>
                <a:lnTo>
                  <a:pt x="283880" y="507913"/>
                </a:lnTo>
                <a:lnTo>
                  <a:pt x="312547" y="472722"/>
                </a:lnTo>
                <a:lnTo>
                  <a:pt x="342376" y="438543"/>
                </a:lnTo>
                <a:lnTo>
                  <a:pt x="373338" y="405407"/>
                </a:lnTo>
                <a:lnTo>
                  <a:pt x="405402" y="373342"/>
                </a:lnTo>
                <a:lnTo>
                  <a:pt x="438538" y="342381"/>
                </a:lnTo>
                <a:lnTo>
                  <a:pt x="472716" y="312551"/>
                </a:lnTo>
                <a:lnTo>
                  <a:pt x="507907" y="283884"/>
                </a:lnTo>
                <a:lnTo>
                  <a:pt x="544080" y="256409"/>
                </a:lnTo>
                <a:lnTo>
                  <a:pt x="581206" y="230157"/>
                </a:lnTo>
                <a:lnTo>
                  <a:pt x="619253" y="205157"/>
                </a:lnTo>
                <a:lnTo>
                  <a:pt x="658193" y="181440"/>
                </a:lnTo>
                <a:lnTo>
                  <a:pt x="697994" y="159035"/>
                </a:lnTo>
                <a:lnTo>
                  <a:pt x="738628" y="137973"/>
                </a:lnTo>
                <a:lnTo>
                  <a:pt x="780064" y="118284"/>
                </a:lnTo>
                <a:lnTo>
                  <a:pt x="822272" y="99997"/>
                </a:lnTo>
                <a:lnTo>
                  <a:pt x="865222" y="83142"/>
                </a:lnTo>
                <a:lnTo>
                  <a:pt x="908884" y="67750"/>
                </a:lnTo>
                <a:lnTo>
                  <a:pt x="953228" y="53851"/>
                </a:lnTo>
                <a:lnTo>
                  <a:pt x="998224" y="41475"/>
                </a:lnTo>
                <a:lnTo>
                  <a:pt x="1043842" y="30652"/>
                </a:lnTo>
                <a:lnTo>
                  <a:pt x="1090051" y="21411"/>
                </a:lnTo>
                <a:lnTo>
                  <a:pt x="1136823" y="13783"/>
                </a:lnTo>
                <a:lnTo>
                  <a:pt x="1184126" y="7798"/>
                </a:lnTo>
                <a:lnTo>
                  <a:pt x="1231932" y="3485"/>
                </a:lnTo>
                <a:lnTo>
                  <a:pt x="1280209" y="876"/>
                </a:lnTo>
                <a:lnTo>
                  <a:pt x="1328928" y="0"/>
                </a:lnTo>
                <a:lnTo>
                  <a:pt x="1377646" y="876"/>
                </a:lnTo>
                <a:lnTo>
                  <a:pt x="1425922" y="3485"/>
                </a:lnTo>
                <a:lnTo>
                  <a:pt x="1473726" y="7798"/>
                </a:lnTo>
                <a:lnTo>
                  <a:pt x="1521029" y="13783"/>
                </a:lnTo>
                <a:lnTo>
                  <a:pt x="1567800" y="21411"/>
                </a:lnTo>
                <a:lnTo>
                  <a:pt x="1614010" y="30652"/>
                </a:lnTo>
                <a:lnTo>
                  <a:pt x="1659627" y="41475"/>
                </a:lnTo>
                <a:lnTo>
                  <a:pt x="1704623" y="53851"/>
                </a:lnTo>
                <a:lnTo>
                  <a:pt x="1748966" y="67750"/>
                </a:lnTo>
                <a:lnTo>
                  <a:pt x="1792628" y="83142"/>
                </a:lnTo>
                <a:lnTo>
                  <a:pt x="1835578" y="99997"/>
                </a:lnTo>
                <a:lnTo>
                  <a:pt x="1877786" y="118284"/>
                </a:lnTo>
                <a:lnTo>
                  <a:pt x="1919221" y="137973"/>
                </a:lnTo>
                <a:lnTo>
                  <a:pt x="1959855" y="159035"/>
                </a:lnTo>
                <a:lnTo>
                  <a:pt x="1999657" y="181440"/>
                </a:lnTo>
                <a:lnTo>
                  <a:pt x="2038596" y="205157"/>
                </a:lnTo>
                <a:lnTo>
                  <a:pt x="2076644" y="230157"/>
                </a:lnTo>
                <a:lnTo>
                  <a:pt x="2113769" y="256409"/>
                </a:lnTo>
                <a:lnTo>
                  <a:pt x="2149942" y="283884"/>
                </a:lnTo>
                <a:lnTo>
                  <a:pt x="2185133" y="312551"/>
                </a:lnTo>
                <a:lnTo>
                  <a:pt x="2219312" y="342381"/>
                </a:lnTo>
                <a:lnTo>
                  <a:pt x="2252448" y="373342"/>
                </a:lnTo>
                <a:lnTo>
                  <a:pt x="2284513" y="405407"/>
                </a:lnTo>
                <a:lnTo>
                  <a:pt x="2315474" y="438543"/>
                </a:lnTo>
                <a:lnTo>
                  <a:pt x="2345304" y="472722"/>
                </a:lnTo>
                <a:lnTo>
                  <a:pt x="2373971" y="507913"/>
                </a:lnTo>
                <a:lnTo>
                  <a:pt x="2401446" y="544086"/>
                </a:lnTo>
                <a:lnTo>
                  <a:pt x="2427698" y="581211"/>
                </a:lnTo>
                <a:lnTo>
                  <a:pt x="2452698" y="619259"/>
                </a:lnTo>
                <a:lnTo>
                  <a:pt x="2476415" y="658198"/>
                </a:lnTo>
                <a:lnTo>
                  <a:pt x="2498820" y="698000"/>
                </a:lnTo>
                <a:lnTo>
                  <a:pt x="2519882" y="738634"/>
                </a:lnTo>
                <a:lnTo>
                  <a:pt x="2539571" y="780069"/>
                </a:lnTo>
                <a:lnTo>
                  <a:pt x="2557858" y="822277"/>
                </a:lnTo>
                <a:lnTo>
                  <a:pt x="2574713" y="865227"/>
                </a:lnTo>
                <a:lnTo>
                  <a:pt x="2590105" y="908889"/>
                </a:lnTo>
                <a:lnTo>
                  <a:pt x="2604004" y="953232"/>
                </a:lnTo>
                <a:lnTo>
                  <a:pt x="2616380" y="998228"/>
                </a:lnTo>
                <a:lnTo>
                  <a:pt x="2627203" y="1043845"/>
                </a:lnTo>
                <a:lnTo>
                  <a:pt x="2636444" y="1090055"/>
                </a:lnTo>
                <a:lnTo>
                  <a:pt x="2644072" y="1136826"/>
                </a:lnTo>
                <a:lnTo>
                  <a:pt x="2650057" y="1184129"/>
                </a:lnTo>
                <a:lnTo>
                  <a:pt x="2654370" y="1231933"/>
                </a:lnTo>
                <a:lnTo>
                  <a:pt x="2656979" y="1280209"/>
                </a:lnTo>
                <a:lnTo>
                  <a:pt x="2657856" y="1328927"/>
                </a:lnTo>
                <a:lnTo>
                  <a:pt x="2656979" y="1377646"/>
                </a:lnTo>
                <a:lnTo>
                  <a:pt x="2654370" y="1425922"/>
                </a:lnTo>
                <a:lnTo>
                  <a:pt x="2650057" y="1473726"/>
                </a:lnTo>
                <a:lnTo>
                  <a:pt x="2644072" y="1521029"/>
                </a:lnTo>
                <a:lnTo>
                  <a:pt x="2636444" y="1567800"/>
                </a:lnTo>
                <a:lnTo>
                  <a:pt x="2627203" y="1614010"/>
                </a:lnTo>
                <a:lnTo>
                  <a:pt x="2616380" y="1659627"/>
                </a:lnTo>
                <a:lnTo>
                  <a:pt x="2604004" y="1704623"/>
                </a:lnTo>
                <a:lnTo>
                  <a:pt x="2590105" y="1748966"/>
                </a:lnTo>
                <a:lnTo>
                  <a:pt x="2574713" y="1792628"/>
                </a:lnTo>
                <a:lnTo>
                  <a:pt x="2557858" y="1835578"/>
                </a:lnTo>
                <a:lnTo>
                  <a:pt x="2539571" y="1877786"/>
                </a:lnTo>
                <a:lnTo>
                  <a:pt x="2519882" y="1919221"/>
                </a:lnTo>
                <a:lnTo>
                  <a:pt x="2498820" y="1959855"/>
                </a:lnTo>
                <a:lnTo>
                  <a:pt x="2476415" y="1999657"/>
                </a:lnTo>
                <a:lnTo>
                  <a:pt x="2452698" y="2038596"/>
                </a:lnTo>
                <a:lnTo>
                  <a:pt x="2427698" y="2076644"/>
                </a:lnTo>
                <a:lnTo>
                  <a:pt x="2401446" y="2113769"/>
                </a:lnTo>
                <a:lnTo>
                  <a:pt x="2373971" y="2149942"/>
                </a:lnTo>
                <a:lnTo>
                  <a:pt x="2345304" y="2185133"/>
                </a:lnTo>
                <a:lnTo>
                  <a:pt x="2315474" y="2219312"/>
                </a:lnTo>
                <a:lnTo>
                  <a:pt x="2284513" y="2252448"/>
                </a:lnTo>
                <a:lnTo>
                  <a:pt x="2252448" y="2284513"/>
                </a:lnTo>
                <a:lnTo>
                  <a:pt x="2219312" y="2315474"/>
                </a:lnTo>
                <a:lnTo>
                  <a:pt x="2185133" y="2345304"/>
                </a:lnTo>
                <a:lnTo>
                  <a:pt x="2149942" y="2373971"/>
                </a:lnTo>
                <a:lnTo>
                  <a:pt x="2113769" y="2401446"/>
                </a:lnTo>
                <a:lnTo>
                  <a:pt x="2076644" y="2427698"/>
                </a:lnTo>
                <a:lnTo>
                  <a:pt x="2038596" y="2452698"/>
                </a:lnTo>
                <a:lnTo>
                  <a:pt x="1999657" y="2476415"/>
                </a:lnTo>
                <a:lnTo>
                  <a:pt x="1959855" y="2498820"/>
                </a:lnTo>
                <a:lnTo>
                  <a:pt x="1919221" y="2519882"/>
                </a:lnTo>
                <a:lnTo>
                  <a:pt x="1877786" y="2539571"/>
                </a:lnTo>
                <a:lnTo>
                  <a:pt x="1835578" y="2557858"/>
                </a:lnTo>
                <a:lnTo>
                  <a:pt x="1792628" y="2574713"/>
                </a:lnTo>
                <a:lnTo>
                  <a:pt x="1748966" y="2590105"/>
                </a:lnTo>
                <a:lnTo>
                  <a:pt x="1704623" y="2604004"/>
                </a:lnTo>
                <a:lnTo>
                  <a:pt x="1659627" y="2616380"/>
                </a:lnTo>
                <a:lnTo>
                  <a:pt x="1614010" y="2627203"/>
                </a:lnTo>
                <a:lnTo>
                  <a:pt x="1567800" y="2636444"/>
                </a:lnTo>
                <a:lnTo>
                  <a:pt x="1521029" y="2644072"/>
                </a:lnTo>
                <a:lnTo>
                  <a:pt x="1473726" y="2650057"/>
                </a:lnTo>
                <a:lnTo>
                  <a:pt x="1425922" y="2654370"/>
                </a:lnTo>
                <a:lnTo>
                  <a:pt x="1377646" y="2656979"/>
                </a:lnTo>
                <a:lnTo>
                  <a:pt x="1328928" y="2657856"/>
                </a:lnTo>
                <a:lnTo>
                  <a:pt x="1280209" y="2656979"/>
                </a:lnTo>
                <a:lnTo>
                  <a:pt x="1231932" y="2654370"/>
                </a:lnTo>
                <a:lnTo>
                  <a:pt x="1184126" y="2650057"/>
                </a:lnTo>
                <a:lnTo>
                  <a:pt x="1136823" y="2644072"/>
                </a:lnTo>
                <a:lnTo>
                  <a:pt x="1090051" y="2636444"/>
                </a:lnTo>
                <a:lnTo>
                  <a:pt x="1043842" y="2627203"/>
                </a:lnTo>
                <a:lnTo>
                  <a:pt x="998224" y="2616380"/>
                </a:lnTo>
                <a:lnTo>
                  <a:pt x="953228" y="2604004"/>
                </a:lnTo>
                <a:lnTo>
                  <a:pt x="908884" y="2590105"/>
                </a:lnTo>
                <a:lnTo>
                  <a:pt x="865222" y="2574713"/>
                </a:lnTo>
                <a:lnTo>
                  <a:pt x="822272" y="2557858"/>
                </a:lnTo>
                <a:lnTo>
                  <a:pt x="780064" y="2539571"/>
                </a:lnTo>
                <a:lnTo>
                  <a:pt x="738628" y="2519882"/>
                </a:lnTo>
                <a:lnTo>
                  <a:pt x="697994" y="2498820"/>
                </a:lnTo>
                <a:lnTo>
                  <a:pt x="658193" y="2476415"/>
                </a:lnTo>
                <a:lnTo>
                  <a:pt x="619253" y="2452698"/>
                </a:lnTo>
                <a:lnTo>
                  <a:pt x="581206" y="2427698"/>
                </a:lnTo>
                <a:lnTo>
                  <a:pt x="544080" y="2401446"/>
                </a:lnTo>
                <a:lnTo>
                  <a:pt x="507907" y="2373971"/>
                </a:lnTo>
                <a:lnTo>
                  <a:pt x="472716" y="2345304"/>
                </a:lnTo>
                <a:lnTo>
                  <a:pt x="438538" y="2315474"/>
                </a:lnTo>
                <a:lnTo>
                  <a:pt x="405402" y="2284513"/>
                </a:lnTo>
                <a:lnTo>
                  <a:pt x="373338" y="2252448"/>
                </a:lnTo>
                <a:lnTo>
                  <a:pt x="342376" y="2219312"/>
                </a:lnTo>
                <a:lnTo>
                  <a:pt x="312547" y="2185133"/>
                </a:lnTo>
                <a:lnTo>
                  <a:pt x="283880" y="2149942"/>
                </a:lnTo>
                <a:lnTo>
                  <a:pt x="256406" y="2113769"/>
                </a:lnTo>
                <a:lnTo>
                  <a:pt x="230154" y="2076644"/>
                </a:lnTo>
                <a:lnTo>
                  <a:pt x="205154" y="2038596"/>
                </a:lnTo>
                <a:lnTo>
                  <a:pt x="181437" y="1999657"/>
                </a:lnTo>
                <a:lnTo>
                  <a:pt x="159033" y="1959855"/>
                </a:lnTo>
                <a:lnTo>
                  <a:pt x="137971" y="1919221"/>
                </a:lnTo>
                <a:lnTo>
                  <a:pt x="118282" y="1877786"/>
                </a:lnTo>
                <a:lnTo>
                  <a:pt x="99995" y="1835578"/>
                </a:lnTo>
                <a:lnTo>
                  <a:pt x="83141" y="1792628"/>
                </a:lnTo>
                <a:lnTo>
                  <a:pt x="67749" y="1748966"/>
                </a:lnTo>
                <a:lnTo>
                  <a:pt x="53850" y="1704623"/>
                </a:lnTo>
                <a:lnTo>
                  <a:pt x="41474" y="1659627"/>
                </a:lnTo>
                <a:lnTo>
                  <a:pt x="30651" y="1614010"/>
                </a:lnTo>
                <a:lnTo>
                  <a:pt x="21410" y="1567800"/>
                </a:lnTo>
                <a:lnTo>
                  <a:pt x="13783" y="1521029"/>
                </a:lnTo>
                <a:lnTo>
                  <a:pt x="7797" y="1473726"/>
                </a:lnTo>
                <a:lnTo>
                  <a:pt x="3485" y="1425922"/>
                </a:lnTo>
                <a:lnTo>
                  <a:pt x="876" y="1377646"/>
                </a:lnTo>
                <a:lnTo>
                  <a:pt x="0" y="1328927"/>
                </a:lnTo>
                <a:close/>
              </a:path>
            </a:pathLst>
          </a:custGeom>
          <a:ln w="76200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45134" y="4675277"/>
            <a:ext cx="5454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45" dirty="0">
                <a:solidFill>
                  <a:srgbClr val="344B5E"/>
                </a:solidFill>
                <a:latin typeface="DejaVu Serif"/>
                <a:cs typeface="DejaVu Serif"/>
              </a:rPr>
              <a:t>𝑃</a:t>
            </a:r>
            <a:r>
              <a:rPr lang="en-US" altLang="zh-CN" sz="2400" spc="204" dirty="0">
                <a:solidFill>
                  <a:srgbClr val="344B5E"/>
                </a:solidFill>
                <a:latin typeface="DejaVu Serif"/>
                <a:cs typeface="DejaVu Serif"/>
              </a:rPr>
              <a:t>(</a:t>
            </a:r>
            <a:r>
              <a:rPr sz="2400" spc="105" dirty="0">
                <a:solidFill>
                  <a:srgbClr val="344B5E"/>
                </a:solidFill>
                <a:latin typeface="DejaVu Serif"/>
                <a:cs typeface="DejaVu Serif"/>
              </a:rPr>
              <a:t>𝑋</a:t>
            </a:r>
            <a:r>
              <a:rPr lang="en-US" altLang="zh-CN" sz="2400" spc="105" dirty="0">
                <a:solidFill>
                  <a:srgbClr val="344B5E"/>
                </a:solidFill>
                <a:latin typeface="DejaVu Serif"/>
                <a:cs typeface="DejaVu Serif"/>
              </a:rPr>
              <a:t>)</a:t>
            </a:r>
            <a:endParaRPr sz="2400" dirty="0">
              <a:latin typeface="DejaVu Serif"/>
              <a:cs typeface="DejaVu Serif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D8FB2DA5-6AF0-4D73-95A1-D6219570FABD}"/>
              </a:ext>
            </a:extLst>
          </p:cNvPr>
          <p:cNvSpPr txBox="1"/>
          <p:nvPr/>
        </p:nvSpPr>
        <p:spPr>
          <a:xfrm>
            <a:off x="458509" y="332656"/>
            <a:ext cx="321868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zh-CN" altLang="en-US" sz="3200" dirty="0">
                <a:latin typeface="Trebuchet MS"/>
                <a:cs typeface="Trebuchet MS"/>
              </a:rPr>
              <a:t>概率基本知识</a:t>
            </a:r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971731"/>
              </p:ext>
            </p:extLst>
          </p:nvPr>
        </p:nvGraphicFramePr>
        <p:xfrm>
          <a:off x="237272" y="678706"/>
          <a:ext cx="8669456" cy="61792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2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9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41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63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58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53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Day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5560" marB="0" anchor="ctr">
                    <a:solidFill>
                      <a:srgbClr val="344B5E"/>
                    </a:solidFill>
                  </a:tcPr>
                </a:tc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20" dirty="0">
                          <a:solidFill>
                            <a:srgbClr val="D0692F"/>
                          </a:solidFill>
                          <a:latin typeface="Trebuchet MS"/>
                          <a:cs typeface="Trebuchet MS"/>
                        </a:rPr>
                        <a:t>Outlook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 anchor="ctr">
                    <a:solidFill>
                      <a:srgbClr val="344B5E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Temperature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 anchor="ctr">
                    <a:solidFill>
                      <a:srgbClr val="344B5E"/>
                    </a:solidFill>
                  </a:tcPr>
                </a:tc>
                <a:tc>
                  <a:txBody>
                    <a:bodyPr/>
                    <a:lstStyle/>
                    <a:p>
                      <a:pPr marR="128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Humidity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 anchor="ctr">
                    <a:solidFill>
                      <a:srgbClr val="344B5E"/>
                    </a:solidFill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Wind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 anchor="ctr">
                    <a:solidFill>
                      <a:srgbClr val="344B5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PlayTennis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 anchor="ctr">
                    <a:solidFill>
                      <a:srgbClr val="344B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71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spc="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D1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4" marB="0" anchor="ctr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41402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Sunny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spc="2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Hot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4" marB="0" anchor="ctr"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R="12763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High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4" marB="0" anchor="ctr"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spc="-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Weak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4" marB="0" anchor="ctr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spc="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71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spc="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D2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4" marB="0" anchor="ctr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344B5E"/>
                          </a:solidFill>
                          <a:latin typeface="Tahoma"/>
                          <a:cs typeface="Tahoma"/>
                        </a:rPr>
                        <a:t>Sunny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1115" marB="0" anchor="ctr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spc="2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Hot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4" marB="0" anchor="ctr"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2763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High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4" marB="0" anchor="ctr"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3401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spc="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Strong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4" marB="0" anchor="ctr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spc="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71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D3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 anchor="ctr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Overcast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845" marB="0" anchor="ctr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2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Hot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845" marB="0" anchor="ctr"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R="127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High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 anchor="ctr"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Weak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 anchor="ctr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4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 anchor="ctr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71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D4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 anchor="ctr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3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Rain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 anchor="ctr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2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Mild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 anchor="ctr"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27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High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 anchor="ctr"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Weak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 anchor="ctr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4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 anchor="ctr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71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D5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 anchor="ctr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3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Rain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 anchor="ctr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Cool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 anchor="ctr"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R="128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1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Normal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 anchor="ctr"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Weak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 anchor="ctr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4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 anchor="ctr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71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D6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 anchor="ctr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3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Rain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 anchor="ctr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Cool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 anchor="ctr"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28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1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Normal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 anchor="ctr"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340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Strong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 anchor="ctr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 anchor="ctr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71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D7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 anchor="ctr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Overcast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 anchor="ctr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Cool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 anchor="ctr"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R="128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1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Normal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 anchor="ctr"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3340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Strong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 anchor="ctr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4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 anchor="ctr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71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D8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 anchor="ctr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140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Sunny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 anchor="ctr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2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Mild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 anchor="ctr"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27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High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 anchor="ctr"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Weak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 anchor="ctr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 anchor="ctr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71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D9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 anchor="ctr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4140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Sunny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 anchor="ctr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Cool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 anchor="ctr"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R="128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1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Normal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845" marB="0" anchor="ctr"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Weak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 anchor="ctr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4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 anchor="ctr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671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D10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 anchor="ctr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3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Rain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 anchor="ctr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2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Mild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 anchor="ctr"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28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1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Normal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 anchor="ctr"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Weak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 anchor="ctr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4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 anchor="ctr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671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D11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 anchor="ctr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4140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Sunny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 anchor="ctr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2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Mild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 anchor="ctr"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R="128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1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Normal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 anchor="ctr"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3340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Strong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 anchor="ctr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4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 anchor="ctr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671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D12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 anchor="ctr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Overcast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 anchor="ctr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2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Mild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 anchor="ctr"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27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High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 anchor="ctr"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340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Strong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 anchor="ctr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4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 anchor="ctr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671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D13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 anchor="ctr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Overcast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 anchor="ctr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2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Hot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 anchor="ctr"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R="128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1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Normal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 anchor="ctr"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Weak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 anchor="ctr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4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 anchor="ctr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0671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D14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 anchor="ctr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3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Rain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 anchor="ctr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2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Mild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 anchor="ctr"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27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High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 anchor="ctr"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340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Strong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 anchor="ctr">
                    <a:lnR w="12700">
                      <a:solidFill>
                        <a:srgbClr val="344B5E"/>
                      </a:solidFill>
                      <a:prstDash val="solid"/>
                    </a:lnR>
                    <a:solidFill>
                      <a:srgbClr val="E0EBEB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480" marB="0" anchor="ctr">
                    <a:lnL w="12700">
                      <a:solidFill>
                        <a:srgbClr val="344B5E"/>
                      </a:solidFill>
                      <a:prstDash val="solid"/>
                    </a:lnL>
                    <a:solidFill>
                      <a:srgbClr val="E0EBEB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" name="标题 5">
            <a:extLst>
              <a:ext uri="{FF2B5EF4-FFF2-40B4-BE49-F238E27FC236}">
                <a16:creationId xmlns:a16="http://schemas.microsoft.com/office/drawing/2014/main" id="{061A1BC4-39AF-48E2-A394-38499970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78706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案例：预测打网球</a:t>
            </a:r>
          </a:p>
        </p:txBody>
      </p:sp>
    </p:spTree>
    <p:extLst>
      <p:ext uri="{BB962C8B-B14F-4D97-AF65-F5344CB8AC3E}">
        <p14:creationId xmlns:p14="http://schemas.microsoft.com/office/powerpoint/2010/main" val="3265515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86992" y="1484784"/>
            <a:ext cx="736938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278630" algn="l"/>
              </a:tabLst>
            </a:pPr>
            <a:r>
              <a:rPr sz="2400" b="1" spc="5" dirty="0">
                <a:latin typeface="Trebuchet MS"/>
                <a:cs typeface="Trebuchet MS"/>
              </a:rPr>
              <a:t>P(Play=Yes)</a:t>
            </a:r>
            <a:r>
              <a:rPr sz="2400" b="1" spc="-35" dirty="0">
                <a:latin typeface="Trebuchet MS"/>
                <a:cs typeface="Trebuchet MS"/>
              </a:rPr>
              <a:t> </a:t>
            </a:r>
            <a:r>
              <a:rPr sz="2400" b="1" spc="10" dirty="0">
                <a:latin typeface="Trebuchet MS"/>
                <a:cs typeface="Trebuchet MS"/>
              </a:rPr>
              <a:t>=</a:t>
            </a:r>
            <a:r>
              <a:rPr sz="2400" b="1" spc="-90" dirty="0">
                <a:latin typeface="Trebuchet MS"/>
                <a:cs typeface="Trebuchet MS"/>
              </a:rPr>
              <a:t> </a:t>
            </a:r>
            <a:r>
              <a:rPr sz="2400" b="1" spc="25" dirty="0">
                <a:latin typeface="Trebuchet MS"/>
                <a:cs typeface="Trebuchet MS"/>
              </a:rPr>
              <a:t>9/14	</a:t>
            </a:r>
            <a:r>
              <a:rPr sz="2400" b="1" spc="15" dirty="0">
                <a:latin typeface="Trebuchet MS"/>
                <a:cs typeface="Trebuchet MS"/>
              </a:rPr>
              <a:t>P(Play=No) </a:t>
            </a:r>
            <a:r>
              <a:rPr sz="2400" b="1" spc="10" dirty="0">
                <a:latin typeface="Trebuchet MS"/>
                <a:cs typeface="Trebuchet MS"/>
              </a:rPr>
              <a:t>=</a:t>
            </a:r>
            <a:r>
              <a:rPr sz="2400" b="1" spc="-220" dirty="0">
                <a:latin typeface="Trebuchet MS"/>
                <a:cs typeface="Trebuchet MS"/>
              </a:rPr>
              <a:t> </a:t>
            </a:r>
            <a:r>
              <a:rPr sz="2400" b="1" spc="25" dirty="0">
                <a:latin typeface="Trebuchet MS"/>
                <a:cs typeface="Trebuchet MS"/>
              </a:rPr>
              <a:t>5/14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标题 5">
            <a:extLst>
              <a:ext uri="{FF2B5EF4-FFF2-40B4-BE49-F238E27FC236}">
                <a16:creationId xmlns:a16="http://schemas.microsoft.com/office/drawing/2014/main" id="{443CBDC7-A5F2-4F9D-9914-E503436B0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99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案例：预测打网球</a:t>
            </a:r>
          </a:p>
        </p:txBody>
      </p:sp>
    </p:spTree>
    <p:extLst>
      <p:ext uri="{BB962C8B-B14F-4D97-AF65-F5344CB8AC3E}">
        <p14:creationId xmlns:p14="http://schemas.microsoft.com/office/powerpoint/2010/main" val="721914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86992" y="1484784"/>
            <a:ext cx="72973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278630" algn="l"/>
              </a:tabLst>
            </a:pPr>
            <a:r>
              <a:rPr sz="2400" b="1" spc="5" dirty="0">
                <a:latin typeface="Trebuchet MS"/>
                <a:cs typeface="Trebuchet MS"/>
              </a:rPr>
              <a:t>P(Play=Yes)</a:t>
            </a:r>
            <a:r>
              <a:rPr sz="2400" b="1" spc="-35" dirty="0">
                <a:latin typeface="Trebuchet MS"/>
                <a:cs typeface="Trebuchet MS"/>
              </a:rPr>
              <a:t> </a:t>
            </a:r>
            <a:r>
              <a:rPr sz="2400" b="1" spc="10" dirty="0">
                <a:latin typeface="Trebuchet MS"/>
                <a:cs typeface="Trebuchet MS"/>
              </a:rPr>
              <a:t>=</a:t>
            </a:r>
            <a:r>
              <a:rPr sz="2400" b="1" spc="-90" dirty="0">
                <a:latin typeface="Trebuchet MS"/>
                <a:cs typeface="Trebuchet MS"/>
              </a:rPr>
              <a:t> </a:t>
            </a:r>
            <a:r>
              <a:rPr sz="2400" b="1" spc="25" dirty="0">
                <a:latin typeface="Trebuchet MS"/>
                <a:cs typeface="Trebuchet MS"/>
              </a:rPr>
              <a:t>9/14	</a:t>
            </a:r>
            <a:r>
              <a:rPr sz="2400" b="1" spc="15" dirty="0">
                <a:latin typeface="Trebuchet MS"/>
                <a:cs typeface="Trebuchet MS"/>
              </a:rPr>
              <a:t>P(Play=No) </a:t>
            </a:r>
            <a:r>
              <a:rPr sz="2400" b="1" spc="10" dirty="0">
                <a:latin typeface="Trebuchet MS"/>
                <a:cs typeface="Trebuchet MS"/>
              </a:rPr>
              <a:t>=</a:t>
            </a:r>
            <a:r>
              <a:rPr sz="2400" b="1" spc="-220" dirty="0">
                <a:latin typeface="Trebuchet MS"/>
                <a:cs typeface="Trebuchet MS"/>
              </a:rPr>
              <a:t> </a:t>
            </a:r>
            <a:r>
              <a:rPr sz="2400" b="1" spc="25" dirty="0">
                <a:latin typeface="Trebuchet MS"/>
                <a:cs typeface="Trebuchet MS"/>
              </a:rPr>
              <a:t>5/14</a:t>
            </a:r>
            <a:endParaRPr sz="2400" dirty="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910075"/>
              </p:ext>
            </p:extLst>
          </p:nvPr>
        </p:nvGraphicFramePr>
        <p:xfrm>
          <a:off x="563080" y="2034056"/>
          <a:ext cx="3749040" cy="17549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9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936">
                <a:tc>
                  <a:txBody>
                    <a:bodyPr/>
                    <a:lstStyle/>
                    <a:p>
                      <a:pPr marL="10223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1" spc="30" dirty="0">
                          <a:solidFill>
                            <a:srgbClr val="D0692F"/>
                          </a:solidFill>
                          <a:latin typeface="Trebuchet MS"/>
                          <a:cs typeface="Trebuchet MS"/>
                        </a:rPr>
                        <a:t>Outlook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solidFill>
                      <a:srgbClr val="344B5E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1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Play=Yes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solidFill>
                      <a:srgbClr val="344B5E"/>
                    </a:solidFill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1" spc="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Play=No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solidFill>
                      <a:srgbClr val="344B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602">
                <a:tc>
                  <a:txBody>
                    <a:bodyPr/>
                    <a:lstStyle/>
                    <a:p>
                      <a:pPr marL="10350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000" spc="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Sunny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63500" marB="0"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8445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000" spc="8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2/9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63500" marB="0"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000" spc="8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3/5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00" marB="0">
                    <a:solidFill>
                      <a:srgbClr val="E0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36">
                <a:tc>
                  <a:txBody>
                    <a:bodyPr/>
                    <a:lstStyle/>
                    <a:p>
                      <a:pPr marL="10287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Overcast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8445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spc="8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4/9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spc="8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0/5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solidFill>
                      <a:srgbClr val="E0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508">
                <a:tc>
                  <a:txBody>
                    <a:bodyPr/>
                    <a:lstStyle/>
                    <a:p>
                      <a:pPr marL="10350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spc="-3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Rain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8445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spc="8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3/9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spc="8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2/5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solidFill>
                      <a:srgbClr val="E0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476510"/>
              </p:ext>
            </p:extLst>
          </p:nvPr>
        </p:nvGraphicFramePr>
        <p:xfrm>
          <a:off x="4828665" y="2034056"/>
          <a:ext cx="3874333" cy="17549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936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1" spc="-15" dirty="0">
                          <a:solidFill>
                            <a:srgbClr val="D0692F"/>
                          </a:solidFill>
                          <a:latin typeface="Trebuchet MS"/>
                          <a:cs typeface="Trebuchet MS"/>
                        </a:rPr>
                        <a:t>Temperature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solidFill>
                      <a:srgbClr val="344B5E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1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Play=Yes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solidFill>
                      <a:srgbClr val="344B5E"/>
                    </a:solidFill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1" spc="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Play=No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solidFill>
                      <a:srgbClr val="344B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602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000" spc="4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Hot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63500" marB="0"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000" spc="8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2/9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63500" marB="0"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000" spc="8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2/5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00" marB="0">
                    <a:solidFill>
                      <a:srgbClr val="E0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36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spc="4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Mild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spc="8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4/9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spc="8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2/5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solidFill>
                      <a:srgbClr val="E0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508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spc="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Cool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spc="8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3/9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spc="8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1/5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solidFill>
                      <a:srgbClr val="E0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10719"/>
              </p:ext>
            </p:extLst>
          </p:nvPr>
        </p:nvGraphicFramePr>
        <p:xfrm>
          <a:off x="563080" y="3942080"/>
          <a:ext cx="3750310" cy="1359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6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305">
                <a:tc>
                  <a:txBody>
                    <a:bodyPr/>
                    <a:lstStyle/>
                    <a:p>
                      <a:pPr marL="774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spc="5" dirty="0">
                          <a:solidFill>
                            <a:srgbClr val="D0692F"/>
                          </a:solidFill>
                          <a:latin typeface="Trebuchet MS"/>
                          <a:cs typeface="Trebuchet MS"/>
                        </a:rPr>
                        <a:t>Humidity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solidFill>
                      <a:srgbClr val="344B5E"/>
                    </a:solidFill>
                  </a:tcPr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Play=Yes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solidFill>
                      <a:srgbClr val="344B5E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spc="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Play=No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solidFill>
                      <a:srgbClr val="344B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583">
                <a:tc>
                  <a:txBody>
                    <a:bodyPr/>
                    <a:lstStyle/>
                    <a:p>
                      <a:pPr marL="7683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000" spc="1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High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63500" marB="0"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000" spc="8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3/9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63500" marB="0"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000" spc="8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4/5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63500" marB="0">
                    <a:solidFill>
                      <a:srgbClr val="E0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0">
                <a:tc>
                  <a:txBody>
                    <a:bodyPr/>
                    <a:lstStyle/>
                    <a:p>
                      <a:pPr marL="7874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spc="2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Normal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spc="8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6/9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spc="8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1/5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solidFill>
                      <a:srgbClr val="E0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925697"/>
              </p:ext>
            </p:extLst>
          </p:nvPr>
        </p:nvGraphicFramePr>
        <p:xfrm>
          <a:off x="4828666" y="3942080"/>
          <a:ext cx="3874332" cy="1359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402">
                <a:tc>
                  <a:txBody>
                    <a:bodyPr/>
                    <a:lstStyle/>
                    <a:p>
                      <a:pPr marR="31178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dirty="0">
                          <a:solidFill>
                            <a:srgbClr val="D0692F"/>
                          </a:solidFill>
                          <a:latin typeface="Trebuchet MS"/>
                          <a:cs typeface="Trebuchet MS"/>
                        </a:rPr>
                        <a:t>W</a:t>
                      </a:r>
                      <a:r>
                        <a:rPr sz="2000" b="1" spc="5" dirty="0">
                          <a:solidFill>
                            <a:srgbClr val="D0692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2000" b="1" dirty="0">
                          <a:solidFill>
                            <a:srgbClr val="D0692F"/>
                          </a:solidFill>
                          <a:latin typeface="Trebuchet MS"/>
                          <a:cs typeface="Trebuchet MS"/>
                        </a:rPr>
                        <a:t>nd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solidFill>
                      <a:srgbClr val="344B5E"/>
                    </a:solidFill>
                  </a:tcPr>
                </a:tc>
                <a:tc>
                  <a:txBody>
                    <a:bodyPr/>
                    <a:lstStyle/>
                    <a:p>
                      <a:pPr marL="1416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Play=Yes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solidFill>
                      <a:srgbClr val="344B5E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spc="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Play=No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solidFill>
                      <a:srgbClr val="344B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523">
                <a:tc>
                  <a:txBody>
                    <a:bodyPr/>
                    <a:lstStyle/>
                    <a:p>
                      <a:pPr marR="290830" algn="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0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St</a:t>
                      </a:r>
                      <a:r>
                        <a:rPr sz="2000" spc="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ong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63500" marB="0"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14097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000" spc="8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3/9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63500" marB="0"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000" spc="8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3/5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00" marB="0">
                    <a:solidFill>
                      <a:srgbClr val="E0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4">
                <a:tc>
                  <a:txBody>
                    <a:bodyPr/>
                    <a:lstStyle/>
                    <a:p>
                      <a:pPr marR="337185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Weak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L="14097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spc="8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6/9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solidFill>
                      <a:srgbClr val="E0EBEB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spc="8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2/5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solidFill>
                      <a:srgbClr val="E0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610360" y="5589240"/>
            <a:ext cx="5923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zh-CN" altLang="en-US" sz="2400" b="1" spc="-30" dirty="0">
                <a:latin typeface="Trebuchet MS"/>
                <a:cs typeface="Trebuchet MS"/>
              </a:rPr>
              <a:t>使用训练数据构建概率查找表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2" name="标题 5">
            <a:extLst>
              <a:ext uri="{FF2B5EF4-FFF2-40B4-BE49-F238E27FC236}">
                <a16:creationId xmlns:a16="http://schemas.microsoft.com/office/drawing/2014/main" id="{39FF98DD-B971-4934-A0D1-3AB2A5AF3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99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案例：预测打网球</a:t>
            </a:r>
          </a:p>
        </p:txBody>
      </p:sp>
    </p:spTree>
    <p:extLst>
      <p:ext uri="{BB962C8B-B14F-4D97-AF65-F5344CB8AC3E}">
        <p14:creationId xmlns:p14="http://schemas.microsoft.com/office/powerpoint/2010/main" val="2695562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62799" y="1407172"/>
            <a:ext cx="8447979" cy="1091323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spcBef>
                <a:spcPts val="509"/>
              </a:spcBef>
            </a:pPr>
            <a:r>
              <a:rPr lang="zh-CN" altLang="en-US" sz="2400" b="1" dirty="0">
                <a:latin typeface="Trebuchet MS"/>
                <a:cs typeface="Trebuchet MS"/>
              </a:rPr>
              <a:t>预测下面情境下是否打网球：</a:t>
            </a:r>
            <a:endParaRPr lang="en-US" altLang="zh-CN" sz="2400" b="1" dirty="0">
              <a:latin typeface="Trebuchet MS"/>
              <a:cs typeface="Trebuchet MS"/>
            </a:endParaRPr>
          </a:p>
          <a:p>
            <a:pPr marL="12700">
              <a:spcBef>
                <a:spcPts val="509"/>
              </a:spcBef>
            </a:pPr>
            <a:endParaRPr lang="en-US" sz="1600" dirty="0">
              <a:latin typeface="Trebuchet MS"/>
              <a:cs typeface="Trebuchet MS"/>
            </a:endParaRPr>
          </a:p>
          <a:p>
            <a:pPr marL="358140">
              <a:spcBef>
                <a:spcPts val="330"/>
              </a:spcBef>
            </a:pPr>
            <a:r>
              <a:rPr lang="en-US" altLang="zh-CN" sz="2000" i="1" dirty="0">
                <a:latin typeface="Arial"/>
                <a:cs typeface="Arial"/>
              </a:rPr>
              <a:t>X</a:t>
            </a:r>
            <a:r>
              <a:rPr lang="en-US" sz="2000" i="1" dirty="0">
                <a:latin typeface="Arial"/>
                <a:cs typeface="Arial"/>
              </a:rPr>
              <a:t>’ = (Outlook=Sunny, Temperature=Cool, Humidity=High, Wind=Strong)</a:t>
            </a:r>
          </a:p>
        </p:txBody>
      </p:sp>
      <p:sp>
        <p:nvSpPr>
          <p:cNvPr id="27" name="标题 5">
            <a:extLst>
              <a:ext uri="{FF2B5EF4-FFF2-40B4-BE49-F238E27FC236}">
                <a16:creationId xmlns:a16="http://schemas.microsoft.com/office/drawing/2014/main" id="{4FCE390A-9F10-480E-8B31-880E016DE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89" y="6124"/>
            <a:ext cx="8229600" cy="634082"/>
          </a:xfrm>
        </p:spPr>
        <p:txBody>
          <a:bodyPr>
            <a:noAutofit/>
          </a:bodyPr>
          <a:lstStyle/>
          <a:p>
            <a:r>
              <a:rPr lang="zh-CN" altLang="en-US" sz="4000" dirty="0"/>
              <a:t>案例：预测打网球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9B99E28E-F2A7-476F-AB6C-2E7ABF315A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6" t="12498" r="5895" b="17516"/>
          <a:stretch/>
        </p:blipFill>
        <p:spPr>
          <a:xfrm>
            <a:off x="0" y="3068960"/>
            <a:ext cx="9144000" cy="222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37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601" y="857250"/>
            <a:ext cx="4724399" cy="4759960"/>
          </a:xfrm>
          <a:custGeom>
            <a:avLst/>
            <a:gdLst/>
            <a:ahLst/>
            <a:cxnLst/>
            <a:rect l="l" t="t" r="r" b="b"/>
            <a:pathLst>
              <a:path w="4419600" h="4759960">
                <a:moveTo>
                  <a:pt x="0" y="4759452"/>
                </a:moveTo>
                <a:lnTo>
                  <a:pt x="4419600" y="4759452"/>
                </a:lnTo>
                <a:lnTo>
                  <a:pt x="4419600" y="0"/>
                </a:lnTo>
                <a:lnTo>
                  <a:pt x="0" y="0"/>
                </a:lnTo>
                <a:lnTo>
                  <a:pt x="0" y="475945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180485"/>
              </p:ext>
            </p:extLst>
          </p:nvPr>
        </p:nvGraphicFramePr>
        <p:xfrm>
          <a:off x="4572001" y="1693163"/>
          <a:ext cx="4464494" cy="2741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7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000" b="1" spc="-25" dirty="0">
                          <a:solidFill>
                            <a:srgbClr val="D0692F"/>
                          </a:solidFill>
                          <a:latin typeface="Trebuchet MS"/>
                          <a:cs typeface="Trebuchet MS"/>
                        </a:rPr>
                        <a:t>Feature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solidFill>
                      <a:srgbClr val="344B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000" b="1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Play=Yes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solidFill>
                      <a:srgbClr val="344B5E"/>
                    </a:solidFill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000" b="1" spc="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Play=No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solidFill>
                      <a:srgbClr val="344B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000" spc="2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Outlook=Sunny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0287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000" spc="8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2/9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287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000" spc="8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3/5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287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000" spc="2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Temperature=Cool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000" spc="8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3/9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000" spc="8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1/5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000" spc="2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Humidity=High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000" spc="8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3/9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000" spc="8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4/5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000" spc="3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Wind=Strong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000" spc="8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3/9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000" spc="8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3/5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000" b="1" spc="10" dirty="0">
                          <a:solidFill>
                            <a:srgbClr val="344B5E"/>
                          </a:solidFill>
                          <a:latin typeface="Trebuchet MS"/>
                          <a:cs typeface="Trebuchet MS"/>
                        </a:rPr>
                        <a:t>Overall</a:t>
                      </a:r>
                      <a:r>
                        <a:rPr sz="2000" b="1" spc="-120" dirty="0">
                          <a:solidFill>
                            <a:srgbClr val="344B5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10" dirty="0">
                          <a:solidFill>
                            <a:srgbClr val="344B5E"/>
                          </a:solidFill>
                          <a:latin typeface="Trebuchet MS"/>
                          <a:cs typeface="Trebuchet MS"/>
                        </a:rPr>
                        <a:t>Label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1303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000" b="1" spc="20" dirty="0">
                          <a:solidFill>
                            <a:srgbClr val="344B5E"/>
                          </a:solidFill>
                          <a:latin typeface="Trebuchet MS"/>
                          <a:cs typeface="Trebuchet MS"/>
                        </a:rPr>
                        <a:t>9/14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1303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000" b="1" spc="20" dirty="0">
                          <a:solidFill>
                            <a:srgbClr val="344B5E"/>
                          </a:solidFill>
                          <a:latin typeface="Trebuchet MS"/>
                          <a:cs typeface="Trebuchet MS"/>
                        </a:rPr>
                        <a:t>5/14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11303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3">
            <a:extLst>
              <a:ext uri="{FF2B5EF4-FFF2-40B4-BE49-F238E27FC236}">
                <a16:creationId xmlns:a16="http://schemas.microsoft.com/office/drawing/2014/main" id="{11F1017D-24A0-4EC7-B07E-405BB2C5FC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6397" y="260648"/>
            <a:ext cx="4201031" cy="724557"/>
          </a:xfrm>
          <a:prstGeom prst="rect">
            <a:avLst/>
          </a:prstGeom>
        </p:spPr>
        <p:txBody>
          <a:bodyPr vert="horz" wrap="square" lIns="0" tIns="107950" rIns="0" bIns="0" rtlCol="0" anchor="ctr">
            <a:spAutoFit/>
          </a:bodyPr>
          <a:lstStyle/>
          <a:p>
            <a:pPr marL="12700" marR="5080" algn="l">
              <a:spcBef>
                <a:spcPts val="850"/>
              </a:spcBef>
            </a:pPr>
            <a:r>
              <a:rPr lang="zh-CN" altLang="en-US" sz="4000" dirty="0"/>
              <a:t>案例：预测打网球</a:t>
            </a:r>
            <a:endParaRPr sz="4000" spc="-700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6AFDF7B7-A93A-423D-AFCA-CDD140FBE489}"/>
              </a:ext>
            </a:extLst>
          </p:cNvPr>
          <p:cNvSpPr txBox="1"/>
          <p:nvPr/>
        </p:nvSpPr>
        <p:spPr>
          <a:xfrm>
            <a:off x="218570" y="2089991"/>
            <a:ext cx="4201031" cy="1919821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515"/>
              </a:spcBef>
            </a:pPr>
            <a:r>
              <a:rPr lang="zh-CN" altLang="en-US" sz="2000" b="1" spc="-15" dirty="0">
                <a:latin typeface="Trebuchet MS"/>
                <a:cs typeface="Trebuchet MS"/>
              </a:rPr>
              <a:t>预测下面输入的输出：</a:t>
            </a:r>
            <a:endParaRPr lang="en-US" altLang="zh-CN" sz="2000" b="1" spc="-15" dirty="0">
              <a:latin typeface="Trebuchet MS"/>
              <a:cs typeface="Trebuchet MS"/>
            </a:endParaRPr>
          </a:p>
          <a:p>
            <a:pPr marL="12700">
              <a:lnSpc>
                <a:spcPct val="150000"/>
              </a:lnSpc>
              <a:spcBef>
                <a:spcPts val="515"/>
              </a:spcBef>
            </a:pPr>
            <a:r>
              <a:rPr lang="en-US" altLang="zh-CN" sz="2000" i="1" spc="10" dirty="0">
                <a:latin typeface="Arial"/>
                <a:cs typeface="Arial"/>
              </a:rPr>
              <a:t>X</a:t>
            </a:r>
            <a:r>
              <a:rPr sz="2000" i="1" spc="10" dirty="0">
                <a:latin typeface="Arial"/>
                <a:cs typeface="Arial"/>
              </a:rPr>
              <a:t>’</a:t>
            </a:r>
            <a:r>
              <a:rPr lang="en-US" sz="2000" i="1" spc="10" dirty="0">
                <a:latin typeface="Arial"/>
                <a:cs typeface="Arial"/>
              </a:rPr>
              <a:t> </a:t>
            </a:r>
            <a:r>
              <a:rPr sz="2000" i="1" spc="10" dirty="0">
                <a:latin typeface="Arial"/>
                <a:cs typeface="Arial"/>
              </a:rPr>
              <a:t>=</a:t>
            </a:r>
            <a:r>
              <a:rPr lang="en-US" sz="2000" i="1" spc="10" dirty="0">
                <a:latin typeface="Arial"/>
                <a:cs typeface="Arial"/>
              </a:rPr>
              <a:t> </a:t>
            </a:r>
            <a:r>
              <a:rPr sz="2000" i="1" spc="10" dirty="0">
                <a:latin typeface="Arial"/>
                <a:cs typeface="Arial"/>
              </a:rPr>
              <a:t>(Outlook=Sunny,</a:t>
            </a:r>
            <a:r>
              <a:rPr sz="2000" i="1" spc="-90" dirty="0">
                <a:latin typeface="Arial"/>
                <a:cs typeface="Arial"/>
              </a:rPr>
              <a:t> </a:t>
            </a:r>
            <a:r>
              <a:rPr sz="2000" i="1" spc="10" dirty="0">
                <a:latin typeface="Arial"/>
                <a:cs typeface="Arial"/>
              </a:rPr>
              <a:t>Temperature=Cool,  </a:t>
            </a:r>
            <a:r>
              <a:rPr sz="2000" i="1" spc="20" dirty="0">
                <a:latin typeface="Arial"/>
                <a:cs typeface="Arial"/>
              </a:rPr>
              <a:t>Humidity=High,</a:t>
            </a:r>
            <a:r>
              <a:rPr sz="2000" i="1" spc="-90" dirty="0">
                <a:latin typeface="Arial"/>
                <a:cs typeface="Arial"/>
              </a:rPr>
              <a:t> </a:t>
            </a:r>
            <a:r>
              <a:rPr sz="2000" i="1" spc="20" dirty="0">
                <a:latin typeface="Arial"/>
                <a:cs typeface="Arial"/>
              </a:rPr>
              <a:t>Wind=Strong)</a:t>
            </a:r>
            <a:endParaRPr sz="2000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8248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601" y="857250"/>
            <a:ext cx="4724399" cy="4759960"/>
          </a:xfrm>
          <a:custGeom>
            <a:avLst/>
            <a:gdLst/>
            <a:ahLst/>
            <a:cxnLst/>
            <a:rect l="l" t="t" r="r" b="b"/>
            <a:pathLst>
              <a:path w="4419600" h="4759960">
                <a:moveTo>
                  <a:pt x="0" y="4759452"/>
                </a:moveTo>
                <a:lnTo>
                  <a:pt x="4419600" y="4759452"/>
                </a:lnTo>
                <a:lnTo>
                  <a:pt x="4419600" y="0"/>
                </a:lnTo>
                <a:lnTo>
                  <a:pt x="0" y="0"/>
                </a:lnTo>
                <a:lnTo>
                  <a:pt x="0" y="475945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37891"/>
              </p:ext>
            </p:extLst>
          </p:nvPr>
        </p:nvGraphicFramePr>
        <p:xfrm>
          <a:off x="4566299" y="1693163"/>
          <a:ext cx="4470197" cy="3198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6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000" b="1" spc="-25" dirty="0">
                          <a:solidFill>
                            <a:srgbClr val="D0692F"/>
                          </a:solidFill>
                          <a:latin typeface="Trebuchet MS"/>
                          <a:cs typeface="Trebuchet MS"/>
                        </a:rPr>
                        <a:t>Feature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solidFill>
                      <a:srgbClr val="344B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000" b="1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Play=Yes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solidFill>
                      <a:srgbClr val="344B5E"/>
                    </a:solidFill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000" b="1" spc="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Play=No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solidFill>
                      <a:srgbClr val="344B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000" spc="2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Outlook=Sunny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0287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000" spc="8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2/9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287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000" spc="8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3/5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287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000" spc="2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Temperature=Cool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000" spc="8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3/9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000" spc="8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1/5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000" spc="2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Humidity=High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000" spc="8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3/9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000" spc="8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4/5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000" spc="3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Wind=Strong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000" spc="8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3/9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000" spc="8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3/5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000" b="1" spc="10" dirty="0">
                          <a:solidFill>
                            <a:srgbClr val="344B5E"/>
                          </a:solidFill>
                          <a:latin typeface="Trebuchet MS"/>
                          <a:cs typeface="Trebuchet MS"/>
                        </a:rPr>
                        <a:t>Overall</a:t>
                      </a:r>
                      <a:r>
                        <a:rPr sz="2000" b="1" spc="-120" dirty="0">
                          <a:solidFill>
                            <a:srgbClr val="344B5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10" dirty="0">
                          <a:solidFill>
                            <a:srgbClr val="344B5E"/>
                          </a:solidFill>
                          <a:latin typeface="Trebuchet MS"/>
                          <a:cs typeface="Trebuchet MS"/>
                        </a:rPr>
                        <a:t>Label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13030" marB="0">
                    <a:lnB w="12700">
                      <a:solidFill>
                        <a:srgbClr val="344B5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000" b="1" spc="20" dirty="0">
                          <a:solidFill>
                            <a:srgbClr val="344B5E"/>
                          </a:solidFill>
                          <a:latin typeface="Trebuchet MS"/>
                          <a:cs typeface="Trebuchet MS"/>
                        </a:rPr>
                        <a:t>9/14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13030" marB="0">
                    <a:lnB w="12700">
                      <a:solidFill>
                        <a:srgbClr val="344B5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000" b="1" spc="20" dirty="0">
                          <a:solidFill>
                            <a:srgbClr val="344B5E"/>
                          </a:solidFill>
                          <a:latin typeface="Trebuchet MS"/>
                          <a:cs typeface="Trebuchet MS"/>
                        </a:rPr>
                        <a:t>5/14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113030" marB="0">
                    <a:lnB w="12700">
                      <a:solidFill>
                        <a:srgbClr val="344B5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000" b="1" spc="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Probability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109220" marB="0">
                    <a:lnT w="12700">
                      <a:solidFill>
                        <a:srgbClr val="344B5E"/>
                      </a:solidFill>
                      <a:prstDash val="solid"/>
                    </a:lnT>
                    <a:solidFill>
                      <a:srgbClr val="84AD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0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0.0053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109220" marB="0">
                    <a:lnT w="12700">
                      <a:solidFill>
                        <a:srgbClr val="344B5E"/>
                      </a:solidFill>
                      <a:prstDash val="solid"/>
                    </a:lnT>
                    <a:solidFill>
                      <a:srgbClr val="84ADAF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0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0.0206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109220" marB="0">
                    <a:lnT w="12700">
                      <a:solidFill>
                        <a:srgbClr val="344B5E"/>
                      </a:solidFill>
                      <a:prstDash val="solid"/>
                    </a:lnT>
                    <a:solidFill>
                      <a:srgbClr val="84AD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bject 3">
            <a:extLst>
              <a:ext uri="{FF2B5EF4-FFF2-40B4-BE49-F238E27FC236}">
                <a16:creationId xmlns:a16="http://schemas.microsoft.com/office/drawing/2014/main" id="{0D47B0F6-AF90-4667-B876-205F98F618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5268" y="260648"/>
            <a:ext cx="4201031" cy="724557"/>
          </a:xfrm>
          <a:prstGeom prst="rect">
            <a:avLst/>
          </a:prstGeom>
        </p:spPr>
        <p:txBody>
          <a:bodyPr vert="horz" wrap="square" lIns="0" tIns="107950" rIns="0" bIns="0" rtlCol="0" anchor="ctr">
            <a:spAutoFit/>
          </a:bodyPr>
          <a:lstStyle/>
          <a:p>
            <a:pPr marL="12700" marR="5080" algn="l">
              <a:spcBef>
                <a:spcPts val="850"/>
              </a:spcBef>
            </a:pPr>
            <a:r>
              <a:rPr lang="zh-CN" altLang="en-US" sz="4000" dirty="0"/>
              <a:t>案例：预测打网球</a:t>
            </a:r>
            <a:endParaRPr sz="4000" spc="-700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4BB2F423-DD24-419F-B233-27B2FE3364BB}"/>
              </a:ext>
            </a:extLst>
          </p:cNvPr>
          <p:cNvSpPr txBox="1"/>
          <p:nvPr/>
        </p:nvSpPr>
        <p:spPr>
          <a:xfrm>
            <a:off x="218570" y="2089991"/>
            <a:ext cx="4201031" cy="1919821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515"/>
              </a:spcBef>
            </a:pPr>
            <a:r>
              <a:rPr lang="zh-CN" altLang="en-US" sz="2000" b="1" dirty="0">
                <a:latin typeface="Trebuchet MS"/>
                <a:cs typeface="Trebuchet MS"/>
              </a:rPr>
              <a:t>预测下面输入的输出：</a:t>
            </a:r>
            <a:endParaRPr lang="en-US" altLang="zh-CN" sz="2000" b="1" dirty="0">
              <a:latin typeface="Trebuchet MS"/>
              <a:cs typeface="Trebuchet MS"/>
            </a:endParaRPr>
          </a:p>
          <a:p>
            <a:pPr marL="12700">
              <a:lnSpc>
                <a:spcPct val="150000"/>
              </a:lnSpc>
              <a:spcBef>
                <a:spcPts val="515"/>
              </a:spcBef>
            </a:pPr>
            <a:r>
              <a:rPr lang="en-US" sz="2000" i="1" dirty="0">
                <a:latin typeface="Arial"/>
                <a:cs typeface="Arial"/>
              </a:rPr>
              <a:t>X</a:t>
            </a:r>
            <a:r>
              <a:rPr sz="2000" i="1" dirty="0">
                <a:latin typeface="Arial"/>
                <a:cs typeface="Arial"/>
              </a:rPr>
              <a:t>’</a:t>
            </a:r>
            <a:r>
              <a:rPr lang="en-US" sz="2000" i="1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=</a:t>
            </a:r>
            <a:r>
              <a:rPr lang="en-US" sz="2000" i="1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(Outlook=Sunny, Temperature=Cool,  Humidity=High, Wind=Strong)</a:t>
            </a:r>
          </a:p>
        </p:txBody>
      </p:sp>
    </p:spTree>
    <p:extLst>
      <p:ext uri="{BB962C8B-B14F-4D97-AF65-F5344CB8AC3E}">
        <p14:creationId xmlns:p14="http://schemas.microsoft.com/office/powerpoint/2010/main" val="3485747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601" y="857250"/>
            <a:ext cx="4724399" cy="4759960"/>
          </a:xfrm>
          <a:custGeom>
            <a:avLst/>
            <a:gdLst/>
            <a:ahLst/>
            <a:cxnLst/>
            <a:rect l="l" t="t" r="r" b="b"/>
            <a:pathLst>
              <a:path w="4419600" h="4759960">
                <a:moveTo>
                  <a:pt x="0" y="4759452"/>
                </a:moveTo>
                <a:lnTo>
                  <a:pt x="4419600" y="4759452"/>
                </a:lnTo>
                <a:lnTo>
                  <a:pt x="4419600" y="0"/>
                </a:lnTo>
                <a:lnTo>
                  <a:pt x="0" y="0"/>
                </a:lnTo>
                <a:lnTo>
                  <a:pt x="0" y="475945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549388"/>
              </p:ext>
            </p:extLst>
          </p:nvPr>
        </p:nvGraphicFramePr>
        <p:xfrm>
          <a:off x="4572000" y="1693163"/>
          <a:ext cx="4464497" cy="3198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000" b="1" spc="-25" dirty="0">
                          <a:solidFill>
                            <a:srgbClr val="D0692F"/>
                          </a:solidFill>
                          <a:latin typeface="Trebuchet MS"/>
                          <a:cs typeface="Trebuchet MS"/>
                        </a:rPr>
                        <a:t>Feature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solidFill>
                      <a:srgbClr val="344B5E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000" b="1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Play=Yes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solidFill>
                      <a:srgbClr val="344B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000" b="1" spc="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Play=No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lnB w="12700">
                      <a:solidFill>
                        <a:srgbClr val="344B5E"/>
                      </a:solidFill>
                      <a:prstDash val="solid"/>
                    </a:lnB>
                    <a:solidFill>
                      <a:srgbClr val="FF0000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5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000" spc="2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Outlook=Sunny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0922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000" spc="8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2/9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922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000" spc="8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3/5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09220" marB="0">
                    <a:lnT w="12700">
                      <a:solidFill>
                        <a:srgbClr val="344B5E"/>
                      </a:solidFill>
                      <a:prstDash val="solid"/>
                    </a:lnT>
                    <a:solidFill>
                      <a:srgbClr val="FF0000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000" spc="2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Temperature=Cool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000" spc="8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3/9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000" spc="8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1/5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solidFill>
                      <a:srgbClr val="FF0000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000" spc="2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Humidity=High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000" spc="8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3/9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000" spc="8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4/5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solidFill>
                      <a:srgbClr val="FF0000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000" spc="30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Wind=Strong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000" spc="8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3/9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000" spc="85" dirty="0">
                          <a:solidFill>
                            <a:srgbClr val="344B5E"/>
                          </a:solidFill>
                          <a:latin typeface="Arial"/>
                          <a:cs typeface="Arial"/>
                        </a:rPr>
                        <a:t>3/5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solidFill>
                      <a:srgbClr val="FF0000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000" b="1" spc="10" dirty="0">
                          <a:solidFill>
                            <a:srgbClr val="344B5E"/>
                          </a:solidFill>
                          <a:latin typeface="Trebuchet MS"/>
                          <a:cs typeface="Trebuchet MS"/>
                        </a:rPr>
                        <a:t>Overall</a:t>
                      </a:r>
                      <a:r>
                        <a:rPr sz="2000" b="1" spc="-120" dirty="0">
                          <a:solidFill>
                            <a:srgbClr val="344B5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10" dirty="0">
                          <a:solidFill>
                            <a:srgbClr val="344B5E"/>
                          </a:solidFill>
                          <a:latin typeface="Trebuchet MS"/>
                          <a:cs typeface="Trebuchet MS"/>
                        </a:rPr>
                        <a:t>Label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13030" marB="0">
                    <a:lnB w="12700">
                      <a:solidFill>
                        <a:srgbClr val="344B5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000" b="1" spc="20" dirty="0">
                          <a:solidFill>
                            <a:srgbClr val="344B5E"/>
                          </a:solidFill>
                          <a:latin typeface="Trebuchet MS"/>
                          <a:cs typeface="Trebuchet MS"/>
                        </a:rPr>
                        <a:t>9/14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13030" marB="0">
                    <a:lnB w="12700">
                      <a:solidFill>
                        <a:srgbClr val="344B5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000" b="1" spc="20" dirty="0">
                          <a:solidFill>
                            <a:srgbClr val="344B5E"/>
                          </a:solidFill>
                          <a:latin typeface="Trebuchet MS"/>
                          <a:cs typeface="Trebuchet MS"/>
                        </a:rPr>
                        <a:t>5/14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113030" marB="0">
                    <a:lnB w="12700">
                      <a:solidFill>
                        <a:srgbClr val="344B5E"/>
                      </a:solidFill>
                      <a:prstDash val="solid"/>
                    </a:lnB>
                    <a:solidFill>
                      <a:srgbClr val="FF0000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000" b="1" spc="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Probability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9220" marB="0">
                    <a:lnT w="12700">
                      <a:solidFill>
                        <a:srgbClr val="344B5E"/>
                      </a:solidFill>
                      <a:prstDash val="solid"/>
                    </a:lnT>
                    <a:solidFill>
                      <a:srgbClr val="84ADA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0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0.0053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9220" marB="0">
                    <a:lnT w="12700">
                      <a:solidFill>
                        <a:srgbClr val="344B5E"/>
                      </a:solidFill>
                      <a:prstDash val="solid"/>
                    </a:lnT>
                    <a:solidFill>
                      <a:srgbClr val="84AD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0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0.0206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109220" marB="0">
                    <a:lnT w="12700">
                      <a:solidFill>
                        <a:srgbClr val="344B5E"/>
                      </a:solidFill>
                      <a:prstDash val="solid"/>
                    </a:lnT>
                    <a:solidFill>
                      <a:srgbClr val="FF0000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bject 3">
            <a:extLst>
              <a:ext uri="{FF2B5EF4-FFF2-40B4-BE49-F238E27FC236}">
                <a16:creationId xmlns:a16="http://schemas.microsoft.com/office/drawing/2014/main" id="{35F3DB4F-D240-45E2-B898-F3E608BBDC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0969" y="260648"/>
            <a:ext cx="4201031" cy="724557"/>
          </a:xfrm>
          <a:prstGeom prst="rect">
            <a:avLst/>
          </a:prstGeom>
        </p:spPr>
        <p:txBody>
          <a:bodyPr vert="horz" wrap="square" lIns="0" tIns="107950" rIns="0" bIns="0" rtlCol="0" anchor="ctr">
            <a:spAutoFit/>
          </a:bodyPr>
          <a:lstStyle/>
          <a:p>
            <a:pPr marL="12700" marR="5080" algn="l">
              <a:spcBef>
                <a:spcPts val="850"/>
              </a:spcBef>
            </a:pPr>
            <a:r>
              <a:rPr lang="zh-CN" altLang="en-US" sz="4000" dirty="0"/>
              <a:t>案例：预测打网球</a:t>
            </a:r>
            <a:endParaRPr sz="4000" spc="-700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CD1194C3-0A6A-4C3A-A6CE-3B7A74A49A5E}"/>
              </a:ext>
            </a:extLst>
          </p:cNvPr>
          <p:cNvSpPr txBox="1"/>
          <p:nvPr/>
        </p:nvSpPr>
        <p:spPr>
          <a:xfrm>
            <a:off x="218570" y="2089991"/>
            <a:ext cx="4201031" cy="1919821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515"/>
              </a:spcBef>
            </a:pPr>
            <a:r>
              <a:rPr lang="zh-CN" altLang="en-US" sz="2000" b="1" dirty="0">
                <a:latin typeface="Trebuchet MS"/>
                <a:cs typeface="Trebuchet MS"/>
              </a:rPr>
              <a:t>预测下面输入的输出：</a:t>
            </a:r>
            <a:endParaRPr lang="en-US" altLang="zh-CN" sz="2000" b="1" dirty="0">
              <a:latin typeface="Trebuchet MS"/>
              <a:cs typeface="Trebuchet MS"/>
            </a:endParaRPr>
          </a:p>
          <a:p>
            <a:pPr marL="12700">
              <a:lnSpc>
                <a:spcPct val="150000"/>
              </a:lnSpc>
              <a:spcBef>
                <a:spcPts val="515"/>
              </a:spcBef>
            </a:pPr>
            <a:r>
              <a:rPr lang="en-US" sz="2000" i="1" dirty="0">
                <a:latin typeface="Arial"/>
                <a:cs typeface="Arial"/>
              </a:rPr>
              <a:t>X</a:t>
            </a:r>
            <a:r>
              <a:rPr sz="2000" i="1" dirty="0">
                <a:latin typeface="Arial"/>
                <a:cs typeface="Arial"/>
              </a:rPr>
              <a:t>’</a:t>
            </a:r>
            <a:r>
              <a:rPr lang="en-US" sz="2000" i="1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=</a:t>
            </a:r>
            <a:r>
              <a:rPr lang="en-US" sz="2000" i="1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(Outlook=Sunny, Temperature=Cool,  Humidity=High, Wind=Strong)</a:t>
            </a:r>
          </a:p>
        </p:txBody>
      </p:sp>
    </p:spTree>
    <p:extLst>
      <p:ext uri="{BB962C8B-B14F-4D97-AF65-F5344CB8AC3E}">
        <p14:creationId xmlns:p14="http://schemas.microsoft.com/office/powerpoint/2010/main" val="332983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990" y="427839"/>
            <a:ext cx="4527040" cy="62901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zh-CN" altLang="en-US" sz="4000" dirty="0"/>
              <a:t>拉普拉斯平滑技术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235670" y="1494795"/>
            <a:ext cx="2384086" cy="21564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问题：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有些类别里没有的特征，将会导致相应条件概率值为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"0"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11DFDFD-7678-4B9C-B088-E9AF40528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523076"/>
            <a:ext cx="6444208" cy="352839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08BD903-0AEA-4B71-BAE7-106A4C8234D1}"/>
              </a:ext>
            </a:extLst>
          </p:cNvPr>
          <p:cNvSpPr txBox="1"/>
          <p:nvPr/>
        </p:nvSpPr>
        <p:spPr>
          <a:xfrm flipH="1">
            <a:off x="4685998" y="1052736"/>
            <a:ext cx="288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0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928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990" y="365418"/>
            <a:ext cx="4527040" cy="62901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zh-CN" altLang="en-US" sz="4000" dirty="0"/>
              <a:t>拉普拉斯平滑技术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251520" y="1494795"/>
            <a:ext cx="2368236" cy="21564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问题：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有些类别里没有的特征，将会导致相应条件概率值为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"0"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8BD903-0AEA-4B71-BAE7-106A4C8234D1}"/>
              </a:ext>
            </a:extLst>
          </p:cNvPr>
          <p:cNvSpPr txBox="1"/>
          <p:nvPr/>
        </p:nvSpPr>
        <p:spPr>
          <a:xfrm flipH="1">
            <a:off x="4685998" y="1052736"/>
            <a:ext cx="288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0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F24533-242F-4894-AB2A-7108DA974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510" y="1522540"/>
            <a:ext cx="6433490" cy="3518381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7FF0ED61-92BB-4F69-8FB0-2A9E64706DE5}"/>
              </a:ext>
            </a:extLst>
          </p:cNvPr>
          <p:cNvSpPr txBox="1"/>
          <p:nvPr/>
        </p:nvSpPr>
        <p:spPr>
          <a:xfrm>
            <a:off x="248988" y="3815055"/>
            <a:ext cx="2368235" cy="16029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解决方案：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在这些条件概率的分子和分母上各加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1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B93688A-57BE-4210-A177-A9FA5322D384}"/>
                  </a:ext>
                </a:extLst>
              </p:cNvPr>
              <p:cNvSpPr txBox="1"/>
              <p:nvPr/>
            </p:nvSpPr>
            <p:spPr>
              <a:xfrm>
                <a:off x="2422478" y="5540327"/>
                <a:ext cx="4093738" cy="768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pt-BR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&amp;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B93688A-57BE-4210-A177-A9FA5322D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478" y="5540327"/>
                <a:ext cx="4093738" cy="7689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4CB5F957-FF8B-4256-B080-36CE348C55A2}"/>
              </a:ext>
            </a:extLst>
          </p:cNvPr>
          <p:cNvSpPr txBox="1"/>
          <p:nvPr/>
        </p:nvSpPr>
        <p:spPr>
          <a:xfrm>
            <a:off x="6623758" y="5662989"/>
            <a:ext cx="2520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Symbol" panose="05050102010706020507" pitchFamily="18" charset="2"/>
              </a:rPr>
              <a:t></a:t>
            </a:r>
            <a:r>
              <a:rPr lang="en-US" altLang="zh-CN" dirty="0">
                <a:sym typeface="Symbol" panose="05050102010706020507" pitchFamily="18" charset="2"/>
              </a:rPr>
              <a:t>=1, 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Laplace smoothing</a:t>
            </a:r>
          </a:p>
          <a:p>
            <a:r>
              <a:rPr lang="zh-CN" altLang="en-US" dirty="0">
                <a:sym typeface="Symbol" panose="05050102010706020507" pitchFamily="18" charset="2"/>
              </a:rPr>
              <a:t></a:t>
            </a:r>
            <a:r>
              <a:rPr lang="en-US" altLang="zh-CN" dirty="0">
                <a:sym typeface="Symbol" panose="05050102010706020507" pitchFamily="18" charset="2"/>
              </a:rPr>
              <a:t>&lt;1, </a:t>
            </a:r>
            <a:r>
              <a:rPr lang="en-US" altLang="zh-CN" b="0" i="0" dirty="0" err="1">
                <a:solidFill>
                  <a:srgbClr val="212529"/>
                </a:solidFill>
                <a:effectLst/>
                <a:latin typeface="-apple-system"/>
              </a:rPr>
              <a:t>Lidstone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 smoothing</a:t>
            </a:r>
          </a:p>
        </p:txBody>
      </p:sp>
    </p:spTree>
    <p:extLst>
      <p:ext uri="{BB962C8B-B14F-4D97-AF65-F5344CB8AC3E}">
        <p14:creationId xmlns:p14="http://schemas.microsoft.com/office/powerpoint/2010/main" val="1030766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7696" y="1595487"/>
            <a:ext cx="3964304" cy="589905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txBody>
          <a:bodyPr vert="horz" wrap="square" lIns="0" tIns="157480" rIns="0" bIns="0" rtlCol="0" anchor="ctr">
            <a:spAutoFit/>
          </a:bodyPr>
          <a:lstStyle/>
          <a:p>
            <a:pPr algn="ctr"/>
            <a:r>
              <a:rPr lang="zh-CN" altLang="en-US" sz="2800" spc="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朴素贝叶斯模型</a:t>
            </a:r>
            <a:endParaRPr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0" y="1595486"/>
            <a:ext cx="3964304" cy="589905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txBody>
          <a:bodyPr vert="horz" wrap="square" lIns="0" tIns="157480" rIns="0" bIns="0" rtlCol="0" anchor="ctr">
            <a:spAutoFit/>
          </a:bodyPr>
          <a:lstStyle/>
          <a:p>
            <a:pPr marL="1905" algn="ctr">
              <a:spcBef>
                <a:spcPts val="1240"/>
              </a:spcBef>
            </a:pPr>
            <a:r>
              <a:rPr lang="zh-CN" altLang="en-US" sz="2800" spc="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数据类型</a:t>
            </a:r>
            <a:endParaRPr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696" y="2185392"/>
            <a:ext cx="3964304" cy="590546"/>
          </a:xfrm>
          <a:prstGeom prst="rect">
            <a:avLst/>
          </a:prstGeom>
          <a:solidFill>
            <a:srgbClr val="E0EBEB"/>
          </a:solidFill>
          <a:ln w="3175">
            <a:solidFill>
              <a:schemeClr val="tx1"/>
            </a:solidFill>
          </a:ln>
        </p:spPr>
        <p:txBody>
          <a:bodyPr vert="horz" wrap="square" lIns="0" tIns="158115" rIns="0" bIns="0" rtlCol="0" anchor="ctr">
            <a:spAutoFit/>
          </a:bodyPr>
          <a:lstStyle/>
          <a:p>
            <a:pPr algn="ctr">
              <a:spcBef>
                <a:spcPts val="1245"/>
              </a:spcBef>
            </a:pPr>
            <a:r>
              <a:rPr lang="zh-CN" altLang="en-US" sz="2800" spc="10" dirty="0">
                <a:solidFill>
                  <a:srgbClr val="04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贝努利分布模型</a:t>
            </a:r>
            <a:endParaRPr sz="2800" dirty="0">
              <a:solidFill>
                <a:srgbClr val="04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0" y="2190382"/>
            <a:ext cx="3964304" cy="590546"/>
          </a:xfrm>
          <a:prstGeom prst="rect">
            <a:avLst/>
          </a:prstGeom>
          <a:solidFill>
            <a:srgbClr val="E0EBEB"/>
          </a:solidFill>
          <a:ln w="3175">
            <a:solidFill>
              <a:schemeClr val="tx1"/>
            </a:solidFill>
          </a:ln>
        </p:spPr>
        <p:txBody>
          <a:bodyPr vert="horz" wrap="square" lIns="0" tIns="158115" rIns="0" bIns="0" rtlCol="0" anchor="ctr">
            <a:spAutoFit/>
          </a:bodyPr>
          <a:lstStyle/>
          <a:p>
            <a:pPr algn="ctr">
              <a:spcBef>
                <a:spcPts val="1245"/>
              </a:spcBef>
            </a:pPr>
            <a:r>
              <a:rPr lang="zh-CN" altLang="en-US" sz="2800" spc="-5" dirty="0">
                <a:solidFill>
                  <a:srgbClr val="34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二值</a:t>
            </a:r>
            <a:r>
              <a:rPr sz="2800" spc="-125" dirty="0">
                <a:solidFill>
                  <a:srgbClr val="34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 </a:t>
            </a:r>
            <a:r>
              <a:rPr sz="2800" spc="-30" dirty="0">
                <a:solidFill>
                  <a:srgbClr val="34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(T/F)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7696" y="2775297"/>
            <a:ext cx="3964304" cy="590546"/>
          </a:xfrm>
          <a:prstGeom prst="rect">
            <a:avLst/>
          </a:prstGeom>
          <a:solidFill>
            <a:srgbClr val="E0EBEB"/>
          </a:solidFill>
          <a:ln w="3175">
            <a:solidFill>
              <a:schemeClr val="tx1"/>
            </a:solidFill>
          </a:ln>
        </p:spPr>
        <p:txBody>
          <a:bodyPr vert="horz" wrap="square" lIns="0" tIns="158115" rIns="0" bIns="0" rtlCol="0" anchor="ctr">
            <a:spAutoFit/>
          </a:bodyPr>
          <a:lstStyle/>
          <a:p>
            <a:pPr marL="635" algn="ctr">
              <a:spcBef>
                <a:spcPts val="1245"/>
              </a:spcBef>
            </a:pPr>
            <a:r>
              <a:rPr lang="zh-CN" altLang="en-US" sz="2800" spc="25" dirty="0">
                <a:solidFill>
                  <a:srgbClr val="04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多项分布模型</a:t>
            </a:r>
            <a:endParaRPr sz="2800" dirty="0">
              <a:solidFill>
                <a:srgbClr val="04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0" y="2776000"/>
            <a:ext cx="3964304" cy="590546"/>
          </a:xfrm>
          <a:prstGeom prst="rect">
            <a:avLst/>
          </a:prstGeom>
          <a:solidFill>
            <a:srgbClr val="E0EBEB"/>
          </a:solidFill>
          <a:ln w="3175">
            <a:solidFill>
              <a:schemeClr val="tx1"/>
            </a:solidFill>
          </a:ln>
        </p:spPr>
        <p:txBody>
          <a:bodyPr vert="horz" wrap="square" lIns="0" tIns="158115" rIns="0" bIns="0" rtlCol="0" anchor="ctr">
            <a:spAutoFit/>
          </a:bodyPr>
          <a:lstStyle/>
          <a:p>
            <a:pPr marL="922655">
              <a:spcBef>
                <a:spcPts val="1245"/>
              </a:spcBef>
            </a:pPr>
            <a:r>
              <a:rPr lang="zh-CN" altLang="en-US" sz="2800" spc="-10" dirty="0">
                <a:solidFill>
                  <a:srgbClr val="34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离散值</a:t>
            </a:r>
            <a:r>
              <a:rPr sz="2800" spc="-10" dirty="0">
                <a:solidFill>
                  <a:srgbClr val="34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 </a:t>
            </a:r>
            <a:r>
              <a:rPr sz="2800" spc="-90" dirty="0">
                <a:solidFill>
                  <a:srgbClr val="34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(</a:t>
            </a:r>
            <a:r>
              <a:rPr lang="zh-CN" altLang="en-US" sz="2800" spc="-90" dirty="0">
                <a:solidFill>
                  <a:srgbClr val="34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如，计数</a:t>
            </a:r>
            <a:r>
              <a:rPr sz="2800" spc="-15" dirty="0">
                <a:solidFill>
                  <a:srgbClr val="34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)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7696" y="3365843"/>
            <a:ext cx="3964304" cy="591187"/>
          </a:xfrm>
          <a:prstGeom prst="rect">
            <a:avLst/>
          </a:prstGeom>
          <a:solidFill>
            <a:srgbClr val="E0EBEB"/>
          </a:solidFill>
          <a:ln w="3175">
            <a:solidFill>
              <a:schemeClr val="tx1"/>
            </a:solidFill>
          </a:ln>
        </p:spPr>
        <p:txBody>
          <a:bodyPr vert="horz" wrap="square" lIns="0" tIns="158750" rIns="0" bIns="0" rtlCol="0" anchor="ctr">
            <a:spAutoFit/>
          </a:bodyPr>
          <a:lstStyle/>
          <a:p>
            <a:pPr algn="ctr">
              <a:spcBef>
                <a:spcPts val="1250"/>
              </a:spcBef>
            </a:pPr>
            <a:r>
              <a:rPr lang="zh-CN" altLang="en-US" sz="2800" spc="25" dirty="0">
                <a:solidFill>
                  <a:srgbClr val="04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高斯分布模型</a:t>
            </a:r>
            <a:endParaRPr sz="2800" dirty="0">
              <a:solidFill>
                <a:srgbClr val="04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2000" y="3365584"/>
            <a:ext cx="3964304" cy="591187"/>
          </a:xfrm>
          <a:prstGeom prst="rect">
            <a:avLst/>
          </a:prstGeom>
          <a:solidFill>
            <a:srgbClr val="E0EBEB"/>
          </a:solidFill>
          <a:ln w="3175">
            <a:solidFill>
              <a:schemeClr val="tx1"/>
            </a:solidFill>
          </a:ln>
        </p:spPr>
        <p:txBody>
          <a:bodyPr vert="horz" wrap="square" lIns="0" tIns="158750" rIns="0" bIns="0" rtlCol="0" anchor="ctr">
            <a:spAutoFit/>
          </a:bodyPr>
          <a:lstStyle/>
          <a:p>
            <a:pPr algn="ctr">
              <a:spcBef>
                <a:spcPts val="1250"/>
              </a:spcBef>
            </a:pPr>
            <a:r>
              <a:rPr lang="zh-CN" altLang="en-US" sz="2800" spc="25" dirty="0">
                <a:solidFill>
                  <a:srgbClr val="34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连续值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Trebuchet MS"/>
            </a:endParaRPr>
          </a:p>
        </p:txBody>
      </p:sp>
      <p:sp>
        <p:nvSpPr>
          <p:cNvPr id="14" name="标题 8">
            <a:extLst>
              <a:ext uri="{FF2B5EF4-FFF2-40B4-BE49-F238E27FC236}">
                <a16:creationId xmlns:a16="http://schemas.microsoft.com/office/drawing/2014/main" id="{8BC3FF08-FE2F-4B64-96F0-D88A710B2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/>
          </a:bodyPr>
          <a:lstStyle/>
          <a:p>
            <a:r>
              <a:rPr lang="zh-CN" altLang="en-US" sz="4000" b="0" dirty="0">
                <a:solidFill>
                  <a:schemeClr val="tx1"/>
                </a:solidFill>
                <a:latin typeface="+mn-ea"/>
                <a:ea typeface="+mn-ea"/>
              </a:rPr>
              <a:t>朴素贝叶斯模型的类型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A5FA36-2DCF-4FBE-95A0-5FD99B64FD2C}"/>
              </a:ext>
            </a:extLst>
          </p:cNvPr>
          <p:cNvSpPr txBox="1"/>
          <p:nvPr/>
        </p:nvSpPr>
        <p:spPr>
          <a:xfrm>
            <a:off x="607696" y="4585476"/>
            <a:ext cx="8032730" cy="1311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不同朴素贝叶斯模型的区别，主要在于它们对概率分布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ejaVu Serif"/>
              </a:rPr>
              <a:t>𝑃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ejaVu Serif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ejaVu Serif"/>
              </a:rPr>
              <a:t>𝑋</a:t>
            </a:r>
            <a:r>
              <a:rPr lang="en-US" altLang="zh-CN" sz="2800" baseline="-25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ejaVu Serif"/>
              </a:rPr>
              <a:t>i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ejaVu Serif"/>
              </a:rPr>
              <a:t>|C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ejaVu Serif"/>
              </a:rPr>
              <a:t>)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所做的不同假设。</a:t>
            </a:r>
          </a:p>
        </p:txBody>
      </p:sp>
    </p:spTree>
    <p:extLst>
      <p:ext uri="{BB962C8B-B14F-4D97-AF65-F5344CB8AC3E}">
        <p14:creationId xmlns:p14="http://schemas.microsoft.com/office/powerpoint/2010/main" val="138982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801651" y="4711186"/>
            <a:ext cx="58743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45" dirty="0">
                <a:solidFill>
                  <a:srgbClr val="344B5E"/>
                </a:solidFill>
                <a:latin typeface="DejaVu Serif"/>
                <a:cs typeface="DejaVu Serif"/>
              </a:rPr>
              <a:t>𝑃</a:t>
            </a:r>
            <a:r>
              <a:rPr lang="en-US" altLang="zh-CN" sz="2400" spc="204" dirty="0">
                <a:solidFill>
                  <a:srgbClr val="344B5E"/>
                </a:solidFill>
                <a:latin typeface="DejaVu Serif"/>
                <a:cs typeface="DejaVu Serif"/>
              </a:rPr>
              <a:t>(</a:t>
            </a:r>
            <a:r>
              <a:rPr sz="2400" spc="5" dirty="0">
                <a:solidFill>
                  <a:srgbClr val="344B5E"/>
                </a:solidFill>
                <a:latin typeface="DejaVu Serif"/>
                <a:cs typeface="DejaVu Serif"/>
              </a:rPr>
              <a:t>𝑌</a:t>
            </a:r>
            <a:r>
              <a:rPr lang="en-US" altLang="zh-CN" sz="2400" spc="5" dirty="0">
                <a:solidFill>
                  <a:srgbClr val="344B5E"/>
                </a:solidFill>
                <a:latin typeface="DejaVu Serif"/>
                <a:cs typeface="DejaVu Serif"/>
              </a:rPr>
              <a:t>)</a:t>
            </a:r>
            <a:endParaRPr sz="2400" dirty="0">
              <a:latin typeface="DejaVu Serif"/>
              <a:cs typeface="DejaVu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5676" y="1943861"/>
            <a:ext cx="2658110" cy="2658110"/>
          </a:xfrm>
          <a:custGeom>
            <a:avLst/>
            <a:gdLst/>
            <a:ahLst/>
            <a:cxnLst/>
            <a:rect l="l" t="t" r="r" b="b"/>
            <a:pathLst>
              <a:path w="2658110" h="2658110">
                <a:moveTo>
                  <a:pt x="1328928" y="0"/>
                </a:moveTo>
                <a:lnTo>
                  <a:pt x="1280209" y="876"/>
                </a:lnTo>
                <a:lnTo>
                  <a:pt x="1231932" y="3485"/>
                </a:lnTo>
                <a:lnTo>
                  <a:pt x="1184126" y="7798"/>
                </a:lnTo>
                <a:lnTo>
                  <a:pt x="1136823" y="13783"/>
                </a:lnTo>
                <a:lnTo>
                  <a:pt x="1090051" y="21411"/>
                </a:lnTo>
                <a:lnTo>
                  <a:pt x="1043842" y="30652"/>
                </a:lnTo>
                <a:lnTo>
                  <a:pt x="998224" y="41475"/>
                </a:lnTo>
                <a:lnTo>
                  <a:pt x="953228" y="53851"/>
                </a:lnTo>
                <a:lnTo>
                  <a:pt x="908884" y="67750"/>
                </a:lnTo>
                <a:lnTo>
                  <a:pt x="865222" y="83142"/>
                </a:lnTo>
                <a:lnTo>
                  <a:pt x="822272" y="99997"/>
                </a:lnTo>
                <a:lnTo>
                  <a:pt x="780064" y="118284"/>
                </a:lnTo>
                <a:lnTo>
                  <a:pt x="738628" y="137973"/>
                </a:lnTo>
                <a:lnTo>
                  <a:pt x="697994" y="159035"/>
                </a:lnTo>
                <a:lnTo>
                  <a:pt x="658193" y="181440"/>
                </a:lnTo>
                <a:lnTo>
                  <a:pt x="619253" y="205157"/>
                </a:lnTo>
                <a:lnTo>
                  <a:pt x="581206" y="230157"/>
                </a:lnTo>
                <a:lnTo>
                  <a:pt x="544080" y="256409"/>
                </a:lnTo>
                <a:lnTo>
                  <a:pt x="507907" y="283884"/>
                </a:lnTo>
                <a:lnTo>
                  <a:pt x="472716" y="312551"/>
                </a:lnTo>
                <a:lnTo>
                  <a:pt x="438538" y="342381"/>
                </a:lnTo>
                <a:lnTo>
                  <a:pt x="405402" y="373342"/>
                </a:lnTo>
                <a:lnTo>
                  <a:pt x="373338" y="405407"/>
                </a:lnTo>
                <a:lnTo>
                  <a:pt x="342376" y="438543"/>
                </a:lnTo>
                <a:lnTo>
                  <a:pt x="312547" y="472722"/>
                </a:lnTo>
                <a:lnTo>
                  <a:pt x="283880" y="507913"/>
                </a:lnTo>
                <a:lnTo>
                  <a:pt x="256406" y="544086"/>
                </a:lnTo>
                <a:lnTo>
                  <a:pt x="230154" y="581211"/>
                </a:lnTo>
                <a:lnTo>
                  <a:pt x="205154" y="619259"/>
                </a:lnTo>
                <a:lnTo>
                  <a:pt x="181437" y="658198"/>
                </a:lnTo>
                <a:lnTo>
                  <a:pt x="159033" y="698000"/>
                </a:lnTo>
                <a:lnTo>
                  <a:pt x="137971" y="738634"/>
                </a:lnTo>
                <a:lnTo>
                  <a:pt x="118282" y="780069"/>
                </a:lnTo>
                <a:lnTo>
                  <a:pt x="99995" y="822277"/>
                </a:lnTo>
                <a:lnTo>
                  <a:pt x="83141" y="865227"/>
                </a:lnTo>
                <a:lnTo>
                  <a:pt x="67749" y="908889"/>
                </a:lnTo>
                <a:lnTo>
                  <a:pt x="53850" y="953232"/>
                </a:lnTo>
                <a:lnTo>
                  <a:pt x="41474" y="998228"/>
                </a:lnTo>
                <a:lnTo>
                  <a:pt x="30651" y="1043845"/>
                </a:lnTo>
                <a:lnTo>
                  <a:pt x="21410" y="1090055"/>
                </a:lnTo>
                <a:lnTo>
                  <a:pt x="13783" y="1136826"/>
                </a:lnTo>
                <a:lnTo>
                  <a:pt x="7797" y="1184129"/>
                </a:lnTo>
                <a:lnTo>
                  <a:pt x="3485" y="1231933"/>
                </a:lnTo>
                <a:lnTo>
                  <a:pt x="876" y="1280209"/>
                </a:lnTo>
                <a:lnTo>
                  <a:pt x="0" y="1328927"/>
                </a:lnTo>
                <a:lnTo>
                  <a:pt x="876" y="1377646"/>
                </a:lnTo>
                <a:lnTo>
                  <a:pt x="3485" y="1425922"/>
                </a:lnTo>
                <a:lnTo>
                  <a:pt x="7797" y="1473726"/>
                </a:lnTo>
                <a:lnTo>
                  <a:pt x="13783" y="1521029"/>
                </a:lnTo>
                <a:lnTo>
                  <a:pt x="21410" y="1567800"/>
                </a:lnTo>
                <a:lnTo>
                  <a:pt x="30651" y="1614010"/>
                </a:lnTo>
                <a:lnTo>
                  <a:pt x="41474" y="1659627"/>
                </a:lnTo>
                <a:lnTo>
                  <a:pt x="53850" y="1704623"/>
                </a:lnTo>
                <a:lnTo>
                  <a:pt x="67749" y="1748966"/>
                </a:lnTo>
                <a:lnTo>
                  <a:pt x="83141" y="1792628"/>
                </a:lnTo>
                <a:lnTo>
                  <a:pt x="99995" y="1835578"/>
                </a:lnTo>
                <a:lnTo>
                  <a:pt x="118282" y="1877786"/>
                </a:lnTo>
                <a:lnTo>
                  <a:pt x="137971" y="1919221"/>
                </a:lnTo>
                <a:lnTo>
                  <a:pt x="159033" y="1959855"/>
                </a:lnTo>
                <a:lnTo>
                  <a:pt x="181437" y="1999657"/>
                </a:lnTo>
                <a:lnTo>
                  <a:pt x="205154" y="2038596"/>
                </a:lnTo>
                <a:lnTo>
                  <a:pt x="230154" y="2076644"/>
                </a:lnTo>
                <a:lnTo>
                  <a:pt x="256406" y="2113769"/>
                </a:lnTo>
                <a:lnTo>
                  <a:pt x="283880" y="2149942"/>
                </a:lnTo>
                <a:lnTo>
                  <a:pt x="312547" y="2185133"/>
                </a:lnTo>
                <a:lnTo>
                  <a:pt x="342376" y="2219312"/>
                </a:lnTo>
                <a:lnTo>
                  <a:pt x="373338" y="2252448"/>
                </a:lnTo>
                <a:lnTo>
                  <a:pt x="405402" y="2284513"/>
                </a:lnTo>
                <a:lnTo>
                  <a:pt x="438538" y="2315474"/>
                </a:lnTo>
                <a:lnTo>
                  <a:pt x="472716" y="2345304"/>
                </a:lnTo>
                <a:lnTo>
                  <a:pt x="507907" y="2373971"/>
                </a:lnTo>
                <a:lnTo>
                  <a:pt x="544080" y="2401446"/>
                </a:lnTo>
                <a:lnTo>
                  <a:pt x="581206" y="2427698"/>
                </a:lnTo>
                <a:lnTo>
                  <a:pt x="619253" y="2452698"/>
                </a:lnTo>
                <a:lnTo>
                  <a:pt x="658193" y="2476415"/>
                </a:lnTo>
                <a:lnTo>
                  <a:pt x="697994" y="2498820"/>
                </a:lnTo>
                <a:lnTo>
                  <a:pt x="738628" y="2519882"/>
                </a:lnTo>
                <a:lnTo>
                  <a:pt x="780064" y="2539571"/>
                </a:lnTo>
                <a:lnTo>
                  <a:pt x="822272" y="2557858"/>
                </a:lnTo>
                <a:lnTo>
                  <a:pt x="865222" y="2574713"/>
                </a:lnTo>
                <a:lnTo>
                  <a:pt x="908884" y="2590105"/>
                </a:lnTo>
                <a:lnTo>
                  <a:pt x="953228" y="2604004"/>
                </a:lnTo>
                <a:lnTo>
                  <a:pt x="998224" y="2616380"/>
                </a:lnTo>
                <a:lnTo>
                  <a:pt x="1043842" y="2627203"/>
                </a:lnTo>
                <a:lnTo>
                  <a:pt x="1090051" y="2636444"/>
                </a:lnTo>
                <a:lnTo>
                  <a:pt x="1136823" y="2644072"/>
                </a:lnTo>
                <a:lnTo>
                  <a:pt x="1184126" y="2650057"/>
                </a:lnTo>
                <a:lnTo>
                  <a:pt x="1231932" y="2654370"/>
                </a:lnTo>
                <a:lnTo>
                  <a:pt x="1280209" y="2656979"/>
                </a:lnTo>
                <a:lnTo>
                  <a:pt x="1328928" y="2657856"/>
                </a:lnTo>
                <a:lnTo>
                  <a:pt x="1377646" y="2656979"/>
                </a:lnTo>
                <a:lnTo>
                  <a:pt x="1425922" y="2654370"/>
                </a:lnTo>
                <a:lnTo>
                  <a:pt x="1473726" y="2650057"/>
                </a:lnTo>
                <a:lnTo>
                  <a:pt x="1521029" y="2644072"/>
                </a:lnTo>
                <a:lnTo>
                  <a:pt x="1567800" y="2636444"/>
                </a:lnTo>
                <a:lnTo>
                  <a:pt x="1614010" y="2627203"/>
                </a:lnTo>
                <a:lnTo>
                  <a:pt x="1659627" y="2616380"/>
                </a:lnTo>
                <a:lnTo>
                  <a:pt x="1704623" y="2604004"/>
                </a:lnTo>
                <a:lnTo>
                  <a:pt x="1748966" y="2590105"/>
                </a:lnTo>
                <a:lnTo>
                  <a:pt x="1792628" y="2574713"/>
                </a:lnTo>
                <a:lnTo>
                  <a:pt x="1835578" y="2557858"/>
                </a:lnTo>
                <a:lnTo>
                  <a:pt x="1877786" y="2539571"/>
                </a:lnTo>
                <a:lnTo>
                  <a:pt x="1919221" y="2519882"/>
                </a:lnTo>
                <a:lnTo>
                  <a:pt x="1959855" y="2498820"/>
                </a:lnTo>
                <a:lnTo>
                  <a:pt x="1999657" y="2476415"/>
                </a:lnTo>
                <a:lnTo>
                  <a:pt x="2038596" y="2452698"/>
                </a:lnTo>
                <a:lnTo>
                  <a:pt x="2076644" y="2427698"/>
                </a:lnTo>
                <a:lnTo>
                  <a:pt x="2113769" y="2401446"/>
                </a:lnTo>
                <a:lnTo>
                  <a:pt x="2149942" y="2373971"/>
                </a:lnTo>
                <a:lnTo>
                  <a:pt x="2185133" y="2345304"/>
                </a:lnTo>
                <a:lnTo>
                  <a:pt x="2219312" y="2315474"/>
                </a:lnTo>
                <a:lnTo>
                  <a:pt x="2252448" y="2284513"/>
                </a:lnTo>
                <a:lnTo>
                  <a:pt x="2284513" y="2252448"/>
                </a:lnTo>
                <a:lnTo>
                  <a:pt x="2315474" y="2219312"/>
                </a:lnTo>
                <a:lnTo>
                  <a:pt x="2345304" y="2185133"/>
                </a:lnTo>
                <a:lnTo>
                  <a:pt x="2373971" y="2149942"/>
                </a:lnTo>
                <a:lnTo>
                  <a:pt x="2401446" y="2113769"/>
                </a:lnTo>
                <a:lnTo>
                  <a:pt x="2427698" y="2076644"/>
                </a:lnTo>
                <a:lnTo>
                  <a:pt x="2452698" y="2038596"/>
                </a:lnTo>
                <a:lnTo>
                  <a:pt x="2476415" y="1999657"/>
                </a:lnTo>
                <a:lnTo>
                  <a:pt x="2498820" y="1959855"/>
                </a:lnTo>
                <a:lnTo>
                  <a:pt x="2519882" y="1919221"/>
                </a:lnTo>
                <a:lnTo>
                  <a:pt x="2539571" y="1877786"/>
                </a:lnTo>
                <a:lnTo>
                  <a:pt x="2557858" y="1835578"/>
                </a:lnTo>
                <a:lnTo>
                  <a:pt x="2574713" y="1792628"/>
                </a:lnTo>
                <a:lnTo>
                  <a:pt x="2590105" y="1748966"/>
                </a:lnTo>
                <a:lnTo>
                  <a:pt x="2604004" y="1704623"/>
                </a:lnTo>
                <a:lnTo>
                  <a:pt x="2616380" y="1659627"/>
                </a:lnTo>
                <a:lnTo>
                  <a:pt x="2627203" y="1614010"/>
                </a:lnTo>
                <a:lnTo>
                  <a:pt x="2636444" y="1567800"/>
                </a:lnTo>
                <a:lnTo>
                  <a:pt x="2644072" y="1521029"/>
                </a:lnTo>
                <a:lnTo>
                  <a:pt x="2650057" y="1473726"/>
                </a:lnTo>
                <a:lnTo>
                  <a:pt x="2654370" y="1425922"/>
                </a:lnTo>
                <a:lnTo>
                  <a:pt x="2656979" y="1377646"/>
                </a:lnTo>
                <a:lnTo>
                  <a:pt x="2657856" y="1328927"/>
                </a:lnTo>
                <a:lnTo>
                  <a:pt x="2656979" y="1280209"/>
                </a:lnTo>
                <a:lnTo>
                  <a:pt x="2654370" y="1231933"/>
                </a:lnTo>
                <a:lnTo>
                  <a:pt x="2650057" y="1184129"/>
                </a:lnTo>
                <a:lnTo>
                  <a:pt x="2644072" y="1136826"/>
                </a:lnTo>
                <a:lnTo>
                  <a:pt x="2636444" y="1090055"/>
                </a:lnTo>
                <a:lnTo>
                  <a:pt x="2627203" y="1043845"/>
                </a:lnTo>
                <a:lnTo>
                  <a:pt x="2616380" y="998228"/>
                </a:lnTo>
                <a:lnTo>
                  <a:pt x="2604004" y="953232"/>
                </a:lnTo>
                <a:lnTo>
                  <a:pt x="2590105" y="908889"/>
                </a:lnTo>
                <a:lnTo>
                  <a:pt x="2574713" y="865227"/>
                </a:lnTo>
                <a:lnTo>
                  <a:pt x="2557858" y="822277"/>
                </a:lnTo>
                <a:lnTo>
                  <a:pt x="2539571" y="780069"/>
                </a:lnTo>
                <a:lnTo>
                  <a:pt x="2519882" y="738634"/>
                </a:lnTo>
                <a:lnTo>
                  <a:pt x="2498820" y="698000"/>
                </a:lnTo>
                <a:lnTo>
                  <a:pt x="2476415" y="658198"/>
                </a:lnTo>
                <a:lnTo>
                  <a:pt x="2452698" y="619259"/>
                </a:lnTo>
                <a:lnTo>
                  <a:pt x="2427698" y="581211"/>
                </a:lnTo>
                <a:lnTo>
                  <a:pt x="2401446" y="544086"/>
                </a:lnTo>
                <a:lnTo>
                  <a:pt x="2373971" y="507913"/>
                </a:lnTo>
                <a:lnTo>
                  <a:pt x="2345304" y="472722"/>
                </a:lnTo>
                <a:lnTo>
                  <a:pt x="2315474" y="438543"/>
                </a:lnTo>
                <a:lnTo>
                  <a:pt x="2284513" y="405407"/>
                </a:lnTo>
                <a:lnTo>
                  <a:pt x="2252448" y="373342"/>
                </a:lnTo>
                <a:lnTo>
                  <a:pt x="2219312" y="342381"/>
                </a:lnTo>
                <a:lnTo>
                  <a:pt x="2185133" y="312551"/>
                </a:lnTo>
                <a:lnTo>
                  <a:pt x="2149942" y="283884"/>
                </a:lnTo>
                <a:lnTo>
                  <a:pt x="2113769" y="256409"/>
                </a:lnTo>
                <a:lnTo>
                  <a:pt x="2076644" y="230157"/>
                </a:lnTo>
                <a:lnTo>
                  <a:pt x="2038596" y="205157"/>
                </a:lnTo>
                <a:lnTo>
                  <a:pt x="1999657" y="181440"/>
                </a:lnTo>
                <a:lnTo>
                  <a:pt x="1959855" y="159035"/>
                </a:lnTo>
                <a:lnTo>
                  <a:pt x="1919221" y="137973"/>
                </a:lnTo>
                <a:lnTo>
                  <a:pt x="1877786" y="118284"/>
                </a:lnTo>
                <a:lnTo>
                  <a:pt x="1835578" y="99997"/>
                </a:lnTo>
                <a:lnTo>
                  <a:pt x="1792628" y="83142"/>
                </a:lnTo>
                <a:lnTo>
                  <a:pt x="1748966" y="67750"/>
                </a:lnTo>
                <a:lnTo>
                  <a:pt x="1704623" y="53851"/>
                </a:lnTo>
                <a:lnTo>
                  <a:pt x="1659627" y="41475"/>
                </a:lnTo>
                <a:lnTo>
                  <a:pt x="1614010" y="30652"/>
                </a:lnTo>
                <a:lnTo>
                  <a:pt x="1567800" y="21411"/>
                </a:lnTo>
                <a:lnTo>
                  <a:pt x="1521029" y="13783"/>
                </a:lnTo>
                <a:lnTo>
                  <a:pt x="1473726" y="7798"/>
                </a:lnTo>
                <a:lnTo>
                  <a:pt x="1425922" y="3485"/>
                </a:lnTo>
                <a:lnTo>
                  <a:pt x="1377646" y="876"/>
                </a:lnTo>
                <a:lnTo>
                  <a:pt x="1328928" y="0"/>
                </a:lnTo>
                <a:close/>
              </a:path>
            </a:pathLst>
          </a:custGeom>
          <a:solidFill>
            <a:srgbClr val="FF0000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66316" y="1943861"/>
            <a:ext cx="2658110" cy="2658110"/>
          </a:xfrm>
          <a:custGeom>
            <a:avLst/>
            <a:gdLst/>
            <a:ahLst/>
            <a:cxnLst/>
            <a:rect l="l" t="t" r="r" b="b"/>
            <a:pathLst>
              <a:path w="2658110" h="2658110">
                <a:moveTo>
                  <a:pt x="1328927" y="0"/>
                </a:moveTo>
                <a:lnTo>
                  <a:pt x="1280209" y="876"/>
                </a:lnTo>
                <a:lnTo>
                  <a:pt x="1231933" y="3485"/>
                </a:lnTo>
                <a:lnTo>
                  <a:pt x="1184129" y="7798"/>
                </a:lnTo>
                <a:lnTo>
                  <a:pt x="1136826" y="13783"/>
                </a:lnTo>
                <a:lnTo>
                  <a:pt x="1090055" y="21411"/>
                </a:lnTo>
                <a:lnTo>
                  <a:pt x="1043845" y="30652"/>
                </a:lnTo>
                <a:lnTo>
                  <a:pt x="998228" y="41475"/>
                </a:lnTo>
                <a:lnTo>
                  <a:pt x="953232" y="53851"/>
                </a:lnTo>
                <a:lnTo>
                  <a:pt x="908889" y="67750"/>
                </a:lnTo>
                <a:lnTo>
                  <a:pt x="865227" y="83142"/>
                </a:lnTo>
                <a:lnTo>
                  <a:pt x="822277" y="99997"/>
                </a:lnTo>
                <a:lnTo>
                  <a:pt x="780069" y="118284"/>
                </a:lnTo>
                <a:lnTo>
                  <a:pt x="738634" y="137973"/>
                </a:lnTo>
                <a:lnTo>
                  <a:pt x="698000" y="159035"/>
                </a:lnTo>
                <a:lnTo>
                  <a:pt x="658198" y="181440"/>
                </a:lnTo>
                <a:lnTo>
                  <a:pt x="619259" y="205157"/>
                </a:lnTo>
                <a:lnTo>
                  <a:pt x="581211" y="230157"/>
                </a:lnTo>
                <a:lnTo>
                  <a:pt x="544086" y="256409"/>
                </a:lnTo>
                <a:lnTo>
                  <a:pt x="507913" y="283884"/>
                </a:lnTo>
                <a:lnTo>
                  <a:pt x="472722" y="312551"/>
                </a:lnTo>
                <a:lnTo>
                  <a:pt x="438543" y="342381"/>
                </a:lnTo>
                <a:lnTo>
                  <a:pt x="405407" y="373342"/>
                </a:lnTo>
                <a:lnTo>
                  <a:pt x="373342" y="405407"/>
                </a:lnTo>
                <a:lnTo>
                  <a:pt x="342381" y="438543"/>
                </a:lnTo>
                <a:lnTo>
                  <a:pt x="312551" y="472722"/>
                </a:lnTo>
                <a:lnTo>
                  <a:pt x="283884" y="507913"/>
                </a:lnTo>
                <a:lnTo>
                  <a:pt x="256409" y="544086"/>
                </a:lnTo>
                <a:lnTo>
                  <a:pt x="230157" y="581211"/>
                </a:lnTo>
                <a:lnTo>
                  <a:pt x="205157" y="619259"/>
                </a:lnTo>
                <a:lnTo>
                  <a:pt x="181440" y="658198"/>
                </a:lnTo>
                <a:lnTo>
                  <a:pt x="159035" y="698000"/>
                </a:lnTo>
                <a:lnTo>
                  <a:pt x="137973" y="738634"/>
                </a:lnTo>
                <a:lnTo>
                  <a:pt x="118284" y="780069"/>
                </a:lnTo>
                <a:lnTo>
                  <a:pt x="99997" y="822277"/>
                </a:lnTo>
                <a:lnTo>
                  <a:pt x="83142" y="865227"/>
                </a:lnTo>
                <a:lnTo>
                  <a:pt x="67750" y="908889"/>
                </a:lnTo>
                <a:lnTo>
                  <a:pt x="53851" y="953232"/>
                </a:lnTo>
                <a:lnTo>
                  <a:pt x="41475" y="998228"/>
                </a:lnTo>
                <a:lnTo>
                  <a:pt x="30652" y="1043845"/>
                </a:lnTo>
                <a:lnTo>
                  <a:pt x="21411" y="1090055"/>
                </a:lnTo>
                <a:lnTo>
                  <a:pt x="13783" y="1136826"/>
                </a:lnTo>
                <a:lnTo>
                  <a:pt x="7798" y="1184129"/>
                </a:lnTo>
                <a:lnTo>
                  <a:pt x="3485" y="1231933"/>
                </a:lnTo>
                <a:lnTo>
                  <a:pt x="876" y="1280209"/>
                </a:lnTo>
                <a:lnTo>
                  <a:pt x="0" y="1328927"/>
                </a:lnTo>
                <a:lnTo>
                  <a:pt x="876" y="1377646"/>
                </a:lnTo>
                <a:lnTo>
                  <a:pt x="3485" y="1425922"/>
                </a:lnTo>
                <a:lnTo>
                  <a:pt x="7798" y="1473726"/>
                </a:lnTo>
                <a:lnTo>
                  <a:pt x="13783" y="1521029"/>
                </a:lnTo>
                <a:lnTo>
                  <a:pt x="21411" y="1567800"/>
                </a:lnTo>
                <a:lnTo>
                  <a:pt x="30652" y="1614010"/>
                </a:lnTo>
                <a:lnTo>
                  <a:pt x="41475" y="1659627"/>
                </a:lnTo>
                <a:lnTo>
                  <a:pt x="53851" y="1704623"/>
                </a:lnTo>
                <a:lnTo>
                  <a:pt x="67750" y="1748966"/>
                </a:lnTo>
                <a:lnTo>
                  <a:pt x="83142" y="1792628"/>
                </a:lnTo>
                <a:lnTo>
                  <a:pt x="99997" y="1835578"/>
                </a:lnTo>
                <a:lnTo>
                  <a:pt x="118284" y="1877786"/>
                </a:lnTo>
                <a:lnTo>
                  <a:pt x="137973" y="1919221"/>
                </a:lnTo>
                <a:lnTo>
                  <a:pt x="159035" y="1959855"/>
                </a:lnTo>
                <a:lnTo>
                  <a:pt x="181440" y="1999657"/>
                </a:lnTo>
                <a:lnTo>
                  <a:pt x="205157" y="2038596"/>
                </a:lnTo>
                <a:lnTo>
                  <a:pt x="230157" y="2076644"/>
                </a:lnTo>
                <a:lnTo>
                  <a:pt x="256409" y="2113769"/>
                </a:lnTo>
                <a:lnTo>
                  <a:pt x="283884" y="2149942"/>
                </a:lnTo>
                <a:lnTo>
                  <a:pt x="312551" y="2185133"/>
                </a:lnTo>
                <a:lnTo>
                  <a:pt x="342381" y="2219312"/>
                </a:lnTo>
                <a:lnTo>
                  <a:pt x="373342" y="2252448"/>
                </a:lnTo>
                <a:lnTo>
                  <a:pt x="405407" y="2284513"/>
                </a:lnTo>
                <a:lnTo>
                  <a:pt x="438543" y="2315474"/>
                </a:lnTo>
                <a:lnTo>
                  <a:pt x="472722" y="2345304"/>
                </a:lnTo>
                <a:lnTo>
                  <a:pt x="507913" y="2373971"/>
                </a:lnTo>
                <a:lnTo>
                  <a:pt x="544086" y="2401446"/>
                </a:lnTo>
                <a:lnTo>
                  <a:pt x="581211" y="2427698"/>
                </a:lnTo>
                <a:lnTo>
                  <a:pt x="619259" y="2452698"/>
                </a:lnTo>
                <a:lnTo>
                  <a:pt x="658198" y="2476415"/>
                </a:lnTo>
                <a:lnTo>
                  <a:pt x="698000" y="2498820"/>
                </a:lnTo>
                <a:lnTo>
                  <a:pt x="738634" y="2519882"/>
                </a:lnTo>
                <a:lnTo>
                  <a:pt x="780069" y="2539571"/>
                </a:lnTo>
                <a:lnTo>
                  <a:pt x="822277" y="2557858"/>
                </a:lnTo>
                <a:lnTo>
                  <a:pt x="865227" y="2574713"/>
                </a:lnTo>
                <a:lnTo>
                  <a:pt x="908889" y="2590105"/>
                </a:lnTo>
                <a:lnTo>
                  <a:pt x="953232" y="2604004"/>
                </a:lnTo>
                <a:lnTo>
                  <a:pt x="998228" y="2616380"/>
                </a:lnTo>
                <a:lnTo>
                  <a:pt x="1043845" y="2627203"/>
                </a:lnTo>
                <a:lnTo>
                  <a:pt x="1090055" y="2636444"/>
                </a:lnTo>
                <a:lnTo>
                  <a:pt x="1136826" y="2644072"/>
                </a:lnTo>
                <a:lnTo>
                  <a:pt x="1184129" y="2650057"/>
                </a:lnTo>
                <a:lnTo>
                  <a:pt x="1231933" y="2654370"/>
                </a:lnTo>
                <a:lnTo>
                  <a:pt x="1280209" y="2656979"/>
                </a:lnTo>
                <a:lnTo>
                  <a:pt x="1328927" y="2657856"/>
                </a:lnTo>
                <a:lnTo>
                  <a:pt x="1377646" y="2656979"/>
                </a:lnTo>
                <a:lnTo>
                  <a:pt x="1425922" y="2654370"/>
                </a:lnTo>
                <a:lnTo>
                  <a:pt x="1473726" y="2650057"/>
                </a:lnTo>
                <a:lnTo>
                  <a:pt x="1521029" y="2644072"/>
                </a:lnTo>
                <a:lnTo>
                  <a:pt x="1567800" y="2636444"/>
                </a:lnTo>
                <a:lnTo>
                  <a:pt x="1614010" y="2627203"/>
                </a:lnTo>
                <a:lnTo>
                  <a:pt x="1659627" y="2616380"/>
                </a:lnTo>
                <a:lnTo>
                  <a:pt x="1704623" y="2604004"/>
                </a:lnTo>
                <a:lnTo>
                  <a:pt x="1748966" y="2590105"/>
                </a:lnTo>
                <a:lnTo>
                  <a:pt x="1792628" y="2574713"/>
                </a:lnTo>
                <a:lnTo>
                  <a:pt x="1835578" y="2557858"/>
                </a:lnTo>
                <a:lnTo>
                  <a:pt x="1877786" y="2539571"/>
                </a:lnTo>
                <a:lnTo>
                  <a:pt x="1919221" y="2519882"/>
                </a:lnTo>
                <a:lnTo>
                  <a:pt x="1959855" y="2498820"/>
                </a:lnTo>
                <a:lnTo>
                  <a:pt x="1999657" y="2476415"/>
                </a:lnTo>
                <a:lnTo>
                  <a:pt x="2038596" y="2452698"/>
                </a:lnTo>
                <a:lnTo>
                  <a:pt x="2076644" y="2427698"/>
                </a:lnTo>
                <a:lnTo>
                  <a:pt x="2113769" y="2401446"/>
                </a:lnTo>
                <a:lnTo>
                  <a:pt x="2149942" y="2373971"/>
                </a:lnTo>
                <a:lnTo>
                  <a:pt x="2185133" y="2345304"/>
                </a:lnTo>
                <a:lnTo>
                  <a:pt x="2219312" y="2315474"/>
                </a:lnTo>
                <a:lnTo>
                  <a:pt x="2252448" y="2284513"/>
                </a:lnTo>
                <a:lnTo>
                  <a:pt x="2284513" y="2252448"/>
                </a:lnTo>
                <a:lnTo>
                  <a:pt x="2315474" y="2219312"/>
                </a:lnTo>
                <a:lnTo>
                  <a:pt x="2345304" y="2185133"/>
                </a:lnTo>
                <a:lnTo>
                  <a:pt x="2373971" y="2149942"/>
                </a:lnTo>
                <a:lnTo>
                  <a:pt x="2401446" y="2113769"/>
                </a:lnTo>
                <a:lnTo>
                  <a:pt x="2427698" y="2076644"/>
                </a:lnTo>
                <a:lnTo>
                  <a:pt x="2452698" y="2038596"/>
                </a:lnTo>
                <a:lnTo>
                  <a:pt x="2476415" y="1999657"/>
                </a:lnTo>
                <a:lnTo>
                  <a:pt x="2498820" y="1959855"/>
                </a:lnTo>
                <a:lnTo>
                  <a:pt x="2519882" y="1919221"/>
                </a:lnTo>
                <a:lnTo>
                  <a:pt x="2539571" y="1877786"/>
                </a:lnTo>
                <a:lnTo>
                  <a:pt x="2557858" y="1835578"/>
                </a:lnTo>
                <a:lnTo>
                  <a:pt x="2574713" y="1792628"/>
                </a:lnTo>
                <a:lnTo>
                  <a:pt x="2590105" y="1748966"/>
                </a:lnTo>
                <a:lnTo>
                  <a:pt x="2604004" y="1704623"/>
                </a:lnTo>
                <a:lnTo>
                  <a:pt x="2616380" y="1659627"/>
                </a:lnTo>
                <a:lnTo>
                  <a:pt x="2627203" y="1614010"/>
                </a:lnTo>
                <a:lnTo>
                  <a:pt x="2636444" y="1567800"/>
                </a:lnTo>
                <a:lnTo>
                  <a:pt x="2644072" y="1521029"/>
                </a:lnTo>
                <a:lnTo>
                  <a:pt x="2650057" y="1473726"/>
                </a:lnTo>
                <a:lnTo>
                  <a:pt x="2654370" y="1425922"/>
                </a:lnTo>
                <a:lnTo>
                  <a:pt x="2656979" y="1377646"/>
                </a:lnTo>
                <a:lnTo>
                  <a:pt x="2657856" y="1328927"/>
                </a:lnTo>
                <a:lnTo>
                  <a:pt x="2656979" y="1280209"/>
                </a:lnTo>
                <a:lnTo>
                  <a:pt x="2654370" y="1231933"/>
                </a:lnTo>
                <a:lnTo>
                  <a:pt x="2650057" y="1184129"/>
                </a:lnTo>
                <a:lnTo>
                  <a:pt x="2644072" y="1136826"/>
                </a:lnTo>
                <a:lnTo>
                  <a:pt x="2636444" y="1090055"/>
                </a:lnTo>
                <a:lnTo>
                  <a:pt x="2627203" y="1043845"/>
                </a:lnTo>
                <a:lnTo>
                  <a:pt x="2616380" y="998228"/>
                </a:lnTo>
                <a:lnTo>
                  <a:pt x="2604004" y="953232"/>
                </a:lnTo>
                <a:lnTo>
                  <a:pt x="2590105" y="908889"/>
                </a:lnTo>
                <a:lnTo>
                  <a:pt x="2574713" y="865227"/>
                </a:lnTo>
                <a:lnTo>
                  <a:pt x="2557858" y="822277"/>
                </a:lnTo>
                <a:lnTo>
                  <a:pt x="2539571" y="780069"/>
                </a:lnTo>
                <a:lnTo>
                  <a:pt x="2519882" y="738634"/>
                </a:lnTo>
                <a:lnTo>
                  <a:pt x="2498820" y="698000"/>
                </a:lnTo>
                <a:lnTo>
                  <a:pt x="2476415" y="658198"/>
                </a:lnTo>
                <a:lnTo>
                  <a:pt x="2452698" y="619259"/>
                </a:lnTo>
                <a:lnTo>
                  <a:pt x="2427698" y="581211"/>
                </a:lnTo>
                <a:lnTo>
                  <a:pt x="2401446" y="544086"/>
                </a:lnTo>
                <a:lnTo>
                  <a:pt x="2373971" y="507913"/>
                </a:lnTo>
                <a:lnTo>
                  <a:pt x="2345304" y="472722"/>
                </a:lnTo>
                <a:lnTo>
                  <a:pt x="2315474" y="438543"/>
                </a:lnTo>
                <a:lnTo>
                  <a:pt x="2284513" y="405407"/>
                </a:lnTo>
                <a:lnTo>
                  <a:pt x="2252448" y="373342"/>
                </a:lnTo>
                <a:lnTo>
                  <a:pt x="2219312" y="342381"/>
                </a:lnTo>
                <a:lnTo>
                  <a:pt x="2185133" y="312551"/>
                </a:lnTo>
                <a:lnTo>
                  <a:pt x="2149942" y="283884"/>
                </a:lnTo>
                <a:lnTo>
                  <a:pt x="2113769" y="256409"/>
                </a:lnTo>
                <a:lnTo>
                  <a:pt x="2076644" y="230157"/>
                </a:lnTo>
                <a:lnTo>
                  <a:pt x="2038596" y="205157"/>
                </a:lnTo>
                <a:lnTo>
                  <a:pt x="1999657" y="181440"/>
                </a:lnTo>
                <a:lnTo>
                  <a:pt x="1959855" y="159035"/>
                </a:lnTo>
                <a:lnTo>
                  <a:pt x="1919221" y="137973"/>
                </a:lnTo>
                <a:lnTo>
                  <a:pt x="1877786" y="118284"/>
                </a:lnTo>
                <a:lnTo>
                  <a:pt x="1835578" y="99997"/>
                </a:lnTo>
                <a:lnTo>
                  <a:pt x="1792628" y="83142"/>
                </a:lnTo>
                <a:lnTo>
                  <a:pt x="1748966" y="67750"/>
                </a:lnTo>
                <a:lnTo>
                  <a:pt x="1704623" y="53851"/>
                </a:lnTo>
                <a:lnTo>
                  <a:pt x="1659627" y="41475"/>
                </a:lnTo>
                <a:lnTo>
                  <a:pt x="1614010" y="30652"/>
                </a:lnTo>
                <a:lnTo>
                  <a:pt x="1567800" y="21411"/>
                </a:lnTo>
                <a:lnTo>
                  <a:pt x="1521029" y="13783"/>
                </a:lnTo>
                <a:lnTo>
                  <a:pt x="1473726" y="7798"/>
                </a:lnTo>
                <a:lnTo>
                  <a:pt x="1425922" y="3485"/>
                </a:lnTo>
                <a:lnTo>
                  <a:pt x="1377646" y="876"/>
                </a:lnTo>
                <a:lnTo>
                  <a:pt x="1328927" y="0"/>
                </a:lnTo>
                <a:close/>
              </a:path>
            </a:pathLst>
          </a:custGeom>
          <a:solidFill>
            <a:srgbClr val="0433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66316" y="1943861"/>
            <a:ext cx="2658110" cy="2658110"/>
          </a:xfrm>
          <a:custGeom>
            <a:avLst/>
            <a:gdLst/>
            <a:ahLst/>
            <a:cxnLst/>
            <a:rect l="l" t="t" r="r" b="b"/>
            <a:pathLst>
              <a:path w="2658110" h="2658110">
                <a:moveTo>
                  <a:pt x="0" y="1328927"/>
                </a:moveTo>
                <a:lnTo>
                  <a:pt x="876" y="1280209"/>
                </a:lnTo>
                <a:lnTo>
                  <a:pt x="3485" y="1231933"/>
                </a:lnTo>
                <a:lnTo>
                  <a:pt x="7798" y="1184129"/>
                </a:lnTo>
                <a:lnTo>
                  <a:pt x="13783" y="1136826"/>
                </a:lnTo>
                <a:lnTo>
                  <a:pt x="21411" y="1090055"/>
                </a:lnTo>
                <a:lnTo>
                  <a:pt x="30652" y="1043845"/>
                </a:lnTo>
                <a:lnTo>
                  <a:pt x="41475" y="998228"/>
                </a:lnTo>
                <a:lnTo>
                  <a:pt x="53851" y="953232"/>
                </a:lnTo>
                <a:lnTo>
                  <a:pt x="67750" y="908889"/>
                </a:lnTo>
                <a:lnTo>
                  <a:pt x="83142" y="865227"/>
                </a:lnTo>
                <a:lnTo>
                  <a:pt x="99997" y="822277"/>
                </a:lnTo>
                <a:lnTo>
                  <a:pt x="118284" y="780069"/>
                </a:lnTo>
                <a:lnTo>
                  <a:pt x="137973" y="738634"/>
                </a:lnTo>
                <a:lnTo>
                  <a:pt x="159035" y="698000"/>
                </a:lnTo>
                <a:lnTo>
                  <a:pt x="181440" y="658198"/>
                </a:lnTo>
                <a:lnTo>
                  <a:pt x="205157" y="619259"/>
                </a:lnTo>
                <a:lnTo>
                  <a:pt x="230157" y="581211"/>
                </a:lnTo>
                <a:lnTo>
                  <a:pt x="256409" y="544086"/>
                </a:lnTo>
                <a:lnTo>
                  <a:pt x="283884" y="507913"/>
                </a:lnTo>
                <a:lnTo>
                  <a:pt x="312551" y="472722"/>
                </a:lnTo>
                <a:lnTo>
                  <a:pt x="342381" y="438543"/>
                </a:lnTo>
                <a:lnTo>
                  <a:pt x="373342" y="405407"/>
                </a:lnTo>
                <a:lnTo>
                  <a:pt x="405407" y="373342"/>
                </a:lnTo>
                <a:lnTo>
                  <a:pt x="438543" y="342381"/>
                </a:lnTo>
                <a:lnTo>
                  <a:pt x="472722" y="312551"/>
                </a:lnTo>
                <a:lnTo>
                  <a:pt x="507913" y="283884"/>
                </a:lnTo>
                <a:lnTo>
                  <a:pt x="544086" y="256409"/>
                </a:lnTo>
                <a:lnTo>
                  <a:pt x="581211" y="230157"/>
                </a:lnTo>
                <a:lnTo>
                  <a:pt x="619259" y="205157"/>
                </a:lnTo>
                <a:lnTo>
                  <a:pt x="658198" y="181440"/>
                </a:lnTo>
                <a:lnTo>
                  <a:pt x="698000" y="159035"/>
                </a:lnTo>
                <a:lnTo>
                  <a:pt x="738634" y="137973"/>
                </a:lnTo>
                <a:lnTo>
                  <a:pt x="780069" y="118284"/>
                </a:lnTo>
                <a:lnTo>
                  <a:pt x="822277" y="99997"/>
                </a:lnTo>
                <a:lnTo>
                  <a:pt x="865227" y="83142"/>
                </a:lnTo>
                <a:lnTo>
                  <a:pt x="908889" y="67750"/>
                </a:lnTo>
                <a:lnTo>
                  <a:pt x="953232" y="53851"/>
                </a:lnTo>
                <a:lnTo>
                  <a:pt x="998228" y="41475"/>
                </a:lnTo>
                <a:lnTo>
                  <a:pt x="1043845" y="30652"/>
                </a:lnTo>
                <a:lnTo>
                  <a:pt x="1090055" y="21411"/>
                </a:lnTo>
                <a:lnTo>
                  <a:pt x="1136826" y="13783"/>
                </a:lnTo>
                <a:lnTo>
                  <a:pt x="1184129" y="7798"/>
                </a:lnTo>
                <a:lnTo>
                  <a:pt x="1231933" y="3485"/>
                </a:lnTo>
                <a:lnTo>
                  <a:pt x="1280209" y="876"/>
                </a:lnTo>
                <a:lnTo>
                  <a:pt x="1328927" y="0"/>
                </a:lnTo>
                <a:lnTo>
                  <a:pt x="1377646" y="876"/>
                </a:lnTo>
                <a:lnTo>
                  <a:pt x="1425922" y="3485"/>
                </a:lnTo>
                <a:lnTo>
                  <a:pt x="1473726" y="7798"/>
                </a:lnTo>
                <a:lnTo>
                  <a:pt x="1521029" y="13783"/>
                </a:lnTo>
                <a:lnTo>
                  <a:pt x="1567800" y="21411"/>
                </a:lnTo>
                <a:lnTo>
                  <a:pt x="1614010" y="30652"/>
                </a:lnTo>
                <a:lnTo>
                  <a:pt x="1659627" y="41475"/>
                </a:lnTo>
                <a:lnTo>
                  <a:pt x="1704623" y="53851"/>
                </a:lnTo>
                <a:lnTo>
                  <a:pt x="1748966" y="67750"/>
                </a:lnTo>
                <a:lnTo>
                  <a:pt x="1792628" y="83142"/>
                </a:lnTo>
                <a:lnTo>
                  <a:pt x="1835578" y="99997"/>
                </a:lnTo>
                <a:lnTo>
                  <a:pt x="1877786" y="118284"/>
                </a:lnTo>
                <a:lnTo>
                  <a:pt x="1919221" y="137973"/>
                </a:lnTo>
                <a:lnTo>
                  <a:pt x="1959855" y="159035"/>
                </a:lnTo>
                <a:lnTo>
                  <a:pt x="1999657" y="181440"/>
                </a:lnTo>
                <a:lnTo>
                  <a:pt x="2038596" y="205157"/>
                </a:lnTo>
                <a:lnTo>
                  <a:pt x="2076644" y="230157"/>
                </a:lnTo>
                <a:lnTo>
                  <a:pt x="2113769" y="256409"/>
                </a:lnTo>
                <a:lnTo>
                  <a:pt x="2149942" y="283884"/>
                </a:lnTo>
                <a:lnTo>
                  <a:pt x="2185133" y="312551"/>
                </a:lnTo>
                <a:lnTo>
                  <a:pt x="2219312" y="342381"/>
                </a:lnTo>
                <a:lnTo>
                  <a:pt x="2252448" y="373342"/>
                </a:lnTo>
                <a:lnTo>
                  <a:pt x="2284513" y="405407"/>
                </a:lnTo>
                <a:lnTo>
                  <a:pt x="2315474" y="438543"/>
                </a:lnTo>
                <a:lnTo>
                  <a:pt x="2345304" y="472722"/>
                </a:lnTo>
                <a:lnTo>
                  <a:pt x="2373971" y="507913"/>
                </a:lnTo>
                <a:lnTo>
                  <a:pt x="2401446" y="544086"/>
                </a:lnTo>
                <a:lnTo>
                  <a:pt x="2427698" y="581211"/>
                </a:lnTo>
                <a:lnTo>
                  <a:pt x="2452698" y="619259"/>
                </a:lnTo>
                <a:lnTo>
                  <a:pt x="2476415" y="658198"/>
                </a:lnTo>
                <a:lnTo>
                  <a:pt x="2498820" y="698000"/>
                </a:lnTo>
                <a:lnTo>
                  <a:pt x="2519882" y="738634"/>
                </a:lnTo>
                <a:lnTo>
                  <a:pt x="2539571" y="780069"/>
                </a:lnTo>
                <a:lnTo>
                  <a:pt x="2557858" y="822277"/>
                </a:lnTo>
                <a:lnTo>
                  <a:pt x="2574713" y="865227"/>
                </a:lnTo>
                <a:lnTo>
                  <a:pt x="2590105" y="908889"/>
                </a:lnTo>
                <a:lnTo>
                  <a:pt x="2604004" y="953232"/>
                </a:lnTo>
                <a:lnTo>
                  <a:pt x="2616380" y="998228"/>
                </a:lnTo>
                <a:lnTo>
                  <a:pt x="2627203" y="1043845"/>
                </a:lnTo>
                <a:lnTo>
                  <a:pt x="2636444" y="1090055"/>
                </a:lnTo>
                <a:lnTo>
                  <a:pt x="2644072" y="1136826"/>
                </a:lnTo>
                <a:lnTo>
                  <a:pt x="2650057" y="1184129"/>
                </a:lnTo>
                <a:lnTo>
                  <a:pt x="2654370" y="1231933"/>
                </a:lnTo>
                <a:lnTo>
                  <a:pt x="2656979" y="1280209"/>
                </a:lnTo>
                <a:lnTo>
                  <a:pt x="2657856" y="1328927"/>
                </a:lnTo>
                <a:lnTo>
                  <a:pt x="2656979" y="1377646"/>
                </a:lnTo>
                <a:lnTo>
                  <a:pt x="2654370" y="1425922"/>
                </a:lnTo>
                <a:lnTo>
                  <a:pt x="2650057" y="1473726"/>
                </a:lnTo>
                <a:lnTo>
                  <a:pt x="2644072" y="1521029"/>
                </a:lnTo>
                <a:lnTo>
                  <a:pt x="2636444" y="1567800"/>
                </a:lnTo>
                <a:lnTo>
                  <a:pt x="2627203" y="1614010"/>
                </a:lnTo>
                <a:lnTo>
                  <a:pt x="2616380" y="1659627"/>
                </a:lnTo>
                <a:lnTo>
                  <a:pt x="2604004" y="1704623"/>
                </a:lnTo>
                <a:lnTo>
                  <a:pt x="2590105" y="1748966"/>
                </a:lnTo>
                <a:lnTo>
                  <a:pt x="2574713" y="1792628"/>
                </a:lnTo>
                <a:lnTo>
                  <a:pt x="2557858" y="1835578"/>
                </a:lnTo>
                <a:lnTo>
                  <a:pt x="2539571" y="1877786"/>
                </a:lnTo>
                <a:lnTo>
                  <a:pt x="2519882" y="1919221"/>
                </a:lnTo>
                <a:lnTo>
                  <a:pt x="2498820" y="1959855"/>
                </a:lnTo>
                <a:lnTo>
                  <a:pt x="2476415" y="1999657"/>
                </a:lnTo>
                <a:lnTo>
                  <a:pt x="2452698" y="2038596"/>
                </a:lnTo>
                <a:lnTo>
                  <a:pt x="2427698" y="2076644"/>
                </a:lnTo>
                <a:lnTo>
                  <a:pt x="2401446" y="2113769"/>
                </a:lnTo>
                <a:lnTo>
                  <a:pt x="2373971" y="2149942"/>
                </a:lnTo>
                <a:lnTo>
                  <a:pt x="2345304" y="2185133"/>
                </a:lnTo>
                <a:lnTo>
                  <a:pt x="2315474" y="2219312"/>
                </a:lnTo>
                <a:lnTo>
                  <a:pt x="2284513" y="2252448"/>
                </a:lnTo>
                <a:lnTo>
                  <a:pt x="2252448" y="2284513"/>
                </a:lnTo>
                <a:lnTo>
                  <a:pt x="2219312" y="2315474"/>
                </a:lnTo>
                <a:lnTo>
                  <a:pt x="2185133" y="2345304"/>
                </a:lnTo>
                <a:lnTo>
                  <a:pt x="2149942" y="2373971"/>
                </a:lnTo>
                <a:lnTo>
                  <a:pt x="2113769" y="2401446"/>
                </a:lnTo>
                <a:lnTo>
                  <a:pt x="2076644" y="2427698"/>
                </a:lnTo>
                <a:lnTo>
                  <a:pt x="2038596" y="2452698"/>
                </a:lnTo>
                <a:lnTo>
                  <a:pt x="1999657" y="2476415"/>
                </a:lnTo>
                <a:lnTo>
                  <a:pt x="1959855" y="2498820"/>
                </a:lnTo>
                <a:lnTo>
                  <a:pt x="1919221" y="2519882"/>
                </a:lnTo>
                <a:lnTo>
                  <a:pt x="1877786" y="2539571"/>
                </a:lnTo>
                <a:lnTo>
                  <a:pt x="1835578" y="2557858"/>
                </a:lnTo>
                <a:lnTo>
                  <a:pt x="1792628" y="2574713"/>
                </a:lnTo>
                <a:lnTo>
                  <a:pt x="1748966" y="2590105"/>
                </a:lnTo>
                <a:lnTo>
                  <a:pt x="1704623" y="2604004"/>
                </a:lnTo>
                <a:lnTo>
                  <a:pt x="1659627" y="2616380"/>
                </a:lnTo>
                <a:lnTo>
                  <a:pt x="1614010" y="2627203"/>
                </a:lnTo>
                <a:lnTo>
                  <a:pt x="1567800" y="2636444"/>
                </a:lnTo>
                <a:lnTo>
                  <a:pt x="1521029" y="2644072"/>
                </a:lnTo>
                <a:lnTo>
                  <a:pt x="1473726" y="2650057"/>
                </a:lnTo>
                <a:lnTo>
                  <a:pt x="1425922" y="2654370"/>
                </a:lnTo>
                <a:lnTo>
                  <a:pt x="1377646" y="2656979"/>
                </a:lnTo>
                <a:lnTo>
                  <a:pt x="1328927" y="2657856"/>
                </a:lnTo>
                <a:lnTo>
                  <a:pt x="1280209" y="2656979"/>
                </a:lnTo>
                <a:lnTo>
                  <a:pt x="1231933" y="2654370"/>
                </a:lnTo>
                <a:lnTo>
                  <a:pt x="1184129" y="2650057"/>
                </a:lnTo>
                <a:lnTo>
                  <a:pt x="1136826" y="2644072"/>
                </a:lnTo>
                <a:lnTo>
                  <a:pt x="1090055" y="2636444"/>
                </a:lnTo>
                <a:lnTo>
                  <a:pt x="1043845" y="2627203"/>
                </a:lnTo>
                <a:lnTo>
                  <a:pt x="998228" y="2616380"/>
                </a:lnTo>
                <a:lnTo>
                  <a:pt x="953232" y="2604004"/>
                </a:lnTo>
                <a:lnTo>
                  <a:pt x="908889" y="2590105"/>
                </a:lnTo>
                <a:lnTo>
                  <a:pt x="865227" y="2574713"/>
                </a:lnTo>
                <a:lnTo>
                  <a:pt x="822277" y="2557858"/>
                </a:lnTo>
                <a:lnTo>
                  <a:pt x="780069" y="2539571"/>
                </a:lnTo>
                <a:lnTo>
                  <a:pt x="738634" y="2519882"/>
                </a:lnTo>
                <a:lnTo>
                  <a:pt x="698000" y="2498820"/>
                </a:lnTo>
                <a:lnTo>
                  <a:pt x="658198" y="2476415"/>
                </a:lnTo>
                <a:lnTo>
                  <a:pt x="619259" y="2452698"/>
                </a:lnTo>
                <a:lnTo>
                  <a:pt x="581211" y="2427698"/>
                </a:lnTo>
                <a:lnTo>
                  <a:pt x="544086" y="2401446"/>
                </a:lnTo>
                <a:lnTo>
                  <a:pt x="507913" y="2373971"/>
                </a:lnTo>
                <a:lnTo>
                  <a:pt x="472722" y="2345304"/>
                </a:lnTo>
                <a:lnTo>
                  <a:pt x="438543" y="2315474"/>
                </a:lnTo>
                <a:lnTo>
                  <a:pt x="405407" y="2284513"/>
                </a:lnTo>
                <a:lnTo>
                  <a:pt x="373342" y="2252448"/>
                </a:lnTo>
                <a:lnTo>
                  <a:pt x="342381" y="2219312"/>
                </a:lnTo>
                <a:lnTo>
                  <a:pt x="312551" y="2185133"/>
                </a:lnTo>
                <a:lnTo>
                  <a:pt x="283884" y="2149942"/>
                </a:lnTo>
                <a:lnTo>
                  <a:pt x="256409" y="2113769"/>
                </a:lnTo>
                <a:lnTo>
                  <a:pt x="230157" y="2076644"/>
                </a:lnTo>
                <a:lnTo>
                  <a:pt x="205157" y="2038596"/>
                </a:lnTo>
                <a:lnTo>
                  <a:pt x="181440" y="1999657"/>
                </a:lnTo>
                <a:lnTo>
                  <a:pt x="159035" y="1959855"/>
                </a:lnTo>
                <a:lnTo>
                  <a:pt x="137973" y="1919221"/>
                </a:lnTo>
                <a:lnTo>
                  <a:pt x="118284" y="1877786"/>
                </a:lnTo>
                <a:lnTo>
                  <a:pt x="99997" y="1835578"/>
                </a:lnTo>
                <a:lnTo>
                  <a:pt x="83142" y="1792628"/>
                </a:lnTo>
                <a:lnTo>
                  <a:pt x="67750" y="1748966"/>
                </a:lnTo>
                <a:lnTo>
                  <a:pt x="53851" y="1704623"/>
                </a:lnTo>
                <a:lnTo>
                  <a:pt x="41475" y="1659627"/>
                </a:lnTo>
                <a:lnTo>
                  <a:pt x="30652" y="1614010"/>
                </a:lnTo>
                <a:lnTo>
                  <a:pt x="21411" y="1567800"/>
                </a:lnTo>
                <a:lnTo>
                  <a:pt x="13783" y="1521029"/>
                </a:lnTo>
                <a:lnTo>
                  <a:pt x="7798" y="1473726"/>
                </a:lnTo>
                <a:lnTo>
                  <a:pt x="3485" y="1425922"/>
                </a:lnTo>
                <a:lnTo>
                  <a:pt x="876" y="1377646"/>
                </a:lnTo>
                <a:lnTo>
                  <a:pt x="0" y="1328927"/>
                </a:lnTo>
                <a:close/>
              </a:path>
            </a:pathLst>
          </a:custGeom>
          <a:ln w="76200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DAA02EBB-FB76-490E-A768-C60580C5A34D}"/>
              </a:ext>
            </a:extLst>
          </p:cNvPr>
          <p:cNvSpPr txBox="1"/>
          <p:nvPr/>
        </p:nvSpPr>
        <p:spPr>
          <a:xfrm>
            <a:off x="455676" y="332656"/>
            <a:ext cx="321868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zh-CN" altLang="en-US" sz="3200" dirty="0">
                <a:latin typeface="Trebuchet MS"/>
                <a:cs typeface="Trebuchet MS"/>
              </a:rPr>
              <a:t>概率基本知识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FF9FB7CB-7A17-42E3-A52E-3EEC2890DFD6}"/>
              </a:ext>
            </a:extLst>
          </p:cNvPr>
          <p:cNvSpPr txBox="1"/>
          <p:nvPr/>
        </p:nvSpPr>
        <p:spPr>
          <a:xfrm>
            <a:off x="4711064" y="1925321"/>
            <a:ext cx="353334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400" b="1" spc="25" dirty="0">
                <a:latin typeface="Trebuchet MS"/>
                <a:cs typeface="Trebuchet MS"/>
              </a:rPr>
              <a:t>单个事件概率</a:t>
            </a:r>
            <a:r>
              <a:rPr lang="zh-CN" altLang="en-US" sz="2400" b="1" spc="-10" dirty="0">
                <a:latin typeface="Trebuchet MS"/>
                <a:cs typeface="Trebuchet MS"/>
              </a:rPr>
              <a:t>：</a:t>
            </a:r>
            <a:r>
              <a:rPr lang="zh-CN" altLang="en-US" sz="2400" spc="35" dirty="0">
                <a:latin typeface="DejaVu Serif"/>
                <a:cs typeface="DejaVu Serif"/>
              </a:rPr>
              <a:t>𝑃</a:t>
            </a:r>
            <a:r>
              <a:rPr lang="en-US" altLang="zh-CN" sz="2400" spc="200" dirty="0">
                <a:latin typeface="DejaVu Serif"/>
                <a:cs typeface="DejaVu Serif"/>
              </a:rPr>
              <a:t>(</a:t>
            </a:r>
            <a:r>
              <a:rPr lang="zh-CN" altLang="en-US" sz="2400" spc="80" dirty="0">
                <a:latin typeface="DejaVu Serif"/>
                <a:cs typeface="DejaVu Serif"/>
              </a:rPr>
              <a:t>𝑋</a:t>
            </a:r>
            <a:r>
              <a:rPr lang="en-US" altLang="zh-CN" sz="2400" spc="80" dirty="0">
                <a:latin typeface="DejaVu Serif"/>
                <a:cs typeface="DejaVu Serif"/>
              </a:rPr>
              <a:t>), </a:t>
            </a:r>
            <a:r>
              <a:rPr lang="zh-CN" altLang="en-US" sz="2400" spc="45" dirty="0">
                <a:latin typeface="DejaVu Serif"/>
                <a:cs typeface="DejaVu Serif"/>
              </a:rPr>
              <a:t>𝑃</a:t>
            </a:r>
            <a:r>
              <a:rPr lang="en-US" altLang="zh-CN" sz="2400" spc="204" dirty="0">
                <a:latin typeface="DejaVu Serif"/>
                <a:cs typeface="DejaVu Serif"/>
              </a:rPr>
              <a:t>(</a:t>
            </a:r>
            <a:r>
              <a:rPr lang="zh-CN" altLang="en-US" sz="2400" spc="5" dirty="0">
                <a:latin typeface="DejaVu Serif"/>
                <a:cs typeface="DejaVu Serif"/>
              </a:rPr>
              <a:t>𝑌</a:t>
            </a:r>
            <a:r>
              <a:rPr lang="en-US" altLang="zh-CN" sz="2400" spc="5" dirty="0">
                <a:latin typeface="DejaVu Serif"/>
                <a:cs typeface="DejaVu Serif"/>
              </a:rPr>
              <a:t>)</a:t>
            </a:r>
            <a:endParaRPr lang="zh-CN" altLang="en-US" sz="2400" dirty="0"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449" y="1700808"/>
            <a:ext cx="2301240" cy="1038168"/>
          </a:xfrm>
          <a:prstGeom prst="rect">
            <a:avLst/>
          </a:prstGeom>
          <a:solidFill>
            <a:srgbClr val="344B5E"/>
          </a:solidFill>
        </p:spPr>
        <p:txBody>
          <a:bodyPr vert="horz" wrap="square" lIns="0" tIns="5080" rIns="0" bIns="0" rtlCol="0" anchor="ctr">
            <a:noAutofit/>
          </a:bodyPr>
          <a:lstStyle/>
          <a:p>
            <a:pPr marL="690880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问题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9108" y="1718505"/>
            <a:ext cx="5928360" cy="1038169"/>
          </a:xfrm>
          <a:prstGeom prst="rect">
            <a:avLst/>
          </a:prstGeom>
          <a:solidFill>
            <a:srgbClr val="E0EBEB"/>
          </a:solidFill>
        </p:spPr>
        <p:txBody>
          <a:bodyPr vert="horz" wrap="square" lIns="0" tIns="1905" rIns="0" bIns="0" rtlCol="0">
            <a:spAutoFit/>
          </a:bodyPr>
          <a:lstStyle/>
          <a:p>
            <a:pPr marL="183515" marR="243204">
              <a:lnSpc>
                <a:spcPct val="150000"/>
              </a:lnSpc>
            </a:pPr>
            <a:r>
              <a:rPr lang="zh-CN" altLang="en-US" sz="2400" spc="35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模型特征包含</a:t>
            </a:r>
            <a:r>
              <a:rPr lang="zh-CN" altLang="en-US" sz="2400" spc="3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不同的数据类型</a:t>
            </a:r>
            <a:r>
              <a:rPr lang="zh-CN" altLang="en-US" sz="2400" spc="35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（连续的和类别的）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91A5BE9D-B4E4-401B-BBA2-B71E09351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49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结合不同特征类型</a:t>
            </a:r>
          </a:p>
        </p:txBody>
      </p:sp>
    </p:spTree>
    <p:extLst>
      <p:ext uri="{BB962C8B-B14F-4D97-AF65-F5344CB8AC3E}">
        <p14:creationId xmlns:p14="http://schemas.microsoft.com/office/powerpoint/2010/main" val="354117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449" y="1732618"/>
            <a:ext cx="2301240" cy="374461"/>
          </a:xfrm>
          <a:prstGeom prst="rect">
            <a:avLst/>
          </a:prstGeom>
          <a:solidFill>
            <a:srgbClr val="344B5E"/>
          </a:solidFill>
        </p:spPr>
        <p:txBody>
          <a:bodyPr vert="horz" wrap="square" lIns="0" tIns="5080" rIns="0" bIns="0" rtlCol="0" anchor="ctr">
            <a:spAutoFit/>
          </a:bodyPr>
          <a:lstStyle/>
          <a:p>
            <a:pPr marL="690880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问题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8439" y="1759647"/>
            <a:ext cx="5928360" cy="309700"/>
          </a:xfrm>
          <a:prstGeom prst="rect">
            <a:avLst/>
          </a:prstGeom>
          <a:solidFill>
            <a:srgbClr val="E0EBEB"/>
          </a:solidFill>
        </p:spPr>
        <p:txBody>
          <a:bodyPr vert="horz" wrap="square" lIns="0" tIns="1905" rIns="0" bIns="0" rtlCol="0">
            <a:spAutoFit/>
          </a:bodyPr>
          <a:lstStyle/>
          <a:p>
            <a:pPr marL="183515" marR="243204"/>
            <a:r>
              <a:rPr lang="zh-CN" altLang="en-US" sz="2000" spc="35" dirty="0">
                <a:solidFill>
                  <a:srgbClr val="34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模型特征包含不同的数据类型（连续的和类别的）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91A5BE9D-B4E4-401B-BBA2-B71E09351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结合不同特征类型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E0E29326-E871-44FB-A79F-6DD7DA333545}"/>
              </a:ext>
            </a:extLst>
          </p:cNvPr>
          <p:cNvSpPr txBox="1"/>
          <p:nvPr/>
        </p:nvSpPr>
        <p:spPr>
          <a:xfrm>
            <a:off x="457200" y="2976157"/>
            <a:ext cx="2301240" cy="1038169"/>
          </a:xfrm>
          <a:prstGeom prst="rect">
            <a:avLst/>
          </a:prstGeom>
          <a:solidFill>
            <a:srgbClr val="344B5E"/>
          </a:solidFill>
        </p:spPr>
        <p:txBody>
          <a:bodyPr vert="horz" wrap="square" lIns="0" tIns="5080" rIns="0" bIns="0" rtlCol="0" anchor="ctr">
            <a:noAutofit/>
          </a:bodyPr>
          <a:lstStyle/>
          <a:p>
            <a:pPr marL="690880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解决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rebuchet MS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00CE4DB-0A48-4805-A55C-B14DB994EB96}"/>
              </a:ext>
            </a:extLst>
          </p:cNvPr>
          <p:cNvSpPr txBox="1"/>
          <p:nvPr/>
        </p:nvSpPr>
        <p:spPr>
          <a:xfrm>
            <a:off x="2758439" y="2986708"/>
            <a:ext cx="5928360" cy="1038811"/>
          </a:xfrm>
          <a:prstGeom prst="rect">
            <a:avLst/>
          </a:prstGeom>
          <a:solidFill>
            <a:srgbClr val="E0EBEB"/>
          </a:solidFill>
        </p:spPr>
        <p:txBody>
          <a:bodyPr vert="horz" wrap="square" lIns="0" tIns="2540" rIns="0" bIns="0" rtlCol="0">
            <a:spAutoFit/>
          </a:bodyPr>
          <a:lstStyle/>
          <a:p>
            <a:pPr marL="183514" marR="439420">
              <a:lnSpc>
                <a:spcPct val="150000"/>
              </a:lnSpc>
              <a:tabLst>
                <a:tab pos="470534" algn="l"/>
                <a:tab pos="471170" algn="l"/>
              </a:tabLs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方案</a:t>
            </a:r>
            <a:r>
              <a:rPr sz="2400" b="1" spc="-100" dirty="0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 </a:t>
            </a:r>
            <a:r>
              <a:rPr sz="2400" b="1" spc="-90" dirty="0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1</a:t>
            </a:r>
            <a:r>
              <a:rPr lang="zh-CN" altLang="en-US" sz="2400" b="1" spc="-90" dirty="0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：</a:t>
            </a:r>
            <a:r>
              <a:rPr lang="zh-CN" altLang="en-US" sz="2400" spc="-90" dirty="0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将连续特征离散化成类别变量，然后应用</a:t>
            </a:r>
            <a:r>
              <a:rPr lang="zh-CN" altLang="en-US" sz="2400" spc="-90" dirty="0">
                <a:solidFill>
                  <a:srgbClr val="04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多项分布模型</a:t>
            </a:r>
            <a:endParaRPr sz="2400" dirty="0">
              <a:solidFill>
                <a:srgbClr val="04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EFA6596B-A4D6-4F76-9BAE-F38DA572567A}"/>
              </a:ext>
            </a:extLst>
          </p:cNvPr>
          <p:cNvSpPr txBox="1"/>
          <p:nvPr/>
        </p:nvSpPr>
        <p:spPr>
          <a:xfrm>
            <a:off x="444449" y="1710235"/>
            <a:ext cx="2301240" cy="1055867"/>
          </a:xfrm>
          <a:prstGeom prst="rect">
            <a:avLst/>
          </a:prstGeom>
          <a:solidFill>
            <a:srgbClr val="344B5E"/>
          </a:solidFill>
        </p:spPr>
        <p:txBody>
          <a:bodyPr vert="horz" wrap="square" lIns="0" tIns="5080" rIns="0" bIns="0" rtlCol="0" anchor="ctr">
            <a:noAutofit/>
          </a:bodyPr>
          <a:lstStyle/>
          <a:p>
            <a:pPr marL="690880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问题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rebuchet MS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1FE1523D-8AE2-41A4-949E-82D73F8A2967}"/>
              </a:ext>
            </a:extLst>
          </p:cNvPr>
          <p:cNvSpPr txBox="1"/>
          <p:nvPr/>
        </p:nvSpPr>
        <p:spPr>
          <a:xfrm>
            <a:off x="2749108" y="1718507"/>
            <a:ext cx="5928360" cy="1038169"/>
          </a:xfrm>
          <a:prstGeom prst="rect">
            <a:avLst/>
          </a:prstGeom>
          <a:solidFill>
            <a:srgbClr val="E0EBEB"/>
          </a:solidFill>
        </p:spPr>
        <p:txBody>
          <a:bodyPr vert="horz" wrap="square" lIns="0" tIns="1905" rIns="0" bIns="0" rtlCol="0">
            <a:spAutoFit/>
          </a:bodyPr>
          <a:lstStyle/>
          <a:p>
            <a:pPr marL="183515" marR="243204">
              <a:lnSpc>
                <a:spcPct val="150000"/>
              </a:lnSpc>
            </a:pPr>
            <a:r>
              <a:rPr lang="zh-CN" altLang="en-US" sz="2400" spc="35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模型特征包含</a:t>
            </a:r>
            <a:r>
              <a:rPr lang="zh-CN" altLang="en-US" sz="2400" spc="3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不同的数据类型</a:t>
            </a:r>
            <a:r>
              <a:rPr lang="zh-CN" altLang="en-US" sz="2400" spc="35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（连续的和类别的）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6538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1A5BE9D-B4E4-401B-BBA2-B71E09351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49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结合不同特征类型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E0E29326-E871-44FB-A79F-6DD7DA333545}"/>
              </a:ext>
            </a:extLst>
          </p:cNvPr>
          <p:cNvSpPr txBox="1"/>
          <p:nvPr/>
        </p:nvSpPr>
        <p:spPr>
          <a:xfrm>
            <a:off x="457200" y="2975890"/>
            <a:ext cx="2301240" cy="2700804"/>
          </a:xfrm>
          <a:prstGeom prst="rect">
            <a:avLst/>
          </a:prstGeom>
          <a:solidFill>
            <a:srgbClr val="344B5E"/>
          </a:solidFill>
        </p:spPr>
        <p:txBody>
          <a:bodyPr vert="horz" wrap="square" lIns="0" tIns="5080" rIns="0" bIns="0" rtlCol="0" anchor="ctr">
            <a:noAutofit/>
          </a:bodyPr>
          <a:lstStyle/>
          <a:p>
            <a:pPr marL="690880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解决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rebuchet MS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00CE4DB-0A48-4805-A55C-B14DB994EB96}"/>
              </a:ext>
            </a:extLst>
          </p:cNvPr>
          <p:cNvSpPr txBox="1"/>
          <p:nvPr/>
        </p:nvSpPr>
        <p:spPr>
          <a:xfrm>
            <a:off x="2758439" y="2986708"/>
            <a:ext cx="5928360" cy="2700804"/>
          </a:xfrm>
          <a:prstGeom prst="rect">
            <a:avLst/>
          </a:prstGeom>
          <a:solidFill>
            <a:srgbClr val="E0EBEB"/>
          </a:solidFill>
        </p:spPr>
        <p:txBody>
          <a:bodyPr vert="horz" wrap="square" lIns="0" tIns="2540" rIns="0" bIns="0" rtlCol="0">
            <a:spAutoFit/>
          </a:bodyPr>
          <a:lstStyle/>
          <a:p>
            <a:pPr marL="183514" marR="439420">
              <a:lnSpc>
                <a:spcPct val="150000"/>
              </a:lnSpc>
              <a:tabLst>
                <a:tab pos="470534" algn="l"/>
                <a:tab pos="471170" algn="l"/>
              </a:tabLs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方案</a:t>
            </a:r>
            <a:r>
              <a:rPr sz="2400" b="1" spc="-100" dirty="0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 </a:t>
            </a:r>
            <a:r>
              <a:rPr sz="2400" b="1" spc="-90" dirty="0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1</a:t>
            </a:r>
            <a:r>
              <a:rPr lang="zh-CN" altLang="en-US" sz="2400" b="1" spc="-90" dirty="0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：</a:t>
            </a:r>
            <a:r>
              <a:rPr lang="zh-CN" altLang="en-US" sz="2400" spc="-90" dirty="0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将连续特征离散化成类别变量，然后应用</a:t>
            </a:r>
            <a:r>
              <a:rPr lang="zh-CN" altLang="en-US" sz="2400" spc="-90" dirty="0">
                <a:solidFill>
                  <a:srgbClr val="04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多项分布模型</a:t>
            </a:r>
            <a:endParaRPr lang="en-US" altLang="zh-CN" sz="2400" spc="-90" dirty="0">
              <a:solidFill>
                <a:srgbClr val="04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rebuchet MS"/>
            </a:endParaRPr>
          </a:p>
          <a:p>
            <a:pPr marL="183514" marR="439420">
              <a:lnSpc>
                <a:spcPct val="150000"/>
              </a:lnSpc>
              <a:tabLst>
                <a:tab pos="470534" algn="l"/>
                <a:tab pos="471170" algn="l"/>
              </a:tabLst>
            </a:pPr>
            <a:r>
              <a:rPr lang="zh-CN" altLang="en-US" sz="2400" b="1" spc="-9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方案 </a:t>
            </a:r>
            <a:r>
              <a:rPr lang="en-US" altLang="zh-CN" sz="2400" b="1" spc="-9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2</a:t>
            </a:r>
            <a:r>
              <a:rPr lang="zh-CN" altLang="en-US" sz="2400" b="1" spc="-9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：</a:t>
            </a:r>
            <a:r>
              <a:rPr lang="zh-CN" altLang="en-US" sz="2400" spc="-9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用</a:t>
            </a:r>
            <a:r>
              <a:rPr lang="zh-CN" altLang="en-US" sz="2400" spc="-90" dirty="0">
                <a:solidFill>
                  <a:srgbClr val="04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高斯模型</a:t>
            </a:r>
            <a:r>
              <a:rPr lang="zh-CN" altLang="en-US" sz="2400" spc="-9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拟合连续特征，用</a:t>
            </a:r>
            <a:r>
              <a:rPr lang="zh-CN" altLang="en-US" sz="2400" spc="-90" dirty="0">
                <a:solidFill>
                  <a:srgbClr val="04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多项分布模型</a:t>
            </a:r>
            <a:r>
              <a:rPr lang="zh-CN" altLang="en-US" sz="2400" spc="-9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拟合分类变量，然后再结合成一个“元模型”（集成学习章节会讲到）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EFA6596B-A4D6-4F76-9BAE-F38DA572567A}"/>
              </a:ext>
            </a:extLst>
          </p:cNvPr>
          <p:cNvSpPr txBox="1"/>
          <p:nvPr/>
        </p:nvSpPr>
        <p:spPr>
          <a:xfrm>
            <a:off x="463858" y="1719753"/>
            <a:ext cx="2301240" cy="1038169"/>
          </a:xfrm>
          <a:prstGeom prst="rect">
            <a:avLst/>
          </a:prstGeom>
          <a:solidFill>
            <a:srgbClr val="344B5E"/>
          </a:solidFill>
        </p:spPr>
        <p:txBody>
          <a:bodyPr vert="horz" wrap="square" lIns="0" tIns="5080" rIns="0" bIns="0" rtlCol="0" anchor="ctr">
            <a:noAutofit/>
          </a:bodyPr>
          <a:lstStyle/>
          <a:p>
            <a:pPr marL="690880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问题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rebuchet MS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1FE1523D-8AE2-41A4-949E-82D73F8A2967}"/>
              </a:ext>
            </a:extLst>
          </p:cNvPr>
          <p:cNvSpPr txBox="1"/>
          <p:nvPr/>
        </p:nvSpPr>
        <p:spPr>
          <a:xfrm>
            <a:off x="2758439" y="1727838"/>
            <a:ext cx="5928360" cy="1038169"/>
          </a:xfrm>
          <a:prstGeom prst="rect">
            <a:avLst/>
          </a:prstGeom>
          <a:solidFill>
            <a:srgbClr val="E0EBEB"/>
          </a:solidFill>
        </p:spPr>
        <p:txBody>
          <a:bodyPr vert="horz" wrap="square" lIns="0" tIns="1905" rIns="0" bIns="0" rtlCol="0">
            <a:spAutoFit/>
          </a:bodyPr>
          <a:lstStyle/>
          <a:p>
            <a:pPr marL="183515" marR="243204">
              <a:lnSpc>
                <a:spcPct val="150000"/>
              </a:lnSpc>
            </a:pPr>
            <a:r>
              <a:rPr lang="zh-CN" altLang="en-US" sz="2400" spc="35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模型特征包含不同的数据类型（连续的和类别的）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56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501" y="1268760"/>
            <a:ext cx="8242299" cy="114710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725"/>
              </a:spcBef>
            </a:pPr>
            <a:r>
              <a:rPr lang="zh-CN" altLang="en-US" sz="2400" b="1" spc="20" dirty="0">
                <a:latin typeface="Trebuchet MS"/>
                <a:cs typeface="Trebuchet MS"/>
              </a:rPr>
              <a:t>导入包含朴素贝叶斯分类方法的类：</a:t>
            </a:r>
            <a:endParaRPr lang="en-US" sz="2400" dirty="0">
              <a:latin typeface="Trebuchet MS"/>
              <a:cs typeface="Trebuchet MS"/>
            </a:endParaRPr>
          </a:p>
          <a:p>
            <a:pPr marL="378460">
              <a:lnSpc>
                <a:spcPct val="150000"/>
              </a:lnSpc>
              <a:spcBef>
                <a:spcPts val="550"/>
              </a:spcBef>
            </a:pPr>
            <a:r>
              <a:rPr lang="en-US"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from </a:t>
            </a:r>
            <a:r>
              <a:rPr lang="en-US" sz="2000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sklearn.naive_bayes</a:t>
            </a:r>
            <a:r>
              <a:rPr lang="en-US"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 import</a:t>
            </a:r>
            <a:r>
              <a:rPr lang="en-US" sz="2000" b="1" spc="9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 err="1">
                <a:solidFill>
                  <a:srgbClr val="0433FF"/>
                </a:solidFill>
                <a:latin typeface="Courier New"/>
                <a:cs typeface="Courier New"/>
              </a:rPr>
              <a:t>BernoulliNB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2495933"/>
            <a:ext cx="5639668" cy="1146468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720"/>
              </a:spcBef>
            </a:pPr>
            <a:r>
              <a:rPr lang="zh-CN" altLang="en-US" sz="2400" b="1" dirty="0">
                <a:latin typeface="Trebuchet MS"/>
                <a:cs typeface="Trebuchet MS"/>
              </a:rPr>
              <a:t>创建该类的一个对象：</a:t>
            </a:r>
            <a:endParaRPr sz="2400" b="1" dirty="0">
              <a:latin typeface="Trebuchet MS"/>
              <a:cs typeface="Trebuchet MS"/>
            </a:endParaRPr>
          </a:p>
          <a:p>
            <a:pPr marL="378460">
              <a:lnSpc>
                <a:spcPct val="150000"/>
              </a:lnSpc>
              <a:spcBef>
                <a:spcPts val="550"/>
              </a:spcBef>
            </a:pPr>
            <a:r>
              <a:rPr sz="2000" b="1" spc="-5" dirty="0">
                <a:solidFill>
                  <a:srgbClr val="6D46C3"/>
                </a:solidFill>
                <a:latin typeface="Courier New"/>
                <a:cs typeface="Courier New"/>
              </a:rPr>
              <a:t>BNB 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=</a:t>
            </a:r>
            <a:r>
              <a:rPr sz="2000" b="1" spc="-1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433FF"/>
                </a:solidFill>
                <a:latin typeface="Courier New"/>
                <a:cs typeface="Courier New"/>
              </a:rPr>
              <a:t>BernoulliNB</a:t>
            </a:r>
            <a:r>
              <a:rPr sz="2000" b="1" spc="-5" dirty="0">
                <a:solidFill>
                  <a:srgbClr val="344B5E"/>
                </a:solidFill>
                <a:latin typeface="Courier New"/>
                <a:cs typeface="Courier New"/>
              </a:rPr>
              <a:t>(alpha=1.0)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3768111"/>
            <a:ext cx="7943924" cy="1608133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720"/>
              </a:spcBef>
            </a:pPr>
            <a:r>
              <a:rPr lang="zh-CN" altLang="en-US" sz="2400" b="1" spc="-45" dirty="0">
                <a:latin typeface="Trebuchet MS"/>
                <a:cs typeface="Trebuchet MS"/>
              </a:rPr>
              <a:t>拟合训练数据，并预测：</a:t>
            </a:r>
            <a:endParaRPr sz="2400" dirty="0">
              <a:latin typeface="Trebuchet MS"/>
              <a:cs typeface="Trebuchet MS"/>
            </a:endParaRPr>
          </a:p>
          <a:p>
            <a:pPr marL="378460" marR="2635250">
              <a:lnSpc>
                <a:spcPct val="150000"/>
              </a:lnSpc>
              <a:spcBef>
                <a:spcPts val="550"/>
              </a:spcBef>
            </a:pPr>
            <a:r>
              <a:rPr sz="2000" b="1" spc="-5" dirty="0">
                <a:solidFill>
                  <a:srgbClr val="6D46C3"/>
                </a:solidFill>
                <a:latin typeface="Courier New"/>
                <a:cs typeface="Courier New"/>
              </a:rPr>
              <a:t>BNB 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= </a:t>
            </a:r>
            <a:r>
              <a:rPr sz="2000" b="1" spc="-5" dirty="0">
                <a:solidFill>
                  <a:srgbClr val="6D46C3"/>
                </a:solidFill>
                <a:latin typeface="Courier New"/>
                <a:cs typeface="Courier New"/>
              </a:rPr>
              <a:t>BNB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fit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(X_train, y_train)  y_predict =</a:t>
            </a:r>
            <a:r>
              <a:rPr sz="2000" b="1" spc="10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6D46C3"/>
                </a:solidFill>
                <a:latin typeface="Courier New"/>
                <a:cs typeface="Courier New"/>
              </a:rPr>
              <a:t>BNB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predict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(X_test)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EC993FCC-1769-4B64-A271-8F29D1D95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朴素贝叶斯的语法</a:t>
            </a:r>
          </a:p>
        </p:txBody>
      </p:sp>
    </p:spTree>
    <p:extLst>
      <p:ext uri="{BB962C8B-B14F-4D97-AF65-F5344CB8AC3E}">
        <p14:creationId xmlns:p14="http://schemas.microsoft.com/office/powerpoint/2010/main" val="3108167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501" y="1268760"/>
            <a:ext cx="8242299" cy="114710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725"/>
              </a:spcBef>
            </a:pPr>
            <a:r>
              <a:rPr lang="zh-CN" altLang="en-US" sz="2400" b="1" spc="20" dirty="0">
                <a:latin typeface="Trebuchet MS"/>
                <a:cs typeface="Trebuchet MS"/>
              </a:rPr>
              <a:t>导入包含朴素贝叶斯分类方法的类：</a:t>
            </a:r>
            <a:endParaRPr lang="en-US" sz="2400" dirty="0">
              <a:latin typeface="Trebuchet MS"/>
              <a:cs typeface="Trebuchet MS"/>
            </a:endParaRPr>
          </a:p>
          <a:p>
            <a:pPr marL="378460">
              <a:lnSpc>
                <a:spcPct val="150000"/>
              </a:lnSpc>
              <a:spcBef>
                <a:spcPts val="550"/>
              </a:spcBef>
            </a:pPr>
            <a:r>
              <a:rPr lang="en-US"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from </a:t>
            </a:r>
            <a:r>
              <a:rPr lang="en-US" sz="2000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sklearn.naive_bayes</a:t>
            </a:r>
            <a:r>
              <a:rPr lang="en-US"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 import</a:t>
            </a:r>
            <a:r>
              <a:rPr lang="en-US" sz="2000" b="1" spc="9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 err="1">
                <a:solidFill>
                  <a:srgbClr val="0433FF"/>
                </a:solidFill>
                <a:latin typeface="Courier New"/>
                <a:cs typeface="Courier New"/>
              </a:rPr>
              <a:t>BernoulliNB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2495933"/>
            <a:ext cx="5639668" cy="1146468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720"/>
              </a:spcBef>
            </a:pPr>
            <a:r>
              <a:rPr lang="zh-CN" altLang="en-US" sz="2400" b="1" dirty="0">
                <a:latin typeface="Trebuchet MS"/>
                <a:cs typeface="Trebuchet MS"/>
              </a:rPr>
              <a:t>创建该类的一个对象：</a:t>
            </a:r>
            <a:endParaRPr sz="2400" b="1" dirty="0">
              <a:latin typeface="Trebuchet MS"/>
              <a:cs typeface="Trebuchet MS"/>
            </a:endParaRPr>
          </a:p>
          <a:p>
            <a:pPr marL="378460">
              <a:lnSpc>
                <a:spcPct val="150000"/>
              </a:lnSpc>
              <a:spcBef>
                <a:spcPts val="550"/>
              </a:spcBef>
            </a:pPr>
            <a:r>
              <a:rPr sz="2000" b="1" spc="-5" dirty="0">
                <a:solidFill>
                  <a:srgbClr val="6D46C3"/>
                </a:solidFill>
                <a:latin typeface="Courier New"/>
                <a:cs typeface="Courier New"/>
              </a:rPr>
              <a:t>BNB 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=</a:t>
            </a:r>
            <a:r>
              <a:rPr sz="2000" b="1" spc="-1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433FF"/>
                </a:solidFill>
                <a:latin typeface="Courier New"/>
                <a:cs typeface="Courier New"/>
              </a:rPr>
              <a:t>BernoulliNB</a:t>
            </a:r>
            <a:r>
              <a:rPr sz="2000" b="1" spc="-5" dirty="0">
                <a:solidFill>
                  <a:srgbClr val="344B5E"/>
                </a:solidFill>
                <a:latin typeface="Courier New"/>
                <a:cs typeface="Courier New"/>
              </a:rPr>
              <a:t>(alpha=1.0)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3768111"/>
            <a:ext cx="7943924" cy="1608133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720"/>
              </a:spcBef>
            </a:pPr>
            <a:r>
              <a:rPr lang="zh-CN" altLang="en-US" sz="2400" b="1" spc="-45" dirty="0">
                <a:latin typeface="Trebuchet MS"/>
                <a:cs typeface="Trebuchet MS"/>
              </a:rPr>
              <a:t>拟合训练数据，并预测：</a:t>
            </a:r>
            <a:endParaRPr sz="2400" dirty="0">
              <a:latin typeface="Trebuchet MS"/>
              <a:cs typeface="Trebuchet MS"/>
            </a:endParaRPr>
          </a:p>
          <a:p>
            <a:pPr marL="378460" marR="2635250">
              <a:lnSpc>
                <a:spcPct val="150000"/>
              </a:lnSpc>
              <a:spcBef>
                <a:spcPts val="550"/>
              </a:spcBef>
            </a:pPr>
            <a:r>
              <a:rPr sz="2000" b="1" spc="-5" dirty="0">
                <a:solidFill>
                  <a:srgbClr val="6D46C3"/>
                </a:solidFill>
                <a:latin typeface="Courier New"/>
                <a:cs typeface="Courier New"/>
              </a:rPr>
              <a:t>BNB 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= </a:t>
            </a:r>
            <a:r>
              <a:rPr sz="2000" b="1" spc="-5" dirty="0">
                <a:solidFill>
                  <a:srgbClr val="6D46C3"/>
                </a:solidFill>
                <a:latin typeface="Courier New"/>
                <a:cs typeface="Courier New"/>
              </a:rPr>
              <a:t>BNB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fit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(X_train, y_train)  y_predict =</a:t>
            </a:r>
            <a:r>
              <a:rPr sz="2000" b="1" spc="10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6D46C3"/>
                </a:solidFill>
                <a:latin typeface="Courier New"/>
                <a:cs typeface="Courier New"/>
              </a:rPr>
              <a:t>BNB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predict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(X_test)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EC993FCC-1769-4B64-A271-8F29D1D95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朴素贝叶斯的语法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BE2CE2D-728E-4A51-AA4C-AAC384BDE1A9}"/>
              </a:ext>
            </a:extLst>
          </p:cNvPr>
          <p:cNvSpPr txBox="1"/>
          <p:nvPr/>
        </p:nvSpPr>
        <p:spPr>
          <a:xfrm>
            <a:off x="5986648" y="3310778"/>
            <a:ext cx="2545792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lang="zh-CN" altLang="en-US" sz="2400" b="1" dirty="0">
                <a:solidFill>
                  <a:srgbClr val="344B5E"/>
                </a:solidFill>
                <a:latin typeface="Trebuchet MS"/>
                <a:cs typeface="Trebuchet MS"/>
              </a:rPr>
              <a:t>拉普拉斯平滑参数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3F44D80-1C2C-475E-8C42-3B4513C6186A}"/>
              </a:ext>
            </a:extLst>
          </p:cNvPr>
          <p:cNvSpPr/>
          <p:nvPr/>
        </p:nvSpPr>
        <p:spPr>
          <a:xfrm>
            <a:off x="5305040" y="3280763"/>
            <a:ext cx="579120" cy="386080"/>
          </a:xfrm>
          <a:custGeom>
            <a:avLst/>
            <a:gdLst/>
            <a:ahLst/>
            <a:cxnLst/>
            <a:rect l="l" t="t" r="r" b="b"/>
            <a:pathLst>
              <a:path w="579120" h="386080">
                <a:moveTo>
                  <a:pt x="223519" y="0"/>
                </a:moveTo>
                <a:lnTo>
                  <a:pt x="0" y="192786"/>
                </a:lnTo>
                <a:lnTo>
                  <a:pt x="223519" y="385572"/>
                </a:lnTo>
                <a:lnTo>
                  <a:pt x="223519" y="289179"/>
                </a:lnTo>
                <a:lnTo>
                  <a:pt x="579119" y="289179"/>
                </a:lnTo>
                <a:lnTo>
                  <a:pt x="579119" y="96393"/>
                </a:lnTo>
                <a:lnTo>
                  <a:pt x="223519" y="96393"/>
                </a:lnTo>
                <a:lnTo>
                  <a:pt x="223519" y="0"/>
                </a:lnTo>
                <a:close/>
              </a:path>
            </a:pathLst>
          </a:custGeom>
          <a:solidFill>
            <a:srgbClr val="006FC0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BDBDB6-6725-4476-A041-4CED998B922F}"/>
              </a:ext>
            </a:extLst>
          </p:cNvPr>
          <p:cNvSpPr txBox="1"/>
          <p:nvPr/>
        </p:nvSpPr>
        <p:spPr>
          <a:xfrm>
            <a:off x="352351" y="5939988"/>
            <a:ext cx="852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/>
              </a:rPr>
              <a:t>https://scikit-learn.org/stable/modules/generated/sklearn.naive_bayes.BernoulliNB.html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19234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501" y="908720"/>
            <a:ext cx="8242299" cy="114710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725"/>
              </a:spcBef>
            </a:pPr>
            <a:r>
              <a:rPr lang="zh-CN" altLang="en-US" sz="2400" b="1" spc="20" dirty="0">
                <a:latin typeface="Trebuchet MS"/>
                <a:cs typeface="Trebuchet MS"/>
              </a:rPr>
              <a:t>导入包含朴素贝叶斯分类方法的类：</a:t>
            </a:r>
            <a:endParaRPr lang="en-US" sz="2400" dirty="0">
              <a:latin typeface="Trebuchet MS"/>
              <a:cs typeface="Trebuchet MS"/>
            </a:endParaRPr>
          </a:p>
          <a:p>
            <a:pPr marL="378460">
              <a:lnSpc>
                <a:spcPct val="150000"/>
              </a:lnSpc>
              <a:spcBef>
                <a:spcPts val="550"/>
              </a:spcBef>
            </a:pPr>
            <a:r>
              <a:rPr lang="en-US"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from </a:t>
            </a:r>
            <a:r>
              <a:rPr lang="en-US" sz="2000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sklearn.naive_bayes</a:t>
            </a:r>
            <a:r>
              <a:rPr lang="en-US"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 import</a:t>
            </a:r>
            <a:r>
              <a:rPr lang="en-US" sz="2000" b="1" spc="9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 err="1">
                <a:solidFill>
                  <a:srgbClr val="0433FF"/>
                </a:solidFill>
                <a:latin typeface="Courier New"/>
                <a:cs typeface="Courier New"/>
              </a:rPr>
              <a:t>BernoulliNB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2135893"/>
            <a:ext cx="5639668" cy="1146468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720"/>
              </a:spcBef>
            </a:pPr>
            <a:r>
              <a:rPr lang="zh-CN" altLang="en-US" sz="2400" b="1" dirty="0">
                <a:latin typeface="Trebuchet MS"/>
                <a:cs typeface="Trebuchet MS"/>
              </a:rPr>
              <a:t>创建该类的一个对象：</a:t>
            </a:r>
            <a:endParaRPr sz="2400" b="1" dirty="0">
              <a:latin typeface="Trebuchet MS"/>
              <a:cs typeface="Trebuchet MS"/>
            </a:endParaRPr>
          </a:p>
          <a:p>
            <a:pPr marL="378460">
              <a:lnSpc>
                <a:spcPct val="150000"/>
              </a:lnSpc>
              <a:spcBef>
                <a:spcPts val="550"/>
              </a:spcBef>
            </a:pPr>
            <a:r>
              <a:rPr sz="2000" b="1" spc="-5" dirty="0">
                <a:solidFill>
                  <a:srgbClr val="6D46C3"/>
                </a:solidFill>
                <a:latin typeface="Courier New"/>
                <a:cs typeface="Courier New"/>
              </a:rPr>
              <a:t>BNB 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=</a:t>
            </a:r>
            <a:r>
              <a:rPr sz="2000" b="1" spc="-1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433FF"/>
                </a:solidFill>
                <a:latin typeface="Courier New"/>
                <a:cs typeface="Courier New"/>
              </a:rPr>
              <a:t>BernoulliNB</a:t>
            </a:r>
            <a:r>
              <a:rPr sz="2000" b="1" spc="-5" dirty="0">
                <a:solidFill>
                  <a:srgbClr val="344B5E"/>
                </a:solidFill>
                <a:latin typeface="Courier New"/>
                <a:cs typeface="Courier New"/>
              </a:rPr>
              <a:t>(alpha=1.0)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3408071"/>
            <a:ext cx="7943924" cy="1608133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720"/>
              </a:spcBef>
            </a:pPr>
            <a:r>
              <a:rPr lang="zh-CN" altLang="en-US" sz="2400" b="1" spc="-45" dirty="0">
                <a:latin typeface="Trebuchet MS"/>
                <a:cs typeface="Trebuchet MS"/>
              </a:rPr>
              <a:t>拟合训练数据，并预测：</a:t>
            </a:r>
            <a:endParaRPr sz="2400" dirty="0">
              <a:latin typeface="Trebuchet MS"/>
              <a:cs typeface="Trebuchet MS"/>
            </a:endParaRPr>
          </a:p>
          <a:p>
            <a:pPr marL="378460" marR="2635250">
              <a:lnSpc>
                <a:spcPct val="150000"/>
              </a:lnSpc>
              <a:spcBef>
                <a:spcPts val="550"/>
              </a:spcBef>
            </a:pPr>
            <a:r>
              <a:rPr sz="2000" b="1" spc="-5" dirty="0">
                <a:solidFill>
                  <a:srgbClr val="6D46C3"/>
                </a:solidFill>
                <a:latin typeface="Courier New"/>
                <a:cs typeface="Courier New"/>
              </a:rPr>
              <a:t>BNB 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= </a:t>
            </a:r>
            <a:r>
              <a:rPr sz="2000" b="1" spc="-5" dirty="0">
                <a:solidFill>
                  <a:srgbClr val="6D46C3"/>
                </a:solidFill>
                <a:latin typeface="Courier New"/>
                <a:cs typeface="Courier New"/>
              </a:rPr>
              <a:t>BNB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fit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(X_train, y_train)  y_predict =</a:t>
            </a:r>
            <a:r>
              <a:rPr sz="2000" b="1" spc="10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6D46C3"/>
                </a:solidFill>
                <a:latin typeface="Courier New"/>
                <a:cs typeface="Courier New"/>
              </a:rPr>
              <a:t>BNB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predict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(X_test)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EC993FCC-1769-4B64-A271-8F29D1D95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5505"/>
            <a:ext cx="8229600" cy="646193"/>
          </a:xfrm>
        </p:spPr>
        <p:txBody>
          <a:bodyPr>
            <a:noAutofit/>
          </a:bodyPr>
          <a:lstStyle/>
          <a:p>
            <a:r>
              <a:rPr lang="zh-CN" altLang="en-US" sz="4000" dirty="0"/>
              <a:t>朴素贝叶斯的语法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BE2CE2D-728E-4A51-AA4C-AAC384BDE1A9}"/>
              </a:ext>
            </a:extLst>
          </p:cNvPr>
          <p:cNvSpPr txBox="1"/>
          <p:nvPr/>
        </p:nvSpPr>
        <p:spPr>
          <a:xfrm>
            <a:off x="5986648" y="2950738"/>
            <a:ext cx="2473784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lang="zh-CN" altLang="en-US" sz="2400" b="1" dirty="0">
                <a:solidFill>
                  <a:srgbClr val="344B5E"/>
                </a:solidFill>
                <a:latin typeface="Trebuchet MS"/>
                <a:cs typeface="Trebuchet MS"/>
              </a:rPr>
              <a:t>拉普拉斯平滑参数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3F44D80-1C2C-475E-8C42-3B4513C6186A}"/>
              </a:ext>
            </a:extLst>
          </p:cNvPr>
          <p:cNvSpPr/>
          <p:nvPr/>
        </p:nvSpPr>
        <p:spPr>
          <a:xfrm>
            <a:off x="5305040" y="2920723"/>
            <a:ext cx="579120" cy="386080"/>
          </a:xfrm>
          <a:custGeom>
            <a:avLst/>
            <a:gdLst/>
            <a:ahLst/>
            <a:cxnLst/>
            <a:rect l="l" t="t" r="r" b="b"/>
            <a:pathLst>
              <a:path w="579120" h="386080">
                <a:moveTo>
                  <a:pt x="223519" y="0"/>
                </a:moveTo>
                <a:lnTo>
                  <a:pt x="0" y="192786"/>
                </a:lnTo>
                <a:lnTo>
                  <a:pt x="223519" y="385572"/>
                </a:lnTo>
                <a:lnTo>
                  <a:pt x="223519" y="289179"/>
                </a:lnTo>
                <a:lnTo>
                  <a:pt x="579119" y="289179"/>
                </a:lnTo>
                <a:lnTo>
                  <a:pt x="579119" y="96393"/>
                </a:lnTo>
                <a:lnTo>
                  <a:pt x="223519" y="96393"/>
                </a:lnTo>
                <a:lnTo>
                  <a:pt x="223519" y="0"/>
                </a:lnTo>
                <a:close/>
              </a:path>
            </a:pathLst>
          </a:custGeom>
          <a:solidFill>
            <a:srgbClr val="006FC0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6881CD-51BB-420D-8097-4207015BDD8E}"/>
              </a:ext>
            </a:extLst>
          </p:cNvPr>
          <p:cNvSpPr txBox="1"/>
          <p:nvPr/>
        </p:nvSpPr>
        <p:spPr>
          <a:xfrm>
            <a:off x="280461" y="5241394"/>
            <a:ext cx="8570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Trebuchet MS"/>
                <a:cs typeface="Trebuchet MS"/>
              </a:rPr>
              <a:t>其他朴素贝叶斯模型</a:t>
            </a:r>
            <a:r>
              <a:rPr lang="en-US" altLang="zh-CN" sz="2000" b="1" dirty="0">
                <a:latin typeface="Trebuchet MS"/>
                <a:cs typeface="Trebuchet MS"/>
              </a:rPr>
              <a:t>: </a:t>
            </a:r>
            <a:r>
              <a:rPr lang="en-US" altLang="zh-CN" sz="2000" b="1" dirty="0" err="1">
                <a:solidFill>
                  <a:srgbClr val="0433FF"/>
                </a:solidFill>
                <a:latin typeface="Courier New"/>
                <a:cs typeface="Courier New"/>
              </a:rPr>
              <a:t>GaussianNB</a:t>
            </a:r>
            <a:r>
              <a:rPr lang="en-US" altLang="zh-CN" sz="2000" b="1" dirty="0">
                <a:solidFill>
                  <a:srgbClr val="84ADAF"/>
                </a:solidFill>
                <a:latin typeface="Courier New"/>
                <a:cs typeface="Courier New"/>
              </a:rPr>
              <a:t>,</a:t>
            </a:r>
            <a:r>
              <a:rPr lang="zh-CN" altLang="en-US" sz="2000" b="1" dirty="0">
                <a:solidFill>
                  <a:srgbClr val="84ADAF"/>
                </a:solidFill>
                <a:latin typeface="Trebuchet MS"/>
                <a:cs typeface="Courier New"/>
              </a:rPr>
              <a:t> </a:t>
            </a:r>
            <a:r>
              <a:rPr lang="en-US" altLang="zh-CN" sz="2000" b="1" dirty="0" err="1">
                <a:solidFill>
                  <a:srgbClr val="0433FF"/>
                </a:solidFill>
                <a:latin typeface="Courier New"/>
                <a:cs typeface="Courier New"/>
              </a:rPr>
              <a:t>MultinomialNB</a:t>
            </a:r>
            <a:r>
              <a:rPr lang="en-US" altLang="zh-CN" sz="2000" b="1" dirty="0">
                <a:solidFill>
                  <a:srgbClr val="84ADAF"/>
                </a:solidFill>
                <a:latin typeface="Courier New"/>
                <a:cs typeface="Courier New"/>
              </a:rPr>
              <a:t>, </a:t>
            </a:r>
            <a:r>
              <a:rPr lang="en-US" altLang="zh-CN" sz="2000" b="1" dirty="0" err="1">
                <a:solidFill>
                  <a:srgbClr val="0433FF"/>
                </a:solidFill>
                <a:latin typeface="Courier New"/>
                <a:cs typeface="Courier New"/>
              </a:rPr>
              <a:t>ComplementNB</a:t>
            </a:r>
            <a:r>
              <a:rPr lang="en-US" altLang="zh-CN" sz="2000" b="1" dirty="0">
                <a:solidFill>
                  <a:srgbClr val="0433FF"/>
                </a:solidFill>
                <a:latin typeface="Courier New"/>
                <a:cs typeface="Courier New"/>
              </a:rPr>
              <a:t>, </a:t>
            </a:r>
            <a:r>
              <a:rPr lang="en-US" altLang="zh-CN" sz="2000" b="1" dirty="0" err="1">
                <a:solidFill>
                  <a:srgbClr val="0433FF"/>
                </a:solidFill>
                <a:latin typeface="Courier New"/>
                <a:cs typeface="Courier New"/>
              </a:rPr>
              <a:t>CategoricalNB</a:t>
            </a:r>
            <a:endParaRPr lang="zh-CN" altLang="en-US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C9BBF6-9984-46FC-9335-3B30A8CDFEA5}"/>
              </a:ext>
            </a:extLst>
          </p:cNvPr>
          <p:cNvSpPr txBox="1"/>
          <p:nvPr/>
        </p:nvSpPr>
        <p:spPr>
          <a:xfrm>
            <a:off x="1447458" y="6174470"/>
            <a:ext cx="6249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hlinkClick r:id="rId2"/>
              </a:rPr>
              <a:t>https://scikit-learn.org/stable/modules/naive_bayes.html</a:t>
            </a:r>
            <a:r>
              <a:rPr lang="en-US" altLang="zh-CN" sz="2000" dirty="0"/>
              <a:t>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945236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5C0F2-B6D5-48F9-BCD9-24488751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Jupyter</a:t>
            </a:r>
            <a:r>
              <a:rPr lang="zh-CN" altLang="en-US" dirty="0"/>
              <a:t>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5E6F9-577E-4D05-BDCD-AB1169A2C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08-naivebayes.ipynb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3452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3D5FB-D784-402B-9CF3-B73E65ED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上机实验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699A3-2976-410D-AF1E-B585818D8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/>
              <a:t>必做：</a:t>
            </a:r>
            <a:r>
              <a:rPr lang="en-US" altLang="zh-CN" sz="2800" dirty="0"/>
              <a:t>08-naivebyes_exercise.ipynb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8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/>
              <a:t>选做：</a:t>
            </a:r>
            <a:r>
              <a:rPr lang="en-US" altLang="zh-CN" sz="2800" dirty="0">
                <a:hlinkClick r:id="rId2"/>
              </a:rPr>
              <a:t>https://www.kaggle.com/competitions/llm-detect-ai-generated-text</a:t>
            </a:r>
            <a:r>
              <a:rPr lang="en-US" altLang="zh-C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609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711064" y="1925320"/>
            <a:ext cx="3821375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400" b="1" spc="25" dirty="0">
                <a:latin typeface="Trebuchet MS"/>
                <a:cs typeface="Trebuchet MS"/>
              </a:rPr>
              <a:t>单个事件概率</a:t>
            </a:r>
            <a:r>
              <a:rPr lang="zh-CN" altLang="en-US" sz="2400" b="1" spc="-10" dirty="0">
                <a:latin typeface="Trebuchet MS"/>
                <a:cs typeface="Trebuchet MS"/>
              </a:rPr>
              <a:t>：</a:t>
            </a:r>
            <a:r>
              <a:rPr lang="zh-CN" altLang="en-US" sz="2400" spc="35" dirty="0">
                <a:latin typeface="DejaVu Serif"/>
                <a:cs typeface="DejaVu Serif"/>
              </a:rPr>
              <a:t>𝑃</a:t>
            </a:r>
            <a:r>
              <a:rPr lang="en-US" altLang="zh-CN" sz="2400" spc="200" dirty="0">
                <a:latin typeface="DejaVu Serif"/>
                <a:cs typeface="DejaVu Serif"/>
              </a:rPr>
              <a:t>(</a:t>
            </a:r>
            <a:r>
              <a:rPr lang="zh-CN" altLang="en-US" sz="2400" spc="80" dirty="0">
                <a:latin typeface="DejaVu Serif"/>
                <a:cs typeface="DejaVu Serif"/>
              </a:rPr>
              <a:t>𝑋</a:t>
            </a:r>
            <a:r>
              <a:rPr lang="en-US" altLang="zh-CN" sz="2400" spc="80" dirty="0">
                <a:latin typeface="DejaVu Serif"/>
                <a:cs typeface="DejaVu Serif"/>
              </a:rPr>
              <a:t>), </a:t>
            </a:r>
            <a:r>
              <a:rPr lang="zh-CN" altLang="en-US" sz="2400" spc="45" dirty="0">
                <a:latin typeface="DejaVu Serif"/>
                <a:cs typeface="DejaVu Serif"/>
              </a:rPr>
              <a:t>𝑃</a:t>
            </a:r>
            <a:r>
              <a:rPr lang="en-US" altLang="zh-CN" sz="2400" spc="204" dirty="0">
                <a:latin typeface="DejaVu Serif"/>
                <a:cs typeface="DejaVu Serif"/>
              </a:rPr>
              <a:t>(</a:t>
            </a:r>
            <a:r>
              <a:rPr lang="zh-CN" altLang="en-US" sz="2400" spc="5" dirty="0">
                <a:latin typeface="DejaVu Serif"/>
                <a:cs typeface="DejaVu Serif"/>
              </a:rPr>
              <a:t>𝑌</a:t>
            </a:r>
            <a:r>
              <a:rPr lang="en-US" altLang="zh-CN" sz="2400" spc="5" dirty="0">
                <a:latin typeface="DejaVu Serif"/>
                <a:cs typeface="DejaVu Serif"/>
              </a:rPr>
              <a:t>)</a:t>
            </a:r>
          </a:p>
          <a:p>
            <a:pPr marL="12700">
              <a:spcBef>
                <a:spcPts val="100"/>
              </a:spcBef>
            </a:pPr>
            <a:endParaRPr lang="en-US" altLang="zh-CN" sz="2400" spc="5" dirty="0">
              <a:latin typeface="DejaVu Serif"/>
              <a:cs typeface="DejaVu Serif"/>
            </a:endParaRPr>
          </a:p>
          <a:p>
            <a:pPr marL="12700">
              <a:spcBef>
                <a:spcPts val="100"/>
              </a:spcBef>
            </a:pPr>
            <a:r>
              <a:rPr lang="zh-CN" altLang="en-US" sz="2400" b="1" spc="25" dirty="0">
                <a:latin typeface="Trebuchet MS"/>
              </a:rPr>
              <a:t>联合事件概率：</a:t>
            </a:r>
            <a:r>
              <a:rPr lang="zh-CN" altLang="en-US" sz="2400" spc="15" dirty="0">
                <a:latin typeface="DejaVu Serif"/>
                <a:cs typeface="DejaVu Serif"/>
              </a:rPr>
              <a:t>𝑃</a:t>
            </a:r>
            <a:r>
              <a:rPr lang="en-US" altLang="zh-CN" sz="2400" spc="15" dirty="0">
                <a:latin typeface="DejaVu Serif"/>
                <a:cs typeface="DejaVu Serif"/>
              </a:rPr>
              <a:t>(</a:t>
            </a:r>
            <a:r>
              <a:rPr lang="zh-CN" altLang="en-US" sz="2400" spc="15" dirty="0">
                <a:latin typeface="DejaVu Serif"/>
                <a:cs typeface="DejaVu Serif"/>
              </a:rPr>
              <a:t>𝑋</a:t>
            </a:r>
            <a:r>
              <a:rPr lang="en-US" altLang="zh-CN" sz="2400" spc="15" dirty="0">
                <a:latin typeface="DejaVu Serif"/>
                <a:cs typeface="DejaVu Serif"/>
              </a:rPr>
              <a:t>,</a:t>
            </a:r>
            <a:r>
              <a:rPr lang="zh-CN" altLang="en-US" sz="2400" spc="-450" dirty="0">
                <a:latin typeface="DejaVu Serif"/>
                <a:cs typeface="DejaVu Serif"/>
              </a:rPr>
              <a:t> </a:t>
            </a:r>
            <a:r>
              <a:rPr lang="zh-CN" altLang="en-US" sz="2400" spc="65" dirty="0">
                <a:latin typeface="DejaVu Serif"/>
                <a:cs typeface="DejaVu Serif"/>
              </a:rPr>
              <a:t>𝑌</a:t>
            </a:r>
            <a:r>
              <a:rPr lang="en-US" altLang="zh-CN" sz="2400" spc="65" dirty="0">
                <a:latin typeface="DejaVu Serif"/>
                <a:cs typeface="DejaVu Serif"/>
              </a:rPr>
              <a:t>)</a:t>
            </a:r>
            <a:endParaRPr lang="zh-CN" altLang="en-US" sz="2400" dirty="0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" y="1942338"/>
            <a:ext cx="3970020" cy="27581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66698" y="4661865"/>
            <a:ext cx="1149118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15" dirty="0">
                <a:solidFill>
                  <a:srgbClr val="344B5E"/>
                </a:solidFill>
                <a:latin typeface="DejaVu Serif"/>
                <a:cs typeface="DejaVu Serif"/>
              </a:rPr>
              <a:t>𝑃(𝑋,</a:t>
            </a:r>
            <a:r>
              <a:rPr sz="2400" spc="-450" dirty="0">
                <a:solidFill>
                  <a:srgbClr val="344B5E"/>
                </a:solidFill>
                <a:latin typeface="DejaVu Serif"/>
                <a:cs typeface="DejaVu Serif"/>
              </a:rPr>
              <a:t> </a:t>
            </a:r>
            <a:r>
              <a:rPr sz="2400" spc="65" dirty="0">
                <a:solidFill>
                  <a:srgbClr val="344B5E"/>
                </a:solidFill>
                <a:latin typeface="DejaVu Serif"/>
                <a:cs typeface="DejaVu Serif"/>
              </a:rPr>
              <a:t>𝑌)</a:t>
            </a:r>
            <a:endParaRPr sz="2400" dirty="0">
              <a:latin typeface="DejaVu Serif"/>
              <a:cs typeface="DejaVu Serif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E36FBD6E-1916-46B6-B666-4BB5F133A9DE}"/>
              </a:ext>
            </a:extLst>
          </p:cNvPr>
          <p:cNvSpPr txBox="1"/>
          <p:nvPr/>
        </p:nvSpPr>
        <p:spPr>
          <a:xfrm>
            <a:off x="483979" y="329621"/>
            <a:ext cx="321868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zh-CN" altLang="en-US" sz="3200" dirty="0">
                <a:latin typeface="Trebuchet MS"/>
                <a:cs typeface="Trebuchet MS"/>
              </a:rPr>
              <a:t>概率基本知识</a:t>
            </a:r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44496" y="1942338"/>
            <a:ext cx="1983105" cy="2659380"/>
          </a:xfrm>
          <a:custGeom>
            <a:avLst/>
            <a:gdLst/>
            <a:ahLst/>
            <a:cxnLst/>
            <a:rect l="l" t="t" r="r" b="b"/>
            <a:pathLst>
              <a:path w="1983104" h="2659379">
                <a:moveTo>
                  <a:pt x="653161" y="0"/>
                </a:moveTo>
                <a:lnTo>
                  <a:pt x="600449" y="1026"/>
                </a:lnTo>
                <a:lnTo>
                  <a:pt x="548258" y="4079"/>
                </a:lnTo>
                <a:lnTo>
                  <a:pt x="496626" y="9121"/>
                </a:lnTo>
                <a:lnTo>
                  <a:pt x="445591" y="16113"/>
                </a:lnTo>
                <a:lnTo>
                  <a:pt x="395191" y="25018"/>
                </a:lnTo>
                <a:lnTo>
                  <a:pt x="345464" y="35797"/>
                </a:lnTo>
                <a:lnTo>
                  <a:pt x="296449" y="48413"/>
                </a:lnTo>
                <a:lnTo>
                  <a:pt x="248183" y="62826"/>
                </a:lnTo>
                <a:lnTo>
                  <a:pt x="200704" y="78999"/>
                </a:lnTo>
                <a:lnTo>
                  <a:pt x="154052" y="96894"/>
                </a:lnTo>
                <a:lnTo>
                  <a:pt x="108263" y="116473"/>
                </a:lnTo>
                <a:lnTo>
                  <a:pt x="63377" y="137696"/>
                </a:lnTo>
                <a:lnTo>
                  <a:pt x="19431" y="160527"/>
                </a:lnTo>
                <a:lnTo>
                  <a:pt x="0" y="172338"/>
                </a:lnTo>
                <a:lnTo>
                  <a:pt x="90170" y="227075"/>
                </a:lnTo>
                <a:lnTo>
                  <a:pt x="128965" y="254308"/>
                </a:lnTo>
                <a:lnTo>
                  <a:pt x="166729" y="282871"/>
                </a:lnTo>
                <a:lnTo>
                  <a:pt x="203446" y="312744"/>
                </a:lnTo>
                <a:lnTo>
                  <a:pt x="239028" y="343846"/>
                </a:lnTo>
                <a:lnTo>
                  <a:pt x="273495" y="376192"/>
                </a:lnTo>
                <a:lnTo>
                  <a:pt x="306795" y="409732"/>
                </a:lnTo>
                <a:lnTo>
                  <a:pt x="338894" y="444431"/>
                </a:lnTo>
                <a:lnTo>
                  <a:pt x="369758" y="480255"/>
                </a:lnTo>
                <a:lnTo>
                  <a:pt x="399353" y="517172"/>
                </a:lnTo>
                <a:lnTo>
                  <a:pt x="427646" y="555146"/>
                </a:lnTo>
                <a:lnTo>
                  <a:pt x="454602" y="594144"/>
                </a:lnTo>
                <a:lnTo>
                  <a:pt x="480187" y="634132"/>
                </a:lnTo>
                <a:lnTo>
                  <a:pt x="504368" y="675076"/>
                </a:lnTo>
                <a:lnTo>
                  <a:pt x="527110" y="716942"/>
                </a:lnTo>
                <a:lnTo>
                  <a:pt x="548380" y="759697"/>
                </a:lnTo>
                <a:lnTo>
                  <a:pt x="568143" y="803306"/>
                </a:lnTo>
                <a:lnTo>
                  <a:pt x="586366" y="847735"/>
                </a:lnTo>
                <a:lnTo>
                  <a:pt x="603014" y="892951"/>
                </a:lnTo>
                <a:lnTo>
                  <a:pt x="618054" y="938919"/>
                </a:lnTo>
                <a:lnTo>
                  <a:pt x="631452" y="985606"/>
                </a:lnTo>
                <a:lnTo>
                  <a:pt x="643174" y="1032978"/>
                </a:lnTo>
                <a:lnTo>
                  <a:pt x="653185" y="1081000"/>
                </a:lnTo>
                <a:lnTo>
                  <a:pt x="661453" y="1129640"/>
                </a:lnTo>
                <a:lnTo>
                  <a:pt x="667942" y="1178863"/>
                </a:lnTo>
                <a:lnTo>
                  <a:pt x="672619" y="1228634"/>
                </a:lnTo>
                <a:lnTo>
                  <a:pt x="675450" y="1278921"/>
                </a:lnTo>
                <a:lnTo>
                  <a:pt x="676402" y="1329689"/>
                </a:lnTo>
                <a:lnTo>
                  <a:pt x="675450" y="1380458"/>
                </a:lnTo>
                <a:lnTo>
                  <a:pt x="672619" y="1430745"/>
                </a:lnTo>
                <a:lnTo>
                  <a:pt x="667942" y="1480516"/>
                </a:lnTo>
                <a:lnTo>
                  <a:pt x="661453" y="1529739"/>
                </a:lnTo>
                <a:lnTo>
                  <a:pt x="653185" y="1578379"/>
                </a:lnTo>
                <a:lnTo>
                  <a:pt x="643174" y="1626401"/>
                </a:lnTo>
                <a:lnTo>
                  <a:pt x="631452" y="1673773"/>
                </a:lnTo>
                <a:lnTo>
                  <a:pt x="618054" y="1720460"/>
                </a:lnTo>
                <a:lnTo>
                  <a:pt x="603014" y="1766428"/>
                </a:lnTo>
                <a:lnTo>
                  <a:pt x="586366" y="1811644"/>
                </a:lnTo>
                <a:lnTo>
                  <a:pt x="568143" y="1856073"/>
                </a:lnTo>
                <a:lnTo>
                  <a:pt x="548380" y="1899682"/>
                </a:lnTo>
                <a:lnTo>
                  <a:pt x="527110" y="1942437"/>
                </a:lnTo>
                <a:lnTo>
                  <a:pt x="504368" y="1984303"/>
                </a:lnTo>
                <a:lnTo>
                  <a:pt x="480187" y="2025247"/>
                </a:lnTo>
                <a:lnTo>
                  <a:pt x="454602" y="2065235"/>
                </a:lnTo>
                <a:lnTo>
                  <a:pt x="427646" y="2104233"/>
                </a:lnTo>
                <a:lnTo>
                  <a:pt x="399353" y="2142207"/>
                </a:lnTo>
                <a:lnTo>
                  <a:pt x="369758" y="2179124"/>
                </a:lnTo>
                <a:lnTo>
                  <a:pt x="338894" y="2214948"/>
                </a:lnTo>
                <a:lnTo>
                  <a:pt x="306795" y="2249647"/>
                </a:lnTo>
                <a:lnTo>
                  <a:pt x="273495" y="2283187"/>
                </a:lnTo>
                <a:lnTo>
                  <a:pt x="239028" y="2315533"/>
                </a:lnTo>
                <a:lnTo>
                  <a:pt x="203428" y="2346651"/>
                </a:lnTo>
                <a:lnTo>
                  <a:pt x="166729" y="2376508"/>
                </a:lnTo>
                <a:lnTo>
                  <a:pt x="128965" y="2405071"/>
                </a:lnTo>
                <a:lnTo>
                  <a:pt x="90170" y="2432304"/>
                </a:lnTo>
                <a:lnTo>
                  <a:pt x="0" y="2487041"/>
                </a:lnTo>
                <a:lnTo>
                  <a:pt x="19431" y="2498852"/>
                </a:lnTo>
                <a:lnTo>
                  <a:pt x="63377" y="2521683"/>
                </a:lnTo>
                <a:lnTo>
                  <a:pt x="108263" y="2542906"/>
                </a:lnTo>
                <a:lnTo>
                  <a:pt x="154052" y="2562485"/>
                </a:lnTo>
                <a:lnTo>
                  <a:pt x="200704" y="2580380"/>
                </a:lnTo>
                <a:lnTo>
                  <a:pt x="248183" y="2596553"/>
                </a:lnTo>
                <a:lnTo>
                  <a:pt x="296449" y="2610966"/>
                </a:lnTo>
                <a:lnTo>
                  <a:pt x="345464" y="2623582"/>
                </a:lnTo>
                <a:lnTo>
                  <a:pt x="395191" y="2634361"/>
                </a:lnTo>
                <a:lnTo>
                  <a:pt x="445591" y="2643266"/>
                </a:lnTo>
                <a:lnTo>
                  <a:pt x="496626" y="2650258"/>
                </a:lnTo>
                <a:lnTo>
                  <a:pt x="548258" y="2655300"/>
                </a:lnTo>
                <a:lnTo>
                  <a:pt x="600449" y="2658353"/>
                </a:lnTo>
                <a:lnTo>
                  <a:pt x="653161" y="2659380"/>
                </a:lnTo>
                <a:lnTo>
                  <a:pt x="701904" y="2658502"/>
                </a:lnTo>
                <a:lnTo>
                  <a:pt x="750205" y="2655891"/>
                </a:lnTo>
                <a:lnTo>
                  <a:pt x="798034" y="2651576"/>
                </a:lnTo>
                <a:lnTo>
                  <a:pt x="845361" y="2645587"/>
                </a:lnTo>
                <a:lnTo>
                  <a:pt x="892156" y="2637955"/>
                </a:lnTo>
                <a:lnTo>
                  <a:pt x="938388" y="2628708"/>
                </a:lnTo>
                <a:lnTo>
                  <a:pt x="984028" y="2617878"/>
                </a:lnTo>
                <a:lnTo>
                  <a:pt x="1029046" y="2605494"/>
                </a:lnTo>
                <a:lnTo>
                  <a:pt x="1073412" y="2591586"/>
                </a:lnTo>
                <a:lnTo>
                  <a:pt x="1117095" y="2576185"/>
                </a:lnTo>
                <a:lnTo>
                  <a:pt x="1160066" y="2559320"/>
                </a:lnTo>
                <a:lnTo>
                  <a:pt x="1202294" y="2541021"/>
                </a:lnTo>
                <a:lnTo>
                  <a:pt x="1243750" y="2521320"/>
                </a:lnTo>
                <a:lnTo>
                  <a:pt x="1284403" y="2500244"/>
                </a:lnTo>
                <a:lnTo>
                  <a:pt x="1324224" y="2477826"/>
                </a:lnTo>
                <a:lnTo>
                  <a:pt x="1363182" y="2454094"/>
                </a:lnTo>
                <a:lnTo>
                  <a:pt x="1401247" y="2429079"/>
                </a:lnTo>
                <a:lnTo>
                  <a:pt x="1438390" y="2402811"/>
                </a:lnTo>
                <a:lnTo>
                  <a:pt x="1474580" y="2375320"/>
                </a:lnTo>
                <a:lnTo>
                  <a:pt x="1509788" y="2346635"/>
                </a:lnTo>
                <a:lnTo>
                  <a:pt x="1543982" y="2316788"/>
                </a:lnTo>
                <a:lnTo>
                  <a:pt x="1577134" y="2285808"/>
                </a:lnTo>
                <a:lnTo>
                  <a:pt x="1609213" y="2253725"/>
                </a:lnTo>
                <a:lnTo>
                  <a:pt x="1640189" y="2220569"/>
                </a:lnTo>
                <a:lnTo>
                  <a:pt x="1670032" y="2186370"/>
                </a:lnTo>
                <a:lnTo>
                  <a:pt x="1698713" y="2151158"/>
                </a:lnTo>
                <a:lnTo>
                  <a:pt x="1726200" y="2114964"/>
                </a:lnTo>
                <a:lnTo>
                  <a:pt x="1752464" y="2077817"/>
                </a:lnTo>
                <a:lnTo>
                  <a:pt x="1777475" y="2039748"/>
                </a:lnTo>
                <a:lnTo>
                  <a:pt x="1801203" y="2000786"/>
                </a:lnTo>
                <a:lnTo>
                  <a:pt x="1823618" y="1960961"/>
                </a:lnTo>
                <a:lnTo>
                  <a:pt x="1844689" y="1920304"/>
                </a:lnTo>
                <a:lnTo>
                  <a:pt x="1864388" y="1878845"/>
                </a:lnTo>
                <a:lnTo>
                  <a:pt x="1882683" y="1836614"/>
                </a:lnTo>
                <a:lnTo>
                  <a:pt x="1899545" y="1793640"/>
                </a:lnTo>
                <a:lnTo>
                  <a:pt x="1914943" y="1749954"/>
                </a:lnTo>
                <a:lnTo>
                  <a:pt x="1928848" y="1705586"/>
                </a:lnTo>
                <a:lnTo>
                  <a:pt x="1941230" y="1660565"/>
                </a:lnTo>
                <a:lnTo>
                  <a:pt x="1952058" y="1614923"/>
                </a:lnTo>
                <a:lnTo>
                  <a:pt x="1961303" y="1568689"/>
                </a:lnTo>
                <a:lnTo>
                  <a:pt x="1968934" y="1521893"/>
                </a:lnTo>
                <a:lnTo>
                  <a:pt x="1974922" y="1474565"/>
                </a:lnTo>
                <a:lnTo>
                  <a:pt x="1979236" y="1426735"/>
                </a:lnTo>
                <a:lnTo>
                  <a:pt x="1981847" y="1378433"/>
                </a:lnTo>
                <a:lnTo>
                  <a:pt x="1982724" y="1329689"/>
                </a:lnTo>
                <a:lnTo>
                  <a:pt x="1981847" y="1280946"/>
                </a:lnTo>
                <a:lnTo>
                  <a:pt x="1979236" y="1232644"/>
                </a:lnTo>
                <a:lnTo>
                  <a:pt x="1974922" y="1184814"/>
                </a:lnTo>
                <a:lnTo>
                  <a:pt x="1968934" y="1137486"/>
                </a:lnTo>
                <a:lnTo>
                  <a:pt x="1961303" y="1090690"/>
                </a:lnTo>
                <a:lnTo>
                  <a:pt x="1952058" y="1044456"/>
                </a:lnTo>
                <a:lnTo>
                  <a:pt x="1941230" y="998814"/>
                </a:lnTo>
                <a:lnTo>
                  <a:pt x="1928848" y="953793"/>
                </a:lnTo>
                <a:lnTo>
                  <a:pt x="1914943" y="909425"/>
                </a:lnTo>
                <a:lnTo>
                  <a:pt x="1899545" y="865739"/>
                </a:lnTo>
                <a:lnTo>
                  <a:pt x="1882683" y="822765"/>
                </a:lnTo>
                <a:lnTo>
                  <a:pt x="1864388" y="780534"/>
                </a:lnTo>
                <a:lnTo>
                  <a:pt x="1844689" y="739075"/>
                </a:lnTo>
                <a:lnTo>
                  <a:pt x="1823618" y="698418"/>
                </a:lnTo>
                <a:lnTo>
                  <a:pt x="1801203" y="658593"/>
                </a:lnTo>
                <a:lnTo>
                  <a:pt x="1777475" y="619631"/>
                </a:lnTo>
                <a:lnTo>
                  <a:pt x="1752464" y="581562"/>
                </a:lnTo>
                <a:lnTo>
                  <a:pt x="1726200" y="544415"/>
                </a:lnTo>
                <a:lnTo>
                  <a:pt x="1698713" y="508221"/>
                </a:lnTo>
                <a:lnTo>
                  <a:pt x="1670032" y="473009"/>
                </a:lnTo>
                <a:lnTo>
                  <a:pt x="1640189" y="438810"/>
                </a:lnTo>
                <a:lnTo>
                  <a:pt x="1609213" y="405654"/>
                </a:lnTo>
                <a:lnTo>
                  <a:pt x="1577134" y="373571"/>
                </a:lnTo>
                <a:lnTo>
                  <a:pt x="1543982" y="342591"/>
                </a:lnTo>
                <a:lnTo>
                  <a:pt x="1509769" y="312728"/>
                </a:lnTo>
                <a:lnTo>
                  <a:pt x="1474580" y="284059"/>
                </a:lnTo>
                <a:lnTo>
                  <a:pt x="1438390" y="256568"/>
                </a:lnTo>
                <a:lnTo>
                  <a:pt x="1401247" y="230300"/>
                </a:lnTo>
                <a:lnTo>
                  <a:pt x="1363182" y="205285"/>
                </a:lnTo>
                <a:lnTo>
                  <a:pt x="1324224" y="181553"/>
                </a:lnTo>
                <a:lnTo>
                  <a:pt x="1284403" y="159135"/>
                </a:lnTo>
                <a:lnTo>
                  <a:pt x="1243750" y="138059"/>
                </a:lnTo>
                <a:lnTo>
                  <a:pt x="1202294" y="118358"/>
                </a:lnTo>
                <a:lnTo>
                  <a:pt x="1160066" y="100059"/>
                </a:lnTo>
                <a:lnTo>
                  <a:pt x="1117095" y="83194"/>
                </a:lnTo>
                <a:lnTo>
                  <a:pt x="1073412" y="67793"/>
                </a:lnTo>
                <a:lnTo>
                  <a:pt x="1029046" y="53885"/>
                </a:lnTo>
                <a:lnTo>
                  <a:pt x="984028" y="41501"/>
                </a:lnTo>
                <a:lnTo>
                  <a:pt x="938388" y="30671"/>
                </a:lnTo>
                <a:lnTo>
                  <a:pt x="892156" y="21424"/>
                </a:lnTo>
                <a:lnTo>
                  <a:pt x="845361" y="13792"/>
                </a:lnTo>
                <a:lnTo>
                  <a:pt x="798034" y="7803"/>
                </a:lnTo>
                <a:lnTo>
                  <a:pt x="750205" y="3488"/>
                </a:lnTo>
                <a:lnTo>
                  <a:pt x="701904" y="877"/>
                </a:lnTo>
                <a:lnTo>
                  <a:pt x="653161" y="0"/>
                </a:lnTo>
                <a:close/>
              </a:path>
            </a:pathLst>
          </a:custGeom>
          <a:solidFill>
            <a:srgbClr val="0433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92377" y="4661865"/>
            <a:ext cx="33676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spcBef>
                <a:spcPts val="100"/>
              </a:spcBef>
              <a:defRPr sz="2400" spc="65">
                <a:solidFill>
                  <a:srgbClr val="344B5E"/>
                </a:solidFill>
                <a:latin typeface="DejaVu Serif"/>
                <a:cs typeface="DejaVu Serif"/>
              </a:defRPr>
            </a:lvl1pPr>
          </a:lstStyle>
          <a:p>
            <a:r>
              <a:rPr dirty="0"/>
              <a:t>𝑃(𝑋|𝑌)</a:t>
            </a:r>
            <a:r>
              <a:rPr lang="en-US" dirty="0"/>
              <a:t> = </a:t>
            </a:r>
            <a:r>
              <a:rPr lang="en-US" i="1" dirty="0"/>
              <a:t>P(X,Y) / P(Y)</a:t>
            </a:r>
            <a:endParaRPr i="1" dirty="0"/>
          </a:p>
        </p:txBody>
      </p:sp>
      <p:sp>
        <p:nvSpPr>
          <p:cNvPr id="10" name="object 10"/>
          <p:cNvSpPr/>
          <p:nvPr/>
        </p:nvSpPr>
        <p:spPr>
          <a:xfrm>
            <a:off x="1767840" y="2119123"/>
            <a:ext cx="1343025" cy="2310765"/>
          </a:xfrm>
          <a:custGeom>
            <a:avLst/>
            <a:gdLst/>
            <a:ahLst/>
            <a:cxnLst/>
            <a:rect l="l" t="t" r="r" b="b"/>
            <a:pathLst>
              <a:path w="1343025" h="2310765">
                <a:moveTo>
                  <a:pt x="671322" y="0"/>
                </a:moveTo>
                <a:lnTo>
                  <a:pt x="581787" y="54737"/>
                </a:lnTo>
                <a:lnTo>
                  <a:pt x="543284" y="81912"/>
                </a:lnTo>
                <a:lnTo>
                  <a:pt x="505805" y="110415"/>
                </a:lnTo>
                <a:lnTo>
                  <a:pt x="469383" y="140210"/>
                </a:lnTo>
                <a:lnTo>
                  <a:pt x="434052" y="171265"/>
                </a:lnTo>
                <a:lnTo>
                  <a:pt x="399846" y="203546"/>
                </a:lnTo>
                <a:lnTo>
                  <a:pt x="366798" y="237018"/>
                </a:lnTo>
                <a:lnTo>
                  <a:pt x="334942" y="271648"/>
                </a:lnTo>
                <a:lnTo>
                  <a:pt x="304311" y="307401"/>
                </a:lnTo>
                <a:lnTo>
                  <a:pt x="274940" y="344245"/>
                </a:lnTo>
                <a:lnTo>
                  <a:pt x="246862" y="382144"/>
                </a:lnTo>
                <a:lnTo>
                  <a:pt x="220111" y="421066"/>
                </a:lnTo>
                <a:lnTo>
                  <a:pt x="194720" y="460976"/>
                </a:lnTo>
                <a:lnTo>
                  <a:pt x="170723" y="501841"/>
                </a:lnTo>
                <a:lnTo>
                  <a:pt x="148153" y="543626"/>
                </a:lnTo>
                <a:lnTo>
                  <a:pt x="127045" y="586298"/>
                </a:lnTo>
                <a:lnTo>
                  <a:pt x="107433" y="629822"/>
                </a:lnTo>
                <a:lnTo>
                  <a:pt x="89349" y="674166"/>
                </a:lnTo>
                <a:lnTo>
                  <a:pt x="72827" y="719295"/>
                </a:lnTo>
                <a:lnTo>
                  <a:pt x="57901" y="765174"/>
                </a:lnTo>
                <a:lnTo>
                  <a:pt x="44606" y="811772"/>
                </a:lnTo>
                <a:lnTo>
                  <a:pt x="32974" y="859052"/>
                </a:lnTo>
                <a:lnTo>
                  <a:pt x="23038" y="906982"/>
                </a:lnTo>
                <a:lnTo>
                  <a:pt x="14834" y="955528"/>
                </a:lnTo>
                <a:lnTo>
                  <a:pt x="8395" y="1004656"/>
                </a:lnTo>
                <a:lnTo>
                  <a:pt x="3753" y="1054332"/>
                </a:lnTo>
                <a:lnTo>
                  <a:pt x="944" y="1104522"/>
                </a:lnTo>
                <a:lnTo>
                  <a:pt x="0" y="1155191"/>
                </a:lnTo>
                <a:lnTo>
                  <a:pt x="944" y="1205861"/>
                </a:lnTo>
                <a:lnTo>
                  <a:pt x="3753" y="1256051"/>
                </a:lnTo>
                <a:lnTo>
                  <a:pt x="8395" y="1305727"/>
                </a:lnTo>
                <a:lnTo>
                  <a:pt x="14834" y="1354855"/>
                </a:lnTo>
                <a:lnTo>
                  <a:pt x="23038" y="1403401"/>
                </a:lnTo>
                <a:lnTo>
                  <a:pt x="32974" y="1451331"/>
                </a:lnTo>
                <a:lnTo>
                  <a:pt x="44606" y="1498611"/>
                </a:lnTo>
                <a:lnTo>
                  <a:pt x="57901" y="1545209"/>
                </a:lnTo>
                <a:lnTo>
                  <a:pt x="72827" y="1591088"/>
                </a:lnTo>
                <a:lnTo>
                  <a:pt x="89349" y="1636217"/>
                </a:lnTo>
                <a:lnTo>
                  <a:pt x="107433" y="1680561"/>
                </a:lnTo>
                <a:lnTo>
                  <a:pt x="127045" y="1724085"/>
                </a:lnTo>
                <a:lnTo>
                  <a:pt x="148153" y="1766757"/>
                </a:lnTo>
                <a:lnTo>
                  <a:pt x="170723" y="1808542"/>
                </a:lnTo>
                <a:lnTo>
                  <a:pt x="194720" y="1849407"/>
                </a:lnTo>
                <a:lnTo>
                  <a:pt x="220111" y="1889317"/>
                </a:lnTo>
                <a:lnTo>
                  <a:pt x="246862" y="1928239"/>
                </a:lnTo>
                <a:lnTo>
                  <a:pt x="274940" y="1966138"/>
                </a:lnTo>
                <a:lnTo>
                  <a:pt x="304311" y="2002982"/>
                </a:lnTo>
                <a:lnTo>
                  <a:pt x="334942" y="2038735"/>
                </a:lnTo>
                <a:lnTo>
                  <a:pt x="366798" y="2073365"/>
                </a:lnTo>
                <a:lnTo>
                  <a:pt x="399846" y="2106837"/>
                </a:lnTo>
                <a:lnTo>
                  <a:pt x="434052" y="2139118"/>
                </a:lnTo>
                <a:lnTo>
                  <a:pt x="469383" y="2170173"/>
                </a:lnTo>
                <a:lnTo>
                  <a:pt x="505805" y="2199968"/>
                </a:lnTo>
                <a:lnTo>
                  <a:pt x="543284" y="2228471"/>
                </a:lnTo>
                <a:lnTo>
                  <a:pt x="581787" y="2255647"/>
                </a:lnTo>
                <a:lnTo>
                  <a:pt x="671322" y="2310384"/>
                </a:lnTo>
                <a:lnTo>
                  <a:pt x="760857" y="2255647"/>
                </a:lnTo>
                <a:lnTo>
                  <a:pt x="799359" y="2228471"/>
                </a:lnTo>
                <a:lnTo>
                  <a:pt x="836838" y="2199968"/>
                </a:lnTo>
                <a:lnTo>
                  <a:pt x="873260" y="2170173"/>
                </a:lnTo>
                <a:lnTo>
                  <a:pt x="908591" y="2139118"/>
                </a:lnTo>
                <a:lnTo>
                  <a:pt x="942797" y="2106837"/>
                </a:lnTo>
                <a:lnTo>
                  <a:pt x="975845" y="2073365"/>
                </a:lnTo>
                <a:lnTo>
                  <a:pt x="1007701" y="2038735"/>
                </a:lnTo>
                <a:lnTo>
                  <a:pt x="1038332" y="2002982"/>
                </a:lnTo>
                <a:lnTo>
                  <a:pt x="1067703" y="1966138"/>
                </a:lnTo>
                <a:lnTo>
                  <a:pt x="1095781" y="1928239"/>
                </a:lnTo>
                <a:lnTo>
                  <a:pt x="1122532" y="1889317"/>
                </a:lnTo>
                <a:lnTo>
                  <a:pt x="1147923" y="1849407"/>
                </a:lnTo>
                <a:lnTo>
                  <a:pt x="1171920" y="1808542"/>
                </a:lnTo>
                <a:lnTo>
                  <a:pt x="1194490" y="1766757"/>
                </a:lnTo>
                <a:lnTo>
                  <a:pt x="1215598" y="1724085"/>
                </a:lnTo>
                <a:lnTo>
                  <a:pt x="1235210" y="1680561"/>
                </a:lnTo>
                <a:lnTo>
                  <a:pt x="1253294" y="1636217"/>
                </a:lnTo>
                <a:lnTo>
                  <a:pt x="1269816" y="1591088"/>
                </a:lnTo>
                <a:lnTo>
                  <a:pt x="1284742" y="1545209"/>
                </a:lnTo>
                <a:lnTo>
                  <a:pt x="1298037" y="1498611"/>
                </a:lnTo>
                <a:lnTo>
                  <a:pt x="1309669" y="1451331"/>
                </a:lnTo>
                <a:lnTo>
                  <a:pt x="1319605" y="1403401"/>
                </a:lnTo>
                <a:lnTo>
                  <a:pt x="1327809" y="1354855"/>
                </a:lnTo>
                <a:lnTo>
                  <a:pt x="1334248" y="1305727"/>
                </a:lnTo>
                <a:lnTo>
                  <a:pt x="1338890" y="1256051"/>
                </a:lnTo>
                <a:lnTo>
                  <a:pt x="1341699" y="1205861"/>
                </a:lnTo>
                <a:lnTo>
                  <a:pt x="1342644" y="1155191"/>
                </a:lnTo>
                <a:lnTo>
                  <a:pt x="1341699" y="1104522"/>
                </a:lnTo>
                <a:lnTo>
                  <a:pt x="1338890" y="1054332"/>
                </a:lnTo>
                <a:lnTo>
                  <a:pt x="1334248" y="1004656"/>
                </a:lnTo>
                <a:lnTo>
                  <a:pt x="1327809" y="955528"/>
                </a:lnTo>
                <a:lnTo>
                  <a:pt x="1319605" y="906982"/>
                </a:lnTo>
                <a:lnTo>
                  <a:pt x="1309669" y="859052"/>
                </a:lnTo>
                <a:lnTo>
                  <a:pt x="1298037" y="811772"/>
                </a:lnTo>
                <a:lnTo>
                  <a:pt x="1284742" y="765174"/>
                </a:lnTo>
                <a:lnTo>
                  <a:pt x="1269816" y="719295"/>
                </a:lnTo>
                <a:lnTo>
                  <a:pt x="1253294" y="674166"/>
                </a:lnTo>
                <a:lnTo>
                  <a:pt x="1235210" y="629822"/>
                </a:lnTo>
                <a:lnTo>
                  <a:pt x="1215598" y="586298"/>
                </a:lnTo>
                <a:lnTo>
                  <a:pt x="1194490" y="543626"/>
                </a:lnTo>
                <a:lnTo>
                  <a:pt x="1171920" y="501841"/>
                </a:lnTo>
                <a:lnTo>
                  <a:pt x="1147923" y="460976"/>
                </a:lnTo>
                <a:lnTo>
                  <a:pt x="1122532" y="421066"/>
                </a:lnTo>
                <a:lnTo>
                  <a:pt x="1095781" y="382144"/>
                </a:lnTo>
                <a:lnTo>
                  <a:pt x="1067703" y="344245"/>
                </a:lnTo>
                <a:lnTo>
                  <a:pt x="1038332" y="307401"/>
                </a:lnTo>
                <a:lnTo>
                  <a:pt x="1007701" y="271648"/>
                </a:lnTo>
                <a:lnTo>
                  <a:pt x="975845" y="237018"/>
                </a:lnTo>
                <a:lnTo>
                  <a:pt x="942797" y="203546"/>
                </a:lnTo>
                <a:lnTo>
                  <a:pt x="908591" y="171265"/>
                </a:lnTo>
                <a:lnTo>
                  <a:pt x="873260" y="140210"/>
                </a:lnTo>
                <a:lnTo>
                  <a:pt x="836838" y="110415"/>
                </a:lnTo>
                <a:lnTo>
                  <a:pt x="799359" y="81912"/>
                </a:lnTo>
                <a:lnTo>
                  <a:pt x="760857" y="54737"/>
                </a:lnTo>
                <a:lnTo>
                  <a:pt x="671322" y="0"/>
                </a:lnTo>
                <a:close/>
              </a:path>
            </a:pathLst>
          </a:custGeom>
          <a:solidFill>
            <a:srgbClr val="6D46C3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67840" y="2119123"/>
            <a:ext cx="1343025" cy="2310765"/>
          </a:xfrm>
          <a:custGeom>
            <a:avLst/>
            <a:gdLst/>
            <a:ahLst/>
            <a:cxnLst/>
            <a:rect l="l" t="t" r="r" b="b"/>
            <a:pathLst>
              <a:path w="1343025" h="2310765">
                <a:moveTo>
                  <a:pt x="671322" y="0"/>
                </a:moveTo>
                <a:lnTo>
                  <a:pt x="760857" y="54737"/>
                </a:lnTo>
                <a:lnTo>
                  <a:pt x="799359" y="81912"/>
                </a:lnTo>
                <a:lnTo>
                  <a:pt x="836838" y="110415"/>
                </a:lnTo>
                <a:lnTo>
                  <a:pt x="873260" y="140210"/>
                </a:lnTo>
                <a:lnTo>
                  <a:pt x="908591" y="171265"/>
                </a:lnTo>
                <a:lnTo>
                  <a:pt x="942797" y="203546"/>
                </a:lnTo>
                <a:lnTo>
                  <a:pt x="975845" y="237018"/>
                </a:lnTo>
                <a:lnTo>
                  <a:pt x="1007701" y="271648"/>
                </a:lnTo>
                <a:lnTo>
                  <a:pt x="1038332" y="307401"/>
                </a:lnTo>
                <a:lnTo>
                  <a:pt x="1067703" y="344245"/>
                </a:lnTo>
                <a:lnTo>
                  <a:pt x="1095781" y="382144"/>
                </a:lnTo>
                <a:lnTo>
                  <a:pt x="1122532" y="421066"/>
                </a:lnTo>
                <a:lnTo>
                  <a:pt x="1147923" y="460976"/>
                </a:lnTo>
                <a:lnTo>
                  <a:pt x="1171920" y="501841"/>
                </a:lnTo>
                <a:lnTo>
                  <a:pt x="1194490" y="543626"/>
                </a:lnTo>
                <a:lnTo>
                  <a:pt x="1215598" y="586298"/>
                </a:lnTo>
                <a:lnTo>
                  <a:pt x="1235210" y="629822"/>
                </a:lnTo>
                <a:lnTo>
                  <a:pt x="1253294" y="674166"/>
                </a:lnTo>
                <a:lnTo>
                  <a:pt x="1269816" y="719295"/>
                </a:lnTo>
                <a:lnTo>
                  <a:pt x="1284742" y="765174"/>
                </a:lnTo>
                <a:lnTo>
                  <a:pt x="1298037" y="811772"/>
                </a:lnTo>
                <a:lnTo>
                  <a:pt x="1309669" y="859052"/>
                </a:lnTo>
                <a:lnTo>
                  <a:pt x="1319605" y="906982"/>
                </a:lnTo>
                <a:lnTo>
                  <a:pt x="1327809" y="955528"/>
                </a:lnTo>
                <a:lnTo>
                  <a:pt x="1334248" y="1004656"/>
                </a:lnTo>
                <a:lnTo>
                  <a:pt x="1338890" y="1054332"/>
                </a:lnTo>
                <a:lnTo>
                  <a:pt x="1341699" y="1104522"/>
                </a:lnTo>
                <a:lnTo>
                  <a:pt x="1342644" y="1155191"/>
                </a:lnTo>
                <a:lnTo>
                  <a:pt x="1341699" y="1205861"/>
                </a:lnTo>
                <a:lnTo>
                  <a:pt x="1338890" y="1256051"/>
                </a:lnTo>
                <a:lnTo>
                  <a:pt x="1334248" y="1305727"/>
                </a:lnTo>
                <a:lnTo>
                  <a:pt x="1327809" y="1354855"/>
                </a:lnTo>
                <a:lnTo>
                  <a:pt x="1319605" y="1403401"/>
                </a:lnTo>
                <a:lnTo>
                  <a:pt x="1309669" y="1451331"/>
                </a:lnTo>
                <a:lnTo>
                  <a:pt x="1298037" y="1498611"/>
                </a:lnTo>
                <a:lnTo>
                  <a:pt x="1284742" y="1545209"/>
                </a:lnTo>
                <a:lnTo>
                  <a:pt x="1269816" y="1591088"/>
                </a:lnTo>
                <a:lnTo>
                  <a:pt x="1253294" y="1636217"/>
                </a:lnTo>
                <a:lnTo>
                  <a:pt x="1235210" y="1680561"/>
                </a:lnTo>
                <a:lnTo>
                  <a:pt x="1215598" y="1724085"/>
                </a:lnTo>
                <a:lnTo>
                  <a:pt x="1194490" y="1766757"/>
                </a:lnTo>
                <a:lnTo>
                  <a:pt x="1171920" y="1808542"/>
                </a:lnTo>
                <a:lnTo>
                  <a:pt x="1147923" y="1849407"/>
                </a:lnTo>
                <a:lnTo>
                  <a:pt x="1122532" y="1889317"/>
                </a:lnTo>
                <a:lnTo>
                  <a:pt x="1095781" y="1928239"/>
                </a:lnTo>
                <a:lnTo>
                  <a:pt x="1067703" y="1966138"/>
                </a:lnTo>
                <a:lnTo>
                  <a:pt x="1038332" y="2002982"/>
                </a:lnTo>
                <a:lnTo>
                  <a:pt x="1007701" y="2038735"/>
                </a:lnTo>
                <a:lnTo>
                  <a:pt x="975845" y="2073365"/>
                </a:lnTo>
                <a:lnTo>
                  <a:pt x="942797" y="2106837"/>
                </a:lnTo>
                <a:lnTo>
                  <a:pt x="908591" y="2139118"/>
                </a:lnTo>
                <a:lnTo>
                  <a:pt x="873260" y="2170173"/>
                </a:lnTo>
                <a:lnTo>
                  <a:pt x="836838" y="2199968"/>
                </a:lnTo>
                <a:lnTo>
                  <a:pt x="799359" y="2228471"/>
                </a:lnTo>
                <a:lnTo>
                  <a:pt x="760857" y="2255647"/>
                </a:lnTo>
                <a:lnTo>
                  <a:pt x="671322" y="2310384"/>
                </a:lnTo>
                <a:lnTo>
                  <a:pt x="581787" y="2255647"/>
                </a:lnTo>
                <a:lnTo>
                  <a:pt x="543284" y="2228471"/>
                </a:lnTo>
                <a:lnTo>
                  <a:pt x="505805" y="2199968"/>
                </a:lnTo>
                <a:lnTo>
                  <a:pt x="469383" y="2170173"/>
                </a:lnTo>
                <a:lnTo>
                  <a:pt x="434052" y="2139118"/>
                </a:lnTo>
                <a:lnTo>
                  <a:pt x="399846" y="2106837"/>
                </a:lnTo>
                <a:lnTo>
                  <a:pt x="366798" y="2073365"/>
                </a:lnTo>
                <a:lnTo>
                  <a:pt x="334942" y="2038735"/>
                </a:lnTo>
                <a:lnTo>
                  <a:pt x="304311" y="2002982"/>
                </a:lnTo>
                <a:lnTo>
                  <a:pt x="274940" y="1966138"/>
                </a:lnTo>
                <a:lnTo>
                  <a:pt x="246862" y="1928239"/>
                </a:lnTo>
                <a:lnTo>
                  <a:pt x="220111" y="1889317"/>
                </a:lnTo>
                <a:lnTo>
                  <a:pt x="194720" y="1849407"/>
                </a:lnTo>
                <a:lnTo>
                  <a:pt x="170723" y="1808542"/>
                </a:lnTo>
                <a:lnTo>
                  <a:pt x="148153" y="1766757"/>
                </a:lnTo>
                <a:lnTo>
                  <a:pt x="127045" y="1724085"/>
                </a:lnTo>
                <a:lnTo>
                  <a:pt x="107433" y="1680561"/>
                </a:lnTo>
                <a:lnTo>
                  <a:pt x="89349" y="1636217"/>
                </a:lnTo>
                <a:lnTo>
                  <a:pt x="72827" y="1591088"/>
                </a:lnTo>
                <a:lnTo>
                  <a:pt x="57901" y="1545209"/>
                </a:lnTo>
                <a:lnTo>
                  <a:pt x="44606" y="1498611"/>
                </a:lnTo>
                <a:lnTo>
                  <a:pt x="32974" y="1451331"/>
                </a:lnTo>
                <a:lnTo>
                  <a:pt x="23038" y="1403401"/>
                </a:lnTo>
                <a:lnTo>
                  <a:pt x="14834" y="1354855"/>
                </a:lnTo>
                <a:lnTo>
                  <a:pt x="8395" y="1305727"/>
                </a:lnTo>
                <a:lnTo>
                  <a:pt x="3753" y="1256051"/>
                </a:lnTo>
                <a:lnTo>
                  <a:pt x="944" y="1205861"/>
                </a:lnTo>
                <a:lnTo>
                  <a:pt x="0" y="1155191"/>
                </a:lnTo>
                <a:lnTo>
                  <a:pt x="944" y="1104522"/>
                </a:lnTo>
                <a:lnTo>
                  <a:pt x="3753" y="1054332"/>
                </a:lnTo>
                <a:lnTo>
                  <a:pt x="8395" y="1004656"/>
                </a:lnTo>
                <a:lnTo>
                  <a:pt x="14834" y="955528"/>
                </a:lnTo>
                <a:lnTo>
                  <a:pt x="23038" y="906982"/>
                </a:lnTo>
                <a:lnTo>
                  <a:pt x="32974" y="859052"/>
                </a:lnTo>
                <a:lnTo>
                  <a:pt x="44606" y="811772"/>
                </a:lnTo>
                <a:lnTo>
                  <a:pt x="57901" y="765174"/>
                </a:lnTo>
                <a:lnTo>
                  <a:pt x="72827" y="719295"/>
                </a:lnTo>
                <a:lnTo>
                  <a:pt x="89349" y="674166"/>
                </a:lnTo>
                <a:lnTo>
                  <a:pt x="107433" y="629822"/>
                </a:lnTo>
                <a:lnTo>
                  <a:pt x="127045" y="586298"/>
                </a:lnTo>
                <a:lnTo>
                  <a:pt x="148153" y="543626"/>
                </a:lnTo>
                <a:lnTo>
                  <a:pt x="170723" y="501841"/>
                </a:lnTo>
                <a:lnTo>
                  <a:pt x="194720" y="460976"/>
                </a:lnTo>
                <a:lnTo>
                  <a:pt x="220111" y="421066"/>
                </a:lnTo>
                <a:lnTo>
                  <a:pt x="246862" y="382144"/>
                </a:lnTo>
                <a:lnTo>
                  <a:pt x="274940" y="344245"/>
                </a:lnTo>
                <a:lnTo>
                  <a:pt x="304311" y="307401"/>
                </a:lnTo>
                <a:lnTo>
                  <a:pt x="334942" y="271648"/>
                </a:lnTo>
                <a:lnTo>
                  <a:pt x="366798" y="237018"/>
                </a:lnTo>
                <a:lnTo>
                  <a:pt x="399846" y="203546"/>
                </a:lnTo>
                <a:lnTo>
                  <a:pt x="434052" y="171265"/>
                </a:lnTo>
                <a:lnTo>
                  <a:pt x="469383" y="140210"/>
                </a:lnTo>
                <a:lnTo>
                  <a:pt x="505805" y="110415"/>
                </a:lnTo>
                <a:lnTo>
                  <a:pt x="543284" y="81912"/>
                </a:lnTo>
                <a:lnTo>
                  <a:pt x="581787" y="54737"/>
                </a:lnTo>
                <a:lnTo>
                  <a:pt x="671322" y="0"/>
                </a:lnTo>
                <a:close/>
              </a:path>
            </a:pathLst>
          </a:custGeom>
          <a:ln w="76200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72412" y="2119123"/>
            <a:ext cx="1343025" cy="2310765"/>
          </a:xfrm>
          <a:custGeom>
            <a:avLst/>
            <a:gdLst/>
            <a:ahLst/>
            <a:cxnLst/>
            <a:rect l="l" t="t" r="r" b="b"/>
            <a:pathLst>
              <a:path w="1343025" h="2310765">
                <a:moveTo>
                  <a:pt x="671321" y="0"/>
                </a:moveTo>
                <a:lnTo>
                  <a:pt x="581787" y="54737"/>
                </a:lnTo>
                <a:lnTo>
                  <a:pt x="543284" y="81912"/>
                </a:lnTo>
                <a:lnTo>
                  <a:pt x="505805" y="110415"/>
                </a:lnTo>
                <a:lnTo>
                  <a:pt x="469383" y="140210"/>
                </a:lnTo>
                <a:lnTo>
                  <a:pt x="434052" y="171265"/>
                </a:lnTo>
                <a:lnTo>
                  <a:pt x="399846" y="203546"/>
                </a:lnTo>
                <a:lnTo>
                  <a:pt x="366798" y="237018"/>
                </a:lnTo>
                <a:lnTo>
                  <a:pt x="334942" y="271648"/>
                </a:lnTo>
                <a:lnTo>
                  <a:pt x="304311" y="307401"/>
                </a:lnTo>
                <a:lnTo>
                  <a:pt x="274940" y="344245"/>
                </a:lnTo>
                <a:lnTo>
                  <a:pt x="246862" y="382144"/>
                </a:lnTo>
                <a:lnTo>
                  <a:pt x="220111" y="421066"/>
                </a:lnTo>
                <a:lnTo>
                  <a:pt x="194720" y="460976"/>
                </a:lnTo>
                <a:lnTo>
                  <a:pt x="170723" y="501841"/>
                </a:lnTo>
                <a:lnTo>
                  <a:pt x="148153" y="543626"/>
                </a:lnTo>
                <a:lnTo>
                  <a:pt x="127045" y="586298"/>
                </a:lnTo>
                <a:lnTo>
                  <a:pt x="107433" y="629822"/>
                </a:lnTo>
                <a:lnTo>
                  <a:pt x="89349" y="674166"/>
                </a:lnTo>
                <a:lnTo>
                  <a:pt x="72827" y="719295"/>
                </a:lnTo>
                <a:lnTo>
                  <a:pt x="57901" y="765174"/>
                </a:lnTo>
                <a:lnTo>
                  <a:pt x="44606" y="811772"/>
                </a:lnTo>
                <a:lnTo>
                  <a:pt x="32974" y="859052"/>
                </a:lnTo>
                <a:lnTo>
                  <a:pt x="23038" y="906982"/>
                </a:lnTo>
                <a:lnTo>
                  <a:pt x="14834" y="955528"/>
                </a:lnTo>
                <a:lnTo>
                  <a:pt x="8395" y="1004656"/>
                </a:lnTo>
                <a:lnTo>
                  <a:pt x="3753" y="1054332"/>
                </a:lnTo>
                <a:lnTo>
                  <a:pt x="944" y="1104522"/>
                </a:lnTo>
                <a:lnTo>
                  <a:pt x="0" y="1155191"/>
                </a:lnTo>
                <a:lnTo>
                  <a:pt x="944" y="1205861"/>
                </a:lnTo>
                <a:lnTo>
                  <a:pt x="3753" y="1256051"/>
                </a:lnTo>
                <a:lnTo>
                  <a:pt x="8395" y="1305727"/>
                </a:lnTo>
                <a:lnTo>
                  <a:pt x="14834" y="1354855"/>
                </a:lnTo>
                <a:lnTo>
                  <a:pt x="23038" y="1403401"/>
                </a:lnTo>
                <a:lnTo>
                  <a:pt x="32974" y="1451331"/>
                </a:lnTo>
                <a:lnTo>
                  <a:pt x="44606" y="1498611"/>
                </a:lnTo>
                <a:lnTo>
                  <a:pt x="57901" y="1545209"/>
                </a:lnTo>
                <a:lnTo>
                  <a:pt x="72827" y="1591088"/>
                </a:lnTo>
                <a:lnTo>
                  <a:pt x="89349" y="1636217"/>
                </a:lnTo>
                <a:lnTo>
                  <a:pt x="107433" y="1680561"/>
                </a:lnTo>
                <a:lnTo>
                  <a:pt x="127045" y="1724085"/>
                </a:lnTo>
                <a:lnTo>
                  <a:pt x="148153" y="1766757"/>
                </a:lnTo>
                <a:lnTo>
                  <a:pt x="170723" y="1808542"/>
                </a:lnTo>
                <a:lnTo>
                  <a:pt x="194720" y="1849407"/>
                </a:lnTo>
                <a:lnTo>
                  <a:pt x="220111" y="1889317"/>
                </a:lnTo>
                <a:lnTo>
                  <a:pt x="246862" y="1928239"/>
                </a:lnTo>
                <a:lnTo>
                  <a:pt x="274940" y="1966138"/>
                </a:lnTo>
                <a:lnTo>
                  <a:pt x="304311" y="2002982"/>
                </a:lnTo>
                <a:lnTo>
                  <a:pt x="334942" y="2038735"/>
                </a:lnTo>
                <a:lnTo>
                  <a:pt x="366798" y="2073365"/>
                </a:lnTo>
                <a:lnTo>
                  <a:pt x="399846" y="2106837"/>
                </a:lnTo>
                <a:lnTo>
                  <a:pt x="434052" y="2139118"/>
                </a:lnTo>
                <a:lnTo>
                  <a:pt x="469383" y="2170173"/>
                </a:lnTo>
                <a:lnTo>
                  <a:pt x="505805" y="2199968"/>
                </a:lnTo>
                <a:lnTo>
                  <a:pt x="543284" y="2228471"/>
                </a:lnTo>
                <a:lnTo>
                  <a:pt x="581787" y="2255647"/>
                </a:lnTo>
                <a:lnTo>
                  <a:pt x="671321" y="2310384"/>
                </a:lnTo>
                <a:lnTo>
                  <a:pt x="760857" y="2255647"/>
                </a:lnTo>
                <a:lnTo>
                  <a:pt x="799359" y="2228471"/>
                </a:lnTo>
                <a:lnTo>
                  <a:pt x="836838" y="2199968"/>
                </a:lnTo>
                <a:lnTo>
                  <a:pt x="873260" y="2170173"/>
                </a:lnTo>
                <a:lnTo>
                  <a:pt x="908591" y="2139118"/>
                </a:lnTo>
                <a:lnTo>
                  <a:pt x="942797" y="2106837"/>
                </a:lnTo>
                <a:lnTo>
                  <a:pt x="975845" y="2073365"/>
                </a:lnTo>
                <a:lnTo>
                  <a:pt x="1007701" y="2038735"/>
                </a:lnTo>
                <a:lnTo>
                  <a:pt x="1038332" y="2002982"/>
                </a:lnTo>
                <a:lnTo>
                  <a:pt x="1067703" y="1966138"/>
                </a:lnTo>
                <a:lnTo>
                  <a:pt x="1095781" y="1928239"/>
                </a:lnTo>
                <a:lnTo>
                  <a:pt x="1122532" y="1889317"/>
                </a:lnTo>
                <a:lnTo>
                  <a:pt x="1147923" y="1849407"/>
                </a:lnTo>
                <a:lnTo>
                  <a:pt x="1171920" y="1808542"/>
                </a:lnTo>
                <a:lnTo>
                  <a:pt x="1194490" y="1766757"/>
                </a:lnTo>
                <a:lnTo>
                  <a:pt x="1215598" y="1724085"/>
                </a:lnTo>
                <a:lnTo>
                  <a:pt x="1235210" y="1680561"/>
                </a:lnTo>
                <a:lnTo>
                  <a:pt x="1253294" y="1636217"/>
                </a:lnTo>
                <a:lnTo>
                  <a:pt x="1269816" y="1591088"/>
                </a:lnTo>
                <a:lnTo>
                  <a:pt x="1284742" y="1545209"/>
                </a:lnTo>
                <a:lnTo>
                  <a:pt x="1298037" y="1498611"/>
                </a:lnTo>
                <a:lnTo>
                  <a:pt x="1309669" y="1451331"/>
                </a:lnTo>
                <a:lnTo>
                  <a:pt x="1319605" y="1403401"/>
                </a:lnTo>
                <a:lnTo>
                  <a:pt x="1327809" y="1354855"/>
                </a:lnTo>
                <a:lnTo>
                  <a:pt x="1334248" y="1305727"/>
                </a:lnTo>
                <a:lnTo>
                  <a:pt x="1338890" y="1256051"/>
                </a:lnTo>
                <a:lnTo>
                  <a:pt x="1341699" y="1205861"/>
                </a:lnTo>
                <a:lnTo>
                  <a:pt x="1342644" y="1155191"/>
                </a:lnTo>
                <a:lnTo>
                  <a:pt x="1341699" y="1104522"/>
                </a:lnTo>
                <a:lnTo>
                  <a:pt x="1338890" y="1054332"/>
                </a:lnTo>
                <a:lnTo>
                  <a:pt x="1334248" y="1004656"/>
                </a:lnTo>
                <a:lnTo>
                  <a:pt x="1327809" y="955528"/>
                </a:lnTo>
                <a:lnTo>
                  <a:pt x="1319605" y="906982"/>
                </a:lnTo>
                <a:lnTo>
                  <a:pt x="1309669" y="859052"/>
                </a:lnTo>
                <a:lnTo>
                  <a:pt x="1298037" y="811772"/>
                </a:lnTo>
                <a:lnTo>
                  <a:pt x="1284742" y="765174"/>
                </a:lnTo>
                <a:lnTo>
                  <a:pt x="1269816" y="719295"/>
                </a:lnTo>
                <a:lnTo>
                  <a:pt x="1253294" y="674166"/>
                </a:lnTo>
                <a:lnTo>
                  <a:pt x="1235210" y="629822"/>
                </a:lnTo>
                <a:lnTo>
                  <a:pt x="1215598" y="586298"/>
                </a:lnTo>
                <a:lnTo>
                  <a:pt x="1194490" y="543626"/>
                </a:lnTo>
                <a:lnTo>
                  <a:pt x="1171920" y="501841"/>
                </a:lnTo>
                <a:lnTo>
                  <a:pt x="1147923" y="460976"/>
                </a:lnTo>
                <a:lnTo>
                  <a:pt x="1122532" y="421066"/>
                </a:lnTo>
                <a:lnTo>
                  <a:pt x="1095781" y="382144"/>
                </a:lnTo>
                <a:lnTo>
                  <a:pt x="1067703" y="344245"/>
                </a:lnTo>
                <a:lnTo>
                  <a:pt x="1038332" y="307401"/>
                </a:lnTo>
                <a:lnTo>
                  <a:pt x="1007701" y="271648"/>
                </a:lnTo>
                <a:lnTo>
                  <a:pt x="975845" y="237018"/>
                </a:lnTo>
                <a:lnTo>
                  <a:pt x="942797" y="203546"/>
                </a:lnTo>
                <a:lnTo>
                  <a:pt x="908591" y="171265"/>
                </a:lnTo>
                <a:lnTo>
                  <a:pt x="873260" y="140210"/>
                </a:lnTo>
                <a:lnTo>
                  <a:pt x="836838" y="110415"/>
                </a:lnTo>
                <a:lnTo>
                  <a:pt x="799359" y="81912"/>
                </a:lnTo>
                <a:lnTo>
                  <a:pt x="760857" y="54737"/>
                </a:lnTo>
                <a:lnTo>
                  <a:pt x="671321" y="0"/>
                </a:lnTo>
                <a:close/>
              </a:path>
            </a:pathLst>
          </a:custGeom>
          <a:solidFill>
            <a:srgbClr val="6D46C3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72412" y="2119123"/>
            <a:ext cx="1343025" cy="2310765"/>
          </a:xfrm>
          <a:custGeom>
            <a:avLst/>
            <a:gdLst/>
            <a:ahLst/>
            <a:cxnLst/>
            <a:rect l="l" t="t" r="r" b="b"/>
            <a:pathLst>
              <a:path w="1343025" h="2310765">
                <a:moveTo>
                  <a:pt x="671321" y="0"/>
                </a:moveTo>
                <a:lnTo>
                  <a:pt x="760857" y="54737"/>
                </a:lnTo>
                <a:lnTo>
                  <a:pt x="799359" y="81912"/>
                </a:lnTo>
                <a:lnTo>
                  <a:pt x="836838" y="110415"/>
                </a:lnTo>
                <a:lnTo>
                  <a:pt x="873260" y="140210"/>
                </a:lnTo>
                <a:lnTo>
                  <a:pt x="908591" y="171265"/>
                </a:lnTo>
                <a:lnTo>
                  <a:pt x="942797" y="203546"/>
                </a:lnTo>
                <a:lnTo>
                  <a:pt x="975845" y="237018"/>
                </a:lnTo>
                <a:lnTo>
                  <a:pt x="1007701" y="271648"/>
                </a:lnTo>
                <a:lnTo>
                  <a:pt x="1038332" y="307401"/>
                </a:lnTo>
                <a:lnTo>
                  <a:pt x="1067703" y="344245"/>
                </a:lnTo>
                <a:lnTo>
                  <a:pt x="1095781" y="382144"/>
                </a:lnTo>
                <a:lnTo>
                  <a:pt x="1122532" y="421066"/>
                </a:lnTo>
                <a:lnTo>
                  <a:pt x="1147923" y="460976"/>
                </a:lnTo>
                <a:lnTo>
                  <a:pt x="1171920" y="501841"/>
                </a:lnTo>
                <a:lnTo>
                  <a:pt x="1194490" y="543626"/>
                </a:lnTo>
                <a:lnTo>
                  <a:pt x="1215598" y="586298"/>
                </a:lnTo>
                <a:lnTo>
                  <a:pt x="1235210" y="629822"/>
                </a:lnTo>
                <a:lnTo>
                  <a:pt x="1253294" y="674166"/>
                </a:lnTo>
                <a:lnTo>
                  <a:pt x="1269816" y="719295"/>
                </a:lnTo>
                <a:lnTo>
                  <a:pt x="1284742" y="765174"/>
                </a:lnTo>
                <a:lnTo>
                  <a:pt x="1298037" y="811772"/>
                </a:lnTo>
                <a:lnTo>
                  <a:pt x="1309669" y="859052"/>
                </a:lnTo>
                <a:lnTo>
                  <a:pt x="1319605" y="906982"/>
                </a:lnTo>
                <a:lnTo>
                  <a:pt x="1327809" y="955528"/>
                </a:lnTo>
                <a:lnTo>
                  <a:pt x="1334248" y="1004656"/>
                </a:lnTo>
                <a:lnTo>
                  <a:pt x="1338890" y="1054332"/>
                </a:lnTo>
                <a:lnTo>
                  <a:pt x="1341699" y="1104522"/>
                </a:lnTo>
                <a:lnTo>
                  <a:pt x="1342644" y="1155191"/>
                </a:lnTo>
                <a:lnTo>
                  <a:pt x="1341699" y="1205861"/>
                </a:lnTo>
                <a:lnTo>
                  <a:pt x="1338890" y="1256051"/>
                </a:lnTo>
                <a:lnTo>
                  <a:pt x="1334248" y="1305727"/>
                </a:lnTo>
                <a:lnTo>
                  <a:pt x="1327809" y="1354855"/>
                </a:lnTo>
                <a:lnTo>
                  <a:pt x="1319605" y="1403401"/>
                </a:lnTo>
                <a:lnTo>
                  <a:pt x="1309669" y="1451331"/>
                </a:lnTo>
                <a:lnTo>
                  <a:pt x="1298037" y="1498611"/>
                </a:lnTo>
                <a:lnTo>
                  <a:pt x="1284742" y="1545209"/>
                </a:lnTo>
                <a:lnTo>
                  <a:pt x="1269816" y="1591088"/>
                </a:lnTo>
                <a:lnTo>
                  <a:pt x="1253294" y="1636217"/>
                </a:lnTo>
                <a:lnTo>
                  <a:pt x="1235210" y="1680561"/>
                </a:lnTo>
                <a:lnTo>
                  <a:pt x="1215598" y="1724085"/>
                </a:lnTo>
                <a:lnTo>
                  <a:pt x="1194490" y="1766757"/>
                </a:lnTo>
                <a:lnTo>
                  <a:pt x="1171920" y="1808542"/>
                </a:lnTo>
                <a:lnTo>
                  <a:pt x="1147923" y="1849407"/>
                </a:lnTo>
                <a:lnTo>
                  <a:pt x="1122532" y="1889317"/>
                </a:lnTo>
                <a:lnTo>
                  <a:pt x="1095781" y="1928239"/>
                </a:lnTo>
                <a:lnTo>
                  <a:pt x="1067703" y="1966138"/>
                </a:lnTo>
                <a:lnTo>
                  <a:pt x="1038332" y="2002982"/>
                </a:lnTo>
                <a:lnTo>
                  <a:pt x="1007701" y="2038735"/>
                </a:lnTo>
                <a:lnTo>
                  <a:pt x="975845" y="2073365"/>
                </a:lnTo>
                <a:lnTo>
                  <a:pt x="942797" y="2106837"/>
                </a:lnTo>
                <a:lnTo>
                  <a:pt x="908591" y="2139118"/>
                </a:lnTo>
                <a:lnTo>
                  <a:pt x="873260" y="2170173"/>
                </a:lnTo>
                <a:lnTo>
                  <a:pt x="836838" y="2199968"/>
                </a:lnTo>
                <a:lnTo>
                  <a:pt x="799359" y="2228471"/>
                </a:lnTo>
                <a:lnTo>
                  <a:pt x="760857" y="2255647"/>
                </a:lnTo>
                <a:lnTo>
                  <a:pt x="671321" y="2310384"/>
                </a:lnTo>
                <a:lnTo>
                  <a:pt x="581787" y="2255647"/>
                </a:lnTo>
                <a:lnTo>
                  <a:pt x="543284" y="2228471"/>
                </a:lnTo>
                <a:lnTo>
                  <a:pt x="505805" y="2199968"/>
                </a:lnTo>
                <a:lnTo>
                  <a:pt x="469383" y="2170173"/>
                </a:lnTo>
                <a:lnTo>
                  <a:pt x="434052" y="2139118"/>
                </a:lnTo>
                <a:lnTo>
                  <a:pt x="399846" y="2106837"/>
                </a:lnTo>
                <a:lnTo>
                  <a:pt x="366798" y="2073365"/>
                </a:lnTo>
                <a:lnTo>
                  <a:pt x="334942" y="2038735"/>
                </a:lnTo>
                <a:lnTo>
                  <a:pt x="304311" y="2002982"/>
                </a:lnTo>
                <a:lnTo>
                  <a:pt x="274940" y="1966138"/>
                </a:lnTo>
                <a:lnTo>
                  <a:pt x="246862" y="1928239"/>
                </a:lnTo>
                <a:lnTo>
                  <a:pt x="220111" y="1889317"/>
                </a:lnTo>
                <a:lnTo>
                  <a:pt x="194720" y="1849407"/>
                </a:lnTo>
                <a:lnTo>
                  <a:pt x="170723" y="1808542"/>
                </a:lnTo>
                <a:lnTo>
                  <a:pt x="148153" y="1766757"/>
                </a:lnTo>
                <a:lnTo>
                  <a:pt x="127045" y="1724085"/>
                </a:lnTo>
                <a:lnTo>
                  <a:pt x="107433" y="1680561"/>
                </a:lnTo>
                <a:lnTo>
                  <a:pt x="89349" y="1636217"/>
                </a:lnTo>
                <a:lnTo>
                  <a:pt x="72827" y="1591088"/>
                </a:lnTo>
                <a:lnTo>
                  <a:pt x="57901" y="1545209"/>
                </a:lnTo>
                <a:lnTo>
                  <a:pt x="44606" y="1498611"/>
                </a:lnTo>
                <a:lnTo>
                  <a:pt x="32974" y="1451331"/>
                </a:lnTo>
                <a:lnTo>
                  <a:pt x="23038" y="1403401"/>
                </a:lnTo>
                <a:lnTo>
                  <a:pt x="14834" y="1354855"/>
                </a:lnTo>
                <a:lnTo>
                  <a:pt x="8395" y="1305727"/>
                </a:lnTo>
                <a:lnTo>
                  <a:pt x="3753" y="1256051"/>
                </a:lnTo>
                <a:lnTo>
                  <a:pt x="944" y="1205861"/>
                </a:lnTo>
                <a:lnTo>
                  <a:pt x="0" y="1155191"/>
                </a:lnTo>
                <a:lnTo>
                  <a:pt x="944" y="1104522"/>
                </a:lnTo>
                <a:lnTo>
                  <a:pt x="3753" y="1054332"/>
                </a:lnTo>
                <a:lnTo>
                  <a:pt x="8395" y="1004656"/>
                </a:lnTo>
                <a:lnTo>
                  <a:pt x="14834" y="955528"/>
                </a:lnTo>
                <a:lnTo>
                  <a:pt x="23038" y="906982"/>
                </a:lnTo>
                <a:lnTo>
                  <a:pt x="32974" y="859052"/>
                </a:lnTo>
                <a:lnTo>
                  <a:pt x="44606" y="811772"/>
                </a:lnTo>
                <a:lnTo>
                  <a:pt x="57901" y="765174"/>
                </a:lnTo>
                <a:lnTo>
                  <a:pt x="72827" y="719295"/>
                </a:lnTo>
                <a:lnTo>
                  <a:pt x="89349" y="674166"/>
                </a:lnTo>
                <a:lnTo>
                  <a:pt x="107433" y="629822"/>
                </a:lnTo>
                <a:lnTo>
                  <a:pt x="127045" y="586298"/>
                </a:lnTo>
                <a:lnTo>
                  <a:pt x="148153" y="543626"/>
                </a:lnTo>
                <a:lnTo>
                  <a:pt x="170723" y="501841"/>
                </a:lnTo>
                <a:lnTo>
                  <a:pt x="194720" y="460976"/>
                </a:lnTo>
                <a:lnTo>
                  <a:pt x="220111" y="421066"/>
                </a:lnTo>
                <a:lnTo>
                  <a:pt x="246862" y="382144"/>
                </a:lnTo>
                <a:lnTo>
                  <a:pt x="274940" y="344245"/>
                </a:lnTo>
                <a:lnTo>
                  <a:pt x="304311" y="307401"/>
                </a:lnTo>
                <a:lnTo>
                  <a:pt x="334942" y="271648"/>
                </a:lnTo>
                <a:lnTo>
                  <a:pt x="366798" y="237018"/>
                </a:lnTo>
                <a:lnTo>
                  <a:pt x="399846" y="203546"/>
                </a:lnTo>
                <a:lnTo>
                  <a:pt x="434052" y="171265"/>
                </a:lnTo>
                <a:lnTo>
                  <a:pt x="469383" y="140210"/>
                </a:lnTo>
                <a:lnTo>
                  <a:pt x="505805" y="110415"/>
                </a:lnTo>
                <a:lnTo>
                  <a:pt x="543284" y="81912"/>
                </a:lnTo>
                <a:lnTo>
                  <a:pt x="581787" y="54737"/>
                </a:lnTo>
                <a:lnTo>
                  <a:pt x="671321" y="0"/>
                </a:lnTo>
                <a:close/>
              </a:path>
            </a:pathLst>
          </a:custGeom>
          <a:ln w="76200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79014" y="4005072"/>
            <a:ext cx="224790" cy="695960"/>
          </a:xfrm>
          <a:custGeom>
            <a:avLst/>
            <a:gdLst/>
            <a:ahLst/>
            <a:cxnLst/>
            <a:rect l="l" t="t" r="r" b="b"/>
            <a:pathLst>
              <a:path w="224789" h="695960">
                <a:moveTo>
                  <a:pt x="150901" y="105829"/>
                </a:moveTo>
                <a:lnTo>
                  <a:pt x="0" y="685926"/>
                </a:lnTo>
                <a:lnTo>
                  <a:pt x="36830" y="695451"/>
                </a:lnTo>
                <a:lnTo>
                  <a:pt x="187754" y="115391"/>
                </a:lnTo>
                <a:lnTo>
                  <a:pt x="150901" y="105829"/>
                </a:lnTo>
                <a:close/>
              </a:path>
              <a:path w="224789" h="695960">
                <a:moveTo>
                  <a:pt x="216678" y="87375"/>
                </a:moveTo>
                <a:lnTo>
                  <a:pt x="155702" y="87375"/>
                </a:lnTo>
                <a:lnTo>
                  <a:pt x="192532" y="97027"/>
                </a:lnTo>
                <a:lnTo>
                  <a:pt x="187754" y="115391"/>
                </a:lnTo>
                <a:lnTo>
                  <a:pt x="224662" y="124967"/>
                </a:lnTo>
                <a:lnTo>
                  <a:pt x="216678" y="87375"/>
                </a:lnTo>
                <a:close/>
              </a:path>
              <a:path w="224789" h="695960">
                <a:moveTo>
                  <a:pt x="155702" y="87375"/>
                </a:moveTo>
                <a:lnTo>
                  <a:pt x="150901" y="105829"/>
                </a:lnTo>
                <a:lnTo>
                  <a:pt x="187754" y="115391"/>
                </a:lnTo>
                <a:lnTo>
                  <a:pt x="192532" y="97027"/>
                </a:lnTo>
                <a:lnTo>
                  <a:pt x="155702" y="87375"/>
                </a:lnTo>
                <a:close/>
              </a:path>
              <a:path w="224789" h="695960">
                <a:moveTo>
                  <a:pt x="198120" y="0"/>
                </a:moveTo>
                <a:lnTo>
                  <a:pt x="114046" y="96265"/>
                </a:lnTo>
                <a:lnTo>
                  <a:pt x="150901" y="105829"/>
                </a:lnTo>
                <a:lnTo>
                  <a:pt x="155702" y="87375"/>
                </a:lnTo>
                <a:lnTo>
                  <a:pt x="216678" y="87375"/>
                </a:lnTo>
                <a:lnTo>
                  <a:pt x="198120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5962BE6A-2B8F-4B42-9467-F8A03728E03B}"/>
              </a:ext>
            </a:extLst>
          </p:cNvPr>
          <p:cNvSpPr txBox="1"/>
          <p:nvPr/>
        </p:nvSpPr>
        <p:spPr>
          <a:xfrm>
            <a:off x="467544" y="332656"/>
            <a:ext cx="321868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zh-CN" altLang="en-US" sz="3200" dirty="0">
                <a:latin typeface="Trebuchet MS"/>
                <a:cs typeface="Trebuchet MS"/>
              </a:rPr>
              <a:t>概率基本知识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A0D66E53-704B-4B04-83DD-DA100D698963}"/>
              </a:ext>
            </a:extLst>
          </p:cNvPr>
          <p:cNvSpPr txBox="1"/>
          <p:nvPr/>
        </p:nvSpPr>
        <p:spPr>
          <a:xfrm>
            <a:off x="4711064" y="1925320"/>
            <a:ext cx="3605351" cy="1910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400" b="1" spc="25" dirty="0">
                <a:latin typeface="Trebuchet MS"/>
                <a:cs typeface="Trebuchet MS"/>
              </a:rPr>
              <a:t>单个事件概率</a:t>
            </a:r>
            <a:r>
              <a:rPr lang="zh-CN" altLang="en-US" sz="2400" b="1" spc="-10" dirty="0">
                <a:latin typeface="Trebuchet MS"/>
                <a:cs typeface="Trebuchet MS"/>
              </a:rPr>
              <a:t>：</a:t>
            </a:r>
            <a:r>
              <a:rPr lang="zh-CN" altLang="en-US" sz="2400" spc="35" dirty="0">
                <a:latin typeface="DejaVu Serif"/>
                <a:cs typeface="DejaVu Serif"/>
              </a:rPr>
              <a:t>𝑃</a:t>
            </a:r>
            <a:r>
              <a:rPr lang="en-US" altLang="zh-CN" sz="2400" spc="200" dirty="0">
                <a:latin typeface="DejaVu Serif"/>
                <a:cs typeface="DejaVu Serif"/>
              </a:rPr>
              <a:t>(</a:t>
            </a:r>
            <a:r>
              <a:rPr lang="zh-CN" altLang="en-US" sz="2400" spc="80" dirty="0">
                <a:latin typeface="DejaVu Serif"/>
                <a:cs typeface="DejaVu Serif"/>
              </a:rPr>
              <a:t>𝑋</a:t>
            </a:r>
            <a:r>
              <a:rPr lang="en-US" altLang="zh-CN" sz="2400" spc="80" dirty="0">
                <a:latin typeface="DejaVu Serif"/>
                <a:cs typeface="DejaVu Serif"/>
              </a:rPr>
              <a:t>), </a:t>
            </a:r>
            <a:r>
              <a:rPr lang="zh-CN" altLang="en-US" sz="2400" spc="45" dirty="0">
                <a:latin typeface="DejaVu Serif"/>
                <a:cs typeface="DejaVu Serif"/>
              </a:rPr>
              <a:t>𝑃</a:t>
            </a:r>
            <a:r>
              <a:rPr lang="en-US" altLang="zh-CN" sz="2400" spc="204" dirty="0">
                <a:latin typeface="DejaVu Serif"/>
                <a:cs typeface="DejaVu Serif"/>
              </a:rPr>
              <a:t>(</a:t>
            </a:r>
            <a:r>
              <a:rPr lang="zh-CN" altLang="en-US" sz="2400" spc="5" dirty="0">
                <a:latin typeface="DejaVu Serif"/>
                <a:cs typeface="DejaVu Serif"/>
              </a:rPr>
              <a:t>𝑌</a:t>
            </a:r>
            <a:r>
              <a:rPr lang="en-US" altLang="zh-CN" sz="2400" spc="5" dirty="0">
                <a:latin typeface="DejaVu Serif"/>
                <a:cs typeface="DejaVu Serif"/>
              </a:rPr>
              <a:t>)</a:t>
            </a:r>
          </a:p>
          <a:p>
            <a:pPr marL="12700">
              <a:spcBef>
                <a:spcPts val="100"/>
              </a:spcBef>
            </a:pPr>
            <a:endParaRPr lang="en-US" altLang="zh-CN" sz="2400" spc="5" dirty="0">
              <a:latin typeface="DejaVu Serif"/>
              <a:cs typeface="DejaVu Serif"/>
            </a:endParaRPr>
          </a:p>
          <a:p>
            <a:pPr marL="12700">
              <a:spcBef>
                <a:spcPts val="100"/>
              </a:spcBef>
            </a:pPr>
            <a:r>
              <a:rPr lang="zh-CN" altLang="en-US" sz="2400" b="1" spc="25" dirty="0">
                <a:latin typeface="Trebuchet MS"/>
              </a:rPr>
              <a:t>联合事件概率：</a:t>
            </a:r>
            <a:r>
              <a:rPr lang="zh-CN" altLang="en-US" sz="2400" spc="15" dirty="0">
                <a:latin typeface="DejaVu Serif"/>
                <a:cs typeface="DejaVu Serif"/>
              </a:rPr>
              <a:t>𝑃</a:t>
            </a:r>
            <a:r>
              <a:rPr lang="en-US" altLang="zh-CN" sz="2400" spc="15" dirty="0">
                <a:latin typeface="DejaVu Serif"/>
                <a:cs typeface="DejaVu Serif"/>
              </a:rPr>
              <a:t>(</a:t>
            </a:r>
            <a:r>
              <a:rPr lang="zh-CN" altLang="en-US" sz="2400" spc="15" dirty="0">
                <a:latin typeface="DejaVu Serif"/>
                <a:cs typeface="DejaVu Serif"/>
              </a:rPr>
              <a:t>𝑋</a:t>
            </a:r>
            <a:r>
              <a:rPr lang="en-US" altLang="zh-CN" sz="2400" spc="15" dirty="0">
                <a:latin typeface="DejaVu Serif"/>
                <a:cs typeface="DejaVu Serif"/>
              </a:rPr>
              <a:t>,</a:t>
            </a:r>
            <a:r>
              <a:rPr lang="zh-CN" altLang="en-US" sz="2400" spc="-450" dirty="0">
                <a:latin typeface="DejaVu Serif"/>
                <a:cs typeface="DejaVu Serif"/>
              </a:rPr>
              <a:t> </a:t>
            </a:r>
            <a:r>
              <a:rPr lang="zh-CN" altLang="en-US" sz="2400" spc="65" dirty="0">
                <a:latin typeface="DejaVu Serif"/>
                <a:cs typeface="DejaVu Serif"/>
              </a:rPr>
              <a:t>𝑌</a:t>
            </a:r>
            <a:r>
              <a:rPr lang="en-US" altLang="zh-CN" sz="2400" spc="65" dirty="0">
                <a:latin typeface="DejaVu Serif"/>
                <a:cs typeface="DejaVu Serif"/>
              </a:rPr>
              <a:t>)</a:t>
            </a:r>
          </a:p>
          <a:p>
            <a:pPr marL="12700">
              <a:spcBef>
                <a:spcPts val="100"/>
              </a:spcBef>
            </a:pPr>
            <a:endParaRPr lang="en-US" altLang="zh-CN" sz="2400" spc="65" dirty="0">
              <a:latin typeface="DejaVu Serif"/>
              <a:cs typeface="DejaVu Serif"/>
            </a:endParaRPr>
          </a:p>
          <a:p>
            <a:pPr marL="12700">
              <a:spcBef>
                <a:spcPts val="100"/>
              </a:spcBef>
            </a:pPr>
            <a:r>
              <a:rPr lang="zh-CN" altLang="en-US" sz="2400" b="1" spc="25" dirty="0">
                <a:latin typeface="Trebuchet MS"/>
              </a:rPr>
              <a:t>条件概率：</a:t>
            </a:r>
            <a:r>
              <a:rPr lang="zh-CN" altLang="en-US" sz="2400" spc="65" dirty="0">
                <a:latin typeface="DejaVu Serif"/>
                <a:cs typeface="DejaVu Serif"/>
              </a:rPr>
              <a:t>𝑃</a:t>
            </a:r>
            <a:r>
              <a:rPr lang="en-US" altLang="zh-CN" sz="2400" spc="65" dirty="0">
                <a:latin typeface="DejaVu Serif"/>
                <a:cs typeface="DejaVu Serif"/>
              </a:rPr>
              <a:t>(</a:t>
            </a:r>
            <a:r>
              <a:rPr lang="zh-CN" altLang="en-US" sz="2400" spc="65" dirty="0">
                <a:latin typeface="DejaVu Serif"/>
                <a:cs typeface="DejaVu Serif"/>
              </a:rPr>
              <a:t>𝑋</a:t>
            </a:r>
            <a:r>
              <a:rPr lang="en-US" altLang="zh-CN" sz="2400" spc="65" dirty="0">
                <a:latin typeface="DejaVu Serif"/>
                <a:cs typeface="DejaVu Serif"/>
              </a:rPr>
              <a:t>|</a:t>
            </a:r>
            <a:r>
              <a:rPr lang="zh-CN" altLang="en-US" sz="2400" spc="65" dirty="0">
                <a:latin typeface="DejaVu Serif"/>
                <a:cs typeface="DejaVu Serif"/>
              </a:rPr>
              <a:t>𝑌</a:t>
            </a:r>
            <a:r>
              <a:rPr lang="en-US" altLang="zh-CN" sz="2400" spc="65" dirty="0">
                <a:latin typeface="DejaVu Serif"/>
                <a:cs typeface="DejaVu Serif"/>
              </a:rPr>
              <a:t>)</a:t>
            </a:r>
            <a:endParaRPr lang="zh-CN" altLang="en-US" sz="2400" dirty="0"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1" y="1942338"/>
            <a:ext cx="1983105" cy="2659380"/>
          </a:xfrm>
          <a:custGeom>
            <a:avLst/>
            <a:gdLst/>
            <a:ahLst/>
            <a:cxnLst/>
            <a:rect l="l" t="t" r="r" b="b"/>
            <a:pathLst>
              <a:path w="1983105" h="2659379">
                <a:moveTo>
                  <a:pt x="1329563" y="0"/>
                </a:moveTo>
                <a:lnTo>
                  <a:pt x="1280820" y="877"/>
                </a:lnTo>
                <a:lnTo>
                  <a:pt x="1232520" y="3488"/>
                </a:lnTo>
                <a:lnTo>
                  <a:pt x="1184691" y="7803"/>
                </a:lnTo>
                <a:lnTo>
                  <a:pt x="1137365" y="13792"/>
                </a:lnTo>
                <a:lnTo>
                  <a:pt x="1090571" y="21424"/>
                </a:lnTo>
                <a:lnTo>
                  <a:pt x="1044339" y="30671"/>
                </a:lnTo>
                <a:lnTo>
                  <a:pt x="998699" y="41501"/>
                </a:lnTo>
                <a:lnTo>
                  <a:pt x="953682" y="53885"/>
                </a:lnTo>
                <a:lnTo>
                  <a:pt x="909316" y="67793"/>
                </a:lnTo>
                <a:lnTo>
                  <a:pt x="865633" y="83194"/>
                </a:lnTo>
                <a:lnTo>
                  <a:pt x="822663" y="100059"/>
                </a:lnTo>
                <a:lnTo>
                  <a:pt x="780435" y="118358"/>
                </a:lnTo>
                <a:lnTo>
                  <a:pt x="738979" y="138059"/>
                </a:lnTo>
                <a:lnTo>
                  <a:pt x="698326" y="159135"/>
                </a:lnTo>
                <a:lnTo>
                  <a:pt x="658505" y="181553"/>
                </a:lnTo>
                <a:lnTo>
                  <a:pt x="619547" y="205285"/>
                </a:lnTo>
                <a:lnTo>
                  <a:pt x="581481" y="230300"/>
                </a:lnTo>
                <a:lnTo>
                  <a:pt x="544338" y="256568"/>
                </a:lnTo>
                <a:lnTo>
                  <a:pt x="508148" y="284059"/>
                </a:lnTo>
                <a:lnTo>
                  <a:pt x="472940" y="312744"/>
                </a:lnTo>
                <a:lnTo>
                  <a:pt x="438746" y="342591"/>
                </a:lnTo>
                <a:lnTo>
                  <a:pt x="405594" y="373571"/>
                </a:lnTo>
                <a:lnTo>
                  <a:pt x="373514" y="405654"/>
                </a:lnTo>
                <a:lnTo>
                  <a:pt x="342538" y="438810"/>
                </a:lnTo>
                <a:lnTo>
                  <a:pt x="312695" y="473009"/>
                </a:lnTo>
                <a:lnTo>
                  <a:pt x="284014" y="508221"/>
                </a:lnTo>
                <a:lnTo>
                  <a:pt x="256527" y="544415"/>
                </a:lnTo>
                <a:lnTo>
                  <a:pt x="230263" y="581562"/>
                </a:lnTo>
                <a:lnTo>
                  <a:pt x="205251" y="619631"/>
                </a:lnTo>
                <a:lnTo>
                  <a:pt x="181523" y="658593"/>
                </a:lnTo>
                <a:lnTo>
                  <a:pt x="159108" y="698418"/>
                </a:lnTo>
                <a:lnTo>
                  <a:pt x="138036" y="739075"/>
                </a:lnTo>
                <a:lnTo>
                  <a:pt x="118337" y="780534"/>
                </a:lnTo>
                <a:lnTo>
                  <a:pt x="100042" y="822765"/>
                </a:lnTo>
                <a:lnTo>
                  <a:pt x="83180" y="865739"/>
                </a:lnTo>
                <a:lnTo>
                  <a:pt x="67781" y="909425"/>
                </a:lnTo>
                <a:lnTo>
                  <a:pt x="53876" y="953793"/>
                </a:lnTo>
                <a:lnTo>
                  <a:pt x="41494" y="998814"/>
                </a:lnTo>
                <a:lnTo>
                  <a:pt x="30665" y="1044456"/>
                </a:lnTo>
                <a:lnTo>
                  <a:pt x="21420" y="1090690"/>
                </a:lnTo>
                <a:lnTo>
                  <a:pt x="13789" y="1137486"/>
                </a:lnTo>
                <a:lnTo>
                  <a:pt x="7801" y="1184814"/>
                </a:lnTo>
                <a:lnTo>
                  <a:pt x="3487" y="1232644"/>
                </a:lnTo>
                <a:lnTo>
                  <a:pt x="876" y="1280946"/>
                </a:lnTo>
                <a:lnTo>
                  <a:pt x="0" y="1329689"/>
                </a:lnTo>
                <a:lnTo>
                  <a:pt x="876" y="1378433"/>
                </a:lnTo>
                <a:lnTo>
                  <a:pt x="3487" y="1426735"/>
                </a:lnTo>
                <a:lnTo>
                  <a:pt x="7801" y="1474565"/>
                </a:lnTo>
                <a:lnTo>
                  <a:pt x="13789" y="1521893"/>
                </a:lnTo>
                <a:lnTo>
                  <a:pt x="21420" y="1568689"/>
                </a:lnTo>
                <a:lnTo>
                  <a:pt x="30665" y="1614923"/>
                </a:lnTo>
                <a:lnTo>
                  <a:pt x="41494" y="1660565"/>
                </a:lnTo>
                <a:lnTo>
                  <a:pt x="53876" y="1705586"/>
                </a:lnTo>
                <a:lnTo>
                  <a:pt x="67781" y="1749954"/>
                </a:lnTo>
                <a:lnTo>
                  <a:pt x="83180" y="1793640"/>
                </a:lnTo>
                <a:lnTo>
                  <a:pt x="100042" y="1836614"/>
                </a:lnTo>
                <a:lnTo>
                  <a:pt x="118337" y="1878845"/>
                </a:lnTo>
                <a:lnTo>
                  <a:pt x="138036" y="1920304"/>
                </a:lnTo>
                <a:lnTo>
                  <a:pt x="159108" y="1960961"/>
                </a:lnTo>
                <a:lnTo>
                  <a:pt x="181523" y="2000786"/>
                </a:lnTo>
                <a:lnTo>
                  <a:pt x="205251" y="2039748"/>
                </a:lnTo>
                <a:lnTo>
                  <a:pt x="230263" y="2077817"/>
                </a:lnTo>
                <a:lnTo>
                  <a:pt x="256527" y="2114964"/>
                </a:lnTo>
                <a:lnTo>
                  <a:pt x="284014" y="2151158"/>
                </a:lnTo>
                <a:lnTo>
                  <a:pt x="312695" y="2186370"/>
                </a:lnTo>
                <a:lnTo>
                  <a:pt x="342538" y="2220569"/>
                </a:lnTo>
                <a:lnTo>
                  <a:pt x="373514" y="2253725"/>
                </a:lnTo>
                <a:lnTo>
                  <a:pt x="405594" y="2285808"/>
                </a:lnTo>
                <a:lnTo>
                  <a:pt x="438746" y="2316788"/>
                </a:lnTo>
                <a:lnTo>
                  <a:pt x="472960" y="2346651"/>
                </a:lnTo>
                <a:lnTo>
                  <a:pt x="508148" y="2375320"/>
                </a:lnTo>
                <a:lnTo>
                  <a:pt x="544338" y="2402811"/>
                </a:lnTo>
                <a:lnTo>
                  <a:pt x="581481" y="2429079"/>
                </a:lnTo>
                <a:lnTo>
                  <a:pt x="619547" y="2454094"/>
                </a:lnTo>
                <a:lnTo>
                  <a:pt x="658505" y="2477826"/>
                </a:lnTo>
                <a:lnTo>
                  <a:pt x="698326" y="2500244"/>
                </a:lnTo>
                <a:lnTo>
                  <a:pt x="738979" y="2521320"/>
                </a:lnTo>
                <a:lnTo>
                  <a:pt x="780435" y="2541021"/>
                </a:lnTo>
                <a:lnTo>
                  <a:pt x="822663" y="2559320"/>
                </a:lnTo>
                <a:lnTo>
                  <a:pt x="865633" y="2576185"/>
                </a:lnTo>
                <a:lnTo>
                  <a:pt x="909316" y="2591586"/>
                </a:lnTo>
                <a:lnTo>
                  <a:pt x="953682" y="2605494"/>
                </a:lnTo>
                <a:lnTo>
                  <a:pt x="998699" y="2617878"/>
                </a:lnTo>
                <a:lnTo>
                  <a:pt x="1044339" y="2628708"/>
                </a:lnTo>
                <a:lnTo>
                  <a:pt x="1090571" y="2637955"/>
                </a:lnTo>
                <a:lnTo>
                  <a:pt x="1137365" y="2645587"/>
                </a:lnTo>
                <a:lnTo>
                  <a:pt x="1184691" y="2651576"/>
                </a:lnTo>
                <a:lnTo>
                  <a:pt x="1232520" y="2655891"/>
                </a:lnTo>
                <a:lnTo>
                  <a:pt x="1280820" y="2658502"/>
                </a:lnTo>
                <a:lnTo>
                  <a:pt x="1329563" y="2659380"/>
                </a:lnTo>
                <a:lnTo>
                  <a:pt x="1382274" y="2658353"/>
                </a:lnTo>
                <a:lnTo>
                  <a:pt x="1434465" y="2655300"/>
                </a:lnTo>
                <a:lnTo>
                  <a:pt x="1486097" y="2650258"/>
                </a:lnTo>
                <a:lnTo>
                  <a:pt x="1537132" y="2643266"/>
                </a:lnTo>
                <a:lnTo>
                  <a:pt x="1587532" y="2634361"/>
                </a:lnTo>
                <a:lnTo>
                  <a:pt x="1637259" y="2623582"/>
                </a:lnTo>
                <a:lnTo>
                  <a:pt x="1686274" y="2610966"/>
                </a:lnTo>
                <a:lnTo>
                  <a:pt x="1734540" y="2596553"/>
                </a:lnTo>
                <a:lnTo>
                  <a:pt x="1782019" y="2580380"/>
                </a:lnTo>
                <a:lnTo>
                  <a:pt x="1828671" y="2562485"/>
                </a:lnTo>
                <a:lnTo>
                  <a:pt x="1874460" y="2542906"/>
                </a:lnTo>
                <a:lnTo>
                  <a:pt x="1919346" y="2521683"/>
                </a:lnTo>
                <a:lnTo>
                  <a:pt x="1963293" y="2498852"/>
                </a:lnTo>
                <a:lnTo>
                  <a:pt x="1982724" y="2487041"/>
                </a:lnTo>
                <a:lnTo>
                  <a:pt x="1892554" y="2432304"/>
                </a:lnTo>
                <a:lnTo>
                  <a:pt x="1853758" y="2405071"/>
                </a:lnTo>
                <a:lnTo>
                  <a:pt x="1815994" y="2376508"/>
                </a:lnTo>
                <a:lnTo>
                  <a:pt x="1779277" y="2346635"/>
                </a:lnTo>
                <a:lnTo>
                  <a:pt x="1743695" y="2315533"/>
                </a:lnTo>
                <a:lnTo>
                  <a:pt x="1709228" y="2283187"/>
                </a:lnTo>
                <a:lnTo>
                  <a:pt x="1675928" y="2249647"/>
                </a:lnTo>
                <a:lnTo>
                  <a:pt x="1643829" y="2214948"/>
                </a:lnTo>
                <a:lnTo>
                  <a:pt x="1612965" y="2179124"/>
                </a:lnTo>
                <a:lnTo>
                  <a:pt x="1583370" y="2142207"/>
                </a:lnTo>
                <a:lnTo>
                  <a:pt x="1555077" y="2104233"/>
                </a:lnTo>
                <a:lnTo>
                  <a:pt x="1528121" y="2065235"/>
                </a:lnTo>
                <a:lnTo>
                  <a:pt x="1502536" y="2025247"/>
                </a:lnTo>
                <a:lnTo>
                  <a:pt x="1478355" y="1984303"/>
                </a:lnTo>
                <a:lnTo>
                  <a:pt x="1455613" y="1942437"/>
                </a:lnTo>
                <a:lnTo>
                  <a:pt x="1434343" y="1899682"/>
                </a:lnTo>
                <a:lnTo>
                  <a:pt x="1414580" y="1856073"/>
                </a:lnTo>
                <a:lnTo>
                  <a:pt x="1396357" y="1811644"/>
                </a:lnTo>
                <a:lnTo>
                  <a:pt x="1379709" y="1766428"/>
                </a:lnTo>
                <a:lnTo>
                  <a:pt x="1364669" y="1720460"/>
                </a:lnTo>
                <a:lnTo>
                  <a:pt x="1351271" y="1673773"/>
                </a:lnTo>
                <a:lnTo>
                  <a:pt x="1339549" y="1626401"/>
                </a:lnTo>
                <a:lnTo>
                  <a:pt x="1329538" y="1578379"/>
                </a:lnTo>
                <a:lnTo>
                  <a:pt x="1321270" y="1529739"/>
                </a:lnTo>
                <a:lnTo>
                  <a:pt x="1314781" y="1480516"/>
                </a:lnTo>
                <a:lnTo>
                  <a:pt x="1310104" y="1430745"/>
                </a:lnTo>
                <a:lnTo>
                  <a:pt x="1307273" y="1380458"/>
                </a:lnTo>
                <a:lnTo>
                  <a:pt x="1306322" y="1329689"/>
                </a:lnTo>
                <a:lnTo>
                  <a:pt x="1307273" y="1278921"/>
                </a:lnTo>
                <a:lnTo>
                  <a:pt x="1310104" y="1228634"/>
                </a:lnTo>
                <a:lnTo>
                  <a:pt x="1314781" y="1178863"/>
                </a:lnTo>
                <a:lnTo>
                  <a:pt x="1321270" y="1129640"/>
                </a:lnTo>
                <a:lnTo>
                  <a:pt x="1329538" y="1081000"/>
                </a:lnTo>
                <a:lnTo>
                  <a:pt x="1339549" y="1032978"/>
                </a:lnTo>
                <a:lnTo>
                  <a:pt x="1351271" y="985606"/>
                </a:lnTo>
                <a:lnTo>
                  <a:pt x="1364669" y="938919"/>
                </a:lnTo>
                <a:lnTo>
                  <a:pt x="1379709" y="892951"/>
                </a:lnTo>
                <a:lnTo>
                  <a:pt x="1396357" y="847735"/>
                </a:lnTo>
                <a:lnTo>
                  <a:pt x="1414580" y="803306"/>
                </a:lnTo>
                <a:lnTo>
                  <a:pt x="1434343" y="759697"/>
                </a:lnTo>
                <a:lnTo>
                  <a:pt x="1455613" y="716942"/>
                </a:lnTo>
                <a:lnTo>
                  <a:pt x="1478355" y="675076"/>
                </a:lnTo>
                <a:lnTo>
                  <a:pt x="1502536" y="634132"/>
                </a:lnTo>
                <a:lnTo>
                  <a:pt x="1528121" y="594144"/>
                </a:lnTo>
                <a:lnTo>
                  <a:pt x="1555077" y="555146"/>
                </a:lnTo>
                <a:lnTo>
                  <a:pt x="1583370" y="517172"/>
                </a:lnTo>
                <a:lnTo>
                  <a:pt x="1612965" y="480255"/>
                </a:lnTo>
                <a:lnTo>
                  <a:pt x="1643829" y="444431"/>
                </a:lnTo>
                <a:lnTo>
                  <a:pt x="1675928" y="409732"/>
                </a:lnTo>
                <a:lnTo>
                  <a:pt x="1709228" y="376192"/>
                </a:lnTo>
                <a:lnTo>
                  <a:pt x="1743695" y="343846"/>
                </a:lnTo>
                <a:lnTo>
                  <a:pt x="1779295" y="312728"/>
                </a:lnTo>
                <a:lnTo>
                  <a:pt x="1815994" y="282871"/>
                </a:lnTo>
                <a:lnTo>
                  <a:pt x="1853758" y="254308"/>
                </a:lnTo>
                <a:lnTo>
                  <a:pt x="1892554" y="227075"/>
                </a:lnTo>
                <a:lnTo>
                  <a:pt x="1982724" y="172338"/>
                </a:lnTo>
                <a:lnTo>
                  <a:pt x="1963293" y="160527"/>
                </a:lnTo>
                <a:lnTo>
                  <a:pt x="1919346" y="137696"/>
                </a:lnTo>
                <a:lnTo>
                  <a:pt x="1874460" y="116473"/>
                </a:lnTo>
                <a:lnTo>
                  <a:pt x="1828671" y="96894"/>
                </a:lnTo>
                <a:lnTo>
                  <a:pt x="1782019" y="78999"/>
                </a:lnTo>
                <a:lnTo>
                  <a:pt x="1734540" y="62826"/>
                </a:lnTo>
                <a:lnTo>
                  <a:pt x="1686274" y="48413"/>
                </a:lnTo>
                <a:lnTo>
                  <a:pt x="1637259" y="35797"/>
                </a:lnTo>
                <a:lnTo>
                  <a:pt x="1587532" y="25018"/>
                </a:lnTo>
                <a:lnTo>
                  <a:pt x="1537132" y="16113"/>
                </a:lnTo>
                <a:lnTo>
                  <a:pt x="1486097" y="9121"/>
                </a:lnTo>
                <a:lnTo>
                  <a:pt x="1434465" y="4079"/>
                </a:lnTo>
                <a:lnTo>
                  <a:pt x="1382274" y="1026"/>
                </a:lnTo>
                <a:lnTo>
                  <a:pt x="1329563" y="0"/>
                </a:lnTo>
                <a:close/>
              </a:path>
            </a:pathLst>
          </a:custGeom>
          <a:solidFill>
            <a:srgbClr val="FF0000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67840" y="2119123"/>
            <a:ext cx="1343025" cy="2310765"/>
          </a:xfrm>
          <a:custGeom>
            <a:avLst/>
            <a:gdLst/>
            <a:ahLst/>
            <a:cxnLst/>
            <a:rect l="l" t="t" r="r" b="b"/>
            <a:pathLst>
              <a:path w="1343025" h="2310765">
                <a:moveTo>
                  <a:pt x="671322" y="0"/>
                </a:moveTo>
                <a:lnTo>
                  <a:pt x="581787" y="54737"/>
                </a:lnTo>
                <a:lnTo>
                  <a:pt x="543284" y="81912"/>
                </a:lnTo>
                <a:lnTo>
                  <a:pt x="505805" y="110415"/>
                </a:lnTo>
                <a:lnTo>
                  <a:pt x="469383" y="140210"/>
                </a:lnTo>
                <a:lnTo>
                  <a:pt x="434052" y="171265"/>
                </a:lnTo>
                <a:lnTo>
                  <a:pt x="399846" y="203546"/>
                </a:lnTo>
                <a:lnTo>
                  <a:pt x="366798" y="237018"/>
                </a:lnTo>
                <a:lnTo>
                  <a:pt x="334942" y="271648"/>
                </a:lnTo>
                <a:lnTo>
                  <a:pt x="304311" y="307401"/>
                </a:lnTo>
                <a:lnTo>
                  <a:pt x="274940" y="344245"/>
                </a:lnTo>
                <a:lnTo>
                  <a:pt x="246862" y="382144"/>
                </a:lnTo>
                <a:lnTo>
                  <a:pt x="220111" y="421066"/>
                </a:lnTo>
                <a:lnTo>
                  <a:pt x="194720" y="460976"/>
                </a:lnTo>
                <a:lnTo>
                  <a:pt x="170723" y="501841"/>
                </a:lnTo>
                <a:lnTo>
                  <a:pt x="148153" y="543626"/>
                </a:lnTo>
                <a:lnTo>
                  <a:pt x="127045" y="586298"/>
                </a:lnTo>
                <a:lnTo>
                  <a:pt x="107433" y="629822"/>
                </a:lnTo>
                <a:lnTo>
                  <a:pt x="89349" y="674166"/>
                </a:lnTo>
                <a:lnTo>
                  <a:pt x="72827" y="719295"/>
                </a:lnTo>
                <a:lnTo>
                  <a:pt x="57901" y="765174"/>
                </a:lnTo>
                <a:lnTo>
                  <a:pt x="44606" y="811772"/>
                </a:lnTo>
                <a:lnTo>
                  <a:pt x="32974" y="859052"/>
                </a:lnTo>
                <a:lnTo>
                  <a:pt x="23038" y="906982"/>
                </a:lnTo>
                <a:lnTo>
                  <a:pt x="14834" y="955528"/>
                </a:lnTo>
                <a:lnTo>
                  <a:pt x="8395" y="1004656"/>
                </a:lnTo>
                <a:lnTo>
                  <a:pt x="3753" y="1054332"/>
                </a:lnTo>
                <a:lnTo>
                  <a:pt x="944" y="1104522"/>
                </a:lnTo>
                <a:lnTo>
                  <a:pt x="0" y="1155191"/>
                </a:lnTo>
                <a:lnTo>
                  <a:pt x="944" y="1205861"/>
                </a:lnTo>
                <a:lnTo>
                  <a:pt x="3753" y="1256051"/>
                </a:lnTo>
                <a:lnTo>
                  <a:pt x="8395" y="1305727"/>
                </a:lnTo>
                <a:lnTo>
                  <a:pt x="14834" y="1354855"/>
                </a:lnTo>
                <a:lnTo>
                  <a:pt x="23038" y="1403401"/>
                </a:lnTo>
                <a:lnTo>
                  <a:pt x="32974" y="1451331"/>
                </a:lnTo>
                <a:lnTo>
                  <a:pt x="44606" y="1498611"/>
                </a:lnTo>
                <a:lnTo>
                  <a:pt x="57901" y="1545209"/>
                </a:lnTo>
                <a:lnTo>
                  <a:pt x="72827" y="1591088"/>
                </a:lnTo>
                <a:lnTo>
                  <a:pt x="89349" y="1636217"/>
                </a:lnTo>
                <a:lnTo>
                  <a:pt x="107433" y="1680561"/>
                </a:lnTo>
                <a:lnTo>
                  <a:pt x="127045" y="1724085"/>
                </a:lnTo>
                <a:lnTo>
                  <a:pt x="148153" y="1766757"/>
                </a:lnTo>
                <a:lnTo>
                  <a:pt x="170723" y="1808542"/>
                </a:lnTo>
                <a:lnTo>
                  <a:pt x="194720" y="1849407"/>
                </a:lnTo>
                <a:lnTo>
                  <a:pt x="220111" y="1889317"/>
                </a:lnTo>
                <a:lnTo>
                  <a:pt x="246862" y="1928239"/>
                </a:lnTo>
                <a:lnTo>
                  <a:pt x="274940" y="1966138"/>
                </a:lnTo>
                <a:lnTo>
                  <a:pt x="304311" y="2002982"/>
                </a:lnTo>
                <a:lnTo>
                  <a:pt x="334942" y="2038735"/>
                </a:lnTo>
                <a:lnTo>
                  <a:pt x="366798" y="2073365"/>
                </a:lnTo>
                <a:lnTo>
                  <a:pt x="399846" y="2106837"/>
                </a:lnTo>
                <a:lnTo>
                  <a:pt x="434052" y="2139118"/>
                </a:lnTo>
                <a:lnTo>
                  <a:pt x="469383" y="2170173"/>
                </a:lnTo>
                <a:lnTo>
                  <a:pt x="505805" y="2199968"/>
                </a:lnTo>
                <a:lnTo>
                  <a:pt x="543284" y="2228471"/>
                </a:lnTo>
                <a:lnTo>
                  <a:pt x="581787" y="2255647"/>
                </a:lnTo>
                <a:lnTo>
                  <a:pt x="671322" y="2310384"/>
                </a:lnTo>
                <a:lnTo>
                  <a:pt x="760857" y="2255647"/>
                </a:lnTo>
                <a:lnTo>
                  <a:pt x="799359" y="2228471"/>
                </a:lnTo>
                <a:lnTo>
                  <a:pt x="836838" y="2199968"/>
                </a:lnTo>
                <a:lnTo>
                  <a:pt x="873260" y="2170173"/>
                </a:lnTo>
                <a:lnTo>
                  <a:pt x="908591" y="2139118"/>
                </a:lnTo>
                <a:lnTo>
                  <a:pt x="942797" y="2106837"/>
                </a:lnTo>
                <a:lnTo>
                  <a:pt x="975845" y="2073365"/>
                </a:lnTo>
                <a:lnTo>
                  <a:pt x="1007701" y="2038735"/>
                </a:lnTo>
                <a:lnTo>
                  <a:pt x="1038332" y="2002982"/>
                </a:lnTo>
                <a:lnTo>
                  <a:pt x="1067703" y="1966138"/>
                </a:lnTo>
                <a:lnTo>
                  <a:pt x="1095781" y="1928239"/>
                </a:lnTo>
                <a:lnTo>
                  <a:pt x="1122532" y="1889317"/>
                </a:lnTo>
                <a:lnTo>
                  <a:pt x="1147923" y="1849407"/>
                </a:lnTo>
                <a:lnTo>
                  <a:pt x="1171920" y="1808542"/>
                </a:lnTo>
                <a:lnTo>
                  <a:pt x="1194490" y="1766757"/>
                </a:lnTo>
                <a:lnTo>
                  <a:pt x="1215598" y="1724085"/>
                </a:lnTo>
                <a:lnTo>
                  <a:pt x="1235210" y="1680561"/>
                </a:lnTo>
                <a:lnTo>
                  <a:pt x="1253294" y="1636217"/>
                </a:lnTo>
                <a:lnTo>
                  <a:pt x="1269816" y="1591088"/>
                </a:lnTo>
                <a:lnTo>
                  <a:pt x="1284742" y="1545209"/>
                </a:lnTo>
                <a:lnTo>
                  <a:pt x="1298037" y="1498611"/>
                </a:lnTo>
                <a:lnTo>
                  <a:pt x="1309669" y="1451331"/>
                </a:lnTo>
                <a:lnTo>
                  <a:pt x="1319605" y="1403401"/>
                </a:lnTo>
                <a:lnTo>
                  <a:pt x="1327809" y="1354855"/>
                </a:lnTo>
                <a:lnTo>
                  <a:pt x="1334248" y="1305727"/>
                </a:lnTo>
                <a:lnTo>
                  <a:pt x="1338890" y="1256051"/>
                </a:lnTo>
                <a:lnTo>
                  <a:pt x="1341699" y="1205861"/>
                </a:lnTo>
                <a:lnTo>
                  <a:pt x="1342644" y="1155191"/>
                </a:lnTo>
                <a:lnTo>
                  <a:pt x="1341699" y="1104522"/>
                </a:lnTo>
                <a:lnTo>
                  <a:pt x="1338890" y="1054332"/>
                </a:lnTo>
                <a:lnTo>
                  <a:pt x="1334248" y="1004656"/>
                </a:lnTo>
                <a:lnTo>
                  <a:pt x="1327809" y="955528"/>
                </a:lnTo>
                <a:lnTo>
                  <a:pt x="1319605" y="906982"/>
                </a:lnTo>
                <a:lnTo>
                  <a:pt x="1309669" y="859052"/>
                </a:lnTo>
                <a:lnTo>
                  <a:pt x="1298037" y="811772"/>
                </a:lnTo>
                <a:lnTo>
                  <a:pt x="1284742" y="765174"/>
                </a:lnTo>
                <a:lnTo>
                  <a:pt x="1269816" y="719295"/>
                </a:lnTo>
                <a:lnTo>
                  <a:pt x="1253294" y="674166"/>
                </a:lnTo>
                <a:lnTo>
                  <a:pt x="1235210" y="629822"/>
                </a:lnTo>
                <a:lnTo>
                  <a:pt x="1215598" y="586298"/>
                </a:lnTo>
                <a:lnTo>
                  <a:pt x="1194490" y="543626"/>
                </a:lnTo>
                <a:lnTo>
                  <a:pt x="1171920" y="501841"/>
                </a:lnTo>
                <a:lnTo>
                  <a:pt x="1147923" y="460976"/>
                </a:lnTo>
                <a:lnTo>
                  <a:pt x="1122532" y="421066"/>
                </a:lnTo>
                <a:lnTo>
                  <a:pt x="1095781" y="382144"/>
                </a:lnTo>
                <a:lnTo>
                  <a:pt x="1067703" y="344245"/>
                </a:lnTo>
                <a:lnTo>
                  <a:pt x="1038332" y="307401"/>
                </a:lnTo>
                <a:lnTo>
                  <a:pt x="1007701" y="271648"/>
                </a:lnTo>
                <a:lnTo>
                  <a:pt x="975845" y="237018"/>
                </a:lnTo>
                <a:lnTo>
                  <a:pt x="942797" y="203546"/>
                </a:lnTo>
                <a:lnTo>
                  <a:pt x="908591" y="171265"/>
                </a:lnTo>
                <a:lnTo>
                  <a:pt x="873260" y="140210"/>
                </a:lnTo>
                <a:lnTo>
                  <a:pt x="836838" y="110415"/>
                </a:lnTo>
                <a:lnTo>
                  <a:pt x="799359" y="81912"/>
                </a:lnTo>
                <a:lnTo>
                  <a:pt x="760857" y="54737"/>
                </a:lnTo>
                <a:lnTo>
                  <a:pt x="671322" y="0"/>
                </a:lnTo>
                <a:close/>
              </a:path>
            </a:pathLst>
          </a:custGeom>
          <a:solidFill>
            <a:srgbClr val="6D46C3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67840" y="2119123"/>
            <a:ext cx="1343025" cy="2310765"/>
          </a:xfrm>
          <a:custGeom>
            <a:avLst/>
            <a:gdLst/>
            <a:ahLst/>
            <a:cxnLst/>
            <a:rect l="l" t="t" r="r" b="b"/>
            <a:pathLst>
              <a:path w="1343025" h="2310765">
                <a:moveTo>
                  <a:pt x="671322" y="0"/>
                </a:moveTo>
                <a:lnTo>
                  <a:pt x="760857" y="54737"/>
                </a:lnTo>
                <a:lnTo>
                  <a:pt x="799359" y="81912"/>
                </a:lnTo>
                <a:lnTo>
                  <a:pt x="836838" y="110415"/>
                </a:lnTo>
                <a:lnTo>
                  <a:pt x="873260" y="140210"/>
                </a:lnTo>
                <a:lnTo>
                  <a:pt x="908591" y="171265"/>
                </a:lnTo>
                <a:lnTo>
                  <a:pt x="942797" y="203546"/>
                </a:lnTo>
                <a:lnTo>
                  <a:pt x="975845" y="237018"/>
                </a:lnTo>
                <a:lnTo>
                  <a:pt x="1007701" y="271648"/>
                </a:lnTo>
                <a:lnTo>
                  <a:pt x="1038332" y="307401"/>
                </a:lnTo>
                <a:lnTo>
                  <a:pt x="1067703" y="344245"/>
                </a:lnTo>
                <a:lnTo>
                  <a:pt x="1095781" y="382144"/>
                </a:lnTo>
                <a:lnTo>
                  <a:pt x="1122532" y="421066"/>
                </a:lnTo>
                <a:lnTo>
                  <a:pt x="1147923" y="460976"/>
                </a:lnTo>
                <a:lnTo>
                  <a:pt x="1171920" y="501841"/>
                </a:lnTo>
                <a:lnTo>
                  <a:pt x="1194490" y="543626"/>
                </a:lnTo>
                <a:lnTo>
                  <a:pt x="1215598" y="586298"/>
                </a:lnTo>
                <a:lnTo>
                  <a:pt x="1235210" y="629822"/>
                </a:lnTo>
                <a:lnTo>
                  <a:pt x="1253294" y="674166"/>
                </a:lnTo>
                <a:lnTo>
                  <a:pt x="1269816" y="719295"/>
                </a:lnTo>
                <a:lnTo>
                  <a:pt x="1284742" y="765174"/>
                </a:lnTo>
                <a:lnTo>
                  <a:pt x="1298037" y="811772"/>
                </a:lnTo>
                <a:lnTo>
                  <a:pt x="1309669" y="859052"/>
                </a:lnTo>
                <a:lnTo>
                  <a:pt x="1319605" y="906982"/>
                </a:lnTo>
                <a:lnTo>
                  <a:pt x="1327809" y="955528"/>
                </a:lnTo>
                <a:lnTo>
                  <a:pt x="1334248" y="1004656"/>
                </a:lnTo>
                <a:lnTo>
                  <a:pt x="1338890" y="1054332"/>
                </a:lnTo>
                <a:lnTo>
                  <a:pt x="1341699" y="1104522"/>
                </a:lnTo>
                <a:lnTo>
                  <a:pt x="1342644" y="1155191"/>
                </a:lnTo>
                <a:lnTo>
                  <a:pt x="1341699" y="1205861"/>
                </a:lnTo>
                <a:lnTo>
                  <a:pt x="1338890" y="1256051"/>
                </a:lnTo>
                <a:lnTo>
                  <a:pt x="1334248" y="1305727"/>
                </a:lnTo>
                <a:lnTo>
                  <a:pt x="1327809" y="1354855"/>
                </a:lnTo>
                <a:lnTo>
                  <a:pt x="1319605" y="1403401"/>
                </a:lnTo>
                <a:lnTo>
                  <a:pt x="1309669" y="1451331"/>
                </a:lnTo>
                <a:lnTo>
                  <a:pt x="1298037" y="1498611"/>
                </a:lnTo>
                <a:lnTo>
                  <a:pt x="1284742" y="1545209"/>
                </a:lnTo>
                <a:lnTo>
                  <a:pt x="1269816" y="1591088"/>
                </a:lnTo>
                <a:lnTo>
                  <a:pt x="1253294" y="1636217"/>
                </a:lnTo>
                <a:lnTo>
                  <a:pt x="1235210" y="1680561"/>
                </a:lnTo>
                <a:lnTo>
                  <a:pt x="1215598" y="1724085"/>
                </a:lnTo>
                <a:lnTo>
                  <a:pt x="1194490" y="1766757"/>
                </a:lnTo>
                <a:lnTo>
                  <a:pt x="1171920" y="1808542"/>
                </a:lnTo>
                <a:lnTo>
                  <a:pt x="1147923" y="1849407"/>
                </a:lnTo>
                <a:lnTo>
                  <a:pt x="1122532" y="1889317"/>
                </a:lnTo>
                <a:lnTo>
                  <a:pt x="1095781" y="1928239"/>
                </a:lnTo>
                <a:lnTo>
                  <a:pt x="1067703" y="1966138"/>
                </a:lnTo>
                <a:lnTo>
                  <a:pt x="1038332" y="2002982"/>
                </a:lnTo>
                <a:lnTo>
                  <a:pt x="1007701" y="2038735"/>
                </a:lnTo>
                <a:lnTo>
                  <a:pt x="975845" y="2073365"/>
                </a:lnTo>
                <a:lnTo>
                  <a:pt x="942797" y="2106837"/>
                </a:lnTo>
                <a:lnTo>
                  <a:pt x="908591" y="2139118"/>
                </a:lnTo>
                <a:lnTo>
                  <a:pt x="873260" y="2170173"/>
                </a:lnTo>
                <a:lnTo>
                  <a:pt x="836838" y="2199968"/>
                </a:lnTo>
                <a:lnTo>
                  <a:pt x="799359" y="2228471"/>
                </a:lnTo>
                <a:lnTo>
                  <a:pt x="760857" y="2255647"/>
                </a:lnTo>
                <a:lnTo>
                  <a:pt x="671322" y="2310384"/>
                </a:lnTo>
                <a:lnTo>
                  <a:pt x="581787" y="2255647"/>
                </a:lnTo>
                <a:lnTo>
                  <a:pt x="543284" y="2228471"/>
                </a:lnTo>
                <a:lnTo>
                  <a:pt x="505805" y="2199968"/>
                </a:lnTo>
                <a:lnTo>
                  <a:pt x="469383" y="2170173"/>
                </a:lnTo>
                <a:lnTo>
                  <a:pt x="434052" y="2139118"/>
                </a:lnTo>
                <a:lnTo>
                  <a:pt x="399846" y="2106837"/>
                </a:lnTo>
                <a:lnTo>
                  <a:pt x="366798" y="2073365"/>
                </a:lnTo>
                <a:lnTo>
                  <a:pt x="334942" y="2038735"/>
                </a:lnTo>
                <a:lnTo>
                  <a:pt x="304311" y="2002982"/>
                </a:lnTo>
                <a:lnTo>
                  <a:pt x="274940" y="1966138"/>
                </a:lnTo>
                <a:lnTo>
                  <a:pt x="246862" y="1928239"/>
                </a:lnTo>
                <a:lnTo>
                  <a:pt x="220111" y="1889317"/>
                </a:lnTo>
                <a:lnTo>
                  <a:pt x="194720" y="1849407"/>
                </a:lnTo>
                <a:lnTo>
                  <a:pt x="170723" y="1808542"/>
                </a:lnTo>
                <a:lnTo>
                  <a:pt x="148153" y="1766757"/>
                </a:lnTo>
                <a:lnTo>
                  <a:pt x="127045" y="1724085"/>
                </a:lnTo>
                <a:lnTo>
                  <a:pt x="107433" y="1680561"/>
                </a:lnTo>
                <a:lnTo>
                  <a:pt x="89349" y="1636217"/>
                </a:lnTo>
                <a:lnTo>
                  <a:pt x="72827" y="1591088"/>
                </a:lnTo>
                <a:lnTo>
                  <a:pt x="57901" y="1545209"/>
                </a:lnTo>
                <a:lnTo>
                  <a:pt x="44606" y="1498611"/>
                </a:lnTo>
                <a:lnTo>
                  <a:pt x="32974" y="1451331"/>
                </a:lnTo>
                <a:lnTo>
                  <a:pt x="23038" y="1403401"/>
                </a:lnTo>
                <a:lnTo>
                  <a:pt x="14834" y="1354855"/>
                </a:lnTo>
                <a:lnTo>
                  <a:pt x="8395" y="1305727"/>
                </a:lnTo>
                <a:lnTo>
                  <a:pt x="3753" y="1256051"/>
                </a:lnTo>
                <a:lnTo>
                  <a:pt x="944" y="1205861"/>
                </a:lnTo>
                <a:lnTo>
                  <a:pt x="0" y="1155191"/>
                </a:lnTo>
                <a:lnTo>
                  <a:pt x="944" y="1104522"/>
                </a:lnTo>
                <a:lnTo>
                  <a:pt x="3753" y="1054332"/>
                </a:lnTo>
                <a:lnTo>
                  <a:pt x="8395" y="1004656"/>
                </a:lnTo>
                <a:lnTo>
                  <a:pt x="14834" y="955528"/>
                </a:lnTo>
                <a:lnTo>
                  <a:pt x="23038" y="906982"/>
                </a:lnTo>
                <a:lnTo>
                  <a:pt x="32974" y="859052"/>
                </a:lnTo>
                <a:lnTo>
                  <a:pt x="44606" y="811772"/>
                </a:lnTo>
                <a:lnTo>
                  <a:pt x="57901" y="765174"/>
                </a:lnTo>
                <a:lnTo>
                  <a:pt x="72827" y="719295"/>
                </a:lnTo>
                <a:lnTo>
                  <a:pt x="89349" y="674166"/>
                </a:lnTo>
                <a:lnTo>
                  <a:pt x="107433" y="629822"/>
                </a:lnTo>
                <a:lnTo>
                  <a:pt x="127045" y="586298"/>
                </a:lnTo>
                <a:lnTo>
                  <a:pt x="148153" y="543626"/>
                </a:lnTo>
                <a:lnTo>
                  <a:pt x="170723" y="501841"/>
                </a:lnTo>
                <a:lnTo>
                  <a:pt x="194720" y="460976"/>
                </a:lnTo>
                <a:lnTo>
                  <a:pt x="220111" y="421066"/>
                </a:lnTo>
                <a:lnTo>
                  <a:pt x="246862" y="382144"/>
                </a:lnTo>
                <a:lnTo>
                  <a:pt x="274940" y="344245"/>
                </a:lnTo>
                <a:lnTo>
                  <a:pt x="304311" y="307401"/>
                </a:lnTo>
                <a:lnTo>
                  <a:pt x="334942" y="271648"/>
                </a:lnTo>
                <a:lnTo>
                  <a:pt x="366798" y="237018"/>
                </a:lnTo>
                <a:lnTo>
                  <a:pt x="399846" y="203546"/>
                </a:lnTo>
                <a:lnTo>
                  <a:pt x="434052" y="171265"/>
                </a:lnTo>
                <a:lnTo>
                  <a:pt x="469383" y="140210"/>
                </a:lnTo>
                <a:lnTo>
                  <a:pt x="505805" y="110415"/>
                </a:lnTo>
                <a:lnTo>
                  <a:pt x="543284" y="81912"/>
                </a:lnTo>
                <a:lnTo>
                  <a:pt x="581787" y="54737"/>
                </a:lnTo>
                <a:lnTo>
                  <a:pt x="671322" y="0"/>
                </a:lnTo>
                <a:close/>
              </a:path>
            </a:pathLst>
          </a:custGeom>
          <a:ln w="76200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72412" y="2119123"/>
            <a:ext cx="1343025" cy="2310765"/>
          </a:xfrm>
          <a:custGeom>
            <a:avLst/>
            <a:gdLst/>
            <a:ahLst/>
            <a:cxnLst/>
            <a:rect l="l" t="t" r="r" b="b"/>
            <a:pathLst>
              <a:path w="1343025" h="2310765">
                <a:moveTo>
                  <a:pt x="671321" y="0"/>
                </a:moveTo>
                <a:lnTo>
                  <a:pt x="581787" y="54737"/>
                </a:lnTo>
                <a:lnTo>
                  <a:pt x="543284" y="81912"/>
                </a:lnTo>
                <a:lnTo>
                  <a:pt x="505805" y="110415"/>
                </a:lnTo>
                <a:lnTo>
                  <a:pt x="469383" y="140210"/>
                </a:lnTo>
                <a:lnTo>
                  <a:pt x="434052" y="171265"/>
                </a:lnTo>
                <a:lnTo>
                  <a:pt x="399846" y="203546"/>
                </a:lnTo>
                <a:lnTo>
                  <a:pt x="366798" y="237018"/>
                </a:lnTo>
                <a:lnTo>
                  <a:pt x="334942" y="271648"/>
                </a:lnTo>
                <a:lnTo>
                  <a:pt x="304311" y="307401"/>
                </a:lnTo>
                <a:lnTo>
                  <a:pt x="274940" y="344245"/>
                </a:lnTo>
                <a:lnTo>
                  <a:pt x="246862" y="382144"/>
                </a:lnTo>
                <a:lnTo>
                  <a:pt x="220111" y="421066"/>
                </a:lnTo>
                <a:lnTo>
                  <a:pt x="194720" y="460976"/>
                </a:lnTo>
                <a:lnTo>
                  <a:pt x="170723" y="501841"/>
                </a:lnTo>
                <a:lnTo>
                  <a:pt x="148153" y="543626"/>
                </a:lnTo>
                <a:lnTo>
                  <a:pt x="127045" y="586298"/>
                </a:lnTo>
                <a:lnTo>
                  <a:pt x="107433" y="629822"/>
                </a:lnTo>
                <a:lnTo>
                  <a:pt x="89349" y="674166"/>
                </a:lnTo>
                <a:lnTo>
                  <a:pt x="72827" y="719295"/>
                </a:lnTo>
                <a:lnTo>
                  <a:pt x="57901" y="765174"/>
                </a:lnTo>
                <a:lnTo>
                  <a:pt x="44606" y="811772"/>
                </a:lnTo>
                <a:lnTo>
                  <a:pt x="32974" y="859052"/>
                </a:lnTo>
                <a:lnTo>
                  <a:pt x="23038" y="906982"/>
                </a:lnTo>
                <a:lnTo>
                  <a:pt x="14834" y="955528"/>
                </a:lnTo>
                <a:lnTo>
                  <a:pt x="8395" y="1004656"/>
                </a:lnTo>
                <a:lnTo>
                  <a:pt x="3753" y="1054332"/>
                </a:lnTo>
                <a:lnTo>
                  <a:pt x="944" y="1104522"/>
                </a:lnTo>
                <a:lnTo>
                  <a:pt x="0" y="1155191"/>
                </a:lnTo>
                <a:lnTo>
                  <a:pt x="944" y="1205861"/>
                </a:lnTo>
                <a:lnTo>
                  <a:pt x="3753" y="1256051"/>
                </a:lnTo>
                <a:lnTo>
                  <a:pt x="8395" y="1305727"/>
                </a:lnTo>
                <a:lnTo>
                  <a:pt x="14834" y="1354855"/>
                </a:lnTo>
                <a:lnTo>
                  <a:pt x="23038" y="1403401"/>
                </a:lnTo>
                <a:lnTo>
                  <a:pt x="32974" y="1451331"/>
                </a:lnTo>
                <a:lnTo>
                  <a:pt x="44606" y="1498611"/>
                </a:lnTo>
                <a:lnTo>
                  <a:pt x="57901" y="1545209"/>
                </a:lnTo>
                <a:lnTo>
                  <a:pt x="72827" y="1591088"/>
                </a:lnTo>
                <a:lnTo>
                  <a:pt x="89349" y="1636217"/>
                </a:lnTo>
                <a:lnTo>
                  <a:pt x="107433" y="1680561"/>
                </a:lnTo>
                <a:lnTo>
                  <a:pt x="127045" y="1724085"/>
                </a:lnTo>
                <a:lnTo>
                  <a:pt x="148153" y="1766757"/>
                </a:lnTo>
                <a:lnTo>
                  <a:pt x="170723" y="1808542"/>
                </a:lnTo>
                <a:lnTo>
                  <a:pt x="194720" y="1849407"/>
                </a:lnTo>
                <a:lnTo>
                  <a:pt x="220111" y="1889317"/>
                </a:lnTo>
                <a:lnTo>
                  <a:pt x="246862" y="1928239"/>
                </a:lnTo>
                <a:lnTo>
                  <a:pt x="274940" y="1966138"/>
                </a:lnTo>
                <a:lnTo>
                  <a:pt x="304311" y="2002982"/>
                </a:lnTo>
                <a:lnTo>
                  <a:pt x="334942" y="2038735"/>
                </a:lnTo>
                <a:lnTo>
                  <a:pt x="366798" y="2073365"/>
                </a:lnTo>
                <a:lnTo>
                  <a:pt x="399846" y="2106837"/>
                </a:lnTo>
                <a:lnTo>
                  <a:pt x="434052" y="2139118"/>
                </a:lnTo>
                <a:lnTo>
                  <a:pt x="469383" y="2170173"/>
                </a:lnTo>
                <a:lnTo>
                  <a:pt x="505805" y="2199968"/>
                </a:lnTo>
                <a:lnTo>
                  <a:pt x="543284" y="2228471"/>
                </a:lnTo>
                <a:lnTo>
                  <a:pt x="581787" y="2255647"/>
                </a:lnTo>
                <a:lnTo>
                  <a:pt x="671321" y="2310384"/>
                </a:lnTo>
                <a:lnTo>
                  <a:pt x="760857" y="2255647"/>
                </a:lnTo>
                <a:lnTo>
                  <a:pt x="799359" y="2228471"/>
                </a:lnTo>
                <a:lnTo>
                  <a:pt x="836838" y="2199968"/>
                </a:lnTo>
                <a:lnTo>
                  <a:pt x="873260" y="2170173"/>
                </a:lnTo>
                <a:lnTo>
                  <a:pt x="908591" y="2139118"/>
                </a:lnTo>
                <a:lnTo>
                  <a:pt x="942797" y="2106837"/>
                </a:lnTo>
                <a:lnTo>
                  <a:pt x="975845" y="2073365"/>
                </a:lnTo>
                <a:lnTo>
                  <a:pt x="1007701" y="2038735"/>
                </a:lnTo>
                <a:lnTo>
                  <a:pt x="1038332" y="2002982"/>
                </a:lnTo>
                <a:lnTo>
                  <a:pt x="1067703" y="1966138"/>
                </a:lnTo>
                <a:lnTo>
                  <a:pt x="1095781" y="1928239"/>
                </a:lnTo>
                <a:lnTo>
                  <a:pt x="1122532" y="1889317"/>
                </a:lnTo>
                <a:lnTo>
                  <a:pt x="1147923" y="1849407"/>
                </a:lnTo>
                <a:lnTo>
                  <a:pt x="1171920" y="1808542"/>
                </a:lnTo>
                <a:lnTo>
                  <a:pt x="1194490" y="1766757"/>
                </a:lnTo>
                <a:lnTo>
                  <a:pt x="1215598" y="1724085"/>
                </a:lnTo>
                <a:lnTo>
                  <a:pt x="1235210" y="1680561"/>
                </a:lnTo>
                <a:lnTo>
                  <a:pt x="1253294" y="1636217"/>
                </a:lnTo>
                <a:lnTo>
                  <a:pt x="1269816" y="1591088"/>
                </a:lnTo>
                <a:lnTo>
                  <a:pt x="1284742" y="1545209"/>
                </a:lnTo>
                <a:lnTo>
                  <a:pt x="1298037" y="1498611"/>
                </a:lnTo>
                <a:lnTo>
                  <a:pt x="1309669" y="1451331"/>
                </a:lnTo>
                <a:lnTo>
                  <a:pt x="1319605" y="1403401"/>
                </a:lnTo>
                <a:lnTo>
                  <a:pt x="1327809" y="1354855"/>
                </a:lnTo>
                <a:lnTo>
                  <a:pt x="1334248" y="1305727"/>
                </a:lnTo>
                <a:lnTo>
                  <a:pt x="1338890" y="1256051"/>
                </a:lnTo>
                <a:lnTo>
                  <a:pt x="1341699" y="1205861"/>
                </a:lnTo>
                <a:lnTo>
                  <a:pt x="1342644" y="1155191"/>
                </a:lnTo>
                <a:lnTo>
                  <a:pt x="1341699" y="1104522"/>
                </a:lnTo>
                <a:lnTo>
                  <a:pt x="1338890" y="1054332"/>
                </a:lnTo>
                <a:lnTo>
                  <a:pt x="1334248" y="1004656"/>
                </a:lnTo>
                <a:lnTo>
                  <a:pt x="1327809" y="955528"/>
                </a:lnTo>
                <a:lnTo>
                  <a:pt x="1319605" y="906982"/>
                </a:lnTo>
                <a:lnTo>
                  <a:pt x="1309669" y="859052"/>
                </a:lnTo>
                <a:lnTo>
                  <a:pt x="1298037" y="811772"/>
                </a:lnTo>
                <a:lnTo>
                  <a:pt x="1284742" y="765174"/>
                </a:lnTo>
                <a:lnTo>
                  <a:pt x="1269816" y="719295"/>
                </a:lnTo>
                <a:lnTo>
                  <a:pt x="1253294" y="674166"/>
                </a:lnTo>
                <a:lnTo>
                  <a:pt x="1235210" y="629822"/>
                </a:lnTo>
                <a:lnTo>
                  <a:pt x="1215598" y="586298"/>
                </a:lnTo>
                <a:lnTo>
                  <a:pt x="1194490" y="543626"/>
                </a:lnTo>
                <a:lnTo>
                  <a:pt x="1171920" y="501841"/>
                </a:lnTo>
                <a:lnTo>
                  <a:pt x="1147923" y="460976"/>
                </a:lnTo>
                <a:lnTo>
                  <a:pt x="1122532" y="421066"/>
                </a:lnTo>
                <a:lnTo>
                  <a:pt x="1095781" y="382144"/>
                </a:lnTo>
                <a:lnTo>
                  <a:pt x="1067703" y="344245"/>
                </a:lnTo>
                <a:lnTo>
                  <a:pt x="1038332" y="307401"/>
                </a:lnTo>
                <a:lnTo>
                  <a:pt x="1007701" y="271648"/>
                </a:lnTo>
                <a:lnTo>
                  <a:pt x="975845" y="237018"/>
                </a:lnTo>
                <a:lnTo>
                  <a:pt x="942797" y="203546"/>
                </a:lnTo>
                <a:lnTo>
                  <a:pt x="908591" y="171265"/>
                </a:lnTo>
                <a:lnTo>
                  <a:pt x="873260" y="140210"/>
                </a:lnTo>
                <a:lnTo>
                  <a:pt x="836838" y="110415"/>
                </a:lnTo>
                <a:lnTo>
                  <a:pt x="799359" y="81912"/>
                </a:lnTo>
                <a:lnTo>
                  <a:pt x="760857" y="54737"/>
                </a:lnTo>
                <a:lnTo>
                  <a:pt x="671321" y="0"/>
                </a:lnTo>
                <a:close/>
              </a:path>
            </a:pathLst>
          </a:custGeom>
          <a:solidFill>
            <a:srgbClr val="6D46C3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72412" y="2119123"/>
            <a:ext cx="1343025" cy="2310765"/>
          </a:xfrm>
          <a:custGeom>
            <a:avLst/>
            <a:gdLst/>
            <a:ahLst/>
            <a:cxnLst/>
            <a:rect l="l" t="t" r="r" b="b"/>
            <a:pathLst>
              <a:path w="1343025" h="2310765">
                <a:moveTo>
                  <a:pt x="671321" y="0"/>
                </a:moveTo>
                <a:lnTo>
                  <a:pt x="760857" y="54737"/>
                </a:lnTo>
                <a:lnTo>
                  <a:pt x="799359" y="81912"/>
                </a:lnTo>
                <a:lnTo>
                  <a:pt x="836838" y="110415"/>
                </a:lnTo>
                <a:lnTo>
                  <a:pt x="873260" y="140210"/>
                </a:lnTo>
                <a:lnTo>
                  <a:pt x="908591" y="171265"/>
                </a:lnTo>
                <a:lnTo>
                  <a:pt x="942797" y="203546"/>
                </a:lnTo>
                <a:lnTo>
                  <a:pt x="975845" y="237018"/>
                </a:lnTo>
                <a:lnTo>
                  <a:pt x="1007701" y="271648"/>
                </a:lnTo>
                <a:lnTo>
                  <a:pt x="1038332" y="307401"/>
                </a:lnTo>
                <a:lnTo>
                  <a:pt x="1067703" y="344245"/>
                </a:lnTo>
                <a:lnTo>
                  <a:pt x="1095781" y="382144"/>
                </a:lnTo>
                <a:lnTo>
                  <a:pt x="1122532" y="421066"/>
                </a:lnTo>
                <a:lnTo>
                  <a:pt x="1147923" y="460976"/>
                </a:lnTo>
                <a:lnTo>
                  <a:pt x="1171920" y="501841"/>
                </a:lnTo>
                <a:lnTo>
                  <a:pt x="1194490" y="543626"/>
                </a:lnTo>
                <a:lnTo>
                  <a:pt x="1215598" y="586298"/>
                </a:lnTo>
                <a:lnTo>
                  <a:pt x="1235210" y="629822"/>
                </a:lnTo>
                <a:lnTo>
                  <a:pt x="1253294" y="674166"/>
                </a:lnTo>
                <a:lnTo>
                  <a:pt x="1269816" y="719295"/>
                </a:lnTo>
                <a:lnTo>
                  <a:pt x="1284742" y="765174"/>
                </a:lnTo>
                <a:lnTo>
                  <a:pt x="1298037" y="811772"/>
                </a:lnTo>
                <a:lnTo>
                  <a:pt x="1309669" y="859052"/>
                </a:lnTo>
                <a:lnTo>
                  <a:pt x="1319605" y="906982"/>
                </a:lnTo>
                <a:lnTo>
                  <a:pt x="1327809" y="955528"/>
                </a:lnTo>
                <a:lnTo>
                  <a:pt x="1334248" y="1004656"/>
                </a:lnTo>
                <a:lnTo>
                  <a:pt x="1338890" y="1054332"/>
                </a:lnTo>
                <a:lnTo>
                  <a:pt x="1341699" y="1104522"/>
                </a:lnTo>
                <a:lnTo>
                  <a:pt x="1342644" y="1155191"/>
                </a:lnTo>
                <a:lnTo>
                  <a:pt x="1341699" y="1205861"/>
                </a:lnTo>
                <a:lnTo>
                  <a:pt x="1338890" y="1256051"/>
                </a:lnTo>
                <a:lnTo>
                  <a:pt x="1334248" y="1305727"/>
                </a:lnTo>
                <a:lnTo>
                  <a:pt x="1327809" y="1354855"/>
                </a:lnTo>
                <a:lnTo>
                  <a:pt x="1319605" y="1403401"/>
                </a:lnTo>
                <a:lnTo>
                  <a:pt x="1309669" y="1451331"/>
                </a:lnTo>
                <a:lnTo>
                  <a:pt x="1298037" y="1498611"/>
                </a:lnTo>
                <a:lnTo>
                  <a:pt x="1284742" y="1545209"/>
                </a:lnTo>
                <a:lnTo>
                  <a:pt x="1269816" y="1591088"/>
                </a:lnTo>
                <a:lnTo>
                  <a:pt x="1253294" y="1636217"/>
                </a:lnTo>
                <a:lnTo>
                  <a:pt x="1235210" y="1680561"/>
                </a:lnTo>
                <a:lnTo>
                  <a:pt x="1215598" y="1724085"/>
                </a:lnTo>
                <a:lnTo>
                  <a:pt x="1194490" y="1766757"/>
                </a:lnTo>
                <a:lnTo>
                  <a:pt x="1171920" y="1808542"/>
                </a:lnTo>
                <a:lnTo>
                  <a:pt x="1147923" y="1849407"/>
                </a:lnTo>
                <a:lnTo>
                  <a:pt x="1122532" y="1889317"/>
                </a:lnTo>
                <a:lnTo>
                  <a:pt x="1095781" y="1928239"/>
                </a:lnTo>
                <a:lnTo>
                  <a:pt x="1067703" y="1966138"/>
                </a:lnTo>
                <a:lnTo>
                  <a:pt x="1038332" y="2002982"/>
                </a:lnTo>
                <a:lnTo>
                  <a:pt x="1007701" y="2038735"/>
                </a:lnTo>
                <a:lnTo>
                  <a:pt x="975845" y="2073365"/>
                </a:lnTo>
                <a:lnTo>
                  <a:pt x="942797" y="2106837"/>
                </a:lnTo>
                <a:lnTo>
                  <a:pt x="908591" y="2139118"/>
                </a:lnTo>
                <a:lnTo>
                  <a:pt x="873260" y="2170173"/>
                </a:lnTo>
                <a:lnTo>
                  <a:pt x="836838" y="2199968"/>
                </a:lnTo>
                <a:lnTo>
                  <a:pt x="799359" y="2228471"/>
                </a:lnTo>
                <a:lnTo>
                  <a:pt x="760857" y="2255647"/>
                </a:lnTo>
                <a:lnTo>
                  <a:pt x="671321" y="2310384"/>
                </a:lnTo>
                <a:lnTo>
                  <a:pt x="581787" y="2255647"/>
                </a:lnTo>
                <a:lnTo>
                  <a:pt x="543284" y="2228471"/>
                </a:lnTo>
                <a:lnTo>
                  <a:pt x="505805" y="2199968"/>
                </a:lnTo>
                <a:lnTo>
                  <a:pt x="469383" y="2170173"/>
                </a:lnTo>
                <a:lnTo>
                  <a:pt x="434052" y="2139118"/>
                </a:lnTo>
                <a:lnTo>
                  <a:pt x="399846" y="2106837"/>
                </a:lnTo>
                <a:lnTo>
                  <a:pt x="366798" y="2073365"/>
                </a:lnTo>
                <a:lnTo>
                  <a:pt x="334942" y="2038735"/>
                </a:lnTo>
                <a:lnTo>
                  <a:pt x="304311" y="2002982"/>
                </a:lnTo>
                <a:lnTo>
                  <a:pt x="274940" y="1966138"/>
                </a:lnTo>
                <a:lnTo>
                  <a:pt x="246862" y="1928239"/>
                </a:lnTo>
                <a:lnTo>
                  <a:pt x="220111" y="1889317"/>
                </a:lnTo>
                <a:lnTo>
                  <a:pt x="194720" y="1849407"/>
                </a:lnTo>
                <a:lnTo>
                  <a:pt x="170723" y="1808542"/>
                </a:lnTo>
                <a:lnTo>
                  <a:pt x="148153" y="1766757"/>
                </a:lnTo>
                <a:lnTo>
                  <a:pt x="127045" y="1724085"/>
                </a:lnTo>
                <a:lnTo>
                  <a:pt x="107433" y="1680561"/>
                </a:lnTo>
                <a:lnTo>
                  <a:pt x="89349" y="1636217"/>
                </a:lnTo>
                <a:lnTo>
                  <a:pt x="72827" y="1591088"/>
                </a:lnTo>
                <a:lnTo>
                  <a:pt x="57901" y="1545209"/>
                </a:lnTo>
                <a:lnTo>
                  <a:pt x="44606" y="1498611"/>
                </a:lnTo>
                <a:lnTo>
                  <a:pt x="32974" y="1451331"/>
                </a:lnTo>
                <a:lnTo>
                  <a:pt x="23038" y="1403401"/>
                </a:lnTo>
                <a:lnTo>
                  <a:pt x="14834" y="1354855"/>
                </a:lnTo>
                <a:lnTo>
                  <a:pt x="8395" y="1305727"/>
                </a:lnTo>
                <a:lnTo>
                  <a:pt x="3753" y="1256051"/>
                </a:lnTo>
                <a:lnTo>
                  <a:pt x="944" y="1205861"/>
                </a:lnTo>
                <a:lnTo>
                  <a:pt x="0" y="1155191"/>
                </a:lnTo>
                <a:lnTo>
                  <a:pt x="944" y="1104522"/>
                </a:lnTo>
                <a:lnTo>
                  <a:pt x="3753" y="1054332"/>
                </a:lnTo>
                <a:lnTo>
                  <a:pt x="8395" y="1004656"/>
                </a:lnTo>
                <a:lnTo>
                  <a:pt x="14834" y="955528"/>
                </a:lnTo>
                <a:lnTo>
                  <a:pt x="23038" y="906982"/>
                </a:lnTo>
                <a:lnTo>
                  <a:pt x="32974" y="859052"/>
                </a:lnTo>
                <a:lnTo>
                  <a:pt x="44606" y="811772"/>
                </a:lnTo>
                <a:lnTo>
                  <a:pt x="57901" y="765174"/>
                </a:lnTo>
                <a:lnTo>
                  <a:pt x="72827" y="719295"/>
                </a:lnTo>
                <a:lnTo>
                  <a:pt x="89349" y="674166"/>
                </a:lnTo>
                <a:lnTo>
                  <a:pt x="107433" y="629822"/>
                </a:lnTo>
                <a:lnTo>
                  <a:pt x="127045" y="586298"/>
                </a:lnTo>
                <a:lnTo>
                  <a:pt x="148153" y="543626"/>
                </a:lnTo>
                <a:lnTo>
                  <a:pt x="170723" y="501841"/>
                </a:lnTo>
                <a:lnTo>
                  <a:pt x="194720" y="460976"/>
                </a:lnTo>
                <a:lnTo>
                  <a:pt x="220111" y="421066"/>
                </a:lnTo>
                <a:lnTo>
                  <a:pt x="246862" y="382144"/>
                </a:lnTo>
                <a:lnTo>
                  <a:pt x="274940" y="344245"/>
                </a:lnTo>
                <a:lnTo>
                  <a:pt x="304311" y="307401"/>
                </a:lnTo>
                <a:lnTo>
                  <a:pt x="334942" y="271648"/>
                </a:lnTo>
                <a:lnTo>
                  <a:pt x="366798" y="237018"/>
                </a:lnTo>
                <a:lnTo>
                  <a:pt x="399846" y="203546"/>
                </a:lnTo>
                <a:lnTo>
                  <a:pt x="434052" y="171265"/>
                </a:lnTo>
                <a:lnTo>
                  <a:pt x="469383" y="140210"/>
                </a:lnTo>
                <a:lnTo>
                  <a:pt x="505805" y="110415"/>
                </a:lnTo>
                <a:lnTo>
                  <a:pt x="543284" y="81912"/>
                </a:lnTo>
                <a:lnTo>
                  <a:pt x="581787" y="54737"/>
                </a:lnTo>
                <a:lnTo>
                  <a:pt x="671321" y="0"/>
                </a:lnTo>
                <a:close/>
              </a:path>
            </a:pathLst>
          </a:custGeom>
          <a:ln w="76200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74316" y="4661865"/>
            <a:ext cx="351776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65" dirty="0">
                <a:solidFill>
                  <a:srgbClr val="344B5E"/>
                </a:solidFill>
                <a:latin typeface="DejaVu Serif"/>
                <a:cs typeface="DejaVu Serif"/>
              </a:rPr>
              <a:t>𝑃(𝑌|𝑋)</a:t>
            </a:r>
            <a:r>
              <a:rPr lang="en-US" sz="2400" spc="65" dirty="0">
                <a:solidFill>
                  <a:srgbClr val="344B5E"/>
                </a:solidFill>
                <a:latin typeface="DejaVu Serif"/>
                <a:cs typeface="DejaVu Serif"/>
              </a:rPr>
              <a:t> = </a:t>
            </a:r>
            <a:r>
              <a:rPr lang="en-US" sz="2400" i="1" spc="65" dirty="0">
                <a:solidFill>
                  <a:srgbClr val="344B5E"/>
                </a:solidFill>
                <a:latin typeface="DejaVu Serif"/>
                <a:cs typeface="DejaVu Serif"/>
              </a:rPr>
              <a:t>P(X,Y) / P(X)</a:t>
            </a:r>
            <a:endParaRPr sz="2400" i="1" dirty="0">
              <a:latin typeface="DejaVu Serif"/>
              <a:cs typeface="DejaVu Serif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79014" y="4005072"/>
            <a:ext cx="224790" cy="695960"/>
          </a:xfrm>
          <a:custGeom>
            <a:avLst/>
            <a:gdLst/>
            <a:ahLst/>
            <a:cxnLst/>
            <a:rect l="l" t="t" r="r" b="b"/>
            <a:pathLst>
              <a:path w="224789" h="695960">
                <a:moveTo>
                  <a:pt x="150901" y="105829"/>
                </a:moveTo>
                <a:lnTo>
                  <a:pt x="0" y="685926"/>
                </a:lnTo>
                <a:lnTo>
                  <a:pt x="36830" y="695451"/>
                </a:lnTo>
                <a:lnTo>
                  <a:pt x="187754" y="115391"/>
                </a:lnTo>
                <a:lnTo>
                  <a:pt x="150901" y="105829"/>
                </a:lnTo>
                <a:close/>
              </a:path>
              <a:path w="224789" h="695960">
                <a:moveTo>
                  <a:pt x="216678" y="87375"/>
                </a:moveTo>
                <a:lnTo>
                  <a:pt x="155702" y="87375"/>
                </a:lnTo>
                <a:lnTo>
                  <a:pt x="192532" y="97027"/>
                </a:lnTo>
                <a:lnTo>
                  <a:pt x="187754" y="115391"/>
                </a:lnTo>
                <a:lnTo>
                  <a:pt x="224662" y="124967"/>
                </a:lnTo>
                <a:lnTo>
                  <a:pt x="216678" y="87375"/>
                </a:lnTo>
                <a:close/>
              </a:path>
              <a:path w="224789" h="695960">
                <a:moveTo>
                  <a:pt x="155702" y="87375"/>
                </a:moveTo>
                <a:lnTo>
                  <a:pt x="150901" y="105829"/>
                </a:lnTo>
                <a:lnTo>
                  <a:pt x="187754" y="115391"/>
                </a:lnTo>
                <a:lnTo>
                  <a:pt x="192532" y="97027"/>
                </a:lnTo>
                <a:lnTo>
                  <a:pt x="155702" y="87375"/>
                </a:lnTo>
                <a:close/>
              </a:path>
              <a:path w="224789" h="695960">
                <a:moveTo>
                  <a:pt x="198120" y="0"/>
                </a:moveTo>
                <a:lnTo>
                  <a:pt x="114046" y="96265"/>
                </a:lnTo>
                <a:lnTo>
                  <a:pt x="150901" y="105829"/>
                </a:lnTo>
                <a:lnTo>
                  <a:pt x="155702" y="87375"/>
                </a:lnTo>
                <a:lnTo>
                  <a:pt x="216678" y="87375"/>
                </a:lnTo>
                <a:lnTo>
                  <a:pt x="198120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703158DF-4B77-4CE6-9309-31EE31F4A0C4}"/>
              </a:ext>
            </a:extLst>
          </p:cNvPr>
          <p:cNvSpPr txBox="1"/>
          <p:nvPr/>
        </p:nvSpPr>
        <p:spPr>
          <a:xfrm>
            <a:off x="474818" y="332656"/>
            <a:ext cx="321868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zh-CN" altLang="en-US" sz="3200" dirty="0">
                <a:latin typeface="Trebuchet MS"/>
                <a:cs typeface="Trebuchet MS"/>
              </a:rPr>
              <a:t>概率基本知识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43ACC1BF-DD9D-4D08-BD1C-E283C27085A2}"/>
              </a:ext>
            </a:extLst>
          </p:cNvPr>
          <p:cNvSpPr txBox="1"/>
          <p:nvPr/>
        </p:nvSpPr>
        <p:spPr>
          <a:xfrm>
            <a:off x="4711065" y="1925320"/>
            <a:ext cx="3975734" cy="1910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400" b="1" spc="25" dirty="0">
                <a:latin typeface="Trebuchet MS"/>
                <a:cs typeface="Trebuchet MS"/>
              </a:rPr>
              <a:t>单个事件概率</a:t>
            </a:r>
            <a:r>
              <a:rPr lang="zh-CN" altLang="en-US" sz="2400" b="1" spc="-10" dirty="0">
                <a:latin typeface="Trebuchet MS"/>
                <a:cs typeface="Trebuchet MS"/>
              </a:rPr>
              <a:t>：</a:t>
            </a:r>
            <a:r>
              <a:rPr lang="zh-CN" altLang="en-US" sz="2400" spc="35" dirty="0">
                <a:latin typeface="DejaVu Serif"/>
                <a:cs typeface="DejaVu Serif"/>
              </a:rPr>
              <a:t>𝑃</a:t>
            </a:r>
            <a:r>
              <a:rPr lang="en-US" altLang="zh-CN" sz="2400" spc="200" dirty="0">
                <a:latin typeface="DejaVu Serif"/>
                <a:cs typeface="DejaVu Serif"/>
              </a:rPr>
              <a:t>(</a:t>
            </a:r>
            <a:r>
              <a:rPr lang="zh-CN" altLang="en-US" sz="2400" spc="80" dirty="0">
                <a:latin typeface="DejaVu Serif"/>
                <a:cs typeface="DejaVu Serif"/>
              </a:rPr>
              <a:t>𝑋</a:t>
            </a:r>
            <a:r>
              <a:rPr lang="en-US" altLang="zh-CN" sz="2400" spc="80" dirty="0">
                <a:latin typeface="DejaVu Serif"/>
                <a:cs typeface="DejaVu Serif"/>
              </a:rPr>
              <a:t>), </a:t>
            </a:r>
            <a:r>
              <a:rPr lang="zh-CN" altLang="en-US" sz="2400" spc="45" dirty="0">
                <a:latin typeface="DejaVu Serif"/>
                <a:cs typeface="DejaVu Serif"/>
              </a:rPr>
              <a:t>𝑃</a:t>
            </a:r>
            <a:r>
              <a:rPr lang="en-US" altLang="zh-CN" sz="2400" spc="204" dirty="0">
                <a:latin typeface="DejaVu Serif"/>
                <a:cs typeface="DejaVu Serif"/>
              </a:rPr>
              <a:t>(</a:t>
            </a:r>
            <a:r>
              <a:rPr lang="zh-CN" altLang="en-US" sz="2400" spc="5" dirty="0">
                <a:latin typeface="DejaVu Serif"/>
                <a:cs typeface="DejaVu Serif"/>
              </a:rPr>
              <a:t>𝑌</a:t>
            </a:r>
            <a:r>
              <a:rPr lang="en-US" altLang="zh-CN" sz="2400" spc="5" dirty="0">
                <a:latin typeface="DejaVu Serif"/>
                <a:cs typeface="DejaVu Serif"/>
              </a:rPr>
              <a:t>)</a:t>
            </a:r>
          </a:p>
          <a:p>
            <a:pPr marL="12700">
              <a:spcBef>
                <a:spcPts val="100"/>
              </a:spcBef>
            </a:pPr>
            <a:endParaRPr lang="en-US" altLang="zh-CN" sz="2400" spc="5" dirty="0">
              <a:latin typeface="DejaVu Serif"/>
              <a:cs typeface="DejaVu Serif"/>
            </a:endParaRPr>
          </a:p>
          <a:p>
            <a:pPr marL="12700">
              <a:spcBef>
                <a:spcPts val="100"/>
              </a:spcBef>
            </a:pPr>
            <a:r>
              <a:rPr lang="zh-CN" altLang="en-US" sz="2400" b="1" spc="25" dirty="0">
                <a:latin typeface="Trebuchet MS"/>
              </a:rPr>
              <a:t>联合事件概率：</a:t>
            </a:r>
            <a:r>
              <a:rPr lang="zh-CN" altLang="en-US" sz="2400" spc="15" dirty="0">
                <a:latin typeface="DejaVu Serif"/>
                <a:cs typeface="DejaVu Serif"/>
              </a:rPr>
              <a:t>𝑃</a:t>
            </a:r>
            <a:r>
              <a:rPr lang="en-US" altLang="zh-CN" sz="2400" spc="15" dirty="0">
                <a:latin typeface="DejaVu Serif"/>
                <a:cs typeface="DejaVu Serif"/>
              </a:rPr>
              <a:t>(</a:t>
            </a:r>
            <a:r>
              <a:rPr lang="zh-CN" altLang="en-US" sz="2400" spc="15" dirty="0">
                <a:latin typeface="DejaVu Serif"/>
                <a:cs typeface="DejaVu Serif"/>
              </a:rPr>
              <a:t>𝑋</a:t>
            </a:r>
            <a:r>
              <a:rPr lang="en-US" altLang="zh-CN" sz="2400" spc="15" dirty="0">
                <a:latin typeface="DejaVu Serif"/>
                <a:cs typeface="DejaVu Serif"/>
              </a:rPr>
              <a:t>,</a:t>
            </a:r>
            <a:r>
              <a:rPr lang="zh-CN" altLang="en-US" sz="2400" spc="-450" dirty="0">
                <a:latin typeface="DejaVu Serif"/>
                <a:cs typeface="DejaVu Serif"/>
              </a:rPr>
              <a:t> </a:t>
            </a:r>
            <a:r>
              <a:rPr lang="zh-CN" altLang="en-US" sz="2400" spc="65" dirty="0">
                <a:latin typeface="DejaVu Serif"/>
                <a:cs typeface="DejaVu Serif"/>
              </a:rPr>
              <a:t>𝑌</a:t>
            </a:r>
            <a:r>
              <a:rPr lang="en-US" altLang="zh-CN" sz="2400" spc="65" dirty="0">
                <a:latin typeface="DejaVu Serif"/>
                <a:cs typeface="DejaVu Serif"/>
              </a:rPr>
              <a:t>)</a:t>
            </a:r>
          </a:p>
          <a:p>
            <a:pPr marL="12700">
              <a:spcBef>
                <a:spcPts val="100"/>
              </a:spcBef>
            </a:pPr>
            <a:endParaRPr lang="en-US" altLang="zh-CN" sz="2400" spc="65" dirty="0">
              <a:latin typeface="DejaVu Serif"/>
              <a:cs typeface="DejaVu Serif"/>
            </a:endParaRPr>
          </a:p>
          <a:p>
            <a:pPr marL="12700">
              <a:spcBef>
                <a:spcPts val="100"/>
              </a:spcBef>
            </a:pPr>
            <a:r>
              <a:rPr lang="zh-CN" altLang="en-US" sz="2400" b="1" spc="25" dirty="0">
                <a:latin typeface="Trebuchet MS"/>
              </a:rPr>
              <a:t>条件概率：</a:t>
            </a:r>
            <a:r>
              <a:rPr lang="zh-CN" altLang="en-US" sz="2400" spc="65" dirty="0">
                <a:latin typeface="DejaVu Serif"/>
                <a:cs typeface="DejaVu Serif"/>
              </a:rPr>
              <a:t>𝑃</a:t>
            </a:r>
            <a:r>
              <a:rPr lang="en-US" altLang="zh-CN" sz="2400" spc="65" dirty="0">
                <a:latin typeface="DejaVu Serif"/>
                <a:cs typeface="DejaVu Serif"/>
              </a:rPr>
              <a:t>(</a:t>
            </a:r>
            <a:r>
              <a:rPr lang="zh-CN" altLang="en-US" sz="2400" spc="65" dirty="0">
                <a:latin typeface="DejaVu Serif"/>
                <a:cs typeface="DejaVu Serif"/>
              </a:rPr>
              <a:t>𝑋</a:t>
            </a:r>
            <a:r>
              <a:rPr lang="en-US" altLang="zh-CN" sz="2400" spc="65" dirty="0">
                <a:latin typeface="DejaVu Serif"/>
                <a:cs typeface="DejaVu Serif"/>
              </a:rPr>
              <a:t>|</a:t>
            </a:r>
            <a:r>
              <a:rPr lang="zh-CN" altLang="en-US" sz="2400" spc="65" dirty="0">
                <a:latin typeface="DejaVu Serif"/>
                <a:cs typeface="DejaVu Serif"/>
              </a:rPr>
              <a:t>𝑌</a:t>
            </a:r>
            <a:r>
              <a:rPr lang="en-US" altLang="zh-CN" sz="2400" spc="65" dirty="0">
                <a:latin typeface="DejaVu Serif"/>
                <a:cs typeface="DejaVu Serif"/>
              </a:rPr>
              <a:t>), </a:t>
            </a:r>
            <a:r>
              <a:rPr lang="zh-CN" altLang="en-US" sz="2400" spc="65" dirty="0">
                <a:latin typeface="DejaVu Serif"/>
                <a:cs typeface="DejaVu Serif"/>
              </a:rPr>
              <a:t>𝑃</a:t>
            </a:r>
            <a:r>
              <a:rPr lang="en-US" altLang="zh-CN" sz="2400" spc="65" dirty="0">
                <a:latin typeface="DejaVu Serif"/>
                <a:cs typeface="DejaVu Serif"/>
              </a:rPr>
              <a:t>(</a:t>
            </a:r>
            <a:r>
              <a:rPr lang="zh-CN" altLang="en-US" sz="2400" spc="65" dirty="0">
                <a:latin typeface="DejaVu Serif"/>
                <a:cs typeface="DejaVu Serif"/>
              </a:rPr>
              <a:t>𝑌</a:t>
            </a:r>
            <a:r>
              <a:rPr lang="en-US" altLang="zh-CN" sz="2400" spc="65" dirty="0">
                <a:latin typeface="DejaVu Serif"/>
                <a:cs typeface="DejaVu Serif"/>
              </a:rPr>
              <a:t>|</a:t>
            </a:r>
            <a:r>
              <a:rPr lang="zh-CN" altLang="en-US" sz="2400" spc="65" dirty="0">
                <a:latin typeface="DejaVu Serif"/>
                <a:cs typeface="DejaVu Serif"/>
              </a:rPr>
              <a:t>𝑋</a:t>
            </a:r>
            <a:r>
              <a:rPr lang="en-US" altLang="zh-CN" sz="2400" spc="65" dirty="0">
                <a:latin typeface="DejaVu Serif"/>
                <a:cs typeface="DejaVu Serif"/>
              </a:rPr>
              <a:t>)</a:t>
            </a:r>
            <a:endParaRPr lang="zh-CN" altLang="en-US" sz="2400" dirty="0"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457200" y="1942338"/>
            <a:ext cx="3970020" cy="2659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10FC8CA6-06AA-4FB9-89BE-623BA65B3CB4}"/>
              </a:ext>
            </a:extLst>
          </p:cNvPr>
          <p:cNvSpPr txBox="1"/>
          <p:nvPr/>
        </p:nvSpPr>
        <p:spPr>
          <a:xfrm>
            <a:off x="457200" y="332656"/>
            <a:ext cx="321868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zh-CN" altLang="en-US" sz="3200" dirty="0">
                <a:latin typeface="Trebuchet MS"/>
                <a:cs typeface="Trebuchet MS"/>
              </a:rPr>
              <a:t>概率基本知识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02C7A112-FBDB-4401-B4C5-272A181E34DC}"/>
              </a:ext>
            </a:extLst>
          </p:cNvPr>
          <p:cNvSpPr txBox="1"/>
          <p:nvPr/>
        </p:nvSpPr>
        <p:spPr>
          <a:xfrm>
            <a:off x="4711064" y="1925320"/>
            <a:ext cx="4181415" cy="390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zh-CN" altLang="en-US" sz="2400" b="1" spc="25" dirty="0">
                <a:latin typeface="Trebuchet MS"/>
                <a:cs typeface="Trebuchet MS"/>
              </a:rPr>
              <a:t>单个事件概率</a:t>
            </a:r>
            <a:r>
              <a:rPr lang="zh-CN" altLang="en-US" sz="2400" b="1" spc="-10" dirty="0">
                <a:latin typeface="Trebuchet MS"/>
                <a:cs typeface="Trebuchet MS"/>
              </a:rPr>
              <a:t>：</a:t>
            </a:r>
            <a:r>
              <a:rPr lang="zh-CN" altLang="en-US" sz="2400" spc="35" dirty="0">
                <a:latin typeface="DejaVu Serif"/>
                <a:cs typeface="DejaVu Serif"/>
              </a:rPr>
              <a:t>𝑃</a:t>
            </a:r>
            <a:r>
              <a:rPr lang="en-US" altLang="zh-CN" sz="2400" spc="200" dirty="0">
                <a:latin typeface="DejaVu Serif"/>
                <a:cs typeface="DejaVu Serif"/>
              </a:rPr>
              <a:t>(</a:t>
            </a:r>
            <a:r>
              <a:rPr lang="zh-CN" altLang="en-US" sz="2400" spc="80" dirty="0">
                <a:latin typeface="DejaVu Serif"/>
                <a:cs typeface="DejaVu Serif"/>
              </a:rPr>
              <a:t>𝑋</a:t>
            </a:r>
            <a:r>
              <a:rPr lang="en-US" altLang="zh-CN" sz="2400" spc="80" dirty="0">
                <a:latin typeface="DejaVu Serif"/>
                <a:cs typeface="DejaVu Serif"/>
              </a:rPr>
              <a:t>), </a:t>
            </a:r>
            <a:r>
              <a:rPr lang="zh-CN" altLang="en-US" sz="2400" spc="45" dirty="0">
                <a:latin typeface="DejaVu Serif"/>
                <a:cs typeface="DejaVu Serif"/>
              </a:rPr>
              <a:t>𝑃</a:t>
            </a:r>
            <a:r>
              <a:rPr lang="en-US" altLang="zh-CN" sz="2400" spc="204" dirty="0">
                <a:latin typeface="DejaVu Serif"/>
                <a:cs typeface="DejaVu Serif"/>
              </a:rPr>
              <a:t>(</a:t>
            </a:r>
            <a:r>
              <a:rPr lang="zh-CN" altLang="en-US" sz="2400" spc="5" dirty="0">
                <a:latin typeface="DejaVu Serif"/>
                <a:cs typeface="DejaVu Serif"/>
              </a:rPr>
              <a:t>𝑌</a:t>
            </a:r>
            <a:r>
              <a:rPr lang="en-US" altLang="zh-CN" sz="2400" spc="5" dirty="0">
                <a:latin typeface="DejaVu Serif"/>
                <a:cs typeface="DejaVu Serif"/>
              </a:rPr>
              <a:t>)</a:t>
            </a: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zh-CN" altLang="en-US" sz="2400" b="1" spc="25" dirty="0">
                <a:latin typeface="Trebuchet MS"/>
              </a:rPr>
              <a:t>联合事件概率：</a:t>
            </a:r>
            <a:r>
              <a:rPr lang="zh-CN" altLang="en-US" sz="2400" spc="15" dirty="0">
                <a:latin typeface="DejaVu Serif"/>
                <a:cs typeface="DejaVu Serif"/>
              </a:rPr>
              <a:t>𝑃</a:t>
            </a:r>
            <a:r>
              <a:rPr lang="en-US" altLang="zh-CN" sz="2400" spc="15" dirty="0">
                <a:latin typeface="DejaVu Serif"/>
                <a:cs typeface="DejaVu Serif"/>
              </a:rPr>
              <a:t>(</a:t>
            </a:r>
            <a:r>
              <a:rPr lang="zh-CN" altLang="en-US" sz="2400" spc="15" dirty="0">
                <a:latin typeface="DejaVu Serif"/>
                <a:cs typeface="DejaVu Serif"/>
              </a:rPr>
              <a:t>𝑋</a:t>
            </a:r>
            <a:r>
              <a:rPr lang="en-US" altLang="zh-CN" sz="2400" spc="15" dirty="0">
                <a:latin typeface="DejaVu Serif"/>
                <a:cs typeface="DejaVu Serif"/>
              </a:rPr>
              <a:t>,</a:t>
            </a:r>
            <a:r>
              <a:rPr lang="zh-CN" altLang="en-US" sz="2400" spc="-450" dirty="0">
                <a:latin typeface="DejaVu Serif"/>
                <a:cs typeface="DejaVu Serif"/>
              </a:rPr>
              <a:t> </a:t>
            </a:r>
            <a:r>
              <a:rPr lang="zh-CN" altLang="en-US" sz="2400" spc="65" dirty="0">
                <a:latin typeface="DejaVu Serif"/>
                <a:cs typeface="DejaVu Serif"/>
              </a:rPr>
              <a:t>𝑌</a:t>
            </a:r>
            <a:r>
              <a:rPr lang="en-US" altLang="zh-CN" sz="2400" spc="65" dirty="0">
                <a:latin typeface="DejaVu Serif"/>
                <a:cs typeface="DejaVu Serif"/>
              </a:rPr>
              <a:t>)</a:t>
            </a: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zh-CN" altLang="en-US" sz="2400" b="1" spc="25" dirty="0">
                <a:latin typeface="Trebuchet MS"/>
              </a:rPr>
              <a:t>条件概率：</a:t>
            </a:r>
            <a:r>
              <a:rPr lang="zh-CN" altLang="en-US" sz="2400" spc="65" dirty="0">
                <a:latin typeface="DejaVu Serif"/>
                <a:cs typeface="DejaVu Serif"/>
              </a:rPr>
              <a:t>𝑃</a:t>
            </a:r>
            <a:r>
              <a:rPr lang="en-US" altLang="zh-CN" sz="2400" spc="65" dirty="0">
                <a:latin typeface="DejaVu Serif"/>
                <a:cs typeface="DejaVu Serif"/>
              </a:rPr>
              <a:t>(</a:t>
            </a:r>
            <a:r>
              <a:rPr lang="zh-CN" altLang="en-US" sz="2400" spc="65" dirty="0">
                <a:latin typeface="DejaVu Serif"/>
                <a:cs typeface="DejaVu Serif"/>
              </a:rPr>
              <a:t>𝑋</a:t>
            </a:r>
            <a:r>
              <a:rPr lang="en-US" altLang="zh-CN" sz="2400" spc="65" dirty="0">
                <a:latin typeface="DejaVu Serif"/>
                <a:cs typeface="DejaVu Serif"/>
              </a:rPr>
              <a:t>|</a:t>
            </a:r>
            <a:r>
              <a:rPr lang="zh-CN" altLang="en-US" sz="2400" spc="65" dirty="0">
                <a:latin typeface="DejaVu Serif"/>
                <a:cs typeface="DejaVu Serif"/>
              </a:rPr>
              <a:t>𝑌</a:t>
            </a:r>
            <a:r>
              <a:rPr lang="en-US" altLang="zh-CN" sz="2400" spc="65" dirty="0">
                <a:latin typeface="DejaVu Serif"/>
                <a:cs typeface="DejaVu Serif"/>
              </a:rPr>
              <a:t>), </a:t>
            </a:r>
            <a:r>
              <a:rPr lang="zh-CN" altLang="en-US" sz="2400" spc="65" dirty="0">
                <a:latin typeface="DejaVu Serif"/>
                <a:cs typeface="DejaVu Serif"/>
              </a:rPr>
              <a:t>𝑃</a:t>
            </a:r>
            <a:r>
              <a:rPr lang="en-US" altLang="zh-CN" sz="2400" spc="65" dirty="0">
                <a:latin typeface="DejaVu Serif"/>
                <a:cs typeface="DejaVu Serif"/>
              </a:rPr>
              <a:t>(</a:t>
            </a:r>
            <a:r>
              <a:rPr lang="zh-CN" altLang="en-US" sz="2400" spc="65" dirty="0">
                <a:latin typeface="DejaVu Serif"/>
                <a:cs typeface="DejaVu Serif"/>
              </a:rPr>
              <a:t>𝑌</a:t>
            </a:r>
            <a:r>
              <a:rPr lang="en-US" altLang="zh-CN" sz="2400" spc="65" dirty="0">
                <a:latin typeface="DejaVu Serif"/>
                <a:cs typeface="DejaVu Serif"/>
              </a:rPr>
              <a:t>|</a:t>
            </a:r>
            <a:r>
              <a:rPr lang="zh-CN" altLang="en-US" sz="2400" spc="65" dirty="0">
                <a:latin typeface="DejaVu Serif"/>
                <a:cs typeface="DejaVu Serif"/>
              </a:rPr>
              <a:t>𝑋</a:t>
            </a:r>
            <a:r>
              <a:rPr lang="en-US" altLang="zh-CN" sz="2400" spc="65" dirty="0">
                <a:latin typeface="DejaVu Serif"/>
                <a:cs typeface="DejaVu Serif"/>
              </a:rPr>
              <a:t>)</a:t>
            </a: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endParaRPr lang="en-US" altLang="zh-CN" sz="2400" spc="65" dirty="0">
              <a:solidFill>
                <a:srgbClr val="344B5E"/>
              </a:solidFill>
              <a:latin typeface="DejaVu Serif"/>
              <a:cs typeface="DejaVu Serif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zh-CN" altLang="en-US" sz="2400" b="1" spc="25" dirty="0">
                <a:latin typeface="Trebuchet MS"/>
              </a:rPr>
              <a:t>条件和联合概率的关系：</a:t>
            </a:r>
            <a:endParaRPr lang="en-US" altLang="zh-CN" sz="2400" b="1" spc="25" dirty="0">
              <a:latin typeface="Trebuchet MS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DejaVu Serif"/>
                <a:cs typeface="DejaVu Serif"/>
              </a:rPr>
              <a:t>𝑃</a:t>
            </a:r>
            <a:r>
              <a:rPr lang="en-US" altLang="zh-CN" sz="2400" b="1" dirty="0">
                <a:solidFill>
                  <a:srgbClr val="FF0000"/>
                </a:solidFill>
                <a:latin typeface="DejaVu Serif"/>
                <a:cs typeface="DejaVu Serif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DejaVu Serif"/>
                <a:cs typeface="DejaVu Serif"/>
              </a:rPr>
              <a:t>𝑋</a:t>
            </a:r>
            <a:r>
              <a:rPr lang="en-US" altLang="zh-CN" sz="2400" b="1" dirty="0">
                <a:solidFill>
                  <a:srgbClr val="FF0000"/>
                </a:solidFill>
                <a:latin typeface="DejaVu Serif"/>
                <a:cs typeface="DejaVu Serif"/>
              </a:rPr>
              <a:t>,</a:t>
            </a:r>
            <a:r>
              <a:rPr lang="zh-CN" altLang="en-US" sz="2400" b="1" dirty="0">
                <a:solidFill>
                  <a:srgbClr val="FF0000"/>
                </a:solidFill>
                <a:latin typeface="DejaVu Serif"/>
                <a:cs typeface="DejaVu Serif"/>
              </a:rPr>
              <a:t>𝑌</a:t>
            </a:r>
            <a:r>
              <a:rPr lang="en-US" altLang="zh-CN" sz="2400" b="1" dirty="0">
                <a:solidFill>
                  <a:srgbClr val="FF0000"/>
                </a:solidFill>
                <a:latin typeface="DejaVu Serif"/>
                <a:cs typeface="DejaVu Serif"/>
              </a:rPr>
              <a:t>) = </a:t>
            </a:r>
            <a:r>
              <a:rPr lang="zh-CN" altLang="en-US" sz="2400" b="1" dirty="0">
                <a:solidFill>
                  <a:srgbClr val="FF0000"/>
                </a:solidFill>
                <a:latin typeface="DejaVu Serif"/>
                <a:cs typeface="DejaVu Serif"/>
              </a:rPr>
              <a:t>𝑃</a:t>
            </a:r>
            <a:r>
              <a:rPr lang="en-US" altLang="zh-CN" sz="2400" b="1" dirty="0">
                <a:solidFill>
                  <a:srgbClr val="FF0000"/>
                </a:solidFill>
                <a:latin typeface="DejaVu Serif"/>
                <a:cs typeface="DejaVu Serif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DejaVu Serif"/>
                <a:cs typeface="DejaVu Serif"/>
              </a:rPr>
              <a:t>𝑌</a:t>
            </a:r>
            <a:r>
              <a:rPr lang="en-US" altLang="zh-CN" sz="2400" b="1" dirty="0">
                <a:solidFill>
                  <a:srgbClr val="FF0000"/>
                </a:solidFill>
                <a:latin typeface="DejaVu Serif"/>
                <a:cs typeface="DejaVu Serif"/>
              </a:rPr>
              <a:t>|</a:t>
            </a:r>
            <a:r>
              <a:rPr lang="zh-CN" altLang="en-US" sz="2400" b="1" dirty="0">
                <a:solidFill>
                  <a:srgbClr val="FF0000"/>
                </a:solidFill>
                <a:latin typeface="DejaVu Serif"/>
                <a:cs typeface="DejaVu Serif"/>
              </a:rPr>
              <a:t>𝑋</a:t>
            </a:r>
            <a:r>
              <a:rPr lang="en-US" altLang="zh-CN" sz="2400" b="1" dirty="0">
                <a:solidFill>
                  <a:srgbClr val="FF0000"/>
                </a:solidFill>
                <a:latin typeface="DejaVu Serif"/>
                <a:cs typeface="DejaVu Serif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latin typeface="DejaVu Serif"/>
                <a:cs typeface="DejaVu Serif"/>
              </a:rPr>
              <a:t>∗𝑃</a:t>
            </a:r>
            <a:r>
              <a:rPr lang="en-US" altLang="zh-CN" sz="2400" b="1" dirty="0">
                <a:solidFill>
                  <a:srgbClr val="FF0000"/>
                </a:solidFill>
                <a:latin typeface="DejaVu Serif"/>
                <a:cs typeface="DejaVu Serif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DejaVu Serif"/>
                <a:cs typeface="DejaVu Serif"/>
              </a:rPr>
              <a:t>𝑋</a:t>
            </a:r>
            <a:r>
              <a:rPr lang="en-US" altLang="zh-CN" sz="2400" b="1" dirty="0">
                <a:solidFill>
                  <a:srgbClr val="FF0000"/>
                </a:solidFill>
                <a:latin typeface="DejaVu Serif"/>
                <a:cs typeface="DejaVu Serif"/>
              </a:rPr>
              <a:t>)</a:t>
            </a: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zh-CN" altLang="en-US" sz="2400" dirty="0">
                <a:latin typeface="DejaVu Serif"/>
                <a:cs typeface="DejaVu Serif"/>
              </a:rPr>
              <a:t>或者</a:t>
            </a:r>
            <a:r>
              <a:rPr lang="en-US" altLang="zh-CN" sz="2400" dirty="0">
                <a:latin typeface="DejaVu Serif"/>
                <a:cs typeface="DejaVu Serif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DejaVu Serif"/>
                <a:cs typeface="DejaVu Serif"/>
              </a:rPr>
              <a:t>= </a:t>
            </a:r>
            <a:r>
              <a:rPr lang="zh-CN" altLang="en-US" sz="2400" b="1" dirty="0">
                <a:solidFill>
                  <a:srgbClr val="FF0000"/>
                </a:solidFill>
                <a:latin typeface="DejaVu Serif"/>
                <a:cs typeface="DejaVu Serif"/>
              </a:rPr>
              <a:t>𝑃</a:t>
            </a:r>
            <a:r>
              <a:rPr lang="en-US" altLang="zh-CN" sz="2400" b="1" dirty="0">
                <a:solidFill>
                  <a:srgbClr val="FF0000"/>
                </a:solidFill>
                <a:latin typeface="DejaVu Serif"/>
                <a:cs typeface="DejaVu Serif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DejaVu Serif"/>
                <a:cs typeface="DejaVu Serif"/>
              </a:rPr>
              <a:t>𝑋</a:t>
            </a:r>
            <a:r>
              <a:rPr lang="en-US" altLang="zh-CN" sz="2400" b="1" dirty="0">
                <a:solidFill>
                  <a:srgbClr val="FF0000"/>
                </a:solidFill>
                <a:latin typeface="DejaVu Serif"/>
                <a:cs typeface="DejaVu Serif"/>
              </a:rPr>
              <a:t>|</a:t>
            </a:r>
            <a:r>
              <a:rPr lang="zh-CN" altLang="en-US" sz="2400" b="1" dirty="0">
                <a:solidFill>
                  <a:srgbClr val="FF0000"/>
                </a:solidFill>
                <a:latin typeface="DejaVu Serif"/>
                <a:cs typeface="DejaVu Serif"/>
              </a:rPr>
              <a:t>𝑌</a:t>
            </a:r>
            <a:r>
              <a:rPr lang="en-US" altLang="zh-CN" sz="2400" b="1" dirty="0">
                <a:solidFill>
                  <a:srgbClr val="FF0000"/>
                </a:solidFill>
                <a:latin typeface="DejaVu Serif"/>
                <a:cs typeface="DejaVu Serif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latin typeface="DejaVu Serif"/>
                <a:cs typeface="DejaVu Serif"/>
              </a:rPr>
              <a:t>∗𝑃</a:t>
            </a:r>
            <a:r>
              <a:rPr lang="en-US" altLang="zh-CN" sz="2400" b="1" dirty="0">
                <a:solidFill>
                  <a:srgbClr val="FF0000"/>
                </a:solidFill>
                <a:latin typeface="DejaVu Serif"/>
                <a:cs typeface="DejaVu Serif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DejaVu Serif"/>
                <a:cs typeface="DejaVu Serif"/>
              </a:rPr>
              <a:t>𝑌</a:t>
            </a:r>
            <a:r>
              <a:rPr lang="en-US" altLang="zh-CN" sz="2400" b="1" dirty="0">
                <a:solidFill>
                  <a:srgbClr val="FF0000"/>
                </a:solidFill>
                <a:latin typeface="DejaVu Serif"/>
                <a:cs typeface="DejaVu Serif"/>
              </a:rPr>
              <a:t>)</a:t>
            </a:r>
            <a:endParaRPr lang="zh-CN" altLang="en-US" sz="2400" b="1" dirty="0">
              <a:solidFill>
                <a:srgbClr val="FF0000"/>
              </a:solidFill>
              <a:latin typeface="DejaVu Serif"/>
              <a:cs typeface="DejaVu Serif"/>
            </a:endParaRP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D0E6E565-ECA5-4DAD-B2DD-F27E41093964}"/>
              </a:ext>
            </a:extLst>
          </p:cNvPr>
          <p:cNvSpPr txBox="1"/>
          <p:nvPr/>
        </p:nvSpPr>
        <p:spPr>
          <a:xfrm>
            <a:off x="739138" y="5447694"/>
            <a:ext cx="293674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spcBef>
                <a:spcPts val="100"/>
              </a:spcBef>
              <a:defRPr sz="2400" spc="65">
                <a:solidFill>
                  <a:srgbClr val="344B5E"/>
                </a:solidFill>
                <a:latin typeface="DejaVu Serif"/>
                <a:cs typeface="DejaVu Serif"/>
              </a:defRPr>
            </a:lvl1pPr>
          </a:lstStyle>
          <a:p>
            <a:r>
              <a:rPr dirty="0"/>
              <a:t>𝑃(𝑋|𝑌)</a:t>
            </a:r>
            <a:r>
              <a:rPr lang="en-US" dirty="0"/>
              <a:t> = </a:t>
            </a:r>
            <a:r>
              <a:rPr lang="en-US" i="1" dirty="0"/>
              <a:t>P(X,Y) / P(Y)</a:t>
            </a:r>
            <a:endParaRPr i="1" dirty="0"/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84F20702-231C-4F7C-AC2C-4B6EA5939086}"/>
              </a:ext>
            </a:extLst>
          </p:cNvPr>
          <p:cNvSpPr txBox="1"/>
          <p:nvPr/>
        </p:nvSpPr>
        <p:spPr>
          <a:xfrm>
            <a:off x="771144" y="4866837"/>
            <a:ext cx="286721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65" dirty="0">
                <a:solidFill>
                  <a:srgbClr val="344B5E"/>
                </a:solidFill>
                <a:latin typeface="DejaVu Serif"/>
                <a:cs typeface="DejaVu Serif"/>
              </a:rPr>
              <a:t>𝑃(𝑌|𝑋)</a:t>
            </a:r>
            <a:r>
              <a:rPr lang="en-US" sz="2400" spc="65" dirty="0">
                <a:solidFill>
                  <a:srgbClr val="344B5E"/>
                </a:solidFill>
                <a:latin typeface="DejaVu Serif"/>
                <a:cs typeface="DejaVu Serif"/>
              </a:rPr>
              <a:t> = </a:t>
            </a:r>
            <a:r>
              <a:rPr lang="en-US" sz="2400" i="1" spc="65" dirty="0">
                <a:solidFill>
                  <a:srgbClr val="344B5E"/>
                </a:solidFill>
                <a:latin typeface="DejaVu Serif"/>
                <a:cs typeface="DejaVu Serif"/>
              </a:rPr>
              <a:t>P(X,Y) / P(X)</a:t>
            </a:r>
            <a:endParaRPr sz="2400" i="1" dirty="0">
              <a:latin typeface="DejaVu Serif"/>
              <a:cs typeface="DejaVu Serif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74967876-A124-4238-86FF-276B6E7E66A2}"/>
              </a:ext>
            </a:extLst>
          </p:cNvPr>
          <p:cNvSpPr/>
          <p:nvPr/>
        </p:nvSpPr>
        <p:spPr>
          <a:xfrm>
            <a:off x="3933383" y="4985480"/>
            <a:ext cx="504056" cy="199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FB8C819A-CE37-433E-A64F-BD79D540199C}"/>
              </a:ext>
            </a:extLst>
          </p:cNvPr>
          <p:cNvSpPr/>
          <p:nvPr/>
        </p:nvSpPr>
        <p:spPr>
          <a:xfrm>
            <a:off x="3919437" y="5538848"/>
            <a:ext cx="504056" cy="199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457200" y="1942338"/>
            <a:ext cx="3970020" cy="2659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DE454660-4FE2-4525-898B-CCFC51FCAD1A}"/>
              </a:ext>
            </a:extLst>
          </p:cNvPr>
          <p:cNvSpPr txBox="1"/>
          <p:nvPr/>
        </p:nvSpPr>
        <p:spPr>
          <a:xfrm>
            <a:off x="323528" y="332656"/>
            <a:ext cx="321868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zh-CN" altLang="en-US" sz="3200" dirty="0">
                <a:latin typeface="Trebuchet MS"/>
                <a:cs typeface="Trebuchet MS"/>
              </a:rPr>
              <a:t>贝叶斯公式推导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D4588A82-5C3B-413D-9F46-DFA677D28706}"/>
              </a:ext>
            </a:extLst>
          </p:cNvPr>
          <p:cNvSpPr txBox="1"/>
          <p:nvPr/>
        </p:nvSpPr>
        <p:spPr>
          <a:xfrm>
            <a:off x="4711064" y="1412776"/>
            <a:ext cx="4181415" cy="1640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zh-CN" altLang="en-US" sz="2400" b="1" spc="25" dirty="0">
                <a:latin typeface="Trebuchet MS"/>
              </a:rPr>
              <a:t>条件和联合概率的关系：</a:t>
            </a:r>
            <a:endParaRPr lang="en-US" altLang="zh-CN" sz="2400" b="1" spc="25" dirty="0">
              <a:latin typeface="Trebuchet MS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dirty="0">
                <a:latin typeface="DejaVu Serif"/>
                <a:cs typeface="DejaVu Serif"/>
              </a:rPr>
              <a:t>	</a:t>
            </a:r>
            <a:r>
              <a:rPr lang="zh-CN" altLang="en-US" sz="2400" dirty="0">
                <a:latin typeface="DejaVu Serif"/>
                <a:cs typeface="DejaVu Serif"/>
              </a:rPr>
              <a:t>𝑃</a:t>
            </a:r>
            <a:r>
              <a:rPr lang="en-US" altLang="zh-CN" sz="2400" dirty="0">
                <a:latin typeface="DejaVu Serif"/>
                <a:cs typeface="DejaVu Serif"/>
              </a:rPr>
              <a:t>(</a:t>
            </a:r>
            <a:r>
              <a:rPr lang="zh-CN" altLang="en-US" sz="2400" dirty="0">
                <a:latin typeface="DejaVu Serif"/>
                <a:cs typeface="DejaVu Serif"/>
              </a:rPr>
              <a:t>𝑋</a:t>
            </a:r>
            <a:r>
              <a:rPr lang="en-US" altLang="zh-CN" sz="2400" dirty="0">
                <a:latin typeface="DejaVu Serif"/>
                <a:cs typeface="DejaVu Serif"/>
              </a:rPr>
              <a:t>,</a:t>
            </a:r>
            <a:r>
              <a:rPr lang="zh-CN" altLang="en-US" sz="2400" dirty="0">
                <a:latin typeface="DejaVu Serif"/>
                <a:cs typeface="DejaVu Serif"/>
              </a:rPr>
              <a:t>𝑌</a:t>
            </a:r>
            <a:r>
              <a:rPr lang="en-US" altLang="zh-CN" sz="2400" dirty="0">
                <a:latin typeface="DejaVu Serif"/>
                <a:cs typeface="DejaVu Serif"/>
              </a:rPr>
              <a:t>) = </a:t>
            </a:r>
            <a:r>
              <a:rPr lang="zh-CN" altLang="en-US" sz="2400" b="1" dirty="0">
                <a:solidFill>
                  <a:srgbClr val="FF0000"/>
                </a:solidFill>
                <a:latin typeface="DejaVu Serif"/>
                <a:cs typeface="DejaVu Serif"/>
              </a:rPr>
              <a:t>𝑃</a:t>
            </a:r>
            <a:r>
              <a:rPr lang="en-US" altLang="zh-CN" sz="2400" b="1" dirty="0">
                <a:solidFill>
                  <a:srgbClr val="FF0000"/>
                </a:solidFill>
                <a:latin typeface="DejaVu Serif"/>
                <a:cs typeface="DejaVu Serif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DejaVu Serif"/>
                <a:cs typeface="DejaVu Serif"/>
              </a:rPr>
              <a:t>𝑌</a:t>
            </a:r>
            <a:r>
              <a:rPr lang="en-US" altLang="zh-CN" sz="2400" b="1" dirty="0">
                <a:solidFill>
                  <a:srgbClr val="FF0000"/>
                </a:solidFill>
                <a:latin typeface="DejaVu Serif"/>
                <a:cs typeface="DejaVu Serif"/>
              </a:rPr>
              <a:t>|</a:t>
            </a:r>
            <a:r>
              <a:rPr lang="zh-CN" altLang="en-US" sz="2400" b="1" dirty="0">
                <a:solidFill>
                  <a:srgbClr val="FF0000"/>
                </a:solidFill>
                <a:latin typeface="DejaVu Serif"/>
                <a:cs typeface="DejaVu Serif"/>
              </a:rPr>
              <a:t>𝑋</a:t>
            </a:r>
            <a:r>
              <a:rPr lang="en-US" altLang="zh-CN" sz="2400" b="1" dirty="0">
                <a:solidFill>
                  <a:srgbClr val="FF0000"/>
                </a:solidFill>
                <a:latin typeface="DejaVu Serif"/>
                <a:cs typeface="DejaVu Serif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latin typeface="DejaVu Serif"/>
                <a:cs typeface="DejaVu Serif"/>
              </a:rPr>
              <a:t>∗𝑃</a:t>
            </a:r>
            <a:r>
              <a:rPr lang="en-US" altLang="zh-CN" sz="2400" b="1" dirty="0">
                <a:solidFill>
                  <a:srgbClr val="FF0000"/>
                </a:solidFill>
                <a:latin typeface="DejaVu Serif"/>
                <a:cs typeface="DejaVu Serif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DejaVu Serif"/>
                <a:cs typeface="DejaVu Serif"/>
              </a:rPr>
              <a:t>𝑋</a:t>
            </a:r>
            <a:r>
              <a:rPr lang="en-US" altLang="zh-CN" sz="2400" b="1" dirty="0">
                <a:solidFill>
                  <a:srgbClr val="FF0000"/>
                </a:solidFill>
                <a:latin typeface="DejaVu Serif"/>
                <a:cs typeface="DejaVu Serif"/>
              </a:rPr>
              <a:t>)</a:t>
            </a: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DejaVu Serif"/>
                <a:cs typeface="DejaVu Serif"/>
              </a:rPr>
              <a:t>		= </a:t>
            </a:r>
            <a:r>
              <a:rPr lang="zh-CN" altLang="en-US" sz="2400" b="1" dirty="0">
                <a:solidFill>
                  <a:srgbClr val="FF0000"/>
                </a:solidFill>
                <a:latin typeface="DejaVu Serif"/>
                <a:cs typeface="DejaVu Serif"/>
              </a:rPr>
              <a:t>𝑃</a:t>
            </a:r>
            <a:r>
              <a:rPr lang="en-US" altLang="zh-CN" sz="2400" b="1" dirty="0">
                <a:solidFill>
                  <a:srgbClr val="FF0000"/>
                </a:solidFill>
                <a:latin typeface="DejaVu Serif"/>
                <a:cs typeface="DejaVu Serif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DejaVu Serif"/>
                <a:cs typeface="DejaVu Serif"/>
              </a:rPr>
              <a:t>𝑋</a:t>
            </a:r>
            <a:r>
              <a:rPr lang="en-US" altLang="zh-CN" sz="2400" b="1" dirty="0">
                <a:solidFill>
                  <a:srgbClr val="FF0000"/>
                </a:solidFill>
                <a:latin typeface="DejaVu Serif"/>
                <a:cs typeface="DejaVu Serif"/>
              </a:rPr>
              <a:t>|</a:t>
            </a:r>
            <a:r>
              <a:rPr lang="zh-CN" altLang="en-US" sz="2400" b="1" dirty="0">
                <a:solidFill>
                  <a:srgbClr val="FF0000"/>
                </a:solidFill>
                <a:latin typeface="DejaVu Serif"/>
                <a:cs typeface="DejaVu Serif"/>
              </a:rPr>
              <a:t>𝑌</a:t>
            </a:r>
            <a:r>
              <a:rPr lang="en-US" altLang="zh-CN" sz="2400" b="1" dirty="0">
                <a:solidFill>
                  <a:srgbClr val="FF0000"/>
                </a:solidFill>
                <a:latin typeface="DejaVu Serif"/>
                <a:cs typeface="DejaVu Serif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latin typeface="DejaVu Serif"/>
                <a:cs typeface="DejaVu Serif"/>
              </a:rPr>
              <a:t>∗𝑃</a:t>
            </a:r>
            <a:r>
              <a:rPr lang="en-US" altLang="zh-CN" sz="2400" b="1" dirty="0">
                <a:solidFill>
                  <a:srgbClr val="FF0000"/>
                </a:solidFill>
                <a:latin typeface="DejaVu Serif"/>
                <a:cs typeface="DejaVu Serif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DejaVu Serif"/>
                <a:cs typeface="DejaVu Serif"/>
              </a:rPr>
              <a:t>𝑌</a:t>
            </a:r>
            <a:r>
              <a:rPr lang="en-US" altLang="zh-CN" sz="2400" b="1" dirty="0">
                <a:solidFill>
                  <a:srgbClr val="FF0000"/>
                </a:solidFill>
                <a:latin typeface="DejaVu Serif"/>
                <a:cs typeface="DejaVu Serif"/>
              </a:rPr>
              <a:t>)</a:t>
            </a:r>
            <a:endParaRPr lang="zh-CN" altLang="en-US" sz="2400" b="1" dirty="0">
              <a:solidFill>
                <a:srgbClr val="FF0000"/>
              </a:solidFill>
              <a:latin typeface="DejaVu Serif"/>
              <a:cs typeface="DejaVu Serif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4BFDA477-EAE7-4411-90EF-AFA43C90B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461" y="3645024"/>
            <a:ext cx="3494619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41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457200" y="1942338"/>
            <a:ext cx="3970020" cy="2659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DE454660-4FE2-4525-898B-CCFC51FCAD1A}"/>
              </a:ext>
            </a:extLst>
          </p:cNvPr>
          <p:cNvSpPr txBox="1"/>
          <p:nvPr/>
        </p:nvSpPr>
        <p:spPr>
          <a:xfrm>
            <a:off x="395536" y="381863"/>
            <a:ext cx="321868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zh-CN" altLang="en-US" sz="3200" dirty="0">
                <a:latin typeface="Trebuchet MS"/>
                <a:cs typeface="Trebuchet MS"/>
              </a:rPr>
              <a:t>贝叶斯公式推导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D4588A82-5C3B-413D-9F46-DFA677D28706}"/>
              </a:ext>
            </a:extLst>
          </p:cNvPr>
          <p:cNvSpPr txBox="1"/>
          <p:nvPr/>
        </p:nvSpPr>
        <p:spPr>
          <a:xfrm>
            <a:off x="4711064" y="1412776"/>
            <a:ext cx="4181415" cy="1640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zh-CN" altLang="en-US" sz="2400" b="1" spc="25" dirty="0">
                <a:latin typeface="Trebuchet MS"/>
              </a:rPr>
              <a:t>条件和联合概率的关系：</a:t>
            </a:r>
            <a:endParaRPr lang="en-US" altLang="zh-CN" sz="2400" b="1" spc="25" dirty="0">
              <a:latin typeface="Trebuchet MS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dirty="0">
                <a:latin typeface="DejaVu Serif"/>
                <a:cs typeface="DejaVu Serif"/>
              </a:rPr>
              <a:t>	</a:t>
            </a:r>
            <a:r>
              <a:rPr lang="zh-CN" altLang="en-US" sz="2400" dirty="0">
                <a:latin typeface="DejaVu Serif"/>
                <a:cs typeface="DejaVu Serif"/>
              </a:rPr>
              <a:t>𝑃</a:t>
            </a:r>
            <a:r>
              <a:rPr lang="en-US" altLang="zh-CN" sz="2400" dirty="0">
                <a:latin typeface="DejaVu Serif"/>
                <a:cs typeface="DejaVu Serif"/>
              </a:rPr>
              <a:t>(</a:t>
            </a:r>
            <a:r>
              <a:rPr lang="zh-CN" altLang="en-US" sz="2400" dirty="0">
                <a:latin typeface="DejaVu Serif"/>
                <a:cs typeface="DejaVu Serif"/>
              </a:rPr>
              <a:t>𝑋</a:t>
            </a:r>
            <a:r>
              <a:rPr lang="en-US" altLang="zh-CN" sz="2400" dirty="0">
                <a:latin typeface="DejaVu Serif"/>
                <a:cs typeface="DejaVu Serif"/>
              </a:rPr>
              <a:t>,</a:t>
            </a:r>
            <a:r>
              <a:rPr lang="zh-CN" altLang="en-US" sz="2400" dirty="0">
                <a:latin typeface="DejaVu Serif"/>
                <a:cs typeface="DejaVu Serif"/>
              </a:rPr>
              <a:t>𝑌</a:t>
            </a:r>
            <a:r>
              <a:rPr lang="en-US" altLang="zh-CN" sz="2400" dirty="0">
                <a:latin typeface="DejaVu Serif"/>
                <a:cs typeface="DejaVu Serif"/>
              </a:rPr>
              <a:t>) = </a:t>
            </a:r>
            <a:r>
              <a:rPr lang="zh-CN" altLang="en-US" sz="2400" dirty="0">
                <a:latin typeface="DejaVu Serif"/>
                <a:cs typeface="DejaVu Serif"/>
              </a:rPr>
              <a:t>𝑃</a:t>
            </a:r>
            <a:r>
              <a:rPr lang="en-US" altLang="zh-CN" sz="2400" dirty="0">
                <a:latin typeface="DejaVu Serif"/>
                <a:cs typeface="DejaVu Serif"/>
              </a:rPr>
              <a:t>(</a:t>
            </a:r>
            <a:r>
              <a:rPr lang="zh-CN" altLang="en-US" sz="2400" dirty="0">
                <a:latin typeface="DejaVu Serif"/>
                <a:cs typeface="DejaVu Serif"/>
              </a:rPr>
              <a:t>𝑌</a:t>
            </a:r>
            <a:r>
              <a:rPr lang="en-US" altLang="zh-CN" sz="2400" dirty="0">
                <a:latin typeface="DejaVu Serif"/>
                <a:cs typeface="DejaVu Serif"/>
              </a:rPr>
              <a:t>|</a:t>
            </a:r>
            <a:r>
              <a:rPr lang="zh-CN" altLang="en-US" sz="2400" dirty="0">
                <a:latin typeface="DejaVu Serif"/>
                <a:cs typeface="DejaVu Serif"/>
              </a:rPr>
              <a:t>𝑋</a:t>
            </a:r>
            <a:r>
              <a:rPr lang="en-US" altLang="zh-CN" sz="2400" dirty="0">
                <a:latin typeface="DejaVu Serif"/>
                <a:cs typeface="DejaVu Serif"/>
              </a:rPr>
              <a:t>)</a:t>
            </a:r>
            <a:r>
              <a:rPr lang="zh-CN" altLang="en-US" sz="2400" dirty="0">
                <a:latin typeface="DejaVu Serif"/>
                <a:cs typeface="DejaVu Serif"/>
              </a:rPr>
              <a:t>∗𝑃</a:t>
            </a:r>
            <a:r>
              <a:rPr lang="en-US" altLang="zh-CN" sz="2400" dirty="0">
                <a:latin typeface="DejaVu Serif"/>
                <a:cs typeface="DejaVu Serif"/>
              </a:rPr>
              <a:t>(</a:t>
            </a:r>
            <a:r>
              <a:rPr lang="zh-CN" altLang="en-US" sz="2400" dirty="0">
                <a:latin typeface="DejaVu Serif"/>
                <a:cs typeface="DejaVu Serif"/>
              </a:rPr>
              <a:t>𝑋</a:t>
            </a:r>
            <a:r>
              <a:rPr lang="en-US" altLang="zh-CN" sz="2400" dirty="0">
                <a:latin typeface="DejaVu Serif"/>
                <a:cs typeface="DejaVu Serif"/>
              </a:rPr>
              <a:t>)</a:t>
            </a: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dirty="0">
                <a:latin typeface="DejaVu Serif"/>
                <a:cs typeface="DejaVu Serif"/>
              </a:rPr>
              <a:t>		= </a:t>
            </a:r>
            <a:r>
              <a:rPr lang="zh-CN" altLang="en-US" sz="2400" dirty="0">
                <a:latin typeface="DejaVu Serif"/>
                <a:cs typeface="DejaVu Serif"/>
              </a:rPr>
              <a:t>𝑃</a:t>
            </a:r>
            <a:r>
              <a:rPr lang="en-US" altLang="zh-CN" sz="2400" dirty="0">
                <a:latin typeface="DejaVu Serif"/>
                <a:cs typeface="DejaVu Serif"/>
              </a:rPr>
              <a:t>(</a:t>
            </a:r>
            <a:r>
              <a:rPr lang="zh-CN" altLang="en-US" sz="2400" dirty="0">
                <a:latin typeface="DejaVu Serif"/>
                <a:cs typeface="DejaVu Serif"/>
              </a:rPr>
              <a:t>𝑋</a:t>
            </a:r>
            <a:r>
              <a:rPr lang="en-US" altLang="zh-CN" sz="2400" dirty="0">
                <a:latin typeface="DejaVu Serif"/>
                <a:cs typeface="DejaVu Serif"/>
              </a:rPr>
              <a:t>|</a:t>
            </a:r>
            <a:r>
              <a:rPr lang="zh-CN" altLang="en-US" sz="2400" dirty="0">
                <a:latin typeface="DejaVu Serif"/>
                <a:cs typeface="DejaVu Serif"/>
              </a:rPr>
              <a:t>𝑌</a:t>
            </a:r>
            <a:r>
              <a:rPr lang="en-US" altLang="zh-CN" sz="2400" dirty="0">
                <a:latin typeface="DejaVu Serif"/>
                <a:cs typeface="DejaVu Serif"/>
              </a:rPr>
              <a:t>)</a:t>
            </a:r>
            <a:r>
              <a:rPr lang="zh-CN" altLang="en-US" sz="2400" dirty="0">
                <a:latin typeface="DejaVu Serif"/>
                <a:cs typeface="DejaVu Serif"/>
              </a:rPr>
              <a:t>∗𝑃</a:t>
            </a:r>
            <a:r>
              <a:rPr lang="en-US" altLang="zh-CN" sz="2400" dirty="0">
                <a:latin typeface="DejaVu Serif"/>
                <a:cs typeface="DejaVu Serif"/>
              </a:rPr>
              <a:t>(</a:t>
            </a:r>
            <a:r>
              <a:rPr lang="zh-CN" altLang="en-US" sz="2400" dirty="0">
                <a:latin typeface="DejaVu Serif"/>
                <a:cs typeface="DejaVu Serif"/>
              </a:rPr>
              <a:t>𝑌</a:t>
            </a:r>
            <a:r>
              <a:rPr lang="en-US" altLang="zh-CN" sz="2400" dirty="0">
                <a:latin typeface="DejaVu Serif"/>
                <a:cs typeface="DejaVu Serif"/>
              </a:rPr>
              <a:t>)</a:t>
            </a:r>
            <a:endParaRPr lang="zh-CN" altLang="en-US" sz="2400" dirty="0">
              <a:latin typeface="DejaVu Serif"/>
              <a:cs typeface="DejaVu Serif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4BFDA477-EAE7-4411-90EF-AFA43C90B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461" y="3694068"/>
            <a:ext cx="3494619" cy="79208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E0A4EF6-A2A7-42FA-97BD-35DC2C2CE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067" y="5162681"/>
            <a:ext cx="5400600" cy="85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6358</TotalTime>
  <Words>1580</Words>
  <Application>Microsoft Office PowerPoint</Application>
  <PresentationFormat>全屏显示(4:3)</PresentationFormat>
  <Paragraphs>348</Paragraphs>
  <Slides>37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-apple-system</vt:lpstr>
      <vt:lpstr>DejaVu Serif</vt:lpstr>
      <vt:lpstr>等线</vt:lpstr>
      <vt:lpstr>宋体</vt:lpstr>
      <vt:lpstr>微软雅黑</vt:lpstr>
      <vt:lpstr>Arial</vt:lpstr>
      <vt:lpstr>Calibri</vt:lpstr>
      <vt:lpstr>Cambria Math</vt:lpstr>
      <vt:lpstr>Courier New</vt:lpstr>
      <vt:lpstr>Tahoma</vt:lpstr>
      <vt:lpstr>Trebuchet MS</vt:lpstr>
      <vt:lpstr>Office 主题</vt:lpstr>
      <vt:lpstr>朴素贝叶斯（Naïve Bayes）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训练朴素贝叶斯</vt:lpstr>
      <vt:lpstr>训练朴素贝叶斯：朴素假设</vt:lpstr>
      <vt:lpstr>训练朴素贝叶斯：朴素假设</vt:lpstr>
      <vt:lpstr>训练朴素贝叶斯：朴素假设</vt:lpstr>
      <vt:lpstr>训练朴素贝叶斯</vt:lpstr>
      <vt:lpstr>对数技巧</vt:lpstr>
      <vt:lpstr>对数技巧</vt:lpstr>
      <vt:lpstr>案例：预测打网球</vt:lpstr>
      <vt:lpstr>案例：预测打网球</vt:lpstr>
      <vt:lpstr>案例：预测打网球</vt:lpstr>
      <vt:lpstr>案例：预测打网球</vt:lpstr>
      <vt:lpstr>案例：预测打网球</vt:lpstr>
      <vt:lpstr>案例：预测打网球</vt:lpstr>
      <vt:lpstr>案例：预测打网球</vt:lpstr>
      <vt:lpstr>拉普拉斯平滑技术</vt:lpstr>
      <vt:lpstr>拉普拉斯平滑技术</vt:lpstr>
      <vt:lpstr>朴素贝叶斯模型的类型</vt:lpstr>
      <vt:lpstr>结合不同特征类型</vt:lpstr>
      <vt:lpstr>结合不同特征类型</vt:lpstr>
      <vt:lpstr>结合不同特征类型</vt:lpstr>
      <vt:lpstr>朴素贝叶斯的语法</vt:lpstr>
      <vt:lpstr>朴素贝叶斯的语法</vt:lpstr>
      <vt:lpstr>朴素贝叶斯的语法</vt:lpstr>
      <vt:lpstr>Jupyter演示</vt:lpstr>
      <vt:lpstr>上机实验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朴素贝叶斯</dc:title>
  <dc:creator>Qiuyue</dc:creator>
  <cp:lastModifiedBy>Wang Qiuyue</cp:lastModifiedBy>
  <cp:revision>99</cp:revision>
  <dcterms:created xsi:type="dcterms:W3CDTF">2017-06-04T01:05:18Z</dcterms:created>
  <dcterms:modified xsi:type="dcterms:W3CDTF">2024-04-08T01:02:16Z</dcterms:modified>
</cp:coreProperties>
</file>