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7" r:id="rId7"/>
    <p:sldId id="282" r:id="rId8"/>
    <p:sldId id="270" r:id="rId9"/>
    <p:sldId id="271" r:id="rId10"/>
    <p:sldId id="281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3FF"/>
    <a:srgbClr val="84A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>
      <p:cViewPr varScale="1">
        <p:scale>
          <a:sx n="81" d="100"/>
          <a:sy n="81" d="100"/>
        </p:scale>
        <p:origin x="149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ipeline.Pipelin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odel_selection.GridSearchCV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B9D4C-28B7-4E00-84FF-A48AACB4D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网格搜索与管道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D7AB2-F6CD-482A-B878-C4F71F6B9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王秋月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15818"/>
            <a:ext cx="9144000" cy="2501265"/>
          </a:xfrm>
          <a:custGeom>
            <a:avLst/>
            <a:gdLst/>
            <a:ahLst/>
            <a:cxnLst/>
            <a:rect l="l" t="t" r="r" b="b"/>
            <a:pathLst>
              <a:path w="9144000" h="2501265">
                <a:moveTo>
                  <a:pt x="0" y="2500884"/>
                </a:moveTo>
                <a:lnTo>
                  <a:pt x="9144000" y="2500884"/>
                </a:lnTo>
                <a:lnTo>
                  <a:pt x="9144000" y="0"/>
                </a:lnTo>
                <a:lnTo>
                  <a:pt x="0" y="0"/>
                </a:lnTo>
                <a:lnTo>
                  <a:pt x="0" y="2500884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08" y="3598927"/>
            <a:ext cx="8240268" cy="1354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5371" y="3994403"/>
            <a:ext cx="1015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0040">
              <a:spcBef>
                <a:spcPts val="95"/>
              </a:spcBef>
            </a:pP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Log 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30" dirty="0">
                <a:solidFill>
                  <a:srgbClr val="FFFFFF"/>
                </a:solidFill>
                <a:latin typeface="Trebuchet MS"/>
                <a:cs typeface="Trebuchet MS"/>
              </a:rPr>
              <a:t>sf</a:t>
            </a:r>
            <a:r>
              <a:rPr sz="1600" b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748" y="3994403"/>
            <a:ext cx="84581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spcBef>
                <a:spcPts val="95"/>
              </a:spcBef>
            </a:pP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Mi</a:t>
            </a:r>
            <a:r>
              <a:rPr sz="1600" b="1" spc="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Max  </a:t>
            </a: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Scaler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8317" y="3994403"/>
            <a:ext cx="1071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6845">
              <a:spcBef>
                <a:spcPts val="95"/>
              </a:spcBef>
            </a:pPr>
            <a:r>
              <a:rPr sz="1600" b="1" spc="10" dirty="0">
                <a:solidFill>
                  <a:srgbClr val="FFFFFF"/>
                </a:solidFill>
                <a:latin typeface="Trebuchet MS"/>
                <a:cs typeface="Trebuchet MS"/>
              </a:rPr>
              <a:t>Logistic 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b="1" spc="15" dirty="0">
                <a:solidFill>
                  <a:srgbClr val="FFFFFF"/>
                </a:solidFill>
                <a:latin typeface="Trebuchet MS"/>
                <a:cs typeface="Trebuchet MS"/>
              </a:rPr>
              <a:t>ression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568" y="4099560"/>
            <a:ext cx="7306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10" dirty="0">
                <a:solidFill>
                  <a:srgbClr val="FFFFFF"/>
                </a:solidFill>
                <a:latin typeface="Trebuchet MS"/>
                <a:cs typeface="Trebuchet MS"/>
              </a:rPr>
              <a:t>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8304" y="4131432"/>
            <a:ext cx="12977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spcBef>
                <a:spcPts val="100"/>
              </a:spcBef>
            </a:pPr>
            <a:r>
              <a:rPr lang="zh-CN" altLang="en-US" sz="2400" b="1" spc="15" dirty="0">
                <a:solidFill>
                  <a:srgbClr val="FFFFFF"/>
                </a:solidFill>
                <a:latin typeface="Trebuchet MS"/>
                <a:cs typeface="Trebuchet MS"/>
              </a:rPr>
              <a:t>最佳预测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3912" y="5071516"/>
            <a:ext cx="700976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zh-CN" altLang="en-US" sz="2200" b="1" spc="10" dirty="0">
                <a:solidFill>
                  <a:srgbClr val="344B5E"/>
                </a:solidFill>
                <a:latin typeface="Trebuchet MS"/>
                <a:cs typeface="Trebuchet MS"/>
              </a:rPr>
              <a:t>管道使自动化和可重现性更加容易</a:t>
            </a:r>
            <a:r>
              <a:rPr sz="2200" b="1" spc="-50" dirty="0">
                <a:solidFill>
                  <a:srgbClr val="344B5E"/>
                </a:solidFill>
                <a:latin typeface="Trebuchet MS"/>
                <a:cs typeface="Trebuchet MS"/>
              </a:rPr>
              <a:t>!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793C9AD-DCC3-4CD6-86F0-2A15C05180EE}"/>
              </a:ext>
            </a:extLst>
          </p:cNvPr>
          <p:cNvSpPr txBox="1"/>
          <p:nvPr/>
        </p:nvSpPr>
        <p:spPr>
          <a:xfrm>
            <a:off x="404791" y="851963"/>
            <a:ext cx="8348006" cy="218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管道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可以将许多算法模型串联起来，主要带来两点好处：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直接调用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fit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和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predict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方法来对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pipeline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中的所有算法模型进行训练和预测。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  <a:p>
            <a:pPr marL="469900" indent="-457200">
              <a:lnSpc>
                <a:spcPct val="150000"/>
              </a:lnSpc>
              <a:spcBef>
                <a:spcPts val="95"/>
              </a:spcBef>
              <a:buAutoNum type="arabicPeriod"/>
              <a:tabLst>
                <a:tab pos="299085" algn="l"/>
                <a:tab pos="29972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可以结合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grid search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对超参数进行选择。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57221B-21D5-4362-B6EA-A8B4F825CAF9}"/>
              </a:ext>
            </a:extLst>
          </p:cNvPr>
          <p:cNvSpPr txBox="1"/>
          <p:nvPr/>
        </p:nvSpPr>
        <p:spPr>
          <a:xfrm>
            <a:off x="445008" y="5643716"/>
            <a:ext cx="8149886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管道实现了对全部步骤的流式化封装和管理，可以很方便地使参数集在新数据集（比如测试集）上被重复使用。</a:t>
            </a:r>
          </a:p>
        </p:txBody>
      </p:sp>
      <p:sp>
        <p:nvSpPr>
          <p:cNvPr id="15" name="标题 12">
            <a:extLst>
              <a:ext uri="{FF2B5EF4-FFF2-40B4-BE49-F238E27FC236}">
                <a16:creationId xmlns:a16="http://schemas.microsoft.com/office/drawing/2014/main" id="{6AD34AF8-153D-497B-85F1-B9311B61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26" y="0"/>
            <a:ext cx="8229600" cy="74945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自动化机器学习</a:t>
            </a:r>
          </a:p>
        </p:txBody>
      </p:sp>
    </p:spTree>
    <p:extLst>
      <p:ext uri="{BB962C8B-B14F-4D97-AF65-F5344CB8AC3E}">
        <p14:creationId xmlns:p14="http://schemas.microsoft.com/office/powerpoint/2010/main" val="119274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1340768"/>
            <a:ext cx="8699499" cy="292323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5"/>
              </a:spcBef>
            </a:pPr>
            <a:r>
              <a:rPr lang="zh-CN" altLang="en-US" sz="2400" b="1" spc="20" dirty="0">
                <a:solidFill>
                  <a:srgbClr val="84ADAF"/>
                </a:solidFill>
                <a:latin typeface="Trebuchet MS"/>
                <a:cs typeface="Trebuchet MS"/>
              </a:rPr>
              <a:t>导入包含管道方法的类：</a:t>
            </a:r>
            <a:endParaRPr sz="2400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from sklearn.pipeline import</a:t>
            </a:r>
            <a:r>
              <a:rPr b="1" spc="8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Pipeline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lang="zh-CN" altLang="en-US" sz="2400" b="1" spc="-30" dirty="0">
                <a:solidFill>
                  <a:srgbClr val="84ADAF"/>
                </a:solidFill>
                <a:latin typeface="Trebuchet MS"/>
                <a:cs typeface="Trebuchet MS"/>
              </a:rPr>
              <a:t>用一些估计器创建该类的一个对象：</a:t>
            </a:r>
            <a:endParaRPr sz="2400" dirty="0">
              <a:latin typeface="Trebuchet MS"/>
              <a:cs typeface="Trebuchet MS"/>
            </a:endParaRPr>
          </a:p>
          <a:p>
            <a:pPr marL="378460" marR="5080">
              <a:lnSpc>
                <a:spcPct val="150000"/>
              </a:lnSpc>
              <a:spcBef>
                <a:spcPts val="545"/>
              </a:spcBef>
            </a:pP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estimators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[('scaler',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MinMaxScaler()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), ('lasso',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Lasso()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)]  </a:t>
            </a:r>
            <a:r>
              <a:rPr b="1" spc="-5" dirty="0">
                <a:solidFill>
                  <a:srgbClr val="6D46C3"/>
                </a:solidFill>
                <a:latin typeface="Courier New"/>
                <a:cs typeface="Courier New"/>
              </a:rPr>
              <a:t>Pipe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b="1" spc="1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Pipeline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(estimators)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3F719FA-1741-4400-A99E-CB316DBD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0"/>
            <a:ext cx="8229600" cy="78755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管道的语法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401AF933-A090-4FF1-B8E9-AB68D9A8FC30}"/>
              </a:ext>
            </a:extLst>
          </p:cNvPr>
          <p:cNvSpPr txBox="1"/>
          <p:nvPr/>
        </p:nvSpPr>
        <p:spPr>
          <a:xfrm>
            <a:off x="7738712" y="2721585"/>
            <a:ext cx="1369792" cy="414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b="1" spc="50" dirty="0">
                <a:solidFill>
                  <a:srgbClr val="344B5E"/>
                </a:solidFill>
                <a:latin typeface="Trebuchet MS"/>
                <a:cs typeface="Trebuchet MS"/>
              </a:rPr>
              <a:t>套索回归类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D3C857A1-49EE-4A27-AB08-5544D2640CFC}"/>
              </a:ext>
            </a:extLst>
          </p:cNvPr>
          <p:cNvSpPr/>
          <p:nvPr/>
        </p:nvSpPr>
        <p:spPr>
          <a:xfrm>
            <a:off x="7956376" y="3158479"/>
            <a:ext cx="360040" cy="342530"/>
          </a:xfrm>
          <a:custGeom>
            <a:avLst/>
            <a:gdLst/>
            <a:ahLst/>
            <a:cxnLst/>
            <a:rect l="l" t="t" r="r" b="b"/>
            <a:pathLst>
              <a:path w="506729" h="448944">
                <a:moveTo>
                  <a:pt x="49149" y="151891"/>
                </a:moveTo>
                <a:lnTo>
                  <a:pt x="0" y="442849"/>
                </a:lnTo>
                <a:lnTo>
                  <a:pt x="295021" y="448818"/>
                </a:lnTo>
                <a:lnTo>
                  <a:pt x="233552" y="374523"/>
                </a:lnTo>
                <a:lnTo>
                  <a:pt x="412876" y="226060"/>
                </a:lnTo>
                <a:lnTo>
                  <a:pt x="110617" y="226060"/>
                </a:lnTo>
                <a:lnTo>
                  <a:pt x="49149" y="151891"/>
                </a:lnTo>
                <a:close/>
              </a:path>
              <a:path w="506729" h="448944">
                <a:moveTo>
                  <a:pt x="383667" y="0"/>
                </a:moveTo>
                <a:lnTo>
                  <a:pt x="110617" y="226060"/>
                </a:lnTo>
                <a:lnTo>
                  <a:pt x="412876" y="226060"/>
                </a:lnTo>
                <a:lnTo>
                  <a:pt x="506602" y="148462"/>
                </a:lnTo>
                <a:lnTo>
                  <a:pt x="383667" y="0"/>
                </a:lnTo>
                <a:close/>
              </a:path>
            </a:pathLst>
          </a:custGeom>
          <a:solidFill>
            <a:srgbClr val="006FC0">
              <a:alpha val="74900"/>
            </a:srgbClr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C64E1B4-12A6-4D8F-82C4-967FBA5022BD}"/>
              </a:ext>
            </a:extLst>
          </p:cNvPr>
          <p:cNvSpPr txBox="1"/>
          <p:nvPr/>
        </p:nvSpPr>
        <p:spPr>
          <a:xfrm>
            <a:off x="5580112" y="2827904"/>
            <a:ext cx="1316311" cy="414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zh-CN" altLang="en-US" sz="2000" b="1" spc="-30" dirty="0">
                <a:solidFill>
                  <a:srgbClr val="344B5E"/>
                </a:solidFill>
                <a:latin typeface="Trebuchet MS"/>
                <a:cs typeface="Trebuchet MS"/>
              </a:rPr>
              <a:t>特征缩放类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F86C6CF-BEF7-441C-BAFF-2E15603B8776}"/>
              </a:ext>
            </a:extLst>
          </p:cNvPr>
          <p:cNvSpPr/>
          <p:nvPr/>
        </p:nvSpPr>
        <p:spPr>
          <a:xfrm>
            <a:off x="5148064" y="3158480"/>
            <a:ext cx="432048" cy="342529"/>
          </a:xfrm>
          <a:custGeom>
            <a:avLst/>
            <a:gdLst/>
            <a:ahLst/>
            <a:cxnLst/>
            <a:rect l="l" t="t" r="r" b="b"/>
            <a:pathLst>
              <a:path w="506729" h="448944">
                <a:moveTo>
                  <a:pt x="49275" y="151891"/>
                </a:moveTo>
                <a:lnTo>
                  <a:pt x="0" y="442849"/>
                </a:lnTo>
                <a:lnTo>
                  <a:pt x="295148" y="448818"/>
                </a:lnTo>
                <a:lnTo>
                  <a:pt x="233680" y="374523"/>
                </a:lnTo>
                <a:lnTo>
                  <a:pt x="412919" y="226060"/>
                </a:lnTo>
                <a:lnTo>
                  <a:pt x="110744" y="226060"/>
                </a:lnTo>
                <a:lnTo>
                  <a:pt x="49275" y="151891"/>
                </a:lnTo>
                <a:close/>
              </a:path>
              <a:path w="506729" h="448944">
                <a:moveTo>
                  <a:pt x="383667" y="0"/>
                </a:moveTo>
                <a:lnTo>
                  <a:pt x="110744" y="226060"/>
                </a:lnTo>
                <a:lnTo>
                  <a:pt x="412919" y="226060"/>
                </a:lnTo>
                <a:lnTo>
                  <a:pt x="506603" y="148462"/>
                </a:lnTo>
                <a:lnTo>
                  <a:pt x="383667" y="0"/>
                </a:lnTo>
                <a:close/>
              </a:path>
            </a:pathLst>
          </a:custGeom>
          <a:solidFill>
            <a:srgbClr val="006FC0">
              <a:alpha val="74900"/>
            </a:srgbClr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30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249" y="978749"/>
            <a:ext cx="8699499" cy="475450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5"/>
              </a:spcBef>
            </a:pPr>
            <a:r>
              <a:rPr lang="zh-CN" altLang="en-US" sz="2400" b="1" spc="20" dirty="0">
                <a:solidFill>
                  <a:srgbClr val="84ADAF"/>
                </a:solidFill>
                <a:latin typeface="Trebuchet MS"/>
                <a:cs typeface="Trebuchet MS"/>
              </a:rPr>
              <a:t>导入包含管道方法的类：</a:t>
            </a:r>
            <a:endParaRPr sz="2400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from sklearn.pipeline import</a:t>
            </a:r>
            <a:r>
              <a:rPr b="1" spc="8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Pipeline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lang="zh-CN" altLang="en-US" sz="2400" b="1" spc="-30" dirty="0">
                <a:solidFill>
                  <a:srgbClr val="84ADAF"/>
                </a:solidFill>
                <a:latin typeface="Trebuchet MS"/>
                <a:cs typeface="Trebuchet MS"/>
              </a:rPr>
              <a:t>用一些估计器创建该类的一个对象：</a:t>
            </a:r>
            <a:endParaRPr sz="2400" dirty="0">
              <a:latin typeface="Trebuchet MS"/>
              <a:cs typeface="Trebuchet MS"/>
            </a:endParaRPr>
          </a:p>
          <a:p>
            <a:pPr marL="378460" marR="5080">
              <a:lnSpc>
                <a:spcPct val="150000"/>
              </a:lnSpc>
              <a:spcBef>
                <a:spcPts val="545"/>
              </a:spcBef>
            </a:pP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estimators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[('scaler',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MinMaxScaler()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), ('lasso',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Lasso()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)]  </a:t>
            </a:r>
            <a:r>
              <a:rPr b="1" spc="-5" dirty="0">
                <a:solidFill>
                  <a:srgbClr val="6D46C3"/>
                </a:solidFill>
                <a:latin typeface="Courier New"/>
                <a:cs typeface="Courier New"/>
              </a:rPr>
              <a:t>Pipe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b="1" spc="1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Pipeline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(estimators)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45" dirty="0">
                <a:solidFill>
                  <a:srgbClr val="84ADAF"/>
                </a:solidFill>
                <a:latin typeface="Trebuchet MS"/>
                <a:cs typeface="Trebuchet MS"/>
              </a:rPr>
              <a:t>拟合数据，然后预测值：</a:t>
            </a:r>
            <a:endParaRPr sz="2400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b="1" spc="-5" dirty="0">
                <a:solidFill>
                  <a:srgbClr val="6D46C3"/>
                </a:solidFill>
                <a:latin typeface="Courier New"/>
                <a:cs typeface="Courier New"/>
              </a:rPr>
              <a:t>Pipe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6D46C3"/>
                </a:solidFill>
                <a:latin typeface="Courier New"/>
                <a:cs typeface="Courier New"/>
              </a:rPr>
              <a:t>Pipe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fit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b="1" spc="6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dirty="0">
              <a:latin typeface="Courier New"/>
              <a:cs typeface="Courier New"/>
            </a:endParaRPr>
          </a:p>
          <a:p>
            <a:pPr marL="378460">
              <a:lnSpc>
                <a:spcPct val="150000"/>
              </a:lnSpc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y_predict =</a:t>
            </a:r>
            <a:r>
              <a:rPr b="1" spc="2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6D46C3"/>
                </a:solidFill>
                <a:latin typeface="Courier New"/>
                <a:cs typeface="Courier New"/>
              </a:rPr>
              <a:t>Pipe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predict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(X_test)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3F719FA-1741-4400-A99E-CB316DBD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" y="58614"/>
            <a:ext cx="8229600" cy="634082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管道的语法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0D2F05-62CD-441C-981D-7F1AA888961A}"/>
              </a:ext>
            </a:extLst>
          </p:cNvPr>
          <p:cNvSpPr txBox="1"/>
          <p:nvPr/>
        </p:nvSpPr>
        <p:spPr>
          <a:xfrm>
            <a:off x="461770" y="6077923"/>
            <a:ext cx="776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https://scikit-learn.org/stable/modules/generated/sklearn.pipeline.Pipeline.html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26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28" y="827631"/>
            <a:ext cx="8699499" cy="566103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5"/>
              </a:spcBef>
            </a:pPr>
            <a:r>
              <a:rPr lang="zh-CN" altLang="en-US" sz="2400" b="1" spc="20" dirty="0">
                <a:solidFill>
                  <a:srgbClr val="84ADAF"/>
                </a:solidFill>
                <a:latin typeface="Trebuchet MS"/>
                <a:cs typeface="Trebuchet MS"/>
              </a:rPr>
              <a:t>导入包含管道方法的类：</a:t>
            </a:r>
            <a:endParaRPr sz="2400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from sklearn.pipeline import</a:t>
            </a:r>
            <a:r>
              <a:rPr b="1" spc="8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Pipeline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lang="zh-CN" altLang="en-US" sz="2400" b="1" spc="-30" dirty="0">
                <a:solidFill>
                  <a:srgbClr val="84ADAF"/>
                </a:solidFill>
                <a:latin typeface="Trebuchet MS"/>
                <a:cs typeface="Trebuchet MS"/>
              </a:rPr>
              <a:t>用一些估计器创建该类的一个对象：</a:t>
            </a:r>
            <a:endParaRPr sz="2400" dirty="0">
              <a:latin typeface="Trebuchet MS"/>
              <a:cs typeface="Trebuchet MS"/>
            </a:endParaRPr>
          </a:p>
          <a:p>
            <a:pPr marL="378460" marR="5080">
              <a:lnSpc>
                <a:spcPct val="150000"/>
              </a:lnSpc>
              <a:spcBef>
                <a:spcPts val="545"/>
              </a:spcBef>
            </a:pP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estimators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[('scaler',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MinMaxScaler()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), ('lasso',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Lasso()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)]  </a:t>
            </a:r>
            <a:r>
              <a:rPr b="1" spc="-5" dirty="0">
                <a:solidFill>
                  <a:srgbClr val="6D46C3"/>
                </a:solidFill>
                <a:latin typeface="Courier New"/>
                <a:cs typeface="Courier New"/>
              </a:rPr>
              <a:t>Pipe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=</a:t>
            </a:r>
            <a:r>
              <a:rPr b="1" spc="10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433FF"/>
                </a:solidFill>
                <a:latin typeface="Courier New"/>
                <a:cs typeface="Courier New"/>
              </a:rPr>
              <a:t>Pipeline</a:t>
            </a:r>
            <a:r>
              <a:rPr b="1" spc="-5" dirty="0">
                <a:solidFill>
                  <a:srgbClr val="344B5E"/>
                </a:solidFill>
                <a:latin typeface="Courier New"/>
                <a:cs typeface="Courier New"/>
              </a:rPr>
              <a:t>(estimators)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spc="-45" dirty="0">
                <a:solidFill>
                  <a:srgbClr val="84ADAF"/>
                </a:solidFill>
                <a:latin typeface="Trebuchet MS"/>
                <a:cs typeface="Trebuchet MS"/>
              </a:rPr>
              <a:t>拟合数据，然后预测值：</a:t>
            </a:r>
            <a:endParaRPr sz="2400" dirty="0">
              <a:latin typeface="Trebuchet MS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b="1" spc="-5" dirty="0">
                <a:solidFill>
                  <a:srgbClr val="6D46C3"/>
                </a:solidFill>
                <a:latin typeface="Courier New"/>
                <a:cs typeface="Courier New"/>
              </a:rPr>
              <a:t>Pipe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= </a:t>
            </a:r>
            <a:r>
              <a:rPr b="1" spc="-5" dirty="0">
                <a:solidFill>
                  <a:srgbClr val="6D46C3"/>
                </a:solidFill>
                <a:latin typeface="Courier New"/>
                <a:cs typeface="Courier New"/>
              </a:rPr>
              <a:t>Pipe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fit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(X_train,</a:t>
            </a:r>
            <a:r>
              <a:rPr b="1" spc="6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y_train)</a:t>
            </a:r>
            <a:endParaRPr dirty="0">
              <a:latin typeface="Courier New"/>
              <a:cs typeface="Courier New"/>
            </a:endParaRPr>
          </a:p>
          <a:p>
            <a:pPr marL="378460">
              <a:lnSpc>
                <a:spcPct val="150000"/>
              </a:lnSpc>
            </a:pP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y_predict =</a:t>
            </a:r>
            <a:r>
              <a:rPr b="1" spc="25" dirty="0">
                <a:solidFill>
                  <a:srgbClr val="84ADAF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6D46C3"/>
                </a:solidFill>
                <a:latin typeface="Courier New"/>
                <a:cs typeface="Courier New"/>
              </a:rPr>
              <a:t>Pipe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.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predict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(</a:t>
            </a:r>
            <a:r>
              <a:rPr b="1" spc="-5" dirty="0" err="1">
                <a:solidFill>
                  <a:srgbClr val="84ADAF"/>
                </a:solidFill>
                <a:latin typeface="Courier New"/>
                <a:cs typeface="Courier New"/>
              </a:rPr>
              <a:t>X_test</a:t>
            </a:r>
            <a:r>
              <a:rPr b="1" spc="-5" dirty="0">
                <a:solidFill>
                  <a:srgbClr val="84ADAF"/>
                </a:solidFill>
                <a:latin typeface="Courier New"/>
                <a:cs typeface="Courier New"/>
              </a:rPr>
              <a:t>)</a:t>
            </a:r>
            <a:endParaRPr lang="en-US" altLang="zh-CN" b="1" spc="-5" dirty="0">
              <a:solidFill>
                <a:srgbClr val="84ADAF"/>
              </a:solidFill>
              <a:latin typeface="Courier New"/>
              <a:cs typeface="Courier New"/>
            </a:endParaRPr>
          </a:p>
          <a:p>
            <a:pPr marL="378460">
              <a:lnSpc>
                <a:spcPct val="150000"/>
              </a:lnSpc>
            </a:pPr>
            <a:endParaRPr lang="en-US" altLang="zh-CN" sz="1600" b="1" spc="-5" dirty="0">
              <a:solidFill>
                <a:srgbClr val="84ADAF"/>
              </a:solidFill>
              <a:latin typeface="Courier New"/>
              <a:cs typeface="Courier New"/>
            </a:endParaRPr>
          </a:p>
          <a:p>
            <a:pPr marL="12700" lvl="0">
              <a:lnSpc>
                <a:spcPct val="150000"/>
              </a:lnSpc>
              <a:spcBef>
                <a:spcPts val="5"/>
              </a:spcBef>
            </a:pPr>
            <a:r>
              <a:rPr lang="zh-CN" altLang="en-US" sz="2400" b="1" spc="-20" dirty="0">
                <a:latin typeface="Trebuchet MS"/>
                <a:cs typeface="Trebuchet MS"/>
              </a:rPr>
              <a:t>可以用</a:t>
            </a:r>
            <a:r>
              <a:rPr lang="en-US" altLang="zh-CN" sz="2400" b="1" spc="-5" dirty="0" err="1">
                <a:solidFill>
                  <a:srgbClr val="0433FF"/>
                </a:solidFill>
                <a:latin typeface="Courier New"/>
                <a:cs typeface="Courier New"/>
              </a:rPr>
              <a:t>FeatureUnion</a:t>
            </a:r>
            <a:r>
              <a:rPr lang="zh-CN" altLang="en-US" sz="2400" b="1" spc="-5" dirty="0">
                <a:latin typeface="Courier New"/>
                <a:cs typeface="Courier New"/>
              </a:rPr>
              <a:t>将</a:t>
            </a:r>
            <a:r>
              <a:rPr lang="zh-CN" altLang="en-US" sz="2400" b="1" spc="-20" dirty="0">
                <a:latin typeface="Trebuchet MS"/>
                <a:cs typeface="Trebuchet MS"/>
              </a:rPr>
              <a:t>多个不同转换方法产生的特征结合起来</a:t>
            </a:r>
            <a:endParaRPr lang="en-US" altLang="zh-CN" sz="2400" dirty="0">
              <a:latin typeface="Courier New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3F719FA-1741-4400-A99E-CB316DBD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管道的语法</a:t>
            </a:r>
          </a:p>
        </p:txBody>
      </p:sp>
    </p:spTree>
    <p:extLst>
      <p:ext uri="{BB962C8B-B14F-4D97-AF65-F5344CB8AC3E}">
        <p14:creationId xmlns:p14="http://schemas.microsoft.com/office/powerpoint/2010/main" val="389952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2977" y="1925321"/>
            <a:ext cx="4115393" cy="3271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42900" indent="-286385" algn="just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用于正则化或者得到更好模型的超参数选择，需要在训练数据上交叉验证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  <a:p>
            <a:pPr marL="299085" marR="5080" indent="-286385" algn="just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线性回归和逻辑回归方法包含带有网格搜索最优参数的类（如</a:t>
            </a:r>
            <a:r>
              <a:rPr sz="2400" spc="-30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 </a:t>
            </a:r>
            <a:r>
              <a:rPr sz="2400" spc="30" dirty="0" err="1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LassoCV</a:t>
            </a:r>
            <a:r>
              <a:rPr lang="zh-CN" altLang="en-US" sz="2400" spc="3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69992" y="1998725"/>
          <a:ext cx="3135627" cy="2894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193791" y="2013203"/>
            <a:ext cx="151130" cy="2933700"/>
          </a:xfrm>
          <a:custGeom>
            <a:avLst/>
            <a:gdLst/>
            <a:ahLst/>
            <a:cxnLst/>
            <a:rect l="l" t="t" r="r" b="b"/>
            <a:pathLst>
              <a:path w="151129" h="2933700">
                <a:moveTo>
                  <a:pt x="100584" y="125730"/>
                </a:moveTo>
                <a:lnTo>
                  <a:pt x="50292" y="125730"/>
                </a:lnTo>
                <a:lnTo>
                  <a:pt x="50292" y="2933522"/>
                </a:lnTo>
                <a:lnTo>
                  <a:pt x="100584" y="2933522"/>
                </a:lnTo>
                <a:lnTo>
                  <a:pt x="100584" y="125730"/>
                </a:lnTo>
                <a:close/>
              </a:path>
              <a:path w="151129" h="2933700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3" y="125730"/>
                </a:lnTo>
                <a:lnTo>
                  <a:pt x="75437" y="0"/>
                </a:lnTo>
                <a:close/>
              </a:path>
              <a:path w="151129" h="2933700">
                <a:moveTo>
                  <a:pt x="138303" y="125730"/>
                </a:moveTo>
                <a:lnTo>
                  <a:pt x="100584" y="125730"/>
                </a:lnTo>
                <a:lnTo>
                  <a:pt x="100584" y="150875"/>
                </a:lnTo>
                <a:lnTo>
                  <a:pt x="150875" y="150875"/>
                </a:lnTo>
                <a:lnTo>
                  <a:pt x="138303" y="12573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9230" y="4847082"/>
            <a:ext cx="3145155" cy="151130"/>
          </a:xfrm>
          <a:custGeom>
            <a:avLst/>
            <a:gdLst/>
            <a:ahLst/>
            <a:cxnLst/>
            <a:rect l="l" t="t" r="r" b="b"/>
            <a:pathLst>
              <a:path w="3145154" h="151129">
                <a:moveTo>
                  <a:pt x="2994152" y="0"/>
                </a:moveTo>
                <a:lnTo>
                  <a:pt x="2994152" y="150876"/>
                </a:lnTo>
                <a:lnTo>
                  <a:pt x="3094735" y="100584"/>
                </a:lnTo>
                <a:lnTo>
                  <a:pt x="3019298" y="100584"/>
                </a:lnTo>
                <a:lnTo>
                  <a:pt x="3019298" y="50292"/>
                </a:lnTo>
                <a:lnTo>
                  <a:pt x="3094735" y="50292"/>
                </a:lnTo>
                <a:lnTo>
                  <a:pt x="2994152" y="0"/>
                </a:lnTo>
                <a:close/>
              </a:path>
              <a:path w="3145154" h="151129">
                <a:moveTo>
                  <a:pt x="2994152" y="50292"/>
                </a:moveTo>
                <a:lnTo>
                  <a:pt x="0" y="50292"/>
                </a:lnTo>
                <a:lnTo>
                  <a:pt x="0" y="100584"/>
                </a:lnTo>
                <a:lnTo>
                  <a:pt x="2994152" y="100584"/>
                </a:lnTo>
                <a:lnTo>
                  <a:pt x="2994152" y="50292"/>
                </a:lnTo>
                <a:close/>
              </a:path>
              <a:path w="3145154" h="151129">
                <a:moveTo>
                  <a:pt x="3094735" y="50292"/>
                </a:moveTo>
                <a:lnTo>
                  <a:pt x="3019298" y="50292"/>
                </a:lnTo>
                <a:lnTo>
                  <a:pt x="3019298" y="100584"/>
                </a:lnTo>
                <a:lnTo>
                  <a:pt x="3094735" y="100584"/>
                </a:lnTo>
                <a:lnTo>
                  <a:pt x="3145028" y="75438"/>
                </a:lnTo>
                <a:lnTo>
                  <a:pt x="3094735" y="50292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8009" y="2369068"/>
            <a:ext cx="2597150" cy="2327275"/>
          </a:xfrm>
          <a:custGeom>
            <a:avLst/>
            <a:gdLst/>
            <a:ahLst/>
            <a:cxnLst/>
            <a:rect l="l" t="t" r="r" b="b"/>
            <a:pathLst>
              <a:path w="2597150" h="2327275">
                <a:moveTo>
                  <a:pt x="2548058" y="994797"/>
                </a:moveTo>
                <a:lnTo>
                  <a:pt x="1051984" y="994797"/>
                </a:lnTo>
                <a:lnTo>
                  <a:pt x="1087922" y="996686"/>
                </a:lnTo>
                <a:lnTo>
                  <a:pt x="1119922" y="1011505"/>
                </a:lnTo>
                <a:lnTo>
                  <a:pt x="1138087" y="1033897"/>
                </a:lnTo>
                <a:lnTo>
                  <a:pt x="1155395" y="1061909"/>
                </a:lnTo>
                <a:lnTo>
                  <a:pt x="1184823" y="1093587"/>
                </a:lnTo>
                <a:lnTo>
                  <a:pt x="1217274" y="1115877"/>
                </a:lnTo>
                <a:lnTo>
                  <a:pt x="1302600" y="1164675"/>
                </a:lnTo>
                <a:lnTo>
                  <a:pt x="1345464" y="1192722"/>
                </a:lnTo>
                <a:lnTo>
                  <a:pt x="1381788" y="1224227"/>
                </a:lnTo>
                <a:lnTo>
                  <a:pt x="1406565" y="1259957"/>
                </a:lnTo>
                <a:lnTo>
                  <a:pt x="1415263" y="1292429"/>
                </a:lnTo>
                <a:lnTo>
                  <a:pt x="1414140" y="1325504"/>
                </a:lnTo>
                <a:lnTo>
                  <a:pt x="1406955" y="1360638"/>
                </a:lnTo>
                <a:lnTo>
                  <a:pt x="1397464" y="1399288"/>
                </a:lnTo>
                <a:lnTo>
                  <a:pt x="1389424" y="1442913"/>
                </a:lnTo>
                <a:lnTo>
                  <a:pt x="1386591" y="1492969"/>
                </a:lnTo>
                <a:lnTo>
                  <a:pt x="1392722" y="1550914"/>
                </a:lnTo>
                <a:lnTo>
                  <a:pt x="1400272" y="1590469"/>
                </a:lnTo>
                <a:lnTo>
                  <a:pt x="1409096" y="1635576"/>
                </a:lnTo>
                <a:lnTo>
                  <a:pt x="1419218" y="1685058"/>
                </a:lnTo>
                <a:lnTo>
                  <a:pt x="1430663" y="1737736"/>
                </a:lnTo>
                <a:lnTo>
                  <a:pt x="1443455" y="1792432"/>
                </a:lnTo>
                <a:lnTo>
                  <a:pt x="1457619" y="1847967"/>
                </a:lnTo>
                <a:lnTo>
                  <a:pt x="1473181" y="1903164"/>
                </a:lnTo>
                <a:lnTo>
                  <a:pt x="1490164" y="1956844"/>
                </a:lnTo>
                <a:lnTo>
                  <a:pt x="1508594" y="2007828"/>
                </a:lnTo>
                <a:lnTo>
                  <a:pt x="1528495" y="2054939"/>
                </a:lnTo>
                <a:lnTo>
                  <a:pt x="1549891" y="2096999"/>
                </a:lnTo>
                <a:lnTo>
                  <a:pt x="1572808" y="2132828"/>
                </a:lnTo>
                <a:lnTo>
                  <a:pt x="1606697" y="2173417"/>
                </a:lnTo>
                <a:lnTo>
                  <a:pt x="1644755" y="2208982"/>
                </a:lnTo>
                <a:lnTo>
                  <a:pt x="1686182" y="2239640"/>
                </a:lnTo>
                <a:lnTo>
                  <a:pt x="1730180" y="2265503"/>
                </a:lnTo>
                <a:lnTo>
                  <a:pt x="1775952" y="2286684"/>
                </a:lnTo>
                <a:lnTo>
                  <a:pt x="1822697" y="2303300"/>
                </a:lnTo>
                <a:lnTo>
                  <a:pt x="1869619" y="2315462"/>
                </a:lnTo>
                <a:lnTo>
                  <a:pt x="1915917" y="2323286"/>
                </a:lnTo>
                <a:lnTo>
                  <a:pt x="1960793" y="2326884"/>
                </a:lnTo>
                <a:lnTo>
                  <a:pt x="2005802" y="2326113"/>
                </a:lnTo>
                <a:lnTo>
                  <a:pt x="2052581" y="2320787"/>
                </a:lnTo>
                <a:lnTo>
                  <a:pt x="2100334" y="2310962"/>
                </a:lnTo>
                <a:lnTo>
                  <a:pt x="2148261" y="2296694"/>
                </a:lnTo>
                <a:lnTo>
                  <a:pt x="2195567" y="2278038"/>
                </a:lnTo>
                <a:lnTo>
                  <a:pt x="2241454" y="2255049"/>
                </a:lnTo>
                <a:lnTo>
                  <a:pt x="2285124" y="2227783"/>
                </a:lnTo>
                <a:lnTo>
                  <a:pt x="2325779" y="2196295"/>
                </a:lnTo>
                <a:lnTo>
                  <a:pt x="2362621" y="2160641"/>
                </a:lnTo>
                <a:lnTo>
                  <a:pt x="2390523" y="2127672"/>
                </a:lnTo>
                <a:lnTo>
                  <a:pt x="2417437" y="2090757"/>
                </a:lnTo>
                <a:lnTo>
                  <a:pt x="2443175" y="2050303"/>
                </a:lnTo>
                <a:lnTo>
                  <a:pt x="2467550" y="2006714"/>
                </a:lnTo>
                <a:lnTo>
                  <a:pt x="2490375" y="1960398"/>
                </a:lnTo>
                <a:lnTo>
                  <a:pt x="2511460" y="1911759"/>
                </a:lnTo>
                <a:lnTo>
                  <a:pt x="2530620" y="1861204"/>
                </a:lnTo>
                <a:lnTo>
                  <a:pt x="2547665" y="1809139"/>
                </a:lnTo>
                <a:lnTo>
                  <a:pt x="2562408" y="1755970"/>
                </a:lnTo>
                <a:lnTo>
                  <a:pt x="2574661" y="1702102"/>
                </a:lnTo>
                <a:lnTo>
                  <a:pt x="2584236" y="1647942"/>
                </a:lnTo>
                <a:lnTo>
                  <a:pt x="2589792" y="1604201"/>
                </a:lnTo>
                <a:lnTo>
                  <a:pt x="2593673" y="1558335"/>
                </a:lnTo>
                <a:lnTo>
                  <a:pt x="2595970" y="1510692"/>
                </a:lnTo>
                <a:lnTo>
                  <a:pt x="2596775" y="1461620"/>
                </a:lnTo>
                <a:lnTo>
                  <a:pt x="2596178" y="1411468"/>
                </a:lnTo>
                <a:lnTo>
                  <a:pt x="2594270" y="1360583"/>
                </a:lnTo>
                <a:lnTo>
                  <a:pt x="2591142" y="1309312"/>
                </a:lnTo>
                <a:lnTo>
                  <a:pt x="2586885" y="1258005"/>
                </a:lnTo>
                <a:lnTo>
                  <a:pt x="2581588" y="1207009"/>
                </a:lnTo>
                <a:lnTo>
                  <a:pt x="2575345" y="1156672"/>
                </a:lnTo>
                <a:lnTo>
                  <a:pt x="2568244" y="1107342"/>
                </a:lnTo>
                <a:lnTo>
                  <a:pt x="2560377" y="1059367"/>
                </a:lnTo>
                <a:lnTo>
                  <a:pt x="2551834" y="1013095"/>
                </a:lnTo>
                <a:lnTo>
                  <a:pt x="2548058" y="994797"/>
                </a:lnTo>
                <a:close/>
              </a:path>
              <a:path w="2597150" h="2327275">
                <a:moveTo>
                  <a:pt x="1061172" y="0"/>
                </a:moveTo>
                <a:lnTo>
                  <a:pt x="1008362" y="182"/>
                </a:lnTo>
                <a:lnTo>
                  <a:pt x="956786" y="944"/>
                </a:lnTo>
                <a:lnTo>
                  <a:pt x="906736" y="2268"/>
                </a:lnTo>
                <a:lnTo>
                  <a:pt x="858502" y="4135"/>
                </a:lnTo>
                <a:lnTo>
                  <a:pt x="812378" y="6527"/>
                </a:lnTo>
                <a:lnTo>
                  <a:pt x="768655" y="9427"/>
                </a:lnTo>
                <a:lnTo>
                  <a:pt x="727623" y="12817"/>
                </a:lnTo>
                <a:lnTo>
                  <a:pt x="664564" y="19760"/>
                </a:lnTo>
                <a:lnTo>
                  <a:pt x="603397" y="28766"/>
                </a:lnTo>
                <a:lnTo>
                  <a:pt x="544292" y="39684"/>
                </a:lnTo>
                <a:lnTo>
                  <a:pt x="487422" y="52361"/>
                </a:lnTo>
                <a:lnTo>
                  <a:pt x="432954" y="66648"/>
                </a:lnTo>
                <a:lnTo>
                  <a:pt x="381061" y="82392"/>
                </a:lnTo>
                <a:lnTo>
                  <a:pt x="331912" y="99443"/>
                </a:lnTo>
                <a:lnTo>
                  <a:pt x="285677" y="117649"/>
                </a:lnTo>
                <a:lnTo>
                  <a:pt x="242527" y="136859"/>
                </a:lnTo>
                <a:lnTo>
                  <a:pt x="202632" y="156922"/>
                </a:lnTo>
                <a:lnTo>
                  <a:pt x="166162" y="177687"/>
                </a:lnTo>
                <a:lnTo>
                  <a:pt x="133288" y="199002"/>
                </a:lnTo>
                <a:lnTo>
                  <a:pt x="65253" y="258909"/>
                </a:lnTo>
                <a:lnTo>
                  <a:pt x="36265" y="301657"/>
                </a:lnTo>
                <a:lnTo>
                  <a:pt x="16323" y="347658"/>
                </a:lnTo>
                <a:lnTo>
                  <a:pt x="4533" y="395611"/>
                </a:lnTo>
                <a:lnTo>
                  <a:pt x="0" y="444213"/>
                </a:lnTo>
                <a:lnTo>
                  <a:pt x="1828" y="492161"/>
                </a:lnTo>
                <a:lnTo>
                  <a:pt x="9125" y="538153"/>
                </a:lnTo>
                <a:lnTo>
                  <a:pt x="20995" y="580888"/>
                </a:lnTo>
                <a:lnTo>
                  <a:pt x="36695" y="617111"/>
                </a:lnTo>
                <a:lnTo>
                  <a:pt x="58664" y="653161"/>
                </a:lnTo>
                <a:lnTo>
                  <a:pt x="86161" y="688697"/>
                </a:lnTo>
                <a:lnTo>
                  <a:pt x="118446" y="723377"/>
                </a:lnTo>
                <a:lnTo>
                  <a:pt x="154779" y="756859"/>
                </a:lnTo>
                <a:lnTo>
                  <a:pt x="194421" y="788801"/>
                </a:lnTo>
                <a:lnTo>
                  <a:pt x="236631" y="818862"/>
                </a:lnTo>
                <a:lnTo>
                  <a:pt x="280669" y="846700"/>
                </a:lnTo>
                <a:lnTo>
                  <a:pt x="325795" y="871972"/>
                </a:lnTo>
                <a:lnTo>
                  <a:pt x="365589" y="890846"/>
                </a:lnTo>
                <a:lnTo>
                  <a:pt x="409931" y="908465"/>
                </a:lnTo>
                <a:lnTo>
                  <a:pt x="457761" y="924831"/>
                </a:lnTo>
                <a:lnTo>
                  <a:pt x="508016" y="939941"/>
                </a:lnTo>
                <a:lnTo>
                  <a:pt x="559633" y="953796"/>
                </a:lnTo>
                <a:lnTo>
                  <a:pt x="611552" y="966395"/>
                </a:lnTo>
                <a:lnTo>
                  <a:pt x="662710" y="977738"/>
                </a:lnTo>
                <a:lnTo>
                  <a:pt x="712046" y="987823"/>
                </a:lnTo>
                <a:lnTo>
                  <a:pt x="758496" y="996650"/>
                </a:lnTo>
                <a:lnTo>
                  <a:pt x="838494" y="1010529"/>
                </a:lnTo>
                <a:lnTo>
                  <a:pt x="907656" y="1015710"/>
                </a:lnTo>
                <a:lnTo>
                  <a:pt x="964515" y="1010612"/>
                </a:lnTo>
                <a:lnTo>
                  <a:pt x="1011737" y="1001541"/>
                </a:lnTo>
                <a:lnTo>
                  <a:pt x="1051984" y="994797"/>
                </a:lnTo>
                <a:lnTo>
                  <a:pt x="2548058" y="994797"/>
                </a:lnTo>
                <a:lnTo>
                  <a:pt x="2542707" y="968873"/>
                </a:lnTo>
                <a:lnTo>
                  <a:pt x="2531583" y="919174"/>
                </a:lnTo>
                <a:lnTo>
                  <a:pt x="2520003" y="870533"/>
                </a:lnTo>
                <a:lnTo>
                  <a:pt x="2507703" y="822950"/>
                </a:lnTo>
                <a:lnTo>
                  <a:pt x="2494419" y="776426"/>
                </a:lnTo>
                <a:lnTo>
                  <a:pt x="2479887" y="730960"/>
                </a:lnTo>
                <a:lnTo>
                  <a:pt x="2463840" y="686552"/>
                </a:lnTo>
                <a:lnTo>
                  <a:pt x="2446016" y="643203"/>
                </a:lnTo>
                <a:lnTo>
                  <a:pt x="2426150" y="600912"/>
                </a:lnTo>
                <a:lnTo>
                  <a:pt x="2403976" y="559679"/>
                </a:lnTo>
                <a:lnTo>
                  <a:pt x="2379230" y="519505"/>
                </a:lnTo>
                <a:lnTo>
                  <a:pt x="2351648" y="480389"/>
                </a:lnTo>
                <a:lnTo>
                  <a:pt x="2320965" y="442331"/>
                </a:lnTo>
                <a:lnTo>
                  <a:pt x="2292773" y="410159"/>
                </a:lnTo>
                <a:lnTo>
                  <a:pt x="2263493" y="378099"/>
                </a:lnTo>
                <a:lnTo>
                  <a:pt x="2232958" y="346333"/>
                </a:lnTo>
                <a:lnTo>
                  <a:pt x="2201003" y="315042"/>
                </a:lnTo>
                <a:lnTo>
                  <a:pt x="2167462" y="284409"/>
                </a:lnTo>
                <a:lnTo>
                  <a:pt x="2132167" y="254616"/>
                </a:lnTo>
                <a:lnTo>
                  <a:pt x="2094953" y="225844"/>
                </a:lnTo>
                <a:lnTo>
                  <a:pt x="2055653" y="198275"/>
                </a:lnTo>
                <a:lnTo>
                  <a:pt x="2014101" y="172091"/>
                </a:lnTo>
                <a:lnTo>
                  <a:pt x="1970131" y="147474"/>
                </a:lnTo>
                <a:lnTo>
                  <a:pt x="1923575" y="124607"/>
                </a:lnTo>
                <a:lnTo>
                  <a:pt x="1874269" y="103670"/>
                </a:lnTo>
                <a:lnTo>
                  <a:pt x="1822045" y="84846"/>
                </a:lnTo>
                <a:lnTo>
                  <a:pt x="1766737" y="68316"/>
                </a:lnTo>
                <a:lnTo>
                  <a:pt x="1727279" y="58505"/>
                </a:lnTo>
                <a:lnTo>
                  <a:pt x="1684970" y="49524"/>
                </a:lnTo>
                <a:lnTo>
                  <a:pt x="1640104" y="41355"/>
                </a:lnTo>
                <a:lnTo>
                  <a:pt x="1592971" y="33982"/>
                </a:lnTo>
                <a:lnTo>
                  <a:pt x="1543864" y="27384"/>
                </a:lnTo>
                <a:lnTo>
                  <a:pt x="1493074" y="21546"/>
                </a:lnTo>
                <a:lnTo>
                  <a:pt x="1440893" y="16448"/>
                </a:lnTo>
                <a:lnTo>
                  <a:pt x="1387612" y="12074"/>
                </a:lnTo>
                <a:lnTo>
                  <a:pt x="1333524" y="8404"/>
                </a:lnTo>
                <a:lnTo>
                  <a:pt x="1278919" y="5421"/>
                </a:lnTo>
                <a:lnTo>
                  <a:pt x="1224090" y="3107"/>
                </a:lnTo>
                <a:lnTo>
                  <a:pt x="1169328" y="1444"/>
                </a:lnTo>
                <a:lnTo>
                  <a:pt x="1114925" y="414"/>
                </a:lnTo>
                <a:lnTo>
                  <a:pt x="1061172" y="0"/>
                </a:lnTo>
                <a:close/>
              </a:path>
            </a:pathLst>
          </a:custGeom>
          <a:solidFill>
            <a:srgbClr val="C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1063" y="2620580"/>
            <a:ext cx="2055495" cy="1772285"/>
          </a:xfrm>
          <a:custGeom>
            <a:avLst/>
            <a:gdLst/>
            <a:ahLst/>
            <a:cxnLst/>
            <a:rect l="l" t="t" r="r" b="b"/>
            <a:pathLst>
              <a:path w="2055495" h="1772285">
                <a:moveTo>
                  <a:pt x="565405" y="0"/>
                </a:moveTo>
                <a:lnTo>
                  <a:pt x="513122" y="1429"/>
                </a:lnTo>
                <a:lnTo>
                  <a:pt x="463291" y="4687"/>
                </a:lnTo>
                <a:lnTo>
                  <a:pt x="416539" y="9968"/>
                </a:lnTo>
                <a:lnTo>
                  <a:pt x="373489" y="17464"/>
                </a:lnTo>
                <a:lnTo>
                  <a:pt x="319402" y="31842"/>
                </a:lnTo>
                <a:lnTo>
                  <a:pt x="266976" y="51176"/>
                </a:lnTo>
                <a:lnTo>
                  <a:pt x="217007" y="74440"/>
                </a:lnTo>
                <a:lnTo>
                  <a:pt x="170289" y="100608"/>
                </a:lnTo>
                <a:lnTo>
                  <a:pt x="127618" y="128654"/>
                </a:lnTo>
                <a:lnTo>
                  <a:pt x="89790" y="157550"/>
                </a:lnTo>
                <a:lnTo>
                  <a:pt x="57601" y="186271"/>
                </a:lnTo>
                <a:lnTo>
                  <a:pt x="13317" y="239079"/>
                </a:lnTo>
                <a:lnTo>
                  <a:pt x="0" y="275284"/>
                </a:lnTo>
                <a:lnTo>
                  <a:pt x="2066" y="311883"/>
                </a:lnTo>
                <a:lnTo>
                  <a:pt x="16826" y="348109"/>
                </a:lnTo>
                <a:lnTo>
                  <a:pt x="41587" y="383191"/>
                </a:lnTo>
                <a:lnTo>
                  <a:pt x="73657" y="416362"/>
                </a:lnTo>
                <a:lnTo>
                  <a:pt x="110345" y="446851"/>
                </a:lnTo>
                <a:lnTo>
                  <a:pt x="143152" y="467436"/>
                </a:lnTo>
                <a:lnTo>
                  <a:pt x="183178" y="486106"/>
                </a:lnTo>
                <a:lnTo>
                  <a:pt x="228559" y="503104"/>
                </a:lnTo>
                <a:lnTo>
                  <a:pt x="277430" y="518670"/>
                </a:lnTo>
                <a:lnTo>
                  <a:pt x="327926" y="533045"/>
                </a:lnTo>
                <a:lnTo>
                  <a:pt x="426335" y="559188"/>
                </a:lnTo>
                <a:lnTo>
                  <a:pt x="525180" y="586691"/>
                </a:lnTo>
                <a:lnTo>
                  <a:pt x="578298" y="600197"/>
                </a:lnTo>
                <a:lnTo>
                  <a:pt x="629871" y="612158"/>
                </a:lnTo>
                <a:lnTo>
                  <a:pt x="679898" y="622775"/>
                </a:lnTo>
                <a:lnTo>
                  <a:pt x="728380" y="632248"/>
                </a:lnTo>
                <a:lnTo>
                  <a:pt x="775317" y="640780"/>
                </a:lnTo>
                <a:lnTo>
                  <a:pt x="829164" y="646964"/>
                </a:lnTo>
                <a:lnTo>
                  <a:pt x="929549" y="650363"/>
                </a:lnTo>
                <a:lnTo>
                  <a:pt x="977416" y="655577"/>
                </a:lnTo>
                <a:lnTo>
                  <a:pt x="1024618" y="668466"/>
                </a:lnTo>
                <a:lnTo>
                  <a:pt x="1072941" y="690057"/>
                </a:lnTo>
                <a:lnTo>
                  <a:pt x="1121947" y="717750"/>
                </a:lnTo>
                <a:lnTo>
                  <a:pt x="1168966" y="749875"/>
                </a:lnTo>
                <a:lnTo>
                  <a:pt x="1211327" y="784762"/>
                </a:lnTo>
                <a:lnTo>
                  <a:pt x="1246360" y="820739"/>
                </a:lnTo>
                <a:lnTo>
                  <a:pt x="1272738" y="858331"/>
                </a:lnTo>
                <a:lnTo>
                  <a:pt x="1292254" y="898619"/>
                </a:lnTo>
                <a:lnTo>
                  <a:pt x="1306857" y="940800"/>
                </a:lnTo>
                <a:lnTo>
                  <a:pt x="1318586" y="984336"/>
                </a:lnTo>
                <a:lnTo>
                  <a:pt x="1329418" y="1028511"/>
                </a:lnTo>
                <a:lnTo>
                  <a:pt x="1336760" y="1071409"/>
                </a:lnTo>
                <a:lnTo>
                  <a:pt x="1339200" y="1113404"/>
                </a:lnTo>
                <a:lnTo>
                  <a:pt x="1340739" y="1157497"/>
                </a:lnTo>
                <a:lnTo>
                  <a:pt x="1345374" y="1206685"/>
                </a:lnTo>
                <a:lnTo>
                  <a:pt x="1357104" y="1263969"/>
                </a:lnTo>
                <a:lnTo>
                  <a:pt x="1368205" y="1307050"/>
                </a:lnTo>
                <a:lnTo>
                  <a:pt x="1380754" y="1356701"/>
                </a:lnTo>
                <a:lnTo>
                  <a:pt x="1394917" y="1410410"/>
                </a:lnTo>
                <a:lnTo>
                  <a:pt x="1410857" y="1465661"/>
                </a:lnTo>
                <a:lnTo>
                  <a:pt x="1428738" y="1519943"/>
                </a:lnTo>
                <a:lnTo>
                  <a:pt x="1448723" y="1570740"/>
                </a:lnTo>
                <a:lnTo>
                  <a:pt x="1470976" y="1615539"/>
                </a:lnTo>
                <a:lnTo>
                  <a:pt x="1495661" y="1651827"/>
                </a:lnTo>
                <a:lnTo>
                  <a:pt x="1528120" y="1685934"/>
                </a:lnTo>
                <a:lnTo>
                  <a:pt x="1565173" y="1716170"/>
                </a:lnTo>
                <a:lnTo>
                  <a:pt x="1605489" y="1741201"/>
                </a:lnTo>
                <a:lnTo>
                  <a:pt x="1647739" y="1759692"/>
                </a:lnTo>
                <a:lnTo>
                  <a:pt x="1690590" y="1770308"/>
                </a:lnTo>
                <a:lnTo>
                  <a:pt x="1732712" y="1771712"/>
                </a:lnTo>
                <a:lnTo>
                  <a:pt x="1772775" y="1762571"/>
                </a:lnTo>
                <a:lnTo>
                  <a:pt x="1837514" y="1723077"/>
                </a:lnTo>
                <a:lnTo>
                  <a:pt x="1871793" y="1692862"/>
                </a:lnTo>
                <a:lnTo>
                  <a:pt x="1905903" y="1657342"/>
                </a:lnTo>
                <a:lnTo>
                  <a:pt x="1938761" y="1617770"/>
                </a:lnTo>
                <a:lnTo>
                  <a:pt x="1969287" y="1575402"/>
                </a:lnTo>
                <a:lnTo>
                  <a:pt x="1996397" y="1531490"/>
                </a:lnTo>
                <a:lnTo>
                  <a:pt x="2019011" y="1487290"/>
                </a:lnTo>
                <a:lnTo>
                  <a:pt x="2036046" y="1444055"/>
                </a:lnTo>
                <a:lnTo>
                  <a:pt x="2047115" y="1400349"/>
                </a:lnTo>
                <a:lnTo>
                  <a:pt x="2053168" y="1354199"/>
                </a:lnTo>
                <a:lnTo>
                  <a:pt x="2055002" y="1306058"/>
                </a:lnTo>
                <a:lnTo>
                  <a:pt x="2053415" y="1256381"/>
                </a:lnTo>
                <a:lnTo>
                  <a:pt x="2049205" y="1205621"/>
                </a:lnTo>
                <a:lnTo>
                  <a:pt x="2043168" y="1154232"/>
                </a:lnTo>
                <a:lnTo>
                  <a:pt x="2036103" y="1102667"/>
                </a:lnTo>
                <a:lnTo>
                  <a:pt x="2028806" y="1051380"/>
                </a:lnTo>
                <a:lnTo>
                  <a:pt x="2022076" y="1000825"/>
                </a:lnTo>
                <a:lnTo>
                  <a:pt x="2016638" y="950209"/>
                </a:lnTo>
                <a:lnTo>
                  <a:pt x="2011987" y="898575"/>
                </a:lnTo>
                <a:lnTo>
                  <a:pt x="2007227" y="846455"/>
                </a:lnTo>
                <a:lnTo>
                  <a:pt x="2001434" y="794114"/>
                </a:lnTo>
                <a:lnTo>
                  <a:pt x="1993702" y="741997"/>
                </a:lnTo>
                <a:lnTo>
                  <a:pt x="1983120" y="690503"/>
                </a:lnTo>
                <a:lnTo>
                  <a:pt x="1968779" y="640032"/>
                </a:lnTo>
                <a:lnTo>
                  <a:pt x="1949768" y="590982"/>
                </a:lnTo>
                <a:lnTo>
                  <a:pt x="1925175" y="543752"/>
                </a:lnTo>
                <a:lnTo>
                  <a:pt x="1900554" y="505766"/>
                </a:lnTo>
                <a:lnTo>
                  <a:pt x="1872242" y="467436"/>
                </a:lnTo>
                <a:lnTo>
                  <a:pt x="1840918" y="429435"/>
                </a:lnTo>
                <a:lnTo>
                  <a:pt x="1806716" y="391779"/>
                </a:lnTo>
                <a:lnTo>
                  <a:pt x="1770132" y="354922"/>
                </a:lnTo>
                <a:lnTo>
                  <a:pt x="1731573" y="319209"/>
                </a:lnTo>
                <a:lnTo>
                  <a:pt x="1691444" y="284985"/>
                </a:lnTo>
                <a:lnTo>
                  <a:pt x="1650151" y="252593"/>
                </a:lnTo>
                <a:lnTo>
                  <a:pt x="1608100" y="222380"/>
                </a:lnTo>
                <a:lnTo>
                  <a:pt x="1565697" y="194688"/>
                </a:lnTo>
                <a:lnTo>
                  <a:pt x="1523347" y="169864"/>
                </a:lnTo>
                <a:lnTo>
                  <a:pt x="1480541" y="147945"/>
                </a:lnTo>
                <a:lnTo>
                  <a:pt x="1436537" y="128641"/>
                </a:lnTo>
                <a:lnTo>
                  <a:pt x="1391399" y="111702"/>
                </a:lnTo>
                <a:lnTo>
                  <a:pt x="1345189" y="96878"/>
                </a:lnTo>
                <a:lnTo>
                  <a:pt x="1297968" y="83918"/>
                </a:lnTo>
                <a:lnTo>
                  <a:pt x="1249800" y="72573"/>
                </a:lnTo>
                <a:lnTo>
                  <a:pt x="1200747" y="62592"/>
                </a:lnTo>
                <a:lnTo>
                  <a:pt x="1150872" y="53725"/>
                </a:lnTo>
                <a:lnTo>
                  <a:pt x="1100236" y="45722"/>
                </a:lnTo>
                <a:lnTo>
                  <a:pt x="996932" y="31307"/>
                </a:lnTo>
                <a:lnTo>
                  <a:pt x="947538" y="25037"/>
                </a:lnTo>
                <a:lnTo>
                  <a:pt x="895595" y="19055"/>
                </a:lnTo>
                <a:lnTo>
                  <a:pt x="841727" y="13553"/>
                </a:lnTo>
                <a:lnTo>
                  <a:pt x="786559" y="8725"/>
                </a:lnTo>
                <a:lnTo>
                  <a:pt x="730718" y="4763"/>
                </a:lnTo>
                <a:lnTo>
                  <a:pt x="674829" y="1859"/>
                </a:lnTo>
                <a:lnTo>
                  <a:pt x="619516" y="207"/>
                </a:lnTo>
                <a:lnTo>
                  <a:pt x="565405" y="0"/>
                </a:lnTo>
                <a:close/>
              </a:path>
            </a:pathLst>
          </a:custGeom>
          <a:solidFill>
            <a:srgbClr val="C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1919" y="2727342"/>
            <a:ext cx="1490980" cy="1304925"/>
          </a:xfrm>
          <a:custGeom>
            <a:avLst/>
            <a:gdLst/>
            <a:ahLst/>
            <a:cxnLst/>
            <a:rect l="l" t="t" r="r" b="b"/>
            <a:pathLst>
              <a:path w="1490979" h="1304925">
                <a:moveTo>
                  <a:pt x="564835" y="0"/>
                </a:moveTo>
                <a:lnTo>
                  <a:pt x="512225" y="585"/>
                </a:lnTo>
                <a:lnTo>
                  <a:pt x="461676" y="4301"/>
                </a:lnTo>
                <a:lnTo>
                  <a:pt x="410291" y="12103"/>
                </a:lnTo>
                <a:lnTo>
                  <a:pt x="355828" y="24186"/>
                </a:lnTo>
                <a:lnTo>
                  <a:pt x="299996" y="39692"/>
                </a:lnTo>
                <a:lnTo>
                  <a:pt x="244506" y="57767"/>
                </a:lnTo>
                <a:lnTo>
                  <a:pt x="191068" y="77554"/>
                </a:lnTo>
                <a:lnTo>
                  <a:pt x="141392" y="98197"/>
                </a:lnTo>
                <a:lnTo>
                  <a:pt x="97187" y="118840"/>
                </a:lnTo>
                <a:lnTo>
                  <a:pt x="60165" y="138627"/>
                </a:lnTo>
                <a:lnTo>
                  <a:pt x="123" y="197389"/>
                </a:lnTo>
                <a:lnTo>
                  <a:pt x="0" y="239791"/>
                </a:lnTo>
                <a:lnTo>
                  <a:pt x="19355" y="278717"/>
                </a:lnTo>
                <a:lnTo>
                  <a:pt x="45878" y="308974"/>
                </a:lnTo>
                <a:lnTo>
                  <a:pt x="81075" y="329362"/>
                </a:lnTo>
                <a:lnTo>
                  <a:pt x="129905" y="343677"/>
                </a:lnTo>
                <a:lnTo>
                  <a:pt x="185235" y="354516"/>
                </a:lnTo>
                <a:lnTo>
                  <a:pt x="239934" y="364473"/>
                </a:lnTo>
                <a:lnTo>
                  <a:pt x="291101" y="371389"/>
                </a:lnTo>
                <a:lnTo>
                  <a:pt x="342947" y="374840"/>
                </a:lnTo>
                <a:lnTo>
                  <a:pt x="398722" y="380029"/>
                </a:lnTo>
                <a:lnTo>
                  <a:pt x="461676" y="392159"/>
                </a:lnTo>
                <a:lnTo>
                  <a:pt x="502587" y="403353"/>
                </a:lnTo>
                <a:lnTo>
                  <a:pt x="547252" y="416903"/>
                </a:lnTo>
                <a:lnTo>
                  <a:pt x="594341" y="432321"/>
                </a:lnTo>
                <a:lnTo>
                  <a:pt x="642523" y="449119"/>
                </a:lnTo>
                <a:lnTo>
                  <a:pt x="690467" y="466808"/>
                </a:lnTo>
                <a:lnTo>
                  <a:pt x="736843" y="484899"/>
                </a:lnTo>
                <a:lnTo>
                  <a:pt x="879901" y="544978"/>
                </a:lnTo>
                <a:lnTo>
                  <a:pt x="928433" y="566991"/>
                </a:lnTo>
                <a:lnTo>
                  <a:pt x="973303" y="590157"/>
                </a:lnTo>
                <a:lnTo>
                  <a:pt x="1012394" y="614855"/>
                </a:lnTo>
                <a:lnTo>
                  <a:pt x="1043590" y="641460"/>
                </a:lnTo>
                <a:lnTo>
                  <a:pt x="1073675" y="685692"/>
                </a:lnTo>
                <a:lnTo>
                  <a:pt x="1088628" y="734043"/>
                </a:lnTo>
                <a:lnTo>
                  <a:pt x="1094953" y="784799"/>
                </a:lnTo>
                <a:lnTo>
                  <a:pt x="1099089" y="835389"/>
                </a:lnTo>
                <a:lnTo>
                  <a:pt x="1098192" y="886015"/>
                </a:lnTo>
                <a:lnTo>
                  <a:pt x="1090390" y="937497"/>
                </a:lnTo>
                <a:lnTo>
                  <a:pt x="1083444" y="989837"/>
                </a:lnTo>
                <a:lnTo>
                  <a:pt x="1085119" y="1043034"/>
                </a:lnTo>
                <a:lnTo>
                  <a:pt x="1094222" y="1089820"/>
                </a:lnTo>
                <a:lnTo>
                  <a:pt x="1107433" y="1140684"/>
                </a:lnTo>
                <a:lnTo>
                  <a:pt x="1124411" y="1190317"/>
                </a:lnTo>
                <a:lnTo>
                  <a:pt x="1144815" y="1233408"/>
                </a:lnTo>
                <a:lnTo>
                  <a:pt x="1168304" y="1264649"/>
                </a:lnTo>
                <a:lnTo>
                  <a:pt x="1204335" y="1290192"/>
                </a:lnTo>
                <a:lnTo>
                  <a:pt x="1247092" y="1304496"/>
                </a:lnTo>
                <a:lnTo>
                  <a:pt x="1292016" y="1302368"/>
                </a:lnTo>
                <a:lnTo>
                  <a:pt x="1334547" y="1278619"/>
                </a:lnTo>
                <a:lnTo>
                  <a:pt x="1385213" y="1215149"/>
                </a:lnTo>
                <a:lnTo>
                  <a:pt x="1411801" y="1170998"/>
                </a:lnTo>
                <a:lnTo>
                  <a:pt x="1436972" y="1122123"/>
                </a:lnTo>
                <a:lnTo>
                  <a:pt x="1459035" y="1071191"/>
                </a:lnTo>
                <a:lnTo>
                  <a:pt x="1476299" y="1020868"/>
                </a:lnTo>
                <a:lnTo>
                  <a:pt x="1487074" y="973819"/>
                </a:lnTo>
                <a:lnTo>
                  <a:pt x="1490411" y="928071"/>
                </a:lnTo>
                <a:lnTo>
                  <a:pt x="1487568" y="880593"/>
                </a:lnTo>
                <a:lnTo>
                  <a:pt x="1480000" y="832474"/>
                </a:lnTo>
                <a:lnTo>
                  <a:pt x="1469102" y="784586"/>
                </a:lnTo>
                <a:lnTo>
                  <a:pt x="1456507" y="738655"/>
                </a:lnTo>
                <a:lnTo>
                  <a:pt x="1431575" y="655303"/>
                </a:lnTo>
                <a:lnTo>
                  <a:pt x="1415510" y="606422"/>
                </a:lnTo>
                <a:lnTo>
                  <a:pt x="1397787" y="563532"/>
                </a:lnTo>
                <a:lnTo>
                  <a:pt x="1378394" y="524307"/>
                </a:lnTo>
                <a:lnTo>
                  <a:pt x="1357318" y="486416"/>
                </a:lnTo>
                <a:lnTo>
                  <a:pt x="1334547" y="447531"/>
                </a:lnTo>
                <a:lnTo>
                  <a:pt x="1311725" y="407868"/>
                </a:lnTo>
                <a:lnTo>
                  <a:pt x="1288793" y="368972"/>
                </a:lnTo>
                <a:lnTo>
                  <a:pt x="1263416" y="330516"/>
                </a:lnTo>
                <a:lnTo>
                  <a:pt x="1233260" y="292169"/>
                </a:lnTo>
                <a:lnTo>
                  <a:pt x="1195990" y="253602"/>
                </a:lnTo>
                <a:lnTo>
                  <a:pt x="1165271" y="224685"/>
                </a:lnTo>
                <a:lnTo>
                  <a:pt x="1132199" y="194151"/>
                </a:lnTo>
                <a:lnTo>
                  <a:pt x="1096413" y="163212"/>
                </a:lnTo>
                <a:lnTo>
                  <a:pt x="1057549" y="133082"/>
                </a:lnTo>
                <a:lnTo>
                  <a:pt x="1015247" y="104974"/>
                </a:lnTo>
                <a:lnTo>
                  <a:pt x="969143" y="80100"/>
                </a:lnTo>
                <a:lnTo>
                  <a:pt x="918876" y="59673"/>
                </a:lnTo>
                <a:lnTo>
                  <a:pt x="875815" y="46306"/>
                </a:lnTo>
                <a:lnTo>
                  <a:pt x="828822" y="34079"/>
                </a:lnTo>
                <a:lnTo>
                  <a:pt x="778753" y="23276"/>
                </a:lnTo>
                <a:lnTo>
                  <a:pt x="726463" y="14183"/>
                </a:lnTo>
                <a:lnTo>
                  <a:pt x="672810" y="7083"/>
                </a:lnTo>
                <a:lnTo>
                  <a:pt x="618648" y="2260"/>
                </a:lnTo>
                <a:lnTo>
                  <a:pt x="564835" y="0"/>
                </a:lnTo>
                <a:close/>
              </a:path>
            </a:pathLst>
          </a:custGeom>
          <a:solidFill>
            <a:srgbClr val="C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1719" y="2920873"/>
            <a:ext cx="738505" cy="401320"/>
          </a:xfrm>
          <a:custGeom>
            <a:avLst/>
            <a:gdLst/>
            <a:ahLst/>
            <a:cxnLst/>
            <a:rect l="l" t="t" r="r" b="b"/>
            <a:pathLst>
              <a:path w="738504" h="401319">
                <a:moveTo>
                  <a:pt x="716136" y="173027"/>
                </a:moveTo>
                <a:lnTo>
                  <a:pt x="338984" y="173027"/>
                </a:lnTo>
                <a:lnTo>
                  <a:pt x="376245" y="179831"/>
                </a:lnTo>
                <a:lnTo>
                  <a:pt x="402566" y="197542"/>
                </a:lnTo>
                <a:lnTo>
                  <a:pt x="425648" y="223027"/>
                </a:lnTo>
                <a:lnTo>
                  <a:pt x="444825" y="251108"/>
                </a:lnTo>
                <a:lnTo>
                  <a:pt x="459430" y="276606"/>
                </a:lnTo>
                <a:lnTo>
                  <a:pt x="465147" y="299299"/>
                </a:lnTo>
                <a:lnTo>
                  <a:pt x="463732" y="321563"/>
                </a:lnTo>
                <a:lnTo>
                  <a:pt x="463627" y="342114"/>
                </a:lnTo>
                <a:lnTo>
                  <a:pt x="496673" y="375848"/>
                </a:lnTo>
                <a:lnTo>
                  <a:pt x="564284" y="400454"/>
                </a:lnTo>
                <a:lnTo>
                  <a:pt x="598114" y="401065"/>
                </a:lnTo>
                <a:lnTo>
                  <a:pt x="632192" y="390394"/>
                </a:lnTo>
                <a:lnTo>
                  <a:pt x="668234" y="370839"/>
                </a:lnTo>
                <a:lnTo>
                  <a:pt x="700395" y="345666"/>
                </a:lnTo>
                <a:lnTo>
                  <a:pt x="734544" y="285845"/>
                </a:lnTo>
                <a:lnTo>
                  <a:pt x="738449" y="248126"/>
                </a:lnTo>
                <a:lnTo>
                  <a:pt x="734544" y="210835"/>
                </a:lnTo>
                <a:lnTo>
                  <a:pt x="722828" y="179831"/>
                </a:lnTo>
                <a:lnTo>
                  <a:pt x="716136" y="173027"/>
                </a:lnTo>
                <a:close/>
              </a:path>
              <a:path w="738504" h="401319">
                <a:moveTo>
                  <a:pt x="265374" y="0"/>
                </a:moveTo>
                <a:lnTo>
                  <a:pt x="215463" y="3759"/>
                </a:lnTo>
                <a:lnTo>
                  <a:pt x="157231" y="11846"/>
                </a:lnTo>
                <a:lnTo>
                  <a:pt x="98999" y="23591"/>
                </a:lnTo>
                <a:lnTo>
                  <a:pt x="49088" y="38323"/>
                </a:lnTo>
                <a:lnTo>
                  <a:pt x="0" y="85195"/>
                </a:lnTo>
                <a:lnTo>
                  <a:pt x="3659" y="122793"/>
                </a:lnTo>
                <a:lnTo>
                  <a:pt x="20320" y="157795"/>
                </a:lnTo>
                <a:lnTo>
                  <a:pt x="43505" y="179831"/>
                </a:lnTo>
                <a:lnTo>
                  <a:pt x="79702" y="186636"/>
                </a:lnTo>
                <a:lnTo>
                  <a:pt x="131913" y="185880"/>
                </a:lnTo>
                <a:lnTo>
                  <a:pt x="188434" y="182100"/>
                </a:lnTo>
                <a:lnTo>
                  <a:pt x="237561" y="179831"/>
                </a:lnTo>
                <a:lnTo>
                  <a:pt x="254033" y="177563"/>
                </a:lnTo>
                <a:lnTo>
                  <a:pt x="293044" y="173783"/>
                </a:lnTo>
                <a:lnTo>
                  <a:pt x="338984" y="173027"/>
                </a:lnTo>
                <a:lnTo>
                  <a:pt x="716136" y="173027"/>
                </a:lnTo>
                <a:lnTo>
                  <a:pt x="701055" y="157694"/>
                </a:lnTo>
                <a:lnTo>
                  <a:pt x="669996" y="140938"/>
                </a:lnTo>
                <a:lnTo>
                  <a:pt x="634174" y="126325"/>
                </a:lnTo>
                <a:lnTo>
                  <a:pt x="598114" y="110616"/>
                </a:lnTo>
                <a:lnTo>
                  <a:pt x="562584" y="92713"/>
                </a:lnTo>
                <a:lnTo>
                  <a:pt x="525327" y="74358"/>
                </a:lnTo>
                <a:lnTo>
                  <a:pt x="486332" y="56860"/>
                </a:lnTo>
                <a:lnTo>
                  <a:pt x="445587" y="41528"/>
                </a:lnTo>
                <a:lnTo>
                  <a:pt x="404088" y="26949"/>
                </a:lnTo>
                <a:lnTo>
                  <a:pt x="361529" y="13001"/>
                </a:lnTo>
                <a:lnTo>
                  <a:pt x="315946" y="2934"/>
                </a:lnTo>
                <a:lnTo>
                  <a:pt x="2653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5478" y="5002936"/>
            <a:ext cx="11772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25" dirty="0">
                <a:solidFill>
                  <a:srgbClr val="84ADAF"/>
                </a:solidFill>
                <a:latin typeface="Trebuchet MS"/>
                <a:cs typeface="Trebuchet MS"/>
              </a:rPr>
              <a:t>Parameter</a:t>
            </a:r>
            <a:r>
              <a:rPr sz="1600" b="1" spc="-210" dirty="0">
                <a:solidFill>
                  <a:srgbClr val="84ADAF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84ADAF"/>
                </a:solidFill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8830" y="2864205"/>
            <a:ext cx="246221" cy="117030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spc="-25" dirty="0">
                <a:solidFill>
                  <a:srgbClr val="84ADAF"/>
                </a:solidFill>
                <a:latin typeface="Trebuchet MS"/>
                <a:cs typeface="Trebuchet MS"/>
              </a:rPr>
              <a:t>Parameter</a:t>
            </a:r>
            <a:r>
              <a:rPr sz="1600" b="1" spc="-204" dirty="0">
                <a:solidFill>
                  <a:srgbClr val="84ADAF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84ADAF"/>
                </a:solidFill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F42CBBCB-1936-46DC-948B-248522C0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超参数网格搜索</a:t>
            </a:r>
          </a:p>
        </p:txBody>
      </p:sp>
    </p:spTree>
    <p:extLst>
      <p:ext uri="{BB962C8B-B14F-4D97-AF65-F5344CB8AC3E}">
        <p14:creationId xmlns:p14="http://schemas.microsoft.com/office/powerpoint/2010/main" val="265442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2977" y="1925321"/>
            <a:ext cx="4176157" cy="3271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87325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网格搜索最优超参数对其他方法同样有用，因而需要一个通用的方法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  <a:p>
            <a:pPr marL="299085" marR="5080" indent="-286385">
              <a:lnSpc>
                <a:spcPct val="15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5" dirty="0" err="1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Scikit</a:t>
            </a:r>
            <a:r>
              <a:rPr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-learn</a:t>
            </a:r>
            <a:r>
              <a:rPr lang="zh-CN" altLang="en-US"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提供了</a:t>
            </a:r>
            <a:r>
              <a:rPr sz="2400" dirty="0" err="1">
                <a:solidFill>
                  <a:srgbClr val="04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GridSearchCV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，可使用交叉验证对超参数进行网格搜索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69992" y="1998725"/>
          <a:ext cx="3135627" cy="2894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2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  <a:lnB w="28575">
                      <a:solidFill>
                        <a:srgbClr val="D1D1D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D1D1D1"/>
                      </a:solidFill>
                      <a:prstDash val="solid"/>
                    </a:lnL>
                    <a:lnR w="28575">
                      <a:solidFill>
                        <a:srgbClr val="D1D1D1"/>
                      </a:solidFill>
                      <a:prstDash val="solid"/>
                    </a:lnR>
                    <a:lnT w="28575">
                      <a:solidFill>
                        <a:srgbClr val="D1D1D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193791" y="2013203"/>
            <a:ext cx="151130" cy="2933700"/>
          </a:xfrm>
          <a:custGeom>
            <a:avLst/>
            <a:gdLst/>
            <a:ahLst/>
            <a:cxnLst/>
            <a:rect l="l" t="t" r="r" b="b"/>
            <a:pathLst>
              <a:path w="151129" h="2933700">
                <a:moveTo>
                  <a:pt x="100584" y="125730"/>
                </a:moveTo>
                <a:lnTo>
                  <a:pt x="50292" y="125730"/>
                </a:lnTo>
                <a:lnTo>
                  <a:pt x="50292" y="2933522"/>
                </a:lnTo>
                <a:lnTo>
                  <a:pt x="100584" y="2933522"/>
                </a:lnTo>
                <a:lnTo>
                  <a:pt x="100584" y="125730"/>
                </a:lnTo>
                <a:close/>
              </a:path>
              <a:path w="151129" h="2933700">
                <a:moveTo>
                  <a:pt x="75437" y="0"/>
                </a:moveTo>
                <a:lnTo>
                  <a:pt x="0" y="150875"/>
                </a:lnTo>
                <a:lnTo>
                  <a:pt x="50292" y="150875"/>
                </a:lnTo>
                <a:lnTo>
                  <a:pt x="50292" y="125730"/>
                </a:lnTo>
                <a:lnTo>
                  <a:pt x="138303" y="125730"/>
                </a:lnTo>
                <a:lnTo>
                  <a:pt x="75437" y="0"/>
                </a:lnTo>
                <a:close/>
              </a:path>
              <a:path w="151129" h="2933700">
                <a:moveTo>
                  <a:pt x="138303" y="125730"/>
                </a:moveTo>
                <a:lnTo>
                  <a:pt x="100584" y="125730"/>
                </a:lnTo>
                <a:lnTo>
                  <a:pt x="100584" y="150875"/>
                </a:lnTo>
                <a:lnTo>
                  <a:pt x="150875" y="150875"/>
                </a:lnTo>
                <a:lnTo>
                  <a:pt x="138303" y="125730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9230" y="4847082"/>
            <a:ext cx="3145155" cy="151130"/>
          </a:xfrm>
          <a:custGeom>
            <a:avLst/>
            <a:gdLst/>
            <a:ahLst/>
            <a:cxnLst/>
            <a:rect l="l" t="t" r="r" b="b"/>
            <a:pathLst>
              <a:path w="3145154" h="151129">
                <a:moveTo>
                  <a:pt x="2994152" y="0"/>
                </a:moveTo>
                <a:lnTo>
                  <a:pt x="2994152" y="150876"/>
                </a:lnTo>
                <a:lnTo>
                  <a:pt x="3094735" y="100584"/>
                </a:lnTo>
                <a:lnTo>
                  <a:pt x="3019298" y="100584"/>
                </a:lnTo>
                <a:lnTo>
                  <a:pt x="3019298" y="50292"/>
                </a:lnTo>
                <a:lnTo>
                  <a:pt x="3094735" y="50292"/>
                </a:lnTo>
                <a:lnTo>
                  <a:pt x="2994152" y="0"/>
                </a:lnTo>
                <a:close/>
              </a:path>
              <a:path w="3145154" h="151129">
                <a:moveTo>
                  <a:pt x="2994152" y="50292"/>
                </a:moveTo>
                <a:lnTo>
                  <a:pt x="0" y="50292"/>
                </a:lnTo>
                <a:lnTo>
                  <a:pt x="0" y="100584"/>
                </a:lnTo>
                <a:lnTo>
                  <a:pt x="2994152" y="100584"/>
                </a:lnTo>
                <a:lnTo>
                  <a:pt x="2994152" y="50292"/>
                </a:lnTo>
                <a:close/>
              </a:path>
              <a:path w="3145154" h="151129">
                <a:moveTo>
                  <a:pt x="3094735" y="50292"/>
                </a:moveTo>
                <a:lnTo>
                  <a:pt x="3019298" y="50292"/>
                </a:lnTo>
                <a:lnTo>
                  <a:pt x="3019298" y="100584"/>
                </a:lnTo>
                <a:lnTo>
                  <a:pt x="3094735" y="100584"/>
                </a:lnTo>
                <a:lnTo>
                  <a:pt x="3145028" y="75438"/>
                </a:lnTo>
                <a:lnTo>
                  <a:pt x="3094735" y="50292"/>
                </a:lnTo>
                <a:close/>
              </a:path>
            </a:pathLst>
          </a:custGeom>
          <a:solidFill>
            <a:srgbClr val="3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8009" y="2369068"/>
            <a:ext cx="2597150" cy="2327275"/>
          </a:xfrm>
          <a:custGeom>
            <a:avLst/>
            <a:gdLst/>
            <a:ahLst/>
            <a:cxnLst/>
            <a:rect l="l" t="t" r="r" b="b"/>
            <a:pathLst>
              <a:path w="2597150" h="2327275">
                <a:moveTo>
                  <a:pt x="2548058" y="994797"/>
                </a:moveTo>
                <a:lnTo>
                  <a:pt x="1051984" y="994797"/>
                </a:lnTo>
                <a:lnTo>
                  <a:pt x="1087922" y="996686"/>
                </a:lnTo>
                <a:lnTo>
                  <a:pt x="1119922" y="1011505"/>
                </a:lnTo>
                <a:lnTo>
                  <a:pt x="1138087" y="1033897"/>
                </a:lnTo>
                <a:lnTo>
                  <a:pt x="1155395" y="1061909"/>
                </a:lnTo>
                <a:lnTo>
                  <a:pt x="1184823" y="1093587"/>
                </a:lnTo>
                <a:lnTo>
                  <a:pt x="1217274" y="1115877"/>
                </a:lnTo>
                <a:lnTo>
                  <a:pt x="1302600" y="1164675"/>
                </a:lnTo>
                <a:lnTo>
                  <a:pt x="1345464" y="1192722"/>
                </a:lnTo>
                <a:lnTo>
                  <a:pt x="1381788" y="1224227"/>
                </a:lnTo>
                <a:lnTo>
                  <a:pt x="1406565" y="1259957"/>
                </a:lnTo>
                <a:lnTo>
                  <a:pt x="1415263" y="1292429"/>
                </a:lnTo>
                <a:lnTo>
                  <a:pt x="1414140" y="1325504"/>
                </a:lnTo>
                <a:lnTo>
                  <a:pt x="1406955" y="1360638"/>
                </a:lnTo>
                <a:lnTo>
                  <a:pt x="1397464" y="1399288"/>
                </a:lnTo>
                <a:lnTo>
                  <a:pt x="1389424" y="1442913"/>
                </a:lnTo>
                <a:lnTo>
                  <a:pt x="1386591" y="1492969"/>
                </a:lnTo>
                <a:lnTo>
                  <a:pt x="1392722" y="1550914"/>
                </a:lnTo>
                <a:lnTo>
                  <a:pt x="1400272" y="1590469"/>
                </a:lnTo>
                <a:lnTo>
                  <a:pt x="1409096" y="1635576"/>
                </a:lnTo>
                <a:lnTo>
                  <a:pt x="1419218" y="1685058"/>
                </a:lnTo>
                <a:lnTo>
                  <a:pt x="1430663" y="1737736"/>
                </a:lnTo>
                <a:lnTo>
                  <a:pt x="1443455" y="1792432"/>
                </a:lnTo>
                <a:lnTo>
                  <a:pt x="1457619" y="1847967"/>
                </a:lnTo>
                <a:lnTo>
                  <a:pt x="1473181" y="1903164"/>
                </a:lnTo>
                <a:lnTo>
                  <a:pt x="1490164" y="1956844"/>
                </a:lnTo>
                <a:lnTo>
                  <a:pt x="1508594" y="2007828"/>
                </a:lnTo>
                <a:lnTo>
                  <a:pt x="1528495" y="2054939"/>
                </a:lnTo>
                <a:lnTo>
                  <a:pt x="1549891" y="2096999"/>
                </a:lnTo>
                <a:lnTo>
                  <a:pt x="1572808" y="2132828"/>
                </a:lnTo>
                <a:lnTo>
                  <a:pt x="1606697" y="2173417"/>
                </a:lnTo>
                <a:lnTo>
                  <a:pt x="1644755" y="2208982"/>
                </a:lnTo>
                <a:lnTo>
                  <a:pt x="1686182" y="2239640"/>
                </a:lnTo>
                <a:lnTo>
                  <a:pt x="1730180" y="2265503"/>
                </a:lnTo>
                <a:lnTo>
                  <a:pt x="1775952" y="2286684"/>
                </a:lnTo>
                <a:lnTo>
                  <a:pt x="1822697" y="2303300"/>
                </a:lnTo>
                <a:lnTo>
                  <a:pt x="1869619" y="2315462"/>
                </a:lnTo>
                <a:lnTo>
                  <a:pt x="1915917" y="2323286"/>
                </a:lnTo>
                <a:lnTo>
                  <a:pt x="1960793" y="2326884"/>
                </a:lnTo>
                <a:lnTo>
                  <a:pt x="2005802" y="2326113"/>
                </a:lnTo>
                <a:lnTo>
                  <a:pt x="2052581" y="2320787"/>
                </a:lnTo>
                <a:lnTo>
                  <a:pt x="2100334" y="2310962"/>
                </a:lnTo>
                <a:lnTo>
                  <a:pt x="2148261" y="2296694"/>
                </a:lnTo>
                <a:lnTo>
                  <a:pt x="2195567" y="2278038"/>
                </a:lnTo>
                <a:lnTo>
                  <a:pt x="2241454" y="2255049"/>
                </a:lnTo>
                <a:lnTo>
                  <a:pt x="2285124" y="2227783"/>
                </a:lnTo>
                <a:lnTo>
                  <a:pt x="2325779" y="2196295"/>
                </a:lnTo>
                <a:lnTo>
                  <a:pt x="2362621" y="2160641"/>
                </a:lnTo>
                <a:lnTo>
                  <a:pt x="2390523" y="2127672"/>
                </a:lnTo>
                <a:lnTo>
                  <a:pt x="2417437" y="2090757"/>
                </a:lnTo>
                <a:lnTo>
                  <a:pt x="2443175" y="2050303"/>
                </a:lnTo>
                <a:lnTo>
                  <a:pt x="2467550" y="2006714"/>
                </a:lnTo>
                <a:lnTo>
                  <a:pt x="2490375" y="1960398"/>
                </a:lnTo>
                <a:lnTo>
                  <a:pt x="2511460" y="1911759"/>
                </a:lnTo>
                <a:lnTo>
                  <a:pt x="2530620" y="1861204"/>
                </a:lnTo>
                <a:lnTo>
                  <a:pt x="2547665" y="1809139"/>
                </a:lnTo>
                <a:lnTo>
                  <a:pt x="2562408" y="1755970"/>
                </a:lnTo>
                <a:lnTo>
                  <a:pt x="2574661" y="1702102"/>
                </a:lnTo>
                <a:lnTo>
                  <a:pt x="2584236" y="1647942"/>
                </a:lnTo>
                <a:lnTo>
                  <a:pt x="2589792" y="1604201"/>
                </a:lnTo>
                <a:lnTo>
                  <a:pt x="2593673" y="1558335"/>
                </a:lnTo>
                <a:lnTo>
                  <a:pt x="2595970" y="1510692"/>
                </a:lnTo>
                <a:lnTo>
                  <a:pt x="2596775" y="1461620"/>
                </a:lnTo>
                <a:lnTo>
                  <a:pt x="2596178" y="1411468"/>
                </a:lnTo>
                <a:lnTo>
                  <a:pt x="2594270" y="1360583"/>
                </a:lnTo>
                <a:lnTo>
                  <a:pt x="2591142" y="1309312"/>
                </a:lnTo>
                <a:lnTo>
                  <a:pt x="2586885" y="1258005"/>
                </a:lnTo>
                <a:lnTo>
                  <a:pt x="2581588" y="1207009"/>
                </a:lnTo>
                <a:lnTo>
                  <a:pt x="2575345" y="1156672"/>
                </a:lnTo>
                <a:lnTo>
                  <a:pt x="2568244" y="1107342"/>
                </a:lnTo>
                <a:lnTo>
                  <a:pt x="2560377" y="1059367"/>
                </a:lnTo>
                <a:lnTo>
                  <a:pt x="2551834" y="1013095"/>
                </a:lnTo>
                <a:lnTo>
                  <a:pt x="2548058" y="994797"/>
                </a:lnTo>
                <a:close/>
              </a:path>
              <a:path w="2597150" h="2327275">
                <a:moveTo>
                  <a:pt x="1061172" y="0"/>
                </a:moveTo>
                <a:lnTo>
                  <a:pt x="1008362" y="182"/>
                </a:lnTo>
                <a:lnTo>
                  <a:pt x="956786" y="944"/>
                </a:lnTo>
                <a:lnTo>
                  <a:pt x="906736" y="2268"/>
                </a:lnTo>
                <a:lnTo>
                  <a:pt x="858502" y="4135"/>
                </a:lnTo>
                <a:lnTo>
                  <a:pt x="812378" y="6527"/>
                </a:lnTo>
                <a:lnTo>
                  <a:pt x="768655" y="9427"/>
                </a:lnTo>
                <a:lnTo>
                  <a:pt x="727623" y="12817"/>
                </a:lnTo>
                <a:lnTo>
                  <a:pt x="664564" y="19760"/>
                </a:lnTo>
                <a:lnTo>
                  <a:pt x="603397" y="28766"/>
                </a:lnTo>
                <a:lnTo>
                  <a:pt x="544292" y="39684"/>
                </a:lnTo>
                <a:lnTo>
                  <a:pt x="487422" y="52361"/>
                </a:lnTo>
                <a:lnTo>
                  <a:pt x="432954" y="66648"/>
                </a:lnTo>
                <a:lnTo>
                  <a:pt x="381061" y="82392"/>
                </a:lnTo>
                <a:lnTo>
                  <a:pt x="331912" y="99443"/>
                </a:lnTo>
                <a:lnTo>
                  <a:pt x="285677" y="117649"/>
                </a:lnTo>
                <a:lnTo>
                  <a:pt x="242527" y="136859"/>
                </a:lnTo>
                <a:lnTo>
                  <a:pt x="202632" y="156922"/>
                </a:lnTo>
                <a:lnTo>
                  <a:pt x="166162" y="177687"/>
                </a:lnTo>
                <a:lnTo>
                  <a:pt x="133288" y="199002"/>
                </a:lnTo>
                <a:lnTo>
                  <a:pt x="65253" y="258909"/>
                </a:lnTo>
                <a:lnTo>
                  <a:pt x="36265" y="301657"/>
                </a:lnTo>
                <a:lnTo>
                  <a:pt x="16323" y="347658"/>
                </a:lnTo>
                <a:lnTo>
                  <a:pt x="4533" y="395611"/>
                </a:lnTo>
                <a:lnTo>
                  <a:pt x="0" y="444213"/>
                </a:lnTo>
                <a:lnTo>
                  <a:pt x="1828" y="492161"/>
                </a:lnTo>
                <a:lnTo>
                  <a:pt x="9125" y="538153"/>
                </a:lnTo>
                <a:lnTo>
                  <a:pt x="20995" y="580888"/>
                </a:lnTo>
                <a:lnTo>
                  <a:pt x="36695" y="617111"/>
                </a:lnTo>
                <a:lnTo>
                  <a:pt x="58664" y="653161"/>
                </a:lnTo>
                <a:lnTo>
                  <a:pt x="86161" y="688697"/>
                </a:lnTo>
                <a:lnTo>
                  <a:pt x="118446" y="723377"/>
                </a:lnTo>
                <a:lnTo>
                  <a:pt x="154779" y="756859"/>
                </a:lnTo>
                <a:lnTo>
                  <a:pt x="194421" y="788801"/>
                </a:lnTo>
                <a:lnTo>
                  <a:pt x="236631" y="818862"/>
                </a:lnTo>
                <a:lnTo>
                  <a:pt x="280669" y="846700"/>
                </a:lnTo>
                <a:lnTo>
                  <a:pt x="325795" y="871972"/>
                </a:lnTo>
                <a:lnTo>
                  <a:pt x="365589" y="890846"/>
                </a:lnTo>
                <a:lnTo>
                  <a:pt x="409931" y="908465"/>
                </a:lnTo>
                <a:lnTo>
                  <a:pt x="457761" y="924831"/>
                </a:lnTo>
                <a:lnTo>
                  <a:pt x="508016" y="939941"/>
                </a:lnTo>
                <a:lnTo>
                  <a:pt x="559633" y="953796"/>
                </a:lnTo>
                <a:lnTo>
                  <a:pt x="611552" y="966395"/>
                </a:lnTo>
                <a:lnTo>
                  <a:pt x="662710" y="977738"/>
                </a:lnTo>
                <a:lnTo>
                  <a:pt x="712046" y="987823"/>
                </a:lnTo>
                <a:lnTo>
                  <a:pt x="758496" y="996650"/>
                </a:lnTo>
                <a:lnTo>
                  <a:pt x="838494" y="1010529"/>
                </a:lnTo>
                <a:lnTo>
                  <a:pt x="907656" y="1015710"/>
                </a:lnTo>
                <a:lnTo>
                  <a:pt x="964515" y="1010612"/>
                </a:lnTo>
                <a:lnTo>
                  <a:pt x="1011737" y="1001541"/>
                </a:lnTo>
                <a:lnTo>
                  <a:pt x="1051984" y="994797"/>
                </a:lnTo>
                <a:lnTo>
                  <a:pt x="2548058" y="994797"/>
                </a:lnTo>
                <a:lnTo>
                  <a:pt x="2542707" y="968873"/>
                </a:lnTo>
                <a:lnTo>
                  <a:pt x="2531583" y="919174"/>
                </a:lnTo>
                <a:lnTo>
                  <a:pt x="2520003" y="870533"/>
                </a:lnTo>
                <a:lnTo>
                  <a:pt x="2507703" y="822950"/>
                </a:lnTo>
                <a:lnTo>
                  <a:pt x="2494419" y="776426"/>
                </a:lnTo>
                <a:lnTo>
                  <a:pt x="2479887" y="730960"/>
                </a:lnTo>
                <a:lnTo>
                  <a:pt x="2463840" y="686552"/>
                </a:lnTo>
                <a:lnTo>
                  <a:pt x="2446016" y="643203"/>
                </a:lnTo>
                <a:lnTo>
                  <a:pt x="2426150" y="600912"/>
                </a:lnTo>
                <a:lnTo>
                  <a:pt x="2403976" y="559679"/>
                </a:lnTo>
                <a:lnTo>
                  <a:pt x="2379230" y="519505"/>
                </a:lnTo>
                <a:lnTo>
                  <a:pt x="2351648" y="480389"/>
                </a:lnTo>
                <a:lnTo>
                  <a:pt x="2320965" y="442331"/>
                </a:lnTo>
                <a:lnTo>
                  <a:pt x="2292773" y="410159"/>
                </a:lnTo>
                <a:lnTo>
                  <a:pt x="2263493" y="378099"/>
                </a:lnTo>
                <a:lnTo>
                  <a:pt x="2232958" y="346333"/>
                </a:lnTo>
                <a:lnTo>
                  <a:pt x="2201003" y="315042"/>
                </a:lnTo>
                <a:lnTo>
                  <a:pt x="2167462" y="284409"/>
                </a:lnTo>
                <a:lnTo>
                  <a:pt x="2132167" y="254616"/>
                </a:lnTo>
                <a:lnTo>
                  <a:pt x="2094953" y="225844"/>
                </a:lnTo>
                <a:lnTo>
                  <a:pt x="2055653" y="198275"/>
                </a:lnTo>
                <a:lnTo>
                  <a:pt x="2014101" y="172091"/>
                </a:lnTo>
                <a:lnTo>
                  <a:pt x="1970131" y="147474"/>
                </a:lnTo>
                <a:lnTo>
                  <a:pt x="1923575" y="124607"/>
                </a:lnTo>
                <a:lnTo>
                  <a:pt x="1874269" y="103670"/>
                </a:lnTo>
                <a:lnTo>
                  <a:pt x="1822045" y="84846"/>
                </a:lnTo>
                <a:lnTo>
                  <a:pt x="1766737" y="68316"/>
                </a:lnTo>
                <a:lnTo>
                  <a:pt x="1727279" y="58505"/>
                </a:lnTo>
                <a:lnTo>
                  <a:pt x="1684970" y="49524"/>
                </a:lnTo>
                <a:lnTo>
                  <a:pt x="1640104" y="41355"/>
                </a:lnTo>
                <a:lnTo>
                  <a:pt x="1592971" y="33982"/>
                </a:lnTo>
                <a:lnTo>
                  <a:pt x="1543864" y="27384"/>
                </a:lnTo>
                <a:lnTo>
                  <a:pt x="1493074" y="21546"/>
                </a:lnTo>
                <a:lnTo>
                  <a:pt x="1440893" y="16448"/>
                </a:lnTo>
                <a:lnTo>
                  <a:pt x="1387612" y="12074"/>
                </a:lnTo>
                <a:lnTo>
                  <a:pt x="1333524" y="8404"/>
                </a:lnTo>
                <a:lnTo>
                  <a:pt x="1278919" y="5421"/>
                </a:lnTo>
                <a:lnTo>
                  <a:pt x="1224090" y="3107"/>
                </a:lnTo>
                <a:lnTo>
                  <a:pt x="1169328" y="1444"/>
                </a:lnTo>
                <a:lnTo>
                  <a:pt x="1114925" y="414"/>
                </a:lnTo>
                <a:lnTo>
                  <a:pt x="1061172" y="0"/>
                </a:lnTo>
                <a:close/>
              </a:path>
            </a:pathLst>
          </a:custGeom>
          <a:solidFill>
            <a:srgbClr val="C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1063" y="2620580"/>
            <a:ext cx="2055495" cy="1772285"/>
          </a:xfrm>
          <a:custGeom>
            <a:avLst/>
            <a:gdLst/>
            <a:ahLst/>
            <a:cxnLst/>
            <a:rect l="l" t="t" r="r" b="b"/>
            <a:pathLst>
              <a:path w="2055495" h="1772285">
                <a:moveTo>
                  <a:pt x="565405" y="0"/>
                </a:moveTo>
                <a:lnTo>
                  <a:pt x="513122" y="1429"/>
                </a:lnTo>
                <a:lnTo>
                  <a:pt x="463291" y="4687"/>
                </a:lnTo>
                <a:lnTo>
                  <a:pt x="416539" y="9968"/>
                </a:lnTo>
                <a:lnTo>
                  <a:pt x="373489" y="17464"/>
                </a:lnTo>
                <a:lnTo>
                  <a:pt x="319402" y="31842"/>
                </a:lnTo>
                <a:lnTo>
                  <a:pt x="266976" y="51176"/>
                </a:lnTo>
                <a:lnTo>
                  <a:pt x="217007" y="74440"/>
                </a:lnTo>
                <a:lnTo>
                  <a:pt x="170289" y="100608"/>
                </a:lnTo>
                <a:lnTo>
                  <a:pt x="127618" y="128654"/>
                </a:lnTo>
                <a:lnTo>
                  <a:pt x="89790" y="157550"/>
                </a:lnTo>
                <a:lnTo>
                  <a:pt x="57601" y="186271"/>
                </a:lnTo>
                <a:lnTo>
                  <a:pt x="13317" y="239079"/>
                </a:lnTo>
                <a:lnTo>
                  <a:pt x="0" y="275284"/>
                </a:lnTo>
                <a:lnTo>
                  <a:pt x="2066" y="311883"/>
                </a:lnTo>
                <a:lnTo>
                  <a:pt x="16826" y="348109"/>
                </a:lnTo>
                <a:lnTo>
                  <a:pt x="41587" y="383191"/>
                </a:lnTo>
                <a:lnTo>
                  <a:pt x="73657" y="416362"/>
                </a:lnTo>
                <a:lnTo>
                  <a:pt x="110345" y="446851"/>
                </a:lnTo>
                <a:lnTo>
                  <a:pt x="143152" y="467436"/>
                </a:lnTo>
                <a:lnTo>
                  <a:pt x="183178" y="486106"/>
                </a:lnTo>
                <a:lnTo>
                  <a:pt x="228559" y="503104"/>
                </a:lnTo>
                <a:lnTo>
                  <a:pt x="277430" y="518670"/>
                </a:lnTo>
                <a:lnTo>
                  <a:pt x="327926" y="533045"/>
                </a:lnTo>
                <a:lnTo>
                  <a:pt x="426335" y="559188"/>
                </a:lnTo>
                <a:lnTo>
                  <a:pt x="525180" y="586691"/>
                </a:lnTo>
                <a:lnTo>
                  <a:pt x="578298" y="600197"/>
                </a:lnTo>
                <a:lnTo>
                  <a:pt x="629871" y="612158"/>
                </a:lnTo>
                <a:lnTo>
                  <a:pt x="679898" y="622775"/>
                </a:lnTo>
                <a:lnTo>
                  <a:pt x="728380" y="632248"/>
                </a:lnTo>
                <a:lnTo>
                  <a:pt x="775317" y="640780"/>
                </a:lnTo>
                <a:lnTo>
                  <a:pt x="829164" y="646964"/>
                </a:lnTo>
                <a:lnTo>
                  <a:pt x="929549" y="650363"/>
                </a:lnTo>
                <a:lnTo>
                  <a:pt x="977416" y="655577"/>
                </a:lnTo>
                <a:lnTo>
                  <a:pt x="1024618" y="668466"/>
                </a:lnTo>
                <a:lnTo>
                  <a:pt x="1072941" y="690057"/>
                </a:lnTo>
                <a:lnTo>
                  <a:pt x="1121947" y="717750"/>
                </a:lnTo>
                <a:lnTo>
                  <a:pt x="1168966" y="749875"/>
                </a:lnTo>
                <a:lnTo>
                  <a:pt x="1211327" y="784762"/>
                </a:lnTo>
                <a:lnTo>
                  <a:pt x="1246360" y="820739"/>
                </a:lnTo>
                <a:lnTo>
                  <a:pt x="1272738" y="858331"/>
                </a:lnTo>
                <a:lnTo>
                  <a:pt x="1292254" y="898619"/>
                </a:lnTo>
                <a:lnTo>
                  <a:pt x="1306857" y="940800"/>
                </a:lnTo>
                <a:lnTo>
                  <a:pt x="1318586" y="984336"/>
                </a:lnTo>
                <a:lnTo>
                  <a:pt x="1329418" y="1028511"/>
                </a:lnTo>
                <a:lnTo>
                  <a:pt x="1336760" y="1071409"/>
                </a:lnTo>
                <a:lnTo>
                  <a:pt x="1339200" y="1113404"/>
                </a:lnTo>
                <a:lnTo>
                  <a:pt x="1340739" y="1157497"/>
                </a:lnTo>
                <a:lnTo>
                  <a:pt x="1345374" y="1206685"/>
                </a:lnTo>
                <a:lnTo>
                  <a:pt x="1357104" y="1263969"/>
                </a:lnTo>
                <a:lnTo>
                  <a:pt x="1368205" y="1307050"/>
                </a:lnTo>
                <a:lnTo>
                  <a:pt x="1380754" y="1356701"/>
                </a:lnTo>
                <a:lnTo>
                  <a:pt x="1394917" y="1410410"/>
                </a:lnTo>
                <a:lnTo>
                  <a:pt x="1410857" y="1465661"/>
                </a:lnTo>
                <a:lnTo>
                  <a:pt x="1428738" y="1519943"/>
                </a:lnTo>
                <a:lnTo>
                  <a:pt x="1448723" y="1570740"/>
                </a:lnTo>
                <a:lnTo>
                  <a:pt x="1470976" y="1615539"/>
                </a:lnTo>
                <a:lnTo>
                  <a:pt x="1495661" y="1651827"/>
                </a:lnTo>
                <a:lnTo>
                  <a:pt x="1528120" y="1685934"/>
                </a:lnTo>
                <a:lnTo>
                  <a:pt x="1565173" y="1716170"/>
                </a:lnTo>
                <a:lnTo>
                  <a:pt x="1605489" y="1741201"/>
                </a:lnTo>
                <a:lnTo>
                  <a:pt x="1647739" y="1759692"/>
                </a:lnTo>
                <a:lnTo>
                  <a:pt x="1690590" y="1770308"/>
                </a:lnTo>
                <a:lnTo>
                  <a:pt x="1732712" y="1771712"/>
                </a:lnTo>
                <a:lnTo>
                  <a:pt x="1772775" y="1762571"/>
                </a:lnTo>
                <a:lnTo>
                  <a:pt x="1837514" y="1723077"/>
                </a:lnTo>
                <a:lnTo>
                  <a:pt x="1871793" y="1692862"/>
                </a:lnTo>
                <a:lnTo>
                  <a:pt x="1905903" y="1657342"/>
                </a:lnTo>
                <a:lnTo>
                  <a:pt x="1938761" y="1617770"/>
                </a:lnTo>
                <a:lnTo>
                  <a:pt x="1969287" y="1575402"/>
                </a:lnTo>
                <a:lnTo>
                  <a:pt x="1996397" y="1531490"/>
                </a:lnTo>
                <a:lnTo>
                  <a:pt x="2019011" y="1487290"/>
                </a:lnTo>
                <a:lnTo>
                  <a:pt x="2036046" y="1444055"/>
                </a:lnTo>
                <a:lnTo>
                  <a:pt x="2047115" y="1400349"/>
                </a:lnTo>
                <a:lnTo>
                  <a:pt x="2053168" y="1354199"/>
                </a:lnTo>
                <a:lnTo>
                  <a:pt x="2055002" y="1306058"/>
                </a:lnTo>
                <a:lnTo>
                  <a:pt x="2053415" y="1256381"/>
                </a:lnTo>
                <a:lnTo>
                  <a:pt x="2049205" y="1205621"/>
                </a:lnTo>
                <a:lnTo>
                  <a:pt x="2043168" y="1154232"/>
                </a:lnTo>
                <a:lnTo>
                  <a:pt x="2036103" y="1102667"/>
                </a:lnTo>
                <a:lnTo>
                  <a:pt x="2028806" y="1051380"/>
                </a:lnTo>
                <a:lnTo>
                  <a:pt x="2022076" y="1000825"/>
                </a:lnTo>
                <a:lnTo>
                  <a:pt x="2016638" y="950209"/>
                </a:lnTo>
                <a:lnTo>
                  <a:pt x="2011987" y="898575"/>
                </a:lnTo>
                <a:lnTo>
                  <a:pt x="2007227" y="846455"/>
                </a:lnTo>
                <a:lnTo>
                  <a:pt x="2001434" y="794114"/>
                </a:lnTo>
                <a:lnTo>
                  <a:pt x="1993702" y="741997"/>
                </a:lnTo>
                <a:lnTo>
                  <a:pt x="1983120" y="690503"/>
                </a:lnTo>
                <a:lnTo>
                  <a:pt x="1968779" y="640032"/>
                </a:lnTo>
                <a:lnTo>
                  <a:pt x="1949768" y="590982"/>
                </a:lnTo>
                <a:lnTo>
                  <a:pt x="1925175" y="543752"/>
                </a:lnTo>
                <a:lnTo>
                  <a:pt x="1900554" y="505766"/>
                </a:lnTo>
                <a:lnTo>
                  <a:pt x="1872242" y="467436"/>
                </a:lnTo>
                <a:lnTo>
                  <a:pt x="1840918" y="429435"/>
                </a:lnTo>
                <a:lnTo>
                  <a:pt x="1806716" y="391779"/>
                </a:lnTo>
                <a:lnTo>
                  <a:pt x="1770132" y="354922"/>
                </a:lnTo>
                <a:lnTo>
                  <a:pt x="1731573" y="319209"/>
                </a:lnTo>
                <a:lnTo>
                  <a:pt x="1691444" y="284985"/>
                </a:lnTo>
                <a:lnTo>
                  <a:pt x="1650151" y="252593"/>
                </a:lnTo>
                <a:lnTo>
                  <a:pt x="1608100" y="222380"/>
                </a:lnTo>
                <a:lnTo>
                  <a:pt x="1565697" y="194688"/>
                </a:lnTo>
                <a:lnTo>
                  <a:pt x="1523347" y="169864"/>
                </a:lnTo>
                <a:lnTo>
                  <a:pt x="1480541" y="147945"/>
                </a:lnTo>
                <a:lnTo>
                  <a:pt x="1436537" y="128641"/>
                </a:lnTo>
                <a:lnTo>
                  <a:pt x="1391399" y="111702"/>
                </a:lnTo>
                <a:lnTo>
                  <a:pt x="1345189" y="96878"/>
                </a:lnTo>
                <a:lnTo>
                  <a:pt x="1297968" y="83918"/>
                </a:lnTo>
                <a:lnTo>
                  <a:pt x="1249800" y="72573"/>
                </a:lnTo>
                <a:lnTo>
                  <a:pt x="1200747" y="62592"/>
                </a:lnTo>
                <a:lnTo>
                  <a:pt x="1150872" y="53725"/>
                </a:lnTo>
                <a:lnTo>
                  <a:pt x="1100236" y="45722"/>
                </a:lnTo>
                <a:lnTo>
                  <a:pt x="996932" y="31307"/>
                </a:lnTo>
                <a:lnTo>
                  <a:pt x="947538" y="25037"/>
                </a:lnTo>
                <a:lnTo>
                  <a:pt x="895595" y="19055"/>
                </a:lnTo>
                <a:lnTo>
                  <a:pt x="841727" y="13553"/>
                </a:lnTo>
                <a:lnTo>
                  <a:pt x="786559" y="8725"/>
                </a:lnTo>
                <a:lnTo>
                  <a:pt x="730718" y="4763"/>
                </a:lnTo>
                <a:lnTo>
                  <a:pt x="674829" y="1859"/>
                </a:lnTo>
                <a:lnTo>
                  <a:pt x="619516" y="207"/>
                </a:lnTo>
                <a:lnTo>
                  <a:pt x="565405" y="0"/>
                </a:lnTo>
                <a:close/>
              </a:path>
            </a:pathLst>
          </a:custGeom>
          <a:solidFill>
            <a:srgbClr val="C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1919" y="2727342"/>
            <a:ext cx="1490980" cy="1304925"/>
          </a:xfrm>
          <a:custGeom>
            <a:avLst/>
            <a:gdLst/>
            <a:ahLst/>
            <a:cxnLst/>
            <a:rect l="l" t="t" r="r" b="b"/>
            <a:pathLst>
              <a:path w="1490979" h="1304925">
                <a:moveTo>
                  <a:pt x="564835" y="0"/>
                </a:moveTo>
                <a:lnTo>
                  <a:pt x="512225" y="585"/>
                </a:lnTo>
                <a:lnTo>
                  <a:pt x="461676" y="4301"/>
                </a:lnTo>
                <a:lnTo>
                  <a:pt x="410291" y="12103"/>
                </a:lnTo>
                <a:lnTo>
                  <a:pt x="355828" y="24186"/>
                </a:lnTo>
                <a:lnTo>
                  <a:pt x="299996" y="39692"/>
                </a:lnTo>
                <a:lnTo>
                  <a:pt x="244506" y="57767"/>
                </a:lnTo>
                <a:lnTo>
                  <a:pt x="191068" y="77554"/>
                </a:lnTo>
                <a:lnTo>
                  <a:pt x="141392" y="98197"/>
                </a:lnTo>
                <a:lnTo>
                  <a:pt x="97187" y="118840"/>
                </a:lnTo>
                <a:lnTo>
                  <a:pt x="60165" y="138627"/>
                </a:lnTo>
                <a:lnTo>
                  <a:pt x="123" y="197389"/>
                </a:lnTo>
                <a:lnTo>
                  <a:pt x="0" y="239791"/>
                </a:lnTo>
                <a:lnTo>
                  <a:pt x="19355" y="278717"/>
                </a:lnTo>
                <a:lnTo>
                  <a:pt x="45878" y="308974"/>
                </a:lnTo>
                <a:lnTo>
                  <a:pt x="81075" y="329362"/>
                </a:lnTo>
                <a:lnTo>
                  <a:pt x="129905" y="343677"/>
                </a:lnTo>
                <a:lnTo>
                  <a:pt x="185235" y="354516"/>
                </a:lnTo>
                <a:lnTo>
                  <a:pt x="239934" y="364473"/>
                </a:lnTo>
                <a:lnTo>
                  <a:pt x="291101" y="371389"/>
                </a:lnTo>
                <a:lnTo>
                  <a:pt x="342947" y="374840"/>
                </a:lnTo>
                <a:lnTo>
                  <a:pt x="398722" y="380029"/>
                </a:lnTo>
                <a:lnTo>
                  <a:pt x="461676" y="392159"/>
                </a:lnTo>
                <a:lnTo>
                  <a:pt x="502587" y="403353"/>
                </a:lnTo>
                <a:lnTo>
                  <a:pt x="547252" y="416903"/>
                </a:lnTo>
                <a:lnTo>
                  <a:pt x="594341" y="432321"/>
                </a:lnTo>
                <a:lnTo>
                  <a:pt x="642523" y="449119"/>
                </a:lnTo>
                <a:lnTo>
                  <a:pt x="690467" y="466808"/>
                </a:lnTo>
                <a:lnTo>
                  <a:pt x="736843" y="484899"/>
                </a:lnTo>
                <a:lnTo>
                  <a:pt x="879901" y="544978"/>
                </a:lnTo>
                <a:lnTo>
                  <a:pt x="928433" y="566991"/>
                </a:lnTo>
                <a:lnTo>
                  <a:pt x="973303" y="590157"/>
                </a:lnTo>
                <a:lnTo>
                  <a:pt x="1012394" y="614855"/>
                </a:lnTo>
                <a:lnTo>
                  <a:pt x="1043590" y="641460"/>
                </a:lnTo>
                <a:lnTo>
                  <a:pt x="1073675" y="685692"/>
                </a:lnTo>
                <a:lnTo>
                  <a:pt x="1088628" y="734043"/>
                </a:lnTo>
                <a:lnTo>
                  <a:pt x="1094953" y="784799"/>
                </a:lnTo>
                <a:lnTo>
                  <a:pt x="1099089" y="835389"/>
                </a:lnTo>
                <a:lnTo>
                  <a:pt x="1098192" y="886015"/>
                </a:lnTo>
                <a:lnTo>
                  <a:pt x="1090390" y="937497"/>
                </a:lnTo>
                <a:lnTo>
                  <a:pt x="1083444" y="989837"/>
                </a:lnTo>
                <a:lnTo>
                  <a:pt x="1085119" y="1043034"/>
                </a:lnTo>
                <a:lnTo>
                  <a:pt x="1094222" y="1089820"/>
                </a:lnTo>
                <a:lnTo>
                  <a:pt x="1107433" y="1140684"/>
                </a:lnTo>
                <a:lnTo>
                  <a:pt x="1124411" y="1190317"/>
                </a:lnTo>
                <a:lnTo>
                  <a:pt x="1144815" y="1233408"/>
                </a:lnTo>
                <a:lnTo>
                  <a:pt x="1168304" y="1264649"/>
                </a:lnTo>
                <a:lnTo>
                  <a:pt x="1204335" y="1290192"/>
                </a:lnTo>
                <a:lnTo>
                  <a:pt x="1247092" y="1304496"/>
                </a:lnTo>
                <a:lnTo>
                  <a:pt x="1292016" y="1302368"/>
                </a:lnTo>
                <a:lnTo>
                  <a:pt x="1334547" y="1278619"/>
                </a:lnTo>
                <a:lnTo>
                  <a:pt x="1385213" y="1215149"/>
                </a:lnTo>
                <a:lnTo>
                  <a:pt x="1411801" y="1170998"/>
                </a:lnTo>
                <a:lnTo>
                  <a:pt x="1436972" y="1122123"/>
                </a:lnTo>
                <a:lnTo>
                  <a:pt x="1459035" y="1071191"/>
                </a:lnTo>
                <a:lnTo>
                  <a:pt x="1476299" y="1020868"/>
                </a:lnTo>
                <a:lnTo>
                  <a:pt x="1487074" y="973819"/>
                </a:lnTo>
                <a:lnTo>
                  <a:pt x="1490411" y="928071"/>
                </a:lnTo>
                <a:lnTo>
                  <a:pt x="1487568" y="880593"/>
                </a:lnTo>
                <a:lnTo>
                  <a:pt x="1480000" y="832474"/>
                </a:lnTo>
                <a:lnTo>
                  <a:pt x="1469102" y="784586"/>
                </a:lnTo>
                <a:lnTo>
                  <a:pt x="1456507" y="738655"/>
                </a:lnTo>
                <a:lnTo>
                  <a:pt x="1431575" y="655303"/>
                </a:lnTo>
                <a:lnTo>
                  <a:pt x="1415510" y="606422"/>
                </a:lnTo>
                <a:lnTo>
                  <a:pt x="1397787" y="563532"/>
                </a:lnTo>
                <a:lnTo>
                  <a:pt x="1378394" y="524307"/>
                </a:lnTo>
                <a:lnTo>
                  <a:pt x="1357318" y="486416"/>
                </a:lnTo>
                <a:lnTo>
                  <a:pt x="1334547" y="447531"/>
                </a:lnTo>
                <a:lnTo>
                  <a:pt x="1311725" y="407868"/>
                </a:lnTo>
                <a:lnTo>
                  <a:pt x="1288793" y="368972"/>
                </a:lnTo>
                <a:lnTo>
                  <a:pt x="1263416" y="330516"/>
                </a:lnTo>
                <a:lnTo>
                  <a:pt x="1233260" y="292169"/>
                </a:lnTo>
                <a:lnTo>
                  <a:pt x="1195990" y="253602"/>
                </a:lnTo>
                <a:lnTo>
                  <a:pt x="1165271" y="224685"/>
                </a:lnTo>
                <a:lnTo>
                  <a:pt x="1132199" y="194151"/>
                </a:lnTo>
                <a:lnTo>
                  <a:pt x="1096413" y="163212"/>
                </a:lnTo>
                <a:lnTo>
                  <a:pt x="1057549" y="133082"/>
                </a:lnTo>
                <a:lnTo>
                  <a:pt x="1015247" y="104974"/>
                </a:lnTo>
                <a:lnTo>
                  <a:pt x="969143" y="80100"/>
                </a:lnTo>
                <a:lnTo>
                  <a:pt x="918876" y="59673"/>
                </a:lnTo>
                <a:lnTo>
                  <a:pt x="875815" y="46306"/>
                </a:lnTo>
                <a:lnTo>
                  <a:pt x="828822" y="34079"/>
                </a:lnTo>
                <a:lnTo>
                  <a:pt x="778753" y="23276"/>
                </a:lnTo>
                <a:lnTo>
                  <a:pt x="726463" y="14183"/>
                </a:lnTo>
                <a:lnTo>
                  <a:pt x="672810" y="7083"/>
                </a:lnTo>
                <a:lnTo>
                  <a:pt x="618648" y="2260"/>
                </a:lnTo>
                <a:lnTo>
                  <a:pt x="564835" y="0"/>
                </a:lnTo>
                <a:close/>
              </a:path>
            </a:pathLst>
          </a:custGeom>
          <a:solidFill>
            <a:srgbClr val="C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1719" y="2920873"/>
            <a:ext cx="738505" cy="401320"/>
          </a:xfrm>
          <a:custGeom>
            <a:avLst/>
            <a:gdLst/>
            <a:ahLst/>
            <a:cxnLst/>
            <a:rect l="l" t="t" r="r" b="b"/>
            <a:pathLst>
              <a:path w="738504" h="401319">
                <a:moveTo>
                  <a:pt x="716136" y="173027"/>
                </a:moveTo>
                <a:lnTo>
                  <a:pt x="338984" y="173027"/>
                </a:lnTo>
                <a:lnTo>
                  <a:pt x="376245" y="179831"/>
                </a:lnTo>
                <a:lnTo>
                  <a:pt x="402566" y="197542"/>
                </a:lnTo>
                <a:lnTo>
                  <a:pt x="425648" y="223027"/>
                </a:lnTo>
                <a:lnTo>
                  <a:pt x="444825" y="251108"/>
                </a:lnTo>
                <a:lnTo>
                  <a:pt x="459430" y="276606"/>
                </a:lnTo>
                <a:lnTo>
                  <a:pt x="465147" y="299299"/>
                </a:lnTo>
                <a:lnTo>
                  <a:pt x="463732" y="321563"/>
                </a:lnTo>
                <a:lnTo>
                  <a:pt x="463627" y="342114"/>
                </a:lnTo>
                <a:lnTo>
                  <a:pt x="496673" y="375848"/>
                </a:lnTo>
                <a:lnTo>
                  <a:pt x="564284" y="400454"/>
                </a:lnTo>
                <a:lnTo>
                  <a:pt x="598114" y="401065"/>
                </a:lnTo>
                <a:lnTo>
                  <a:pt x="632192" y="390394"/>
                </a:lnTo>
                <a:lnTo>
                  <a:pt x="668234" y="370839"/>
                </a:lnTo>
                <a:lnTo>
                  <a:pt x="700395" y="345666"/>
                </a:lnTo>
                <a:lnTo>
                  <a:pt x="734544" y="285845"/>
                </a:lnTo>
                <a:lnTo>
                  <a:pt x="738449" y="248126"/>
                </a:lnTo>
                <a:lnTo>
                  <a:pt x="734544" y="210835"/>
                </a:lnTo>
                <a:lnTo>
                  <a:pt x="722828" y="179831"/>
                </a:lnTo>
                <a:lnTo>
                  <a:pt x="716136" y="173027"/>
                </a:lnTo>
                <a:close/>
              </a:path>
              <a:path w="738504" h="401319">
                <a:moveTo>
                  <a:pt x="265374" y="0"/>
                </a:moveTo>
                <a:lnTo>
                  <a:pt x="215463" y="3759"/>
                </a:lnTo>
                <a:lnTo>
                  <a:pt x="157231" y="11846"/>
                </a:lnTo>
                <a:lnTo>
                  <a:pt x="98999" y="23591"/>
                </a:lnTo>
                <a:lnTo>
                  <a:pt x="49088" y="38323"/>
                </a:lnTo>
                <a:lnTo>
                  <a:pt x="0" y="85195"/>
                </a:lnTo>
                <a:lnTo>
                  <a:pt x="3659" y="122793"/>
                </a:lnTo>
                <a:lnTo>
                  <a:pt x="20320" y="157795"/>
                </a:lnTo>
                <a:lnTo>
                  <a:pt x="43505" y="179831"/>
                </a:lnTo>
                <a:lnTo>
                  <a:pt x="79702" y="186636"/>
                </a:lnTo>
                <a:lnTo>
                  <a:pt x="131913" y="185880"/>
                </a:lnTo>
                <a:lnTo>
                  <a:pt x="188434" y="182100"/>
                </a:lnTo>
                <a:lnTo>
                  <a:pt x="237561" y="179831"/>
                </a:lnTo>
                <a:lnTo>
                  <a:pt x="254033" y="177563"/>
                </a:lnTo>
                <a:lnTo>
                  <a:pt x="293044" y="173783"/>
                </a:lnTo>
                <a:lnTo>
                  <a:pt x="338984" y="173027"/>
                </a:lnTo>
                <a:lnTo>
                  <a:pt x="716136" y="173027"/>
                </a:lnTo>
                <a:lnTo>
                  <a:pt x="701055" y="157694"/>
                </a:lnTo>
                <a:lnTo>
                  <a:pt x="669996" y="140938"/>
                </a:lnTo>
                <a:lnTo>
                  <a:pt x="634174" y="126325"/>
                </a:lnTo>
                <a:lnTo>
                  <a:pt x="598114" y="110616"/>
                </a:lnTo>
                <a:lnTo>
                  <a:pt x="562584" y="92713"/>
                </a:lnTo>
                <a:lnTo>
                  <a:pt x="525327" y="74358"/>
                </a:lnTo>
                <a:lnTo>
                  <a:pt x="486332" y="56860"/>
                </a:lnTo>
                <a:lnTo>
                  <a:pt x="445587" y="41528"/>
                </a:lnTo>
                <a:lnTo>
                  <a:pt x="404088" y="26949"/>
                </a:lnTo>
                <a:lnTo>
                  <a:pt x="361529" y="13001"/>
                </a:lnTo>
                <a:lnTo>
                  <a:pt x="315946" y="2934"/>
                </a:lnTo>
                <a:lnTo>
                  <a:pt x="2653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5478" y="5002936"/>
            <a:ext cx="11772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25" dirty="0">
                <a:solidFill>
                  <a:srgbClr val="84ADAF"/>
                </a:solidFill>
                <a:latin typeface="Trebuchet MS"/>
                <a:cs typeface="Trebuchet MS"/>
              </a:rPr>
              <a:t>Parameter</a:t>
            </a:r>
            <a:r>
              <a:rPr sz="1600" b="1" spc="-210" dirty="0">
                <a:solidFill>
                  <a:srgbClr val="84ADAF"/>
                </a:solidFill>
                <a:latin typeface="Trebuchet MS"/>
                <a:cs typeface="Trebuchet MS"/>
              </a:rPr>
              <a:t> </a:t>
            </a:r>
            <a:r>
              <a:rPr sz="1600" b="1" spc="50" dirty="0">
                <a:solidFill>
                  <a:srgbClr val="84ADAF"/>
                </a:solidFill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8830" y="2864205"/>
            <a:ext cx="246221" cy="117030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spcBef>
                <a:spcPts val="85"/>
              </a:spcBef>
            </a:pPr>
            <a:r>
              <a:rPr sz="1600" b="1" spc="-25" dirty="0">
                <a:solidFill>
                  <a:srgbClr val="84ADAF"/>
                </a:solidFill>
                <a:latin typeface="Trebuchet MS"/>
                <a:cs typeface="Trebuchet MS"/>
              </a:rPr>
              <a:t>Parameter</a:t>
            </a:r>
            <a:r>
              <a:rPr sz="1600" b="1" spc="-204" dirty="0">
                <a:solidFill>
                  <a:srgbClr val="84ADAF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84ADAF"/>
                </a:solidFill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1C4E6DD1-1DD1-438F-B61A-D4A48898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超参数网格搜索</a:t>
            </a:r>
          </a:p>
        </p:txBody>
      </p:sp>
    </p:spTree>
    <p:extLst>
      <p:ext uri="{BB962C8B-B14F-4D97-AF65-F5344CB8AC3E}">
        <p14:creationId xmlns:p14="http://schemas.microsoft.com/office/powerpoint/2010/main" val="318345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555" y="855516"/>
            <a:ext cx="8735018" cy="531485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725"/>
              </a:spcBef>
            </a:pPr>
            <a:r>
              <a:rPr lang="zh-CN" altLang="en-US" sz="2400" b="1" dirty="0">
                <a:solidFill>
                  <a:srgbClr val="84ADAF"/>
                </a:solidFill>
                <a:latin typeface="Trebuchet MS" panose="020B0603020202020204" pitchFamily="34" charset="0"/>
                <a:cs typeface="Trebuchet MS"/>
              </a:rPr>
              <a:t>导入包含网格搜索方法的类：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  <a:p>
            <a:pPr marL="378460" marR="863600">
              <a:lnSpc>
                <a:spcPct val="150000"/>
              </a:lnSpc>
              <a:spcBef>
                <a:spcPts val="550"/>
              </a:spcBef>
            </a:pPr>
            <a:r>
              <a:rPr sz="2000" b="1" dirty="0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from sklearn.linear_model import </a:t>
            </a:r>
            <a:r>
              <a:rPr sz="2000" b="1" dirty="0" err="1">
                <a:solidFill>
                  <a:srgbClr val="0433FF"/>
                </a:solidFill>
                <a:latin typeface="Trebuchet MS" panose="020B0603020202020204" pitchFamily="34" charset="0"/>
                <a:cs typeface="Courier New"/>
              </a:rPr>
              <a:t>LogisticRegression</a:t>
            </a:r>
            <a:endParaRPr lang="en-US" sz="2000" b="1" dirty="0">
              <a:solidFill>
                <a:srgbClr val="0433FF"/>
              </a:solidFill>
              <a:latin typeface="Trebuchet MS" panose="020B0603020202020204" pitchFamily="34" charset="0"/>
              <a:cs typeface="Courier New"/>
            </a:endParaRPr>
          </a:p>
          <a:p>
            <a:pPr marL="378460" marR="863600">
              <a:lnSpc>
                <a:spcPct val="150000"/>
              </a:lnSpc>
              <a:spcBef>
                <a:spcPts val="550"/>
              </a:spcBef>
            </a:pPr>
            <a:r>
              <a:rPr sz="2000" b="1" dirty="0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from sklearn.model_selection import </a:t>
            </a:r>
            <a:r>
              <a:rPr sz="2000" b="1" dirty="0">
                <a:solidFill>
                  <a:srgbClr val="0433FF"/>
                </a:solidFill>
                <a:latin typeface="Trebuchet MS" panose="020B0603020202020204" pitchFamily="34" charset="0"/>
                <a:cs typeface="Courier New"/>
              </a:rPr>
              <a:t>GridSearchCV</a:t>
            </a:r>
            <a:endParaRPr sz="2000" dirty="0">
              <a:latin typeface="Trebuchet MS" panose="020B0603020202020204" pitchFamily="34" charset="0"/>
              <a:cs typeface="Courier New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lang="zh-CN" altLang="en-US" sz="2400" b="1" dirty="0">
                <a:solidFill>
                  <a:srgbClr val="84ADAF"/>
                </a:solidFill>
                <a:latin typeface="Trebuchet MS" panose="020B0603020202020204" pitchFamily="34" charset="0"/>
                <a:cs typeface="Trebuchet MS"/>
              </a:rPr>
              <a:t>创建一个估计器和一个网格搜索类的对象：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  <a:p>
            <a:pPr marL="378460">
              <a:lnSpc>
                <a:spcPct val="150000"/>
              </a:lnSpc>
              <a:spcBef>
                <a:spcPts val="550"/>
              </a:spcBef>
            </a:pPr>
            <a:r>
              <a:rPr sz="2000" b="1" dirty="0">
                <a:solidFill>
                  <a:srgbClr val="C00000"/>
                </a:solidFill>
                <a:latin typeface="Trebuchet MS" panose="020B0603020202020204" pitchFamily="34" charset="0"/>
                <a:cs typeface="Courier New"/>
              </a:rPr>
              <a:t>LR</a:t>
            </a:r>
            <a:r>
              <a:rPr sz="2000" b="1" dirty="0">
                <a:solidFill>
                  <a:srgbClr val="6D46C3"/>
                </a:solidFill>
                <a:latin typeface="Trebuchet MS" panose="020B0603020202020204" pitchFamily="34" charset="0"/>
                <a:cs typeface="Courier New"/>
              </a:rPr>
              <a:t> </a:t>
            </a:r>
            <a:r>
              <a:rPr sz="2000" b="1" dirty="0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= </a:t>
            </a:r>
            <a:r>
              <a:rPr sz="2000" b="1" dirty="0" err="1">
                <a:solidFill>
                  <a:srgbClr val="0433FF"/>
                </a:solidFill>
                <a:latin typeface="Trebuchet MS" panose="020B0603020202020204" pitchFamily="34" charset="0"/>
                <a:cs typeface="Courier New"/>
              </a:rPr>
              <a:t>LogisticRegression</a:t>
            </a:r>
            <a:r>
              <a:rPr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()</a:t>
            </a:r>
            <a:endParaRPr sz="2000" dirty="0">
              <a:latin typeface="Trebuchet MS" panose="020B0603020202020204" pitchFamily="34" charset="0"/>
              <a:cs typeface="Courier New"/>
            </a:endParaRPr>
          </a:p>
          <a:p>
            <a:pPr marL="378460">
              <a:lnSpc>
                <a:spcPct val="150000"/>
              </a:lnSpc>
            </a:pPr>
            <a:r>
              <a:rPr sz="2000" b="1" dirty="0">
                <a:solidFill>
                  <a:srgbClr val="6D46C3"/>
                </a:solidFill>
                <a:latin typeface="Trebuchet MS" panose="020B0603020202020204" pitchFamily="34" charset="0"/>
                <a:cs typeface="Courier New"/>
              </a:rPr>
              <a:t>GS </a:t>
            </a:r>
            <a:r>
              <a:rPr sz="2000" b="1" dirty="0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= </a:t>
            </a:r>
            <a:r>
              <a:rPr sz="2000" b="1" dirty="0">
                <a:solidFill>
                  <a:srgbClr val="0433FF"/>
                </a:solidFill>
                <a:latin typeface="Trebuchet MS" panose="020B0603020202020204" pitchFamily="34" charset="0"/>
                <a:cs typeface="Courier New"/>
              </a:rPr>
              <a:t>GridSearchCV</a:t>
            </a:r>
            <a:r>
              <a:rPr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(</a:t>
            </a:r>
            <a:r>
              <a:rPr sz="2000" b="1" dirty="0">
                <a:solidFill>
                  <a:srgbClr val="C00000"/>
                </a:solidFill>
                <a:latin typeface="Trebuchet MS" panose="020B0603020202020204" pitchFamily="34" charset="0"/>
                <a:cs typeface="Courier New"/>
              </a:rPr>
              <a:t>LR</a:t>
            </a:r>
            <a:r>
              <a:rPr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, </a:t>
            </a:r>
            <a:r>
              <a:rPr sz="2000" b="1" dirty="0" err="1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param_grid</a:t>
            </a:r>
            <a:r>
              <a:rPr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={</a:t>
            </a:r>
            <a:r>
              <a:rPr lang="en-US" altLang="zh-CN"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'penalty’:['l1’, 'l2’], </a:t>
            </a:r>
            <a:r>
              <a:rPr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'</a:t>
            </a:r>
            <a:r>
              <a:rPr lang="en-US" altLang="zh-CN"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C</a:t>
            </a:r>
            <a:r>
              <a:rPr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':[0.001, 0.01, 0.1]},</a:t>
            </a:r>
            <a:r>
              <a:rPr lang="en-US" altLang="zh-CN" sz="2000" dirty="0">
                <a:latin typeface="Trebuchet MS" panose="020B0603020202020204" pitchFamily="34" charset="0"/>
                <a:cs typeface="Courier New"/>
              </a:rPr>
              <a:t> </a:t>
            </a:r>
            <a:r>
              <a:rPr lang="en-US"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s</a:t>
            </a:r>
            <a:r>
              <a:rPr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coring='accuracy', cv=4)</a:t>
            </a:r>
            <a:endParaRPr sz="2000" dirty="0">
              <a:latin typeface="Trebuchet MS" panose="020B0603020202020204" pitchFamily="34" charset="0"/>
              <a:cs typeface="Courier New"/>
            </a:endParaRPr>
          </a:p>
          <a:p>
            <a:pPr marL="12700">
              <a:lnSpc>
                <a:spcPct val="150000"/>
              </a:lnSpc>
            </a:pPr>
            <a:r>
              <a:rPr lang="zh-CN" altLang="en-US" sz="2400" b="1" dirty="0">
                <a:solidFill>
                  <a:srgbClr val="84ADAF"/>
                </a:solidFill>
                <a:latin typeface="Trebuchet MS" panose="020B0603020202020204" pitchFamily="34" charset="0"/>
                <a:cs typeface="Trebuchet MS"/>
              </a:rPr>
              <a:t>拟合数据以发现最佳模型，然后进行预测：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  <a:p>
            <a:pPr marL="378460" marR="3550920">
              <a:lnSpc>
                <a:spcPct val="150000"/>
              </a:lnSpc>
              <a:spcBef>
                <a:spcPts val="550"/>
              </a:spcBef>
            </a:pPr>
            <a:r>
              <a:rPr sz="2000" b="1" dirty="0">
                <a:solidFill>
                  <a:srgbClr val="6D46C3"/>
                </a:solidFill>
                <a:latin typeface="Trebuchet MS" panose="020B0603020202020204" pitchFamily="34" charset="0"/>
                <a:cs typeface="Courier New"/>
              </a:rPr>
              <a:t>GS </a:t>
            </a:r>
            <a:r>
              <a:rPr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= </a:t>
            </a:r>
            <a:r>
              <a:rPr sz="2000" b="1" dirty="0">
                <a:solidFill>
                  <a:srgbClr val="6D46C3"/>
                </a:solidFill>
                <a:latin typeface="Trebuchet MS" panose="020B0603020202020204" pitchFamily="34" charset="0"/>
                <a:cs typeface="Courier New"/>
              </a:rPr>
              <a:t>GS</a:t>
            </a:r>
            <a:r>
              <a:rPr sz="2000" b="1" dirty="0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.</a:t>
            </a:r>
            <a:r>
              <a:rPr sz="2000" b="1" dirty="0">
                <a:solidFill>
                  <a:srgbClr val="FF0000"/>
                </a:solidFill>
                <a:latin typeface="Trebuchet MS" panose="020B0603020202020204" pitchFamily="34" charset="0"/>
                <a:cs typeface="Courier New"/>
              </a:rPr>
              <a:t>fit</a:t>
            </a:r>
            <a:r>
              <a:rPr sz="2000" b="1" dirty="0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(X_train, </a:t>
            </a:r>
            <a:r>
              <a:rPr sz="2000" b="1" dirty="0" err="1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y_train</a:t>
            </a:r>
            <a:r>
              <a:rPr sz="2000" b="1" dirty="0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)</a:t>
            </a:r>
            <a:endParaRPr lang="en-US" sz="2000" b="1" dirty="0">
              <a:solidFill>
                <a:srgbClr val="84ADAF"/>
              </a:solidFill>
              <a:latin typeface="Trebuchet MS" panose="020B0603020202020204" pitchFamily="34" charset="0"/>
              <a:cs typeface="Courier New"/>
            </a:endParaRPr>
          </a:p>
          <a:p>
            <a:pPr marL="378460" marR="3550920">
              <a:lnSpc>
                <a:spcPct val="150000"/>
              </a:lnSpc>
              <a:spcBef>
                <a:spcPts val="550"/>
              </a:spcBef>
            </a:pPr>
            <a:r>
              <a:rPr lang="en-US" sz="2000" b="1" dirty="0" err="1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y_pred</a:t>
            </a:r>
            <a:r>
              <a:rPr sz="2000" b="1" dirty="0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  </a:t>
            </a:r>
            <a:r>
              <a:rPr sz="2000" b="1" dirty="0">
                <a:solidFill>
                  <a:srgbClr val="344B5E"/>
                </a:solidFill>
                <a:latin typeface="Trebuchet MS" panose="020B0603020202020204" pitchFamily="34" charset="0"/>
                <a:cs typeface="Courier New"/>
              </a:rPr>
              <a:t>= </a:t>
            </a:r>
            <a:r>
              <a:rPr sz="2000" b="1" dirty="0">
                <a:solidFill>
                  <a:srgbClr val="6D46C3"/>
                </a:solidFill>
                <a:latin typeface="Trebuchet MS" panose="020B0603020202020204" pitchFamily="34" charset="0"/>
                <a:cs typeface="Courier New"/>
              </a:rPr>
              <a:t>GS</a:t>
            </a:r>
            <a:r>
              <a:rPr sz="2000" b="1" dirty="0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.</a:t>
            </a:r>
            <a:r>
              <a:rPr sz="2000" b="1" dirty="0">
                <a:solidFill>
                  <a:srgbClr val="FF0000"/>
                </a:solidFill>
                <a:latin typeface="Trebuchet MS" panose="020B0603020202020204" pitchFamily="34" charset="0"/>
                <a:cs typeface="Courier New"/>
              </a:rPr>
              <a:t>predict</a:t>
            </a:r>
            <a:r>
              <a:rPr sz="2000" b="1" dirty="0">
                <a:solidFill>
                  <a:srgbClr val="84ADAF"/>
                </a:solidFill>
                <a:latin typeface="Trebuchet MS" panose="020B0603020202020204" pitchFamily="34" charset="0"/>
                <a:cs typeface="Courier New"/>
              </a:rPr>
              <a:t>(X_test)</a:t>
            </a:r>
            <a:endParaRPr sz="2000" dirty="0">
              <a:latin typeface="Trebuchet MS" panose="020B0603020202020204" pitchFamily="34" charset="0"/>
              <a:cs typeface="Courier New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DD23534-5F21-4A6F-A971-66593730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3671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带交叉验证的网格搜索的语法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55A1BF-724D-40B5-9A6E-70041FAD1B7A}"/>
              </a:ext>
            </a:extLst>
          </p:cNvPr>
          <p:cNvSpPr txBox="1"/>
          <p:nvPr/>
        </p:nvSpPr>
        <p:spPr>
          <a:xfrm>
            <a:off x="37424" y="6309320"/>
            <a:ext cx="90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https://scikit-learn.org/stable/modules/generated/sklearn.model_selection.GridSearchCV.html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77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15818"/>
            <a:ext cx="9144000" cy="2501265"/>
          </a:xfrm>
          <a:custGeom>
            <a:avLst/>
            <a:gdLst/>
            <a:ahLst/>
            <a:cxnLst/>
            <a:rect l="l" t="t" r="r" b="b"/>
            <a:pathLst>
              <a:path w="9144000" h="2501265">
                <a:moveTo>
                  <a:pt x="0" y="2500884"/>
                </a:moveTo>
                <a:lnTo>
                  <a:pt x="9144000" y="2500884"/>
                </a:lnTo>
                <a:lnTo>
                  <a:pt x="9144000" y="0"/>
                </a:lnTo>
                <a:lnTo>
                  <a:pt x="0" y="0"/>
                </a:lnTo>
                <a:lnTo>
                  <a:pt x="0" y="2500884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22903" y="4824018"/>
            <a:ext cx="13030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b="1" spc="75" dirty="0">
                <a:solidFill>
                  <a:srgbClr val="344B5E"/>
                </a:solidFill>
                <a:latin typeface="Trebuchet MS"/>
                <a:cs typeface="Trebuchet MS"/>
              </a:rPr>
              <a:t>P</a:t>
            </a:r>
            <a:r>
              <a:rPr sz="2200" b="1" spc="-50" dirty="0">
                <a:solidFill>
                  <a:srgbClr val="344B5E"/>
                </a:solidFill>
                <a:latin typeface="Trebuchet MS"/>
                <a:cs typeface="Trebuchet MS"/>
              </a:rPr>
              <a:t>i</a:t>
            </a:r>
            <a:r>
              <a:rPr sz="2200" b="1" spc="70" dirty="0">
                <a:solidFill>
                  <a:srgbClr val="344B5E"/>
                </a:solidFill>
                <a:latin typeface="Trebuchet MS"/>
                <a:cs typeface="Trebuchet MS"/>
              </a:rPr>
              <a:t>p</a:t>
            </a:r>
            <a:r>
              <a:rPr sz="2200" b="1" spc="-60" dirty="0">
                <a:solidFill>
                  <a:srgbClr val="344B5E"/>
                </a:solidFill>
                <a:latin typeface="Trebuchet MS"/>
                <a:cs typeface="Trebuchet MS"/>
              </a:rPr>
              <a:t>e</a:t>
            </a:r>
            <a:r>
              <a:rPr sz="2200" b="1" spc="30" dirty="0">
                <a:solidFill>
                  <a:srgbClr val="344B5E"/>
                </a:solidFill>
                <a:latin typeface="Trebuchet MS"/>
                <a:cs typeface="Trebuchet MS"/>
              </a:rPr>
              <a:t>l</a:t>
            </a:r>
            <a:r>
              <a:rPr sz="2200" b="1" spc="-50" dirty="0">
                <a:solidFill>
                  <a:srgbClr val="344B5E"/>
                </a:solidFill>
                <a:latin typeface="Trebuchet MS"/>
                <a:cs typeface="Trebuchet MS"/>
              </a:rPr>
              <a:t>i</a:t>
            </a:r>
            <a:r>
              <a:rPr sz="2200" b="1" spc="15" dirty="0">
                <a:solidFill>
                  <a:srgbClr val="344B5E"/>
                </a:solidFill>
                <a:latin typeface="Trebuchet MS"/>
                <a:cs typeface="Trebuchet MS"/>
              </a:rPr>
              <a:t>n</a:t>
            </a:r>
            <a:r>
              <a:rPr sz="2200" b="1" spc="-60" dirty="0">
                <a:solidFill>
                  <a:srgbClr val="344B5E"/>
                </a:solidFill>
                <a:latin typeface="Trebuchet MS"/>
                <a:cs typeface="Trebuchet MS"/>
              </a:rPr>
              <a:t>e</a:t>
            </a:r>
            <a:r>
              <a:rPr sz="2200" b="1" spc="90" dirty="0">
                <a:solidFill>
                  <a:srgbClr val="344B5E"/>
                </a:solidFill>
                <a:latin typeface="Trebuchet MS"/>
                <a:cs typeface="Trebuchet MS"/>
              </a:rPr>
              <a:t>s</a:t>
            </a:r>
            <a:r>
              <a:rPr sz="2200" b="1" spc="-175" dirty="0">
                <a:solidFill>
                  <a:srgbClr val="344B5E"/>
                </a:solidFill>
                <a:latin typeface="Trebuchet MS"/>
                <a:cs typeface="Trebuchet MS"/>
              </a:rPr>
              <a:t>!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5248" y="3600450"/>
            <a:ext cx="4410456" cy="984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BBBD4D6C-CADE-42A5-94D2-9C57B1D0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优化流水线的其他部分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DCED774-B52A-4C8F-A999-8D471711D917}"/>
              </a:ext>
            </a:extLst>
          </p:cNvPr>
          <p:cNvSpPr txBox="1"/>
          <p:nvPr/>
        </p:nvSpPr>
        <p:spPr>
          <a:xfrm>
            <a:off x="443866" y="908720"/>
            <a:ext cx="8242934" cy="188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spc="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网格搜索可以使模型的超参数被优化</a:t>
            </a:r>
            <a:endParaRPr sz="2800" spc="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9085" marR="5080" indent="-286385">
              <a:lnSpc>
                <a:spcPct val="15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spc="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如何能将它结合进整个过程的其他步骤中（如特征抽取和转换）？</a:t>
            </a:r>
            <a:endParaRPr sz="2800" spc="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5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15818"/>
            <a:ext cx="9144000" cy="2501265"/>
          </a:xfrm>
          <a:custGeom>
            <a:avLst/>
            <a:gdLst/>
            <a:ahLst/>
            <a:cxnLst/>
            <a:rect l="l" t="t" r="r" b="b"/>
            <a:pathLst>
              <a:path w="9144000" h="2501265">
                <a:moveTo>
                  <a:pt x="0" y="2500884"/>
                </a:moveTo>
                <a:lnTo>
                  <a:pt x="9144000" y="2500884"/>
                </a:lnTo>
                <a:lnTo>
                  <a:pt x="9144000" y="0"/>
                </a:lnTo>
                <a:lnTo>
                  <a:pt x="0" y="0"/>
                </a:lnTo>
                <a:lnTo>
                  <a:pt x="0" y="2500884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08" y="3598927"/>
            <a:ext cx="8240268" cy="1354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5371" y="3994403"/>
            <a:ext cx="1015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0040">
              <a:spcBef>
                <a:spcPts val="95"/>
              </a:spcBef>
            </a:pP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Log 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30" dirty="0">
                <a:solidFill>
                  <a:srgbClr val="FFFFFF"/>
                </a:solidFill>
                <a:latin typeface="Trebuchet MS"/>
                <a:cs typeface="Trebuchet MS"/>
              </a:rPr>
              <a:t>sf</a:t>
            </a:r>
            <a:r>
              <a:rPr sz="1600" b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748" y="3994403"/>
            <a:ext cx="84581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spcBef>
                <a:spcPts val="95"/>
              </a:spcBef>
            </a:pP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Mi</a:t>
            </a:r>
            <a:r>
              <a:rPr sz="1600" b="1" spc="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Max  </a:t>
            </a: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Scaler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8317" y="3994403"/>
            <a:ext cx="1071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6845">
              <a:spcBef>
                <a:spcPts val="95"/>
              </a:spcBef>
            </a:pPr>
            <a:r>
              <a:rPr sz="1600" b="1" spc="10" dirty="0">
                <a:solidFill>
                  <a:srgbClr val="FFFFFF"/>
                </a:solidFill>
                <a:latin typeface="Trebuchet MS"/>
                <a:cs typeface="Trebuchet MS"/>
              </a:rPr>
              <a:t>Logistic 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b="1" spc="15" dirty="0">
                <a:solidFill>
                  <a:srgbClr val="FFFFFF"/>
                </a:solidFill>
                <a:latin typeface="Trebuchet MS"/>
                <a:cs typeface="Trebuchet MS"/>
              </a:rPr>
              <a:t>ression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024" y="4061852"/>
            <a:ext cx="7306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10" dirty="0">
                <a:solidFill>
                  <a:srgbClr val="FFFFFF"/>
                </a:solidFill>
                <a:latin typeface="Trebuchet MS"/>
                <a:cs typeface="Trebuchet MS"/>
              </a:rPr>
              <a:t>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8304" y="4109581"/>
            <a:ext cx="12491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spcBef>
                <a:spcPts val="100"/>
              </a:spcBef>
            </a:pPr>
            <a:r>
              <a:rPr lang="zh-CN" altLang="en-US" sz="2400" b="1" spc="15" dirty="0">
                <a:solidFill>
                  <a:srgbClr val="FFFFFF"/>
                </a:solidFill>
                <a:latin typeface="Trebuchet MS"/>
                <a:cs typeface="Trebuchet MS"/>
              </a:rPr>
              <a:t>最佳预测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75E6AC88-2FB1-4B29-9A64-64CDE548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自动化机器学习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225B834A-C3F7-4546-BF0A-923255A57E5A}"/>
              </a:ext>
            </a:extLst>
          </p:cNvPr>
          <p:cNvSpPr txBox="1"/>
          <p:nvPr/>
        </p:nvSpPr>
        <p:spPr>
          <a:xfrm>
            <a:off x="445008" y="956003"/>
            <a:ext cx="8159947" cy="188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机器学习模型通常是基于经验选择的</a:t>
            </a:r>
            <a:endParaRPr lang="en-US" altLang="zh-CN" sz="2800" spc="15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通过尝试多种不同的处理方法，并调节多个不同模型的超参数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3628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15818"/>
            <a:ext cx="9144000" cy="2501265"/>
          </a:xfrm>
          <a:custGeom>
            <a:avLst/>
            <a:gdLst/>
            <a:ahLst/>
            <a:cxnLst/>
            <a:rect l="l" t="t" r="r" b="b"/>
            <a:pathLst>
              <a:path w="9144000" h="2501265">
                <a:moveTo>
                  <a:pt x="0" y="2500884"/>
                </a:moveTo>
                <a:lnTo>
                  <a:pt x="9144000" y="2500884"/>
                </a:lnTo>
                <a:lnTo>
                  <a:pt x="9144000" y="0"/>
                </a:lnTo>
                <a:lnTo>
                  <a:pt x="0" y="0"/>
                </a:lnTo>
                <a:lnTo>
                  <a:pt x="0" y="2500884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08" y="3598927"/>
            <a:ext cx="8240268" cy="1354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5371" y="3994403"/>
            <a:ext cx="1015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0040">
              <a:spcBef>
                <a:spcPts val="95"/>
              </a:spcBef>
            </a:pP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Log 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30" dirty="0">
                <a:solidFill>
                  <a:srgbClr val="FFFFFF"/>
                </a:solidFill>
                <a:latin typeface="Trebuchet MS"/>
                <a:cs typeface="Trebuchet MS"/>
              </a:rPr>
              <a:t>sf</a:t>
            </a:r>
            <a:r>
              <a:rPr sz="1600" b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748" y="3994403"/>
            <a:ext cx="84581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spcBef>
                <a:spcPts val="95"/>
              </a:spcBef>
            </a:pP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Mi</a:t>
            </a:r>
            <a:r>
              <a:rPr sz="1600" b="1" spc="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Max  </a:t>
            </a: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Scaler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8317" y="3994403"/>
            <a:ext cx="1071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6845">
              <a:spcBef>
                <a:spcPts val="95"/>
              </a:spcBef>
            </a:pPr>
            <a:r>
              <a:rPr sz="1600" b="1" spc="10" dirty="0">
                <a:solidFill>
                  <a:srgbClr val="FFFFFF"/>
                </a:solidFill>
                <a:latin typeface="Trebuchet MS"/>
                <a:cs typeface="Trebuchet MS"/>
              </a:rPr>
              <a:t>Logistic 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b="1" spc="15" dirty="0">
                <a:solidFill>
                  <a:srgbClr val="FFFFFF"/>
                </a:solidFill>
                <a:latin typeface="Trebuchet MS"/>
                <a:cs typeface="Trebuchet MS"/>
              </a:rPr>
              <a:t>ression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130" y="4099560"/>
            <a:ext cx="7205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10" dirty="0">
                <a:solidFill>
                  <a:srgbClr val="FFFFFF"/>
                </a:solidFill>
                <a:latin typeface="Trebuchet MS"/>
                <a:cs typeface="Trebuchet MS"/>
              </a:rPr>
              <a:t>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3866" y="4126964"/>
            <a:ext cx="12485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spcBef>
                <a:spcPts val="100"/>
              </a:spcBef>
            </a:pPr>
            <a:r>
              <a:rPr lang="zh-CN" altLang="en-US" sz="2400" b="1" spc="15" dirty="0">
                <a:solidFill>
                  <a:srgbClr val="FFFFFF"/>
                </a:solidFill>
                <a:latin typeface="Trebuchet MS"/>
                <a:cs typeface="Trebuchet MS"/>
              </a:rPr>
              <a:t>最佳预测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75E6AC88-2FB1-4B29-9A64-64CDE548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自动化机器学习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225B834A-C3F7-4546-BF0A-923255A57E5A}"/>
              </a:ext>
            </a:extLst>
          </p:cNvPr>
          <p:cNvSpPr txBox="1"/>
          <p:nvPr/>
        </p:nvSpPr>
        <p:spPr>
          <a:xfrm>
            <a:off x="445008" y="960737"/>
            <a:ext cx="8159947" cy="188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机器学习模型通常是基于经验选择的</a:t>
            </a:r>
            <a:endParaRPr lang="en-US" altLang="zh-CN" sz="2800" spc="15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8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通过尝试多种不同的处理方法，并调节多个不同模型的超参数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D2704EF-2986-4A45-A540-297DE4BFA3A9}"/>
              </a:ext>
            </a:extLst>
          </p:cNvPr>
          <p:cNvSpPr txBox="1"/>
          <p:nvPr/>
        </p:nvSpPr>
        <p:spPr>
          <a:xfrm>
            <a:off x="2195736" y="5757986"/>
            <a:ext cx="39808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zh-CN" altLang="en-US" sz="2800" b="1" spc="35" dirty="0">
                <a:solidFill>
                  <a:srgbClr val="0070C0"/>
                </a:solidFill>
                <a:latin typeface="Trebuchet MS"/>
                <a:cs typeface="Trebuchet MS"/>
              </a:rPr>
              <a:t>如何自动化这一过程？</a:t>
            </a:r>
            <a:endParaRPr sz="28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120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15818"/>
            <a:ext cx="9144000" cy="2501265"/>
          </a:xfrm>
          <a:custGeom>
            <a:avLst/>
            <a:gdLst/>
            <a:ahLst/>
            <a:cxnLst/>
            <a:rect l="l" t="t" r="r" b="b"/>
            <a:pathLst>
              <a:path w="9144000" h="2501265">
                <a:moveTo>
                  <a:pt x="0" y="2500884"/>
                </a:moveTo>
                <a:lnTo>
                  <a:pt x="9144000" y="2500884"/>
                </a:lnTo>
                <a:lnTo>
                  <a:pt x="9144000" y="0"/>
                </a:lnTo>
                <a:lnTo>
                  <a:pt x="0" y="0"/>
                </a:lnTo>
                <a:lnTo>
                  <a:pt x="0" y="2500884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419" y="800304"/>
            <a:ext cx="8391445" cy="2310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Scikit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-Learn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中提供的管道（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Pipeline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）可以将特征转换的步骤和模型串接在一起，构成一个工作流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在将数据发往下一步之前，相继的步骤分别执行“</a:t>
            </a:r>
            <a:r>
              <a:rPr lang="zh-CN" altLang="en-US" sz="2400" spc="1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拟合</a:t>
            </a:r>
            <a:r>
              <a:rPr lang="zh-CN" altLang="en-US" sz="24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”和“</a:t>
            </a:r>
            <a:r>
              <a:rPr lang="zh-CN" altLang="en-US" sz="2400" spc="1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转换</a:t>
            </a:r>
            <a:r>
              <a:rPr lang="zh-CN" altLang="en-US" sz="24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”（即 </a:t>
            </a:r>
            <a:r>
              <a:rPr lang="en-US" altLang="zh-CN" sz="2400" b="1" spc="15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fit_transform</a:t>
            </a:r>
            <a:r>
              <a:rPr lang="zh-CN" altLang="en-US" sz="24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），最后一步是模型，只 </a:t>
            </a:r>
            <a:r>
              <a:rPr lang="en-US" altLang="zh-CN" sz="2400" b="1" spc="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fit</a:t>
            </a:r>
            <a:endParaRPr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008" y="3598927"/>
            <a:ext cx="8240268" cy="1354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5371" y="3994403"/>
            <a:ext cx="1015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0040">
              <a:spcBef>
                <a:spcPts val="95"/>
              </a:spcBef>
            </a:pP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Log 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30" dirty="0">
                <a:solidFill>
                  <a:srgbClr val="FFFFFF"/>
                </a:solidFill>
                <a:latin typeface="Trebuchet MS"/>
                <a:cs typeface="Trebuchet MS"/>
              </a:rPr>
              <a:t>sf</a:t>
            </a:r>
            <a:r>
              <a:rPr sz="1600" b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748" y="3994403"/>
            <a:ext cx="84581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spcBef>
                <a:spcPts val="95"/>
              </a:spcBef>
            </a:pP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Mi</a:t>
            </a:r>
            <a:r>
              <a:rPr sz="1600" b="1" spc="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Max  </a:t>
            </a: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Scaler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8317" y="3994403"/>
            <a:ext cx="1071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6845">
              <a:spcBef>
                <a:spcPts val="95"/>
              </a:spcBef>
            </a:pPr>
            <a:r>
              <a:rPr sz="1600" b="1" spc="10" dirty="0">
                <a:solidFill>
                  <a:srgbClr val="FFFFFF"/>
                </a:solidFill>
                <a:latin typeface="Trebuchet MS"/>
                <a:cs typeface="Trebuchet MS"/>
              </a:rPr>
              <a:t>Logistic 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b="1" spc="15" dirty="0">
                <a:solidFill>
                  <a:srgbClr val="FFFFFF"/>
                </a:solidFill>
                <a:latin typeface="Trebuchet MS"/>
                <a:cs typeface="Trebuchet MS"/>
              </a:rPr>
              <a:t>ression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568" y="4099560"/>
            <a:ext cx="6478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10" dirty="0">
                <a:solidFill>
                  <a:srgbClr val="FFFFFF"/>
                </a:solidFill>
                <a:latin typeface="Trebuchet MS"/>
                <a:cs typeface="Trebuchet MS"/>
              </a:rPr>
              <a:t>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3866" y="4147289"/>
            <a:ext cx="12485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spcBef>
                <a:spcPts val="100"/>
              </a:spcBef>
            </a:pPr>
            <a:r>
              <a:rPr lang="zh-CN" altLang="en-US" sz="2400" b="1" spc="15" dirty="0">
                <a:solidFill>
                  <a:srgbClr val="FFFFFF"/>
                </a:solidFill>
                <a:latin typeface="Trebuchet MS"/>
                <a:cs typeface="Trebuchet MS"/>
              </a:rPr>
              <a:t>最佳预测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82D3CBD6-4DEF-4A8F-AD50-2C3BAC3F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26" y="0"/>
            <a:ext cx="8229600" cy="74945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自动化机器学习</a:t>
            </a:r>
          </a:p>
        </p:txBody>
      </p:sp>
    </p:spTree>
    <p:extLst>
      <p:ext uri="{BB962C8B-B14F-4D97-AF65-F5344CB8AC3E}">
        <p14:creationId xmlns:p14="http://schemas.microsoft.com/office/powerpoint/2010/main" val="212998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15818"/>
            <a:ext cx="9144000" cy="2501265"/>
          </a:xfrm>
          <a:custGeom>
            <a:avLst/>
            <a:gdLst/>
            <a:ahLst/>
            <a:cxnLst/>
            <a:rect l="l" t="t" r="r" b="b"/>
            <a:pathLst>
              <a:path w="9144000" h="2501265">
                <a:moveTo>
                  <a:pt x="0" y="2500884"/>
                </a:moveTo>
                <a:lnTo>
                  <a:pt x="9144000" y="2500884"/>
                </a:lnTo>
                <a:lnTo>
                  <a:pt x="9144000" y="0"/>
                </a:lnTo>
                <a:lnTo>
                  <a:pt x="0" y="0"/>
                </a:lnTo>
                <a:lnTo>
                  <a:pt x="0" y="2500884"/>
                </a:lnTo>
                <a:close/>
              </a:path>
            </a:pathLst>
          </a:custGeom>
          <a:solidFill>
            <a:srgbClr val="E0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08" y="3598927"/>
            <a:ext cx="8240268" cy="1354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5371" y="3994403"/>
            <a:ext cx="10153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0040">
              <a:spcBef>
                <a:spcPts val="95"/>
              </a:spcBef>
            </a:pP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Log 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sz="1600" b="1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30" dirty="0">
                <a:solidFill>
                  <a:srgbClr val="FFFFFF"/>
                </a:solidFill>
                <a:latin typeface="Trebuchet MS"/>
                <a:cs typeface="Trebuchet MS"/>
              </a:rPr>
              <a:t>sf</a:t>
            </a:r>
            <a:r>
              <a:rPr sz="1600" b="1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748" y="3994403"/>
            <a:ext cx="84581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spcBef>
                <a:spcPts val="95"/>
              </a:spcBef>
            </a:pP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Mi</a:t>
            </a:r>
            <a:r>
              <a:rPr sz="1600" b="1" spc="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Max  </a:t>
            </a: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Scaler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8317" y="3994403"/>
            <a:ext cx="1071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6845">
              <a:spcBef>
                <a:spcPts val="95"/>
              </a:spcBef>
            </a:pPr>
            <a:r>
              <a:rPr sz="1600" b="1" spc="10" dirty="0">
                <a:solidFill>
                  <a:srgbClr val="FFFFFF"/>
                </a:solidFill>
                <a:latin typeface="Trebuchet MS"/>
                <a:cs typeface="Trebuchet MS"/>
              </a:rPr>
              <a:t>Logistic 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00" b="1" spc="15" dirty="0">
                <a:solidFill>
                  <a:srgbClr val="FFFFFF"/>
                </a:solidFill>
                <a:latin typeface="Trebuchet MS"/>
                <a:cs typeface="Trebuchet MS"/>
              </a:rPr>
              <a:t>ression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568" y="4077072"/>
            <a:ext cx="6296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b="1" spc="10" dirty="0">
                <a:solidFill>
                  <a:srgbClr val="FFFFFF"/>
                </a:solidFill>
                <a:latin typeface="Trebuchet MS"/>
                <a:cs typeface="Trebuchet MS"/>
              </a:rPr>
              <a:t>数据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5150" y="4131432"/>
            <a:ext cx="12977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spcBef>
                <a:spcPts val="100"/>
              </a:spcBef>
            </a:pPr>
            <a:r>
              <a:rPr lang="zh-CN" altLang="en-US" sz="2400" b="1" spc="15" dirty="0">
                <a:solidFill>
                  <a:srgbClr val="FFFFFF"/>
                </a:solidFill>
                <a:latin typeface="Trebuchet MS"/>
                <a:cs typeface="Trebuchet MS"/>
              </a:rPr>
              <a:t>最佳预测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3912" y="5071516"/>
            <a:ext cx="700976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zh-CN" altLang="en-US" sz="2200" b="1" spc="10" dirty="0">
                <a:solidFill>
                  <a:srgbClr val="344B5E"/>
                </a:solidFill>
                <a:latin typeface="Trebuchet MS"/>
                <a:cs typeface="Trebuchet MS"/>
              </a:rPr>
              <a:t>管道使自动化和可重现性更加容易</a:t>
            </a:r>
            <a:r>
              <a:rPr sz="2200" b="1" spc="-50" dirty="0">
                <a:solidFill>
                  <a:srgbClr val="344B5E"/>
                </a:solidFill>
                <a:latin typeface="Trebuchet MS"/>
                <a:cs typeface="Trebuchet MS"/>
              </a:rPr>
              <a:t>!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57221B-21D5-4362-B6EA-A8B4F825CAF9}"/>
              </a:ext>
            </a:extLst>
          </p:cNvPr>
          <p:cNvSpPr txBox="1"/>
          <p:nvPr/>
        </p:nvSpPr>
        <p:spPr>
          <a:xfrm>
            <a:off x="455677" y="5617083"/>
            <a:ext cx="8229599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管道实现了对全部步骤的流式化封装和管理，可以很方便地使参数集在新数据集（比如测试集）上被重复使用。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4396CDD6-615E-4655-A612-FE6C7C3EE446}"/>
              </a:ext>
            </a:extLst>
          </p:cNvPr>
          <p:cNvSpPr txBox="1"/>
          <p:nvPr/>
        </p:nvSpPr>
        <p:spPr>
          <a:xfrm>
            <a:off x="369419" y="804993"/>
            <a:ext cx="8391445" cy="2310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Scikit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-Learn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中提供的管道（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Pipeline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）可以将特征转换的步骤和模型串接在一起，构成一个工作流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  <a:p>
            <a:pPr marL="299085" indent="-286385">
              <a:lnSpc>
                <a:spcPct val="150000"/>
              </a:lnSpc>
              <a:spcBef>
                <a:spcPts val="120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lang="zh-CN" altLang="en-US" sz="24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在将数据发往下一步之前，相继的步骤分别执行“</a:t>
            </a:r>
            <a:r>
              <a:rPr lang="zh-CN" altLang="en-US" sz="2400" spc="1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拟合</a:t>
            </a:r>
            <a:r>
              <a:rPr lang="zh-CN" altLang="en-US" sz="24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”和“</a:t>
            </a:r>
            <a:r>
              <a:rPr lang="zh-CN" altLang="en-US" sz="2400" spc="1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转换</a:t>
            </a:r>
            <a:r>
              <a:rPr lang="zh-CN" altLang="en-US" sz="24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”（即 </a:t>
            </a:r>
            <a:r>
              <a:rPr lang="en-US" altLang="zh-CN" sz="2400" b="1" spc="15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fit_transform</a:t>
            </a:r>
            <a:r>
              <a:rPr lang="zh-CN" altLang="en-US" sz="2400" spc="15" dirty="0"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），最后一步是模型，只 </a:t>
            </a:r>
            <a:r>
              <a:rPr lang="en-US" altLang="zh-CN" sz="2400" b="1" spc="1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/>
              </a:rPr>
              <a:t>fit</a:t>
            </a:r>
            <a:endParaRPr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/>
            </a:endParaRPr>
          </a:p>
        </p:txBody>
      </p:sp>
      <p:sp>
        <p:nvSpPr>
          <p:cNvPr id="15" name="标题 12">
            <a:extLst>
              <a:ext uri="{FF2B5EF4-FFF2-40B4-BE49-F238E27FC236}">
                <a16:creationId xmlns:a16="http://schemas.microsoft.com/office/drawing/2014/main" id="{648BBCEB-7C2B-4D9E-9887-8744B1280FE9}"/>
              </a:ext>
            </a:extLst>
          </p:cNvPr>
          <p:cNvSpPr txBox="1">
            <a:spLocks/>
          </p:cNvSpPr>
          <p:nvPr/>
        </p:nvSpPr>
        <p:spPr>
          <a:xfrm>
            <a:off x="429026" y="0"/>
            <a:ext cx="8229600" cy="749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/>
              <a:t>自动化机器学习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9976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8352</TotalTime>
  <Words>871</Words>
  <Application>Microsoft Office PowerPoint</Application>
  <PresentationFormat>全屏显示(4:3)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微软雅黑</vt:lpstr>
      <vt:lpstr>Arial</vt:lpstr>
      <vt:lpstr>Calibri</vt:lpstr>
      <vt:lpstr>Courier New</vt:lpstr>
      <vt:lpstr>Times New Roman</vt:lpstr>
      <vt:lpstr>Trebuchet MS</vt:lpstr>
      <vt:lpstr>Wingdings</vt:lpstr>
      <vt:lpstr>Office 主题</vt:lpstr>
      <vt:lpstr>网格搜索与管道</vt:lpstr>
      <vt:lpstr>超参数网格搜索</vt:lpstr>
      <vt:lpstr>超参数网格搜索</vt:lpstr>
      <vt:lpstr>带交叉验证的网格搜索的语法</vt:lpstr>
      <vt:lpstr>优化流水线的其他部分</vt:lpstr>
      <vt:lpstr>自动化机器学习</vt:lpstr>
      <vt:lpstr>自动化机器学习</vt:lpstr>
      <vt:lpstr>自动化机器学习</vt:lpstr>
      <vt:lpstr>PowerPoint 演示文稿</vt:lpstr>
      <vt:lpstr>自动化机器学习</vt:lpstr>
      <vt:lpstr>管道的语法</vt:lpstr>
      <vt:lpstr>管道的语法</vt:lpstr>
      <vt:lpstr>管道的语法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朴素贝叶斯</dc:title>
  <dc:creator>Qiuyue</dc:creator>
  <cp:lastModifiedBy>Wang Qiuyue</cp:lastModifiedBy>
  <cp:revision>82</cp:revision>
  <dcterms:created xsi:type="dcterms:W3CDTF">2017-06-04T01:05:18Z</dcterms:created>
  <dcterms:modified xsi:type="dcterms:W3CDTF">2023-11-06T01:32:58Z</dcterms:modified>
</cp:coreProperties>
</file>