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19"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42" r:id="rId18"/>
    <p:sldId id="343" r:id="rId19"/>
    <p:sldId id="344" r:id="rId20"/>
    <p:sldId id="345" r:id="rId21"/>
    <p:sldId id="346" r:id="rId22"/>
    <p:sldId id="347" r:id="rId23"/>
    <p:sldId id="401" r:id="rId24"/>
    <p:sldId id="402" r:id="rId25"/>
    <p:sldId id="404" r:id="rId26"/>
    <p:sldId id="405" r:id="rId27"/>
    <p:sldId id="406" r:id="rId28"/>
    <p:sldId id="359" r:id="rId29"/>
    <p:sldId id="408" r:id="rId30"/>
    <p:sldId id="407" r:id="rId31"/>
    <p:sldId id="362" r:id="rId32"/>
    <p:sldId id="428" r:id="rId33"/>
    <p:sldId id="363" r:id="rId34"/>
    <p:sldId id="364" r:id="rId35"/>
    <p:sldId id="427" r:id="rId36"/>
    <p:sldId id="365" r:id="rId37"/>
    <p:sldId id="366" r:id="rId38"/>
    <p:sldId id="410"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 id="386" r:id="rId54"/>
    <p:sldId id="411" r:id="rId55"/>
    <p:sldId id="412" r:id="rId56"/>
    <p:sldId id="423" r:id="rId57"/>
    <p:sldId id="422" r:id="rId58"/>
    <p:sldId id="388" r:id="rId59"/>
    <p:sldId id="414" r:id="rId60"/>
    <p:sldId id="429" r:id="rId61"/>
    <p:sldId id="391" r:id="rId62"/>
    <p:sldId id="416" r:id="rId63"/>
    <p:sldId id="417" r:id="rId64"/>
    <p:sldId id="418" r:id="rId65"/>
    <p:sldId id="395" r:id="rId66"/>
    <p:sldId id="419" r:id="rId67"/>
    <p:sldId id="420" r:id="rId68"/>
    <p:sldId id="424" r:id="rId69"/>
    <p:sldId id="425" r:id="rId70"/>
    <p:sldId id="426" r:id="rId71"/>
    <p:sldId id="398" r:id="rId72"/>
    <p:sldId id="42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3FF"/>
    <a:srgbClr val="84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61" autoAdjust="0"/>
  </p:normalViewPr>
  <p:slideViewPr>
    <p:cSldViewPr>
      <p:cViewPr varScale="1">
        <p:scale>
          <a:sx n="72" d="100"/>
          <a:sy n="72" d="100"/>
        </p:scale>
        <p:origin x="176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4F4C1-017D-45C9-8872-2340ADF94114}"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149AB-65A0-40D1-83D5-DFCE26B3BCC7}" type="slidenum">
              <a:rPr lang="zh-CN" altLang="en-US" smtClean="0"/>
              <a:t>‹#›</a:t>
            </a:fld>
            <a:endParaRPr lang="zh-CN" altLang="en-US"/>
          </a:p>
        </p:txBody>
      </p:sp>
    </p:spTree>
    <p:extLst>
      <p:ext uri="{BB962C8B-B14F-4D97-AF65-F5344CB8AC3E}">
        <p14:creationId xmlns:p14="http://schemas.microsoft.com/office/powerpoint/2010/main" val="162579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B149AB-65A0-40D1-83D5-DFCE26B3BCC7}" type="slidenum">
              <a:rPr lang="zh-CN" altLang="en-US" smtClean="0"/>
              <a:t>2</a:t>
            </a:fld>
            <a:endParaRPr lang="zh-CN" altLang="en-US"/>
          </a:p>
        </p:txBody>
      </p:sp>
    </p:spTree>
    <p:extLst>
      <p:ext uri="{BB962C8B-B14F-4D97-AF65-F5344CB8AC3E}">
        <p14:creationId xmlns:p14="http://schemas.microsoft.com/office/powerpoint/2010/main" val="1272028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B149AB-65A0-40D1-83D5-DFCE26B3BCC7}" type="slidenum">
              <a:rPr lang="zh-CN" altLang="en-US" smtClean="0"/>
              <a:t>15</a:t>
            </a:fld>
            <a:endParaRPr lang="zh-CN" altLang="en-US"/>
          </a:p>
        </p:txBody>
      </p:sp>
    </p:spTree>
    <p:extLst>
      <p:ext uri="{BB962C8B-B14F-4D97-AF65-F5344CB8AC3E}">
        <p14:creationId xmlns:p14="http://schemas.microsoft.com/office/powerpoint/2010/main" val="324578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B149AB-65A0-40D1-83D5-DFCE26B3BCC7}" type="slidenum">
              <a:rPr lang="zh-CN" altLang="en-US" smtClean="0"/>
              <a:t>54</a:t>
            </a:fld>
            <a:endParaRPr lang="zh-CN" altLang="en-US"/>
          </a:p>
        </p:txBody>
      </p:sp>
    </p:spTree>
    <p:extLst>
      <p:ext uri="{BB962C8B-B14F-4D97-AF65-F5344CB8AC3E}">
        <p14:creationId xmlns:p14="http://schemas.microsoft.com/office/powerpoint/2010/main" val="4171006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Intuitively, the gamma parameter defines how far the influence of a single training example reaches, with low values meaning ‘far’ and high values meaning ‘close’. The gamma parameters can be seen as the inverse of the radius of influence of samples selected by the model as support vectors.</a:t>
            </a:r>
          </a:p>
          <a:p>
            <a:r>
              <a:rPr lang="en-US" altLang="zh-CN" sz="1200" b="0" i="0" kern="1200" dirty="0">
                <a:solidFill>
                  <a:schemeClr val="tx1"/>
                </a:solidFill>
                <a:effectLst/>
                <a:latin typeface="+mn-lt"/>
                <a:ea typeface="+mn-ea"/>
                <a:cs typeface="+mn-cs"/>
              </a:rPr>
              <a:t>The C parameter trades off correct classification of training examples against maximization of the decision function’s margin. For larger values of C, a smaller margin will be accepted if the decision function is better at classifying all training points correctly. A lower C will encourage a larger margin, therefore a simpler decision function, at the cost of training accuracy. In other words, ``C`` behaves as a regularization parameter in the SVM.</a:t>
            </a:r>
          </a:p>
        </p:txBody>
      </p:sp>
      <p:sp>
        <p:nvSpPr>
          <p:cNvPr id="4" name="灯片编号占位符 3"/>
          <p:cNvSpPr>
            <a:spLocks noGrp="1"/>
          </p:cNvSpPr>
          <p:nvPr>
            <p:ph type="sldNum" sz="quarter" idx="5"/>
          </p:nvPr>
        </p:nvSpPr>
        <p:spPr/>
        <p:txBody>
          <a:bodyPr/>
          <a:lstStyle/>
          <a:p>
            <a:fld id="{B5B149AB-65A0-40D1-83D5-DFCE26B3BCC7}" type="slidenum">
              <a:rPr lang="zh-CN" altLang="en-US" smtClean="0"/>
              <a:t>57</a:t>
            </a:fld>
            <a:endParaRPr lang="zh-CN" altLang="en-US"/>
          </a:p>
        </p:txBody>
      </p:sp>
    </p:spTree>
    <p:extLst>
      <p:ext uri="{BB962C8B-B14F-4D97-AF65-F5344CB8AC3E}">
        <p14:creationId xmlns:p14="http://schemas.microsoft.com/office/powerpoint/2010/main" val="32408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B149AB-65A0-40D1-83D5-DFCE26B3BCC7}" type="slidenum">
              <a:rPr lang="zh-CN" altLang="en-US" smtClean="0"/>
              <a:t>68</a:t>
            </a:fld>
            <a:endParaRPr lang="zh-CN" altLang="en-US"/>
          </a:p>
        </p:txBody>
      </p:sp>
    </p:spTree>
    <p:extLst>
      <p:ext uri="{BB962C8B-B14F-4D97-AF65-F5344CB8AC3E}">
        <p14:creationId xmlns:p14="http://schemas.microsoft.com/office/powerpoint/2010/main" val="298817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9112"/>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ikit-learn.org/stable/modules/generated/sklearn.svm.LinearSV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_rels/slide3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cikit-learn.org/stable/modules/generated/sklearn.svm.SVC.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hyperlink" Target="https://scikit-learn.org/stable/modules/svm.html#svm-kernels" TargetMode="Externa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ikit-learn.org/stable/modules/generated/sklearn.kernel_approximation.Nystroem.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cikit-learn.org/stable/modules/generated/sklearn.kernel_approximation.RBFSampler.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B9D4C-28B7-4E00-84FF-A48AACB4DDA2}"/>
              </a:ext>
            </a:extLst>
          </p:cNvPr>
          <p:cNvSpPr>
            <a:spLocks noGrp="1"/>
          </p:cNvSpPr>
          <p:nvPr>
            <p:ph type="ctrTitle"/>
          </p:nvPr>
        </p:nvSpPr>
        <p:spPr/>
        <p:txBody>
          <a:bodyPr/>
          <a:lstStyle/>
          <a:p>
            <a:r>
              <a:rPr lang="zh-CN" altLang="en-US" dirty="0"/>
              <a:t>支持向量机（</a:t>
            </a:r>
            <a:r>
              <a:rPr lang="en-US" altLang="zh-CN" dirty="0"/>
              <a:t>SVM</a:t>
            </a:r>
            <a:r>
              <a:rPr lang="zh-CN" altLang="en-US" dirty="0"/>
              <a:t>）</a:t>
            </a:r>
          </a:p>
        </p:txBody>
      </p:sp>
      <p:sp>
        <p:nvSpPr>
          <p:cNvPr id="3" name="副标题 2">
            <a:extLst>
              <a:ext uri="{FF2B5EF4-FFF2-40B4-BE49-F238E27FC236}">
                <a16:creationId xmlns:a16="http://schemas.microsoft.com/office/drawing/2014/main" id="{A9DD7AB2-F6CD-482A-B878-C4F71F6B9595}"/>
              </a:ext>
            </a:extLst>
          </p:cNvPr>
          <p:cNvSpPr>
            <a:spLocks noGrp="1"/>
          </p:cNvSpPr>
          <p:nvPr>
            <p:ph type="subTitle" idx="1"/>
          </p:nvPr>
        </p:nvSpPr>
        <p:spPr/>
        <p:txBody>
          <a:bodyPr/>
          <a:lstStyle/>
          <a:p>
            <a:r>
              <a:rPr lang="zh-CN" altLang="en-US" dirty="0"/>
              <a:t>王秋月</a:t>
            </a:r>
          </a:p>
        </p:txBody>
      </p:sp>
    </p:spTree>
    <p:extLst>
      <p:ext uri="{BB962C8B-B14F-4D97-AF65-F5344CB8AC3E}">
        <p14:creationId xmlns:p14="http://schemas.microsoft.com/office/powerpoint/2010/main" val="42742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5" name="object 5"/>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6" name="object 6"/>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7" name="object 7"/>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8" name="object 8"/>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9" name="object 9"/>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0" name="object 10"/>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11" name="object 11"/>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5" name="object 15"/>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17" name="object 17"/>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8" name="object 18"/>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9" name="object 19"/>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0" name="object 20"/>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21" name="object 21"/>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2" name="object 22"/>
          <p:cNvSpPr txBox="1"/>
          <p:nvPr/>
        </p:nvSpPr>
        <p:spPr>
          <a:xfrm>
            <a:off x="4331588" y="4052823"/>
            <a:ext cx="2832691"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23" name="object 23"/>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24" name="object 24"/>
          <p:cNvSpPr/>
          <p:nvPr/>
        </p:nvSpPr>
        <p:spPr>
          <a:xfrm>
            <a:off x="5545835" y="3224783"/>
            <a:ext cx="2608580" cy="0"/>
          </a:xfrm>
          <a:custGeom>
            <a:avLst/>
            <a:gdLst/>
            <a:ahLst/>
            <a:cxnLst/>
            <a:rect l="l" t="t" r="r" b="b"/>
            <a:pathLst>
              <a:path w="2608579">
                <a:moveTo>
                  <a:pt x="0" y="0"/>
                </a:moveTo>
                <a:lnTo>
                  <a:pt x="2608198" y="0"/>
                </a:lnTo>
              </a:path>
            </a:pathLst>
          </a:custGeom>
          <a:ln w="25908">
            <a:solidFill>
              <a:srgbClr val="84ADAF"/>
            </a:solidFill>
          </a:ln>
        </p:spPr>
        <p:txBody>
          <a:bodyPr wrap="square" lIns="0" tIns="0" rIns="0" bIns="0" rtlCol="0"/>
          <a:lstStyle/>
          <a:p>
            <a:endParaRPr/>
          </a:p>
        </p:txBody>
      </p:sp>
      <p:sp>
        <p:nvSpPr>
          <p:cNvPr id="25" name="object 25"/>
          <p:cNvSpPr/>
          <p:nvPr/>
        </p:nvSpPr>
        <p:spPr>
          <a:xfrm>
            <a:off x="5237989" y="3224783"/>
            <a:ext cx="254635" cy="0"/>
          </a:xfrm>
          <a:custGeom>
            <a:avLst/>
            <a:gdLst/>
            <a:ahLst/>
            <a:cxnLst/>
            <a:rect l="l" t="t" r="r" b="b"/>
            <a:pathLst>
              <a:path w="254635">
                <a:moveTo>
                  <a:pt x="0" y="0"/>
                </a:moveTo>
                <a:lnTo>
                  <a:pt x="254507" y="0"/>
                </a:lnTo>
              </a:path>
            </a:pathLst>
          </a:custGeom>
          <a:ln w="25908">
            <a:solidFill>
              <a:srgbClr val="84ADAF"/>
            </a:solidFill>
          </a:ln>
        </p:spPr>
        <p:txBody>
          <a:bodyPr wrap="square" lIns="0" tIns="0" rIns="0" bIns="0" rtlCol="0"/>
          <a:lstStyle/>
          <a:p>
            <a:endParaRPr/>
          </a:p>
        </p:txBody>
      </p:sp>
      <p:sp>
        <p:nvSpPr>
          <p:cNvPr id="26" name="object 26"/>
          <p:cNvSpPr/>
          <p:nvPr/>
        </p:nvSpPr>
        <p:spPr>
          <a:xfrm>
            <a:off x="4924045" y="3224783"/>
            <a:ext cx="260985" cy="0"/>
          </a:xfrm>
          <a:custGeom>
            <a:avLst/>
            <a:gdLst/>
            <a:ahLst/>
            <a:cxnLst/>
            <a:rect l="l" t="t" r="r" b="b"/>
            <a:pathLst>
              <a:path w="260985">
                <a:moveTo>
                  <a:pt x="0" y="0"/>
                </a:moveTo>
                <a:lnTo>
                  <a:pt x="260603" y="0"/>
                </a:lnTo>
              </a:path>
            </a:pathLst>
          </a:custGeom>
          <a:ln w="25908">
            <a:solidFill>
              <a:srgbClr val="84ADAF"/>
            </a:solidFill>
          </a:ln>
        </p:spPr>
        <p:txBody>
          <a:bodyPr wrap="square" lIns="0" tIns="0" rIns="0" bIns="0" rtlCol="0"/>
          <a:lstStyle/>
          <a:p>
            <a:endParaRPr/>
          </a:p>
        </p:txBody>
      </p:sp>
      <p:sp>
        <p:nvSpPr>
          <p:cNvPr id="27" name="object 27"/>
          <p:cNvSpPr/>
          <p:nvPr/>
        </p:nvSpPr>
        <p:spPr>
          <a:xfrm>
            <a:off x="3007615" y="3224783"/>
            <a:ext cx="1863089" cy="0"/>
          </a:xfrm>
          <a:custGeom>
            <a:avLst/>
            <a:gdLst/>
            <a:ahLst/>
            <a:cxnLst/>
            <a:rect l="l" t="t" r="r" b="b"/>
            <a:pathLst>
              <a:path w="1863089">
                <a:moveTo>
                  <a:pt x="0" y="0"/>
                </a:moveTo>
                <a:lnTo>
                  <a:pt x="1863089" y="0"/>
                </a:lnTo>
              </a:path>
            </a:pathLst>
          </a:custGeom>
          <a:ln w="25908">
            <a:solidFill>
              <a:srgbClr val="84ADAF"/>
            </a:solidFill>
          </a:ln>
        </p:spPr>
        <p:txBody>
          <a:bodyPr wrap="square" lIns="0" tIns="0" rIns="0" bIns="0" rtlCol="0"/>
          <a:lstStyle/>
          <a:p>
            <a:endParaRPr/>
          </a:p>
        </p:txBody>
      </p:sp>
      <p:sp>
        <p:nvSpPr>
          <p:cNvPr id="28" name="object 28"/>
          <p:cNvSpPr/>
          <p:nvPr/>
        </p:nvSpPr>
        <p:spPr>
          <a:xfrm>
            <a:off x="5211317" y="2257045"/>
            <a:ext cx="0" cy="1712595"/>
          </a:xfrm>
          <a:custGeom>
            <a:avLst/>
            <a:gdLst/>
            <a:ahLst/>
            <a:cxnLst/>
            <a:rect l="l" t="t" r="r" b="b"/>
            <a:pathLst>
              <a:path h="1712595">
                <a:moveTo>
                  <a:pt x="0" y="1712340"/>
                </a:moveTo>
                <a:lnTo>
                  <a:pt x="0" y="0"/>
                </a:lnTo>
              </a:path>
            </a:pathLst>
          </a:custGeom>
          <a:ln w="53340">
            <a:solidFill>
              <a:srgbClr val="6F2F9F"/>
            </a:solidFill>
          </a:ln>
        </p:spPr>
        <p:txBody>
          <a:bodyPr wrap="square" lIns="0" tIns="0" rIns="0" bIns="0" rtlCol="0"/>
          <a:lstStyle/>
          <a:p>
            <a:endParaRPr/>
          </a:p>
        </p:txBody>
      </p:sp>
      <p:sp>
        <p:nvSpPr>
          <p:cNvPr id="29" name="object 29"/>
          <p:cNvSpPr txBox="1"/>
          <p:nvPr/>
        </p:nvSpPr>
        <p:spPr>
          <a:xfrm>
            <a:off x="370079" y="2510536"/>
            <a:ext cx="1370329" cy="628377"/>
          </a:xfrm>
          <a:prstGeom prst="rect">
            <a:avLst/>
          </a:prstGeom>
        </p:spPr>
        <p:txBody>
          <a:bodyPr vert="horz" wrap="square" lIns="0" tIns="12700" rIns="0" bIns="0" rtlCol="0">
            <a:spAutoFit/>
          </a:bodyPr>
          <a:lstStyle/>
          <a:p>
            <a:pPr marL="12065" marR="5080" indent="635" algn="ctr">
              <a:spcBef>
                <a:spcPts val="100"/>
              </a:spcBef>
            </a:pPr>
            <a:r>
              <a:rPr lang="zh-CN" altLang="en-US" sz="2000" dirty="0">
                <a:latin typeface="Trebuchet MS"/>
                <a:cs typeface="Trebuchet MS"/>
              </a:rPr>
              <a:t>治疗五年后，病人的状况</a:t>
            </a:r>
            <a:endParaRPr sz="2000" dirty="0">
              <a:latin typeface="Trebuchet MS"/>
              <a:cs typeface="Trebuchet MS"/>
            </a:endParaRPr>
          </a:p>
        </p:txBody>
      </p:sp>
      <p:sp>
        <p:nvSpPr>
          <p:cNvPr id="30" name="object 30"/>
          <p:cNvSpPr/>
          <p:nvPr/>
        </p:nvSpPr>
        <p:spPr>
          <a:xfrm>
            <a:off x="3140202" y="2618233"/>
            <a:ext cx="4994275" cy="1214755"/>
          </a:xfrm>
          <a:custGeom>
            <a:avLst/>
            <a:gdLst/>
            <a:ahLst/>
            <a:cxnLst/>
            <a:rect l="l" t="t" r="r" b="b"/>
            <a:pathLst>
              <a:path w="4994275" h="1214755">
                <a:moveTo>
                  <a:pt x="4993767" y="36321"/>
                </a:moveTo>
                <a:lnTo>
                  <a:pt x="4849368" y="32638"/>
                </a:lnTo>
                <a:lnTo>
                  <a:pt x="4705350" y="29082"/>
                </a:lnTo>
                <a:lnTo>
                  <a:pt x="4561967" y="25653"/>
                </a:lnTo>
                <a:lnTo>
                  <a:pt x="4419600" y="22225"/>
                </a:lnTo>
                <a:lnTo>
                  <a:pt x="4278630" y="18922"/>
                </a:lnTo>
                <a:lnTo>
                  <a:pt x="4139311" y="15747"/>
                </a:lnTo>
                <a:lnTo>
                  <a:pt x="4002024" y="12826"/>
                </a:lnTo>
                <a:lnTo>
                  <a:pt x="3867023" y="10159"/>
                </a:lnTo>
                <a:lnTo>
                  <a:pt x="3734689" y="7619"/>
                </a:lnTo>
                <a:lnTo>
                  <a:pt x="3605529" y="5460"/>
                </a:lnTo>
                <a:lnTo>
                  <a:pt x="3479673" y="3682"/>
                </a:lnTo>
                <a:lnTo>
                  <a:pt x="3357499" y="2158"/>
                </a:lnTo>
                <a:lnTo>
                  <a:pt x="3239389" y="1015"/>
                </a:lnTo>
                <a:lnTo>
                  <a:pt x="3125597" y="253"/>
                </a:lnTo>
                <a:lnTo>
                  <a:pt x="3016631" y="0"/>
                </a:lnTo>
                <a:lnTo>
                  <a:pt x="2912618" y="253"/>
                </a:lnTo>
                <a:lnTo>
                  <a:pt x="2814066" y="888"/>
                </a:lnTo>
                <a:lnTo>
                  <a:pt x="2721229" y="2158"/>
                </a:lnTo>
                <a:lnTo>
                  <a:pt x="2634361" y="3937"/>
                </a:lnTo>
                <a:lnTo>
                  <a:pt x="2553970" y="6476"/>
                </a:lnTo>
                <a:lnTo>
                  <a:pt x="2480564" y="8635"/>
                </a:lnTo>
                <a:lnTo>
                  <a:pt x="2414270" y="9905"/>
                </a:lnTo>
                <a:lnTo>
                  <a:pt x="2354580" y="10540"/>
                </a:lnTo>
                <a:lnTo>
                  <a:pt x="2300986" y="10667"/>
                </a:lnTo>
                <a:lnTo>
                  <a:pt x="2253107" y="10667"/>
                </a:lnTo>
                <a:lnTo>
                  <a:pt x="2210562" y="10667"/>
                </a:lnTo>
                <a:lnTo>
                  <a:pt x="2139315" y="11810"/>
                </a:lnTo>
                <a:lnTo>
                  <a:pt x="2060321" y="19430"/>
                </a:lnTo>
                <a:lnTo>
                  <a:pt x="2021077" y="31368"/>
                </a:lnTo>
                <a:lnTo>
                  <a:pt x="1988312" y="50926"/>
                </a:lnTo>
                <a:lnTo>
                  <a:pt x="1958213" y="80137"/>
                </a:lnTo>
                <a:lnTo>
                  <a:pt x="1927225" y="120650"/>
                </a:lnTo>
                <a:lnTo>
                  <a:pt x="1894586" y="175640"/>
                </a:lnTo>
                <a:lnTo>
                  <a:pt x="1873503" y="250824"/>
                </a:lnTo>
                <a:lnTo>
                  <a:pt x="1867408" y="295147"/>
                </a:lnTo>
                <a:lnTo>
                  <a:pt x="1863852" y="342899"/>
                </a:lnTo>
                <a:lnTo>
                  <a:pt x="1862327" y="393826"/>
                </a:lnTo>
                <a:lnTo>
                  <a:pt x="1862455" y="447039"/>
                </a:lnTo>
                <a:lnTo>
                  <a:pt x="1863978" y="502030"/>
                </a:lnTo>
                <a:lnTo>
                  <a:pt x="1866392" y="558291"/>
                </a:lnTo>
                <a:lnTo>
                  <a:pt x="1869439" y="615060"/>
                </a:lnTo>
                <a:lnTo>
                  <a:pt x="1872614" y="671829"/>
                </a:lnTo>
                <a:lnTo>
                  <a:pt x="1875663" y="727963"/>
                </a:lnTo>
                <a:lnTo>
                  <a:pt x="1878202" y="782827"/>
                </a:lnTo>
                <a:lnTo>
                  <a:pt x="1879727" y="835913"/>
                </a:lnTo>
                <a:lnTo>
                  <a:pt x="1879853" y="886586"/>
                </a:lnTo>
                <a:lnTo>
                  <a:pt x="1878457" y="934084"/>
                </a:lnTo>
                <a:lnTo>
                  <a:pt x="1874901" y="978026"/>
                </a:lnTo>
                <a:lnTo>
                  <a:pt x="1868932" y="1017650"/>
                </a:lnTo>
                <a:lnTo>
                  <a:pt x="1847977" y="1081785"/>
                </a:lnTo>
                <a:lnTo>
                  <a:pt x="1820418" y="1127251"/>
                </a:lnTo>
                <a:lnTo>
                  <a:pt x="1791589" y="1159636"/>
                </a:lnTo>
                <a:lnTo>
                  <a:pt x="1725295" y="1193672"/>
                </a:lnTo>
                <a:lnTo>
                  <a:pt x="1685163" y="1199387"/>
                </a:lnTo>
                <a:lnTo>
                  <a:pt x="1638427" y="1200530"/>
                </a:lnTo>
                <a:lnTo>
                  <a:pt x="1612264" y="1200022"/>
                </a:lnTo>
                <a:lnTo>
                  <a:pt x="1583944" y="1199133"/>
                </a:lnTo>
                <a:lnTo>
                  <a:pt x="1553337" y="1198244"/>
                </a:lnTo>
                <a:lnTo>
                  <a:pt x="1520317" y="1197482"/>
                </a:lnTo>
                <a:lnTo>
                  <a:pt x="1484630" y="1197101"/>
                </a:lnTo>
                <a:lnTo>
                  <a:pt x="1446149" y="1197482"/>
                </a:lnTo>
                <a:lnTo>
                  <a:pt x="1404620" y="1198752"/>
                </a:lnTo>
                <a:lnTo>
                  <a:pt x="1360043" y="1201292"/>
                </a:lnTo>
                <a:lnTo>
                  <a:pt x="1308481" y="1204213"/>
                </a:lnTo>
                <a:lnTo>
                  <a:pt x="1247139" y="1206753"/>
                </a:lnTo>
                <a:lnTo>
                  <a:pt x="1177289" y="1208912"/>
                </a:lnTo>
                <a:lnTo>
                  <a:pt x="1100327" y="1210563"/>
                </a:lnTo>
                <a:lnTo>
                  <a:pt x="1017651" y="1211960"/>
                </a:lnTo>
                <a:lnTo>
                  <a:pt x="930401" y="1212976"/>
                </a:lnTo>
                <a:lnTo>
                  <a:pt x="840232" y="1213611"/>
                </a:lnTo>
                <a:lnTo>
                  <a:pt x="748284" y="1214119"/>
                </a:lnTo>
                <a:lnTo>
                  <a:pt x="655955" y="1214246"/>
                </a:lnTo>
                <a:lnTo>
                  <a:pt x="564514" y="1214373"/>
                </a:lnTo>
                <a:lnTo>
                  <a:pt x="475488" y="1214246"/>
                </a:lnTo>
                <a:lnTo>
                  <a:pt x="390017" y="1213992"/>
                </a:lnTo>
                <a:lnTo>
                  <a:pt x="309625" y="1213611"/>
                </a:lnTo>
                <a:lnTo>
                  <a:pt x="235585" y="1213103"/>
                </a:lnTo>
                <a:lnTo>
                  <a:pt x="169163" y="1212722"/>
                </a:lnTo>
                <a:lnTo>
                  <a:pt x="111887" y="1212214"/>
                </a:lnTo>
                <a:lnTo>
                  <a:pt x="64897" y="1211833"/>
                </a:lnTo>
                <a:lnTo>
                  <a:pt x="29718" y="1211579"/>
                </a:lnTo>
                <a:lnTo>
                  <a:pt x="7620" y="1211325"/>
                </a:lnTo>
                <a:lnTo>
                  <a:pt x="0" y="1211198"/>
                </a:lnTo>
              </a:path>
            </a:pathLst>
          </a:custGeom>
          <a:ln w="38100">
            <a:solidFill>
              <a:srgbClr val="FFC000"/>
            </a:solidFill>
          </a:ln>
        </p:spPr>
        <p:txBody>
          <a:bodyPr wrap="square" lIns="0" tIns="0" rIns="0" bIns="0" rtlCol="0"/>
          <a:lstStyle/>
          <a:p>
            <a:endParaRPr/>
          </a:p>
        </p:txBody>
      </p:sp>
      <p:sp>
        <p:nvSpPr>
          <p:cNvPr id="31" name="object 31"/>
          <p:cNvSpPr/>
          <p:nvPr/>
        </p:nvSpPr>
        <p:spPr>
          <a:xfrm>
            <a:off x="4897373" y="2257045"/>
            <a:ext cx="0" cy="1712595"/>
          </a:xfrm>
          <a:custGeom>
            <a:avLst/>
            <a:gdLst/>
            <a:ahLst/>
            <a:cxnLst/>
            <a:rect l="l" t="t" r="r" b="b"/>
            <a:pathLst>
              <a:path h="1712595">
                <a:moveTo>
                  <a:pt x="0" y="1712340"/>
                </a:moveTo>
                <a:lnTo>
                  <a:pt x="0" y="0"/>
                </a:lnTo>
              </a:path>
            </a:pathLst>
          </a:custGeom>
          <a:ln w="53340">
            <a:solidFill>
              <a:srgbClr val="6F2F9F"/>
            </a:solidFill>
            <a:prstDash val="dash"/>
          </a:ln>
        </p:spPr>
        <p:txBody>
          <a:bodyPr wrap="square" lIns="0" tIns="0" rIns="0" bIns="0" rtlCol="0"/>
          <a:lstStyle/>
          <a:p>
            <a:endParaRPr/>
          </a:p>
        </p:txBody>
      </p:sp>
      <p:sp>
        <p:nvSpPr>
          <p:cNvPr id="32" name="object 32"/>
          <p:cNvSpPr/>
          <p:nvPr/>
        </p:nvSpPr>
        <p:spPr>
          <a:xfrm>
            <a:off x="5519165" y="2269237"/>
            <a:ext cx="0" cy="1712595"/>
          </a:xfrm>
          <a:custGeom>
            <a:avLst/>
            <a:gdLst/>
            <a:ahLst/>
            <a:cxnLst/>
            <a:rect l="l" t="t" r="r" b="b"/>
            <a:pathLst>
              <a:path h="1712595">
                <a:moveTo>
                  <a:pt x="0" y="1712340"/>
                </a:moveTo>
                <a:lnTo>
                  <a:pt x="0" y="0"/>
                </a:lnTo>
              </a:path>
            </a:pathLst>
          </a:custGeom>
          <a:ln w="53340">
            <a:solidFill>
              <a:srgbClr val="6F2F9F"/>
            </a:solidFill>
            <a:prstDash val="dash"/>
          </a:ln>
        </p:spPr>
        <p:txBody>
          <a:bodyPr wrap="square" lIns="0" tIns="0" rIns="0" bIns="0" rtlCol="0"/>
          <a:lstStyle/>
          <a:p>
            <a:endParaRPr/>
          </a:p>
        </p:txBody>
      </p:sp>
      <p:sp>
        <p:nvSpPr>
          <p:cNvPr id="33" name="object 33"/>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34" name="object 34"/>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35" name="object 35"/>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8" name="标题 37">
            <a:extLst>
              <a:ext uri="{FF2B5EF4-FFF2-40B4-BE49-F238E27FC236}">
                <a16:creationId xmlns:a16="http://schemas.microsoft.com/office/drawing/2014/main" id="{D8B854B4-886B-4E81-B7CA-535B8A8E5FDE}"/>
              </a:ext>
            </a:extLst>
          </p:cNvPr>
          <p:cNvSpPr>
            <a:spLocks noGrp="1"/>
          </p:cNvSpPr>
          <p:nvPr>
            <p:ph type="title"/>
          </p:nvPr>
        </p:nvSpPr>
        <p:spPr/>
        <p:txBody>
          <a:bodyPr>
            <a:normAutofit/>
          </a:bodyPr>
          <a:lstStyle/>
          <a:p>
            <a:r>
              <a:rPr lang="zh-CN" altLang="en-US" dirty="0"/>
              <a:t>逻辑回归和</a:t>
            </a:r>
            <a:r>
              <a:rPr lang="en-US" altLang="zh-CN" dirty="0"/>
              <a:t>SVM</a:t>
            </a:r>
            <a:r>
              <a:rPr lang="zh-CN" altLang="en-US" dirty="0"/>
              <a:t>之间的相似性</a:t>
            </a:r>
          </a:p>
        </p:txBody>
      </p:sp>
    </p:spTree>
    <p:extLst>
      <p:ext uri="{BB962C8B-B14F-4D97-AF65-F5344CB8AC3E}">
        <p14:creationId xmlns:p14="http://schemas.microsoft.com/office/powerpoint/2010/main" val="27047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4" name="object 4"/>
          <p:cNvSpPr txBox="1"/>
          <p:nvPr/>
        </p:nvSpPr>
        <p:spPr>
          <a:xfrm>
            <a:off x="422385" y="1473927"/>
            <a:ext cx="3096260" cy="931024"/>
          </a:xfrm>
          <a:prstGeom prst="rect">
            <a:avLst/>
          </a:prstGeom>
        </p:spPr>
        <p:txBody>
          <a:bodyPr vert="horz" wrap="square" lIns="0" tIns="12700" rIns="0" bIns="0" rtlCol="0">
            <a:spAutoFit/>
          </a:bodyPr>
          <a:lstStyle/>
          <a:p>
            <a:pPr marL="12700" marR="195580">
              <a:spcBef>
                <a:spcPts val="100"/>
              </a:spcBef>
            </a:pPr>
            <a:r>
              <a:rPr lang="zh-CN" altLang="en-US" sz="2000" b="1" dirty="0">
                <a:solidFill>
                  <a:srgbClr val="84ADAF"/>
                </a:solidFill>
                <a:latin typeface="Trebuchet MS"/>
                <a:cs typeface="Trebuchet MS"/>
              </a:rPr>
              <a:t>两个特征</a:t>
            </a:r>
            <a:r>
              <a:rPr sz="2000" b="1" dirty="0">
                <a:solidFill>
                  <a:srgbClr val="84ADAF"/>
                </a:solidFill>
                <a:latin typeface="Trebuchet MS"/>
                <a:cs typeface="Trebuchet MS"/>
              </a:rPr>
              <a:t>(no</a:t>
            </a:r>
            <a:r>
              <a:rPr lang="en-US" altLang="zh-CN" sz="2000" b="1" dirty="0">
                <a:solidFill>
                  <a:srgbClr val="84ADAF"/>
                </a:solidFill>
                <a:latin typeface="Trebuchet MS"/>
                <a:cs typeface="Trebuchet MS"/>
              </a:rPr>
              <a:t>des</a:t>
            </a:r>
            <a:r>
              <a:rPr sz="2000" b="1" dirty="0">
                <a:solidFill>
                  <a:srgbClr val="84ADAF"/>
                </a:solidFill>
                <a:latin typeface="Trebuchet MS"/>
                <a:cs typeface="Trebuchet MS"/>
              </a:rPr>
              <a:t>, age)</a:t>
            </a:r>
            <a:endParaRPr lang="en-US" altLang="zh-CN" sz="2000" b="1" dirty="0">
              <a:solidFill>
                <a:srgbClr val="84ADAF"/>
              </a:solidFill>
              <a:latin typeface="Trebuchet MS"/>
              <a:cs typeface="Trebuchet MS"/>
            </a:endParaRPr>
          </a:p>
          <a:p>
            <a:pPr marL="12700" marR="195580">
              <a:spcBef>
                <a:spcPts val="100"/>
              </a:spcBef>
            </a:pPr>
            <a:r>
              <a:rPr lang="zh-CN" altLang="en-US" sz="2000" b="1" dirty="0">
                <a:solidFill>
                  <a:srgbClr val="84ADAF"/>
                </a:solidFill>
                <a:latin typeface="Trebuchet MS"/>
                <a:cs typeface="Trebuchet MS"/>
              </a:rPr>
              <a:t>两类标签</a:t>
            </a:r>
            <a:r>
              <a:rPr sz="2000" b="1" dirty="0">
                <a:solidFill>
                  <a:srgbClr val="84ADAF"/>
                </a:solidFill>
                <a:latin typeface="Trebuchet MS"/>
                <a:cs typeface="Trebuchet MS"/>
              </a:rPr>
              <a:t>(survived, lost)</a:t>
            </a:r>
            <a:endParaRPr lang="en-US" altLang="zh-CN" sz="2000" b="1" dirty="0">
              <a:latin typeface="Trebuchet MS"/>
              <a:cs typeface="Trebuchet MS"/>
            </a:endParaRPr>
          </a:p>
          <a:p>
            <a:pPr marL="12700" marR="195580">
              <a:spcBef>
                <a:spcPts val="100"/>
              </a:spcBef>
            </a:pPr>
            <a:r>
              <a:rPr lang="en-US" altLang="zh-CN" b="1" dirty="0">
                <a:solidFill>
                  <a:srgbClr val="344B5E"/>
                </a:solidFill>
                <a:latin typeface="Trebuchet MS"/>
                <a:cs typeface="Arial"/>
              </a:rPr>
              <a:t>                        </a:t>
            </a:r>
            <a:r>
              <a:rPr sz="1600" dirty="0">
                <a:solidFill>
                  <a:srgbClr val="344B5E"/>
                </a:solidFill>
                <a:latin typeface="Arial"/>
                <a:cs typeface="Arial"/>
              </a:rPr>
              <a:t>60</a:t>
            </a:r>
            <a:endParaRPr sz="1600" dirty="0">
              <a:latin typeface="Arial"/>
              <a:cs typeface="Arial"/>
            </a:endParaRPr>
          </a:p>
        </p:txBody>
      </p:sp>
      <p:sp>
        <p:nvSpPr>
          <p:cNvPr id="5" name="object 5"/>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dirty="0">
              <a:latin typeface="Arial"/>
              <a:cs typeface="Arial"/>
            </a:endParaRPr>
          </a:p>
          <a:p>
            <a:pPr marL="12700">
              <a:lnSpc>
                <a:spcPts val="1855"/>
              </a:lnSpc>
            </a:pPr>
            <a:r>
              <a:rPr sz="1600" b="1" spc="-75" dirty="0">
                <a:solidFill>
                  <a:srgbClr val="344B5E"/>
                </a:solidFill>
                <a:latin typeface="Trebuchet MS"/>
                <a:cs typeface="Trebuchet MS"/>
              </a:rPr>
              <a:t>Age</a:t>
            </a:r>
            <a:endParaRPr sz="1600" dirty="0">
              <a:latin typeface="Trebuchet MS"/>
              <a:cs typeface="Trebuchet MS"/>
            </a:endParaRPr>
          </a:p>
          <a:p>
            <a:pPr>
              <a:lnSpc>
                <a:spcPct val="100000"/>
              </a:lnSpc>
            </a:pPr>
            <a:endParaRPr sz="1600" dirty="0">
              <a:latin typeface="Times New Roman"/>
              <a:cs typeface="Times New Roman"/>
            </a:endParaRPr>
          </a:p>
          <a:p>
            <a:pPr>
              <a:spcBef>
                <a:spcPts val="10"/>
              </a:spcBef>
            </a:pPr>
            <a:endParaRPr sz="2000" dirty="0">
              <a:latin typeface="Times New Roman"/>
              <a:cs typeface="Times New Roman"/>
            </a:endParaRPr>
          </a:p>
          <a:p>
            <a:pPr marR="5080" algn="r"/>
            <a:r>
              <a:rPr sz="1600" spc="-90" dirty="0">
                <a:solidFill>
                  <a:srgbClr val="344B5E"/>
                </a:solidFill>
                <a:latin typeface="Arial"/>
                <a:cs typeface="Arial"/>
              </a:rPr>
              <a:t>20</a:t>
            </a:r>
            <a:endParaRPr sz="1600" dirty="0">
              <a:latin typeface="Arial"/>
              <a:cs typeface="Arial"/>
            </a:endParaRPr>
          </a:p>
        </p:txBody>
      </p:sp>
      <p:sp>
        <p:nvSpPr>
          <p:cNvPr id="6" name="object 6"/>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7" name="object 7"/>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8" name="object 8"/>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9" name="object 9"/>
          <p:cNvSpPr/>
          <p:nvPr/>
        </p:nvSpPr>
        <p:spPr>
          <a:xfrm>
            <a:off x="5353811" y="3344417"/>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0" name="object 10"/>
          <p:cNvSpPr/>
          <p:nvPr/>
        </p:nvSpPr>
        <p:spPr>
          <a:xfrm>
            <a:off x="5353811" y="3344417"/>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1" name="object 11"/>
          <p:cNvSpPr/>
          <p:nvPr/>
        </p:nvSpPr>
        <p:spPr>
          <a:xfrm>
            <a:off x="4300728" y="2469641"/>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2" name="object 12"/>
          <p:cNvSpPr/>
          <p:nvPr/>
        </p:nvSpPr>
        <p:spPr>
          <a:xfrm>
            <a:off x="4300728" y="2469641"/>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 name="object 13"/>
          <p:cNvSpPr/>
          <p:nvPr/>
        </p:nvSpPr>
        <p:spPr>
          <a:xfrm>
            <a:off x="4658867" y="224713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8" y="218551"/>
                </a:lnTo>
                <a:lnTo>
                  <a:pt x="78652" y="245977"/>
                </a:lnTo>
                <a:lnTo>
                  <a:pt x="128778" y="256032"/>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D0692F"/>
          </a:solidFill>
        </p:spPr>
        <p:txBody>
          <a:bodyPr wrap="square" lIns="0" tIns="0" rIns="0" bIns="0" rtlCol="0"/>
          <a:lstStyle/>
          <a:p>
            <a:endParaRPr/>
          </a:p>
        </p:txBody>
      </p:sp>
      <p:sp>
        <p:nvSpPr>
          <p:cNvPr id="14" name="object 14"/>
          <p:cNvSpPr/>
          <p:nvPr/>
        </p:nvSpPr>
        <p:spPr>
          <a:xfrm>
            <a:off x="4658867" y="224713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2"/>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15" name="object 15"/>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6" name="object 16"/>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 name="object 17"/>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8" name="object 18"/>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9" name="object 19"/>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0" name="object 20"/>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21" name="object 21"/>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2" name="object 22"/>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3" name="object 23"/>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4" name="object 24"/>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5" name="object 25"/>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6" name="object 26"/>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27" name="object 27"/>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8" name="object 28"/>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9" name="object 29"/>
          <p:cNvSpPr/>
          <p:nvPr/>
        </p:nvSpPr>
        <p:spPr>
          <a:xfrm>
            <a:off x="5792723" y="3332226"/>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0" name="object 30"/>
          <p:cNvSpPr/>
          <p:nvPr/>
        </p:nvSpPr>
        <p:spPr>
          <a:xfrm>
            <a:off x="5792723" y="3332226"/>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1" name="object 31"/>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2" name="object 32"/>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3" name="object 33"/>
          <p:cNvSpPr/>
          <p:nvPr/>
        </p:nvSpPr>
        <p:spPr>
          <a:xfrm>
            <a:off x="3805428" y="3874770"/>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4" name="object 34"/>
          <p:cNvSpPr/>
          <p:nvPr/>
        </p:nvSpPr>
        <p:spPr>
          <a:xfrm>
            <a:off x="3805428" y="3874770"/>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5" name="object 35"/>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36" name="object 36"/>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37" name="object 37"/>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8" name="object 38"/>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9" name="object 39"/>
          <p:cNvSpPr/>
          <p:nvPr/>
        </p:nvSpPr>
        <p:spPr>
          <a:xfrm>
            <a:off x="4421123" y="3754373"/>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0" name="object 40"/>
          <p:cNvSpPr/>
          <p:nvPr/>
        </p:nvSpPr>
        <p:spPr>
          <a:xfrm>
            <a:off x="4421123" y="3754373"/>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1" name="object 41"/>
          <p:cNvSpPr/>
          <p:nvPr/>
        </p:nvSpPr>
        <p:spPr>
          <a:xfrm>
            <a:off x="4890515" y="390829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9" y="218551"/>
                </a:lnTo>
                <a:lnTo>
                  <a:pt x="78652" y="245977"/>
                </a:lnTo>
                <a:lnTo>
                  <a:pt x="128778" y="256031"/>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2" name="object 42"/>
          <p:cNvSpPr/>
          <p:nvPr/>
        </p:nvSpPr>
        <p:spPr>
          <a:xfrm>
            <a:off x="4890515" y="390829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1"/>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43" name="object 43"/>
          <p:cNvSpPr/>
          <p:nvPr/>
        </p:nvSpPr>
        <p:spPr>
          <a:xfrm>
            <a:off x="4888991" y="4315205"/>
            <a:ext cx="257810" cy="256540"/>
          </a:xfrm>
          <a:custGeom>
            <a:avLst/>
            <a:gdLst/>
            <a:ahLst/>
            <a:cxnLst/>
            <a:rect l="l" t="t" r="r" b="b"/>
            <a:pathLst>
              <a:path w="257810" h="256539">
                <a:moveTo>
                  <a:pt x="128778" y="0"/>
                </a:moveTo>
                <a:lnTo>
                  <a:pt x="78652" y="10054"/>
                </a:lnTo>
                <a:lnTo>
                  <a:pt x="37719" y="37480"/>
                </a:lnTo>
                <a:lnTo>
                  <a:pt x="10120" y="78170"/>
                </a:lnTo>
                <a:lnTo>
                  <a:pt x="0" y="128016"/>
                </a:lnTo>
                <a:lnTo>
                  <a:pt x="10120" y="177861"/>
                </a:lnTo>
                <a:lnTo>
                  <a:pt x="37718" y="218551"/>
                </a:lnTo>
                <a:lnTo>
                  <a:pt x="78652" y="245977"/>
                </a:lnTo>
                <a:lnTo>
                  <a:pt x="128778" y="256032"/>
                </a:lnTo>
                <a:lnTo>
                  <a:pt x="178903" y="245977"/>
                </a:lnTo>
                <a:lnTo>
                  <a:pt x="219837" y="218551"/>
                </a:lnTo>
                <a:lnTo>
                  <a:pt x="247435" y="177861"/>
                </a:lnTo>
                <a:lnTo>
                  <a:pt x="257556" y="128016"/>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4" name="object 44"/>
          <p:cNvSpPr/>
          <p:nvPr/>
        </p:nvSpPr>
        <p:spPr>
          <a:xfrm>
            <a:off x="4888991" y="4315205"/>
            <a:ext cx="257810" cy="256540"/>
          </a:xfrm>
          <a:custGeom>
            <a:avLst/>
            <a:gdLst/>
            <a:ahLst/>
            <a:cxnLst/>
            <a:rect l="l" t="t" r="r" b="b"/>
            <a:pathLst>
              <a:path w="257810" h="256539">
                <a:moveTo>
                  <a:pt x="0" y="128016"/>
                </a:moveTo>
                <a:lnTo>
                  <a:pt x="10120" y="78170"/>
                </a:lnTo>
                <a:lnTo>
                  <a:pt x="37719" y="37480"/>
                </a:lnTo>
                <a:lnTo>
                  <a:pt x="78652" y="10054"/>
                </a:lnTo>
                <a:lnTo>
                  <a:pt x="128778" y="0"/>
                </a:lnTo>
                <a:lnTo>
                  <a:pt x="178903" y="10054"/>
                </a:lnTo>
                <a:lnTo>
                  <a:pt x="219837" y="37480"/>
                </a:lnTo>
                <a:lnTo>
                  <a:pt x="247435" y="78170"/>
                </a:lnTo>
                <a:lnTo>
                  <a:pt x="257556" y="128016"/>
                </a:lnTo>
                <a:lnTo>
                  <a:pt x="247435" y="177861"/>
                </a:lnTo>
                <a:lnTo>
                  <a:pt x="219837" y="218551"/>
                </a:lnTo>
                <a:lnTo>
                  <a:pt x="178903" y="245977"/>
                </a:lnTo>
                <a:lnTo>
                  <a:pt x="128778" y="256032"/>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45" name="object 45"/>
          <p:cNvSpPr/>
          <p:nvPr/>
        </p:nvSpPr>
        <p:spPr>
          <a:xfrm>
            <a:off x="4552188" y="4659629"/>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6" name="object 46"/>
          <p:cNvSpPr/>
          <p:nvPr/>
        </p:nvSpPr>
        <p:spPr>
          <a:xfrm>
            <a:off x="4552188" y="4659629"/>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47" name="object 47"/>
          <p:cNvSpPr/>
          <p:nvPr/>
        </p:nvSpPr>
        <p:spPr>
          <a:xfrm>
            <a:off x="5151120" y="4653534"/>
            <a:ext cx="257810" cy="256540"/>
          </a:xfrm>
          <a:custGeom>
            <a:avLst/>
            <a:gdLst/>
            <a:ahLst/>
            <a:cxnLst/>
            <a:rect l="l" t="t" r="r" b="b"/>
            <a:pathLst>
              <a:path w="257810" h="256539">
                <a:moveTo>
                  <a:pt x="128777" y="0"/>
                </a:moveTo>
                <a:lnTo>
                  <a:pt x="78652" y="10054"/>
                </a:lnTo>
                <a:lnTo>
                  <a:pt x="37718" y="37480"/>
                </a:lnTo>
                <a:lnTo>
                  <a:pt x="10120" y="78170"/>
                </a:lnTo>
                <a:lnTo>
                  <a:pt x="0" y="128015"/>
                </a:lnTo>
                <a:lnTo>
                  <a:pt x="10120" y="177845"/>
                </a:lnTo>
                <a:lnTo>
                  <a:pt x="37718" y="218536"/>
                </a:lnTo>
                <a:lnTo>
                  <a:pt x="78652" y="245971"/>
                </a:lnTo>
                <a:lnTo>
                  <a:pt x="128777" y="256031"/>
                </a:lnTo>
                <a:lnTo>
                  <a:pt x="178903" y="245971"/>
                </a:lnTo>
                <a:lnTo>
                  <a:pt x="219836" y="218536"/>
                </a:lnTo>
                <a:lnTo>
                  <a:pt x="247435" y="177845"/>
                </a:lnTo>
                <a:lnTo>
                  <a:pt x="257555" y="128015"/>
                </a:lnTo>
                <a:lnTo>
                  <a:pt x="247435" y="78170"/>
                </a:lnTo>
                <a:lnTo>
                  <a:pt x="219836" y="37480"/>
                </a:lnTo>
                <a:lnTo>
                  <a:pt x="178903" y="10054"/>
                </a:lnTo>
                <a:lnTo>
                  <a:pt x="128777" y="0"/>
                </a:lnTo>
                <a:close/>
              </a:path>
            </a:pathLst>
          </a:custGeom>
          <a:solidFill>
            <a:srgbClr val="84ADAF"/>
          </a:solidFill>
        </p:spPr>
        <p:txBody>
          <a:bodyPr wrap="square" lIns="0" tIns="0" rIns="0" bIns="0" rtlCol="0"/>
          <a:lstStyle/>
          <a:p>
            <a:endParaRPr/>
          </a:p>
        </p:txBody>
      </p:sp>
      <p:sp>
        <p:nvSpPr>
          <p:cNvPr id="48" name="object 48"/>
          <p:cNvSpPr/>
          <p:nvPr/>
        </p:nvSpPr>
        <p:spPr>
          <a:xfrm>
            <a:off x="5151120" y="4653534"/>
            <a:ext cx="257810" cy="256540"/>
          </a:xfrm>
          <a:custGeom>
            <a:avLst/>
            <a:gdLst/>
            <a:ahLst/>
            <a:cxnLst/>
            <a:rect l="l" t="t" r="r" b="b"/>
            <a:pathLst>
              <a:path w="257810" h="256539">
                <a:moveTo>
                  <a:pt x="0" y="128015"/>
                </a:moveTo>
                <a:lnTo>
                  <a:pt x="10120" y="78170"/>
                </a:lnTo>
                <a:lnTo>
                  <a:pt x="37718" y="37480"/>
                </a:lnTo>
                <a:lnTo>
                  <a:pt x="78652" y="10054"/>
                </a:lnTo>
                <a:lnTo>
                  <a:pt x="128777" y="0"/>
                </a:lnTo>
                <a:lnTo>
                  <a:pt x="178903" y="10054"/>
                </a:lnTo>
                <a:lnTo>
                  <a:pt x="219836" y="37480"/>
                </a:lnTo>
                <a:lnTo>
                  <a:pt x="247435" y="78170"/>
                </a:lnTo>
                <a:lnTo>
                  <a:pt x="257555" y="128015"/>
                </a:lnTo>
                <a:lnTo>
                  <a:pt x="247435" y="177845"/>
                </a:lnTo>
                <a:lnTo>
                  <a:pt x="219836" y="218536"/>
                </a:lnTo>
                <a:lnTo>
                  <a:pt x="178903" y="245971"/>
                </a:lnTo>
                <a:lnTo>
                  <a:pt x="128777" y="256031"/>
                </a:lnTo>
                <a:lnTo>
                  <a:pt x="78652" y="245971"/>
                </a:lnTo>
                <a:lnTo>
                  <a:pt x="37718" y="218536"/>
                </a:lnTo>
                <a:lnTo>
                  <a:pt x="10120" y="177845"/>
                </a:lnTo>
                <a:lnTo>
                  <a:pt x="0" y="128015"/>
                </a:lnTo>
                <a:close/>
              </a:path>
            </a:pathLst>
          </a:custGeom>
          <a:ln w="6096">
            <a:solidFill>
              <a:srgbClr val="344B5E"/>
            </a:solidFill>
          </a:ln>
        </p:spPr>
        <p:txBody>
          <a:bodyPr wrap="square" lIns="0" tIns="0" rIns="0" bIns="0" rtlCol="0"/>
          <a:lstStyle/>
          <a:p>
            <a:endParaRPr/>
          </a:p>
        </p:txBody>
      </p:sp>
      <p:sp>
        <p:nvSpPr>
          <p:cNvPr id="49" name="object 49"/>
          <p:cNvSpPr/>
          <p:nvPr/>
        </p:nvSpPr>
        <p:spPr>
          <a:xfrm>
            <a:off x="3939540" y="4400550"/>
            <a:ext cx="256540" cy="257810"/>
          </a:xfrm>
          <a:custGeom>
            <a:avLst/>
            <a:gdLst/>
            <a:ahLst/>
            <a:cxnLst/>
            <a:rect l="l" t="t" r="r" b="b"/>
            <a:pathLst>
              <a:path w="256539" h="257810">
                <a:moveTo>
                  <a:pt x="128015" y="0"/>
                </a:moveTo>
                <a:lnTo>
                  <a:pt x="78170" y="10120"/>
                </a:lnTo>
                <a:lnTo>
                  <a:pt x="37480" y="37719"/>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2" y="128778"/>
                </a:lnTo>
                <a:lnTo>
                  <a:pt x="245977" y="78652"/>
                </a:lnTo>
                <a:lnTo>
                  <a:pt x="218551" y="37719"/>
                </a:lnTo>
                <a:lnTo>
                  <a:pt x="177861" y="10120"/>
                </a:lnTo>
                <a:lnTo>
                  <a:pt x="128015" y="0"/>
                </a:lnTo>
                <a:close/>
              </a:path>
            </a:pathLst>
          </a:custGeom>
          <a:solidFill>
            <a:srgbClr val="84ADAF"/>
          </a:solidFill>
        </p:spPr>
        <p:txBody>
          <a:bodyPr wrap="square" lIns="0" tIns="0" rIns="0" bIns="0" rtlCol="0"/>
          <a:lstStyle/>
          <a:p>
            <a:endParaRPr/>
          </a:p>
        </p:txBody>
      </p:sp>
      <p:sp>
        <p:nvSpPr>
          <p:cNvPr id="50" name="object 50"/>
          <p:cNvSpPr/>
          <p:nvPr/>
        </p:nvSpPr>
        <p:spPr>
          <a:xfrm>
            <a:off x="3939540" y="4400550"/>
            <a:ext cx="256540" cy="257810"/>
          </a:xfrm>
          <a:custGeom>
            <a:avLst/>
            <a:gdLst/>
            <a:ahLst/>
            <a:cxnLst/>
            <a:rect l="l" t="t" r="r" b="b"/>
            <a:pathLst>
              <a:path w="256539" h="257810">
                <a:moveTo>
                  <a:pt x="0" y="128778"/>
                </a:moveTo>
                <a:lnTo>
                  <a:pt x="10054" y="78652"/>
                </a:lnTo>
                <a:lnTo>
                  <a:pt x="37480" y="37719"/>
                </a:lnTo>
                <a:lnTo>
                  <a:pt x="78170" y="10120"/>
                </a:lnTo>
                <a:lnTo>
                  <a:pt x="128015" y="0"/>
                </a:lnTo>
                <a:lnTo>
                  <a:pt x="177861" y="10120"/>
                </a:lnTo>
                <a:lnTo>
                  <a:pt x="218551" y="37718"/>
                </a:lnTo>
                <a:lnTo>
                  <a:pt x="245977" y="78652"/>
                </a:lnTo>
                <a:lnTo>
                  <a:pt x="256032" y="128778"/>
                </a:lnTo>
                <a:lnTo>
                  <a:pt x="245977" y="178903"/>
                </a:lnTo>
                <a:lnTo>
                  <a:pt x="218551" y="219836"/>
                </a:lnTo>
                <a:lnTo>
                  <a:pt x="177861" y="247435"/>
                </a:lnTo>
                <a:lnTo>
                  <a:pt x="128015"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1" name="object 51"/>
          <p:cNvSpPr/>
          <p:nvPr/>
        </p:nvSpPr>
        <p:spPr>
          <a:xfrm>
            <a:off x="3493008" y="4543805"/>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2" name="object 52"/>
          <p:cNvSpPr/>
          <p:nvPr/>
        </p:nvSpPr>
        <p:spPr>
          <a:xfrm>
            <a:off x="3493008" y="4543805"/>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53" name="object 53"/>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4" name="object 54"/>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5" name="object 55"/>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56" name="object 56"/>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7" name="object 57"/>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58" name="object 58"/>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9" name="object 59"/>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0" name="object 60"/>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1" name="object 61"/>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2" name="object 62"/>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3" name="object 63"/>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4" name="object 64"/>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65" name="object 65"/>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66" name="object 66"/>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7" name="object 67"/>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dirty="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dirty="0">
              <a:latin typeface="Trebuchet MS"/>
              <a:cs typeface="Trebuchet MS"/>
            </a:endParaRPr>
          </a:p>
        </p:txBody>
      </p:sp>
      <p:sp>
        <p:nvSpPr>
          <p:cNvPr id="70" name="标题 69">
            <a:extLst>
              <a:ext uri="{FF2B5EF4-FFF2-40B4-BE49-F238E27FC236}">
                <a16:creationId xmlns:a16="http://schemas.microsoft.com/office/drawing/2014/main" id="{78A0156F-5F13-461D-A6B4-78B82F3893D9}"/>
              </a:ext>
            </a:extLst>
          </p:cNvPr>
          <p:cNvSpPr>
            <a:spLocks noGrp="1"/>
          </p:cNvSpPr>
          <p:nvPr>
            <p:ph type="title"/>
          </p:nvPr>
        </p:nvSpPr>
        <p:spPr/>
        <p:txBody>
          <a:bodyPr/>
          <a:lstStyle/>
          <a:p>
            <a:r>
              <a:rPr lang="en-US" altLang="zh-CN" dirty="0"/>
              <a:t>SVM</a:t>
            </a:r>
            <a:r>
              <a:rPr lang="zh-CN" altLang="en-US" dirty="0"/>
              <a:t>分类</a:t>
            </a:r>
          </a:p>
        </p:txBody>
      </p:sp>
    </p:spTree>
    <p:extLst>
      <p:ext uri="{BB962C8B-B14F-4D97-AF65-F5344CB8AC3E}">
        <p14:creationId xmlns:p14="http://schemas.microsoft.com/office/powerpoint/2010/main" val="201114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3" name="object 3"/>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4" name="object 4"/>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5" name="object 5"/>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6" name="object 6"/>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7" name="object 7"/>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8" name="object 8"/>
          <p:cNvSpPr/>
          <p:nvPr/>
        </p:nvSpPr>
        <p:spPr>
          <a:xfrm>
            <a:off x="5353811" y="3344417"/>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9" name="object 9"/>
          <p:cNvSpPr/>
          <p:nvPr/>
        </p:nvSpPr>
        <p:spPr>
          <a:xfrm>
            <a:off x="5353811" y="3344417"/>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 name="object 10"/>
          <p:cNvSpPr/>
          <p:nvPr/>
        </p:nvSpPr>
        <p:spPr>
          <a:xfrm>
            <a:off x="4300728" y="2469641"/>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1" name="object 11"/>
          <p:cNvSpPr/>
          <p:nvPr/>
        </p:nvSpPr>
        <p:spPr>
          <a:xfrm>
            <a:off x="4300728" y="2469641"/>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2" name="object 12"/>
          <p:cNvSpPr/>
          <p:nvPr/>
        </p:nvSpPr>
        <p:spPr>
          <a:xfrm>
            <a:off x="4658867" y="224713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8" y="218551"/>
                </a:lnTo>
                <a:lnTo>
                  <a:pt x="78652" y="245977"/>
                </a:lnTo>
                <a:lnTo>
                  <a:pt x="128778" y="256032"/>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D0692F"/>
          </a:solidFill>
        </p:spPr>
        <p:txBody>
          <a:bodyPr wrap="square" lIns="0" tIns="0" rIns="0" bIns="0" rtlCol="0"/>
          <a:lstStyle/>
          <a:p>
            <a:endParaRPr/>
          </a:p>
        </p:txBody>
      </p:sp>
      <p:sp>
        <p:nvSpPr>
          <p:cNvPr id="13" name="object 13"/>
          <p:cNvSpPr/>
          <p:nvPr/>
        </p:nvSpPr>
        <p:spPr>
          <a:xfrm>
            <a:off x="4658867" y="224713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2"/>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14" name="object 14"/>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5" name="object 15"/>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 name="object 16"/>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7" name="object 17"/>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 name="object 18"/>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9" name="object 19"/>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20" name="object 20"/>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1" name="object 21"/>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2" name="object 22"/>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3" name="object 23"/>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4" name="object 24"/>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5" name="object 25"/>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26" name="object 26"/>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7" name="object 27"/>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8" name="object 28"/>
          <p:cNvSpPr/>
          <p:nvPr/>
        </p:nvSpPr>
        <p:spPr>
          <a:xfrm>
            <a:off x="5792723" y="3332226"/>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9" name="object 29"/>
          <p:cNvSpPr/>
          <p:nvPr/>
        </p:nvSpPr>
        <p:spPr>
          <a:xfrm>
            <a:off x="5792723" y="3332226"/>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0" name="object 30"/>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1" name="object 31"/>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2" name="object 32"/>
          <p:cNvSpPr/>
          <p:nvPr/>
        </p:nvSpPr>
        <p:spPr>
          <a:xfrm>
            <a:off x="3805428" y="3874770"/>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3" name="object 33"/>
          <p:cNvSpPr/>
          <p:nvPr/>
        </p:nvSpPr>
        <p:spPr>
          <a:xfrm>
            <a:off x="3805428" y="3874770"/>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4" name="object 34"/>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35" name="object 35"/>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36" name="object 36"/>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7" name="object 37"/>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8" name="object 38"/>
          <p:cNvSpPr/>
          <p:nvPr/>
        </p:nvSpPr>
        <p:spPr>
          <a:xfrm>
            <a:off x="4421123" y="3754373"/>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9" name="object 39"/>
          <p:cNvSpPr/>
          <p:nvPr/>
        </p:nvSpPr>
        <p:spPr>
          <a:xfrm>
            <a:off x="4421123" y="3754373"/>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0" name="object 40"/>
          <p:cNvSpPr/>
          <p:nvPr/>
        </p:nvSpPr>
        <p:spPr>
          <a:xfrm>
            <a:off x="4890515" y="390829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9" y="218551"/>
                </a:lnTo>
                <a:lnTo>
                  <a:pt x="78652" y="245977"/>
                </a:lnTo>
                <a:lnTo>
                  <a:pt x="128778" y="256031"/>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1" name="object 41"/>
          <p:cNvSpPr/>
          <p:nvPr/>
        </p:nvSpPr>
        <p:spPr>
          <a:xfrm>
            <a:off x="4890515" y="390829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1"/>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42" name="object 42"/>
          <p:cNvSpPr/>
          <p:nvPr/>
        </p:nvSpPr>
        <p:spPr>
          <a:xfrm>
            <a:off x="4888991" y="4315205"/>
            <a:ext cx="257810" cy="256540"/>
          </a:xfrm>
          <a:custGeom>
            <a:avLst/>
            <a:gdLst/>
            <a:ahLst/>
            <a:cxnLst/>
            <a:rect l="l" t="t" r="r" b="b"/>
            <a:pathLst>
              <a:path w="257810" h="256539">
                <a:moveTo>
                  <a:pt x="128778" y="0"/>
                </a:moveTo>
                <a:lnTo>
                  <a:pt x="78652" y="10054"/>
                </a:lnTo>
                <a:lnTo>
                  <a:pt x="37719" y="37480"/>
                </a:lnTo>
                <a:lnTo>
                  <a:pt x="10120" y="78170"/>
                </a:lnTo>
                <a:lnTo>
                  <a:pt x="0" y="128016"/>
                </a:lnTo>
                <a:lnTo>
                  <a:pt x="10120" y="177861"/>
                </a:lnTo>
                <a:lnTo>
                  <a:pt x="37718" y="218551"/>
                </a:lnTo>
                <a:lnTo>
                  <a:pt x="78652" y="245977"/>
                </a:lnTo>
                <a:lnTo>
                  <a:pt x="128778" y="256032"/>
                </a:lnTo>
                <a:lnTo>
                  <a:pt x="178903" y="245977"/>
                </a:lnTo>
                <a:lnTo>
                  <a:pt x="219837" y="218551"/>
                </a:lnTo>
                <a:lnTo>
                  <a:pt x="247435" y="177861"/>
                </a:lnTo>
                <a:lnTo>
                  <a:pt x="257556" y="128016"/>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3" name="object 43"/>
          <p:cNvSpPr/>
          <p:nvPr/>
        </p:nvSpPr>
        <p:spPr>
          <a:xfrm>
            <a:off x="4888991" y="4315205"/>
            <a:ext cx="257810" cy="256540"/>
          </a:xfrm>
          <a:custGeom>
            <a:avLst/>
            <a:gdLst/>
            <a:ahLst/>
            <a:cxnLst/>
            <a:rect l="l" t="t" r="r" b="b"/>
            <a:pathLst>
              <a:path w="257810" h="256539">
                <a:moveTo>
                  <a:pt x="0" y="128016"/>
                </a:moveTo>
                <a:lnTo>
                  <a:pt x="10120" y="78170"/>
                </a:lnTo>
                <a:lnTo>
                  <a:pt x="37719" y="37480"/>
                </a:lnTo>
                <a:lnTo>
                  <a:pt x="78652" y="10054"/>
                </a:lnTo>
                <a:lnTo>
                  <a:pt x="128778" y="0"/>
                </a:lnTo>
                <a:lnTo>
                  <a:pt x="178903" y="10054"/>
                </a:lnTo>
                <a:lnTo>
                  <a:pt x="219837" y="37480"/>
                </a:lnTo>
                <a:lnTo>
                  <a:pt x="247435" y="78170"/>
                </a:lnTo>
                <a:lnTo>
                  <a:pt x="257556" y="128016"/>
                </a:lnTo>
                <a:lnTo>
                  <a:pt x="247435" y="177861"/>
                </a:lnTo>
                <a:lnTo>
                  <a:pt x="219837" y="218551"/>
                </a:lnTo>
                <a:lnTo>
                  <a:pt x="178903" y="245977"/>
                </a:lnTo>
                <a:lnTo>
                  <a:pt x="128778" y="256032"/>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44" name="object 44"/>
          <p:cNvSpPr/>
          <p:nvPr/>
        </p:nvSpPr>
        <p:spPr>
          <a:xfrm>
            <a:off x="4552188" y="4659629"/>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5" name="object 45"/>
          <p:cNvSpPr/>
          <p:nvPr/>
        </p:nvSpPr>
        <p:spPr>
          <a:xfrm>
            <a:off x="4552188" y="4659629"/>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46" name="object 46"/>
          <p:cNvSpPr/>
          <p:nvPr/>
        </p:nvSpPr>
        <p:spPr>
          <a:xfrm>
            <a:off x="5151120" y="4653534"/>
            <a:ext cx="257810" cy="256540"/>
          </a:xfrm>
          <a:custGeom>
            <a:avLst/>
            <a:gdLst/>
            <a:ahLst/>
            <a:cxnLst/>
            <a:rect l="l" t="t" r="r" b="b"/>
            <a:pathLst>
              <a:path w="257810" h="256539">
                <a:moveTo>
                  <a:pt x="128777" y="0"/>
                </a:moveTo>
                <a:lnTo>
                  <a:pt x="78652" y="10054"/>
                </a:lnTo>
                <a:lnTo>
                  <a:pt x="37718" y="37480"/>
                </a:lnTo>
                <a:lnTo>
                  <a:pt x="10120" y="78170"/>
                </a:lnTo>
                <a:lnTo>
                  <a:pt x="0" y="128015"/>
                </a:lnTo>
                <a:lnTo>
                  <a:pt x="10120" y="177845"/>
                </a:lnTo>
                <a:lnTo>
                  <a:pt x="37718" y="218536"/>
                </a:lnTo>
                <a:lnTo>
                  <a:pt x="78652" y="245971"/>
                </a:lnTo>
                <a:lnTo>
                  <a:pt x="128777" y="256031"/>
                </a:lnTo>
                <a:lnTo>
                  <a:pt x="178903" y="245971"/>
                </a:lnTo>
                <a:lnTo>
                  <a:pt x="219836" y="218536"/>
                </a:lnTo>
                <a:lnTo>
                  <a:pt x="247435" y="177845"/>
                </a:lnTo>
                <a:lnTo>
                  <a:pt x="257555" y="128015"/>
                </a:lnTo>
                <a:lnTo>
                  <a:pt x="247435" y="78170"/>
                </a:lnTo>
                <a:lnTo>
                  <a:pt x="219836" y="37480"/>
                </a:lnTo>
                <a:lnTo>
                  <a:pt x="178903" y="10054"/>
                </a:lnTo>
                <a:lnTo>
                  <a:pt x="128777" y="0"/>
                </a:lnTo>
                <a:close/>
              </a:path>
            </a:pathLst>
          </a:custGeom>
          <a:solidFill>
            <a:srgbClr val="84ADAF"/>
          </a:solidFill>
        </p:spPr>
        <p:txBody>
          <a:bodyPr wrap="square" lIns="0" tIns="0" rIns="0" bIns="0" rtlCol="0"/>
          <a:lstStyle/>
          <a:p>
            <a:endParaRPr/>
          </a:p>
        </p:txBody>
      </p:sp>
      <p:sp>
        <p:nvSpPr>
          <p:cNvPr id="47" name="object 47"/>
          <p:cNvSpPr/>
          <p:nvPr/>
        </p:nvSpPr>
        <p:spPr>
          <a:xfrm>
            <a:off x="5151120" y="4653534"/>
            <a:ext cx="257810" cy="256540"/>
          </a:xfrm>
          <a:custGeom>
            <a:avLst/>
            <a:gdLst/>
            <a:ahLst/>
            <a:cxnLst/>
            <a:rect l="l" t="t" r="r" b="b"/>
            <a:pathLst>
              <a:path w="257810" h="256539">
                <a:moveTo>
                  <a:pt x="0" y="128015"/>
                </a:moveTo>
                <a:lnTo>
                  <a:pt x="10120" y="78170"/>
                </a:lnTo>
                <a:lnTo>
                  <a:pt x="37718" y="37480"/>
                </a:lnTo>
                <a:lnTo>
                  <a:pt x="78652" y="10054"/>
                </a:lnTo>
                <a:lnTo>
                  <a:pt x="128777" y="0"/>
                </a:lnTo>
                <a:lnTo>
                  <a:pt x="178903" y="10054"/>
                </a:lnTo>
                <a:lnTo>
                  <a:pt x="219836" y="37480"/>
                </a:lnTo>
                <a:lnTo>
                  <a:pt x="247435" y="78170"/>
                </a:lnTo>
                <a:lnTo>
                  <a:pt x="257555" y="128015"/>
                </a:lnTo>
                <a:lnTo>
                  <a:pt x="247435" y="177845"/>
                </a:lnTo>
                <a:lnTo>
                  <a:pt x="219836" y="218536"/>
                </a:lnTo>
                <a:lnTo>
                  <a:pt x="178903" y="245971"/>
                </a:lnTo>
                <a:lnTo>
                  <a:pt x="128777" y="256031"/>
                </a:lnTo>
                <a:lnTo>
                  <a:pt x="78652" y="245971"/>
                </a:lnTo>
                <a:lnTo>
                  <a:pt x="37718" y="218536"/>
                </a:lnTo>
                <a:lnTo>
                  <a:pt x="10120" y="177845"/>
                </a:lnTo>
                <a:lnTo>
                  <a:pt x="0" y="128015"/>
                </a:lnTo>
                <a:close/>
              </a:path>
            </a:pathLst>
          </a:custGeom>
          <a:ln w="6096">
            <a:solidFill>
              <a:srgbClr val="344B5E"/>
            </a:solidFill>
          </a:ln>
        </p:spPr>
        <p:txBody>
          <a:bodyPr wrap="square" lIns="0" tIns="0" rIns="0" bIns="0" rtlCol="0"/>
          <a:lstStyle/>
          <a:p>
            <a:endParaRPr/>
          </a:p>
        </p:txBody>
      </p:sp>
      <p:sp>
        <p:nvSpPr>
          <p:cNvPr id="48" name="object 48"/>
          <p:cNvSpPr/>
          <p:nvPr/>
        </p:nvSpPr>
        <p:spPr>
          <a:xfrm>
            <a:off x="3939540" y="4400550"/>
            <a:ext cx="256540" cy="257810"/>
          </a:xfrm>
          <a:custGeom>
            <a:avLst/>
            <a:gdLst/>
            <a:ahLst/>
            <a:cxnLst/>
            <a:rect l="l" t="t" r="r" b="b"/>
            <a:pathLst>
              <a:path w="256539" h="257810">
                <a:moveTo>
                  <a:pt x="128015" y="0"/>
                </a:moveTo>
                <a:lnTo>
                  <a:pt x="78170" y="10120"/>
                </a:lnTo>
                <a:lnTo>
                  <a:pt x="37480" y="37719"/>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2" y="128778"/>
                </a:lnTo>
                <a:lnTo>
                  <a:pt x="245977" y="78652"/>
                </a:lnTo>
                <a:lnTo>
                  <a:pt x="218551" y="37719"/>
                </a:lnTo>
                <a:lnTo>
                  <a:pt x="177861" y="10120"/>
                </a:lnTo>
                <a:lnTo>
                  <a:pt x="128015" y="0"/>
                </a:lnTo>
                <a:close/>
              </a:path>
            </a:pathLst>
          </a:custGeom>
          <a:solidFill>
            <a:srgbClr val="84ADAF"/>
          </a:solidFill>
        </p:spPr>
        <p:txBody>
          <a:bodyPr wrap="square" lIns="0" tIns="0" rIns="0" bIns="0" rtlCol="0"/>
          <a:lstStyle/>
          <a:p>
            <a:endParaRPr/>
          </a:p>
        </p:txBody>
      </p:sp>
      <p:sp>
        <p:nvSpPr>
          <p:cNvPr id="49" name="object 49"/>
          <p:cNvSpPr/>
          <p:nvPr/>
        </p:nvSpPr>
        <p:spPr>
          <a:xfrm>
            <a:off x="3939540" y="4400550"/>
            <a:ext cx="256540" cy="257810"/>
          </a:xfrm>
          <a:custGeom>
            <a:avLst/>
            <a:gdLst/>
            <a:ahLst/>
            <a:cxnLst/>
            <a:rect l="l" t="t" r="r" b="b"/>
            <a:pathLst>
              <a:path w="256539" h="257810">
                <a:moveTo>
                  <a:pt x="0" y="128778"/>
                </a:moveTo>
                <a:lnTo>
                  <a:pt x="10054" y="78652"/>
                </a:lnTo>
                <a:lnTo>
                  <a:pt x="37480" y="37719"/>
                </a:lnTo>
                <a:lnTo>
                  <a:pt x="78170" y="10120"/>
                </a:lnTo>
                <a:lnTo>
                  <a:pt x="128015" y="0"/>
                </a:lnTo>
                <a:lnTo>
                  <a:pt x="177861" y="10120"/>
                </a:lnTo>
                <a:lnTo>
                  <a:pt x="218551" y="37718"/>
                </a:lnTo>
                <a:lnTo>
                  <a:pt x="245977" y="78652"/>
                </a:lnTo>
                <a:lnTo>
                  <a:pt x="256032" y="128778"/>
                </a:lnTo>
                <a:lnTo>
                  <a:pt x="245977" y="178903"/>
                </a:lnTo>
                <a:lnTo>
                  <a:pt x="218551" y="219836"/>
                </a:lnTo>
                <a:lnTo>
                  <a:pt x="177861" y="247435"/>
                </a:lnTo>
                <a:lnTo>
                  <a:pt x="128015"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0" name="object 50"/>
          <p:cNvSpPr/>
          <p:nvPr/>
        </p:nvSpPr>
        <p:spPr>
          <a:xfrm>
            <a:off x="3493008" y="4543805"/>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1" name="object 51"/>
          <p:cNvSpPr/>
          <p:nvPr/>
        </p:nvSpPr>
        <p:spPr>
          <a:xfrm>
            <a:off x="3493008" y="4543805"/>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52" name="object 52"/>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3" name="object 53"/>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4" name="object 54"/>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55" name="object 55"/>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6" name="object 56"/>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57" name="object 57"/>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8" name="object 58"/>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9" name="object 59"/>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0" name="object 60"/>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1" name="object 61"/>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2" name="object 62"/>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3" name="object 63"/>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64" name="object 64"/>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65" name="object 65"/>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6" name="object 66"/>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68" name="object 68"/>
          <p:cNvSpPr/>
          <p:nvPr/>
        </p:nvSpPr>
        <p:spPr>
          <a:xfrm>
            <a:off x="5001006" y="1889761"/>
            <a:ext cx="1406525" cy="2972435"/>
          </a:xfrm>
          <a:custGeom>
            <a:avLst/>
            <a:gdLst/>
            <a:ahLst/>
            <a:cxnLst/>
            <a:rect l="l" t="t" r="r" b="b"/>
            <a:pathLst>
              <a:path w="1406525" h="2972435">
                <a:moveTo>
                  <a:pt x="0" y="0"/>
                </a:moveTo>
                <a:lnTo>
                  <a:pt x="1406398" y="2971965"/>
                </a:lnTo>
              </a:path>
            </a:pathLst>
          </a:custGeom>
          <a:ln w="50292">
            <a:solidFill>
              <a:srgbClr val="6F2F9F"/>
            </a:solidFill>
          </a:ln>
        </p:spPr>
        <p:txBody>
          <a:bodyPr wrap="square" lIns="0" tIns="0" rIns="0" bIns="0" rtlCol="0"/>
          <a:lstStyle/>
          <a:p>
            <a:endParaRPr/>
          </a:p>
        </p:txBody>
      </p:sp>
      <p:sp>
        <p:nvSpPr>
          <p:cNvPr id="71" name="标题 70">
            <a:extLst>
              <a:ext uri="{FF2B5EF4-FFF2-40B4-BE49-F238E27FC236}">
                <a16:creationId xmlns:a16="http://schemas.microsoft.com/office/drawing/2014/main" id="{EF7AAB42-B8A7-4385-A3CC-5CF903850B58}"/>
              </a:ext>
            </a:extLst>
          </p:cNvPr>
          <p:cNvSpPr>
            <a:spLocks noGrp="1"/>
          </p:cNvSpPr>
          <p:nvPr>
            <p:ph type="title"/>
          </p:nvPr>
        </p:nvSpPr>
        <p:spPr/>
        <p:txBody>
          <a:bodyPr/>
          <a:lstStyle/>
          <a:p>
            <a:r>
              <a:rPr lang="en-US" altLang="zh-CN" dirty="0"/>
              <a:t>SVM</a:t>
            </a:r>
            <a:r>
              <a:rPr lang="zh-CN" altLang="en-US" dirty="0"/>
              <a:t>分类</a:t>
            </a:r>
          </a:p>
        </p:txBody>
      </p:sp>
      <p:sp>
        <p:nvSpPr>
          <p:cNvPr id="72" name="文本框 71">
            <a:extLst>
              <a:ext uri="{FF2B5EF4-FFF2-40B4-BE49-F238E27FC236}">
                <a16:creationId xmlns:a16="http://schemas.microsoft.com/office/drawing/2014/main" id="{C60052DE-DDD3-4186-BB24-D9FDC0A3143D}"/>
              </a:ext>
            </a:extLst>
          </p:cNvPr>
          <p:cNvSpPr txBox="1"/>
          <p:nvPr/>
        </p:nvSpPr>
        <p:spPr>
          <a:xfrm>
            <a:off x="611560" y="1417638"/>
            <a:ext cx="3099888"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找出能最佳划分两类的线</a:t>
            </a:r>
            <a:endParaRPr lang="zh-CN" altLang="en-US" sz="2000" dirty="0"/>
          </a:p>
        </p:txBody>
      </p:sp>
    </p:spTree>
    <p:extLst>
      <p:ext uri="{BB962C8B-B14F-4D97-AF65-F5344CB8AC3E}">
        <p14:creationId xmlns:p14="http://schemas.microsoft.com/office/powerpoint/2010/main" val="426046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3" name="object 3"/>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4" name="object 4"/>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5" name="object 5"/>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6" name="object 6"/>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7" name="object 7"/>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8" name="object 8"/>
          <p:cNvSpPr/>
          <p:nvPr/>
        </p:nvSpPr>
        <p:spPr>
          <a:xfrm>
            <a:off x="5353811" y="3344417"/>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9" name="object 9"/>
          <p:cNvSpPr/>
          <p:nvPr/>
        </p:nvSpPr>
        <p:spPr>
          <a:xfrm>
            <a:off x="5353811" y="3344417"/>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 name="object 10"/>
          <p:cNvSpPr/>
          <p:nvPr/>
        </p:nvSpPr>
        <p:spPr>
          <a:xfrm>
            <a:off x="4300728" y="2469641"/>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1" name="object 11"/>
          <p:cNvSpPr/>
          <p:nvPr/>
        </p:nvSpPr>
        <p:spPr>
          <a:xfrm>
            <a:off x="4300728" y="2469641"/>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2" name="object 12"/>
          <p:cNvSpPr/>
          <p:nvPr/>
        </p:nvSpPr>
        <p:spPr>
          <a:xfrm>
            <a:off x="4658867" y="224713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8" y="218551"/>
                </a:lnTo>
                <a:lnTo>
                  <a:pt x="78652" y="245977"/>
                </a:lnTo>
                <a:lnTo>
                  <a:pt x="128778" y="256032"/>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D0692F"/>
          </a:solidFill>
        </p:spPr>
        <p:txBody>
          <a:bodyPr wrap="square" lIns="0" tIns="0" rIns="0" bIns="0" rtlCol="0"/>
          <a:lstStyle/>
          <a:p>
            <a:endParaRPr/>
          </a:p>
        </p:txBody>
      </p:sp>
      <p:sp>
        <p:nvSpPr>
          <p:cNvPr id="13" name="object 13"/>
          <p:cNvSpPr/>
          <p:nvPr/>
        </p:nvSpPr>
        <p:spPr>
          <a:xfrm>
            <a:off x="4658867" y="224713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2"/>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14" name="object 14"/>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5" name="object 15"/>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 name="object 16"/>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7" name="object 17"/>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 name="object 18"/>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9" name="object 19"/>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20" name="object 20"/>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1" name="object 21"/>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2" name="object 22"/>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3" name="object 23"/>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4" name="object 24"/>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5" name="object 25"/>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26" name="object 26"/>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7" name="object 27"/>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8" name="object 28"/>
          <p:cNvSpPr/>
          <p:nvPr/>
        </p:nvSpPr>
        <p:spPr>
          <a:xfrm>
            <a:off x="5792723" y="3332226"/>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9" name="object 29"/>
          <p:cNvSpPr/>
          <p:nvPr/>
        </p:nvSpPr>
        <p:spPr>
          <a:xfrm>
            <a:off x="5792723" y="3332226"/>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0" name="object 30"/>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1" name="object 31"/>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2" name="object 32"/>
          <p:cNvSpPr/>
          <p:nvPr/>
        </p:nvSpPr>
        <p:spPr>
          <a:xfrm>
            <a:off x="3805428" y="3874770"/>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3" name="object 33"/>
          <p:cNvSpPr/>
          <p:nvPr/>
        </p:nvSpPr>
        <p:spPr>
          <a:xfrm>
            <a:off x="3805428" y="3874770"/>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4" name="object 34"/>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35" name="object 35"/>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36" name="object 36"/>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7" name="object 37"/>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8" name="object 38"/>
          <p:cNvSpPr/>
          <p:nvPr/>
        </p:nvSpPr>
        <p:spPr>
          <a:xfrm>
            <a:off x="4421123" y="3754373"/>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9" name="object 39"/>
          <p:cNvSpPr/>
          <p:nvPr/>
        </p:nvSpPr>
        <p:spPr>
          <a:xfrm>
            <a:off x="4421123" y="3754373"/>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0" name="object 40"/>
          <p:cNvSpPr/>
          <p:nvPr/>
        </p:nvSpPr>
        <p:spPr>
          <a:xfrm>
            <a:off x="4890515" y="390829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9" y="218551"/>
                </a:lnTo>
                <a:lnTo>
                  <a:pt x="78652" y="245977"/>
                </a:lnTo>
                <a:lnTo>
                  <a:pt x="128778" y="256031"/>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1" name="object 41"/>
          <p:cNvSpPr/>
          <p:nvPr/>
        </p:nvSpPr>
        <p:spPr>
          <a:xfrm>
            <a:off x="4890515" y="390829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1"/>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42" name="object 42"/>
          <p:cNvSpPr/>
          <p:nvPr/>
        </p:nvSpPr>
        <p:spPr>
          <a:xfrm>
            <a:off x="4888991" y="4315205"/>
            <a:ext cx="257810" cy="256540"/>
          </a:xfrm>
          <a:custGeom>
            <a:avLst/>
            <a:gdLst/>
            <a:ahLst/>
            <a:cxnLst/>
            <a:rect l="l" t="t" r="r" b="b"/>
            <a:pathLst>
              <a:path w="257810" h="256539">
                <a:moveTo>
                  <a:pt x="128778" y="0"/>
                </a:moveTo>
                <a:lnTo>
                  <a:pt x="78652" y="10054"/>
                </a:lnTo>
                <a:lnTo>
                  <a:pt x="37719" y="37480"/>
                </a:lnTo>
                <a:lnTo>
                  <a:pt x="10120" y="78170"/>
                </a:lnTo>
                <a:lnTo>
                  <a:pt x="0" y="128016"/>
                </a:lnTo>
                <a:lnTo>
                  <a:pt x="10120" y="177861"/>
                </a:lnTo>
                <a:lnTo>
                  <a:pt x="37718" y="218551"/>
                </a:lnTo>
                <a:lnTo>
                  <a:pt x="78652" y="245977"/>
                </a:lnTo>
                <a:lnTo>
                  <a:pt x="128778" y="256032"/>
                </a:lnTo>
                <a:lnTo>
                  <a:pt x="178903" y="245977"/>
                </a:lnTo>
                <a:lnTo>
                  <a:pt x="219837" y="218551"/>
                </a:lnTo>
                <a:lnTo>
                  <a:pt x="247435" y="177861"/>
                </a:lnTo>
                <a:lnTo>
                  <a:pt x="257556" y="128016"/>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3" name="object 43"/>
          <p:cNvSpPr/>
          <p:nvPr/>
        </p:nvSpPr>
        <p:spPr>
          <a:xfrm>
            <a:off x="4888991" y="4315205"/>
            <a:ext cx="257810" cy="256540"/>
          </a:xfrm>
          <a:custGeom>
            <a:avLst/>
            <a:gdLst/>
            <a:ahLst/>
            <a:cxnLst/>
            <a:rect l="l" t="t" r="r" b="b"/>
            <a:pathLst>
              <a:path w="257810" h="256539">
                <a:moveTo>
                  <a:pt x="0" y="128016"/>
                </a:moveTo>
                <a:lnTo>
                  <a:pt x="10120" y="78170"/>
                </a:lnTo>
                <a:lnTo>
                  <a:pt x="37719" y="37480"/>
                </a:lnTo>
                <a:lnTo>
                  <a:pt x="78652" y="10054"/>
                </a:lnTo>
                <a:lnTo>
                  <a:pt x="128778" y="0"/>
                </a:lnTo>
                <a:lnTo>
                  <a:pt x="178903" y="10054"/>
                </a:lnTo>
                <a:lnTo>
                  <a:pt x="219837" y="37480"/>
                </a:lnTo>
                <a:lnTo>
                  <a:pt x="247435" y="78170"/>
                </a:lnTo>
                <a:lnTo>
                  <a:pt x="257556" y="128016"/>
                </a:lnTo>
                <a:lnTo>
                  <a:pt x="247435" y="177861"/>
                </a:lnTo>
                <a:lnTo>
                  <a:pt x="219837" y="218551"/>
                </a:lnTo>
                <a:lnTo>
                  <a:pt x="178903" y="245977"/>
                </a:lnTo>
                <a:lnTo>
                  <a:pt x="128778" y="256032"/>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44" name="object 44"/>
          <p:cNvSpPr/>
          <p:nvPr/>
        </p:nvSpPr>
        <p:spPr>
          <a:xfrm>
            <a:off x="4552188" y="4659629"/>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5" name="object 45"/>
          <p:cNvSpPr/>
          <p:nvPr/>
        </p:nvSpPr>
        <p:spPr>
          <a:xfrm>
            <a:off x="4552188" y="4659629"/>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46" name="object 46"/>
          <p:cNvSpPr/>
          <p:nvPr/>
        </p:nvSpPr>
        <p:spPr>
          <a:xfrm>
            <a:off x="5151120" y="4653534"/>
            <a:ext cx="257810" cy="256540"/>
          </a:xfrm>
          <a:custGeom>
            <a:avLst/>
            <a:gdLst/>
            <a:ahLst/>
            <a:cxnLst/>
            <a:rect l="l" t="t" r="r" b="b"/>
            <a:pathLst>
              <a:path w="257810" h="256539">
                <a:moveTo>
                  <a:pt x="128777" y="0"/>
                </a:moveTo>
                <a:lnTo>
                  <a:pt x="78652" y="10054"/>
                </a:lnTo>
                <a:lnTo>
                  <a:pt x="37718" y="37480"/>
                </a:lnTo>
                <a:lnTo>
                  <a:pt x="10120" y="78170"/>
                </a:lnTo>
                <a:lnTo>
                  <a:pt x="0" y="128015"/>
                </a:lnTo>
                <a:lnTo>
                  <a:pt x="10120" y="177845"/>
                </a:lnTo>
                <a:lnTo>
                  <a:pt x="37718" y="218536"/>
                </a:lnTo>
                <a:lnTo>
                  <a:pt x="78652" y="245971"/>
                </a:lnTo>
                <a:lnTo>
                  <a:pt x="128777" y="256031"/>
                </a:lnTo>
                <a:lnTo>
                  <a:pt x="178903" y="245971"/>
                </a:lnTo>
                <a:lnTo>
                  <a:pt x="219836" y="218536"/>
                </a:lnTo>
                <a:lnTo>
                  <a:pt x="247435" y="177845"/>
                </a:lnTo>
                <a:lnTo>
                  <a:pt x="257555" y="128015"/>
                </a:lnTo>
                <a:lnTo>
                  <a:pt x="247435" y="78170"/>
                </a:lnTo>
                <a:lnTo>
                  <a:pt x="219836" y="37480"/>
                </a:lnTo>
                <a:lnTo>
                  <a:pt x="178903" y="10054"/>
                </a:lnTo>
                <a:lnTo>
                  <a:pt x="128777" y="0"/>
                </a:lnTo>
                <a:close/>
              </a:path>
            </a:pathLst>
          </a:custGeom>
          <a:solidFill>
            <a:srgbClr val="84ADAF"/>
          </a:solidFill>
        </p:spPr>
        <p:txBody>
          <a:bodyPr wrap="square" lIns="0" tIns="0" rIns="0" bIns="0" rtlCol="0"/>
          <a:lstStyle/>
          <a:p>
            <a:endParaRPr/>
          </a:p>
        </p:txBody>
      </p:sp>
      <p:sp>
        <p:nvSpPr>
          <p:cNvPr id="47" name="object 47"/>
          <p:cNvSpPr/>
          <p:nvPr/>
        </p:nvSpPr>
        <p:spPr>
          <a:xfrm>
            <a:off x="5151120" y="4653534"/>
            <a:ext cx="257810" cy="256540"/>
          </a:xfrm>
          <a:custGeom>
            <a:avLst/>
            <a:gdLst/>
            <a:ahLst/>
            <a:cxnLst/>
            <a:rect l="l" t="t" r="r" b="b"/>
            <a:pathLst>
              <a:path w="257810" h="256539">
                <a:moveTo>
                  <a:pt x="0" y="128015"/>
                </a:moveTo>
                <a:lnTo>
                  <a:pt x="10120" y="78170"/>
                </a:lnTo>
                <a:lnTo>
                  <a:pt x="37718" y="37480"/>
                </a:lnTo>
                <a:lnTo>
                  <a:pt x="78652" y="10054"/>
                </a:lnTo>
                <a:lnTo>
                  <a:pt x="128777" y="0"/>
                </a:lnTo>
                <a:lnTo>
                  <a:pt x="178903" y="10054"/>
                </a:lnTo>
                <a:lnTo>
                  <a:pt x="219836" y="37480"/>
                </a:lnTo>
                <a:lnTo>
                  <a:pt x="247435" y="78170"/>
                </a:lnTo>
                <a:lnTo>
                  <a:pt x="257555" y="128015"/>
                </a:lnTo>
                <a:lnTo>
                  <a:pt x="247435" y="177845"/>
                </a:lnTo>
                <a:lnTo>
                  <a:pt x="219836" y="218536"/>
                </a:lnTo>
                <a:lnTo>
                  <a:pt x="178903" y="245971"/>
                </a:lnTo>
                <a:lnTo>
                  <a:pt x="128777" y="256031"/>
                </a:lnTo>
                <a:lnTo>
                  <a:pt x="78652" y="245971"/>
                </a:lnTo>
                <a:lnTo>
                  <a:pt x="37718" y="218536"/>
                </a:lnTo>
                <a:lnTo>
                  <a:pt x="10120" y="177845"/>
                </a:lnTo>
                <a:lnTo>
                  <a:pt x="0" y="128015"/>
                </a:lnTo>
                <a:close/>
              </a:path>
            </a:pathLst>
          </a:custGeom>
          <a:ln w="6096">
            <a:solidFill>
              <a:srgbClr val="344B5E"/>
            </a:solidFill>
          </a:ln>
        </p:spPr>
        <p:txBody>
          <a:bodyPr wrap="square" lIns="0" tIns="0" rIns="0" bIns="0" rtlCol="0"/>
          <a:lstStyle/>
          <a:p>
            <a:endParaRPr/>
          </a:p>
        </p:txBody>
      </p:sp>
      <p:sp>
        <p:nvSpPr>
          <p:cNvPr id="48" name="object 48"/>
          <p:cNvSpPr/>
          <p:nvPr/>
        </p:nvSpPr>
        <p:spPr>
          <a:xfrm>
            <a:off x="3939540" y="4400550"/>
            <a:ext cx="256540" cy="257810"/>
          </a:xfrm>
          <a:custGeom>
            <a:avLst/>
            <a:gdLst/>
            <a:ahLst/>
            <a:cxnLst/>
            <a:rect l="l" t="t" r="r" b="b"/>
            <a:pathLst>
              <a:path w="256539" h="257810">
                <a:moveTo>
                  <a:pt x="128015" y="0"/>
                </a:moveTo>
                <a:lnTo>
                  <a:pt x="78170" y="10120"/>
                </a:lnTo>
                <a:lnTo>
                  <a:pt x="37480" y="37719"/>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2" y="128778"/>
                </a:lnTo>
                <a:lnTo>
                  <a:pt x="245977" y="78652"/>
                </a:lnTo>
                <a:lnTo>
                  <a:pt x="218551" y="37719"/>
                </a:lnTo>
                <a:lnTo>
                  <a:pt x="177861" y="10120"/>
                </a:lnTo>
                <a:lnTo>
                  <a:pt x="128015" y="0"/>
                </a:lnTo>
                <a:close/>
              </a:path>
            </a:pathLst>
          </a:custGeom>
          <a:solidFill>
            <a:srgbClr val="84ADAF"/>
          </a:solidFill>
        </p:spPr>
        <p:txBody>
          <a:bodyPr wrap="square" lIns="0" tIns="0" rIns="0" bIns="0" rtlCol="0"/>
          <a:lstStyle/>
          <a:p>
            <a:endParaRPr/>
          </a:p>
        </p:txBody>
      </p:sp>
      <p:sp>
        <p:nvSpPr>
          <p:cNvPr id="49" name="object 49"/>
          <p:cNvSpPr/>
          <p:nvPr/>
        </p:nvSpPr>
        <p:spPr>
          <a:xfrm>
            <a:off x="3939540" y="4400550"/>
            <a:ext cx="256540" cy="257810"/>
          </a:xfrm>
          <a:custGeom>
            <a:avLst/>
            <a:gdLst/>
            <a:ahLst/>
            <a:cxnLst/>
            <a:rect l="l" t="t" r="r" b="b"/>
            <a:pathLst>
              <a:path w="256539" h="257810">
                <a:moveTo>
                  <a:pt x="0" y="128778"/>
                </a:moveTo>
                <a:lnTo>
                  <a:pt x="10054" y="78652"/>
                </a:lnTo>
                <a:lnTo>
                  <a:pt x="37480" y="37719"/>
                </a:lnTo>
                <a:lnTo>
                  <a:pt x="78170" y="10120"/>
                </a:lnTo>
                <a:lnTo>
                  <a:pt x="128015" y="0"/>
                </a:lnTo>
                <a:lnTo>
                  <a:pt x="177861" y="10120"/>
                </a:lnTo>
                <a:lnTo>
                  <a:pt x="218551" y="37718"/>
                </a:lnTo>
                <a:lnTo>
                  <a:pt x="245977" y="78652"/>
                </a:lnTo>
                <a:lnTo>
                  <a:pt x="256032" y="128778"/>
                </a:lnTo>
                <a:lnTo>
                  <a:pt x="245977" y="178903"/>
                </a:lnTo>
                <a:lnTo>
                  <a:pt x="218551" y="219836"/>
                </a:lnTo>
                <a:lnTo>
                  <a:pt x="177861" y="247435"/>
                </a:lnTo>
                <a:lnTo>
                  <a:pt x="128015"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0" name="object 50"/>
          <p:cNvSpPr/>
          <p:nvPr/>
        </p:nvSpPr>
        <p:spPr>
          <a:xfrm>
            <a:off x="3493008" y="4543805"/>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1" name="object 51"/>
          <p:cNvSpPr/>
          <p:nvPr/>
        </p:nvSpPr>
        <p:spPr>
          <a:xfrm>
            <a:off x="3493008" y="4543805"/>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52" name="object 52"/>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3" name="object 53"/>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4" name="object 54"/>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55" name="object 55"/>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6" name="object 56"/>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57" name="object 57"/>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8" name="object 58"/>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9" name="object 59"/>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0" name="object 60"/>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1" name="object 61"/>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2" name="object 62"/>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3" name="object 63"/>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64" name="object 64"/>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65" name="object 65"/>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6" name="object 66"/>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68" name="object 68"/>
          <p:cNvSpPr/>
          <p:nvPr/>
        </p:nvSpPr>
        <p:spPr>
          <a:xfrm>
            <a:off x="2509267" y="3861817"/>
            <a:ext cx="4248785" cy="454659"/>
          </a:xfrm>
          <a:custGeom>
            <a:avLst/>
            <a:gdLst/>
            <a:ahLst/>
            <a:cxnLst/>
            <a:rect l="l" t="t" r="r" b="b"/>
            <a:pathLst>
              <a:path w="4248784" h="454660">
                <a:moveTo>
                  <a:pt x="0" y="454278"/>
                </a:moveTo>
                <a:lnTo>
                  <a:pt x="4248658" y="0"/>
                </a:lnTo>
              </a:path>
            </a:pathLst>
          </a:custGeom>
          <a:ln w="50292">
            <a:solidFill>
              <a:srgbClr val="6F2F9F"/>
            </a:solidFill>
          </a:ln>
        </p:spPr>
        <p:txBody>
          <a:bodyPr wrap="square" lIns="0" tIns="0" rIns="0" bIns="0" rtlCol="0"/>
          <a:lstStyle/>
          <a:p>
            <a:endParaRPr/>
          </a:p>
        </p:txBody>
      </p:sp>
      <p:sp>
        <p:nvSpPr>
          <p:cNvPr id="71" name="标题 70">
            <a:extLst>
              <a:ext uri="{FF2B5EF4-FFF2-40B4-BE49-F238E27FC236}">
                <a16:creationId xmlns:a16="http://schemas.microsoft.com/office/drawing/2014/main" id="{F027C443-2F94-4E6F-86F3-1FB5DE91DA15}"/>
              </a:ext>
            </a:extLst>
          </p:cNvPr>
          <p:cNvSpPr>
            <a:spLocks noGrp="1"/>
          </p:cNvSpPr>
          <p:nvPr>
            <p:ph type="title"/>
          </p:nvPr>
        </p:nvSpPr>
        <p:spPr/>
        <p:txBody>
          <a:bodyPr/>
          <a:lstStyle/>
          <a:p>
            <a:r>
              <a:rPr lang="en-US" altLang="zh-CN" dirty="0"/>
              <a:t>SVM</a:t>
            </a:r>
            <a:r>
              <a:rPr lang="zh-CN" altLang="en-US" dirty="0"/>
              <a:t>分类</a:t>
            </a:r>
          </a:p>
        </p:txBody>
      </p:sp>
      <p:sp>
        <p:nvSpPr>
          <p:cNvPr id="72" name="文本框 71">
            <a:extLst>
              <a:ext uri="{FF2B5EF4-FFF2-40B4-BE49-F238E27FC236}">
                <a16:creationId xmlns:a16="http://schemas.microsoft.com/office/drawing/2014/main" id="{A8EAA660-D1F5-4946-B8B9-4F31727EBFFF}"/>
              </a:ext>
            </a:extLst>
          </p:cNvPr>
          <p:cNvSpPr txBox="1"/>
          <p:nvPr/>
        </p:nvSpPr>
        <p:spPr>
          <a:xfrm>
            <a:off x="611560" y="1417638"/>
            <a:ext cx="3099888"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找出能最佳划分两类的线</a:t>
            </a:r>
            <a:endParaRPr lang="zh-CN" altLang="en-US" sz="2000" dirty="0"/>
          </a:p>
        </p:txBody>
      </p:sp>
    </p:spTree>
    <p:extLst>
      <p:ext uri="{BB962C8B-B14F-4D97-AF65-F5344CB8AC3E}">
        <p14:creationId xmlns:p14="http://schemas.microsoft.com/office/powerpoint/2010/main" val="362611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3" name="object 3"/>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4" name="object 4"/>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5" name="object 5"/>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6" name="object 6"/>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7" name="object 7"/>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8" name="object 8"/>
          <p:cNvSpPr/>
          <p:nvPr/>
        </p:nvSpPr>
        <p:spPr>
          <a:xfrm>
            <a:off x="5353811" y="3344417"/>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9" name="object 9"/>
          <p:cNvSpPr/>
          <p:nvPr/>
        </p:nvSpPr>
        <p:spPr>
          <a:xfrm>
            <a:off x="5353811" y="3344417"/>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 name="object 10"/>
          <p:cNvSpPr/>
          <p:nvPr/>
        </p:nvSpPr>
        <p:spPr>
          <a:xfrm>
            <a:off x="4300728" y="2469641"/>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1" name="object 11"/>
          <p:cNvSpPr/>
          <p:nvPr/>
        </p:nvSpPr>
        <p:spPr>
          <a:xfrm>
            <a:off x="4300728" y="2469641"/>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2" name="object 12"/>
          <p:cNvSpPr/>
          <p:nvPr/>
        </p:nvSpPr>
        <p:spPr>
          <a:xfrm>
            <a:off x="4658867" y="224713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8" y="218551"/>
                </a:lnTo>
                <a:lnTo>
                  <a:pt x="78652" y="245977"/>
                </a:lnTo>
                <a:lnTo>
                  <a:pt x="128778" y="256032"/>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D0692F"/>
          </a:solidFill>
        </p:spPr>
        <p:txBody>
          <a:bodyPr wrap="square" lIns="0" tIns="0" rIns="0" bIns="0" rtlCol="0"/>
          <a:lstStyle/>
          <a:p>
            <a:endParaRPr/>
          </a:p>
        </p:txBody>
      </p:sp>
      <p:sp>
        <p:nvSpPr>
          <p:cNvPr id="13" name="object 13"/>
          <p:cNvSpPr/>
          <p:nvPr/>
        </p:nvSpPr>
        <p:spPr>
          <a:xfrm>
            <a:off x="4658867" y="224713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2"/>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14" name="object 14"/>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5" name="object 15"/>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 name="object 16"/>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7" name="object 17"/>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 name="object 18"/>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9" name="object 19"/>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20" name="object 20"/>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1" name="object 21"/>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2" name="object 22"/>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3" name="object 23"/>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4" name="object 24"/>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5" name="object 25"/>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26" name="object 26"/>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7" name="object 27"/>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8" name="object 28"/>
          <p:cNvSpPr/>
          <p:nvPr/>
        </p:nvSpPr>
        <p:spPr>
          <a:xfrm>
            <a:off x="5792723" y="3332226"/>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9" name="object 29"/>
          <p:cNvSpPr/>
          <p:nvPr/>
        </p:nvSpPr>
        <p:spPr>
          <a:xfrm>
            <a:off x="5792723" y="3332226"/>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0" name="object 30"/>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1" name="object 31"/>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2" name="object 32"/>
          <p:cNvSpPr/>
          <p:nvPr/>
        </p:nvSpPr>
        <p:spPr>
          <a:xfrm>
            <a:off x="3805428" y="3874770"/>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3" name="object 33"/>
          <p:cNvSpPr/>
          <p:nvPr/>
        </p:nvSpPr>
        <p:spPr>
          <a:xfrm>
            <a:off x="3805428" y="3874770"/>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4" name="object 34"/>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35" name="object 35"/>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36" name="object 36"/>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7" name="object 37"/>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8" name="object 38"/>
          <p:cNvSpPr/>
          <p:nvPr/>
        </p:nvSpPr>
        <p:spPr>
          <a:xfrm>
            <a:off x="4421123" y="3754373"/>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9" name="object 39"/>
          <p:cNvSpPr/>
          <p:nvPr/>
        </p:nvSpPr>
        <p:spPr>
          <a:xfrm>
            <a:off x="4421123" y="3754373"/>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0" name="object 40"/>
          <p:cNvSpPr/>
          <p:nvPr/>
        </p:nvSpPr>
        <p:spPr>
          <a:xfrm>
            <a:off x="4890515" y="390829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9" y="218551"/>
                </a:lnTo>
                <a:lnTo>
                  <a:pt x="78652" y="245977"/>
                </a:lnTo>
                <a:lnTo>
                  <a:pt x="128778" y="256031"/>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1" name="object 41"/>
          <p:cNvSpPr/>
          <p:nvPr/>
        </p:nvSpPr>
        <p:spPr>
          <a:xfrm>
            <a:off x="4890515" y="390829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1"/>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42" name="object 42"/>
          <p:cNvSpPr/>
          <p:nvPr/>
        </p:nvSpPr>
        <p:spPr>
          <a:xfrm>
            <a:off x="4888991" y="4315205"/>
            <a:ext cx="257810" cy="256540"/>
          </a:xfrm>
          <a:custGeom>
            <a:avLst/>
            <a:gdLst/>
            <a:ahLst/>
            <a:cxnLst/>
            <a:rect l="l" t="t" r="r" b="b"/>
            <a:pathLst>
              <a:path w="257810" h="256539">
                <a:moveTo>
                  <a:pt x="128778" y="0"/>
                </a:moveTo>
                <a:lnTo>
                  <a:pt x="78652" y="10054"/>
                </a:lnTo>
                <a:lnTo>
                  <a:pt x="37719" y="37480"/>
                </a:lnTo>
                <a:lnTo>
                  <a:pt x="10120" y="78170"/>
                </a:lnTo>
                <a:lnTo>
                  <a:pt x="0" y="128016"/>
                </a:lnTo>
                <a:lnTo>
                  <a:pt x="10120" y="177861"/>
                </a:lnTo>
                <a:lnTo>
                  <a:pt x="37718" y="218551"/>
                </a:lnTo>
                <a:lnTo>
                  <a:pt x="78652" y="245977"/>
                </a:lnTo>
                <a:lnTo>
                  <a:pt x="128778" y="256032"/>
                </a:lnTo>
                <a:lnTo>
                  <a:pt x="178903" y="245977"/>
                </a:lnTo>
                <a:lnTo>
                  <a:pt x="219837" y="218551"/>
                </a:lnTo>
                <a:lnTo>
                  <a:pt x="247435" y="177861"/>
                </a:lnTo>
                <a:lnTo>
                  <a:pt x="257556" y="128016"/>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3" name="object 43"/>
          <p:cNvSpPr/>
          <p:nvPr/>
        </p:nvSpPr>
        <p:spPr>
          <a:xfrm>
            <a:off x="4888991" y="4315205"/>
            <a:ext cx="257810" cy="256540"/>
          </a:xfrm>
          <a:custGeom>
            <a:avLst/>
            <a:gdLst/>
            <a:ahLst/>
            <a:cxnLst/>
            <a:rect l="l" t="t" r="r" b="b"/>
            <a:pathLst>
              <a:path w="257810" h="256539">
                <a:moveTo>
                  <a:pt x="0" y="128016"/>
                </a:moveTo>
                <a:lnTo>
                  <a:pt x="10120" y="78170"/>
                </a:lnTo>
                <a:lnTo>
                  <a:pt x="37719" y="37480"/>
                </a:lnTo>
                <a:lnTo>
                  <a:pt x="78652" y="10054"/>
                </a:lnTo>
                <a:lnTo>
                  <a:pt x="128778" y="0"/>
                </a:lnTo>
                <a:lnTo>
                  <a:pt x="178903" y="10054"/>
                </a:lnTo>
                <a:lnTo>
                  <a:pt x="219837" y="37480"/>
                </a:lnTo>
                <a:lnTo>
                  <a:pt x="247435" y="78170"/>
                </a:lnTo>
                <a:lnTo>
                  <a:pt x="257556" y="128016"/>
                </a:lnTo>
                <a:lnTo>
                  <a:pt x="247435" y="177861"/>
                </a:lnTo>
                <a:lnTo>
                  <a:pt x="219837" y="218551"/>
                </a:lnTo>
                <a:lnTo>
                  <a:pt x="178903" y="245977"/>
                </a:lnTo>
                <a:lnTo>
                  <a:pt x="128778" y="256032"/>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44" name="object 44"/>
          <p:cNvSpPr/>
          <p:nvPr/>
        </p:nvSpPr>
        <p:spPr>
          <a:xfrm>
            <a:off x="4552188" y="4659629"/>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5" name="object 45"/>
          <p:cNvSpPr/>
          <p:nvPr/>
        </p:nvSpPr>
        <p:spPr>
          <a:xfrm>
            <a:off x="4552188" y="4659629"/>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46" name="object 46"/>
          <p:cNvSpPr/>
          <p:nvPr/>
        </p:nvSpPr>
        <p:spPr>
          <a:xfrm>
            <a:off x="5151120" y="4653534"/>
            <a:ext cx="257810" cy="256540"/>
          </a:xfrm>
          <a:custGeom>
            <a:avLst/>
            <a:gdLst/>
            <a:ahLst/>
            <a:cxnLst/>
            <a:rect l="l" t="t" r="r" b="b"/>
            <a:pathLst>
              <a:path w="257810" h="256539">
                <a:moveTo>
                  <a:pt x="128777" y="0"/>
                </a:moveTo>
                <a:lnTo>
                  <a:pt x="78652" y="10054"/>
                </a:lnTo>
                <a:lnTo>
                  <a:pt x="37718" y="37480"/>
                </a:lnTo>
                <a:lnTo>
                  <a:pt x="10120" y="78170"/>
                </a:lnTo>
                <a:lnTo>
                  <a:pt x="0" y="128015"/>
                </a:lnTo>
                <a:lnTo>
                  <a:pt x="10120" y="177845"/>
                </a:lnTo>
                <a:lnTo>
                  <a:pt x="37718" y="218536"/>
                </a:lnTo>
                <a:lnTo>
                  <a:pt x="78652" y="245971"/>
                </a:lnTo>
                <a:lnTo>
                  <a:pt x="128777" y="256031"/>
                </a:lnTo>
                <a:lnTo>
                  <a:pt x="178903" y="245971"/>
                </a:lnTo>
                <a:lnTo>
                  <a:pt x="219836" y="218536"/>
                </a:lnTo>
                <a:lnTo>
                  <a:pt x="247435" y="177845"/>
                </a:lnTo>
                <a:lnTo>
                  <a:pt x="257555" y="128015"/>
                </a:lnTo>
                <a:lnTo>
                  <a:pt x="247435" y="78170"/>
                </a:lnTo>
                <a:lnTo>
                  <a:pt x="219836" y="37480"/>
                </a:lnTo>
                <a:lnTo>
                  <a:pt x="178903" y="10054"/>
                </a:lnTo>
                <a:lnTo>
                  <a:pt x="128777" y="0"/>
                </a:lnTo>
                <a:close/>
              </a:path>
            </a:pathLst>
          </a:custGeom>
          <a:solidFill>
            <a:srgbClr val="84ADAF"/>
          </a:solidFill>
        </p:spPr>
        <p:txBody>
          <a:bodyPr wrap="square" lIns="0" tIns="0" rIns="0" bIns="0" rtlCol="0"/>
          <a:lstStyle/>
          <a:p>
            <a:endParaRPr/>
          </a:p>
        </p:txBody>
      </p:sp>
      <p:sp>
        <p:nvSpPr>
          <p:cNvPr id="47" name="object 47"/>
          <p:cNvSpPr/>
          <p:nvPr/>
        </p:nvSpPr>
        <p:spPr>
          <a:xfrm>
            <a:off x="5151120" y="4653534"/>
            <a:ext cx="257810" cy="256540"/>
          </a:xfrm>
          <a:custGeom>
            <a:avLst/>
            <a:gdLst/>
            <a:ahLst/>
            <a:cxnLst/>
            <a:rect l="l" t="t" r="r" b="b"/>
            <a:pathLst>
              <a:path w="257810" h="256539">
                <a:moveTo>
                  <a:pt x="0" y="128015"/>
                </a:moveTo>
                <a:lnTo>
                  <a:pt x="10120" y="78170"/>
                </a:lnTo>
                <a:lnTo>
                  <a:pt x="37718" y="37480"/>
                </a:lnTo>
                <a:lnTo>
                  <a:pt x="78652" y="10054"/>
                </a:lnTo>
                <a:lnTo>
                  <a:pt x="128777" y="0"/>
                </a:lnTo>
                <a:lnTo>
                  <a:pt x="178903" y="10054"/>
                </a:lnTo>
                <a:lnTo>
                  <a:pt x="219836" y="37480"/>
                </a:lnTo>
                <a:lnTo>
                  <a:pt x="247435" y="78170"/>
                </a:lnTo>
                <a:lnTo>
                  <a:pt x="257555" y="128015"/>
                </a:lnTo>
                <a:lnTo>
                  <a:pt x="247435" y="177845"/>
                </a:lnTo>
                <a:lnTo>
                  <a:pt x="219836" y="218536"/>
                </a:lnTo>
                <a:lnTo>
                  <a:pt x="178903" y="245971"/>
                </a:lnTo>
                <a:lnTo>
                  <a:pt x="128777" y="256031"/>
                </a:lnTo>
                <a:lnTo>
                  <a:pt x="78652" y="245971"/>
                </a:lnTo>
                <a:lnTo>
                  <a:pt x="37718" y="218536"/>
                </a:lnTo>
                <a:lnTo>
                  <a:pt x="10120" y="177845"/>
                </a:lnTo>
                <a:lnTo>
                  <a:pt x="0" y="128015"/>
                </a:lnTo>
                <a:close/>
              </a:path>
            </a:pathLst>
          </a:custGeom>
          <a:ln w="6096">
            <a:solidFill>
              <a:srgbClr val="344B5E"/>
            </a:solidFill>
          </a:ln>
        </p:spPr>
        <p:txBody>
          <a:bodyPr wrap="square" lIns="0" tIns="0" rIns="0" bIns="0" rtlCol="0"/>
          <a:lstStyle/>
          <a:p>
            <a:endParaRPr/>
          </a:p>
        </p:txBody>
      </p:sp>
      <p:sp>
        <p:nvSpPr>
          <p:cNvPr id="48" name="object 48"/>
          <p:cNvSpPr/>
          <p:nvPr/>
        </p:nvSpPr>
        <p:spPr>
          <a:xfrm>
            <a:off x="3939540" y="4400550"/>
            <a:ext cx="256540" cy="257810"/>
          </a:xfrm>
          <a:custGeom>
            <a:avLst/>
            <a:gdLst/>
            <a:ahLst/>
            <a:cxnLst/>
            <a:rect l="l" t="t" r="r" b="b"/>
            <a:pathLst>
              <a:path w="256539" h="257810">
                <a:moveTo>
                  <a:pt x="128015" y="0"/>
                </a:moveTo>
                <a:lnTo>
                  <a:pt x="78170" y="10120"/>
                </a:lnTo>
                <a:lnTo>
                  <a:pt x="37480" y="37719"/>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2" y="128778"/>
                </a:lnTo>
                <a:lnTo>
                  <a:pt x="245977" y="78652"/>
                </a:lnTo>
                <a:lnTo>
                  <a:pt x="218551" y="37719"/>
                </a:lnTo>
                <a:lnTo>
                  <a:pt x="177861" y="10120"/>
                </a:lnTo>
                <a:lnTo>
                  <a:pt x="128015" y="0"/>
                </a:lnTo>
                <a:close/>
              </a:path>
            </a:pathLst>
          </a:custGeom>
          <a:solidFill>
            <a:srgbClr val="84ADAF"/>
          </a:solidFill>
        </p:spPr>
        <p:txBody>
          <a:bodyPr wrap="square" lIns="0" tIns="0" rIns="0" bIns="0" rtlCol="0"/>
          <a:lstStyle/>
          <a:p>
            <a:endParaRPr/>
          </a:p>
        </p:txBody>
      </p:sp>
      <p:sp>
        <p:nvSpPr>
          <p:cNvPr id="49" name="object 49"/>
          <p:cNvSpPr/>
          <p:nvPr/>
        </p:nvSpPr>
        <p:spPr>
          <a:xfrm>
            <a:off x="3939540" y="4400550"/>
            <a:ext cx="256540" cy="257810"/>
          </a:xfrm>
          <a:custGeom>
            <a:avLst/>
            <a:gdLst/>
            <a:ahLst/>
            <a:cxnLst/>
            <a:rect l="l" t="t" r="r" b="b"/>
            <a:pathLst>
              <a:path w="256539" h="257810">
                <a:moveTo>
                  <a:pt x="0" y="128778"/>
                </a:moveTo>
                <a:lnTo>
                  <a:pt x="10054" y="78652"/>
                </a:lnTo>
                <a:lnTo>
                  <a:pt x="37480" y="37719"/>
                </a:lnTo>
                <a:lnTo>
                  <a:pt x="78170" y="10120"/>
                </a:lnTo>
                <a:lnTo>
                  <a:pt x="128015" y="0"/>
                </a:lnTo>
                <a:lnTo>
                  <a:pt x="177861" y="10120"/>
                </a:lnTo>
                <a:lnTo>
                  <a:pt x="218551" y="37718"/>
                </a:lnTo>
                <a:lnTo>
                  <a:pt x="245977" y="78652"/>
                </a:lnTo>
                <a:lnTo>
                  <a:pt x="256032" y="128778"/>
                </a:lnTo>
                <a:lnTo>
                  <a:pt x="245977" y="178903"/>
                </a:lnTo>
                <a:lnTo>
                  <a:pt x="218551" y="219836"/>
                </a:lnTo>
                <a:lnTo>
                  <a:pt x="177861" y="247435"/>
                </a:lnTo>
                <a:lnTo>
                  <a:pt x="128015"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0" name="object 50"/>
          <p:cNvSpPr/>
          <p:nvPr/>
        </p:nvSpPr>
        <p:spPr>
          <a:xfrm>
            <a:off x="3493008" y="4543805"/>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1" name="object 51"/>
          <p:cNvSpPr/>
          <p:nvPr/>
        </p:nvSpPr>
        <p:spPr>
          <a:xfrm>
            <a:off x="3493008" y="4543805"/>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52" name="object 52"/>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3" name="object 53"/>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4" name="object 54"/>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55" name="object 55"/>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6" name="object 56"/>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57" name="object 57"/>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8" name="object 58"/>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9" name="object 59"/>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0" name="object 60"/>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1" name="object 61"/>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2" name="object 62"/>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3" name="object 63"/>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64" name="object 64"/>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65" name="object 65"/>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6" name="object 66"/>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68" name="object 68"/>
          <p:cNvSpPr/>
          <p:nvPr/>
        </p:nvSpPr>
        <p:spPr>
          <a:xfrm>
            <a:off x="3940302" y="2121408"/>
            <a:ext cx="1638300" cy="2735580"/>
          </a:xfrm>
          <a:custGeom>
            <a:avLst/>
            <a:gdLst/>
            <a:ahLst/>
            <a:cxnLst/>
            <a:rect l="l" t="t" r="r" b="b"/>
            <a:pathLst>
              <a:path w="1638300" h="2735579">
                <a:moveTo>
                  <a:pt x="0" y="0"/>
                </a:moveTo>
                <a:lnTo>
                  <a:pt x="1638046" y="2735287"/>
                </a:lnTo>
              </a:path>
            </a:pathLst>
          </a:custGeom>
          <a:ln w="50291">
            <a:solidFill>
              <a:srgbClr val="6F2F9F"/>
            </a:solidFill>
          </a:ln>
        </p:spPr>
        <p:txBody>
          <a:bodyPr wrap="square" lIns="0" tIns="0" rIns="0" bIns="0" rtlCol="0"/>
          <a:lstStyle/>
          <a:p>
            <a:endParaRPr/>
          </a:p>
        </p:txBody>
      </p:sp>
      <p:sp>
        <p:nvSpPr>
          <p:cNvPr id="71" name="标题 70">
            <a:extLst>
              <a:ext uri="{FF2B5EF4-FFF2-40B4-BE49-F238E27FC236}">
                <a16:creationId xmlns:a16="http://schemas.microsoft.com/office/drawing/2014/main" id="{406B2C0A-5245-45E0-87ED-BE90F06427BE}"/>
              </a:ext>
            </a:extLst>
          </p:cNvPr>
          <p:cNvSpPr>
            <a:spLocks noGrp="1"/>
          </p:cNvSpPr>
          <p:nvPr>
            <p:ph type="title"/>
          </p:nvPr>
        </p:nvSpPr>
        <p:spPr/>
        <p:txBody>
          <a:bodyPr/>
          <a:lstStyle/>
          <a:p>
            <a:r>
              <a:rPr lang="en-US" altLang="zh-CN" dirty="0"/>
              <a:t>SVM</a:t>
            </a:r>
            <a:r>
              <a:rPr lang="zh-CN" altLang="en-US" dirty="0"/>
              <a:t>分类</a:t>
            </a:r>
          </a:p>
        </p:txBody>
      </p:sp>
      <p:sp>
        <p:nvSpPr>
          <p:cNvPr id="72" name="文本框 71">
            <a:extLst>
              <a:ext uri="{FF2B5EF4-FFF2-40B4-BE49-F238E27FC236}">
                <a16:creationId xmlns:a16="http://schemas.microsoft.com/office/drawing/2014/main" id="{77FC7938-2224-4C7A-960C-B0B1A369B3B8}"/>
              </a:ext>
            </a:extLst>
          </p:cNvPr>
          <p:cNvSpPr txBox="1"/>
          <p:nvPr/>
        </p:nvSpPr>
        <p:spPr>
          <a:xfrm>
            <a:off x="611560" y="1417638"/>
            <a:ext cx="3099888"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找出能最佳划分两类的线</a:t>
            </a:r>
            <a:endParaRPr lang="zh-CN" altLang="en-US" sz="2000" dirty="0"/>
          </a:p>
        </p:txBody>
      </p:sp>
    </p:spTree>
    <p:extLst>
      <p:ext uri="{BB962C8B-B14F-4D97-AF65-F5344CB8AC3E}">
        <p14:creationId xmlns:p14="http://schemas.microsoft.com/office/powerpoint/2010/main" val="346014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3" name="object 3"/>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4" name="object 4"/>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5" name="object 5"/>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6" name="object 6"/>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7" name="object 7"/>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8" name="object 8"/>
          <p:cNvSpPr/>
          <p:nvPr/>
        </p:nvSpPr>
        <p:spPr>
          <a:xfrm>
            <a:off x="5353811" y="3344417"/>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9" name="object 9"/>
          <p:cNvSpPr/>
          <p:nvPr/>
        </p:nvSpPr>
        <p:spPr>
          <a:xfrm>
            <a:off x="5353811" y="3344417"/>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 name="object 10"/>
          <p:cNvSpPr/>
          <p:nvPr/>
        </p:nvSpPr>
        <p:spPr>
          <a:xfrm>
            <a:off x="4300728" y="2469641"/>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1" name="object 11"/>
          <p:cNvSpPr/>
          <p:nvPr/>
        </p:nvSpPr>
        <p:spPr>
          <a:xfrm>
            <a:off x="4300728" y="2469641"/>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2" name="object 12"/>
          <p:cNvSpPr/>
          <p:nvPr/>
        </p:nvSpPr>
        <p:spPr>
          <a:xfrm>
            <a:off x="4658867" y="224713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8" y="218551"/>
                </a:lnTo>
                <a:lnTo>
                  <a:pt x="78652" y="245977"/>
                </a:lnTo>
                <a:lnTo>
                  <a:pt x="128778" y="256032"/>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D0692F"/>
          </a:solidFill>
        </p:spPr>
        <p:txBody>
          <a:bodyPr wrap="square" lIns="0" tIns="0" rIns="0" bIns="0" rtlCol="0"/>
          <a:lstStyle/>
          <a:p>
            <a:endParaRPr/>
          </a:p>
        </p:txBody>
      </p:sp>
      <p:sp>
        <p:nvSpPr>
          <p:cNvPr id="13" name="object 13"/>
          <p:cNvSpPr/>
          <p:nvPr/>
        </p:nvSpPr>
        <p:spPr>
          <a:xfrm>
            <a:off x="4658867" y="224713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2"/>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14" name="object 14"/>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5" name="object 15"/>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 name="object 16"/>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7" name="object 17"/>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 name="object 18"/>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9" name="object 19"/>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20" name="object 20"/>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1" name="object 21"/>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2" name="object 22"/>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3" name="object 23"/>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4" name="object 24"/>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5" name="object 25"/>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26" name="object 26"/>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7" name="object 27"/>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8" name="object 28"/>
          <p:cNvSpPr/>
          <p:nvPr/>
        </p:nvSpPr>
        <p:spPr>
          <a:xfrm>
            <a:off x="5792723" y="3332226"/>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9" name="object 29"/>
          <p:cNvSpPr/>
          <p:nvPr/>
        </p:nvSpPr>
        <p:spPr>
          <a:xfrm>
            <a:off x="5792723" y="3332226"/>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0" name="object 30"/>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1" name="object 31"/>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2" name="object 32"/>
          <p:cNvSpPr/>
          <p:nvPr/>
        </p:nvSpPr>
        <p:spPr>
          <a:xfrm>
            <a:off x="3805428" y="3874770"/>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3" name="object 33"/>
          <p:cNvSpPr/>
          <p:nvPr/>
        </p:nvSpPr>
        <p:spPr>
          <a:xfrm>
            <a:off x="3805428" y="3874770"/>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4" name="object 34"/>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35" name="object 35"/>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36" name="object 36"/>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7" name="object 37"/>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8" name="object 38"/>
          <p:cNvSpPr/>
          <p:nvPr/>
        </p:nvSpPr>
        <p:spPr>
          <a:xfrm>
            <a:off x="4421123" y="3754373"/>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9" name="object 39"/>
          <p:cNvSpPr/>
          <p:nvPr/>
        </p:nvSpPr>
        <p:spPr>
          <a:xfrm>
            <a:off x="4421123" y="3754373"/>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0" name="object 40"/>
          <p:cNvSpPr/>
          <p:nvPr/>
        </p:nvSpPr>
        <p:spPr>
          <a:xfrm>
            <a:off x="4890515" y="390829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9" y="218551"/>
                </a:lnTo>
                <a:lnTo>
                  <a:pt x="78652" y="245977"/>
                </a:lnTo>
                <a:lnTo>
                  <a:pt x="128778" y="256031"/>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1" name="object 41"/>
          <p:cNvSpPr/>
          <p:nvPr/>
        </p:nvSpPr>
        <p:spPr>
          <a:xfrm>
            <a:off x="4890515" y="390829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1"/>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42" name="object 42"/>
          <p:cNvSpPr/>
          <p:nvPr/>
        </p:nvSpPr>
        <p:spPr>
          <a:xfrm>
            <a:off x="4888991" y="4315205"/>
            <a:ext cx="257810" cy="256540"/>
          </a:xfrm>
          <a:custGeom>
            <a:avLst/>
            <a:gdLst/>
            <a:ahLst/>
            <a:cxnLst/>
            <a:rect l="l" t="t" r="r" b="b"/>
            <a:pathLst>
              <a:path w="257810" h="256539">
                <a:moveTo>
                  <a:pt x="128778" y="0"/>
                </a:moveTo>
                <a:lnTo>
                  <a:pt x="78652" y="10054"/>
                </a:lnTo>
                <a:lnTo>
                  <a:pt x="37719" y="37480"/>
                </a:lnTo>
                <a:lnTo>
                  <a:pt x="10120" y="78170"/>
                </a:lnTo>
                <a:lnTo>
                  <a:pt x="0" y="128016"/>
                </a:lnTo>
                <a:lnTo>
                  <a:pt x="10120" y="177861"/>
                </a:lnTo>
                <a:lnTo>
                  <a:pt x="37718" y="218551"/>
                </a:lnTo>
                <a:lnTo>
                  <a:pt x="78652" y="245977"/>
                </a:lnTo>
                <a:lnTo>
                  <a:pt x="128778" y="256032"/>
                </a:lnTo>
                <a:lnTo>
                  <a:pt x="178903" y="245977"/>
                </a:lnTo>
                <a:lnTo>
                  <a:pt x="219837" y="218551"/>
                </a:lnTo>
                <a:lnTo>
                  <a:pt x="247435" y="177861"/>
                </a:lnTo>
                <a:lnTo>
                  <a:pt x="257556" y="128016"/>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3" name="object 43"/>
          <p:cNvSpPr/>
          <p:nvPr/>
        </p:nvSpPr>
        <p:spPr>
          <a:xfrm>
            <a:off x="4888991" y="4315205"/>
            <a:ext cx="257810" cy="256540"/>
          </a:xfrm>
          <a:custGeom>
            <a:avLst/>
            <a:gdLst/>
            <a:ahLst/>
            <a:cxnLst/>
            <a:rect l="l" t="t" r="r" b="b"/>
            <a:pathLst>
              <a:path w="257810" h="256539">
                <a:moveTo>
                  <a:pt x="0" y="128016"/>
                </a:moveTo>
                <a:lnTo>
                  <a:pt x="10120" y="78170"/>
                </a:lnTo>
                <a:lnTo>
                  <a:pt x="37719" y="37480"/>
                </a:lnTo>
                <a:lnTo>
                  <a:pt x="78652" y="10054"/>
                </a:lnTo>
                <a:lnTo>
                  <a:pt x="128778" y="0"/>
                </a:lnTo>
                <a:lnTo>
                  <a:pt x="178903" y="10054"/>
                </a:lnTo>
                <a:lnTo>
                  <a:pt x="219837" y="37480"/>
                </a:lnTo>
                <a:lnTo>
                  <a:pt x="247435" y="78170"/>
                </a:lnTo>
                <a:lnTo>
                  <a:pt x="257556" y="128016"/>
                </a:lnTo>
                <a:lnTo>
                  <a:pt x="247435" y="177861"/>
                </a:lnTo>
                <a:lnTo>
                  <a:pt x="219837" y="218551"/>
                </a:lnTo>
                <a:lnTo>
                  <a:pt x="178903" y="245977"/>
                </a:lnTo>
                <a:lnTo>
                  <a:pt x="128778" y="256032"/>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44" name="object 44"/>
          <p:cNvSpPr/>
          <p:nvPr/>
        </p:nvSpPr>
        <p:spPr>
          <a:xfrm>
            <a:off x="4552188" y="4659629"/>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5" name="object 45"/>
          <p:cNvSpPr/>
          <p:nvPr/>
        </p:nvSpPr>
        <p:spPr>
          <a:xfrm>
            <a:off x="4552188" y="4659629"/>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46" name="object 46"/>
          <p:cNvSpPr/>
          <p:nvPr/>
        </p:nvSpPr>
        <p:spPr>
          <a:xfrm>
            <a:off x="5151120" y="4653534"/>
            <a:ext cx="257810" cy="256540"/>
          </a:xfrm>
          <a:custGeom>
            <a:avLst/>
            <a:gdLst/>
            <a:ahLst/>
            <a:cxnLst/>
            <a:rect l="l" t="t" r="r" b="b"/>
            <a:pathLst>
              <a:path w="257810" h="256539">
                <a:moveTo>
                  <a:pt x="128777" y="0"/>
                </a:moveTo>
                <a:lnTo>
                  <a:pt x="78652" y="10054"/>
                </a:lnTo>
                <a:lnTo>
                  <a:pt x="37718" y="37480"/>
                </a:lnTo>
                <a:lnTo>
                  <a:pt x="10120" y="78170"/>
                </a:lnTo>
                <a:lnTo>
                  <a:pt x="0" y="128015"/>
                </a:lnTo>
                <a:lnTo>
                  <a:pt x="10120" y="177845"/>
                </a:lnTo>
                <a:lnTo>
                  <a:pt x="37718" y="218536"/>
                </a:lnTo>
                <a:lnTo>
                  <a:pt x="78652" y="245971"/>
                </a:lnTo>
                <a:lnTo>
                  <a:pt x="128777" y="256031"/>
                </a:lnTo>
                <a:lnTo>
                  <a:pt x="178903" y="245971"/>
                </a:lnTo>
                <a:lnTo>
                  <a:pt x="219836" y="218536"/>
                </a:lnTo>
                <a:lnTo>
                  <a:pt x="247435" y="177845"/>
                </a:lnTo>
                <a:lnTo>
                  <a:pt x="257555" y="128015"/>
                </a:lnTo>
                <a:lnTo>
                  <a:pt x="247435" y="78170"/>
                </a:lnTo>
                <a:lnTo>
                  <a:pt x="219836" y="37480"/>
                </a:lnTo>
                <a:lnTo>
                  <a:pt x="178903" y="10054"/>
                </a:lnTo>
                <a:lnTo>
                  <a:pt x="128777" y="0"/>
                </a:lnTo>
                <a:close/>
              </a:path>
            </a:pathLst>
          </a:custGeom>
          <a:solidFill>
            <a:srgbClr val="84ADAF"/>
          </a:solidFill>
        </p:spPr>
        <p:txBody>
          <a:bodyPr wrap="square" lIns="0" tIns="0" rIns="0" bIns="0" rtlCol="0"/>
          <a:lstStyle/>
          <a:p>
            <a:endParaRPr/>
          </a:p>
        </p:txBody>
      </p:sp>
      <p:sp>
        <p:nvSpPr>
          <p:cNvPr id="47" name="object 47"/>
          <p:cNvSpPr/>
          <p:nvPr/>
        </p:nvSpPr>
        <p:spPr>
          <a:xfrm>
            <a:off x="5151120" y="4653534"/>
            <a:ext cx="257810" cy="256540"/>
          </a:xfrm>
          <a:custGeom>
            <a:avLst/>
            <a:gdLst/>
            <a:ahLst/>
            <a:cxnLst/>
            <a:rect l="l" t="t" r="r" b="b"/>
            <a:pathLst>
              <a:path w="257810" h="256539">
                <a:moveTo>
                  <a:pt x="0" y="128015"/>
                </a:moveTo>
                <a:lnTo>
                  <a:pt x="10120" y="78170"/>
                </a:lnTo>
                <a:lnTo>
                  <a:pt x="37718" y="37480"/>
                </a:lnTo>
                <a:lnTo>
                  <a:pt x="78652" y="10054"/>
                </a:lnTo>
                <a:lnTo>
                  <a:pt x="128777" y="0"/>
                </a:lnTo>
                <a:lnTo>
                  <a:pt x="178903" y="10054"/>
                </a:lnTo>
                <a:lnTo>
                  <a:pt x="219836" y="37480"/>
                </a:lnTo>
                <a:lnTo>
                  <a:pt x="247435" y="78170"/>
                </a:lnTo>
                <a:lnTo>
                  <a:pt x="257555" y="128015"/>
                </a:lnTo>
                <a:lnTo>
                  <a:pt x="247435" y="177845"/>
                </a:lnTo>
                <a:lnTo>
                  <a:pt x="219836" y="218536"/>
                </a:lnTo>
                <a:lnTo>
                  <a:pt x="178903" y="245971"/>
                </a:lnTo>
                <a:lnTo>
                  <a:pt x="128777" y="256031"/>
                </a:lnTo>
                <a:lnTo>
                  <a:pt x="78652" y="245971"/>
                </a:lnTo>
                <a:lnTo>
                  <a:pt x="37718" y="218536"/>
                </a:lnTo>
                <a:lnTo>
                  <a:pt x="10120" y="177845"/>
                </a:lnTo>
                <a:lnTo>
                  <a:pt x="0" y="128015"/>
                </a:lnTo>
                <a:close/>
              </a:path>
            </a:pathLst>
          </a:custGeom>
          <a:ln w="6096">
            <a:solidFill>
              <a:srgbClr val="344B5E"/>
            </a:solidFill>
          </a:ln>
        </p:spPr>
        <p:txBody>
          <a:bodyPr wrap="square" lIns="0" tIns="0" rIns="0" bIns="0" rtlCol="0"/>
          <a:lstStyle/>
          <a:p>
            <a:endParaRPr/>
          </a:p>
        </p:txBody>
      </p:sp>
      <p:sp>
        <p:nvSpPr>
          <p:cNvPr id="48" name="object 48"/>
          <p:cNvSpPr/>
          <p:nvPr/>
        </p:nvSpPr>
        <p:spPr>
          <a:xfrm>
            <a:off x="3939540" y="4400550"/>
            <a:ext cx="256540" cy="257810"/>
          </a:xfrm>
          <a:custGeom>
            <a:avLst/>
            <a:gdLst/>
            <a:ahLst/>
            <a:cxnLst/>
            <a:rect l="l" t="t" r="r" b="b"/>
            <a:pathLst>
              <a:path w="256539" h="257810">
                <a:moveTo>
                  <a:pt x="128015" y="0"/>
                </a:moveTo>
                <a:lnTo>
                  <a:pt x="78170" y="10120"/>
                </a:lnTo>
                <a:lnTo>
                  <a:pt x="37480" y="37719"/>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2" y="128778"/>
                </a:lnTo>
                <a:lnTo>
                  <a:pt x="245977" y="78652"/>
                </a:lnTo>
                <a:lnTo>
                  <a:pt x="218551" y="37719"/>
                </a:lnTo>
                <a:lnTo>
                  <a:pt x="177861" y="10120"/>
                </a:lnTo>
                <a:lnTo>
                  <a:pt x="128015" y="0"/>
                </a:lnTo>
                <a:close/>
              </a:path>
            </a:pathLst>
          </a:custGeom>
          <a:solidFill>
            <a:srgbClr val="84ADAF"/>
          </a:solidFill>
        </p:spPr>
        <p:txBody>
          <a:bodyPr wrap="square" lIns="0" tIns="0" rIns="0" bIns="0" rtlCol="0"/>
          <a:lstStyle/>
          <a:p>
            <a:endParaRPr/>
          </a:p>
        </p:txBody>
      </p:sp>
      <p:sp>
        <p:nvSpPr>
          <p:cNvPr id="49" name="object 49"/>
          <p:cNvSpPr/>
          <p:nvPr/>
        </p:nvSpPr>
        <p:spPr>
          <a:xfrm>
            <a:off x="3939540" y="4400550"/>
            <a:ext cx="256540" cy="257810"/>
          </a:xfrm>
          <a:custGeom>
            <a:avLst/>
            <a:gdLst/>
            <a:ahLst/>
            <a:cxnLst/>
            <a:rect l="l" t="t" r="r" b="b"/>
            <a:pathLst>
              <a:path w="256539" h="257810">
                <a:moveTo>
                  <a:pt x="0" y="128778"/>
                </a:moveTo>
                <a:lnTo>
                  <a:pt x="10054" y="78652"/>
                </a:lnTo>
                <a:lnTo>
                  <a:pt x="37480" y="37719"/>
                </a:lnTo>
                <a:lnTo>
                  <a:pt x="78170" y="10120"/>
                </a:lnTo>
                <a:lnTo>
                  <a:pt x="128015" y="0"/>
                </a:lnTo>
                <a:lnTo>
                  <a:pt x="177861" y="10120"/>
                </a:lnTo>
                <a:lnTo>
                  <a:pt x="218551" y="37718"/>
                </a:lnTo>
                <a:lnTo>
                  <a:pt x="245977" y="78652"/>
                </a:lnTo>
                <a:lnTo>
                  <a:pt x="256032" y="128778"/>
                </a:lnTo>
                <a:lnTo>
                  <a:pt x="245977" y="178903"/>
                </a:lnTo>
                <a:lnTo>
                  <a:pt x="218551" y="219836"/>
                </a:lnTo>
                <a:lnTo>
                  <a:pt x="177861" y="247435"/>
                </a:lnTo>
                <a:lnTo>
                  <a:pt x="128015"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0" name="object 50"/>
          <p:cNvSpPr/>
          <p:nvPr/>
        </p:nvSpPr>
        <p:spPr>
          <a:xfrm>
            <a:off x="3493008" y="4543805"/>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1" name="object 51"/>
          <p:cNvSpPr/>
          <p:nvPr/>
        </p:nvSpPr>
        <p:spPr>
          <a:xfrm>
            <a:off x="3493008" y="4543805"/>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52" name="object 52"/>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3" name="object 53"/>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4" name="object 54"/>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55" name="object 55"/>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6" name="object 56"/>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57" name="object 57"/>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8" name="object 58"/>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9" name="object 59"/>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0" name="object 60"/>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1" name="object 61"/>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2" name="object 62"/>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3" name="object 63"/>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64" name="object 64"/>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65" name="object 65"/>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6" name="object 66"/>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68" name="object 68"/>
          <p:cNvSpPr/>
          <p:nvPr/>
        </p:nvSpPr>
        <p:spPr>
          <a:xfrm>
            <a:off x="3257551" y="2321053"/>
            <a:ext cx="3502025" cy="1844039"/>
          </a:xfrm>
          <a:custGeom>
            <a:avLst/>
            <a:gdLst/>
            <a:ahLst/>
            <a:cxnLst/>
            <a:rect l="l" t="t" r="r" b="b"/>
            <a:pathLst>
              <a:path w="3502025" h="1844039">
                <a:moveTo>
                  <a:pt x="0" y="0"/>
                </a:moveTo>
                <a:lnTo>
                  <a:pt x="3501644" y="1843659"/>
                </a:lnTo>
              </a:path>
            </a:pathLst>
          </a:custGeom>
          <a:ln w="50292">
            <a:solidFill>
              <a:srgbClr val="6F2F9F"/>
            </a:solidFill>
          </a:ln>
        </p:spPr>
        <p:txBody>
          <a:bodyPr wrap="square" lIns="0" tIns="0" rIns="0" bIns="0" rtlCol="0"/>
          <a:lstStyle/>
          <a:p>
            <a:endParaRPr/>
          </a:p>
        </p:txBody>
      </p:sp>
      <p:sp>
        <p:nvSpPr>
          <p:cNvPr id="71" name="标题 70">
            <a:extLst>
              <a:ext uri="{FF2B5EF4-FFF2-40B4-BE49-F238E27FC236}">
                <a16:creationId xmlns:a16="http://schemas.microsoft.com/office/drawing/2014/main" id="{CB227271-A96C-4AA9-BCDC-7CEE4AC403A0}"/>
              </a:ext>
            </a:extLst>
          </p:cNvPr>
          <p:cNvSpPr>
            <a:spLocks noGrp="1"/>
          </p:cNvSpPr>
          <p:nvPr>
            <p:ph type="title"/>
          </p:nvPr>
        </p:nvSpPr>
        <p:spPr/>
        <p:txBody>
          <a:bodyPr/>
          <a:lstStyle/>
          <a:p>
            <a:r>
              <a:rPr lang="en-US" altLang="zh-CN" dirty="0"/>
              <a:t>SVM</a:t>
            </a:r>
            <a:r>
              <a:rPr lang="zh-CN" altLang="en-US" dirty="0"/>
              <a:t>分类</a:t>
            </a:r>
          </a:p>
        </p:txBody>
      </p:sp>
      <p:sp>
        <p:nvSpPr>
          <p:cNvPr id="72" name="文本框 71">
            <a:extLst>
              <a:ext uri="{FF2B5EF4-FFF2-40B4-BE49-F238E27FC236}">
                <a16:creationId xmlns:a16="http://schemas.microsoft.com/office/drawing/2014/main" id="{C367D7F2-BABE-4909-A066-D8BD6723290F}"/>
              </a:ext>
            </a:extLst>
          </p:cNvPr>
          <p:cNvSpPr txBox="1"/>
          <p:nvPr/>
        </p:nvSpPr>
        <p:spPr>
          <a:xfrm>
            <a:off x="611560" y="1417638"/>
            <a:ext cx="3099888"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找出能最佳划分两类的线</a:t>
            </a:r>
            <a:endParaRPr lang="zh-CN" altLang="en-US" sz="2000" dirty="0"/>
          </a:p>
        </p:txBody>
      </p:sp>
    </p:spTree>
    <p:extLst>
      <p:ext uri="{BB962C8B-B14F-4D97-AF65-F5344CB8AC3E}">
        <p14:creationId xmlns:p14="http://schemas.microsoft.com/office/powerpoint/2010/main" val="299244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3" name="object 3"/>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4" name="object 4"/>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5" name="object 5"/>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6" name="object 6"/>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7" name="object 7"/>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8" name="object 8"/>
          <p:cNvSpPr/>
          <p:nvPr/>
        </p:nvSpPr>
        <p:spPr>
          <a:xfrm>
            <a:off x="5353811" y="3344417"/>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9" name="object 9"/>
          <p:cNvSpPr/>
          <p:nvPr/>
        </p:nvSpPr>
        <p:spPr>
          <a:xfrm>
            <a:off x="5353811" y="3344417"/>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 name="object 10"/>
          <p:cNvSpPr/>
          <p:nvPr/>
        </p:nvSpPr>
        <p:spPr>
          <a:xfrm>
            <a:off x="4300728" y="2469641"/>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1" name="object 11"/>
          <p:cNvSpPr/>
          <p:nvPr/>
        </p:nvSpPr>
        <p:spPr>
          <a:xfrm>
            <a:off x="4300728" y="2469641"/>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2" name="object 12"/>
          <p:cNvSpPr/>
          <p:nvPr/>
        </p:nvSpPr>
        <p:spPr>
          <a:xfrm>
            <a:off x="4658867" y="224713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8" y="218551"/>
                </a:lnTo>
                <a:lnTo>
                  <a:pt x="78652" y="245977"/>
                </a:lnTo>
                <a:lnTo>
                  <a:pt x="128778" y="256032"/>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D0692F"/>
          </a:solidFill>
        </p:spPr>
        <p:txBody>
          <a:bodyPr wrap="square" lIns="0" tIns="0" rIns="0" bIns="0" rtlCol="0"/>
          <a:lstStyle/>
          <a:p>
            <a:endParaRPr/>
          </a:p>
        </p:txBody>
      </p:sp>
      <p:sp>
        <p:nvSpPr>
          <p:cNvPr id="13" name="object 13"/>
          <p:cNvSpPr/>
          <p:nvPr/>
        </p:nvSpPr>
        <p:spPr>
          <a:xfrm>
            <a:off x="4658867" y="224713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2"/>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14" name="object 14"/>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5" name="object 15"/>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 name="object 16"/>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7" name="object 17"/>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 name="object 18"/>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9" name="object 19"/>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20" name="object 20"/>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1" name="object 21"/>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2" name="object 22"/>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3" name="object 23"/>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4" name="object 24"/>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5" name="object 25"/>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26" name="object 26"/>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7" name="object 27"/>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8" name="object 28"/>
          <p:cNvSpPr/>
          <p:nvPr/>
        </p:nvSpPr>
        <p:spPr>
          <a:xfrm>
            <a:off x="5792723" y="3332226"/>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9" name="object 29"/>
          <p:cNvSpPr/>
          <p:nvPr/>
        </p:nvSpPr>
        <p:spPr>
          <a:xfrm>
            <a:off x="5792723" y="3332226"/>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0" name="object 30"/>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1" name="object 31"/>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2" name="object 32"/>
          <p:cNvSpPr/>
          <p:nvPr/>
        </p:nvSpPr>
        <p:spPr>
          <a:xfrm>
            <a:off x="3805428" y="3874770"/>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3" name="object 33"/>
          <p:cNvSpPr/>
          <p:nvPr/>
        </p:nvSpPr>
        <p:spPr>
          <a:xfrm>
            <a:off x="3805428" y="3874770"/>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4" name="object 34"/>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35" name="object 35"/>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36" name="object 36"/>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7" name="object 37"/>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8" name="object 38"/>
          <p:cNvSpPr/>
          <p:nvPr/>
        </p:nvSpPr>
        <p:spPr>
          <a:xfrm>
            <a:off x="4421123" y="3754373"/>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9" name="object 39"/>
          <p:cNvSpPr/>
          <p:nvPr/>
        </p:nvSpPr>
        <p:spPr>
          <a:xfrm>
            <a:off x="4421123" y="3754373"/>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0" name="object 40"/>
          <p:cNvSpPr/>
          <p:nvPr/>
        </p:nvSpPr>
        <p:spPr>
          <a:xfrm>
            <a:off x="4890515" y="390829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9" y="218551"/>
                </a:lnTo>
                <a:lnTo>
                  <a:pt x="78652" y="245977"/>
                </a:lnTo>
                <a:lnTo>
                  <a:pt x="128778" y="256031"/>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1" name="object 41"/>
          <p:cNvSpPr/>
          <p:nvPr/>
        </p:nvSpPr>
        <p:spPr>
          <a:xfrm>
            <a:off x="4890515" y="390829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1"/>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42" name="object 42"/>
          <p:cNvSpPr/>
          <p:nvPr/>
        </p:nvSpPr>
        <p:spPr>
          <a:xfrm>
            <a:off x="4888991" y="4315205"/>
            <a:ext cx="257810" cy="256540"/>
          </a:xfrm>
          <a:custGeom>
            <a:avLst/>
            <a:gdLst/>
            <a:ahLst/>
            <a:cxnLst/>
            <a:rect l="l" t="t" r="r" b="b"/>
            <a:pathLst>
              <a:path w="257810" h="256539">
                <a:moveTo>
                  <a:pt x="128778" y="0"/>
                </a:moveTo>
                <a:lnTo>
                  <a:pt x="78652" y="10054"/>
                </a:lnTo>
                <a:lnTo>
                  <a:pt x="37719" y="37480"/>
                </a:lnTo>
                <a:lnTo>
                  <a:pt x="10120" y="78170"/>
                </a:lnTo>
                <a:lnTo>
                  <a:pt x="0" y="128016"/>
                </a:lnTo>
                <a:lnTo>
                  <a:pt x="10120" y="177861"/>
                </a:lnTo>
                <a:lnTo>
                  <a:pt x="37718" y="218551"/>
                </a:lnTo>
                <a:lnTo>
                  <a:pt x="78652" y="245977"/>
                </a:lnTo>
                <a:lnTo>
                  <a:pt x="128778" y="256032"/>
                </a:lnTo>
                <a:lnTo>
                  <a:pt x="178903" y="245977"/>
                </a:lnTo>
                <a:lnTo>
                  <a:pt x="219837" y="218551"/>
                </a:lnTo>
                <a:lnTo>
                  <a:pt x="247435" y="177861"/>
                </a:lnTo>
                <a:lnTo>
                  <a:pt x="257556" y="128016"/>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3" name="object 43"/>
          <p:cNvSpPr/>
          <p:nvPr/>
        </p:nvSpPr>
        <p:spPr>
          <a:xfrm>
            <a:off x="4888991" y="4315205"/>
            <a:ext cx="257810" cy="256540"/>
          </a:xfrm>
          <a:custGeom>
            <a:avLst/>
            <a:gdLst/>
            <a:ahLst/>
            <a:cxnLst/>
            <a:rect l="l" t="t" r="r" b="b"/>
            <a:pathLst>
              <a:path w="257810" h="256539">
                <a:moveTo>
                  <a:pt x="0" y="128016"/>
                </a:moveTo>
                <a:lnTo>
                  <a:pt x="10120" y="78170"/>
                </a:lnTo>
                <a:lnTo>
                  <a:pt x="37719" y="37480"/>
                </a:lnTo>
                <a:lnTo>
                  <a:pt x="78652" y="10054"/>
                </a:lnTo>
                <a:lnTo>
                  <a:pt x="128778" y="0"/>
                </a:lnTo>
                <a:lnTo>
                  <a:pt x="178903" y="10054"/>
                </a:lnTo>
                <a:lnTo>
                  <a:pt x="219837" y="37480"/>
                </a:lnTo>
                <a:lnTo>
                  <a:pt x="247435" y="78170"/>
                </a:lnTo>
                <a:lnTo>
                  <a:pt x="257556" y="128016"/>
                </a:lnTo>
                <a:lnTo>
                  <a:pt x="247435" y="177861"/>
                </a:lnTo>
                <a:lnTo>
                  <a:pt x="219837" y="218551"/>
                </a:lnTo>
                <a:lnTo>
                  <a:pt x="178903" y="245977"/>
                </a:lnTo>
                <a:lnTo>
                  <a:pt x="128778" y="256032"/>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44" name="object 44"/>
          <p:cNvSpPr/>
          <p:nvPr/>
        </p:nvSpPr>
        <p:spPr>
          <a:xfrm>
            <a:off x="4552188" y="4659629"/>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5" name="object 45"/>
          <p:cNvSpPr/>
          <p:nvPr/>
        </p:nvSpPr>
        <p:spPr>
          <a:xfrm>
            <a:off x="4552188" y="4659629"/>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46" name="object 46"/>
          <p:cNvSpPr/>
          <p:nvPr/>
        </p:nvSpPr>
        <p:spPr>
          <a:xfrm>
            <a:off x="5151120" y="4653534"/>
            <a:ext cx="257810" cy="256540"/>
          </a:xfrm>
          <a:custGeom>
            <a:avLst/>
            <a:gdLst/>
            <a:ahLst/>
            <a:cxnLst/>
            <a:rect l="l" t="t" r="r" b="b"/>
            <a:pathLst>
              <a:path w="257810" h="256539">
                <a:moveTo>
                  <a:pt x="128777" y="0"/>
                </a:moveTo>
                <a:lnTo>
                  <a:pt x="78652" y="10054"/>
                </a:lnTo>
                <a:lnTo>
                  <a:pt x="37718" y="37480"/>
                </a:lnTo>
                <a:lnTo>
                  <a:pt x="10120" y="78170"/>
                </a:lnTo>
                <a:lnTo>
                  <a:pt x="0" y="128015"/>
                </a:lnTo>
                <a:lnTo>
                  <a:pt x="10120" y="177845"/>
                </a:lnTo>
                <a:lnTo>
                  <a:pt x="37718" y="218536"/>
                </a:lnTo>
                <a:lnTo>
                  <a:pt x="78652" y="245971"/>
                </a:lnTo>
                <a:lnTo>
                  <a:pt x="128777" y="256031"/>
                </a:lnTo>
                <a:lnTo>
                  <a:pt x="178903" y="245971"/>
                </a:lnTo>
                <a:lnTo>
                  <a:pt x="219836" y="218536"/>
                </a:lnTo>
                <a:lnTo>
                  <a:pt x="247435" y="177845"/>
                </a:lnTo>
                <a:lnTo>
                  <a:pt x="257555" y="128015"/>
                </a:lnTo>
                <a:lnTo>
                  <a:pt x="247435" y="78170"/>
                </a:lnTo>
                <a:lnTo>
                  <a:pt x="219836" y="37480"/>
                </a:lnTo>
                <a:lnTo>
                  <a:pt x="178903" y="10054"/>
                </a:lnTo>
                <a:lnTo>
                  <a:pt x="128777" y="0"/>
                </a:lnTo>
                <a:close/>
              </a:path>
            </a:pathLst>
          </a:custGeom>
          <a:solidFill>
            <a:srgbClr val="84ADAF"/>
          </a:solidFill>
        </p:spPr>
        <p:txBody>
          <a:bodyPr wrap="square" lIns="0" tIns="0" rIns="0" bIns="0" rtlCol="0"/>
          <a:lstStyle/>
          <a:p>
            <a:endParaRPr/>
          </a:p>
        </p:txBody>
      </p:sp>
      <p:sp>
        <p:nvSpPr>
          <p:cNvPr id="47" name="object 47"/>
          <p:cNvSpPr/>
          <p:nvPr/>
        </p:nvSpPr>
        <p:spPr>
          <a:xfrm>
            <a:off x="5151120" y="4653534"/>
            <a:ext cx="257810" cy="256540"/>
          </a:xfrm>
          <a:custGeom>
            <a:avLst/>
            <a:gdLst/>
            <a:ahLst/>
            <a:cxnLst/>
            <a:rect l="l" t="t" r="r" b="b"/>
            <a:pathLst>
              <a:path w="257810" h="256539">
                <a:moveTo>
                  <a:pt x="0" y="128015"/>
                </a:moveTo>
                <a:lnTo>
                  <a:pt x="10120" y="78170"/>
                </a:lnTo>
                <a:lnTo>
                  <a:pt x="37718" y="37480"/>
                </a:lnTo>
                <a:lnTo>
                  <a:pt x="78652" y="10054"/>
                </a:lnTo>
                <a:lnTo>
                  <a:pt x="128777" y="0"/>
                </a:lnTo>
                <a:lnTo>
                  <a:pt x="178903" y="10054"/>
                </a:lnTo>
                <a:lnTo>
                  <a:pt x="219836" y="37480"/>
                </a:lnTo>
                <a:lnTo>
                  <a:pt x="247435" y="78170"/>
                </a:lnTo>
                <a:lnTo>
                  <a:pt x="257555" y="128015"/>
                </a:lnTo>
                <a:lnTo>
                  <a:pt x="247435" y="177845"/>
                </a:lnTo>
                <a:lnTo>
                  <a:pt x="219836" y="218536"/>
                </a:lnTo>
                <a:lnTo>
                  <a:pt x="178903" y="245971"/>
                </a:lnTo>
                <a:lnTo>
                  <a:pt x="128777" y="256031"/>
                </a:lnTo>
                <a:lnTo>
                  <a:pt x="78652" y="245971"/>
                </a:lnTo>
                <a:lnTo>
                  <a:pt x="37718" y="218536"/>
                </a:lnTo>
                <a:lnTo>
                  <a:pt x="10120" y="177845"/>
                </a:lnTo>
                <a:lnTo>
                  <a:pt x="0" y="128015"/>
                </a:lnTo>
                <a:close/>
              </a:path>
            </a:pathLst>
          </a:custGeom>
          <a:ln w="6096">
            <a:solidFill>
              <a:srgbClr val="344B5E"/>
            </a:solidFill>
          </a:ln>
        </p:spPr>
        <p:txBody>
          <a:bodyPr wrap="square" lIns="0" tIns="0" rIns="0" bIns="0" rtlCol="0"/>
          <a:lstStyle/>
          <a:p>
            <a:endParaRPr/>
          </a:p>
        </p:txBody>
      </p:sp>
      <p:sp>
        <p:nvSpPr>
          <p:cNvPr id="48" name="object 48"/>
          <p:cNvSpPr/>
          <p:nvPr/>
        </p:nvSpPr>
        <p:spPr>
          <a:xfrm>
            <a:off x="3939540" y="4400550"/>
            <a:ext cx="256540" cy="257810"/>
          </a:xfrm>
          <a:custGeom>
            <a:avLst/>
            <a:gdLst/>
            <a:ahLst/>
            <a:cxnLst/>
            <a:rect l="l" t="t" r="r" b="b"/>
            <a:pathLst>
              <a:path w="256539" h="257810">
                <a:moveTo>
                  <a:pt x="128015" y="0"/>
                </a:moveTo>
                <a:lnTo>
                  <a:pt x="78170" y="10120"/>
                </a:lnTo>
                <a:lnTo>
                  <a:pt x="37480" y="37719"/>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2" y="128778"/>
                </a:lnTo>
                <a:lnTo>
                  <a:pt x="245977" y="78652"/>
                </a:lnTo>
                <a:lnTo>
                  <a:pt x="218551" y="37719"/>
                </a:lnTo>
                <a:lnTo>
                  <a:pt x="177861" y="10120"/>
                </a:lnTo>
                <a:lnTo>
                  <a:pt x="128015" y="0"/>
                </a:lnTo>
                <a:close/>
              </a:path>
            </a:pathLst>
          </a:custGeom>
          <a:solidFill>
            <a:srgbClr val="84ADAF"/>
          </a:solidFill>
        </p:spPr>
        <p:txBody>
          <a:bodyPr wrap="square" lIns="0" tIns="0" rIns="0" bIns="0" rtlCol="0"/>
          <a:lstStyle/>
          <a:p>
            <a:endParaRPr/>
          </a:p>
        </p:txBody>
      </p:sp>
      <p:sp>
        <p:nvSpPr>
          <p:cNvPr id="49" name="object 49"/>
          <p:cNvSpPr/>
          <p:nvPr/>
        </p:nvSpPr>
        <p:spPr>
          <a:xfrm>
            <a:off x="3939540" y="4400550"/>
            <a:ext cx="256540" cy="257810"/>
          </a:xfrm>
          <a:custGeom>
            <a:avLst/>
            <a:gdLst/>
            <a:ahLst/>
            <a:cxnLst/>
            <a:rect l="l" t="t" r="r" b="b"/>
            <a:pathLst>
              <a:path w="256539" h="257810">
                <a:moveTo>
                  <a:pt x="0" y="128778"/>
                </a:moveTo>
                <a:lnTo>
                  <a:pt x="10054" y="78652"/>
                </a:lnTo>
                <a:lnTo>
                  <a:pt x="37480" y="37719"/>
                </a:lnTo>
                <a:lnTo>
                  <a:pt x="78170" y="10120"/>
                </a:lnTo>
                <a:lnTo>
                  <a:pt x="128015" y="0"/>
                </a:lnTo>
                <a:lnTo>
                  <a:pt x="177861" y="10120"/>
                </a:lnTo>
                <a:lnTo>
                  <a:pt x="218551" y="37718"/>
                </a:lnTo>
                <a:lnTo>
                  <a:pt x="245977" y="78652"/>
                </a:lnTo>
                <a:lnTo>
                  <a:pt x="256032" y="128778"/>
                </a:lnTo>
                <a:lnTo>
                  <a:pt x="245977" y="178903"/>
                </a:lnTo>
                <a:lnTo>
                  <a:pt x="218551" y="219836"/>
                </a:lnTo>
                <a:lnTo>
                  <a:pt x="177861" y="247435"/>
                </a:lnTo>
                <a:lnTo>
                  <a:pt x="128015"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0" name="object 50"/>
          <p:cNvSpPr/>
          <p:nvPr/>
        </p:nvSpPr>
        <p:spPr>
          <a:xfrm>
            <a:off x="3493008" y="4543805"/>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1" name="object 51"/>
          <p:cNvSpPr/>
          <p:nvPr/>
        </p:nvSpPr>
        <p:spPr>
          <a:xfrm>
            <a:off x="3493008" y="4543805"/>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52" name="object 52"/>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3" name="object 53"/>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4" name="object 54"/>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55" name="object 55"/>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6" name="object 56"/>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57" name="object 57"/>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8" name="object 58"/>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9" name="object 59"/>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0" name="object 60"/>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1" name="object 61"/>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2" name="object 62"/>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3" name="object 63"/>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64" name="object 64"/>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65" name="object 65"/>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6" name="object 66"/>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68" name="object 68"/>
          <p:cNvSpPr/>
          <p:nvPr/>
        </p:nvSpPr>
        <p:spPr>
          <a:xfrm>
            <a:off x="2977133" y="2503933"/>
            <a:ext cx="3469004" cy="2309495"/>
          </a:xfrm>
          <a:custGeom>
            <a:avLst/>
            <a:gdLst/>
            <a:ahLst/>
            <a:cxnLst/>
            <a:rect l="l" t="t" r="r" b="b"/>
            <a:pathLst>
              <a:path w="3469004" h="2309495">
                <a:moveTo>
                  <a:pt x="0" y="0"/>
                </a:moveTo>
                <a:lnTo>
                  <a:pt x="3468751" y="2309139"/>
                </a:lnTo>
              </a:path>
            </a:pathLst>
          </a:custGeom>
          <a:ln w="50292">
            <a:solidFill>
              <a:srgbClr val="6F2F9F"/>
            </a:solidFill>
            <a:prstDash val="dash"/>
          </a:ln>
        </p:spPr>
        <p:txBody>
          <a:bodyPr wrap="square" lIns="0" tIns="0" rIns="0" bIns="0" rtlCol="0"/>
          <a:lstStyle/>
          <a:p>
            <a:endParaRPr/>
          </a:p>
        </p:txBody>
      </p:sp>
      <p:sp>
        <p:nvSpPr>
          <p:cNvPr id="69" name="object 69"/>
          <p:cNvSpPr/>
          <p:nvPr/>
        </p:nvSpPr>
        <p:spPr>
          <a:xfrm>
            <a:off x="3187445" y="2372868"/>
            <a:ext cx="3469004" cy="2309495"/>
          </a:xfrm>
          <a:custGeom>
            <a:avLst/>
            <a:gdLst/>
            <a:ahLst/>
            <a:cxnLst/>
            <a:rect l="l" t="t" r="r" b="b"/>
            <a:pathLst>
              <a:path w="3469004" h="2309495">
                <a:moveTo>
                  <a:pt x="0" y="0"/>
                </a:moveTo>
                <a:lnTo>
                  <a:pt x="3468751" y="2309114"/>
                </a:lnTo>
              </a:path>
            </a:pathLst>
          </a:custGeom>
          <a:ln w="50292">
            <a:solidFill>
              <a:srgbClr val="6F2F9F"/>
            </a:solidFill>
          </a:ln>
        </p:spPr>
        <p:txBody>
          <a:bodyPr wrap="square" lIns="0" tIns="0" rIns="0" bIns="0" rtlCol="0"/>
          <a:lstStyle/>
          <a:p>
            <a:endParaRPr/>
          </a:p>
        </p:txBody>
      </p:sp>
      <p:sp>
        <p:nvSpPr>
          <p:cNvPr id="70" name="object 70"/>
          <p:cNvSpPr/>
          <p:nvPr/>
        </p:nvSpPr>
        <p:spPr>
          <a:xfrm>
            <a:off x="3425190" y="2253997"/>
            <a:ext cx="3469004" cy="2309495"/>
          </a:xfrm>
          <a:custGeom>
            <a:avLst/>
            <a:gdLst/>
            <a:ahLst/>
            <a:cxnLst/>
            <a:rect l="l" t="t" r="r" b="b"/>
            <a:pathLst>
              <a:path w="3469004" h="2309495">
                <a:moveTo>
                  <a:pt x="0" y="0"/>
                </a:moveTo>
                <a:lnTo>
                  <a:pt x="3468751" y="2309114"/>
                </a:lnTo>
              </a:path>
            </a:pathLst>
          </a:custGeom>
          <a:ln w="50292">
            <a:solidFill>
              <a:srgbClr val="6F2F9F"/>
            </a:solidFill>
            <a:prstDash val="dash"/>
          </a:ln>
        </p:spPr>
        <p:txBody>
          <a:bodyPr wrap="square" lIns="0" tIns="0" rIns="0" bIns="0" rtlCol="0"/>
          <a:lstStyle/>
          <a:p>
            <a:endParaRPr/>
          </a:p>
        </p:txBody>
      </p:sp>
      <p:sp>
        <p:nvSpPr>
          <p:cNvPr id="73" name="标题 72">
            <a:extLst>
              <a:ext uri="{FF2B5EF4-FFF2-40B4-BE49-F238E27FC236}">
                <a16:creationId xmlns:a16="http://schemas.microsoft.com/office/drawing/2014/main" id="{8ACEAAEA-4FE3-469E-BAC4-466AC948CD04}"/>
              </a:ext>
            </a:extLst>
          </p:cNvPr>
          <p:cNvSpPr>
            <a:spLocks noGrp="1"/>
          </p:cNvSpPr>
          <p:nvPr>
            <p:ph type="title"/>
          </p:nvPr>
        </p:nvSpPr>
        <p:spPr/>
        <p:txBody>
          <a:bodyPr/>
          <a:lstStyle/>
          <a:p>
            <a:r>
              <a:rPr lang="en-US" altLang="zh-CN" dirty="0"/>
              <a:t>SVM</a:t>
            </a:r>
            <a:r>
              <a:rPr lang="zh-CN" altLang="en-US" dirty="0"/>
              <a:t>分类</a:t>
            </a:r>
          </a:p>
        </p:txBody>
      </p:sp>
      <p:sp>
        <p:nvSpPr>
          <p:cNvPr id="74" name="文本框 73">
            <a:extLst>
              <a:ext uri="{FF2B5EF4-FFF2-40B4-BE49-F238E27FC236}">
                <a16:creationId xmlns:a16="http://schemas.microsoft.com/office/drawing/2014/main" id="{E625EC6E-4858-4944-AD4C-F61CC6D7FB60}"/>
              </a:ext>
            </a:extLst>
          </p:cNvPr>
          <p:cNvSpPr txBox="1"/>
          <p:nvPr/>
        </p:nvSpPr>
        <p:spPr>
          <a:xfrm>
            <a:off x="611559" y="1417638"/>
            <a:ext cx="4047307" cy="400110"/>
          </a:xfrm>
          <a:prstGeom prst="rect">
            <a:avLst/>
          </a:prstGeom>
          <a:noFill/>
        </p:spPr>
        <p:txBody>
          <a:bodyPr wrap="square" rtlCol="0">
            <a:spAutoFit/>
          </a:bodyPr>
          <a:lstStyle/>
          <a:p>
            <a:r>
              <a:rPr lang="zh-CN" altLang="en-US" sz="2000" b="1" dirty="0">
                <a:solidFill>
                  <a:srgbClr val="84ADAF"/>
                </a:solidFill>
              </a:rPr>
              <a:t>并且具有最大可能的间隔（</a:t>
            </a:r>
            <a:r>
              <a:rPr lang="en-US" altLang="zh-CN" sz="2000" b="1" dirty="0">
                <a:solidFill>
                  <a:srgbClr val="84ADAF"/>
                </a:solidFill>
              </a:rPr>
              <a:t>margin</a:t>
            </a:r>
            <a:r>
              <a:rPr lang="zh-CN" altLang="en-US" sz="2000" b="1" dirty="0">
                <a:solidFill>
                  <a:srgbClr val="84ADAF"/>
                </a:solidFill>
              </a:rPr>
              <a:t>）                </a:t>
            </a:r>
          </a:p>
        </p:txBody>
      </p:sp>
    </p:spTree>
    <p:extLst>
      <p:ext uri="{BB962C8B-B14F-4D97-AF65-F5344CB8AC3E}">
        <p14:creationId xmlns:p14="http://schemas.microsoft.com/office/powerpoint/2010/main" val="108945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4" name="object 4"/>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5" name="object 5"/>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6" name="object 6"/>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7" name="object 7"/>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8" name="object 8"/>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9" name="object 9"/>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10" name="object 10"/>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11" name="object 11"/>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12" name="object 12"/>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3" name="object 13"/>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4" name="object 14"/>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 name="object 15"/>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 name="object 16"/>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17" name="object 17"/>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 name="object 18"/>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9" name="object 19"/>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0" name="object 20"/>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1" name="object 21"/>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2" name="object 22"/>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3" name="object 23"/>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4" name="object 24"/>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25" name="object 25"/>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6" name="object 26"/>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27" name="object 27"/>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8" name="object 28"/>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9" name="object 29"/>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0" name="object 30"/>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31" name="object 31"/>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32" name="object 32"/>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3" name="object 33"/>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4" name="object 34"/>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5" name="object 35"/>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6" name="object 36"/>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7" name="object 37"/>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8" name="object 38"/>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9" name="object 39"/>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0" name="object 40"/>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1" name="object 41"/>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2" name="object 42"/>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3" name="object 43"/>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4" name="object 44"/>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45" name="object 45"/>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46" name="object 46"/>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47" name="object 47"/>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48" name="object 48"/>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9" name="object 49"/>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0" name="object 50"/>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1" name="object 51"/>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2" name="object 52"/>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53" name="object 53"/>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54" name="object 54"/>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5" name="object 55"/>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6" name="object 56"/>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57" name="object 57"/>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8" name="object 58"/>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9" name="object 59"/>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0" name="object 60"/>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61" name="object 61"/>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62" name="object 62"/>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63" name="object 63"/>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4" name="object 64"/>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5" name="object 65"/>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8" name="标题 67">
            <a:extLst>
              <a:ext uri="{FF2B5EF4-FFF2-40B4-BE49-F238E27FC236}">
                <a16:creationId xmlns:a16="http://schemas.microsoft.com/office/drawing/2014/main" id="{A24345A7-0A28-41A5-BF44-731876855E9A}"/>
              </a:ext>
            </a:extLst>
          </p:cNvPr>
          <p:cNvSpPr>
            <a:spLocks noGrp="1"/>
          </p:cNvSpPr>
          <p:nvPr>
            <p:ph type="title"/>
          </p:nvPr>
        </p:nvSpPr>
        <p:spPr/>
        <p:txBody>
          <a:bodyPr/>
          <a:lstStyle/>
          <a:p>
            <a:r>
              <a:rPr lang="en-US" altLang="zh-CN" dirty="0"/>
              <a:t>SVM</a:t>
            </a:r>
            <a:r>
              <a:rPr lang="zh-CN" altLang="en-US" dirty="0"/>
              <a:t>对离群值的敏感性</a:t>
            </a:r>
          </a:p>
        </p:txBody>
      </p:sp>
    </p:spTree>
    <p:extLst>
      <p:ext uri="{BB962C8B-B14F-4D97-AF65-F5344CB8AC3E}">
        <p14:creationId xmlns:p14="http://schemas.microsoft.com/office/powerpoint/2010/main" val="233921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3" name="object 3"/>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4" name="object 4"/>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5" name="object 5"/>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6" name="object 6"/>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7" name="object 7"/>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8" name="object 8"/>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9" name="object 9"/>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10" name="object 10"/>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11" name="object 11"/>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2" name="object 12"/>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 name="object 13"/>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4" name="object 14"/>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5" name="object 15"/>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16" name="object 16"/>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7" name="object 17"/>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8" name="object 18"/>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9" name="object 19"/>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0" name="object 20"/>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1" name="object 21"/>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2" name="object 22"/>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3" name="object 23"/>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24" name="object 24"/>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5" name="object 25"/>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26" name="object 26"/>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7" name="object 27"/>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8" name="object 28"/>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9" name="object 29"/>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30" name="object 30"/>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31" name="object 31"/>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2" name="object 32"/>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3" name="object 33"/>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4" name="object 34"/>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5" name="object 35"/>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6" name="object 36"/>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7" name="object 37"/>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8" name="object 38"/>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9" name="object 39"/>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0" name="object 40"/>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1" name="object 41"/>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2" name="object 42"/>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3" name="object 43"/>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44" name="object 44"/>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45" name="object 45"/>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46" name="object 46"/>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47" name="object 47"/>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8" name="object 48"/>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9" name="object 49"/>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0" name="object 50"/>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1" name="object 51"/>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52" name="object 52"/>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53" name="object 53"/>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4" name="object 54"/>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5" name="object 55"/>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56" name="object 56"/>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7" name="object 57"/>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8" name="object 58"/>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9" name="object 59"/>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60" name="object 60"/>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61" name="object 61"/>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62" name="object 62"/>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3" name="object 63"/>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4" name="object 64"/>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6" name="object 66"/>
          <p:cNvSpPr/>
          <p:nvPr/>
        </p:nvSpPr>
        <p:spPr>
          <a:xfrm>
            <a:off x="4495038" y="2115311"/>
            <a:ext cx="0" cy="2726690"/>
          </a:xfrm>
          <a:custGeom>
            <a:avLst/>
            <a:gdLst/>
            <a:ahLst/>
            <a:cxnLst/>
            <a:rect l="l" t="t" r="r" b="b"/>
            <a:pathLst>
              <a:path h="2726690">
                <a:moveTo>
                  <a:pt x="0" y="2726575"/>
                </a:moveTo>
                <a:lnTo>
                  <a:pt x="0" y="0"/>
                </a:lnTo>
              </a:path>
            </a:pathLst>
          </a:custGeom>
          <a:ln w="53340">
            <a:solidFill>
              <a:srgbClr val="6F2F9F"/>
            </a:solidFill>
          </a:ln>
        </p:spPr>
        <p:txBody>
          <a:bodyPr wrap="square" lIns="0" tIns="0" rIns="0" bIns="0" rtlCol="0"/>
          <a:lstStyle/>
          <a:p>
            <a:endParaRPr/>
          </a:p>
        </p:txBody>
      </p:sp>
      <p:sp>
        <p:nvSpPr>
          <p:cNvPr id="67" name="object 67"/>
          <p:cNvSpPr/>
          <p:nvPr/>
        </p:nvSpPr>
        <p:spPr>
          <a:xfrm>
            <a:off x="4056126"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68" name="object 68"/>
          <p:cNvSpPr/>
          <p:nvPr/>
        </p:nvSpPr>
        <p:spPr>
          <a:xfrm>
            <a:off x="4936997"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71" name="标题 70">
            <a:extLst>
              <a:ext uri="{FF2B5EF4-FFF2-40B4-BE49-F238E27FC236}">
                <a16:creationId xmlns:a16="http://schemas.microsoft.com/office/drawing/2014/main" id="{59D0C88F-3675-48AD-903E-44E674D771C3}"/>
              </a:ext>
            </a:extLst>
          </p:cNvPr>
          <p:cNvSpPr>
            <a:spLocks noGrp="1"/>
          </p:cNvSpPr>
          <p:nvPr>
            <p:ph type="title"/>
          </p:nvPr>
        </p:nvSpPr>
        <p:spPr/>
        <p:txBody>
          <a:bodyPr/>
          <a:lstStyle/>
          <a:p>
            <a:r>
              <a:rPr lang="en-US" altLang="zh-CN" dirty="0"/>
              <a:t>SVM</a:t>
            </a:r>
            <a:r>
              <a:rPr lang="zh-CN" altLang="en-US" dirty="0"/>
              <a:t>对离群值的敏感性</a:t>
            </a:r>
          </a:p>
        </p:txBody>
      </p:sp>
    </p:spTree>
    <p:extLst>
      <p:ext uri="{BB962C8B-B14F-4D97-AF65-F5344CB8AC3E}">
        <p14:creationId xmlns:p14="http://schemas.microsoft.com/office/powerpoint/2010/main" val="111221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4" name="object 4"/>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5" name="object 5"/>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6" name="object 6"/>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7" name="object 7"/>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8" name="object 8"/>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9" name="object 9"/>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10" name="object 10"/>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11" name="object 11"/>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12" name="object 12"/>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3" name="object 13"/>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4" name="object 14"/>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 name="object 15"/>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 name="object 16"/>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17" name="object 17"/>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 name="object 18"/>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9" name="object 19"/>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0" name="object 20"/>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1" name="object 21"/>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2" name="object 22"/>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3" name="object 23"/>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4" name="object 24"/>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25" name="object 25"/>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6" name="object 26"/>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27" name="object 27"/>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8" name="object 28"/>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9" name="object 29"/>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0" name="object 30"/>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31" name="object 31"/>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32" name="object 32"/>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3" name="object 33"/>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4" name="object 34"/>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5" name="object 35"/>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6" name="object 36"/>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7" name="object 37"/>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8" name="object 38"/>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9" name="object 39"/>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0" name="object 40"/>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1" name="object 41"/>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2" name="object 42"/>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3" name="object 43"/>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4" name="object 44"/>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45" name="object 45"/>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46" name="object 46"/>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47" name="object 47"/>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48" name="object 48"/>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9" name="object 49"/>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0" name="object 50"/>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1" name="object 51"/>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2" name="object 52"/>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53" name="object 53"/>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54" name="object 54"/>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5" name="object 55"/>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6" name="object 56"/>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57" name="object 57"/>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8" name="object 58"/>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9" name="object 59"/>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0" name="object 60"/>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61" name="object 61"/>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62" name="object 62"/>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63" name="object 63"/>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4" name="object 64"/>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5" name="object 65"/>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6" name="object 66"/>
          <p:cNvSpPr/>
          <p:nvPr/>
        </p:nvSpPr>
        <p:spPr>
          <a:xfrm>
            <a:off x="3688079" y="4434078"/>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67" name="object 67"/>
          <p:cNvSpPr/>
          <p:nvPr/>
        </p:nvSpPr>
        <p:spPr>
          <a:xfrm>
            <a:off x="3688079" y="4434078"/>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70" name="标题 69">
            <a:extLst>
              <a:ext uri="{FF2B5EF4-FFF2-40B4-BE49-F238E27FC236}">
                <a16:creationId xmlns:a16="http://schemas.microsoft.com/office/drawing/2014/main" id="{C801417E-8A04-4A33-9EBB-D36D7AC4CBDE}"/>
              </a:ext>
            </a:extLst>
          </p:cNvPr>
          <p:cNvSpPr>
            <a:spLocks noGrp="1"/>
          </p:cNvSpPr>
          <p:nvPr>
            <p:ph type="title"/>
          </p:nvPr>
        </p:nvSpPr>
        <p:spPr/>
        <p:txBody>
          <a:bodyPr/>
          <a:lstStyle/>
          <a:p>
            <a:r>
              <a:rPr lang="en-US" altLang="zh-CN" dirty="0"/>
              <a:t>SVM</a:t>
            </a:r>
            <a:r>
              <a:rPr lang="zh-CN" altLang="en-US" dirty="0"/>
              <a:t>对离群值的敏感性</a:t>
            </a:r>
          </a:p>
        </p:txBody>
      </p:sp>
    </p:spTree>
    <p:extLst>
      <p:ext uri="{BB962C8B-B14F-4D97-AF65-F5344CB8AC3E}">
        <p14:creationId xmlns:p14="http://schemas.microsoft.com/office/powerpoint/2010/main" val="32090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txBox="1"/>
          <p:nvPr/>
        </p:nvSpPr>
        <p:spPr>
          <a:xfrm>
            <a:off x="4331588" y="4052823"/>
            <a:ext cx="2723007"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5" name="object 5"/>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6" name="object 6"/>
          <p:cNvSpPr txBox="1"/>
          <p:nvPr/>
        </p:nvSpPr>
        <p:spPr>
          <a:xfrm>
            <a:off x="545375" y="2510536"/>
            <a:ext cx="1362329" cy="628377"/>
          </a:xfrm>
          <a:prstGeom prst="rect">
            <a:avLst/>
          </a:prstGeom>
        </p:spPr>
        <p:txBody>
          <a:bodyPr vert="horz" wrap="square" lIns="0" tIns="12700" rIns="0" bIns="0" rtlCol="0">
            <a:spAutoFit/>
          </a:bodyPr>
          <a:lstStyle/>
          <a:p>
            <a:pPr marL="12065" marR="5080" indent="635" algn="ctr">
              <a:spcBef>
                <a:spcPts val="100"/>
              </a:spcBef>
            </a:pPr>
            <a:r>
              <a:rPr lang="zh-CN" altLang="en-US" sz="2000" dirty="0">
                <a:latin typeface="Trebuchet MS"/>
                <a:cs typeface="Trebuchet MS"/>
              </a:rPr>
              <a:t>治疗五年后，病人的状况</a:t>
            </a:r>
            <a:endParaRPr sz="2000" dirty="0">
              <a:latin typeface="Trebuchet MS"/>
              <a:cs typeface="Trebuchet MS"/>
            </a:endParaRPr>
          </a:p>
        </p:txBody>
      </p:sp>
      <p:sp>
        <p:nvSpPr>
          <p:cNvPr id="7" name="object 7"/>
          <p:cNvSpPr/>
          <p:nvPr/>
        </p:nvSpPr>
        <p:spPr>
          <a:xfrm>
            <a:off x="3007615" y="3224783"/>
            <a:ext cx="5146675" cy="0"/>
          </a:xfrm>
          <a:custGeom>
            <a:avLst/>
            <a:gdLst/>
            <a:ahLst/>
            <a:cxnLst/>
            <a:rect l="l" t="t" r="r" b="b"/>
            <a:pathLst>
              <a:path w="5146675">
                <a:moveTo>
                  <a:pt x="0" y="0"/>
                </a:moveTo>
                <a:lnTo>
                  <a:pt x="5146420" y="0"/>
                </a:lnTo>
              </a:path>
            </a:pathLst>
          </a:custGeom>
          <a:ln w="25908">
            <a:solidFill>
              <a:srgbClr val="84ADAF"/>
            </a:solidFill>
          </a:ln>
        </p:spPr>
        <p:txBody>
          <a:bodyPr wrap="square" lIns="0" tIns="0" rIns="0" bIns="0" rtlCol="0"/>
          <a:lstStyle/>
          <a:p>
            <a:endParaRPr/>
          </a:p>
        </p:txBody>
      </p:sp>
      <p:sp>
        <p:nvSpPr>
          <p:cNvPr id="8" name="object 8"/>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9" name="object 9"/>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10" name="object 10"/>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1" name="object 11"/>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15" name="object 15"/>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7" name="object 17"/>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8" name="object 18"/>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9" name="object 19"/>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0" name="object 20"/>
          <p:cNvSpPr/>
          <p:nvPr/>
        </p:nvSpPr>
        <p:spPr>
          <a:xfrm>
            <a:off x="7883653" y="253060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21" name="object 21"/>
          <p:cNvSpPr/>
          <p:nvPr/>
        </p:nvSpPr>
        <p:spPr>
          <a:xfrm>
            <a:off x="7883653" y="2530602"/>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2" name="object 22"/>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3" name="object 23"/>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24" name="object 24"/>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25" name="object 25"/>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6" name="object 26"/>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27" name="object 27"/>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8" name="object 28"/>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9" name="object 29"/>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30" name="object 30"/>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1" name="object 31"/>
          <p:cNvSpPr/>
          <p:nvPr/>
        </p:nvSpPr>
        <p:spPr>
          <a:xfrm>
            <a:off x="3006852" y="4548378"/>
            <a:ext cx="5146675" cy="789940"/>
          </a:xfrm>
          <a:custGeom>
            <a:avLst/>
            <a:gdLst/>
            <a:ahLst/>
            <a:cxnLst/>
            <a:rect l="l" t="t" r="r" b="b"/>
            <a:pathLst>
              <a:path w="5146675" h="789939">
                <a:moveTo>
                  <a:pt x="0" y="789432"/>
                </a:moveTo>
                <a:lnTo>
                  <a:pt x="5146548" y="789432"/>
                </a:lnTo>
                <a:lnTo>
                  <a:pt x="5146548" y="0"/>
                </a:lnTo>
                <a:lnTo>
                  <a:pt x="0" y="0"/>
                </a:lnTo>
                <a:lnTo>
                  <a:pt x="0" y="789432"/>
                </a:lnTo>
                <a:close/>
              </a:path>
            </a:pathLst>
          </a:custGeom>
          <a:solidFill>
            <a:srgbClr val="E6EEEE"/>
          </a:solidFill>
        </p:spPr>
        <p:txBody>
          <a:bodyPr wrap="square" lIns="0" tIns="0" rIns="0" bIns="0" rtlCol="0"/>
          <a:lstStyle/>
          <a:p>
            <a:endParaRPr/>
          </a:p>
        </p:txBody>
      </p:sp>
      <p:sp>
        <p:nvSpPr>
          <p:cNvPr id="32" name="object 32"/>
          <p:cNvSpPr txBox="1"/>
          <p:nvPr/>
        </p:nvSpPr>
        <p:spPr>
          <a:xfrm>
            <a:off x="3735070" y="4851755"/>
            <a:ext cx="217170" cy="382270"/>
          </a:xfrm>
          <a:prstGeom prst="rect">
            <a:avLst/>
          </a:prstGeom>
        </p:spPr>
        <p:txBody>
          <a:bodyPr vert="horz" wrap="square" lIns="0" tIns="11430" rIns="0" bIns="0" rtlCol="0">
            <a:spAutoFit/>
          </a:bodyPr>
          <a:lstStyle/>
          <a:p>
            <a:pPr>
              <a:spcBef>
                <a:spcPts val="90"/>
              </a:spcBef>
            </a:pPr>
            <a:r>
              <a:rPr sz="2350" spc="-745" dirty="0">
                <a:solidFill>
                  <a:srgbClr val="344B5E"/>
                </a:solidFill>
                <a:latin typeface="Verdana"/>
                <a:cs typeface="Verdana"/>
              </a:rPr>
              <a:t>𝛽</a:t>
            </a:r>
            <a:endParaRPr sz="2350">
              <a:latin typeface="Verdana"/>
              <a:cs typeface="Verdana"/>
            </a:endParaRPr>
          </a:p>
        </p:txBody>
      </p:sp>
      <p:sp>
        <p:nvSpPr>
          <p:cNvPr id="33" name="object 33"/>
          <p:cNvSpPr/>
          <p:nvPr/>
        </p:nvSpPr>
        <p:spPr>
          <a:xfrm>
            <a:off x="4000119" y="4774158"/>
            <a:ext cx="494030" cy="377190"/>
          </a:xfrm>
          <a:custGeom>
            <a:avLst/>
            <a:gdLst/>
            <a:ahLst/>
            <a:cxnLst/>
            <a:rect l="l" t="t" r="r" b="b"/>
            <a:pathLst>
              <a:path w="494029" h="377189">
                <a:moveTo>
                  <a:pt x="373506" y="0"/>
                </a:moveTo>
                <a:lnTo>
                  <a:pt x="368045" y="15303"/>
                </a:lnTo>
                <a:lnTo>
                  <a:pt x="389858" y="24771"/>
                </a:lnTo>
                <a:lnTo>
                  <a:pt x="408622" y="37877"/>
                </a:lnTo>
                <a:lnTo>
                  <a:pt x="437006" y="75006"/>
                </a:lnTo>
                <a:lnTo>
                  <a:pt x="453691" y="125099"/>
                </a:lnTo>
                <a:lnTo>
                  <a:pt x="459231" y="186575"/>
                </a:lnTo>
                <a:lnTo>
                  <a:pt x="457846" y="219815"/>
                </a:lnTo>
                <a:lnTo>
                  <a:pt x="446694" y="277137"/>
                </a:lnTo>
                <a:lnTo>
                  <a:pt x="424259" y="321902"/>
                </a:lnTo>
                <a:lnTo>
                  <a:pt x="390159" y="352096"/>
                </a:lnTo>
                <a:lnTo>
                  <a:pt x="368680" y="361607"/>
                </a:lnTo>
                <a:lnTo>
                  <a:pt x="373506" y="376910"/>
                </a:lnTo>
                <a:lnTo>
                  <a:pt x="424846" y="352794"/>
                </a:lnTo>
                <a:lnTo>
                  <a:pt x="462660" y="311048"/>
                </a:lnTo>
                <a:lnTo>
                  <a:pt x="485917" y="255146"/>
                </a:lnTo>
                <a:lnTo>
                  <a:pt x="493648" y="188556"/>
                </a:lnTo>
                <a:lnTo>
                  <a:pt x="491698" y="154004"/>
                </a:lnTo>
                <a:lnTo>
                  <a:pt x="476128" y="92759"/>
                </a:lnTo>
                <a:lnTo>
                  <a:pt x="445319" y="42900"/>
                </a:lnTo>
                <a:lnTo>
                  <a:pt x="400794" y="9870"/>
                </a:lnTo>
                <a:lnTo>
                  <a:pt x="373506" y="0"/>
                </a:lnTo>
                <a:close/>
              </a:path>
              <a:path w="494029" h="377189">
                <a:moveTo>
                  <a:pt x="120268" y="0"/>
                </a:moveTo>
                <a:lnTo>
                  <a:pt x="68976" y="24169"/>
                </a:lnTo>
                <a:lnTo>
                  <a:pt x="31114" y="66065"/>
                </a:lnTo>
                <a:lnTo>
                  <a:pt x="7794" y="122072"/>
                </a:lnTo>
                <a:lnTo>
                  <a:pt x="0" y="188556"/>
                </a:lnTo>
                <a:lnTo>
                  <a:pt x="1950" y="223187"/>
                </a:lnTo>
                <a:lnTo>
                  <a:pt x="17520" y="284433"/>
                </a:lnTo>
                <a:lnTo>
                  <a:pt x="48259" y="334124"/>
                </a:lnTo>
                <a:lnTo>
                  <a:pt x="92836" y="367057"/>
                </a:lnTo>
                <a:lnTo>
                  <a:pt x="120268" y="376910"/>
                </a:lnTo>
                <a:lnTo>
                  <a:pt x="125094" y="361607"/>
                </a:lnTo>
                <a:lnTo>
                  <a:pt x="103596" y="352096"/>
                </a:lnTo>
                <a:lnTo>
                  <a:pt x="85026" y="338861"/>
                </a:lnTo>
                <a:lnTo>
                  <a:pt x="56768" y="301218"/>
                </a:lnTo>
                <a:lnTo>
                  <a:pt x="40020" y="250002"/>
                </a:lnTo>
                <a:lnTo>
                  <a:pt x="34416" y="186575"/>
                </a:lnTo>
                <a:lnTo>
                  <a:pt x="35819" y="154414"/>
                </a:lnTo>
                <a:lnTo>
                  <a:pt x="47007" y="98630"/>
                </a:lnTo>
                <a:lnTo>
                  <a:pt x="69435" y="54622"/>
                </a:lnTo>
                <a:lnTo>
                  <a:pt x="103864" y="24771"/>
                </a:lnTo>
                <a:lnTo>
                  <a:pt x="125602" y="15303"/>
                </a:lnTo>
                <a:lnTo>
                  <a:pt x="120268" y="0"/>
                </a:lnTo>
                <a:close/>
              </a:path>
            </a:pathLst>
          </a:custGeom>
          <a:solidFill>
            <a:srgbClr val="344B5E"/>
          </a:solidFill>
        </p:spPr>
        <p:txBody>
          <a:bodyPr wrap="square" lIns="0" tIns="0" rIns="0" bIns="0" rtlCol="0"/>
          <a:lstStyle/>
          <a:p>
            <a:endParaRPr/>
          </a:p>
        </p:txBody>
      </p:sp>
      <p:sp>
        <p:nvSpPr>
          <p:cNvPr id="34" name="object 34"/>
          <p:cNvSpPr txBox="1"/>
          <p:nvPr/>
        </p:nvSpPr>
        <p:spPr>
          <a:xfrm>
            <a:off x="3539616" y="4659732"/>
            <a:ext cx="824230" cy="513715"/>
          </a:xfrm>
          <a:prstGeom prst="rect">
            <a:avLst/>
          </a:prstGeom>
        </p:spPr>
        <p:txBody>
          <a:bodyPr vert="horz" wrap="square" lIns="0" tIns="12700" rIns="0" bIns="0" rtlCol="0">
            <a:spAutoFit/>
          </a:bodyPr>
          <a:lstStyle/>
          <a:p>
            <a:pPr>
              <a:spcBef>
                <a:spcPts val="100"/>
              </a:spcBef>
              <a:tabLst>
                <a:tab pos="594360" algn="l"/>
              </a:tabLst>
            </a:pPr>
            <a:r>
              <a:rPr sz="3200" spc="-1410" dirty="0">
                <a:solidFill>
                  <a:srgbClr val="344B5E"/>
                </a:solidFill>
                <a:latin typeface="Verdana"/>
                <a:cs typeface="Verdana"/>
              </a:rPr>
              <a:t>𝑦	</a:t>
            </a:r>
            <a:r>
              <a:rPr sz="3200" spc="-1495" dirty="0">
                <a:solidFill>
                  <a:srgbClr val="344B5E"/>
                </a:solidFill>
                <a:latin typeface="Verdana"/>
                <a:cs typeface="Verdana"/>
              </a:rPr>
              <a:t>𝑥</a:t>
            </a:r>
            <a:endParaRPr sz="3200">
              <a:latin typeface="Verdana"/>
              <a:cs typeface="Verdana"/>
            </a:endParaRPr>
          </a:p>
        </p:txBody>
      </p:sp>
      <p:sp>
        <p:nvSpPr>
          <p:cNvPr id="35" name="object 35"/>
          <p:cNvSpPr/>
          <p:nvPr/>
        </p:nvSpPr>
        <p:spPr>
          <a:xfrm flipV="1">
            <a:off x="5057140" y="4917250"/>
            <a:ext cx="2267331" cy="45719"/>
          </a:xfrm>
          <a:custGeom>
            <a:avLst/>
            <a:gdLst/>
            <a:ahLst/>
            <a:cxnLst/>
            <a:rect l="l" t="t" r="r" b="b"/>
            <a:pathLst>
              <a:path w="2565400">
                <a:moveTo>
                  <a:pt x="0" y="0"/>
                </a:moveTo>
                <a:lnTo>
                  <a:pt x="2564891" y="0"/>
                </a:lnTo>
              </a:path>
            </a:pathLst>
          </a:custGeom>
          <a:ln w="25908">
            <a:solidFill>
              <a:srgbClr val="344B5E"/>
            </a:solidFill>
          </a:ln>
        </p:spPr>
        <p:txBody>
          <a:bodyPr wrap="square" lIns="0" tIns="0" rIns="0" bIns="0" rtlCol="0"/>
          <a:lstStyle/>
          <a:p>
            <a:endParaRPr/>
          </a:p>
        </p:txBody>
      </p:sp>
      <p:sp>
        <p:nvSpPr>
          <p:cNvPr id="36" name="object 36"/>
          <p:cNvSpPr txBox="1"/>
          <p:nvPr/>
        </p:nvSpPr>
        <p:spPr>
          <a:xfrm>
            <a:off x="4641851" y="4421683"/>
            <a:ext cx="2982595" cy="840105"/>
          </a:xfrm>
          <a:prstGeom prst="rect">
            <a:avLst/>
          </a:prstGeom>
        </p:spPr>
        <p:txBody>
          <a:bodyPr vert="horz" wrap="square" lIns="0" tIns="12700" rIns="0" bIns="0" rtlCol="0">
            <a:spAutoFit/>
          </a:bodyPr>
          <a:lstStyle/>
          <a:p>
            <a:pPr>
              <a:lnSpc>
                <a:spcPts val="3715"/>
              </a:lnSpc>
              <a:spcBef>
                <a:spcPts val="100"/>
              </a:spcBef>
              <a:tabLst>
                <a:tab pos="1612265" algn="l"/>
              </a:tabLst>
            </a:pPr>
            <a:r>
              <a:rPr sz="4800" spc="-345" baseline="-32118" dirty="0">
                <a:solidFill>
                  <a:srgbClr val="344B5E"/>
                </a:solidFill>
                <a:latin typeface="Verdana"/>
                <a:cs typeface="Verdana"/>
              </a:rPr>
              <a:t>=	</a:t>
            </a:r>
            <a:r>
              <a:rPr sz="2350" spc="-140" dirty="0">
                <a:solidFill>
                  <a:srgbClr val="344B5E"/>
                </a:solidFill>
                <a:latin typeface="Verdana"/>
                <a:cs typeface="Verdana"/>
              </a:rPr>
              <a:t>1</a:t>
            </a:r>
            <a:endParaRPr sz="2350" dirty="0">
              <a:latin typeface="Verdana"/>
              <a:cs typeface="Verdana"/>
            </a:endParaRPr>
          </a:p>
          <a:p>
            <a:pPr marL="415925">
              <a:lnSpc>
                <a:spcPts val="2695"/>
              </a:lnSpc>
            </a:pPr>
            <a:r>
              <a:rPr lang="en-US" sz="3525" baseline="-17730" dirty="0">
                <a:solidFill>
                  <a:srgbClr val="344B5E"/>
                </a:solidFill>
                <a:latin typeface="Verdana"/>
                <a:cs typeface="Verdana"/>
              </a:rPr>
              <a:t> </a:t>
            </a:r>
            <a:r>
              <a:rPr sz="3525" baseline="-17730" dirty="0">
                <a:solidFill>
                  <a:srgbClr val="344B5E"/>
                </a:solidFill>
                <a:latin typeface="Verdana"/>
                <a:cs typeface="Verdana"/>
              </a:rPr>
              <a:t>1+𝑒</a:t>
            </a:r>
            <a:r>
              <a:rPr sz="1900" dirty="0">
                <a:solidFill>
                  <a:srgbClr val="344B5E"/>
                </a:solidFill>
                <a:latin typeface="Verdana"/>
                <a:cs typeface="Verdana"/>
              </a:rPr>
              <a:t>−(</a:t>
            </a:r>
            <a:r>
              <a:rPr sz="2000" dirty="0">
                <a:solidFill>
                  <a:srgbClr val="344B5E"/>
                </a:solidFill>
                <a:latin typeface="Verdana"/>
                <a:cs typeface="Verdana"/>
              </a:rPr>
              <a:t>𝛽</a:t>
            </a:r>
            <a:r>
              <a:rPr sz="2000" baseline="-13157" dirty="0">
                <a:solidFill>
                  <a:srgbClr val="344B5E"/>
                </a:solidFill>
                <a:latin typeface="Verdana"/>
                <a:cs typeface="Verdana"/>
              </a:rPr>
              <a:t>0</a:t>
            </a:r>
            <a:r>
              <a:rPr sz="2000" dirty="0">
                <a:solidFill>
                  <a:srgbClr val="344B5E"/>
                </a:solidFill>
                <a:latin typeface="Verdana"/>
                <a:cs typeface="Verdana"/>
              </a:rPr>
              <a:t>+ 𝛽</a:t>
            </a:r>
            <a:r>
              <a:rPr sz="2000" baseline="-13157" dirty="0">
                <a:solidFill>
                  <a:srgbClr val="344B5E"/>
                </a:solidFill>
                <a:latin typeface="Verdana"/>
                <a:cs typeface="Verdana"/>
              </a:rPr>
              <a:t>1</a:t>
            </a:r>
            <a:r>
              <a:rPr sz="2000" dirty="0">
                <a:solidFill>
                  <a:srgbClr val="344B5E"/>
                </a:solidFill>
                <a:latin typeface="Verdana"/>
                <a:cs typeface="Verdana"/>
              </a:rPr>
              <a:t>𝑥 </a:t>
            </a:r>
            <a:r>
              <a:rPr sz="1900" dirty="0">
                <a:solidFill>
                  <a:srgbClr val="344B5E"/>
                </a:solidFill>
                <a:latin typeface="Verdana"/>
                <a:cs typeface="Verdana"/>
              </a:rPr>
              <a:t>)</a:t>
            </a:r>
            <a:endParaRPr sz="1900" dirty="0">
              <a:latin typeface="Verdana"/>
              <a:cs typeface="Verdana"/>
            </a:endParaRPr>
          </a:p>
        </p:txBody>
      </p:sp>
      <p:sp>
        <p:nvSpPr>
          <p:cNvPr id="37" name="object 37"/>
          <p:cNvSpPr/>
          <p:nvPr/>
        </p:nvSpPr>
        <p:spPr>
          <a:xfrm>
            <a:off x="3140202" y="2618233"/>
            <a:ext cx="4994275" cy="1214755"/>
          </a:xfrm>
          <a:custGeom>
            <a:avLst/>
            <a:gdLst/>
            <a:ahLst/>
            <a:cxnLst/>
            <a:rect l="l" t="t" r="r" b="b"/>
            <a:pathLst>
              <a:path w="4994275" h="1214755">
                <a:moveTo>
                  <a:pt x="4993767" y="36321"/>
                </a:moveTo>
                <a:lnTo>
                  <a:pt x="4849368" y="32638"/>
                </a:lnTo>
                <a:lnTo>
                  <a:pt x="4705350" y="29082"/>
                </a:lnTo>
                <a:lnTo>
                  <a:pt x="4561967" y="25653"/>
                </a:lnTo>
                <a:lnTo>
                  <a:pt x="4419600" y="22225"/>
                </a:lnTo>
                <a:lnTo>
                  <a:pt x="4278630" y="18922"/>
                </a:lnTo>
                <a:lnTo>
                  <a:pt x="4139311" y="15747"/>
                </a:lnTo>
                <a:lnTo>
                  <a:pt x="4002024" y="12826"/>
                </a:lnTo>
                <a:lnTo>
                  <a:pt x="3867023" y="10159"/>
                </a:lnTo>
                <a:lnTo>
                  <a:pt x="3734689" y="7619"/>
                </a:lnTo>
                <a:lnTo>
                  <a:pt x="3605529" y="5460"/>
                </a:lnTo>
                <a:lnTo>
                  <a:pt x="3479673" y="3682"/>
                </a:lnTo>
                <a:lnTo>
                  <a:pt x="3357499" y="2158"/>
                </a:lnTo>
                <a:lnTo>
                  <a:pt x="3239389" y="1015"/>
                </a:lnTo>
                <a:lnTo>
                  <a:pt x="3125597" y="253"/>
                </a:lnTo>
                <a:lnTo>
                  <a:pt x="3016631" y="0"/>
                </a:lnTo>
                <a:lnTo>
                  <a:pt x="2912618" y="253"/>
                </a:lnTo>
                <a:lnTo>
                  <a:pt x="2814066" y="888"/>
                </a:lnTo>
                <a:lnTo>
                  <a:pt x="2721229" y="2158"/>
                </a:lnTo>
                <a:lnTo>
                  <a:pt x="2634361" y="3937"/>
                </a:lnTo>
                <a:lnTo>
                  <a:pt x="2553970" y="6476"/>
                </a:lnTo>
                <a:lnTo>
                  <a:pt x="2480564" y="8635"/>
                </a:lnTo>
                <a:lnTo>
                  <a:pt x="2414270" y="9905"/>
                </a:lnTo>
                <a:lnTo>
                  <a:pt x="2354580" y="10540"/>
                </a:lnTo>
                <a:lnTo>
                  <a:pt x="2300986" y="10667"/>
                </a:lnTo>
                <a:lnTo>
                  <a:pt x="2253107" y="10667"/>
                </a:lnTo>
                <a:lnTo>
                  <a:pt x="2210562" y="10667"/>
                </a:lnTo>
                <a:lnTo>
                  <a:pt x="2139315" y="11810"/>
                </a:lnTo>
                <a:lnTo>
                  <a:pt x="2060321" y="19430"/>
                </a:lnTo>
                <a:lnTo>
                  <a:pt x="2021077" y="31368"/>
                </a:lnTo>
                <a:lnTo>
                  <a:pt x="1988312" y="50926"/>
                </a:lnTo>
                <a:lnTo>
                  <a:pt x="1958213" y="80137"/>
                </a:lnTo>
                <a:lnTo>
                  <a:pt x="1927225" y="120650"/>
                </a:lnTo>
                <a:lnTo>
                  <a:pt x="1894586" y="175640"/>
                </a:lnTo>
                <a:lnTo>
                  <a:pt x="1873503" y="250824"/>
                </a:lnTo>
                <a:lnTo>
                  <a:pt x="1867408" y="295147"/>
                </a:lnTo>
                <a:lnTo>
                  <a:pt x="1863852" y="342899"/>
                </a:lnTo>
                <a:lnTo>
                  <a:pt x="1862327" y="393826"/>
                </a:lnTo>
                <a:lnTo>
                  <a:pt x="1862455" y="447039"/>
                </a:lnTo>
                <a:lnTo>
                  <a:pt x="1863978" y="502030"/>
                </a:lnTo>
                <a:lnTo>
                  <a:pt x="1866392" y="558291"/>
                </a:lnTo>
                <a:lnTo>
                  <a:pt x="1869439" y="615060"/>
                </a:lnTo>
                <a:lnTo>
                  <a:pt x="1872614" y="671829"/>
                </a:lnTo>
                <a:lnTo>
                  <a:pt x="1875663" y="727963"/>
                </a:lnTo>
                <a:lnTo>
                  <a:pt x="1878202" y="782827"/>
                </a:lnTo>
                <a:lnTo>
                  <a:pt x="1879727" y="835913"/>
                </a:lnTo>
                <a:lnTo>
                  <a:pt x="1879853" y="886586"/>
                </a:lnTo>
                <a:lnTo>
                  <a:pt x="1878457" y="934084"/>
                </a:lnTo>
                <a:lnTo>
                  <a:pt x="1874901" y="978026"/>
                </a:lnTo>
                <a:lnTo>
                  <a:pt x="1868932" y="1017650"/>
                </a:lnTo>
                <a:lnTo>
                  <a:pt x="1847977" y="1081785"/>
                </a:lnTo>
                <a:lnTo>
                  <a:pt x="1820418" y="1127251"/>
                </a:lnTo>
                <a:lnTo>
                  <a:pt x="1791589" y="1159636"/>
                </a:lnTo>
                <a:lnTo>
                  <a:pt x="1725295" y="1193672"/>
                </a:lnTo>
                <a:lnTo>
                  <a:pt x="1685163" y="1199387"/>
                </a:lnTo>
                <a:lnTo>
                  <a:pt x="1638427" y="1200530"/>
                </a:lnTo>
                <a:lnTo>
                  <a:pt x="1612264" y="1200022"/>
                </a:lnTo>
                <a:lnTo>
                  <a:pt x="1583944" y="1199133"/>
                </a:lnTo>
                <a:lnTo>
                  <a:pt x="1553337" y="1198244"/>
                </a:lnTo>
                <a:lnTo>
                  <a:pt x="1520317" y="1197482"/>
                </a:lnTo>
                <a:lnTo>
                  <a:pt x="1484630" y="1197101"/>
                </a:lnTo>
                <a:lnTo>
                  <a:pt x="1446149" y="1197482"/>
                </a:lnTo>
                <a:lnTo>
                  <a:pt x="1404620" y="1198752"/>
                </a:lnTo>
                <a:lnTo>
                  <a:pt x="1360043" y="1201292"/>
                </a:lnTo>
                <a:lnTo>
                  <a:pt x="1308481" y="1204213"/>
                </a:lnTo>
                <a:lnTo>
                  <a:pt x="1247139" y="1206753"/>
                </a:lnTo>
                <a:lnTo>
                  <a:pt x="1177289" y="1208912"/>
                </a:lnTo>
                <a:lnTo>
                  <a:pt x="1100327" y="1210563"/>
                </a:lnTo>
                <a:lnTo>
                  <a:pt x="1017651" y="1211960"/>
                </a:lnTo>
                <a:lnTo>
                  <a:pt x="930401" y="1212976"/>
                </a:lnTo>
                <a:lnTo>
                  <a:pt x="840232" y="1213611"/>
                </a:lnTo>
                <a:lnTo>
                  <a:pt x="748284" y="1214119"/>
                </a:lnTo>
                <a:lnTo>
                  <a:pt x="655955" y="1214246"/>
                </a:lnTo>
                <a:lnTo>
                  <a:pt x="564514" y="1214373"/>
                </a:lnTo>
                <a:lnTo>
                  <a:pt x="475488" y="1214246"/>
                </a:lnTo>
                <a:lnTo>
                  <a:pt x="390017" y="1213992"/>
                </a:lnTo>
                <a:lnTo>
                  <a:pt x="309625" y="1213611"/>
                </a:lnTo>
                <a:lnTo>
                  <a:pt x="235585" y="1213103"/>
                </a:lnTo>
                <a:lnTo>
                  <a:pt x="169163" y="1212722"/>
                </a:lnTo>
                <a:lnTo>
                  <a:pt x="111887" y="1212214"/>
                </a:lnTo>
                <a:lnTo>
                  <a:pt x="64897" y="1211833"/>
                </a:lnTo>
                <a:lnTo>
                  <a:pt x="29718" y="1211579"/>
                </a:lnTo>
                <a:lnTo>
                  <a:pt x="7620" y="1211325"/>
                </a:lnTo>
                <a:lnTo>
                  <a:pt x="0" y="1211198"/>
                </a:lnTo>
              </a:path>
            </a:pathLst>
          </a:custGeom>
          <a:ln w="38100">
            <a:solidFill>
              <a:srgbClr val="FFC000"/>
            </a:solidFill>
          </a:ln>
        </p:spPr>
        <p:txBody>
          <a:bodyPr wrap="square" lIns="0" tIns="0" rIns="0" bIns="0" rtlCol="0"/>
          <a:lstStyle/>
          <a:p>
            <a:endParaRPr/>
          </a:p>
        </p:txBody>
      </p:sp>
      <p:sp>
        <p:nvSpPr>
          <p:cNvPr id="40" name="标题 39">
            <a:extLst>
              <a:ext uri="{FF2B5EF4-FFF2-40B4-BE49-F238E27FC236}">
                <a16:creationId xmlns:a16="http://schemas.microsoft.com/office/drawing/2014/main" id="{D59FDC51-EFDF-454A-A7FA-E11912F5A25F}"/>
              </a:ext>
            </a:extLst>
          </p:cNvPr>
          <p:cNvSpPr>
            <a:spLocks noGrp="1"/>
          </p:cNvSpPr>
          <p:nvPr>
            <p:ph type="title"/>
          </p:nvPr>
        </p:nvSpPr>
        <p:spPr/>
        <p:txBody>
          <a:bodyPr/>
          <a:lstStyle/>
          <a:p>
            <a:r>
              <a:rPr lang="zh-CN" altLang="en-US" dirty="0"/>
              <a:t>与逻辑回归的关系</a:t>
            </a:r>
          </a:p>
        </p:txBody>
      </p:sp>
    </p:spTree>
    <p:extLst>
      <p:ext uri="{BB962C8B-B14F-4D97-AF65-F5344CB8AC3E}">
        <p14:creationId xmlns:p14="http://schemas.microsoft.com/office/powerpoint/2010/main" val="1641362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4" name="object 4"/>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5" name="object 5"/>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6" name="object 6"/>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7" name="object 7"/>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8" name="object 8"/>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9" name="object 9"/>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10" name="object 10"/>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11" name="object 11"/>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12" name="object 12"/>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3" name="object 13"/>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4" name="object 14"/>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 name="object 15"/>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 name="object 16"/>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17" name="object 17"/>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 name="object 18"/>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9" name="object 19"/>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0" name="object 20"/>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1" name="object 21"/>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2" name="object 22"/>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3" name="object 23"/>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4" name="object 24"/>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25" name="object 25"/>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6" name="object 26"/>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27" name="object 27"/>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8" name="object 28"/>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9" name="object 29"/>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0" name="object 30"/>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31" name="object 31"/>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32" name="object 32"/>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3" name="object 33"/>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4" name="object 34"/>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5" name="object 35"/>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6" name="object 36"/>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7" name="object 37"/>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8" name="object 38"/>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9" name="object 39"/>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0" name="object 40"/>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1" name="object 41"/>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2" name="object 42"/>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3" name="object 43"/>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4" name="object 44"/>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45" name="object 45"/>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46" name="object 46"/>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47" name="object 47"/>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48" name="object 48"/>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9" name="object 49"/>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0" name="object 50"/>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1" name="object 51"/>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2" name="object 52"/>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53" name="object 53"/>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54" name="object 54"/>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5" name="object 55"/>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6" name="object 56"/>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57" name="object 57"/>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8" name="object 58"/>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9" name="object 59"/>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0" name="object 60"/>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61" name="object 61"/>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62" name="object 62"/>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63" name="object 63"/>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4" name="object 64"/>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5" name="object 65"/>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6" name="object 66"/>
          <p:cNvSpPr/>
          <p:nvPr/>
        </p:nvSpPr>
        <p:spPr>
          <a:xfrm>
            <a:off x="3583685" y="1962912"/>
            <a:ext cx="1565910" cy="2888615"/>
          </a:xfrm>
          <a:custGeom>
            <a:avLst/>
            <a:gdLst/>
            <a:ahLst/>
            <a:cxnLst/>
            <a:rect l="l" t="t" r="r" b="b"/>
            <a:pathLst>
              <a:path w="1565910" h="2888615">
                <a:moveTo>
                  <a:pt x="1565402" y="0"/>
                </a:moveTo>
                <a:lnTo>
                  <a:pt x="0" y="2888538"/>
                </a:lnTo>
              </a:path>
            </a:pathLst>
          </a:custGeom>
          <a:ln w="50292">
            <a:solidFill>
              <a:srgbClr val="6F2F9F"/>
            </a:solidFill>
          </a:ln>
        </p:spPr>
        <p:txBody>
          <a:bodyPr wrap="square" lIns="0" tIns="0" rIns="0" bIns="0" rtlCol="0"/>
          <a:lstStyle/>
          <a:p>
            <a:endParaRPr/>
          </a:p>
        </p:txBody>
      </p:sp>
      <p:sp>
        <p:nvSpPr>
          <p:cNvPr id="67" name="object 67"/>
          <p:cNvSpPr/>
          <p:nvPr/>
        </p:nvSpPr>
        <p:spPr>
          <a:xfrm>
            <a:off x="3728465" y="2010156"/>
            <a:ext cx="1565910" cy="2888615"/>
          </a:xfrm>
          <a:custGeom>
            <a:avLst/>
            <a:gdLst/>
            <a:ahLst/>
            <a:cxnLst/>
            <a:rect l="l" t="t" r="r" b="b"/>
            <a:pathLst>
              <a:path w="1565910" h="2888615">
                <a:moveTo>
                  <a:pt x="1565402" y="0"/>
                </a:moveTo>
                <a:lnTo>
                  <a:pt x="0" y="2888538"/>
                </a:lnTo>
              </a:path>
            </a:pathLst>
          </a:custGeom>
          <a:ln w="50292">
            <a:solidFill>
              <a:srgbClr val="6F2F9F"/>
            </a:solidFill>
            <a:prstDash val="dash"/>
          </a:ln>
        </p:spPr>
        <p:txBody>
          <a:bodyPr wrap="square" lIns="0" tIns="0" rIns="0" bIns="0" rtlCol="0"/>
          <a:lstStyle/>
          <a:p>
            <a:endParaRPr/>
          </a:p>
        </p:txBody>
      </p:sp>
      <p:sp>
        <p:nvSpPr>
          <p:cNvPr id="68" name="object 68"/>
          <p:cNvSpPr/>
          <p:nvPr/>
        </p:nvSpPr>
        <p:spPr>
          <a:xfrm>
            <a:off x="3423665" y="1930909"/>
            <a:ext cx="1565910" cy="2888615"/>
          </a:xfrm>
          <a:custGeom>
            <a:avLst/>
            <a:gdLst/>
            <a:ahLst/>
            <a:cxnLst/>
            <a:rect l="l" t="t" r="r" b="b"/>
            <a:pathLst>
              <a:path w="1565910" h="2888615">
                <a:moveTo>
                  <a:pt x="1565402" y="0"/>
                </a:moveTo>
                <a:lnTo>
                  <a:pt x="0" y="2888538"/>
                </a:lnTo>
              </a:path>
            </a:pathLst>
          </a:custGeom>
          <a:ln w="50292">
            <a:solidFill>
              <a:srgbClr val="6F2F9F"/>
            </a:solidFill>
            <a:prstDash val="dash"/>
          </a:ln>
        </p:spPr>
        <p:txBody>
          <a:bodyPr wrap="square" lIns="0" tIns="0" rIns="0" bIns="0" rtlCol="0"/>
          <a:lstStyle/>
          <a:p>
            <a:endParaRPr/>
          </a:p>
        </p:txBody>
      </p:sp>
      <p:sp>
        <p:nvSpPr>
          <p:cNvPr id="69" name="object 69"/>
          <p:cNvSpPr/>
          <p:nvPr/>
        </p:nvSpPr>
        <p:spPr>
          <a:xfrm>
            <a:off x="3884676" y="4514850"/>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70" name="object 70"/>
          <p:cNvSpPr/>
          <p:nvPr/>
        </p:nvSpPr>
        <p:spPr>
          <a:xfrm>
            <a:off x="3884676" y="4514850"/>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73" name="标题 72">
            <a:extLst>
              <a:ext uri="{FF2B5EF4-FFF2-40B4-BE49-F238E27FC236}">
                <a16:creationId xmlns:a16="http://schemas.microsoft.com/office/drawing/2014/main" id="{F7A59868-822E-4AEF-9777-7979D3591245}"/>
              </a:ext>
            </a:extLst>
          </p:cNvPr>
          <p:cNvSpPr>
            <a:spLocks noGrp="1"/>
          </p:cNvSpPr>
          <p:nvPr>
            <p:ph type="title"/>
          </p:nvPr>
        </p:nvSpPr>
        <p:spPr/>
        <p:txBody>
          <a:bodyPr/>
          <a:lstStyle/>
          <a:p>
            <a:r>
              <a:rPr lang="en-US" altLang="zh-CN" dirty="0"/>
              <a:t>SVM</a:t>
            </a:r>
            <a:r>
              <a:rPr lang="zh-CN" altLang="en-US" dirty="0"/>
              <a:t>对离群值的敏感性</a:t>
            </a:r>
          </a:p>
        </p:txBody>
      </p:sp>
    </p:spTree>
    <p:extLst>
      <p:ext uri="{BB962C8B-B14F-4D97-AF65-F5344CB8AC3E}">
        <p14:creationId xmlns:p14="http://schemas.microsoft.com/office/powerpoint/2010/main" val="242570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56126"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4" name="object 4"/>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5" name="object 5"/>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6" name="object 6"/>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7" name="object 7"/>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8" name="object 8"/>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9" name="object 9"/>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0" name="object 10"/>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11" name="object 11"/>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12" name="object 12"/>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13" name="object 13"/>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4" name="object 14"/>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5" name="object 15"/>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6" name="object 16"/>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 name="object 17"/>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18" name="object 18"/>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9" name="object 19"/>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20" name="object 20"/>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1" name="object 21"/>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2" name="object 22"/>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3" name="object 23"/>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4" name="object 24"/>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5" name="object 25"/>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26" name="object 26"/>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7" name="object 27"/>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28" name="object 28"/>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9" name="object 29"/>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0" name="object 30"/>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1" name="object 31"/>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32" name="object 32"/>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33" name="object 33"/>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4" name="object 34"/>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5" name="object 35"/>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6" name="object 36"/>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7" name="object 37"/>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8" name="object 38"/>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9" name="object 39"/>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40" name="object 40"/>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1" name="object 41"/>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2" name="object 42"/>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3" name="object 43"/>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4" name="object 44"/>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5" name="object 45"/>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46" name="object 46"/>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47" name="object 47"/>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48" name="object 48"/>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49" name="object 49"/>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0" name="object 50"/>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1" name="object 51"/>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2" name="object 52"/>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3" name="object 53"/>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54" name="object 54"/>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55" name="object 55"/>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6" name="object 56"/>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7" name="object 57"/>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58" name="object 58"/>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9" name="object 59"/>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0" name="object 60"/>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1" name="object 61"/>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62" name="object 62"/>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63" name="object 63"/>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64" name="object 64"/>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5" name="object 65"/>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6" name="object 66"/>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7" name="object 67"/>
          <p:cNvSpPr/>
          <p:nvPr/>
        </p:nvSpPr>
        <p:spPr>
          <a:xfrm>
            <a:off x="3884676" y="4514850"/>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8" name="object 68"/>
          <p:cNvSpPr/>
          <p:nvPr/>
        </p:nvSpPr>
        <p:spPr>
          <a:xfrm>
            <a:off x="3884676" y="4514850"/>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9" name="object 69"/>
          <p:cNvSpPr/>
          <p:nvPr/>
        </p:nvSpPr>
        <p:spPr>
          <a:xfrm>
            <a:off x="4495038" y="2115311"/>
            <a:ext cx="0" cy="2726690"/>
          </a:xfrm>
          <a:custGeom>
            <a:avLst/>
            <a:gdLst/>
            <a:ahLst/>
            <a:cxnLst/>
            <a:rect l="l" t="t" r="r" b="b"/>
            <a:pathLst>
              <a:path h="2726690">
                <a:moveTo>
                  <a:pt x="0" y="2726575"/>
                </a:moveTo>
                <a:lnTo>
                  <a:pt x="0" y="0"/>
                </a:lnTo>
              </a:path>
            </a:pathLst>
          </a:custGeom>
          <a:ln w="53340">
            <a:solidFill>
              <a:srgbClr val="6F2F9F"/>
            </a:solidFill>
          </a:ln>
        </p:spPr>
        <p:txBody>
          <a:bodyPr wrap="square" lIns="0" tIns="0" rIns="0" bIns="0" rtlCol="0"/>
          <a:lstStyle/>
          <a:p>
            <a:endParaRPr/>
          </a:p>
        </p:txBody>
      </p:sp>
      <p:sp>
        <p:nvSpPr>
          <p:cNvPr id="70" name="object 70"/>
          <p:cNvSpPr/>
          <p:nvPr/>
        </p:nvSpPr>
        <p:spPr>
          <a:xfrm>
            <a:off x="4936997"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73" name="标题 72">
            <a:extLst>
              <a:ext uri="{FF2B5EF4-FFF2-40B4-BE49-F238E27FC236}">
                <a16:creationId xmlns:a16="http://schemas.microsoft.com/office/drawing/2014/main" id="{DA7EE322-DC7E-4324-AB48-76E9D4BBF99D}"/>
              </a:ext>
            </a:extLst>
          </p:cNvPr>
          <p:cNvSpPr>
            <a:spLocks noGrp="1"/>
          </p:cNvSpPr>
          <p:nvPr>
            <p:ph type="title"/>
          </p:nvPr>
        </p:nvSpPr>
        <p:spPr/>
        <p:txBody>
          <a:bodyPr/>
          <a:lstStyle/>
          <a:p>
            <a:r>
              <a:rPr lang="en-US" altLang="zh-CN" dirty="0"/>
              <a:t>SVM</a:t>
            </a:r>
            <a:r>
              <a:rPr lang="zh-CN" altLang="en-US" dirty="0"/>
              <a:t>对离群值的敏感性</a:t>
            </a:r>
          </a:p>
        </p:txBody>
      </p:sp>
      <p:sp>
        <p:nvSpPr>
          <p:cNvPr id="74" name="文本框 73">
            <a:extLst>
              <a:ext uri="{FF2B5EF4-FFF2-40B4-BE49-F238E27FC236}">
                <a16:creationId xmlns:a16="http://schemas.microsoft.com/office/drawing/2014/main" id="{202CA99F-FD28-4607-B846-E8067A463BF6}"/>
              </a:ext>
            </a:extLst>
          </p:cNvPr>
          <p:cNvSpPr txBox="1"/>
          <p:nvPr/>
        </p:nvSpPr>
        <p:spPr>
          <a:xfrm>
            <a:off x="611559" y="1417638"/>
            <a:ext cx="3273115"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这可能仍是最佳的边界线</a:t>
            </a:r>
            <a:endParaRPr lang="zh-CN" altLang="en-US" sz="2000" dirty="0"/>
          </a:p>
        </p:txBody>
      </p:sp>
    </p:spTree>
    <p:extLst>
      <p:ext uri="{BB962C8B-B14F-4D97-AF65-F5344CB8AC3E}">
        <p14:creationId xmlns:p14="http://schemas.microsoft.com/office/powerpoint/2010/main" val="384180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56126"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4" name="object 4"/>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5" name="object 5"/>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6" name="object 6"/>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7" name="object 7"/>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8" name="object 8"/>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9" name="object 9"/>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0" name="object 10"/>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11" name="object 11"/>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12" name="object 12"/>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13" name="object 13"/>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4" name="object 14"/>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5" name="object 15"/>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6" name="object 16"/>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 name="object 17"/>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18" name="object 18"/>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9" name="object 19"/>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20" name="object 20"/>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1" name="object 21"/>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2" name="object 22"/>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3" name="object 23"/>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24" name="object 24"/>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5" name="object 25"/>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26" name="object 26"/>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7" name="object 27"/>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28" name="object 28"/>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9" name="object 29"/>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0" name="object 30"/>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1" name="object 31"/>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32" name="object 32"/>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33" name="object 33"/>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4" name="object 34"/>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5" name="object 35"/>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6" name="object 36"/>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7" name="object 37"/>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8" name="object 38"/>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9" name="object 39"/>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40" name="object 40"/>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1" name="object 41"/>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2" name="object 42"/>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43" name="object 43"/>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44" name="object 44"/>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5" name="object 45"/>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46" name="object 46"/>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47" name="object 47"/>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48" name="object 48"/>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49" name="object 49"/>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0" name="object 50"/>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1" name="object 51"/>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2" name="object 52"/>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3" name="object 53"/>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54" name="object 54"/>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55" name="object 55"/>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56" name="object 56"/>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7" name="object 57"/>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58" name="object 58"/>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9" name="object 59"/>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0" name="object 60"/>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1" name="object 61"/>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62" name="object 62"/>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63" name="object 63"/>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64" name="object 64"/>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5" name="object 65"/>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6" name="object 66"/>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67" name="object 67"/>
          <p:cNvSpPr/>
          <p:nvPr/>
        </p:nvSpPr>
        <p:spPr>
          <a:xfrm>
            <a:off x="3884676" y="4514850"/>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68" name="object 68"/>
          <p:cNvSpPr/>
          <p:nvPr/>
        </p:nvSpPr>
        <p:spPr>
          <a:xfrm>
            <a:off x="3884676" y="4514850"/>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9" name="object 69"/>
          <p:cNvSpPr/>
          <p:nvPr/>
        </p:nvSpPr>
        <p:spPr>
          <a:xfrm>
            <a:off x="4495038" y="2115311"/>
            <a:ext cx="0" cy="2726690"/>
          </a:xfrm>
          <a:custGeom>
            <a:avLst/>
            <a:gdLst/>
            <a:ahLst/>
            <a:cxnLst/>
            <a:rect l="l" t="t" r="r" b="b"/>
            <a:pathLst>
              <a:path h="2726690">
                <a:moveTo>
                  <a:pt x="0" y="2726575"/>
                </a:moveTo>
                <a:lnTo>
                  <a:pt x="0" y="0"/>
                </a:lnTo>
              </a:path>
            </a:pathLst>
          </a:custGeom>
          <a:ln w="53340">
            <a:solidFill>
              <a:srgbClr val="6F2F9F"/>
            </a:solidFill>
          </a:ln>
        </p:spPr>
        <p:txBody>
          <a:bodyPr wrap="square" lIns="0" tIns="0" rIns="0" bIns="0" rtlCol="0"/>
          <a:lstStyle/>
          <a:p>
            <a:endParaRPr/>
          </a:p>
        </p:txBody>
      </p:sp>
      <p:sp>
        <p:nvSpPr>
          <p:cNvPr id="70" name="object 70"/>
          <p:cNvSpPr/>
          <p:nvPr/>
        </p:nvSpPr>
        <p:spPr>
          <a:xfrm>
            <a:off x="4936997"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78" name="标题 77">
            <a:extLst>
              <a:ext uri="{FF2B5EF4-FFF2-40B4-BE49-F238E27FC236}">
                <a16:creationId xmlns:a16="http://schemas.microsoft.com/office/drawing/2014/main" id="{23F10B13-9A57-4BC5-8468-4FDD79C54404}"/>
              </a:ext>
            </a:extLst>
          </p:cNvPr>
          <p:cNvSpPr>
            <a:spLocks noGrp="1"/>
          </p:cNvSpPr>
          <p:nvPr>
            <p:ph type="title"/>
          </p:nvPr>
        </p:nvSpPr>
        <p:spPr>
          <a:xfrm>
            <a:off x="457200" y="6916"/>
            <a:ext cx="8229600" cy="1143000"/>
          </a:xfrm>
        </p:spPr>
        <p:txBody>
          <a:bodyPr/>
          <a:lstStyle/>
          <a:p>
            <a:r>
              <a:rPr lang="en-US" altLang="zh-CN" dirty="0"/>
              <a:t>SVM</a:t>
            </a:r>
            <a:r>
              <a:rPr lang="zh-CN" altLang="en-US" dirty="0"/>
              <a:t>中的正则化</a:t>
            </a:r>
          </a:p>
        </p:txBody>
      </p:sp>
      <p:pic>
        <p:nvPicPr>
          <p:cNvPr id="79" name="图片 78">
            <a:extLst>
              <a:ext uri="{FF2B5EF4-FFF2-40B4-BE49-F238E27FC236}">
                <a16:creationId xmlns:a16="http://schemas.microsoft.com/office/drawing/2014/main" id="{D83C8A72-A115-4AB8-98B1-25705F3B6810}"/>
              </a:ext>
            </a:extLst>
          </p:cNvPr>
          <p:cNvPicPr>
            <a:picLocks noChangeAspect="1"/>
          </p:cNvPicPr>
          <p:nvPr/>
        </p:nvPicPr>
        <p:blipFill>
          <a:blip r:embed="rId2"/>
          <a:stretch>
            <a:fillRect/>
          </a:stretch>
        </p:blipFill>
        <p:spPr>
          <a:xfrm>
            <a:off x="510561" y="1381273"/>
            <a:ext cx="4065792" cy="512281"/>
          </a:xfrm>
          <a:prstGeom prst="rect">
            <a:avLst/>
          </a:prstGeom>
        </p:spPr>
      </p:pic>
    </p:spTree>
    <p:extLst>
      <p:ext uri="{BB962C8B-B14F-4D97-AF65-F5344CB8AC3E}">
        <p14:creationId xmlns:p14="http://schemas.microsoft.com/office/powerpoint/2010/main" val="3004487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77">
            <a:extLst>
              <a:ext uri="{FF2B5EF4-FFF2-40B4-BE49-F238E27FC236}">
                <a16:creationId xmlns:a16="http://schemas.microsoft.com/office/drawing/2014/main" id="{23F10B13-9A57-4BC5-8468-4FDD79C54404}"/>
              </a:ext>
            </a:extLst>
          </p:cNvPr>
          <p:cNvSpPr>
            <a:spLocks noGrp="1"/>
          </p:cNvSpPr>
          <p:nvPr>
            <p:ph type="title"/>
          </p:nvPr>
        </p:nvSpPr>
        <p:spPr>
          <a:xfrm>
            <a:off x="457200" y="10682"/>
            <a:ext cx="8229600" cy="1143000"/>
          </a:xfrm>
        </p:spPr>
        <p:txBody>
          <a:bodyPr/>
          <a:lstStyle/>
          <a:p>
            <a:r>
              <a:rPr lang="en-US" altLang="zh-CN" dirty="0"/>
              <a:t>SVM</a:t>
            </a:r>
            <a:r>
              <a:rPr lang="zh-CN" altLang="en-US" dirty="0"/>
              <a:t>中的正则化</a:t>
            </a:r>
          </a:p>
        </p:txBody>
      </p:sp>
      <p:pic>
        <p:nvPicPr>
          <p:cNvPr id="79" name="图片 78">
            <a:extLst>
              <a:ext uri="{FF2B5EF4-FFF2-40B4-BE49-F238E27FC236}">
                <a16:creationId xmlns:a16="http://schemas.microsoft.com/office/drawing/2014/main" id="{D83C8A72-A115-4AB8-98B1-25705F3B6810}"/>
              </a:ext>
            </a:extLst>
          </p:cNvPr>
          <p:cNvPicPr>
            <a:picLocks noChangeAspect="1"/>
          </p:cNvPicPr>
          <p:nvPr/>
        </p:nvPicPr>
        <p:blipFill>
          <a:blip r:embed="rId2"/>
          <a:stretch>
            <a:fillRect/>
          </a:stretch>
        </p:blipFill>
        <p:spPr>
          <a:xfrm>
            <a:off x="272637" y="1455689"/>
            <a:ext cx="4065792" cy="512281"/>
          </a:xfrm>
          <a:prstGeom prst="rect">
            <a:avLst/>
          </a:prstGeom>
        </p:spPr>
      </p:pic>
      <p:sp>
        <p:nvSpPr>
          <p:cNvPr id="142" name="object 3">
            <a:extLst>
              <a:ext uri="{FF2B5EF4-FFF2-40B4-BE49-F238E27FC236}">
                <a16:creationId xmlns:a16="http://schemas.microsoft.com/office/drawing/2014/main" id="{16711566-F7BB-48E8-9699-334E051A0D09}"/>
              </a:ext>
            </a:extLst>
          </p:cNvPr>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143" name="object 4">
            <a:extLst>
              <a:ext uri="{FF2B5EF4-FFF2-40B4-BE49-F238E27FC236}">
                <a16:creationId xmlns:a16="http://schemas.microsoft.com/office/drawing/2014/main" id="{7DDEC6A6-C0B8-4327-85CB-F5434F977F6D}"/>
              </a:ext>
            </a:extLst>
          </p:cNvPr>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144" name="object 5">
            <a:extLst>
              <a:ext uri="{FF2B5EF4-FFF2-40B4-BE49-F238E27FC236}">
                <a16:creationId xmlns:a16="http://schemas.microsoft.com/office/drawing/2014/main" id="{415742BD-D856-4C36-B9C6-B136555362AE}"/>
              </a:ext>
            </a:extLst>
          </p:cNvPr>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145" name="object 6">
            <a:extLst>
              <a:ext uri="{FF2B5EF4-FFF2-40B4-BE49-F238E27FC236}">
                <a16:creationId xmlns:a16="http://schemas.microsoft.com/office/drawing/2014/main" id="{5C4C24D7-CDDE-4062-9D8A-8FA98717FDD1}"/>
              </a:ext>
            </a:extLst>
          </p:cNvPr>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46" name="object 7">
            <a:extLst>
              <a:ext uri="{FF2B5EF4-FFF2-40B4-BE49-F238E27FC236}">
                <a16:creationId xmlns:a16="http://schemas.microsoft.com/office/drawing/2014/main" id="{C046CA89-CCEF-47EC-841A-E112356FA973}"/>
              </a:ext>
            </a:extLst>
          </p:cNvPr>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147" name="object 8">
            <a:extLst>
              <a:ext uri="{FF2B5EF4-FFF2-40B4-BE49-F238E27FC236}">
                <a16:creationId xmlns:a16="http://schemas.microsoft.com/office/drawing/2014/main" id="{6B6891F3-1FD9-41CD-8360-9F2185236465}"/>
              </a:ext>
            </a:extLst>
          </p:cNvPr>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148" name="object 9">
            <a:extLst>
              <a:ext uri="{FF2B5EF4-FFF2-40B4-BE49-F238E27FC236}">
                <a16:creationId xmlns:a16="http://schemas.microsoft.com/office/drawing/2014/main" id="{8060DAC8-8D7F-4101-BB74-79534DF2B370}"/>
              </a:ext>
            </a:extLst>
          </p:cNvPr>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149" name="object 10">
            <a:extLst>
              <a:ext uri="{FF2B5EF4-FFF2-40B4-BE49-F238E27FC236}">
                <a16:creationId xmlns:a16="http://schemas.microsoft.com/office/drawing/2014/main" id="{93415642-287E-4A60-8ED4-BB4B9E5381E1}"/>
              </a:ext>
            </a:extLst>
          </p:cNvPr>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0" name="object 11">
            <a:extLst>
              <a:ext uri="{FF2B5EF4-FFF2-40B4-BE49-F238E27FC236}">
                <a16:creationId xmlns:a16="http://schemas.microsoft.com/office/drawing/2014/main" id="{5D4B4FD2-55FC-4D62-AFF4-92C9F035A460}"/>
              </a:ext>
            </a:extLst>
          </p:cNvPr>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51" name="object 12">
            <a:extLst>
              <a:ext uri="{FF2B5EF4-FFF2-40B4-BE49-F238E27FC236}">
                <a16:creationId xmlns:a16="http://schemas.microsoft.com/office/drawing/2014/main" id="{A97CC64A-D2C6-4F41-87A3-2A1F960F289F}"/>
              </a:ext>
            </a:extLst>
          </p:cNvPr>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2" name="object 13">
            <a:extLst>
              <a:ext uri="{FF2B5EF4-FFF2-40B4-BE49-F238E27FC236}">
                <a16:creationId xmlns:a16="http://schemas.microsoft.com/office/drawing/2014/main" id="{F2826EA5-8931-4D32-8F13-6EEDA460AF19}"/>
              </a:ext>
            </a:extLst>
          </p:cNvPr>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53" name="object 14">
            <a:extLst>
              <a:ext uri="{FF2B5EF4-FFF2-40B4-BE49-F238E27FC236}">
                <a16:creationId xmlns:a16="http://schemas.microsoft.com/office/drawing/2014/main" id="{9C2FDC8C-9AFA-47F6-8B49-6F5F11491302}"/>
              </a:ext>
            </a:extLst>
          </p:cNvPr>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154" name="object 15">
            <a:extLst>
              <a:ext uri="{FF2B5EF4-FFF2-40B4-BE49-F238E27FC236}">
                <a16:creationId xmlns:a16="http://schemas.microsoft.com/office/drawing/2014/main" id="{B548653A-8411-4436-86CE-8C7F756DDD96}"/>
              </a:ext>
            </a:extLst>
          </p:cNvPr>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55" name="object 16">
            <a:extLst>
              <a:ext uri="{FF2B5EF4-FFF2-40B4-BE49-F238E27FC236}">
                <a16:creationId xmlns:a16="http://schemas.microsoft.com/office/drawing/2014/main" id="{B5DA88E9-FA64-4F7F-B1BB-78B251B81E0F}"/>
              </a:ext>
            </a:extLst>
          </p:cNvPr>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56" name="object 17">
            <a:extLst>
              <a:ext uri="{FF2B5EF4-FFF2-40B4-BE49-F238E27FC236}">
                <a16:creationId xmlns:a16="http://schemas.microsoft.com/office/drawing/2014/main" id="{D26B5B8F-6CE2-4580-A632-F665C6065425}"/>
              </a:ext>
            </a:extLst>
          </p:cNvPr>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57" name="object 18">
            <a:extLst>
              <a:ext uri="{FF2B5EF4-FFF2-40B4-BE49-F238E27FC236}">
                <a16:creationId xmlns:a16="http://schemas.microsoft.com/office/drawing/2014/main" id="{724ED0EA-543C-43D2-B5AA-F2669F733C59}"/>
              </a:ext>
            </a:extLst>
          </p:cNvPr>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8" name="object 19">
            <a:extLst>
              <a:ext uri="{FF2B5EF4-FFF2-40B4-BE49-F238E27FC236}">
                <a16:creationId xmlns:a16="http://schemas.microsoft.com/office/drawing/2014/main" id="{DDB257F5-E8DD-4D16-B0D0-A38377C737F0}"/>
              </a:ext>
            </a:extLst>
          </p:cNvPr>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59" name="object 20">
            <a:extLst>
              <a:ext uri="{FF2B5EF4-FFF2-40B4-BE49-F238E27FC236}">
                <a16:creationId xmlns:a16="http://schemas.microsoft.com/office/drawing/2014/main" id="{36CFA128-131C-4A89-815D-E1197C799362}"/>
              </a:ext>
            </a:extLst>
          </p:cNvPr>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60" name="object 21">
            <a:extLst>
              <a:ext uri="{FF2B5EF4-FFF2-40B4-BE49-F238E27FC236}">
                <a16:creationId xmlns:a16="http://schemas.microsoft.com/office/drawing/2014/main" id="{93A85182-15F0-49A4-B765-495740029CD9}"/>
              </a:ext>
            </a:extLst>
          </p:cNvPr>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1" name="object 22">
            <a:extLst>
              <a:ext uri="{FF2B5EF4-FFF2-40B4-BE49-F238E27FC236}">
                <a16:creationId xmlns:a16="http://schemas.microsoft.com/office/drawing/2014/main" id="{CABFC1AB-13EC-43C9-B8DC-9515CE88F852}"/>
              </a:ext>
            </a:extLst>
          </p:cNvPr>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62" name="object 23">
            <a:extLst>
              <a:ext uri="{FF2B5EF4-FFF2-40B4-BE49-F238E27FC236}">
                <a16:creationId xmlns:a16="http://schemas.microsoft.com/office/drawing/2014/main" id="{49D369F4-96B1-4392-97C5-F84BE09D00B6}"/>
              </a:ext>
            </a:extLst>
          </p:cNvPr>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63" name="object 24">
            <a:extLst>
              <a:ext uri="{FF2B5EF4-FFF2-40B4-BE49-F238E27FC236}">
                <a16:creationId xmlns:a16="http://schemas.microsoft.com/office/drawing/2014/main" id="{5FFA987C-307C-41BD-8830-EACAB9F107DE}"/>
              </a:ext>
            </a:extLst>
          </p:cNvPr>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64" name="object 25">
            <a:extLst>
              <a:ext uri="{FF2B5EF4-FFF2-40B4-BE49-F238E27FC236}">
                <a16:creationId xmlns:a16="http://schemas.microsoft.com/office/drawing/2014/main" id="{38CD9B23-DB0F-434A-AA39-AFD244D4BBA9}"/>
              </a:ext>
            </a:extLst>
          </p:cNvPr>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5" name="object 26">
            <a:extLst>
              <a:ext uri="{FF2B5EF4-FFF2-40B4-BE49-F238E27FC236}">
                <a16:creationId xmlns:a16="http://schemas.microsoft.com/office/drawing/2014/main" id="{195AF928-2464-428E-8A40-E530ADABC263}"/>
              </a:ext>
            </a:extLst>
          </p:cNvPr>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66" name="object 27">
            <a:extLst>
              <a:ext uri="{FF2B5EF4-FFF2-40B4-BE49-F238E27FC236}">
                <a16:creationId xmlns:a16="http://schemas.microsoft.com/office/drawing/2014/main" id="{E5CF39D8-FFE4-4F85-9D70-CFF9FBF8A120}"/>
              </a:ext>
            </a:extLst>
          </p:cNvPr>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67" name="object 28">
            <a:extLst>
              <a:ext uri="{FF2B5EF4-FFF2-40B4-BE49-F238E27FC236}">
                <a16:creationId xmlns:a16="http://schemas.microsoft.com/office/drawing/2014/main" id="{DDF5F439-0E53-484C-A0BC-56F7571069C4}"/>
              </a:ext>
            </a:extLst>
          </p:cNvPr>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68" name="object 29">
            <a:extLst>
              <a:ext uri="{FF2B5EF4-FFF2-40B4-BE49-F238E27FC236}">
                <a16:creationId xmlns:a16="http://schemas.microsoft.com/office/drawing/2014/main" id="{034419E7-7B4E-4495-B3BE-F980EF0BB708}"/>
              </a:ext>
            </a:extLst>
          </p:cNvPr>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69" name="object 30">
            <a:extLst>
              <a:ext uri="{FF2B5EF4-FFF2-40B4-BE49-F238E27FC236}">
                <a16:creationId xmlns:a16="http://schemas.microsoft.com/office/drawing/2014/main" id="{064F3428-A3CD-46E2-81C9-986790649FAF}"/>
              </a:ext>
            </a:extLst>
          </p:cNvPr>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70" name="object 31">
            <a:extLst>
              <a:ext uri="{FF2B5EF4-FFF2-40B4-BE49-F238E27FC236}">
                <a16:creationId xmlns:a16="http://schemas.microsoft.com/office/drawing/2014/main" id="{A3D661FF-E164-4450-A97A-50A04051ACEA}"/>
              </a:ext>
            </a:extLst>
          </p:cNvPr>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1" name="object 32">
            <a:extLst>
              <a:ext uri="{FF2B5EF4-FFF2-40B4-BE49-F238E27FC236}">
                <a16:creationId xmlns:a16="http://schemas.microsoft.com/office/drawing/2014/main" id="{33367F26-2F1B-446B-95FD-9655B6904DBB}"/>
              </a:ext>
            </a:extLst>
          </p:cNvPr>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72" name="object 33">
            <a:extLst>
              <a:ext uri="{FF2B5EF4-FFF2-40B4-BE49-F238E27FC236}">
                <a16:creationId xmlns:a16="http://schemas.microsoft.com/office/drawing/2014/main" id="{58FBEFB8-3677-48D1-9B0E-207088B4BF50}"/>
              </a:ext>
            </a:extLst>
          </p:cNvPr>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3" name="object 34">
            <a:extLst>
              <a:ext uri="{FF2B5EF4-FFF2-40B4-BE49-F238E27FC236}">
                <a16:creationId xmlns:a16="http://schemas.microsoft.com/office/drawing/2014/main" id="{640AE5FE-157D-4DED-9914-8D7A4D2662B6}"/>
              </a:ext>
            </a:extLst>
          </p:cNvPr>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74" name="object 35">
            <a:extLst>
              <a:ext uri="{FF2B5EF4-FFF2-40B4-BE49-F238E27FC236}">
                <a16:creationId xmlns:a16="http://schemas.microsoft.com/office/drawing/2014/main" id="{E9D40C30-B04B-4289-A181-304908EF75E1}"/>
              </a:ext>
            </a:extLst>
          </p:cNvPr>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5" name="object 36">
            <a:extLst>
              <a:ext uri="{FF2B5EF4-FFF2-40B4-BE49-F238E27FC236}">
                <a16:creationId xmlns:a16="http://schemas.microsoft.com/office/drawing/2014/main" id="{B8B4A9DB-BFD1-48C9-BE5F-30CF68907B6F}"/>
              </a:ext>
            </a:extLst>
          </p:cNvPr>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76" name="object 37">
            <a:extLst>
              <a:ext uri="{FF2B5EF4-FFF2-40B4-BE49-F238E27FC236}">
                <a16:creationId xmlns:a16="http://schemas.microsoft.com/office/drawing/2014/main" id="{DA19E9A8-42E1-4131-9A82-59E9CE5BD7AB}"/>
              </a:ext>
            </a:extLst>
          </p:cNvPr>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77" name="object 38">
            <a:extLst>
              <a:ext uri="{FF2B5EF4-FFF2-40B4-BE49-F238E27FC236}">
                <a16:creationId xmlns:a16="http://schemas.microsoft.com/office/drawing/2014/main" id="{9EAB6C98-D7B5-404B-AE41-DCD774D0D6B6}"/>
              </a:ext>
            </a:extLst>
          </p:cNvPr>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78" name="object 39">
            <a:extLst>
              <a:ext uri="{FF2B5EF4-FFF2-40B4-BE49-F238E27FC236}">
                <a16:creationId xmlns:a16="http://schemas.microsoft.com/office/drawing/2014/main" id="{7D8CEF4C-885C-4EB8-8607-BF21CA18F065}"/>
              </a:ext>
            </a:extLst>
          </p:cNvPr>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79" name="object 40">
            <a:extLst>
              <a:ext uri="{FF2B5EF4-FFF2-40B4-BE49-F238E27FC236}">
                <a16:creationId xmlns:a16="http://schemas.microsoft.com/office/drawing/2014/main" id="{ECA94701-9D57-42B7-8225-B6601A1BE05B}"/>
              </a:ext>
            </a:extLst>
          </p:cNvPr>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80" name="object 41">
            <a:extLst>
              <a:ext uri="{FF2B5EF4-FFF2-40B4-BE49-F238E27FC236}">
                <a16:creationId xmlns:a16="http://schemas.microsoft.com/office/drawing/2014/main" id="{55C4DA54-A7F1-4CFB-8905-A159283D8D8D}"/>
              </a:ext>
            </a:extLst>
          </p:cNvPr>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81" name="object 42">
            <a:extLst>
              <a:ext uri="{FF2B5EF4-FFF2-40B4-BE49-F238E27FC236}">
                <a16:creationId xmlns:a16="http://schemas.microsoft.com/office/drawing/2014/main" id="{548B36E1-D91D-44F2-81EA-5D72B11CCF0E}"/>
              </a:ext>
            </a:extLst>
          </p:cNvPr>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82" name="object 43">
            <a:extLst>
              <a:ext uri="{FF2B5EF4-FFF2-40B4-BE49-F238E27FC236}">
                <a16:creationId xmlns:a16="http://schemas.microsoft.com/office/drawing/2014/main" id="{53E8BDBB-8AEC-43EF-BEBC-E0FBF91CF6AC}"/>
              </a:ext>
            </a:extLst>
          </p:cNvPr>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3" name="object 44">
            <a:extLst>
              <a:ext uri="{FF2B5EF4-FFF2-40B4-BE49-F238E27FC236}">
                <a16:creationId xmlns:a16="http://schemas.microsoft.com/office/drawing/2014/main" id="{7D30CA31-4443-48D2-BE4A-06E061013F90}"/>
              </a:ext>
            </a:extLst>
          </p:cNvPr>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84" name="object 45">
            <a:extLst>
              <a:ext uri="{FF2B5EF4-FFF2-40B4-BE49-F238E27FC236}">
                <a16:creationId xmlns:a16="http://schemas.microsoft.com/office/drawing/2014/main" id="{7F47CA76-6669-48CC-9297-29E2F976C9EA}"/>
              </a:ext>
            </a:extLst>
          </p:cNvPr>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185" name="object 46">
            <a:extLst>
              <a:ext uri="{FF2B5EF4-FFF2-40B4-BE49-F238E27FC236}">
                <a16:creationId xmlns:a16="http://schemas.microsoft.com/office/drawing/2014/main" id="{A19D765D-CDD2-49A8-B71D-60728B84F89F}"/>
              </a:ext>
            </a:extLst>
          </p:cNvPr>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86" name="object 47">
            <a:extLst>
              <a:ext uri="{FF2B5EF4-FFF2-40B4-BE49-F238E27FC236}">
                <a16:creationId xmlns:a16="http://schemas.microsoft.com/office/drawing/2014/main" id="{A7F3FFE4-53CD-44FC-AA82-8029A311B353}"/>
              </a:ext>
            </a:extLst>
          </p:cNvPr>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87" name="object 48">
            <a:extLst>
              <a:ext uri="{FF2B5EF4-FFF2-40B4-BE49-F238E27FC236}">
                <a16:creationId xmlns:a16="http://schemas.microsoft.com/office/drawing/2014/main" id="{63181CB1-B539-4A14-A04A-F4CAB32F8595}"/>
              </a:ext>
            </a:extLst>
          </p:cNvPr>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88" name="object 49">
            <a:extLst>
              <a:ext uri="{FF2B5EF4-FFF2-40B4-BE49-F238E27FC236}">
                <a16:creationId xmlns:a16="http://schemas.microsoft.com/office/drawing/2014/main" id="{3C186E63-563E-4B29-B364-C33D7C1496F3}"/>
              </a:ext>
            </a:extLst>
          </p:cNvPr>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89" name="object 50">
            <a:extLst>
              <a:ext uri="{FF2B5EF4-FFF2-40B4-BE49-F238E27FC236}">
                <a16:creationId xmlns:a16="http://schemas.microsoft.com/office/drawing/2014/main" id="{60065887-E196-47D9-ABC3-10E397C6F7B1}"/>
              </a:ext>
            </a:extLst>
          </p:cNvPr>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90" name="object 51">
            <a:extLst>
              <a:ext uri="{FF2B5EF4-FFF2-40B4-BE49-F238E27FC236}">
                <a16:creationId xmlns:a16="http://schemas.microsoft.com/office/drawing/2014/main" id="{FE561D2B-1F64-46CE-90DC-AD411A883672}"/>
              </a:ext>
            </a:extLst>
          </p:cNvPr>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191" name="object 52">
            <a:extLst>
              <a:ext uri="{FF2B5EF4-FFF2-40B4-BE49-F238E27FC236}">
                <a16:creationId xmlns:a16="http://schemas.microsoft.com/office/drawing/2014/main" id="{09BE41D5-CD17-4118-8533-A5D391BED9D5}"/>
              </a:ext>
            </a:extLst>
          </p:cNvPr>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92" name="object 53">
            <a:extLst>
              <a:ext uri="{FF2B5EF4-FFF2-40B4-BE49-F238E27FC236}">
                <a16:creationId xmlns:a16="http://schemas.microsoft.com/office/drawing/2014/main" id="{155820A2-D758-461E-BD9F-42F66B15B3C9}"/>
              </a:ext>
            </a:extLst>
          </p:cNvPr>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93" name="object 54">
            <a:extLst>
              <a:ext uri="{FF2B5EF4-FFF2-40B4-BE49-F238E27FC236}">
                <a16:creationId xmlns:a16="http://schemas.microsoft.com/office/drawing/2014/main" id="{57AAA0AC-76D4-4D46-961E-4FF555312FDF}"/>
              </a:ext>
            </a:extLst>
          </p:cNvPr>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94" name="object 55">
            <a:extLst>
              <a:ext uri="{FF2B5EF4-FFF2-40B4-BE49-F238E27FC236}">
                <a16:creationId xmlns:a16="http://schemas.microsoft.com/office/drawing/2014/main" id="{B6A03896-E844-46DE-94A3-5BEADAC15D96}"/>
              </a:ext>
            </a:extLst>
          </p:cNvPr>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95" name="object 56">
            <a:extLst>
              <a:ext uri="{FF2B5EF4-FFF2-40B4-BE49-F238E27FC236}">
                <a16:creationId xmlns:a16="http://schemas.microsoft.com/office/drawing/2014/main" id="{BB974A25-663C-46DE-B3E5-E0364B627A8C}"/>
              </a:ext>
            </a:extLst>
          </p:cNvPr>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96" name="object 57">
            <a:extLst>
              <a:ext uri="{FF2B5EF4-FFF2-40B4-BE49-F238E27FC236}">
                <a16:creationId xmlns:a16="http://schemas.microsoft.com/office/drawing/2014/main" id="{B172958E-4B33-4213-BB32-7DBE493F34FB}"/>
              </a:ext>
            </a:extLst>
          </p:cNvPr>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97" name="object 58">
            <a:extLst>
              <a:ext uri="{FF2B5EF4-FFF2-40B4-BE49-F238E27FC236}">
                <a16:creationId xmlns:a16="http://schemas.microsoft.com/office/drawing/2014/main" id="{AACB43B3-F7E2-4C1F-B7DC-F7229758D6FF}"/>
              </a:ext>
            </a:extLst>
          </p:cNvPr>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198" name="object 59">
            <a:extLst>
              <a:ext uri="{FF2B5EF4-FFF2-40B4-BE49-F238E27FC236}">
                <a16:creationId xmlns:a16="http://schemas.microsoft.com/office/drawing/2014/main" id="{F728DC51-12EB-497C-B244-DB50F22AF44D}"/>
              </a:ext>
            </a:extLst>
          </p:cNvPr>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199" name="object 60">
            <a:extLst>
              <a:ext uri="{FF2B5EF4-FFF2-40B4-BE49-F238E27FC236}">
                <a16:creationId xmlns:a16="http://schemas.microsoft.com/office/drawing/2014/main" id="{449E1E0D-452B-4587-BAF5-1AA6E4123BB9}"/>
              </a:ext>
            </a:extLst>
          </p:cNvPr>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200" name="object 61">
            <a:extLst>
              <a:ext uri="{FF2B5EF4-FFF2-40B4-BE49-F238E27FC236}">
                <a16:creationId xmlns:a16="http://schemas.microsoft.com/office/drawing/2014/main" id="{C244D160-A6F5-4987-8886-FB3CC046C938}"/>
              </a:ext>
            </a:extLst>
          </p:cNvPr>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01" name="object 62">
            <a:extLst>
              <a:ext uri="{FF2B5EF4-FFF2-40B4-BE49-F238E27FC236}">
                <a16:creationId xmlns:a16="http://schemas.microsoft.com/office/drawing/2014/main" id="{38B0E3FB-E099-49D7-8F85-2CD875CD1070}"/>
              </a:ext>
            </a:extLst>
          </p:cNvPr>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02" name="object 63">
            <a:extLst>
              <a:ext uri="{FF2B5EF4-FFF2-40B4-BE49-F238E27FC236}">
                <a16:creationId xmlns:a16="http://schemas.microsoft.com/office/drawing/2014/main" id="{3AD58108-6B22-4B79-86C7-0EA7E2D24216}"/>
              </a:ext>
            </a:extLst>
          </p:cNvPr>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03" name="object 64">
            <a:extLst>
              <a:ext uri="{FF2B5EF4-FFF2-40B4-BE49-F238E27FC236}">
                <a16:creationId xmlns:a16="http://schemas.microsoft.com/office/drawing/2014/main" id="{A519EF6E-626E-4E5E-950D-8F261690EE6D}"/>
              </a:ext>
            </a:extLst>
          </p:cNvPr>
          <p:cNvSpPr/>
          <p:nvPr/>
        </p:nvSpPr>
        <p:spPr>
          <a:xfrm>
            <a:off x="3583685" y="1962912"/>
            <a:ext cx="1565910" cy="2888615"/>
          </a:xfrm>
          <a:custGeom>
            <a:avLst/>
            <a:gdLst/>
            <a:ahLst/>
            <a:cxnLst/>
            <a:rect l="l" t="t" r="r" b="b"/>
            <a:pathLst>
              <a:path w="1565910" h="2888615">
                <a:moveTo>
                  <a:pt x="1565402" y="0"/>
                </a:moveTo>
                <a:lnTo>
                  <a:pt x="0" y="2888538"/>
                </a:lnTo>
              </a:path>
            </a:pathLst>
          </a:custGeom>
          <a:ln w="50292">
            <a:solidFill>
              <a:srgbClr val="6F2F9F"/>
            </a:solidFill>
          </a:ln>
        </p:spPr>
        <p:txBody>
          <a:bodyPr wrap="square" lIns="0" tIns="0" rIns="0" bIns="0" rtlCol="0"/>
          <a:lstStyle/>
          <a:p>
            <a:endParaRPr/>
          </a:p>
        </p:txBody>
      </p:sp>
      <p:sp>
        <p:nvSpPr>
          <p:cNvPr id="204" name="object 65">
            <a:extLst>
              <a:ext uri="{FF2B5EF4-FFF2-40B4-BE49-F238E27FC236}">
                <a16:creationId xmlns:a16="http://schemas.microsoft.com/office/drawing/2014/main" id="{8F81C841-D521-4B53-921D-93AF43A674DC}"/>
              </a:ext>
            </a:extLst>
          </p:cNvPr>
          <p:cNvSpPr/>
          <p:nvPr/>
        </p:nvSpPr>
        <p:spPr>
          <a:xfrm>
            <a:off x="3728465" y="2010156"/>
            <a:ext cx="1565910" cy="2888615"/>
          </a:xfrm>
          <a:custGeom>
            <a:avLst/>
            <a:gdLst/>
            <a:ahLst/>
            <a:cxnLst/>
            <a:rect l="l" t="t" r="r" b="b"/>
            <a:pathLst>
              <a:path w="1565910" h="2888615">
                <a:moveTo>
                  <a:pt x="1565402" y="0"/>
                </a:moveTo>
                <a:lnTo>
                  <a:pt x="0" y="2888538"/>
                </a:lnTo>
              </a:path>
            </a:pathLst>
          </a:custGeom>
          <a:ln w="50292">
            <a:solidFill>
              <a:srgbClr val="6F2F9F"/>
            </a:solidFill>
            <a:prstDash val="dash"/>
          </a:ln>
        </p:spPr>
        <p:txBody>
          <a:bodyPr wrap="square" lIns="0" tIns="0" rIns="0" bIns="0" rtlCol="0"/>
          <a:lstStyle/>
          <a:p>
            <a:endParaRPr/>
          </a:p>
        </p:txBody>
      </p:sp>
      <p:sp>
        <p:nvSpPr>
          <p:cNvPr id="205" name="object 66">
            <a:extLst>
              <a:ext uri="{FF2B5EF4-FFF2-40B4-BE49-F238E27FC236}">
                <a16:creationId xmlns:a16="http://schemas.microsoft.com/office/drawing/2014/main" id="{50E9EDD8-7287-40D8-ABDE-8852AD581BD5}"/>
              </a:ext>
            </a:extLst>
          </p:cNvPr>
          <p:cNvSpPr/>
          <p:nvPr/>
        </p:nvSpPr>
        <p:spPr>
          <a:xfrm>
            <a:off x="3423665" y="1930909"/>
            <a:ext cx="1565910" cy="2888615"/>
          </a:xfrm>
          <a:custGeom>
            <a:avLst/>
            <a:gdLst/>
            <a:ahLst/>
            <a:cxnLst/>
            <a:rect l="l" t="t" r="r" b="b"/>
            <a:pathLst>
              <a:path w="1565910" h="2888615">
                <a:moveTo>
                  <a:pt x="1565402" y="0"/>
                </a:moveTo>
                <a:lnTo>
                  <a:pt x="0" y="2888538"/>
                </a:lnTo>
              </a:path>
            </a:pathLst>
          </a:custGeom>
          <a:ln w="50292">
            <a:solidFill>
              <a:srgbClr val="6F2F9F"/>
            </a:solidFill>
            <a:prstDash val="dash"/>
          </a:ln>
        </p:spPr>
        <p:txBody>
          <a:bodyPr wrap="square" lIns="0" tIns="0" rIns="0" bIns="0" rtlCol="0"/>
          <a:lstStyle/>
          <a:p>
            <a:endParaRPr/>
          </a:p>
        </p:txBody>
      </p:sp>
      <p:sp>
        <p:nvSpPr>
          <p:cNvPr id="206" name="object 67">
            <a:extLst>
              <a:ext uri="{FF2B5EF4-FFF2-40B4-BE49-F238E27FC236}">
                <a16:creationId xmlns:a16="http://schemas.microsoft.com/office/drawing/2014/main" id="{F2B42AC1-61B8-434A-B64D-BB5570EEDB25}"/>
              </a:ext>
            </a:extLst>
          </p:cNvPr>
          <p:cNvSpPr/>
          <p:nvPr/>
        </p:nvSpPr>
        <p:spPr>
          <a:xfrm>
            <a:off x="3884676" y="4514850"/>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07" name="object 68">
            <a:extLst>
              <a:ext uri="{FF2B5EF4-FFF2-40B4-BE49-F238E27FC236}">
                <a16:creationId xmlns:a16="http://schemas.microsoft.com/office/drawing/2014/main" id="{5724E752-7D5A-4DE0-AD31-B2F2BAD25A05}"/>
              </a:ext>
            </a:extLst>
          </p:cNvPr>
          <p:cNvSpPr/>
          <p:nvPr/>
        </p:nvSpPr>
        <p:spPr>
          <a:xfrm>
            <a:off x="3884676" y="4514850"/>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08" name="object 74">
            <a:extLst>
              <a:ext uri="{FF2B5EF4-FFF2-40B4-BE49-F238E27FC236}">
                <a16:creationId xmlns:a16="http://schemas.microsoft.com/office/drawing/2014/main" id="{C330758B-90E1-4182-8BA8-29AF35D2558B}"/>
              </a:ext>
            </a:extLst>
          </p:cNvPr>
          <p:cNvSpPr/>
          <p:nvPr/>
        </p:nvSpPr>
        <p:spPr>
          <a:xfrm>
            <a:off x="1553972" y="1988059"/>
            <a:ext cx="210820" cy="342265"/>
          </a:xfrm>
          <a:custGeom>
            <a:avLst/>
            <a:gdLst/>
            <a:ahLst/>
            <a:cxnLst/>
            <a:rect l="l" t="t" r="r" b="b"/>
            <a:pathLst>
              <a:path w="210819" h="342265">
                <a:moveTo>
                  <a:pt x="88995" y="151855"/>
                </a:moveTo>
                <a:lnTo>
                  <a:pt x="0" y="310514"/>
                </a:lnTo>
                <a:lnTo>
                  <a:pt x="55880" y="341756"/>
                </a:lnTo>
                <a:lnTo>
                  <a:pt x="144747" y="183134"/>
                </a:lnTo>
                <a:lnTo>
                  <a:pt x="88995" y="151855"/>
                </a:lnTo>
                <a:close/>
              </a:path>
              <a:path w="210819" h="342265">
                <a:moveTo>
                  <a:pt x="204948" y="123951"/>
                </a:moveTo>
                <a:lnTo>
                  <a:pt x="104647" y="123951"/>
                </a:lnTo>
                <a:lnTo>
                  <a:pt x="160401" y="155193"/>
                </a:lnTo>
                <a:lnTo>
                  <a:pt x="144747" y="183134"/>
                </a:lnTo>
                <a:lnTo>
                  <a:pt x="200659" y="214502"/>
                </a:lnTo>
                <a:lnTo>
                  <a:pt x="204948" y="123951"/>
                </a:lnTo>
                <a:close/>
              </a:path>
              <a:path w="210819" h="342265">
                <a:moveTo>
                  <a:pt x="104647" y="123951"/>
                </a:moveTo>
                <a:lnTo>
                  <a:pt x="88995" y="151855"/>
                </a:lnTo>
                <a:lnTo>
                  <a:pt x="144747" y="183134"/>
                </a:lnTo>
                <a:lnTo>
                  <a:pt x="160401" y="155193"/>
                </a:lnTo>
                <a:lnTo>
                  <a:pt x="104647" y="123951"/>
                </a:lnTo>
                <a:close/>
              </a:path>
              <a:path w="210819" h="342265">
                <a:moveTo>
                  <a:pt x="210820" y="0"/>
                </a:moveTo>
                <a:lnTo>
                  <a:pt x="33146" y="120522"/>
                </a:lnTo>
                <a:lnTo>
                  <a:pt x="88995" y="151855"/>
                </a:lnTo>
                <a:lnTo>
                  <a:pt x="104647" y="123951"/>
                </a:lnTo>
                <a:lnTo>
                  <a:pt x="204948" y="123951"/>
                </a:lnTo>
                <a:lnTo>
                  <a:pt x="210820" y="0"/>
                </a:lnTo>
                <a:close/>
              </a:path>
            </a:pathLst>
          </a:custGeom>
          <a:solidFill>
            <a:srgbClr val="FFC000"/>
          </a:solidFill>
        </p:spPr>
        <p:txBody>
          <a:bodyPr wrap="square" lIns="0" tIns="0" rIns="0" bIns="0" rtlCol="0"/>
          <a:lstStyle/>
          <a:p>
            <a:endParaRPr/>
          </a:p>
        </p:txBody>
      </p:sp>
      <p:sp>
        <p:nvSpPr>
          <p:cNvPr id="209" name="object 75">
            <a:extLst>
              <a:ext uri="{FF2B5EF4-FFF2-40B4-BE49-F238E27FC236}">
                <a16:creationId xmlns:a16="http://schemas.microsoft.com/office/drawing/2014/main" id="{048E66AE-5EC2-4675-8A38-E282E32E2E28}"/>
              </a:ext>
            </a:extLst>
          </p:cNvPr>
          <p:cNvSpPr txBox="1"/>
          <p:nvPr/>
        </p:nvSpPr>
        <p:spPr>
          <a:xfrm>
            <a:off x="1240638" y="2108581"/>
            <a:ext cx="1064895" cy="2382062"/>
          </a:xfrm>
          <a:prstGeom prst="rect">
            <a:avLst/>
          </a:prstGeom>
        </p:spPr>
        <p:txBody>
          <a:bodyPr vert="horz" wrap="square" lIns="0" tIns="12065" rIns="0" bIns="0" rtlCol="0">
            <a:spAutoFit/>
          </a:bodyPr>
          <a:lstStyle/>
          <a:p>
            <a:pPr marR="5080" algn="r">
              <a:spcBef>
                <a:spcPts val="95"/>
              </a:spcBef>
            </a:pPr>
            <a:r>
              <a:rPr sz="1600" spc="-90" dirty="0">
                <a:solidFill>
                  <a:srgbClr val="344B5E"/>
                </a:solidFill>
                <a:latin typeface="Arial"/>
                <a:cs typeface="Arial"/>
              </a:rPr>
              <a:t>60</a:t>
            </a:r>
            <a:endParaRPr sz="1600" dirty="0">
              <a:latin typeface="Arial"/>
              <a:cs typeface="Arial"/>
            </a:endParaRPr>
          </a:p>
          <a:p>
            <a:pPr marL="12700">
              <a:spcBef>
                <a:spcPts val="45"/>
              </a:spcBef>
            </a:pPr>
            <a:r>
              <a:rPr b="1" spc="-70" dirty="0">
                <a:solidFill>
                  <a:srgbClr val="344B5E"/>
                </a:solidFill>
                <a:latin typeface="Trebuchet MS"/>
                <a:cs typeface="Trebuchet MS"/>
              </a:rPr>
              <a:t>Best</a:t>
            </a:r>
            <a:r>
              <a:rPr b="1" spc="-155" dirty="0">
                <a:solidFill>
                  <a:srgbClr val="344B5E"/>
                </a:solidFill>
                <a:latin typeface="Trebuchet MS"/>
                <a:cs typeface="Trebuchet MS"/>
              </a:rPr>
              <a:t> </a:t>
            </a:r>
            <a:r>
              <a:rPr b="1" spc="-105" dirty="0">
                <a:solidFill>
                  <a:srgbClr val="344B5E"/>
                </a:solidFill>
                <a:latin typeface="Trebuchet MS"/>
                <a:cs typeface="Trebuchet MS"/>
              </a:rPr>
              <a:t>Fit</a:t>
            </a:r>
            <a:endParaRPr dirty="0">
              <a:latin typeface="Trebuchet MS"/>
              <a:cs typeface="Trebuchet MS"/>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R="5080" algn="r">
              <a:lnSpc>
                <a:spcPts val="1855"/>
              </a:lnSpc>
              <a:spcBef>
                <a:spcPts val="1000"/>
              </a:spcBef>
            </a:pPr>
            <a:r>
              <a:rPr sz="1600" spc="-90" dirty="0">
                <a:solidFill>
                  <a:srgbClr val="344B5E"/>
                </a:solidFill>
                <a:latin typeface="Arial"/>
                <a:cs typeface="Arial"/>
              </a:rPr>
              <a:t>40</a:t>
            </a:r>
            <a:endParaRPr sz="1600" dirty="0">
              <a:latin typeface="Arial"/>
              <a:cs typeface="Arial"/>
            </a:endParaRPr>
          </a:p>
          <a:p>
            <a:pPr marL="276860">
              <a:lnSpc>
                <a:spcPts val="1855"/>
              </a:lnSpc>
            </a:pPr>
            <a:r>
              <a:rPr sz="1600" b="1" spc="-75" dirty="0">
                <a:solidFill>
                  <a:srgbClr val="344B5E"/>
                </a:solidFill>
                <a:latin typeface="Trebuchet MS"/>
                <a:cs typeface="Trebuchet MS"/>
              </a:rPr>
              <a:t>Age</a:t>
            </a:r>
            <a:endParaRPr sz="1600" dirty="0">
              <a:latin typeface="Trebuchet MS"/>
              <a:cs typeface="Trebuchet MS"/>
            </a:endParaRPr>
          </a:p>
          <a:p>
            <a:pPr>
              <a:lnSpc>
                <a:spcPct val="100000"/>
              </a:lnSpc>
            </a:pPr>
            <a:endParaRPr sz="1600" dirty="0">
              <a:latin typeface="Times New Roman"/>
              <a:cs typeface="Times New Roman"/>
            </a:endParaRPr>
          </a:p>
          <a:p>
            <a:pPr>
              <a:spcBef>
                <a:spcPts val="10"/>
              </a:spcBef>
            </a:pPr>
            <a:endParaRPr sz="2000" dirty="0">
              <a:latin typeface="Times New Roman"/>
              <a:cs typeface="Times New Roman"/>
            </a:endParaRPr>
          </a:p>
          <a:p>
            <a:pPr marR="5080" algn="r"/>
            <a:r>
              <a:rPr sz="1600" spc="-90" dirty="0">
                <a:solidFill>
                  <a:srgbClr val="344B5E"/>
                </a:solidFill>
                <a:latin typeface="Arial"/>
                <a:cs typeface="Arial"/>
              </a:rPr>
              <a:t>20</a:t>
            </a:r>
            <a:endParaRPr sz="1600" dirty="0">
              <a:latin typeface="Arial"/>
              <a:cs typeface="Arial"/>
            </a:endParaRPr>
          </a:p>
        </p:txBody>
      </p:sp>
    </p:spTree>
    <p:extLst>
      <p:ext uri="{BB962C8B-B14F-4D97-AF65-F5344CB8AC3E}">
        <p14:creationId xmlns:p14="http://schemas.microsoft.com/office/powerpoint/2010/main" val="3301230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77">
            <a:extLst>
              <a:ext uri="{FF2B5EF4-FFF2-40B4-BE49-F238E27FC236}">
                <a16:creationId xmlns:a16="http://schemas.microsoft.com/office/drawing/2014/main" id="{23F10B13-9A57-4BC5-8468-4FDD79C54404}"/>
              </a:ext>
            </a:extLst>
          </p:cNvPr>
          <p:cNvSpPr>
            <a:spLocks noGrp="1"/>
          </p:cNvSpPr>
          <p:nvPr>
            <p:ph type="title"/>
          </p:nvPr>
        </p:nvSpPr>
        <p:spPr>
          <a:xfrm>
            <a:off x="457200" y="6916"/>
            <a:ext cx="8229600" cy="1143000"/>
          </a:xfrm>
        </p:spPr>
        <p:txBody>
          <a:bodyPr/>
          <a:lstStyle/>
          <a:p>
            <a:r>
              <a:rPr lang="en-US" altLang="zh-CN" dirty="0"/>
              <a:t>SVM</a:t>
            </a:r>
            <a:r>
              <a:rPr lang="zh-CN" altLang="en-US" dirty="0"/>
              <a:t>中的正则化</a:t>
            </a:r>
          </a:p>
        </p:txBody>
      </p:sp>
      <p:pic>
        <p:nvPicPr>
          <p:cNvPr id="79" name="图片 78">
            <a:extLst>
              <a:ext uri="{FF2B5EF4-FFF2-40B4-BE49-F238E27FC236}">
                <a16:creationId xmlns:a16="http://schemas.microsoft.com/office/drawing/2014/main" id="{D83C8A72-A115-4AB8-98B1-25705F3B6810}"/>
              </a:ext>
            </a:extLst>
          </p:cNvPr>
          <p:cNvPicPr>
            <a:picLocks noChangeAspect="1"/>
          </p:cNvPicPr>
          <p:nvPr/>
        </p:nvPicPr>
        <p:blipFill>
          <a:blip r:embed="rId2"/>
          <a:stretch>
            <a:fillRect/>
          </a:stretch>
        </p:blipFill>
        <p:spPr>
          <a:xfrm>
            <a:off x="272637" y="1455689"/>
            <a:ext cx="4065792" cy="512281"/>
          </a:xfrm>
          <a:prstGeom prst="rect">
            <a:avLst/>
          </a:prstGeom>
        </p:spPr>
      </p:pic>
      <p:sp>
        <p:nvSpPr>
          <p:cNvPr id="142" name="object 3">
            <a:extLst>
              <a:ext uri="{FF2B5EF4-FFF2-40B4-BE49-F238E27FC236}">
                <a16:creationId xmlns:a16="http://schemas.microsoft.com/office/drawing/2014/main" id="{16711566-F7BB-48E8-9699-334E051A0D09}"/>
              </a:ext>
            </a:extLst>
          </p:cNvPr>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143" name="object 4">
            <a:extLst>
              <a:ext uri="{FF2B5EF4-FFF2-40B4-BE49-F238E27FC236}">
                <a16:creationId xmlns:a16="http://schemas.microsoft.com/office/drawing/2014/main" id="{7DDEC6A6-C0B8-4327-85CB-F5434F977F6D}"/>
              </a:ext>
            </a:extLst>
          </p:cNvPr>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144" name="object 5">
            <a:extLst>
              <a:ext uri="{FF2B5EF4-FFF2-40B4-BE49-F238E27FC236}">
                <a16:creationId xmlns:a16="http://schemas.microsoft.com/office/drawing/2014/main" id="{415742BD-D856-4C36-B9C6-B136555362AE}"/>
              </a:ext>
            </a:extLst>
          </p:cNvPr>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145" name="object 6">
            <a:extLst>
              <a:ext uri="{FF2B5EF4-FFF2-40B4-BE49-F238E27FC236}">
                <a16:creationId xmlns:a16="http://schemas.microsoft.com/office/drawing/2014/main" id="{5C4C24D7-CDDE-4062-9D8A-8FA98717FDD1}"/>
              </a:ext>
            </a:extLst>
          </p:cNvPr>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46" name="object 7">
            <a:extLst>
              <a:ext uri="{FF2B5EF4-FFF2-40B4-BE49-F238E27FC236}">
                <a16:creationId xmlns:a16="http://schemas.microsoft.com/office/drawing/2014/main" id="{C046CA89-CCEF-47EC-841A-E112356FA973}"/>
              </a:ext>
            </a:extLst>
          </p:cNvPr>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147" name="object 8">
            <a:extLst>
              <a:ext uri="{FF2B5EF4-FFF2-40B4-BE49-F238E27FC236}">
                <a16:creationId xmlns:a16="http://schemas.microsoft.com/office/drawing/2014/main" id="{6B6891F3-1FD9-41CD-8360-9F2185236465}"/>
              </a:ext>
            </a:extLst>
          </p:cNvPr>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148" name="object 9">
            <a:extLst>
              <a:ext uri="{FF2B5EF4-FFF2-40B4-BE49-F238E27FC236}">
                <a16:creationId xmlns:a16="http://schemas.microsoft.com/office/drawing/2014/main" id="{8060DAC8-8D7F-4101-BB74-79534DF2B370}"/>
              </a:ext>
            </a:extLst>
          </p:cNvPr>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149" name="object 10">
            <a:extLst>
              <a:ext uri="{FF2B5EF4-FFF2-40B4-BE49-F238E27FC236}">
                <a16:creationId xmlns:a16="http://schemas.microsoft.com/office/drawing/2014/main" id="{93415642-287E-4A60-8ED4-BB4B9E5381E1}"/>
              </a:ext>
            </a:extLst>
          </p:cNvPr>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0" name="object 11">
            <a:extLst>
              <a:ext uri="{FF2B5EF4-FFF2-40B4-BE49-F238E27FC236}">
                <a16:creationId xmlns:a16="http://schemas.microsoft.com/office/drawing/2014/main" id="{5D4B4FD2-55FC-4D62-AFF4-92C9F035A460}"/>
              </a:ext>
            </a:extLst>
          </p:cNvPr>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51" name="object 12">
            <a:extLst>
              <a:ext uri="{FF2B5EF4-FFF2-40B4-BE49-F238E27FC236}">
                <a16:creationId xmlns:a16="http://schemas.microsoft.com/office/drawing/2014/main" id="{A97CC64A-D2C6-4F41-87A3-2A1F960F289F}"/>
              </a:ext>
            </a:extLst>
          </p:cNvPr>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2" name="object 13">
            <a:extLst>
              <a:ext uri="{FF2B5EF4-FFF2-40B4-BE49-F238E27FC236}">
                <a16:creationId xmlns:a16="http://schemas.microsoft.com/office/drawing/2014/main" id="{F2826EA5-8931-4D32-8F13-6EEDA460AF19}"/>
              </a:ext>
            </a:extLst>
          </p:cNvPr>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53" name="object 14">
            <a:extLst>
              <a:ext uri="{FF2B5EF4-FFF2-40B4-BE49-F238E27FC236}">
                <a16:creationId xmlns:a16="http://schemas.microsoft.com/office/drawing/2014/main" id="{9C2FDC8C-9AFA-47F6-8B49-6F5F11491302}"/>
              </a:ext>
            </a:extLst>
          </p:cNvPr>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154" name="object 15">
            <a:extLst>
              <a:ext uri="{FF2B5EF4-FFF2-40B4-BE49-F238E27FC236}">
                <a16:creationId xmlns:a16="http://schemas.microsoft.com/office/drawing/2014/main" id="{B548653A-8411-4436-86CE-8C7F756DDD96}"/>
              </a:ext>
            </a:extLst>
          </p:cNvPr>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55" name="object 16">
            <a:extLst>
              <a:ext uri="{FF2B5EF4-FFF2-40B4-BE49-F238E27FC236}">
                <a16:creationId xmlns:a16="http://schemas.microsoft.com/office/drawing/2014/main" id="{B5DA88E9-FA64-4F7F-B1BB-78B251B81E0F}"/>
              </a:ext>
            </a:extLst>
          </p:cNvPr>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56" name="object 17">
            <a:extLst>
              <a:ext uri="{FF2B5EF4-FFF2-40B4-BE49-F238E27FC236}">
                <a16:creationId xmlns:a16="http://schemas.microsoft.com/office/drawing/2014/main" id="{D26B5B8F-6CE2-4580-A632-F665C6065425}"/>
              </a:ext>
            </a:extLst>
          </p:cNvPr>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57" name="object 18">
            <a:extLst>
              <a:ext uri="{FF2B5EF4-FFF2-40B4-BE49-F238E27FC236}">
                <a16:creationId xmlns:a16="http://schemas.microsoft.com/office/drawing/2014/main" id="{724ED0EA-543C-43D2-B5AA-F2669F733C59}"/>
              </a:ext>
            </a:extLst>
          </p:cNvPr>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58" name="object 19">
            <a:extLst>
              <a:ext uri="{FF2B5EF4-FFF2-40B4-BE49-F238E27FC236}">
                <a16:creationId xmlns:a16="http://schemas.microsoft.com/office/drawing/2014/main" id="{DDB257F5-E8DD-4D16-B0D0-A38377C737F0}"/>
              </a:ext>
            </a:extLst>
          </p:cNvPr>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59" name="object 20">
            <a:extLst>
              <a:ext uri="{FF2B5EF4-FFF2-40B4-BE49-F238E27FC236}">
                <a16:creationId xmlns:a16="http://schemas.microsoft.com/office/drawing/2014/main" id="{36CFA128-131C-4A89-815D-E1197C799362}"/>
              </a:ext>
            </a:extLst>
          </p:cNvPr>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60" name="object 21">
            <a:extLst>
              <a:ext uri="{FF2B5EF4-FFF2-40B4-BE49-F238E27FC236}">
                <a16:creationId xmlns:a16="http://schemas.microsoft.com/office/drawing/2014/main" id="{93A85182-15F0-49A4-B765-495740029CD9}"/>
              </a:ext>
            </a:extLst>
          </p:cNvPr>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1" name="object 22">
            <a:extLst>
              <a:ext uri="{FF2B5EF4-FFF2-40B4-BE49-F238E27FC236}">
                <a16:creationId xmlns:a16="http://schemas.microsoft.com/office/drawing/2014/main" id="{CABFC1AB-13EC-43C9-B8DC-9515CE88F852}"/>
              </a:ext>
            </a:extLst>
          </p:cNvPr>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62" name="object 23">
            <a:extLst>
              <a:ext uri="{FF2B5EF4-FFF2-40B4-BE49-F238E27FC236}">
                <a16:creationId xmlns:a16="http://schemas.microsoft.com/office/drawing/2014/main" id="{49D369F4-96B1-4392-97C5-F84BE09D00B6}"/>
              </a:ext>
            </a:extLst>
          </p:cNvPr>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63" name="object 24">
            <a:extLst>
              <a:ext uri="{FF2B5EF4-FFF2-40B4-BE49-F238E27FC236}">
                <a16:creationId xmlns:a16="http://schemas.microsoft.com/office/drawing/2014/main" id="{5FFA987C-307C-41BD-8830-EACAB9F107DE}"/>
              </a:ext>
            </a:extLst>
          </p:cNvPr>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64" name="object 25">
            <a:extLst>
              <a:ext uri="{FF2B5EF4-FFF2-40B4-BE49-F238E27FC236}">
                <a16:creationId xmlns:a16="http://schemas.microsoft.com/office/drawing/2014/main" id="{38CD9B23-DB0F-434A-AA39-AFD244D4BBA9}"/>
              </a:ext>
            </a:extLst>
          </p:cNvPr>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65" name="object 26">
            <a:extLst>
              <a:ext uri="{FF2B5EF4-FFF2-40B4-BE49-F238E27FC236}">
                <a16:creationId xmlns:a16="http://schemas.microsoft.com/office/drawing/2014/main" id="{195AF928-2464-428E-8A40-E530ADABC263}"/>
              </a:ext>
            </a:extLst>
          </p:cNvPr>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66" name="object 27">
            <a:extLst>
              <a:ext uri="{FF2B5EF4-FFF2-40B4-BE49-F238E27FC236}">
                <a16:creationId xmlns:a16="http://schemas.microsoft.com/office/drawing/2014/main" id="{E5CF39D8-FFE4-4F85-9D70-CFF9FBF8A120}"/>
              </a:ext>
            </a:extLst>
          </p:cNvPr>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67" name="object 28">
            <a:extLst>
              <a:ext uri="{FF2B5EF4-FFF2-40B4-BE49-F238E27FC236}">
                <a16:creationId xmlns:a16="http://schemas.microsoft.com/office/drawing/2014/main" id="{DDF5F439-0E53-484C-A0BC-56F7571069C4}"/>
              </a:ext>
            </a:extLst>
          </p:cNvPr>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68" name="object 29">
            <a:extLst>
              <a:ext uri="{FF2B5EF4-FFF2-40B4-BE49-F238E27FC236}">
                <a16:creationId xmlns:a16="http://schemas.microsoft.com/office/drawing/2014/main" id="{034419E7-7B4E-4495-B3BE-F980EF0BB708}"/>
              </a:ext>
            </a:extLst>
          </p:cNvPr>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69" name="object 30">
            <a:extLst>
              <a:ext uri="{FF2B5EF4-FFF2-40B4-BE49-F238E27FC236}">
                <a16:creationId xmlns:a16="http://schemas.microsoft.com/office/drawing/2014/main" id="{064F3428-A3CD-46E2-81C9-986790649FAF}"/>
              </a:ext>
            </a:extLst>
          </p:cNvPr>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70" name="object 31">
            <a:extLst>
              <a:ext uri="{FF2B5EF4-FFF2-40B4-BE49-F238E27FC236}">
                <a16:creationId xmlns:a16="http://schemas.microsoft.com/office/drawing/2014/main" id="{A3D661FF-E164-4450-A97A-50A04051ACEA}"/>
              </a:ext>
            </a:extLst>
          </p:cNvPr>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1" name="object 32">
            <a:extLst>
              <a:ext uri="{FF2B5EF4-FFF2-40B4-BE49-F238E27FC236}">
                <a16:creationId xmlns:a16="http://schemas.microsoft.com/office/drawing/2014/main" id="{33367F26-2F1B-446B-95FD-9655B6904DBB}"/>
              </a:ext>
            </a:extLst>
          </p:cNvPr>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72" name="object 33">
            <a:extLst>
              <a:ext uri="{FF2B5EF4-FFF2-40B4-BE49-F238E27FC236}">
                <a16:creationId xmlns:a16="http://schemas.microsoft.com/office/drawing/2014/main" id="{58FBEFB8-3677-48D1-9B0E-207088B4BF50}"/>
              </a:ext>
            </a:extLst>
          </p:cNvPr>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3" name="object 34">
            <a:extLst>
              <a:ext uri="{FF2B5EF4-FFF2-40B4-BE49-F238E27FC236}">
                <a16:creationId xmlns:a16="http://schemas.microsoft.com/office/drawing/2014/main" id="{640AE5FE-157D-4DED-9914-8D7A4D2662B6}"/>
              </a:ext>
            </a:extLst>
          </p:cNvPr>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74" name="object 35">
            <a:extLst>
              <a:ext uri="{FF2B5EF4-FFF2-40B4-BE49-F238E27FC236}">
                <a16:creationId xmlns:a16="http://schemas.microsoft.com/office/drawing/2014/main" id="{E9D40C30-B04B-4289-A181-304908EF75E1}"/>
              </a:ext>
            </a:extLst>
          </p:cNvPr>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5" name="object 36">
            <a:extLst>
              <a:ext uri="{FF2B5EF4-FFF2-40B4-BE49-F238E27FC236}">
                <a16:creationId xmlns:a16="http://schemas.microsoft.com/office/drawing/2014/main" id="{B8B4A9DB-BFD1-48C9-BE5F-30CF68907B6F}"/>
              </a:ext>
            </a:extLst>
          </p:cNvPr>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76" name="object 37">
            <a:extLst>
              <a:ext uri="{FF2B5EF4-FFF2-40B4-BE49-F238E27FC236}">
                <a16:creationId xmlns:a16="http://schemas.microsoft.com/office/drawing/2014/main" id="{DA19E9A8-42E1-4131-9A82-59E9CE5BD7AB}"/>
              </a:ext>
            </a:extLst>
          </p:cNvPr>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77" name="object 38">
            <a:extLst>
              <a:ext uri="{FF2B5EF4-FFF2-40B4-BE49-F238E27FC236}">
                <a16:creationId xmlns:a16="http://schemas.microsoft.com/office/drawing/2014/main" id="{9EAB6C98-D7B5-404B-AE41-DCD774D0D6B6}"/>
              </a:ext>
            </a:extLst>
          </p:cNvPr>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78" name="object 39">
            <a:extLst>
              <a:ext uri="{FF2B5EF4-FFF2-40B4-BE49-F238E27FC236}">
                <a16:creationId xmlns:a16="http://schemas.microsoft.com/office/drawing/2014/main" id="{7D8CEF4C-885C-4EB8-8607-BF21CA18F065}"/>
              </a:ext>
            </a:extLst>
          </p:cNvPr>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79" name="object 40">
            <a:extLst>
              <a:ext uri="{FF2B5EF4-FFF2-40B4-BE49-F238E27FC236}">
                <a16:creationId xmlns:a16="http://schemas.microsoft.com/office/drawing/2014/main" id="{ECA94701-9D57-42B7-8225-B6601A1BE05B}"/>
              </a:ext>
            </a:extLst>
          </p:cNvPr>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80" name="object 41">
            <a:extLst>
              <a:ext uri="{FF2B5EF4-FFF2-40B4-BE49-F238E27FC236}">
                <a16:creationId xmlns:a16="http://schemas.microsoft.com/office/drawing/2014/main" id="{55C4DA54-A7F1-4CFB-8905-A159283D8D8D}"/>
              </a:ext>
            </a:extLst>
          </p:cNvPr>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81" name="object 42">
            <a:extLst>
              <a:ext uri="{FF2B5EF4-FFF2-40B4-BE49-F238E27FC236}">
                <a16:creationId xmlns:a16="http://schemas.microsoft.com/office/drawing/2014/main" id="{548B36E1-D91D-44F2-81EA-5D72B11CCF0E}"/>
              </a:ext>
            </a:extLst>
          </p:cNvPr>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82" name="object 43">
            <a:extLst>
              <a:ext uri="{FF2B5EF4-FFF2-40B4-BE49-F238E27FC236}">
                <a16:creationId xmlns:a16="http://schemas.microsoft.com/office/drawing/2014/main" id="{53E8BDBB-8AEC-43EF-BEBC-E0FBF91CF6AC}"/>
              </a:ext>
            </a:extLst>
          </p:cNvPr>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83" name="object 44">
            <a:extLst>
              <a:ext uri="{FF2B5EF4-FFF2-40B4-BE49-F238E27FC236}">
                <a16:creationId xmlns:a16="http://schemas.microsoft.com/office/drawing/2014/main" id="{7D30CA31-4443-48D2-BE4A-06E061013F90}"/>
              </a:ext>
            </a:extLst>
          </p:cNvPr>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84" name="object 45">
            <a:extLst>
              <a:ext uri="{FF2B5EF4-FFF2-40B4-BE49-F238E27FC236}">
                <a16:creationId xmlns:a16="http://schemas.microsoft.com/office/drawing/2014/main" id="{7F47CA76-6669-48CC-9297-29E2F976C9EA}"/>
              </a:ext>
            </a:extLst>
          </p:cNvPr>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185" name="object 46">
            <a:extLst>
              <a:ext uri="{FF2B5EF4-FFF2-40B4-BE49-F238E27FC236}">
                <a16:creationId xmlns:a16="http://schemas.microsoft.com/office/drawing/2014/main" id="{A19D765D-CDD2-49A8-B71D-60728B84F89F}"/>
              </a:ext>
            </a:extLst>
          </p:cNvPr>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86" name="object 47">
            <a:extLst>
              <a:ext uri="{FF2B5EF4-FFF2-40B4-BE49-F238E27FC236}">
                <a16:creationId xmlns:a16="http://schemas.microsoft.com/office/drawing/2014/main" id="{A7F3FFE4-53CD-44FC-AA82-8029A311B353}"/>
              </a:ext>
            </a:extLst>
          </p:cNvPr>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87" name="object 48">
            <a:extLst>
              <a:ext uri="{FF2B5EF4-FFF2-40B4-BE49-F238E27FC236}">
                <a16:creationId xmlns:a16="http://schemas.microsoft.com/office/drawing/2014/main" id="{63181CB1-B539-4A14-A04A-F4CAB32F8595}"/>
              </a:ext>
            </a:extLst>
          </p:cNvPr>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88" name="object 49">
            <a:extLst>
              <a:ext uri="{FF2B5EF4-FFF2-40B4-BE49-F238E27FC236}">
                <a16:creationId xmlns:a16="http://schemas.microsoft.com/office/drawing/2014/main" id="{3C186E63-563E-4B29-B364-C33D7C1496F3}"/>
              </a:ext>
            </a:extLst>
          </p:cNvPr>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89" name="object 50">
            <a:extLst>
              <a:ext uri="{FF2B5EF4-FFF2-40B4-BE49-F238E27FC236}">
                <a16:creationId xmlns:a16="http://schemas.microsoft.com/office/drawing/2014/main" id="{60065887-E196-47D9-ABC3-10E397C6F7B1}"/>
              </a:ext>
            </a:extLst>
          </p:cNvPr>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90" name="object 51">
            <a:extLst>
              <a:ext uri="{FF2B5EF4-FFF2-40B4-BE49-F238E27FC236}">
                <a16:creationId xmlns:a16="http://schemas.microsoft.com/office/drawing/2014/main" id="{FE561D2B-1F64-46CE-90DC-AD411A883672}"/>
              </a:ext>
            </a:extLst>
          </p:cNvPr>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191" name="object 52">
            <a:extLst>
              <a:ext uri="{FF2B5EF4-FFF2-40B4-BE49-F238E27FC236}">
                <a16:creationId xmlns:a16="http://schemas.microsoft.com/office/drawing/2014/main" id="{09BE41D5-CD17-4118-8533-A5D391BED9D5}"/>
              </a:ext>
            </a:extLst>
          </p:cNvPr>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92" name="object 53">
            <a:extLst>
              <a:ext uri="{FF2B5EF4-FFF2-40B4-BE49-F238E27FC236}">
                <a16:creationId xmlns:a16="http://schemas.microsoft.com/office/drawing/2014/main" id="{155820A2-D758-461E-BD9F-42F66B15B3C9}"/>
              </a:ext>
            </a:extLst>
          </p:cNvPr>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93" name="object 54">
            <a:extLst>
              <a:ext uri="{FF2B5EF4-FFF2-40B4-BE49-F238E27FC236}">
                <a16:creationId xmlns:a16="http://schemas.microsoft.com/office/drawing/2014/main" id="{57AAA0AC-76D4-4D46-961E-4FF555312FDF}"/>
              </a:ext>
            </a:extLst>
          </p:cNvPr>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94" name="object 55">
            <a:extLst>
              <a:ext uri="{FF2B5EF4-FFF2-40B4-BE49-F238E27FC236}">
                <a16:creationId xmlns:a16="http://schemas.microsoft.com/office/drawing/2014/main" id="{B6A03896-E844-46DE-94A3-5BEADAC15D96}"/>
              </a:ext>
            </a:extLst>
          </p:cNvPr>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95" name="object 56">
            <a:extLst>
              <a:ext uri="{FF2B5EF4-FFF2-40B4-BE49-F238E27FC236}">
                <a16:creationId xmlns:a16="http://schemas.microsoft.com/office/drawing/2014/main" id="{BB974A25-663C-46DE-B3E5-E0364B627A8C}"/>
              </a:ext>
            </a:extLst>
          </p:cNvPr>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96" name="object 57">
            <a:extLst>
              <a:ext uri="{FF2B5EF4-FFF2-40B4-BE49-F238E27FC236}">
                <a16:creationId xmlns:a16="http://schemas.microsoft.com/office/drawing/2014/main" id="{B172958E-4B33-4213-BB32-7DBE493F34FB}"/>
              </a:ext>
            </a:extLst>
          </p:cNvPr>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97" name="object 58">
            <a:extLst>
              <a:ext uri="{FF2B5EF4-FFF2-40B4-BE49-F238E27FC236}">
                <a16:creationId xmlns:a16="http://schemas.microsoft.com/office/drawing/2014/main" id="{AACB43B3-F7E2-4C1F-B7DC-F7229758D6FF}"/>
              </a:ext>
            </a:extLst>
          </p:cNvPr>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198" name="object 59">
            <a:extLst>
              <a:ext uri="{FF2B5EF4-FFF2-40B4-BE49-F238E27FC236}">
                <a16:creationId xmlns:a16="http://schemas.microsoft.com/office/drawing/2014/main" id="{F728DC51-12EB-497C-B244-DB50F22AF44D}"/>
              </a:ext>
            </a:extLst>
          </p:cNvPr>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199" name="object 60">
            <a:extLst>
              <a:ext uri="{FF2B5EF4-FFF2-40B4-BE49-F238E27FC236}">
                <a16:creationId xmlns:a16="http://schemas.microsoft.com/office/drawing/2014/main" id="{449E1E0D-452B-4587-BAF5-1AA6E4123BB9}"/>
              </a:ext>
            </a:extLst>
          </p:cNvPr>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200" name="object 61">
            <a:extLst>
              <a:ext uri="{FF2B5EF4-FFF2-40B4-BE49-F238E27FC236}">
                <a16:creationId xmlns:a16="http://schemas.microsoft.com/office/drawing/2014/main" id="{C244D160-A6F5-4987-8886-FB3CC046C938}"/>
              </a:ext>
            </a:extLst>
          </p:cNvPr>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01" name="object 62">
            <a:extLst>
              <a:ext uri="{FF2B5EF4-FFF2-40B4-BE49-F238E27FC236}">
                <a16:creationId xmlns:a16="http://schemas.microsoft.com/office/drawing/2014/main" id="{38B0E3FB-E099-49D7-8F85-2CD875CD1070}"/>
              </a:ext>
            </a:extLst>
          </p:cNvPr>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02" name="object 63">
            <a:extLst>
              <a:ext uri="{FF2B5EF4-FFF2-40B4-BE49-F238E27FC236}">
                <a16:creationId xmlns:a16="http://schemas.microsoft.com/office/drawing/2014/main" id="{3AD58108-6B22-4B79-86C7-0EA7E2D24216}"/>
              </a:ext>
            </a:extLst>
          </p:cNvPr>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203" name="object 64">
            <a:extLst>
              <a:ext uri="{FF2B5EF4-FFF2-40B4-BE49-F238E27FC236}">
                <a16:creationId xmlns:a16="http://schemas.microsoft.com/office/drawing/2014/main" id="{A519EF6E-626E-4E5E-950D-8F261690EE6D}"/>
              </a:ext>
            </a:extLst>
          </p:cNvPr>
          <p:cNvSpPr/>
          <p:nvPr/>
        </p:nvSpPr>
        <p:spPr>
          <a:xfrm>
            <a:off x="3583685" y="1962912"/>
            <a:ext cx="1565910" cy="2888615"/>
          </a:xfrm>
          <a:custGeom>
            <a:avLst/>
            <a:gdLst/>
            <a:ahLst/>
            <a:cxnLst/>
            <a:rect l="l" t="t" r="r" b="b"/>
            <a:pathLst>
              <a:path w="1565910" h="2888615">
                <a:moveTo>
                  <a:pt x="1565402" y="0"/>
                </a:moveTo>
                <a:lnTo>
                  <a:pt x="0" y="2888538"/>
                </a:lnTo>
              </a:path>
            </a:pathLst>
          </a:custGeom>
          <a:ln w="50292">
            <a:solidFill>
              <a:srgbClr val="6F2F9F"/>
            </a:solidFill>
          </a:ln>
        </p:spPr>
        <p:txBody>
          <a:bodyPr wrap="square" lIns="0" tIns="0" rIns="0" bIns="0" rtlCol="0"/>
          <a:lstStyle/>
          <a:p>
            <a:endParaRPr/>
          </a:p>
        </p:txBody>
      </p:sp>
      <p:sp>
        <p:nvSpPr>
          <p:cNvPr id="204" name="object 65">
            <a:extLst>
              <a:ext uri="{FF2B5EF4-FFF2-40B4-BE49-F238E27FC236}">
                <a16:creationId xmlns:a16="http://schemas.microsoft.com/office/drawing/2014/main" id="{8F81C841-D521-4B53-921D-93AF43A674DC}"/>
              </a:ext>
            </a:extLst>
          </p:cNvPr>
          <p:cNvSpPr/>
          <p:nvPr/>
        </p:nvSpPr>
        <p:spPr>
          <a:xfrm>
            <a:off x="3728465" y="2010156"/>
            <a:ext cx="1565910" cy="2888615"/>
          </a:xfrm>
          <a:custGeom>
            <a:avLst/>
            <a:gdLst/>
            <a:ahLst/>
            <a:cxnLst/>
            <a:rect l="l" t="t" r="r" b="b"/>
            <a:pathLst>
              <a:path w="1565910" h="2888615">
                <a:moveTo>
                  <a:pt x="1565402" y="0"/>
                </a:moveTo>
                <a:lnTo>
                  <a:pt x="0" y="2888538"/>
                </a:lnTo>
              </a:path>
            </a:pathLst>
          </a:custGeom>
          <a:ln w="50292">
            <a:solidFill>
              <a:srgbClr val="6F2F9F"/>
            </a:solidFill>
            <a:prstDash val="dash"/>
          </a:ln>
        </p:spPr>
        <p:txBody>
          <a:bodyPr wrap="square" lIns="0" tIns="0" rIns="0" bIns="0" rtlCol="0"/>
          <a:lstStyle/>
          <a:p>
            <a:endParaRPr/>
          </a:p>
        </p:txBody>
      </p:sp>
      <p:sp>
        <p:nvSpPr>
          <p:cNvPr id="205" name="object 66">
            <a:extLst>
              <a:ext uri="{FF2B5EF4-FFF2-40B4-BE49-F238E27FC236}">
                <a16:creationId xmlns:a16="http://schemas.microsoft.com/office/drawing/2014/main" id="{50E9EDD8-7287-40D8-ABDE-8852AD581BD5}"/>
              </a:ext>
            </a:extLst>
          </p:cNvPr>
          <p:cNvSpPr/>
          <p:nvPr/>
        </p:nvSpPr>
        <p:spPr>
          <a:xfrm>
            <a:off x="3423665" y="1930909"/>
            <a:ext cx="1565910" cy="2888615"/>
          </a:xfrm>
          <a:custGeom>
            <a:avLst/>
            <a:gdLst/>
            <a:ahLst/>
            <a:cxnLst/>
            <a:rect l="l" t="t" r="r" b="b"/>
            <a:pathLst>
              <a:path w="1565910" h="2888615">
                <a:moveTo>
                  <a:pt x="1565402" y="0"/>
                </a:moveTo>
                <a:lnTo>
                  <a:pt x="0" y="2888538"/>
                </a:lnTo>
              </a:path>
            </a:pathLst>
          </a:custGeom>
          <a:ln w="50292">
            <a:solidFill>
              <a:srgbClr val="6F2F9F"/>
            </a:solidFill>
            <a:prstDash val="dash"/>
          </a:ln>
        </p:spPr>
        <p:txBody>
          <a:bodyPr wrap="square" lIns="0" tIns="0" rIns="0" bIns="0" rtlCol="0"/>
          <a:lstStyle/>
          <a:p>
            <a:endParaRPr/>
          </a:p>
        </p:txBody>
      </p:sp>
      <p:sp>
        <p:nvSpPr>
          <p:cNvPr id="206" name="object 67">
            <a:extLst>
              <a:ext uri="{FF2B5EF4-FFF2-40B4-BE49-F238E27FC236}">
                <a16:creationId xmlns:a16="http://schemas.microsoft.com/office/drawing/2014/main" id="{F2B42AC1-61B8-434A-B64D-BB5570EEDB25}"/>
              </a:ext>
            </a:extLst>
          </p:cNvPr>
          <p:cNvSpPr/>
          <p:nvPr/>
        </p:nvSpPr>
        <p:spPr>
          <a:xfrm>
            <a:off x="3884676" y="4514850"/>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07" name="object 68">
            <a:extLst>
              <a:ext uri="{FF2B5EF4-FFF2-40B4-BE49-F238E27FC236}">
                <a16:creationId xmlns:a16="http://schemas.microsoft.com/office/drawing/2014/main" id="{5724E752-7D5A-4DE0-AD31-B2F2BAD25A05}"/>
              </a:ext>
            </a:extLst>
          </p:cNvPr>
          <p:cNvSpPr/>
          <p:nvPr/>
        </p:nvSpPr>
        <p:spPr>
          <a:xfrm>
            <a:off x="3884676" y="4514850"/>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08" name="object 74">
            <a:extLst>
              <a:ext uri="{FF2B5EF4-FFF2-40B4-BE49-F238E27FC236}">
                <a16:creationId xmlns:a16="http://schemas.microsoft.com/office/drawing/2014/main" id="{C330758B-90E1-4182-8BA8-29AF35D2558B}"/>
              </a:ext>
            </a:extLst>
          </p:cNvPr>
          <p:cNvSpPr/>
          <p:nvPr/>
        </p:nvSpPr>
        <p:spPr>
          <a:xfrm>
            <a:off x="1553972" y="1988059"/>
            <a:ext cx="210820" cy="342265"/>
          </a:xfrm>
          <a:custGeom>
            <a:avLst/>
            <a:gdLst/>
            <a:ahLst/>
            <a:cxnLst/>
            <a:rect l="l" t="t" r="r" b="b"/>
            <a:pathLst>
              <a:path w="210819" h="342265">
                <a:moveTo>
                  <a:pt x="88995" y="151855"/>
                </a:moveTo>
                <a:lnTo>
                  <a:pt x="0" y="310514"/>
                </a:lnTo>
                <a:lnTo>
                  <a:pt x="55880" y="341756"/>
                </a:lnTo>
                <a:lnTo>
                  <a:pt x="144747" y="183134"/>
                </a:lnTo>
                <a:lnTo>
                  <a:pt x="88995" y="151855"/>
                </a:lnTo>
                <a:close/>
              </a:path>
              <a:path w="210819" h="342265">
                <a:moveTo>
                  <a:pt x="204948" y="123951"/>
                </a:moveTo>
                <a:lnTo>
                  <a:pt x="104647" y="123951"/>
                </a:lnTo>
                <a:lnTo>
                  <a:pt x="160401" y="155193"/>
                </a:lnTo>
                <a:lnTo>
                  <a:pt x="144747" y="183134"/>
                </a:lnTo>
                <a:lnTo>
                  <a:pt x="200659" y="214502"/>
                </a:lnTo>
                <a:lnTo>
                  <a:pt x="204948" y="123951"/>
                </a:lnTo>
                <a:close/>
              </a:path>
              <a:path w="210819" h="342265">
                <a:moveTo>
                  <a:pt x="104647" y="123951"/>
                </a:moveTo>
                <a:lnTo>
                  <a:pt x="88995" y="151855"/>
                </a:lnTo>
                <a:lnTo>
                  <a:pt x="144747" y="183134"/>
                </a:lnTo>
                <a:lnTo>
                  <a:pt x="160401" y="155193"/>
                </a:lnTo>
                <a:lnTo>
                  <a:pt x="104647" y="123951"/>
                </a:lnTo>
                <a:close/>
              </a:path>
              <a:path w="210819" h="342265">
                <a:moveTo>
                  <a:pt x="210820" y="0"/>
                </a:moveTo>
                <a:lnTo>
                  <a:pt x="33146" y="120522"/>
                </a:lnTo>
                <a:lnTo>
                  <a:pt x="88995" y="151855"/>
                </a:lnTo>
                <a:lnTo>
                  <a:pt x="104647" y="123951"/>
                </a:lnTo>
                <a:lnTo>
                  <a:pt x="204948" y="123951"/>
                </a:lnTo>
                <a:lnTo>
                  <a:pt x="210820" y="0"/>
                </a:lnTo>
                <a:close/>
              </a:path>
            </a:pathLst>
          </a:custGeom>
          <a:solidFill>
            <a:srgbClr val="FFC000"/>
          </a:solidFill>
        </p:spPr>
        <p:txBody>
          <a:bodyPr wrap="square" lIns="0" tIns="0" rIns="0" bIns="0" rtlCol="0"/>
          <a:lstStyle/>
          <a:p>
            <a:endParaRPr/>
          </a:p>
        </p:txBody>
      </p:sp>
      <p:sp>
        <p:nvSpPr>
          <p:cNvPr id="209" name="object 75">
            <a:extLst>
              <a:ext uri="{FF2B5EF4-FFF2-40B4-BE49-F238E27FC236}">
                <a16:creationId xmlns:a16="http://schemas.microsoft.com/office/drawing/2014/main" id="{048E66AE-5EC2-4675-8A38-E282E32E2E28}"/>
              </a:ext>
            </a:extLst>
          </p:cNvPr>
          <p:cNvSpPr txBox="1"/>
          <p:nvPr/>
        </p:nvSpPr>
        <p:spPr>
          <a:xfrm>
            <a:off x="1240638" y="2108581"/>
            <a:ext cx="1064895" cy="2382062"/>
          </a:xfrm>
          <a:prstGeom prst="rect">
            <a:avLst/>
          </a:prstGeom>
        </p:spPr>
        <p:txBody>
          <a:bodyPr vert="horz" wrap="square" lIns="0" tIns="12065" rIns="0" bIns="0" rtlCol="0">
            <a:spAutoFit/>
          </a:bodyPr>
          <a:lstStyle/>
          <a:p>
            <a:pPr marR="5080" algn="r">
              <a:spcBef>
                <a:spcPts val="95"/>
              </a:spcBef>
            </a:pPr>
            <a:r>
              <a:rPr sz="1600" spc="-90" dirty="0">
                <a:solidFill>
                  <a:srgbClr val="344B5E"/>
                </a:solidFill>
                <a:latin typeface="Arial"/>
                <a:cs typeface="Arial"/>
              </a:rPr>
              <a:t>60</a:t>
            </a:r>
            <a:endParaRPr sz="1600" dirty="0">
              <a:latin typeface="Arial"/>
              <a:cs typeface="Arial"/>
            </a:endParaRPr>
          </a:p>
          <a:p>
            <a:pPr marL="12700">
              <a:spcBef>
                <a:spcPts val="45"/>
              </a:spcBef>
            </a:pPr>
            <a:r>
              <a:rPr b="1" spc="-70" dirty="0">
                <a:solidFill>
                  <a:srgbClr val="344B5E"/>
                </a:solidFill>
                <a:latin typeface="Trebuchet MS"/>
                <a:cs typeface="Trebuchet MS"/>
              </a:rPr>
              <a:t>Best</a:t>
            </a:r>
            <a:r>
              <a:rPr b="1" spc="-155" dirty="0">
                <a:solidFill>
                  <a:srgbClr val="344B5E"/>
                </a:solidFill>
                <a:latin typeface="Trebuchet MS"/>
                <a:cs typeface="Trebuchet MS"/>
              </a:rPr>
              <a:t> </a:t>
            </a:r>
            <a:r>
              <a:rPr b="1" spc="-105" dirty="0">
                <a:solidFill>
                  <a:srgbClr val="344B5E"/>
                </a:solidFill>
                <a:latin typeface="Trebuchet MS"/>
                <a:cs typeface="Trebuchet MS"/>
              </a:rPr>
              <a:t>Fit</a:t>
            </a:r>
            <a:endParaRPr dirty="0">
              <a:latin typeface="Trebuchet MS"/>
              <a:cs typeface="Trebuchet MS"/>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R="5080" algn="r">
              <a:lnSpc>
                <a:spcPts val="1855"/>
              </a:lnSpc>
              <a:spcBef>
                <a:spcPts val="1000"/>
              </a:spcBef>
            </a:pPr>
            <a:r>
              <a:rPr sz="1600" spc="-90" dirty="0">
                <a:solidFill>
                  <a:srgbClr val="344B5E"/>
                </a:solidFill>
                <a:latin typeface="Arial"/>
                <a:cs typeface="Arial"/>
              </a:rPr>
              <a:t>40</a:t>
            </a:r>
            <a:endParaRPr sz="1600" dirty="0">
              <a:latin typeface="Arial"/>
              <a:cs typeface="Arial"/>
            </a:endParaRPr>
          </a:p>
          <a:p>
            <a:pPr marL="276860">
              <a:lnSpc>
                <a:spcPts val="1855"/>
              </a:lnSpc>
            </a:pPr>
            <a:r>
              <a:rPr sz="1600" b="1" spc="-75" dirty="0">
                <a:solidFill>
                  <a:srgbClr val="344B5E"/>
                </a:solidFill>
                <a:latin typeface="Trebuchet MS"/>
                <a:cs typeface="Trebuchet MS"/>
              </a:rPr>
              <a:t>Age</a:t>
            </a:r>
            <a:endParaRPr sz="1600" dirty="0">
              <a:latin typeface="Trebuchet MS"/>
              <a:cs typeface="Trebuchet MS"/>
            </a:endParaRPr>
          </a:p>
          <a:p>
            <a:pPr>
              <a:lnSpc>
                <a:spcPct val="100000"/>
              </a:lnSpc>
            </a:pPr>
            <a:endParaRPr sz="1600" dirty="0">
              <a:latin typeface="Times New Roman"/>
              <a:cs typeface="Times New Roman"/>
            </a:endParaRPr>
          </a:p>
          <a:p>
            <a:pPr>
              <a:spcBef>
                <a:spcPts val="10"/>
              </a:spcBef>
            </a:pPr>
            <a:endParaRPr sz="2000" dirty="0">
              <a:latin typeface="Times New Roman"/>
              <a:cs typeface="Times New Roman"/>
            </a:endParaRPr>
          </a:p>
          <a:p>
            <a:pPr marR="5080" algn="r"/>
            <a:r>
              <a:rPr sz="1600" spc="-90" dirty="0">
                <a:solidFill>
                  <a:srgbClr val="344B5E"/>
                </a:solidFill>
                <a:latin typeface="Arial"/>
                <a:cs typeface="Arial"/>
              </a:rPr>
              <a:t>20</a:t>
            </a:r>
            <a:endParaRPr sz="1600" dirty="0">
              <a:latin typeface="Arial"/>
              <a:cs typeface="Arial"/>
            </a:endParaRPr>
          </a:p>
        </p:txBody>
      </p:sp>
      <p:sp>
        <p:nvSpPr>
          <p:cNvPr id="72" name="object 75">
            <a:extLst>
              <a:ext uri="{FF2B5EF4-FFF2-40B4-BE49-F238E27FC236}">
                <a16:creationId xmlns:a16="http://schemas.microsoft.com/office/drawing/2014/main" id="{892E2E30-0A54-45F2-AFFE-D360966DFD59}"/>
              </a:ext>
            </a:extLst>
          </p:cNvPr>
          <p:cNvSpPr/>
          <p:nvPr/>
        </p:nvSpPr>
        <p:spPr>
          <a:xfrm>
            <a:off x="4363189" y="1520443"/>
            <a:ext cx="1910287" cy="247808"/>
          </a:xfrm>
          <a:custGeom>
            <a:avLst/>
            <a:gdLst/>
            <a:ahLst/>
            <a:cxnLst/>
            <a:rect l="l" t="t" r="r" b="b"/>
            <a:pathLst>
              <a:path w="1512570" h="196215">
                <a:moveTo>
                  <a:pt x="186816" y="4444"/>
                </a:moveTo>
                <a:lnTo>
                  <a:pt x="0" y="110235"/>
                </a:lnTo>
                <a:lnTo>
                  <a:pt x="196723" y="196214"/>
                </a:lnTo>
                <a:lnTo>
                  <a:pt x="193501" y="133857"/>
                </a:lnTo>
                <a:lnTo>
                  <a:pt x="161416" y="133857"/>
                </a:lnTo>
                <a:lnTo>
                  <a:pt x="158114" y="69976"/>
                </a:lnTo>
                <a:lnTo>
                  <a:pt x="190116" y="68319"/>
                </a:lnTo>
                <a:lnTo>
                  <a:pt x="186816" y="4444"/>
                </a:lnTo>
                <a:close/>
              </a:path>
              <a:path w="1512570" h="196215">
                <a:moveTo>
                  <a:pt x="190116" y="68319"/>
                </a:moveTo>
                <a:lnTo>
                  <a:pt x="158114" y="69976"/>
                </a:lnTo>
                <a:lnTo>
                  <a:pt x="161416" y="133857"/>
                </a:lnTo>
                <a:lnTo>
                  <a:pt x="193416" y="132203"/>
                </a:lnTo>
                <a:lnTo>
                  <a:pt x="190116" y="68319"/>
                </a:lnTo>
                <a:close/>
              </a:path>
              <a:path w="1512570" h="196215">
                <a:moveTo>
                  <a:pt x="193416" y="132203"/>
                </a:moveTo>
                <a:lnTo>
                  <a:pt x="161416" y="133857"/>
                </a:lnTo>
                <a:lnTo>
                  <a:pt x="193501" y="133857"/>
                </a:lnTo>
                <a:lnTo>
                  <a:pt x="193416" y="132203"/>
                </a:lnTo>
                <a:close/>
              </a:path>
              <a:path w="1512570" h="196215">
                <a:moveTo>
                  <a:pt x="1509268" y="0"/>
                </a:moveTo>
                <a:lnTo>
                  <a:pt x="190116" y="68319"/>
                </a:lnTo>
                <a:lnTo>
                  <a:pt x="193416" y="132203"/>
                </a:lnTo>
                <a:lnTo>
                  <a:pt x="1512570" y="64007"/>
                </a:lnTo>
                <a:lnTo>
                  <a:pt x="1509268" y="0"/>
                </a:lnTo>
                <a:close/>
              </a:path>
            </a:pathLst>
          </a:custGeom>
          <a:solidFill>
            <a:srgbClr val="FFC000"/>
          </a:solidFill>
        </p:spPr>
        <p:txBody>
          <a:bodyPr wrap="square" lIns="0" tIns="0" rIns="0" bIns="0" rtlCol="0"/>
          <a:lstStyle/>
          <a:p>
            <a:endParaRPr/>
          </a:p>
        </p:txBody>
      </p:sp>
      <p:sp>
        <p:nvSpPr>
          <p:cNvPr id="73" name="object 76">
            <a:extLst>
              <a:ext uri="{FF2B5EF4-FFF2-40B4-BE49-F238E27FC236}">
                <a16:creationId xmlns:a16="http://schemas.microsoft.com/office/drawing/2014/main" id="{91E95B4D-4F8D-496B-A8B7-F5C735CF9227}"/>
              </a:ext>
            </a:extLst>
          </p:cNvPr>
          <p:cNvSpPr txBox="1"/>
          <p:nvPr/>
        </p:nvSpPr>
        <p:spPr>
          <a:xfrm>
            <a:off x="6293680" y="1386114"/>
            <a:ext cx="654584" cy="290464"/>
          </a:xfrm>
          <a:prstGeom prst="rect">
            <a:avLst/>
          </a:prstGeom>
        </p:spPr>
        <p:txBody>
          <a:bodyPr vert="horz" wrap="square" lIns="0" tIns="13335" rIns="0" bIns="0" rtlCol="0">
            <a:spAutoFit/>
          </a:bodyPr>
          <a:lstStyle/>
          <a:p>
            <a:pPr marL="12700">
              <a:spcBef>
                <a:spcPts val="105"/>
              </a:spcBef>
            </a:pPr>
            <a:r>
              <a:rPr b="1" spc="-195" dirty="0">
                <a:solidFill>
                  <a:srgbClr val="344B5E"/>
                </a:solidFill>
                <a:latin typeface="Trebuchet MS"/>
                <a:cs typeface="Trebuchet MS"/>
              </a:rPr>
              <a:t>L</a:t>
            </a:r>
            <a:r>
              <a:rPr b="1" spc="-65" dirty="0">
                <a:solidFill>
                  <a:srgbClr val="344B5E"/>
                </a:solidFill>
                <a:latin typeface="Trebuchet MS"/>
                <a:cs typeface="Trebuchet MS"/>
              </a:rPr>
              <a:t>ar</a:t>
            </a:r>
            <a:r>
              <a:rPr b="1" spc="-90" dirty="0">
                <a:solidFill>
                  <a:srgbClr val="344B5E"/>
                </a:solidFill>
                <a:latin typeface="Trebuchet MS"/>
                <a:cs typeface="Trebuchet MS"/>
              </a:rPr>
              <a:t>g</a:t>
            </a:r>
            <a:r>
              <a:rPr b="1" spc="-100" dirty="0">
                <a:solidFill>
                  <a:srgbClr val="344B5E"/>
                </a:solidFill>
                <a:latin typeface="Trebuchet MS"/>
                <a:cs typeface="Trebuchet MS"/>
              </a:rPr>
              <a:t>e</a:t>
            </a:r>
            <a:endParaRPr dirty="0">
              <a:latin typeface="Trebuchet MS"/>
              <a:cs typeface="Trebuchet MS"/>
            </a:endParaRPr>
          </a:p>
        </p:txBody>
      </p:sp>
    </p:spTree>
    <p:extLst>
      <p:ext uri="{BB962C8B-B14F-4D97-AF65-F5344CB8AC3E}">
        <p14:creationId xmlns:p14="http://schemas.microsoft.com/office/powerpoint/2010/main" val="117179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77">
            <a:extLst>
              <a:ext uri="{FF2B5EF4-FFF2-40B4-BE49-F238E27FC236}">
                <a16:creationId xmlns:a16="http://schemas.microsoft.com/office/drawing/2014/main" id="{23F10B13-9A57-4BC5-8468-4FDD79C54404}"/>
              </a:ext>
            </a:extLst>
          </p:cNvPr>
          <p:cNvSpPr>
            <a:spLocks noGrp="1"/>
          </p:cNvSpPr>
          <p:nvPr>
            <p:ph type="title"/>
          </p:nvPr>
        </p:nvSpPr>
        <p:spPr>
          <a:xfrm>
            <a:off x="457200" y="6617"/>
            <a:ext cx="8229600" cy="1143000"/>
          </a:xfrm>
        </p:spPr>
        <p:txBody>
          <a:bodyPr/>
          <a:lstStyle/>
          <a:p>
            <a:r>
              <a:rPr lang="en-US" altLang="zh-CN" dirty="0"/>
              <a:t>SVM</a:t>
            </a:r>
            <a:r>
              <a:rPr lang="zh-CN" altLang="en-US" dirty="0"/>
              <a:t>中的正则化</a:t>
            </a:r>
          </a:p>
        </p:txBody>
      </p:sp>
      <p:pic>
        <p:nvPicPr>
          <p:cNvPr id="79" name="图片 78">
            <a:extLst>
              <a:ext uri="{FF2B5EF4-FFF2-40B4-BE49-F238E27FC236}">
                <a16:creationId xmlns:a16="http://schemas.microsoft.com/office/drawing/2014/main" id="{D83C8A72-A115-4AB8-98B1-25705F3B6810}"/>
              </a:ext>
            </a:extLst>
          </p:cNvPr>
          <p:cNvPicPr>
            <a:picLocks noChangeAspect="1"/>
          </p:cNvPicPr>
          <p:nvPr/>
        </p:nvPicPr>
        <p:blipFill>
          <a:blip r:embed="rId2"/>
          <a:stretch>
            <a:fillRect/>
          </a:stretch>
        </p:blipFill>
        <p:spPr>
          <a:xfrm>
            <a:off x="323528" y="1476559"/>
            <a:ext cx="4065792" cy="512281"/>
          </a:xfrm>
          <a:prstGeom prst="rect">
            <a:avLst/>
          </a:prstGeom>
        </p:spPr>
      </p:pic>
      <p:sp>
        <p:nvSpPr>
          <p:cNvPr id="72" name="object 3">
            <a:extLst>
              <a:ext uri="{FF2B5EF4-FFF2-40B4-BE49-F238E27FC236}">
                <a16:creationId xmlns:a16="http://schemas.microsoft.com/office/drawing/2014/main" id="{7833D6F2-8C45-4971-B328-BDE3515DA640}"/>
              </a:ext>
            </a:extLst>
          </p:cNvPr>
          <p:cNvSpPr/>
          <p:nvPr/>
        </p:nvSpPr>
        <p:spPr>
          <a:xfrm>
            <a:off x="4056126"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73" name="object 4">
            <a:extLst>
              <a:ext uri="{FF2B5EF4-FFF2-40B4-BE49-F238E27FC236}">
                <a16:creationId xmlns:a16="http://schemas.microsoft.com/office/drawing/2014/main" id="{BEF3B0FE-D9BD-4C99-8AF9-A610FD61B663}"/>
              </a:ext>
            </a:extLst>
          </p:cNvPr>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74" name="object 5">
            <a:extLst>
              <a:ext uri="{FF2B5EF4-FFF2-40B4-BE49-F238E27FC236}">
                <a16:creationId xmlns:a16="http://schemas.microsoft.com/office/drawing/2014/main" id="{75BE4720-60B5-432F-8FE9-83341D462A87}"/>
              </a:ext>
            </a:extLst>
          </p:cNvPr>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75" name="object 6">
            <a:extLst>
              <a:ext uri="{FF2B5EF4-FFF2-40B4-BE49-F238E27FC236}">
                <a16:creationId xmlns:a16="http://schemas.microsoft.com/office/drawing/2014/main" id="{A7685819-19B6-48BF-9E7E-D90C098D25EC}"/>
              </a:ext>
            </a:extLst>
          </p:cNvPr>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76" name="object 7">
            <a:extLst>
              <a:ext uri="{FF2B5EF4-FFF2-40B4-BE49-F238E27FC236}">
                <a16:creationId xmlns:a16="http://schemas.microsoft.com/office/drawing/2014/main" id="{4B620D82-F992-482F-AF7C-D5C172132880}"/>
              </a:ext>
            </a:extLst>
          </p:cNvPr>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77" name="object 8">
            <a:extLst>
              <a:ext uri="{FF2B5EF4-FFF2-40B4-BE49-F238E27FC236}">
                <a16:creationId xmlns:a16="http://schemas.microsoft.com/office/drawing/2014/main" id="{6312A40A-5600-4A97-9A7A-4EE50BD6E215}"/>
              </a:ext>
            </a:extLst>
          </p:cNvPr>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80" name="object 9">
            <a:extLst>
              <a:ext uri="{FF2B5EF4-FFF2-40B4-BE49-F238E27FC236}">
                <a16:creationId xmlns:a16="http://schemas.microsoft.com/office/drawing/2014/main" id="{9149617F-840A-4F13-8118-530D26B4CD90}"/>
              </a:ext>
            </a:extLst>
          </p:cNvPr>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81" name="object 10">
            <a:extLst>
              <a:ext uri="{FF2B5EF4-FFF2-40B4-BE49-F238E27FC236}">
                <a16:creationId xmlns:a16="http://schemas.microsoft.com/office/drawing/2014/main" id="{56865B3B-13C7-46F5-9184-1A06F5E81635}"/>
              </a:ext>
            </a:extLst>
          </p:cNvPr>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82" name="object 11">
            <a:extLst>
              <a:ext uri="{FF2B5EF4-FFF2-40B4-BE49-F238E27FC236}">
                <a16:creationId xmlns:a16="http://schemas.microsoft.com/office/drawing/2014/main" id="{740DE553-F50B-44D5-9CAF-ADF9C9AE2AE1}"/>
              </a:ext>
            </a:extLst>
          </p:cNvPr>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83" name="object 12">
            <a:extLst>
              <a:ext uri="{FF2B5EF4-FFF2-40B4-BE49-F238E27FC236}">
                <a16:creationId xmlns:a16="http://schemas.microsoft.com/office/drawing/2014/main" id="{D0B16549-D4F0-4675-9749-D82F3077E2C0}"/>
              </a:ext>
            </a:extLst>
          </p:cNvPr>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84" name="object 13">
            <a:extLst>
              <a:ext uri="{FF2B5EF4-FFF2-40B4-BE49-F238E27FC236}">
                <a16:creationId xmlns:a16="http://schemas.microsoft.com/office/drawing/2014/main" id="{A4267DC8-9D12-425A-829B-67FECBE84663}"/>
              </a:ext>
            </a:extLst>
          </p:cNvPr>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85" name="object 14">
            <a:extLst>
              <a:ext uri="{FF2B5EF4-FFF2-40B4-BE49-F238E27FC236}">
                <a16:creationId xmlns:a16="http://schemas.microsoft.com/office/drawing/2014/main" id="{C6AD54A4-54A8-45B6-B6C8-84303541759A}"/>
              </a:ext>
            </a:extLst>
          </p:cNvPr>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86" name="object 15">
            <a:extLst>
              <a:ext uri="{FF2B5EF4-FFF2-40B4-BE49-F238E27FC236}">
                <a16:creationId xmlns:a16="http://schemas.microsoft.com/office/drawing/2014/main" id="{95AD6594-8056-4036-AF67-BB0AEB6EE97A}"/>
              </a:ext>
            </a:extLst>
          </p:cNvPr>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87" name="object 16">
            <a:extLst>
              <a:ext uri="{FF2B5EF4-FFF2-40B4-BE49-F238E27FC236}">
                <a16:creationId xmlns:a16="http://schemas.microsoft.com/office/drawing/2014/main" id="{D880A9FC-C5BD-4B25-B178-8F4837A6A74C}"/>
              </a:ext>
            </a:extLst>
          </p:cNvPr>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88" name="object 17">
            <a:extLst>
              <a:ext uri="{FF2B5EF4-FFF2-40B4-BE49-F238E27FC236}">
                <a16:creationId xmlns:a16="http://schemas.microsoft.com/office/drawing/2014/main" id="{67CAC09D-F395-4694-A6EA-969A6C47463F}"/>
              </a:ext>
            </a:extLst>
          </p:cNvPr>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89" name="object 18">
            <a:extLst>
              <a:ext uri="{FF2B5EF4-FFF2-40B4-BE49-F238E27FC236}">
                <a16:creationId xmlns:a16="http://schemas.microsoft.com/office/drawing/2014/main" id="{8CD6C588-E6B2-4290-8CE4-55D23B379E13}"/>
              </a:ext>
            </a:extLst>
          </p:cNvPr>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90" name="object 19">
            <a:extLst>
              <a:ext uri="{FF2B5EF4-FFF2-40B4-BE49-F238E27FC236}">
                <a16:creationId xmlns:a16="http://schemas.microsoft.com/office/drawing/2014/main" id="{35F0BE51-3D07-4520-AFFE-12CCEAA49F52}"/>
              </a:ext>
            </a:extLst>
          </p:cNvPr>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91" name="object 20">
            <a:extLst>
              <a:ext uri="{FF2B5EF4-FFF2-40B4-BE49-F238E27FC236}">
                <a16:creationId xmlns:a16="http://schemas.microsoft.com/office/drawing/2014/main" id="{C92D1E55-9344-409A-AF3D-2130097DAB8E}"/>
              </a:ext>
            </a:extLst>
          </p:cNvPr>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92" name="object 21">
            <a:extLst>
              <a:ext uri="{FF2B5EF4-FFF2-40B4-BE49-F238E27FC236}">
                <a16:creationId xmlns:a16="http://schemas.microsoft.com/office/drawing/2014/main" id="{AB339060-A0D9-4D71-9501-5EA221A70F31}"/>
              </a:ext>
            </a:extLst>
          </p:cNvPr>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93" name="object 22">
            <a:extLst>
              <a:ext uri="{FF2B5EF4-FFF2-40B4-BE49-F238E27FC236}">
                <a16:creationId xmlns:a16="http://schemas.microsoft.com/office/drawing/2014/main" id="{E718F6BC-EEE6-46AC-A291-72DDBBA819E8}"/>
              </a:ext>
            </a:extLst>
          </p:cNvPr>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94" name="object 23">
            <a:extLst>
              <a:ext uri="{FF2B5EF4-FFF2-40B4-BE49-F238E27FC236}">
                <a16:creationId xmlns:a16="http://schemas.microsoft.com/office/drawing/2014/main" id="{B5CF41BE-4BAC-45AF-9B24-219799BD2D3D}"/>
              </a:ext>
            </a:extLst>
          </p:cNvPr>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95" name="object 24">
            <a:extLst>
              <a:ext uri="{FF2B5EF4-FFF2-40B4-BE49-F238E27FC236}">
                <a16:creationId xmlns:a16="http://schemas.microsoft.com/office/drawing/2014/main" id="{7254F8D8-994F-4CBD-8298-A8DBEC099A0A}"/>
              </a:ext>
            </a:extLst>
          </p:cNvPr>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6" name="object 25">
            <a:extLst>
              <a:ext uri="{FF2B5EF4-FFF2-40B4-BE49-F238E27FC236}">
                <a16:creationId xmlns:a16="http://schemas.microsoft.com/office/drawing/2014/main" id="{9A186F18-5950-4C23-8ED4-95A15070BCBA}"/>
              </a:ext>
            </a:extLst>
          </p:cNvPr>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97" name="object 26">
            <a:extLst>
              <a:ext uri="{FF2B5EF4-FFF2-40B4-BE49-F238E27FC236}">
                <a16:creationId xmlns:a16="http://schemas.microsoft.com/office/drawing/2014/main" id="{3B1EDC89-2C01-449C-BE5A-87252514D295}"/>
              </a:ext>
            </a:extLst>
          </p:cNvPr>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98" name="object 27">
            <a:extLst>
              <a:ext uri="{FF2B5EF4-FFF2-40B4-BE49-F238E27FC236}">
                <a16:creationId xmlns:a16="http://schemas.microsoft.com/office/drawing/2014/main" id="{26533431-DFEF-45F4-8A9F-8FFF0A5A077E}"/>
              </a:ext>
            </a:extLst>
          </p:cNvPr>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99" name="object 28">
            <a:extLst>
              <a:ext uri="{FF2B5EF4-FFF2-40B4-BE49-F238E27FC236}">
                <a16:creationId xmlns:a16="http://schemas.microsoft.com/office/drawing/2014/main" id="{20E406E0-C3B2-42B6-922B-4F730AA7B151}"/>
              </a:ext>
            </a:extLst>
          </p:cNvPr>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00" name="object 29">
            <a:extLst>
              <a:ext uri="{FF2B5EF4-FFF2-40B4-BE49-F238E27FC236}">
                <a16:creationId xmlns:a16="http://schemas.microsoft.com/office/drawing/2014/main" id="{20940D7B-A2F2-4B28-B841-A7CB6D47EAFC}"/>
              </a:ext>
            </a:extLst>
          </p:cNvPr>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01" name="object 30">
            <a:extLst>
              <a:ext uri="{FF2B5EF4-FFF2-40B4-BE49-F238E27FC236}">
                <a16:creationId xmlns:a16="http://schemas.microsoft.com/office/drawing/2014/main" id="{954F4579-23EC-49E7-B460-A42ADD2EC524}"/>
              </a:ext>
            </a:extLst>
          </p:cNvPr>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02" name="object 31">
            <a:extLst>
              <a:ext uri="{FF2B5EF4-FFF2-40B4-BE49-F238E27FC236}">
                <a16:creationId xmlns:a16="http://schemas.microsoft.com/office/drawing/2014/main" id="{2E2B9902-ADFE-4C1D-B186-F03CD7769B64}"/>
              </a:ext>
            </a:extLst>
          </p:cNvPr>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3" name="object 32">
            <a:extLst>
              <a:ext uri="{FF2B5EF4-FFF2-40B4-BE49-F238E27FC236}">
                <a16:creationId xmlns:a16="http://schemas.microsoft.com/office/drawing/2014/main" id="{AA9C3283-E4D6-468D-A343-F9C7CC0E0A97}"/>
              </a:ext>
            </a:extLst>
          </p:cNvPr>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4" name="object 33">
            <a:extLst>
              <a:ext uri="{FF2B5EF4-FFF2-40B4-BE49-F238E27FC236}">
                <a16:creationId xmlns:a16="http://schemas.microsoft.com/office/drawing/2014/main" id="{FC240F4D-6DD6-4908-BDF3-C566DC490D23}"/>
              </a:ext>
            </a:extLst>
          </p:cNvPr>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5" name="object 34">
            <a:extLst>
              <a:ext uri="{FF2B5EF4-FFF2-40B4-BE49-F238E27FC236}">
                <a16:creationId xmlns:a16="http://schemas.microsoft.com/office/drawing/2014/main" id="{5FB31450-D5DF-48A2-BA01-AAEC1D04028A}"/>
              </a:ext>
            </a:extLst>
          </p:cNvPr>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6" name="object 35">
            <a:extLst>
              <a:ext uri="{FF2B5EF4-FFF2-40B4-BE49-F238E27FC236}">
                <a16:creationId xmlns:a16="http://schemas.microsoft.com/office/drawing/2014/main" id="{514610AF-8A7E-4AFA-940A-24E4CAD1FF33}"/>
              </a:ext>
            </a:extLst>
          </p:cNvPr>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7" name="object 36">
            <a:extLst>
              <a:ext uri="{FF2B5EF4-FFF2-40B4-BE49-F238E27FC236}">
                <a16:creationId xmlns:a16="http://schemas.microsoft.com/office/drawing/2014/main" id="{B5AD66AB-1B5A-499D-89E2-D6C3CAE1C21A}"/>
              </a:ext>
            </a:extLst>
          </p:cNvPr>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8" name="object 37">
            <a:extLst>
              <a:ext uri="{FF2B5EF4-FFF2-40B4-BE49-F238E27FC236}">
                <a16:creationId xmlns:a16="http://schemas.microsoft.com/office/drawing/2014/main" id="{473D7E14-4EC0-4CE7-8396-12975E2B8EDE}"/>
              </a:ext>
            </a:extLst>
          </p:cNvPr>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9" name="object 38">
            <a:extLst>
              <a:ext uri="{FF2B5EF4-FFF2-40B4-BE49-F238E27FC236}">
                <a16:creationId xmlns:a16="http://schemas.microsoft.com/office/drawing/2014/main" id="{3393A544-F57F-401B-948E-67B34ECF11AA}"/>
              </a:ext>
            </a:extLst>
          </p:cNvPr>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10" name="object 39">
            <a:extLst>
              <a:ext uri="{FF2B5EF4-FFF2-40B4-BE49-F238E27FC236}">
                <a16:creationId xmlns:a16="http://schemas.microsoft.com/office/drawing/2014/main" id="{29D24B19-0ACF-4C37-AD96-96F1F7C418B3}"/>
              </a:ext>
            </a:extLst>
          </p:cNvPr>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11" name="object 40">
            <a:extLst>
              <a:ext uri="{FF2B5EF4-FFF2-40B4-BE49-F238E27FC236}">
                <a16:creationId xmlns:a16="http://schemas.microsoft.com/office/drawing/2014/main" id="{C8AB79A3-DF94-4E5C-99BA-3E0378A24C75}"/>
              </a:ext>
            </a:extLst>
          </p:cNvPr>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12" name="object 41">
            <a:extLst>
              <a:ext uri="{FF2B5EF4-FFF2-40B4-BE49-F238E27FC236}">
                <a16:creationId xmlns:a16="http://schemas.microsoft.com/office/drawing/2014/main" id="{FC843848-C48C-4804-BE2D-FEF537E3C674}"/>
              </a:ext>
            </a:extLst>
          </p:cNvPr>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13" name="object 42">
            <a:extLst>
              <a:ext uri="{FF2B5EF4-FFF2-40B4-BE49-F238E27FC236}">
                <a16:creationId xmlns:a16="http://schemas.microsoft.com/office/drawing/2014/main" id="{0E84C618-F0C5-4CC2-BEE7-A4DE8896188F}"/>
              </a:ext>
            </a:extLst>
          </p:cNvPr>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14" name="object 43">
            <a:extLst>
              <a:ext uri="{FF2B5EF4-FFF2-40B4-BE49-F238E27FC236}">
                <a16:creationId xmlns:a16="http://schemas.microsoft.com/office/drawing/2014/main" id="{CA782319-52A1-4F14-BB2A-BC86B3291994}"/>
              </a:ext>
            </a:extLst>
          </p:cNvPr>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15" name="object 44">
            <a:extLst>
              <a:ext uri="{FF2B5EF4-FFF2-40B4-BE49-F238E27FC236}">
                <a16:creationId xmlns:a16="http://schemas.microsoft.com/office/drawing/2014/main" id="{3D0153A8-C5CD-4014-908F-304655F8C353}"/>
              </a:ext>
            </a:extLst>
          </p:cNvPr>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16" name="object 45">
            <a:extLst>
              <a:ext uri="{FF2B5EF4-FFF2-40B4-BE49-F238E27FC236}">
                <a16:creationId xmlns:a16="http://schemas.microsoft.com/office/drawing/2014/main" id="{AD5D5110-1EBC-4B42-93D9-0186B36DED85}"/>
              </a:ext>
            </a:extLst>
          </p:cNvPr>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17" name="object 46">
            <a:extLst>
              <a:ext uri="{FF2B5EF4-FFF2-40B4-BE49-F238E27FC236}">
                <a16:creationId xmlns:a16="http://schemas.microsoft.com/office/drawing/2014/main" id="{3A401D18-EE50-42FA-9918-B41507DCD610}"/>
              </a:ext>
            </a:extLst>
          </p:cNvPr>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118" name="object 47">
            <a:extLst>
              <a:ext uri="{FF2B5EF4-FFF2-40B4-BE49-F238E27FC236}">
                <a16:creationId xmlns:a16="http://schemas.microsoft.com/office/drawing/2014/main" id="{4530D255-13AC-4CDA-8CBE-C79E16C0496E}"/>
              </a:ext>
            </a:extLst>
          </p:cNvPr>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19" name="object 48">
            <a:extLst>
              <a:ext uri="{FF2B5EF4-FFF2-40B4-BE49-F238E27FC236}">
                <a16:creationId xmlns:a16="http://schemas.microsoft.com/office/drawing/2014/main" id="{37656E6D-A4AA-4BB8-BB72-0FEFC17709A3}"/>
              </a:ext>
            </a:extLst>
          </p:cNvPr>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0" name="object 49">
            <a:extLst>
              <a:ext uri="{FF2B5EF4-FFF2-40B4-BE49-F238E27FC236}">
                <a16:creationId xmlns:a16="http://schemas.microsoft.com/office/drawing/2014/main" id="{0C3DB17D-4651-4186-B32F-5BEC4AE99F35}"/>
              </a:ext>
            </a:extLst>
          </p:cNvPr>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21" name="object 50">
            <a:extLst>
              <a:ext uri="{FF2B5EF4-FFF2-40B4-BE49-F238E27FC236}">
                <a16:creationId xmlns:a16="http://schemas.microsoft.com/office/drawing/2014/main" id="{5CCC6755-88A9-48E7-9A24-1C322829B9CF}"/>
              </a:ext>
            </a:extLst>
          </p:cNvPr>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2" name="object 51">
            <a:extLst>
              <a:ext uri="{FF2B5EF4-FFF2-40B4-BE49-F238E27FC236}">
                <a16:creationId xmlns:a16="http://schemas.microsoft.com/office/drawing/2014/main" id="{31C06055-047F-40CB-BAB5-B4FC1AF24C17}"/>
              </a:ext>
            </a:extLst>
          </p:cNvPr>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23" name="object 52">
            <a:extLst>
              <a:ext uri="{FF2B5EF4-FFF2-40B4-BE49-F238E27FC236}">
                <a16:creationId xmlns:a16="http://schemas.microsoft.com/office/drawing/2014/main" id="{8E8CC4A7-665E-4772-A7B6-418DE34017D6}"/>
              </a:ext>
            </a:extLst>
          </p:cNvPr>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124" name="object 53">
            <a:extLst>
              <a:ext uri="{FF2B5EF4-FFF2-40B4-BE49-F238E27FC236}">
                <a16:creationId xmlns:a16="http://schemas.microsoft.com/office/drawing/2014/main" id="{B646B2BF-3B94-4BCB-9439-C59B2FB2B023}"/>
              </a:ext>
            </a:extLst>
          </p:cNvPr>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25" name="object 54">
            <a:extLst>
              <a:ext uri="{FF2B5EF4-FFF2-40B4-BE49-F238E27FC236}">
                <a16:creationId xmlns:a16="http://schemas.microsoft.com/office/drawing/2014/main" id="{5D4C8BBE-0566-4935-BFC6-FAF5D2A3A815}"/>
              </a:ext>
            </a:extLst>
          </p:cNvPr>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6" name="object 55">
            <a:extLst>
              <a:ext uri="{FF2B5EF4-FFF2-40B4-BE49-F238E27FC236}">
                <a16:creationId xmlns:a16="http://schemas.microsoft.com/office/drawing/2014/main" id="{00059894-9E23-4FF7-A8D0-E3BB8E992CC0}"/>
              </a:ext>
            </a:extLst>
          </p:cNvPr>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27" name="object 56">
            <a:extLst>
              <a:ext uri="{FF2B5EF4-FFF2-40B4-BE49-F238E27FC236}">
                <a16:creationId xmlns:a16="http://schemas.microsoft.com/office/drawing/2014/main" id="{A4F48A41-E603-47F3-BF94-A5828C95706A}"/>
              </a:ext>
            </a:extLst>
          </p:cNvPr>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28" name="object 57">
            <a:extLst>
              <a:ext uri="{FF2B5EF4-FFF2-40B4-BE49-F238E27FC236}">
                <a16:creationId xmlns:a16="http://schemas.microsoft.com/office/drawing/2014/main" id="{080CC597-53B9-472D-8068-128A3311C330}"/>
              </a:ext>
            </a:extLst>
          </p:cNvPr>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29" name="object 58">
            <a:extLst>
              <a:ext uri="{FF2B5EF4-FFF2-40B4-BE49-F238E27FC236}">
                <a16:creationId xmlns:a16="http://schemas.microsoft.com/office/drawing/2014/main" id="{5D3512B6-67FE-4623-97C4-618A066555B4}"/>
              </a:ext>
            </a:extLst>
          </p:cNvPr>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30" name="object 59">
            <a:extLst>
              <a:ext uri="{FF2B5EF4-FFF2-40B4-BE49-F238E27FC236}">
                <a16:creationId xmlns:a16="http://schemas.microsoft.com/office/drawing/2014/main" id="{8C6FC97D-B078-4941-8B0B-BD1DFA14CB8C}"/>
              </a:ext>
            </a:extLst>
          </p:cNvPr>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131" name="object 60">
            <a:extLst>
              <a:ext uri="{FF2B5EF4-FFF2-40B4-BE49-F238E27FC236}">
                <a16:creationId xmlns:a16="http://schemas.microsoft.com/office/drawing/2014/main" id="{AC67B4B5-5589-4B0E-B813-F770A3F65F7B}"/>
              </a:ext>
            </a:extLst>
          </p:cNvPr>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132" name="object 61">
            <a:extLst>
              <a:ext uri="{FF2B5EF4-FFF2-40B4-BE49-F238E27FC236}">
                <a16:creationId xmlns:a16="http://schemas.microsoft.com/office/drawing/2014/main" id="{B682A7AE-735B-4FDC-8213-690FD0016493}"/>
              </a:ext>
            </a:extLst>
          </p:cNvPr>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33" name="object 62">
            <a:extLst>
              <a:ext uri="{FF2B5EF4-FFF2-40B4-BE49-F238E27FC236}">
                <a16:creationId xmlns:a16="http://schemas.microsoft.com/office/drawing/2014/main" id="{6BDD81A0-B9B9-4EAB-B814-F668D9FA832C}"/>
              </a:ext>
            </a:extLst>
          </p:cNvPr>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4" name="object 63">
            <a:extLst>
              <a:ext uri="{FF2B5EF4-FFF2-40B4-BE49-F238E27FC236}">
                <a16:creationId xmlns:a16="http://schemas.microsoft.com/office/drawing/2014/main" id="{20AFFFCA-450E-42F2-969B-88C9C058B842}"/>
              </a:ext>
            </a:extLst>
          </p:cNvPr>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35" name="object 64">
            <a:extLst>
              <a:ext uri="{FF2B5EF4-FFF2-40B4-BE49-F238E27FC236}">
                <a16:creationId xmlns:a16="http://schemas.microsoft.com/office/drawing/2014/main" id="{31FD76AF-ED5B-4210-BA98-605F8C5D040E}"/>
              </a:ext>
            </a:extLst>
          </p:cNvPr>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6" name="object 65">
            <a:extLst>
              <a:ext uri="{FF2B5EF4-FFF2-40B4-BE49-F238E27FC236}">
                <a16:creationId xmlns:a16="http://schemas.microsoft.com/office/drawing/2014/main" id="{58B99CC6-D2A2-4E1F-B7BC-EB60E576CA89}"/>
              </a:ext>
            </a:extLst>
          </p:cNvPr>
          <p:cNvSpPr/>
          <p:nvPr/>
        </p:nvSpPr>
        <p:spPr>
          <a:xfrm>
            <a:off x="3884676" y="4514850"/>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37" name="object 66">
            <a:extLst>
              <a:ext uri="{FF2B5EF4-FFF2-40B4-BE49-F238E27FC236}">
                <a16:creationId xmlns:a16="http://schemas.microsoft.com/office/drawing/2014/main" id="{AFDAC36A-363F-4927-936F-E3BC88AC8A2C}"/>
              </a:ext>
            </a:extLst>
          </p:cNvPr>
          <p:cNvSpPr/>
          <p:nvPr/>
        </p:nvSpPr>
        <p:spPr>
          <a:xfrm>
            <a:off x="3884676" y="4514850"/>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38" name="object 67">
            <a:extLst>
              <a:ext uri="{FF2B5EF4-FFF2-40B4-BE49-F238E27FC236}">
                <a16:creationId xmlns:a16="http://schemas.microsoft.com/office/drawing/2014/main" id="{CF93F773-AC91-4469-86A7-7F53B0A7DF90}"/>
              </a:ext>
            </a:extLst>
          </p:cNvPr>
          <p:cNvSpPr/>
          <p:nvPr/>
        </p:nvSpPr>
        <p:spPr>
          <a:xfrm>
            <a:off x="4495038" y="2115311"/>
            <a:ext cx="0" cy="2726690"/>
          </a:xfrm>
          <a:custGeom>
            <a:avLst/>
            <a:gdLst/>
            <a:ahLst/>
            <a:cxnLst/>
            <a:rect l="l" t="t" r="r" b="b"/>
            <a:pathLst>
              <a:path h="2726690">
                <a:moveTo>
                  <a:pt x="0" y="2726575"/>
                </a:moveTo>
                <a:lnTo>
                  <a:pt x="0" y="0"/>
                </a:lnTo>
              </a:path>
            </a:pathLst>
          </a:custGeom>
          <a:ln w="53340">
            <a:solidFill>
              <a:srgbClr val="6F2F9F"/>
            </a:solidFill>
          </a:ln>
        </p:spPr>
        <p:txBody>
          <a:bodyPr wrap="square" lIns="0" tIns="0" rIns="0" bIns="0" rtlCol="0"/>
          <a:lstStyle/>
          <a:p>
            <a:endParaRPr/>
          </a:p>
        </p:txBody>
      </p:sp>
      <p:sp>
        <p:nvSpPr>
          <p:cNvPr id="139" name="object 68">
            <a:extLst>
              <a:ext uri="{FF2B5EF4-FFF2-40B4-BE49-F238E27FC236}">
                <a16:creationId xmlns:a16="http://schemas.microsoft.com/office/drawing/2014/main" id="{6DD0FD1F-8456-4C47-B647-1D5ABAC9C55C}"/>
              </a:ext>
            </a:extLst>
          </p:cNvPr>
          <p:cNvSpPr/>
          <p:nvPr/>
        </p:nvSpPr>
        <p:spPr>
          <a:xfrm>
            <a:off x="4936997"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140" name="object 74">
            <a:extLst>
              <a:ext uri="{FF2B5EF4-FFF2-40B4-BE49-F238E27FC236}">
                <a16:creationId xmlns:a16="http://schemas.microsoft.com/office/drawing/2014/main" id="{E9506BE3-ED42-4BB2-BEE2-25F50E6334A6}"/>
              </a:ext>
            </a:extLst>
          </p:cNvPr>
          <p:cNvSpPr/>
          <p:nvPr/>
        </p:nvSpPr>
        <p:spPr>
          <a:xfrm>
            <a:off x="1553972" y="1988059"/>
            <a:ext cx="210820" cy="342265"/>
          </a:xfrm>
          <a:custGeom>
            <a:avLst/>
            <a:gdLst/>
            <a:ahLst/>
            <a:cxnLst/>
            <a:rect l="l" t="t" r="r" b="b"/>
            <a:pathLst>
              <a:path w="210819" h="342265">
                <a:moveTo>
                  <a:pt x="88995" y="151855"/>
                </a:moveTo>
                <a:lnTo>
                  <a:pt x="0" y="310514"/>
                </a:lnTo>
                <a:lnTo>
                  <a:pt x="55880" y="341756"/>
                </a:lnTo>
                <a:lnTo>
                  <a:pt x="144747" y="183134"/>
                </a:lnTo>
                <a:lnTo>
                  <a:pt x="88995" y="151855"/>
                </a:lnTo>
                <a:close/>
              </a:path>
              <a:path w="210819" h="342265">
                <a:moveTo>
                  <a:pt x="204948" y="123951"/>
                </a:moveTo>
                <a:lnTo>
                  <a:pt x="104647" y="123951"/>
                </a:lnTo>
                <a:lnTo>
                  <a:pt x="160401" y="155193"/>
                </a:lnTo>
                <a:lnTo>
                  <a:pt x="144747" y="183134"/>
                </a:lnTo>
                <a:lnTo>
                  <a:pt x="200659" y="214502"/>
                </a:lnTo>
                <a:lnTo>
                  <a:pt x="204948" y="123951"/>
                </a:lnTo>
                <a:close/>
              </a:path>
              <a:path w="210819" h="342265">
                <a:moveTo>
                  <a:pt x="104647" y="123951"/>
                </a:moveTo>
                <a:lnTo>
                  <a:pt x="88995" y="151855"/>
                </a:lnTo>
                <a:lnTo>
                  <a:pt x="144747" y="183134"/>
                </a:lnTo>
                <a:lnTo>
                  <a:pt x="160401" y="155193"/>
                </a:lnTo>
                <a:lnTo>
                  <a:pt x="104647" y="123951"/>
                </a:lnTo>
                <a:close/>
              </a:path>
              <a:path w="210819" h="342265">
                <a:moveTo>
                  <a:pt x="210820" y="0"/>
                </a:moveTo>
                <a:lnTo>
                  <a:pt x="33146" y="120522"/>
                </a:lnTo>
                <a:lnTo>
                  <a:pt x="88995" y="151855"/>
                </a:lnTo>
                <a:lnTo>
                  <a:pt x="104647" y="123951"/>
                </a:lnTo>
                <a:lnTo>
                  <a:pt x="204948" y="123951"/>
                </a:lnTo>
                <a:lnTo>
                  <a:pt x="210820" y="0"/>
                </a:lnTo>
                <a:close/>
              </a:path>
            </a:pathLst>
          </a:custGeom>
          <a:solidFill>
            <a:srgbClr val="FFC000"/>
          </a:solidFill>
        </p:spPr>
        <p:txBody>
          <a:bodyPr wrap="square" lIns="0" tIns="0" rIns="0" bIns="0" rtlCol="0"/>
          <a:lstStyle/>
          <a:p>
            <a:endParaRPr/>
          </a:p>
        </p:txBody>
      </p:sp>
      <p:sp>
        <p:nvSpPr>
          <p:cNvPr id="141" name="object 75">
            <a:extLst>
              <a:ext uri="{FF2B5EF4-FFF2-40B4-BE49-F238E27FC236}">
                <a16:creationId xmlns:a16="http://schemas.microsoft.com/office/drawing/2014/main" id="{9BCB744A-6109-4368-8AF2-2B038768C9D6}"/>
              </a:ext>
            </a:extLst>
          </p:cNvPr>
          <p:cNvSpPr txBox="1"/>
          <p:nvPr/>
        </p:nvSpPr>
        <p:spPr>
          <a:xfrm>
            <a:off x="830072" y="2108581"/>
            <a:ext cx="1475740" cy="2382062"/>
          </a:xfrm>
          <a:prstGeom prst="rect">
            <a:avLst/>
          </a:prstGeom>
        </p:spPr>
        <p:txBody>
          <a:bodyPr vert="horz" wrap="square" lIns="0" tIns="12065" rIns="0" bIns="0" rtlCol="0">
            <a:spAutoFit/>
          </a:bodyPr>
          <a:lstStyle/>
          <a:p>
            <a:pPr marR="5080" algn="r">
              <a:spcBef>
                <a:spcPts val="95"/>
              </a:spcBef>
            </a:pPr>
            <a:r>
              <a:rPr sz="1600" spc="-90" dirty="0">
                <a:solidFill>
                  <a:srgbClr val="344B5E"/>
                </a:solidFill>
                <a:latin typeface="Arial"/>
                <a:cs typeface="Arial"/>
              </a:rPr>
              <a:t>60</a:t>
            </a:r>
            <a:endParaRPr sz="1600" dirty="0">
              <a:latin typeface="Arial"/>
              <a:cs typeface="Arial"/>
            </a:endParaRPr>
          </a:p>
          <a:p>
            <a:pPr marL="12700">
              <a:spcBef>
                <a:spcPts val="45"/>
              </a:spcBef>
            </a:pPr>
            <a:r>
              <a:rPr b="1" spc="-70" dirty="0">
                <a:solidFill>
                  <a:srgbClr val="344B5E"/>
                </a:solidFill>
                <a:latin typeface="Trebuchet MS"/>
                <a:cs typeface="Trebuchet MS"/>
              </a:rPr>
              <a:t>Slightly</a:t>
            </a:r>
            <a:r>
              <a:rPr b="1" spc="-160" dirty="0">
                <a:solidFill>
                  <a:srgbClr val="344B5E"/>
                </a:solidFill>
                <a:latin typeface="Trebuchet MS"/>
                <a:cs typeface="Trebuchet MS"/>
              </a:rPr>
              <a:t> </a:t>
            </a:r>
            <a:r>
              <a:rPr b="1" spc="-80" dirty="0">
                <a:solidFill>
                  <a:srgbClr val="344B5E"/>
                </a:solidFill>
                <a:latin typeface="Trebuchet MS"/>
                <a:cs typeface="Trebuchet MS"/>
              </a:rPr>
              <a:t>Higher</a:t>
            </a:r>
            <a:endParaRPr dirty="0">
              <a:latin typeface="Trebuchet MS"/>
              <a:cs typeface="Trebuchet MS"/>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R="5080" algn="r">
              <a:lnSpc>
                <a:spcPts val="1855"/>
              </a:lnSpc>
              <a:spcBef>
                <a:spcPts val="1000"/>
              </a:spcBef>
            </a:pPr>
            <a:r>
              <a:rPr sz="1600" spc="-90" dirty="0">
                <a:solidFill>
                  <a:srgbClr val="344B5E"/>
                </a:solidFill>
                <a:latin typeface="Arial"/>
                <a:cs typeface="Arial"/>
              </a:rPr>
              <a:t>40</a:t>
            </a:r>
            <a:endParaRPr sz="1600" dirty="0">
              <a:latin typeface="Arial"/>
              <a:cs typeface="Arial"/>
            </a:endParaRPr>
          </a:p>
          <a:p>
            <a:pPr marL="687705">
              <a:lnSpc>
                <a:spcPts val="1855"/>
              </a:lnSpc>
            </a:pPr>
            <a:r>
              <a:rPr sz="1600" b="1" spc="-75" dirty="0">
                <a:solidFill>
                  <a:srgbClr val="344B5E"/>
                </a:solidFill>
                <a:latin typeface="Trebuchet MS"/>
                <a:cs typeface="Trebuchet MS"/>
              </a:rPr>
              <a:t>Age</a:t>
            </a:r>
            <a:endParaRPr sz="1600" dirty="0">
              <a:latin typeface="Trebuchet MS"/>
              <a:cs typeface="Trebuchet MS"/>
            </a:endParaRPr>
          </a:p>
          <a:p>
            <a:pPr>
              <a:lnSpc>
                <a:spcPct val="100000"/>
              </a:lnSpc>
            </a:pPr>
            <a:endParaRPr sz="1600" dirty="0">
              <a:latin typeface="Times New Roman"/>
              <a:cs typeface="Times New Roman"/>
            </a:endParaRPr>
          </a:p>
          <a:p>
            <a:pPr>
              <a:spcBef>
                <a:spcPts val="10"/>
              </a:spcBef>
            </a:pPr>
            <a:endParaRPr sz="2000" dirty="0">
              <a:latin typeface="Times New Roman"/>
              <a:cs typeface="Times New Roman"/>
            </a:endParaRPr>
          </a:p>
          <a:p>
            <a:pPr marR="5080" algn="r"/>
            <a:r>
              <a:rPr sz="1600" spc="-90" dirty="0">
                <a:solidFill>
                  <a:srgbClr val="344B5E"/>
                </a:solidFill>
                <a:latin typeface="Arial"/>
                <a:cs typeface="Arial"/>
              </a:rPr>
              <a:t>20</a:t>
            </a:r>
            <a:endParaRPr sz="1600" dirty="0">
              <a:latin typeface="Arial"/>
              <a:cs typeface="Arial"/>
            </a:endParaRPr>
          </a:p>
        </p:txBody>
      </p:sp>
    </p:spTree>
    <p:extLst>
      <p:ext uri="{BB962C8B-B14F-4D97-AF65-F5344CB8AC3E}">
        <p14:creationId xmlns:p14="http://schemas.microsoft.com/office/powerpoint/2010/main" val="90094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77">
            <a:extLst>
              <a:ext uri="{FF2B5EF4-FFF2-40B4-BE49-F238E27FC236}">
                <a16:creationId xmlns:a16="http://schemas.microsoft.com/office/drawing/2014/main" id="{23F10B13-9A57-4BC5-8468-4FDD79C54404}"/>
              </a:ext>
            </a:extLst>
          </p:cNvPr>
          <p:cNvSpPr>
            <a:spLocks noGrp="1"/>
          </p:cNvSpPr>
          <p:nvPr>
            <p:ph type="title"/>
          </p:nvPr>
        </p:nvSpPr>
        <p:spPr>
          <a:xfrm>
            <a:off x="457200" y="10682"/>
            <a:ext cx="8229600" cy="1143000"/>
          </a:xfrm>
        </p:spPr>
        <p:txBody>
          <a:bodyPr/>
          <a:lstStyle/>
          <a:p>
            <a:r>
              <a:rPr lang="en-US" altLang="zh-CN" dirty="0"/>
              <a:t>SVM</a:t>
            </a:r>
            <a:r>
              <a:rPr lang="zh-CN" altLang="en-US" dirty="0"/>
              <a:t>中的正则化</a:t>
            </a:r>
          </a:p>
        </p:txBody>
      </p:sp>
      <p:pic>
        <p:nvPicPr>
          <p:cNvPr id="79" name="图片 78">
            <a:extLst>
              <a:ext uri="{FF2B5EF4-FFF2-40B4-BE49-F238E27FC236}">
                <a16:creationId xmlns:a16="http://schemas.microsoft.com/office/drawing/2014/main" id="{D83C8A72-A115-4AB8-98B1-25705F3B6810}"/>
              </a:ext>
            </a:extLst>
          </p:cNvPr>
          <p:cNvPicPr>
            <a:picLocks noChangeAspect="1"/>
          </p:cNvPicPr>
          <p:nvPr/>
        </p:nvPicPr>
        <p:blipFill>
          <a:blip r:embed="rId2"/>
          <a:stretch>
            <a:fillRect/>
          </a:stretch>
        </p:blipFill>
        <p:spPr>
          <a:xfrm>
            <a:off x="323528" y="1476559"/>
            <a:ext cx="4065792" cy="512281"/>
          </a:xfrm>
          <a:prstGeom prst="rect">
            <a:avLst/>
          </a:prstGeom>
        </p:spPr>
      </p:pic>
      <p:sp>
        <p:nvSpPr>
          <p:cNvPr id="72" name="object 3">
            <a:extLst>
              <a:ext uri="{FF2B5EF4-FFF2-40B4-BE49-F238E27FC236}">
                <a16:creationId xmlns:a16="http://schemas.microsoft.com/office/drawing/2014/main" id="{7833D6F2-8C45-4971-B328-BDE3515DA640}"/>
              </a:ext>
            </a:extLst>
          </p:cNvPr>
          <p:cNvSpPr/>
          <p:nvPr/>
        </p:nvSpPr>
        <p:spPr>
          <a:xfrm>
            <a:off x="4056126"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73" name="object 4">
            <a:extLst>
              <a:ext uri="{FF2B5EF4-FFF2-40B4-BE49-F238E27FC236}">
                <a16:creationId xmlns:a16="http://schemas.microsoft.com/office/drawing/2014/main" id="{BEF3B0FE-D9BD-4C99-8AF9-A610FD61B663}"/>
              </a:ext>
            </a:extLst>
          </p:cNvPr>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74" name="object 5">
            <a:extLst>
              <a:ext uri="{FF2B5EF4-FFF2-40B4-BE49-F238E27FC236}">
                <a16:creationId xmlns:a16="http://schemas.microsoft.com/office/drawing/2014/main" id="{75BE4720-60B5-432F-8FE9-83341D462A87}"/>
              </a:ext>
            </a:extLst>
          </p:cNvPr>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75" name="object 6">
            <a:extLst>
              <a:ext uri="{FF2B5EF4-FFF2-40B4-BE49-F238E27FC236}">
                <a16:creationId xmlns:a16="http://schemas.microsoft.com/office/drawing/2014/main" id="{A7685819-19B6-48BF-9E7E-D90C098D25EC}"/>
              </a:ext>
            </a:extLst>
          </p:cNvPr>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76" name="object 7">
            <a:extLst>
              <a:ext uri="{FF2B5EF4-FFF2-40B4-BE49-F238E27FC236}">
                <a16:creationId xmlns:a16="http://schemas.microsoft.com/office/drawing/2014/main" id="{4B620D82-F992-482F-AF7C-D5C172132880}"/>
              </a:ext>
            </a:extLst>
          </p:cNvPr>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77" name="object 8">
            <a:extLst>
              <a:ext uri="{FF2B5EF4-FFF2-40B4-BE49-F238E27FC236}">
                <a16:creationId xmlns:a16="http://schemas.microsoft.com/office/drawing/2014/main" id="{6312A40A-5600-4A97-9A7A-4EE50BD6E215}"/>
              </a:ext>
            </a:extLst>
          </p:cNvPr>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80" name="object 9">
            <a:extLst>
              <a:ext uri="{FF2B5EF4-FFF2-40B4-BE49-F238E27FC236}">
                <a16:creationId xmlns:a16="http://schemas.microsoft.com/office/drawing/2014/main" id="{9149617F-840A-4F13-8118-530D26B4CD90}"/>
              </a:ext>
            </a:extLst>
          </p:cNvPr>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81" name="object 10">
            <a:extLst>
              <a:ext uri="{FF2B5EF4-FFF2-40B4-BE49-F238E27FC236}">
                <a16:creationId xmlns:a16="http://schemas.microsoft.com/office/drawing/2014/main" id="{56865B3B-13C7-46F5-9184-1A06F5E81635}"/>
              </a:ext>
            </a:extLst>
          </p:cNvPr>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82" name="object 11">
            <a:extLst>
              <a:ext uri="{FF2B5EF4-FFF2-40B4-BE49-F238E27FC236}">
                <a16:creationId xmlns:a16="http://schemas.microsoft.com/office/drawing/2014/main" id="{740DE553-F50B-44D5-9CAF-ADF9C9AE2AE1}"/>
              </a:ext>
            </a:extLst>
          </p:cNvPr>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83" name="object 12">
            <a:extLst>
              <a:ext uri="{FF2B5EF4-FFF2-40B4-BE49-F238E27FC236}">
                <a16:creationId xmlns:a16="http://schemas.microsoft.com/office/drawing/2014/main" id="{D0B16549-D4F0-4675-9749-D82F3077E2C0}"/>
              </a:ext>
            </a:extLst>
          </p:cNvPr>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84" name="object 13">
            <a:extLst>
              <a:ext uri="{FF2B5EF4-FFF2-40B4-BE49-F238E27FC236}">
                <a16:creationId xmlns:a16="http://schemas.microsoft.com/office/drawing/2014/main" id="{A4267DC8-9D12-425A-829B-67FECBE84663}"/>
              </a:ext>
            </a:extLst>
          </p:cNvPr>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85" name="object 14">
            <a:extLst>
              <a:ext uri="{FF2B5EF4-FFF2-40B4-BE49-F238E27FC236}">
                <a16:creationId xmlns:a16="http://schemas.microsoft.com/office/drawing/2014/main" id="{C6AD54A4-54A8-45B6-B6C8-84303541759A}"/>
              </a:ext>
            </a:extLst>
          </p:cNvPr>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86" name="object 15">
            <a:extLst>
              <a:ext uri="{FF2B5EF4-FFF2-40B4-BE49-F238E27FC236}">
                <a16:creationId xmlns:a16="http://schemas.microsoft.com/office/drawing/2014/main" id="{95AD6594-8056-4036-AF67-BB0AEB6EE97A}"/>
              </a:ext>
            </a:extLst>
          </p:cNvPr>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87" name="object 16">
            <a:extLst>
              <a:ext uri="{FF2B5EF4-FFF2-40B4-BE49-F238E27FC236}">
                <a16:creationId xmlns:a16="http://schemas.microsoft.com/office/drawing/2014/main" id="{D880A9FC-C5BD-4B25-B178-8F4837A6A74C}"/>
              </a:ext>
            </a:extLst>
          </p:cNvPr>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88" name="object 17">
            <a:extLst>
              <a:ext uri="{FF2B5EF4-FFF2-40B4-BE49-F238E27FC236}">
                <a16:creationId xmlns:a16="http://schemas.microsoft.com/office/drawing/2014/main" id="{67CAC09D-F395-4694-A6EA-969A6C47463F}"/>
              </a:ext>
            </a:extLst>
          </p:cNvPr>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89" name="object 18">
            <a:extLst>
              <a:ext uri="{FF2B5EF4-FFF2-40B4-BE49-F238E27FC236}">
                <a16:creationId xmlns:a16="http://schemas.microsoft.com/office/drawing/2014/main" id="{8CD6C588-E6B2-4290-8CE4-55D23B379E13}"/>
              </a:ext>
            </a:extLst>
          </p:cNvPr>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90" name="object 19">
            <a:extLst>
              <a:ext uri="{FF2B5EF4-FFF2-40B4-BE49-F238E27FC236}">
                <a16:creationId xmlns:a16="http://schemas.microsoft.com/office/drawing/2014/main" id="{35F0BE51-3D07-4520-AFFE-12CCEAA49F52}"/>
              </a:ext>
            </a:extLst>
          </p:cNvPr>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91" name="object 20">
            <a:extLst>
              <a:ext uri="{FF2B5EF4-FFF2-40B4-BE49-F238E27FC236}">
                <a16:creationId xmlns:a16="http://schemas.microsoft.com/office/drawing/2014/main" id="{C92D1E55-9344-409A-AF3D-2130097DAB8E}"/>
              </a:ext>
            </a:extLst>
          </p:cNvPr>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92" name="object 21">
            <a:extLst>
              <a:ext uri="{FF2B5EF4-FFF2-40B4-BE49-F238E27FC236}">
                <a16:creationId xmlns:a16="http://schemas.microsoft.com/office/drawing/2014/main" id="{AB339060-A0D9-4D71-9501-5EA221A70F31}"/>
              </a:ext>
            </a:extLst>
          </p:cNvPr>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93" name="object 22">
            <a:extLst>
              <a:ext uri="{FF2B5EF4-FFF2-40B4-BE49-F238E27FC236}">
                <a16:creationId xmlns:a16="http://schemas.microsoft.com/office/drawing/2014/main" id="{E718F6BC-EEE6-46AC-A291-72DDBBA819E8}"/>
              </a:ext>
            </a:extLst>
          </p:cNvPr>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94" name="object 23">
            <a:extLst>
              <a:ext uri="{FF2B5EF4-FFF2-40B4-BE49-F238E27FC236}">
                <a16:creationId xmlns:a16="http://schemas.microsoft.com/office/drawing/2014/main" id="{B5CF41BE-4BAC-45AF-9B24-219799BD2D3D}"/>
              </a:ext>
            </a:extLst>
          </p:cNvPr>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95" name="object 24">
            <a:extLst>
              <a:ext uri="{FF2B5EF4-FFF2-40B4-BE49-F238E27FC236}">
                <a16:creationId xmlns:a16="http://schemas.microsoft.com/office/drawing/2014/main" id="{7254F8D8-994F-4CBD-8298-A8DBEC099A0A}"/>
              </a:ext>
            </a:extLst>
          </p:cNvPr>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6" name="object 25">
            <a:extLst>
              <a:ext uri="{FF2B5EF4-FFF2-40B4-BE49-F238E27FC236}">
                <a16:creationId xmlns:a16="http://schemas.microsoft.com/office/drawing/2014/main" id="{9A186F18-5950-4C23-8ED4-95A15070BCBA}"/>
              </a:ext>
            </a:extLst>
          </p:cNvPr>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97" name="object 26">
            <a:extLst>
              <a:ext uri="{FF2B5EF4-FFF2-40B4-BE49-F238E27FC236}">
                <a16:creationId xmlns:a16="http://schemas.microsoft.com/office/drawing/2014/main" id="{3B1EDC89-2C01-449C-BE5A-87252514D295}"/>
              </a:ext>
            </a:extLst>
          </p:cNvPr>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98" name="object 27">
            <a:extLst>
              <a:ext uri="{FF2B5EF4-FFF2-40B4-BE49-F238E27FC236}">
                <a16:creationId xmlns:a16="http://schemas.microsoft.com/office/drawing/2014/main" id="{26533431-DFEF-45F4-8A9F-8FFF0A5A077E}"/>
              </a:ext>
            </a:extLst>
          </p:cNvPr>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99" name="object 28">
            <a:extLst>
              <a:ext uri="{FF2B5EF4-FFF2-40B4-BE49-F238E27FC236}">
                <a16:creationId xmlns:a16="http://schemas.microsoft.com/office/drawing/2014/main" id="{20E406E0-C3B2-42B6-922B-4F730AA7B151}"/>
              </a:ext>
            </a:extLst>
          </p:cNvPr>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00" name="object 29">
            <a:extLst>
              <a:ext uri="{FF2B5EF4-FFF2-40B4-BE49-F238E27FC236}">
                <a16:creationId xmlns:a16="http://schemas.microsoft.com/office/drawing/2014/main" id="{20940D7B-A2F2-4B28-B841-A7CB6D47EAFC}"/>
              </a:ext>
            </a:extLst>
          </p:cNvPr>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01" name="object 30">
            <a:extLst>
              <a:ext uri="{FF2B5EF4-FFF2-40B4-BE49-F238E27FC236}">
                <a16:creationId xmlns:a16="http://schemas.microsoft.com/office/drawing/2014/main" id="{954F4579-23EC-49E7-B460-A42ADD2EC524}"/>
              </a:ext>
            </a:extLst>
          </p:cNvPr>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02" name="object 31">
            <a:extLst>
              <a:ext uri="{FF2B5EF4-FFF2-40B4-BE49-F238E27FC236}">
                <a16:creationId xmlns:a16="http://schemas.microsoft.com/office/drawing/2014/main" id="{2E2B9902-ADFE-4C1D-B186-F03CD7769B64}"/>
              </a:ext>
            </a:extLst>
          </p:cNvPr>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3" name="object 32">
            <a:extLst>
              <a:ext uri="{FF2B5EF4-FFF2-40B4-BE49-F238E27FC236}">
                <a16:creationId xmlns:a16="http://schemas.microsoft.com/office/drawing/2014/main" id="{AA9C3283-E4D6-468D-A343-F9C7CC0E0A97}"/>
              </a:ext>
            </a:extLst>
          </p:cNvPr>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4" name="object 33">
            <a:extLst>
              <a:ext uri="{FF2B5EF4-FFF2-40B4-BE49-F238E27FC236}">
                <a16:creationId xmlns:a16="http://schemas.microsoft.com/office/drawing/2014/main" id="{FC240F4D-6DD6-4908-BDF3-C566DC490D23}"/>
              </a:ext>
            </a:extLst>
          </p:cNvPr>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5" name="object 34">
            <a:extLst>
              <a:ext uri="{FF2B5EF4-FFF2-40B4-BE49-F238E27FC236}">
                <a16:creationId xmlns:a16="http://schemas.microsoft.com/office/drawing/2014/main" id="{5FB31450-D5DF-48A2-BA01-AAEC1D04028A}"/>
              </a:ext>
            </a:extLst>
          </p:cNvPr>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6" name="object 35">
            <a:extLst>
              <a:ext uri="{FF2B5EF4-FFF2-40B4-BE49-F238E27FC236}">
                <a16:creationId xmlns:a16="http://schemas.microsoft.com/office/drawing/2014/main" id="{514610AF-8A7E-4AFA-940A-24E4CAD1FF33}"/>
              </a:ext>
            </a:extLst>
          </p:cNvPr>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7" name="object 36">
            <a:extLst>
              <a:ext uri="{FF2B5EF4-FFF2-40B4-BE49-F238E27FC236}">
                <a16:creationId xmlns:a16="http://schemas.microsoft.com/office/drawing/2014/main" id="{B5AD66AB-1B5A-499D-89E2-D6C3CAE1C21A}"/>
              </a:ext>
            </a:extLst>
          </p:cNvPr>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8" name="object 37">
            <a:extLst>
              <a:ext uri="{FF2B5EF4-FFF2-40B4-BE49-F238E27FC236}">
                <a16:creationId xmlns:a16="http://schemas.microsoft.com/office/drawing/2014/main" id="{473D7E14-4EC0-4CE7-8396-12975E2B8EDE}"/>
              </a:ext>
            </a:extLst>
          </p:cNvPr>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9" name="object 38">
            <a:extLst>
              <a:ext uri="{FF2B5EF4-FFF2-40B4-BE49-F238E27FC236}">
                <a16:creationId xmlns:a16="http://schemas.microsoft.com/office/drawing/2014/main" id="{3393A544-F57F-401B-948E-67B34ECF11AA}"/>
              </a:ext>
            </a:extLst>
          </p:cNvPr>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10" name="object 39">
            <a:extLst>
              <a:ext uri="{FF2B5EF4-FFF2-40B4-BE49-F238E27FC236}">
                <a16:creationId xmlns:a16="http://schemas.microsoft.com/office/drawing/2014/main" id="{29D24B19-0ACF-4C37-AD96-96F1F7C418B3}"/>
              </a:ext>
            </a:extLst>
          </p:cNvPr>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11" name="object 40">
            <a:extLst>
              <a:ext uri="{FF2B5EF4-FFF2-40B4-BE49-F238E27FC236}">
                <a16:creationId xmlns:a16="http://schemas.microsoft.com/office/drawing/2014/main" id="{C8AB79A3-DF94-4E5C-99BA-3E0378A24C75}"/>
              </a:ext>
            </a:extLst>
          </p:cNvPr>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12" name="object 41">
            <a:extLst>
              <a:ext uri="{FF2B5EF4-FFF2-40B4-BE49-F238E27FC236}">
                <a16:creationId xmlns:a16="http://schemas.microsoft.com/office/drawing/2014/main" id="{FC843848-C48C-4804-BE2D-FEF537E3C674}"/>
              </a:ext>
            </a:extLst>
          </p:cNvPr>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13" name="object 42">
            <a:extLst>
              <a:ext uri="{FF2B5EF4-FFF2-40B4-BE49-F238E27FC236}">
                <a16:creationId xmlns:a16="http://schemas.microsoft.com/office/drawing/2014/main" id="{0E84C618-F0C5-4CC2-BEE7-A4DE8896188F}"/>
              </a:ext>
            </a:extLst>
          </p:cNvPr>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14" name="object 43">
            <a:extLst>
              <a:ext uri="{FF2B5EF4-FFF2-40B4-BE49-F238E27FC236}">
                <a16:creationId xmlns:a16="http://schemas.microsoft.com/office/drawing/2014/main" id="{CA782319-52A1-4F14-BB2A-BC86B3291994}"/>
              </a:ext>
            </a:extLst>
          </p:cNvPr>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15" name="object 44">
            <a:extLst>
              <a:ext uri="{FF2B5EF4-FFF2-40B4-BE49-F238E27FC236}">
                <a16:creationId xmlns:a16="http://schemas.microsoft.com/office/drawing/2014/main" id="{3D0153A8-C5CD-4014-908F-304655F8C353}"/>
              </a:ext>
            </a:extLst>
          </p:cNvPr>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16" name="object 45">
            <a:extLst>
              <a:ext uri="{FF2B5EF4-FFF2-40B4-BE49-F238E27FC236}">
                <a16:creationId xmlns:a16="http://schemas.microsoft.com/office/drawing/2014/main" id="{AD5D5110-1EBC-4B42-93D9-0186B36DED85}"/>
              </a:ext>
            </a:extLst>
          </p:cNvPr>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17" name="object 46">
            <a:extLst>
              <a:ext uri="{FF2B5EF4-FFF2-40B4-BE49-F238E27FC236}">
                <a16:creationId xmlns:a16="http://schemas.microsoft.com/office/drawing/2014/main" id="{3A401D18-EE50-42FA-9918-B41507DCD610}"/>
              </a:ext>
            </a:extLst>
          </p:cNvPr>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118" name="object 47">
            <a:extLst>
              <a:ext uri="{FF2B5EF4-FFF2-40B4-BE49-F238E27FC236}">
                <a16:creationId xmlns:a16="http://schemas.microsoft.com/office/drawing/2014/main" id="{4530D255-13AC-4CDA-8CBE-C79E16C0496E}"/>
              </a:ext>
            </a:extLst>
          </p:cNvPr>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19" name="object 48">
            <a:extLst>
              <a:ext uri="{FF2B5EF4-FFF2-40B4-BE49-F238E27FC236}">
                <a16:creationId xmlns:a16="http://schemas.microsoft.com/office/drawing/2014/main" id="{37656E6D-A4AA-4BB8-BB72-0FEFC17709A3}"/>
              </a:ext>
            </a:extLst>
          </p:cNvPr>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0" name="object 49">
            <a:extLst>
              <a:ext uri="{FF2B5EF4-FFF2-40B4-BE49-F238E27FC236}">
                <a16:creationId xmlns:a16="http://schemas.microsoft.com/office/drawing/2014/main" id="{0C3DB17D-4651-4186-B32F-5BEC4AE99F35}"/>
              </a:ext>
            </a:extLst>
          </p:cNvPr>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21" name="object 50">
            <a:extLst>
              <a:ext uri="{FF2B5EF4-FFF2-40B4-BE49-F238E27FC236}">
                <a16:creationId xmlns:a16="http://schemas.microsoft.com/office/drawing/2014/main" id="{5CCC6755-88A9-48E7-9A24-1C322829B9CF}"/>
              </a:ext>
            </a:extLst>
          </p:cNvPr>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2" name="object 51">
            <a:extLst>
              <a:ext uri="{FF2B5EF4-FFF2-40B4-BE49-F238E27FC236}">
                <a16:creationId xmlns:a16="http://schemas.microsoft.com/office/drawing/2014/main" id="{31C06055-047F-40CB-BAB5-B4FC1AF24C17}"/>
              </a:ext>
            </a:extLst>
          </p:cNvPr>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123" name="object 52">
            <a:extLst>
              <a:ext uri="{FF2B5EF4-FFF2-40B4-BE49-F238E27FC236}">
                <a16:creationId xmlns:a16="http://schemas.microsoft.com/office/drawing/2014/main" id="{8E8CC4A7-665E-4772-A7B6-418DE34017D6}"/>
              </a:ext>
            </a:extLst>
          </p:cNvPr>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124" name="object 53">
            <a:extLst>
              <a:ext uri="{FF2B5EF4-FFF2-40B4-BE49-F238E27FC236}">
                <a16:creationId xmlns:a16="http://schemas.microsoft.com/office/drawing/2014/main" id="{B646B2BF-3B94-4BCB-9439-C59B2FB2B023}"/>
              </a:ext>
            </a:extLst>
          </p:cNvPr>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25" name="object 54">
            <a:extLst>
              <a:ext uri="{FF2B5EF4-FFF2-40B4-BE49-F238E27FC236}">
                <a16:creationId xmlns:a16="http://schemas.microsoft.com/office/drawing/2014/main" id="{5D4C8BBE-0566-4935-BFC6-FAF5D2A3A815}"/>
              </a:ext>
            </a:extLst>
          </p:cNvPr>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6" name="object 55">
            <a:extLst>
              <a:ext uri="{FF2B5EF4-FFF2-40B4-BE49-F238E27FC236}">
                <a16:creationId xmlns:a16="http://schemas.microsoft.com/office/drawing/2014/main" id="{00059894-9E23-4FF7-A8D0-E3BB8E992CC0}"/>
              </a:ext>
            </a:extLst>
          </p:cNvPr>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27" name="object 56">
            <a:extLst>
              <a:ext uri="{FF2B5EF4-FFF2-40B4-BE49-F238E27FC236}">
                <a16:creationId xmlns:a16="http://schemas.microsoft.com/office/drawing/2014/main" id="{A4F48A41-E603-47F3-BF94-A5828C95706A}"/>
              </a:ext>
            </a:extLst>
          </p:cNvPr>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28" name="object 57">
            <a:extLst>
              <a:ext uri="{FF2B5EF4-FFF2-40B4-BE49-F238E27FC236}">
                <a16:creationId xmlns:a16="http://schemas.microsoft.com/office/drawing/2014/main" id="{080CC597-53B9-472D-8068-128A3311C330}"/>
              </a:ext>
            </a:extLst>
          </p:cNvPr>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29" name="object 58">
            <a:extLst>
              <a:ext uri="{FF2B5EF4-FFF2-40B4-BE49-F238E27FC236}">
                <a16:creationId xmlns:a16="http://schemas.microsoft.com/office/drawing/2014/main" id="{5D3512B6-67FE-4623-97C4-618A066555B4}"/>
              </a:ext>
            </a:extLst>
          </p:cNvPr>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30" name="object 59">
            <a:extLst>
              <a:ext uri="{FF2B5EF4-FFF2-40B4-BE49-F238E27FC236}">
                <a16:creationId xmlns:a16="http://schemas.microsoft.com/office/drawing/2014/main" id="{8C6FC97D-B078-4941-8B0B-BD1DFA14CB8C}"/>
              </a:ext>
            </a:extLst>
          </p:cNvPr>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solidFill>
        </p:spPr>
        <p:txBody>
          <a:bodyPr wrap="square" lIns="0" tIns="0" rIns="0" bIns="0" rtlCol="0"/>
          <a:lstStyle/>
          <a:p>
            <a:endParaRPr/>
          </a:p>
        </p:txBody>
      </p:sp>
      <p:sp>
        <p:nvSpPr>
          <p:cNvPr id="131" name="object 60">
            <a:extLst>
              <a:ext uri="{FF2B5EF4-FFF2-40B4-BE49-F238E27FC236}">
                <a16:creationId xmlns:a16="http://schemas.microsoft.com/office/drawing/2014/main" id="{AC67B4B5-5589-4B0E-B813-F770A3F65F7B}"/>
              </a:ext>
            </a:extLst>
          </p:cNvPr>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132" name="object 61">
            <a:extLst>
              <a:ext uri="{FF2B5EF4-FFF2-40B4-BE49-F238E27FC236}">
                <a16:creationId xmlns:a16="http://schemas.microsoft.com/office/drawing/2014/main" id="{B682A7AE-735B-4FDC-8213-690FD0016493}"/>
              </a:ext>
            </a:extLst>
          </p:cNvPr>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33" name="object 62">
            <a:extLst>
              <a:ext uri="{FF2B5EF4-FFF2-40B4-BE49-F238E27FC236}">
                <a16:creationId xmlns:a16="http://schemas.microsoft.com/office/drawing/2014/main" id="{6BDD81A0-B9B9-4EAB-B814-F668D9FA832C}"/>
              </a:ext>
            </a:extLst>
          </p:cNvPr>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4" name="object 63">
            <a:extLst>
              <a:ext uri="{FF2B5EF4-FFF2-40B4-BE49-F238E27FC236}">
                <a16:creationId xmlns:a16="http://schemas.microsoft.com/office/drawing/2014/main" id="{20AFFFCA-450E-42F2-969B-88C9C058B842}"/>
              </a:ext>
            </a:extLst>
          </p:cNvPr>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35" name="object 64">
            <a:extLst>
              <a:ext uri="{FF2B5EF4-FFF2-40B4-BE49-F238E27FC236}">
                <a16:creationId xmlns:a16="http://schemas.microsoft.com/office/drawing/2014/main" id="{31FD76AF-ED5B-4210-BA98-605F8C5D040E}"/>
              </a:ext>
            </a:extLst>
          </p:cNvPr>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6" name="object 65">
            <a:extLst>
              <a:ext uri="{FF2B5EF4-FFF2-40B4-BE49-F238E27FC236}">
                <a16:creationId xmlns:a16="http://schemas.microsoft.com/office/drawing/2014/main" id="{58B99CC6-D2A2-4E1F-B7BC-EB60E576CA89}"/>
              </a:ext>
            </a:extLst>
          </p:cNvPr>
          <p:cNvSpPr/>
          <p:nvPr/>
        </p:nvSpPr>
        <p:spPr>
          <a:xfrm>
            <a:off x="3884676" y="4514850"/>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37" name="object 66">
            <a:extLst>
              <a:ext uri="{FF2B5EF4-FFF2-40B4-BE49-F238E27FC236}">
                <a16:creationId xmlns:a16="http://schemas.microsoft.com/office/drawing/2014/main" id="{AFDAC36A-363F-4927-936F-E3BC88AC8A2C}"/>
              </a:ext>
            </a:extLst>
          </p:cNvPr>
          <p:cNvSpPr/>
          <p:nvPr/>
        </p:nvSpPr>
        <p:spPr>
          <a:xfrm>
            <a:off x="3884676" y="4514850"/>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38" name="object 67">
            <a:extLst>
              <a:ext uri="{FF2B5EF4-FFF2-40B4-BE49-F238E27FC236}">
                <a16:creationId xmlns:a16="http://schemas.microsoft.com/office/drawing/2014/main" id="{CF93F773-AC91-4469-86A7-7F53B0A7DF90}"/>
              </a:ext>
            </a:extLst>
          </p:cNvPr>
          <p:cNvSpPr/>
          <p:nvPr/>
        </p:nvSpPr>
        <p:spPr>
          <a:xfrm>
            <a:off x="4495038" y="2115311"/>
            <a:ext cx="0" cy="2726690"/>
          </a:xfrm>
          <a:custGeom>
            <a:avLst/>
            <a:gdLst/>
            <a:ahLst/>
            <a:cxnLst/>
            <a:rect l="l" t="t" r="r" b="b"/>
            <a:pathLst>
              <a:path h="2726690">
                <a:moveTo>
                  <a:pt x="0" y="2726575"/>
                </a:moveTo>
                <a:lnTo>
                  <a:pt x="0" y="0"/>
                </a:lnTo>
              </a:path>
            </a:pathLst>
          </a:custGeom>
          <a:ln w="53340">
            <a:solidFill>
              <a:srgbClr val="6F2F9F"/>
            </a:solidFill>
          </a:ln>
        </p:spPr>
        <p:txBody>
          <a:bodyPr wrap="square" lIns="0" tIns="0" rIns="0" bIns="0" rtlCol="0"/>
          <a:lstStyle/>
          <a:p>
            <a:endParaRPr/>
          </a:p>
        </p:txBody>
      </p:sp>
      <p:sp>
        <p:nvSpPr>
          <p:cNvPr id="139" name="object 68">
            <a:extLst>
              <a:ext uri="{FF2B5EF4-FFF2-40B4-BE49-F238E27FC236}">
                <a16:creationId xmlns:a16="http://schemas.microsoft.com/office/drawing/2014/main" id="{6DD0FD1F-8456-4C47-B647-1D5ABAC9C55C}"/>
              </a:ext>
            </a:extLst>
          </p:cNvPr>
          <p:cNvSpPr/>
          <p:nvPr/>
        </p:nvSpPr>
        <p:spPr>
          <a:xfrm>
            <a:off x="4936997"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140" name="object 74">
            <a:extLst>
              <a:ext uri="{FF2B5EF4-FFF2-40B4-BE49-F238E27FC236}">
                <a16:creationId xmlns:a16="http://schemas.microsoft.com/office/drawing/2014/main" id="{E9506BE3-ED42-4BB2-BEE2-25F50E6334A6}"/>
              </a:ext>
            </a:extLst>
          </p:cNvPr>
          <p:cNvSpPr/>
          <p:nvPr/>
        </p:nvSpPr>
        <p:spPr>
          <a:xfrm>
            <a:off x="1553972" y="1988059"/>
            <a:ext cx="210820" cy="342265"/>
          </a:xfrm>
          <a:custGeom>
            <a:avLst/>
            <a:gdLst/>
            <a:ahLst/>
            <a:cxnLst/>
            <a:rect l="l" t="t" r="r" b="b"/>
            <a:pathLst>
              <a:path w="210819" h="342265">
                <a:moveTo>
                  <a:pt x="88995" y="151855"/>
                </a:moveTo>
                <a:lnTo>
                  <a:pt x="0" y="310514"/>
                </a:lnTo>
                <a:lnTo>
                  <a:pt x="55880" y="341756"/>
                </a:lnTo>
                <a:lnTo>
                  <a:pt x="144747" y="183134"/>
                </a:lnTo>
                <a:lnTo>
                  <a:pt x="88995" y="151855"/>
                </a:lnTo>
                <a:close/>
              </a:path>
              <a:path w="210819" h="342265">
                <a:moveTo>
                  <a:pt x="204948" y="123951"/>
                </a:moveTo>
                <a:lnTo>
                  <a:pt x="104647" y="123951"/>
                </a:lnTo>
                <a:lnTo>
                  <a:pt x="160401" y="155193"/>
                </a:lnTo>
                <a:lnTo>
                  <a:pt x="144747" y="183134"/>
                </a:lnTo>
                <a:lnTo>
                  <a:pt x="200659" y="214502"/>
                </a:lnTo>
                <a:lnTo>
                  <a:pt x="204948" y="123951"/>
                </a:lnTo>
                <a:close/>
              </a:path>
              <a:path w="210819" h="342265">
                <a:moveTo>
                  <a:pt x="104647" y="123951"/>
                </a:moveTo>
                <a:lnTo>
                  <a:pt x="88995" y="151855"/>
                </a:lnTo>
                <a:lnTo>
                  <a:pt x="144747" y="183134"/>
                </a:lnTo>
                <a:lnTo>
                  <a:pt x="160401" y="155193"/>
                </a:lnTo>
                <a:lnTo>
                  <a:pt x="104647" y="123951"/>
                </a:lnTo>
                <a:close/>
              </a:path>
              <a:path w="210819" h="342265">
                <a:moveTo>
                  <a:pt x="210820" y="0"/>
                </a:moveTo>
                <a:lnTo>
                  <a:pt x="33146" y="120522"/>
                </a:lnTo>
                <a:lnTo>
                  <a:pt x="88995" y="151855"/>
                </a:lnTo>
                <a:lnTo>
                  <a:pt x="104647" y="123951"/>
                </a:lnTo>
                <a:lnTo>
                  <a:pt x="204948" y="123951"/>
                </a:lnTo>
                <a:lnTo>
                  <a:pt x="210820" y="0"/>
                </a:lnTo>
                <a:close/>
              </a:path>
            </a:pathLst>
          </a:custGeom>
          <a:solidFill>
            <a:srgbClr val="FFC000"/>
          </a:solidFill>
        </p:spPr>
        <p:txBody>
          <a:bodyPr wrap="square" lIns="0" tIns="0" rIns="0" bIns="0" rtlCol="0"/>
          <a:lstStyle/>
          <a:p>
            <a:endParaRPr/>
          </a:p>
        </p:txBody>
      </p:sp>
      <p:sp>
        <p:nvSpPr>
          <p:cNvPr id="141" name="object 75">
            <a:extLst>
              <a:ext uri="{FF2B5EF4-FFF2-40B4-BE49-F238E27FC236}">
                <a16:creationId xmlns:a16="http://schemas.microsoft.com/office/drawing/2014/main" id="{9BCB744A-6109-4368-8AF2-2B038768C9D6}"/>
              </a:ext>
            </a:extLst>
          </p:cNvPr>
          <p:cNvSpPr txBox="1"/>
          <p:nvPr/>
        </p:nvSpPr>
        <p:spPr>
          <a:xfrm>
            <a:off x="830072" y="2108581"/>
            <a:ext cx="1475740" cy="2382062"/>
          </a:xfrm>
          <a:prstGeom prst="rect">
            <a:avLst/>
          </a:prstGeom>
        </p:spPr>
        <p:txBody>
          <a:bodyPr vert="horz" wrap="square" lIns="0" tIns="12065" rIns="0" bIns="0" rtlCol="0">
            <a:spAutoFit/>
          </a:bodyPr>
          <a:lstStyle/>
          <a:p>
            <a:pPr marR="5080" algn="r">
              <a:spcBef>
                <a:spcPts val="95"/>
              </a:spcBef>
            </a:pPr>
            <a:r>
              <a:rPr sz="1600" spc="-90" dirty="0">
                <a:solidFill>
                  <a:srgbClr val="344B5E"/>
                </a:solidFill>
                <a:latin typeface="Arial"/>
                <a:cs typeface="Arial"/>
              </a:rPr>
              <a:t>60</a:t>
            </a:r>
            <a:endParaRPr sz="1600" dirty="0">
              <a:latin typeface="Arial"/>
              <a:cs typeface="Arial"/>
            </a:endParaRPr>
          </a:p>
          <a:p>
            <a:pPr marL="12700">
              <a:spcBef>
                <a:spcPts val="45"/>
              </a:spcBef>
            </a:pPr>
            <a:r>
              <a:rPr b="1" spc="-70" dirty="0">
                <a:solidFill>
                  <a:srgbClr val="344B5E"/>
                </a:solidFill>
                <a:latin typeface="Trebuchet MS"/>
                <a:cs typeface="Trebuchet MS"/>
              </a:rPr>
              <a:t>Slightly</a:t>
            </a:r>
            <a:r>
              <a:rPr b="1" spc="-160" dirty="0">
                <a:solidFill>
                  <a:srgbClr val="344B5E"/>
                </a:solidFill>
                <a:latin typeface="Trebuchet MS"/>
                <a:cs typeface="Trebuchet MS"/>
              </a:rPr>
              <a:t> </a:t>
            </a:r>
            <a:r>
              <a:rPr b="1" spc="-80" dirty="0">
                <a:solidFill>
                  <a:srgbClr val="344B5E"/>
                </a:solidFill>
                <a:latin typeface="Trebuchet MS"/>
                <a:cs typeface="Trebuchet MS"/>
              </a:rPr>
              <a:t>Higher</a:t>
            </a:r>
            <a:endParaRPr dirty="0">
              <a:latin typeface="Trebuchet MS"/>
              <a:cs typeface="Trebuchet MS"/>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R="5080" algn="r">
              <a:lnSpc>
                <a:spcPts val="1855"/>
              </a:lnSpc>
              <a:spcBef>
                <a:spcPts val="1000"/>
              </a:spcBef>
            </a:pPr>
            <a:r>
              <a:rPr sz="1600" spc="-90" dirty="0">
                <a:solidFill>
                  <a:srgbClr val="344B5E"/>
                </a:solidFill>
                <a:latin typeface="Arial"/>
                <a:cs typeface="Arial"/>
              </a:rPr>
              <a:t>40</a:t>
            </a:r>
            <a:endParaRPr sz="1600" dirty="0">
              <a:latin typeface="Arial"/>
              <a:cs typeface="Arial"/>
            </a:endParaRPr>
          </a:p>
          <a:p>
            <a:pPr marL="687705">
              <a:lnSpc>
                <a:spcPts val="1855"/>
              </a:lnSpc>
            </a:pPr>
            <a:r>
              <a:rPr sz="1600" b="1" spc="-75" dirty="0">
                <a:solidFill>
                  <a:srgbClr val="344B5E"/>
                </a:solidFill>
                <a:latin typeface="Trebuchet MS"/>
                <a:cs typeface="Trebuchet MS"/>
              </a:rPr>
              <a:t>Age</a:t>
            </a:r>
            <a:endParaRPr sz="1600" dirty="0">
              <a:latin typeface="Trebuchet MS"/>
              <a:cs typeface="Trebuchet MS"/>
            </a:endParaRPr>
          </a:p>
          <a:p>
            <a:pPr>
              <a:lnSpc>
                <a:spcPct val="100000"/>
              </a:lnSpc>
            </a:pPr>
            <a:endParaRPr sz="1600" dirty="0">
              <a:latin typeface="Times New Roman"/>
              <a:cs typeface="Times New Roman"/>
            </a:endParaRPr>
          </a:p>
          <a:p>
            <a:pPr>
              <a:spcBef>
                <a:spcPts val="10"/>
              </a:spcBef>
            </a:pPr>
            <a:endParaRPr sz="2000" dirty="0">
              <a:latin typeface="Times New Roman"/>
              <a:cs typeface="Times New Roman"/>
            </a:endParaRPr>
          </a:p>
          <a:p>
            <a:pPr marR="5080" algn="r"/>
            <a:r>
              <a:rPr sz="1600" spc="-90" dirty="0">
                <a:solidFill>
                  <a:srgbClr val="344B5E"/>
                </a:solidFill>
                <a:latin typeface="Arial"/>
                <a:cs typeface="Arial"/>
              </a:rPr>
              <a:t>20</a:t>
            </a:r>
            <a:endParaRPr sz="1600" dirty="0">
              <a:latin typeface="Arial"/>
              <a:cs typeface="Arial"/>
            </a:endParaRPr>
          </a:p>
        </p:txBody>
      </p:sp>
      <p:sp>
        <p:nvSpPr>
          <p:cNvPr id="142" name="object 75">
            <a:extLst>
              <a:ext uri="{FF2B5EF4-FFF2-40B4-BE49-F238E27FC236}">
                <a16:creationId xmlns:a16="http://schemas.microsoft.com/office/drawing/2014/main" id="{60D640AE-CFE2-46B0-9209-0C4EEA99FB4F}"/>
              </a:ext>
            </a:extLst>
          </p:cNvPr>
          <p:cNvSpPr/>
          <p:nvPr/>
        </p:nvSpPr>
        <p:spPr>
          <a:xfrm>
            <a:off x="4427984" y="1576601"/>
            <a:ext cx="1512570" cy="196215"/>
          </a:xfrm>
          <a:custGeom>
            <a:avLst/>
            <a:gdLst/>
            <a:ahLst/>
            <a:cxnLst/>
            <a:rect l="l" t="t" r="r" b="b"/>
            <a:pathLst>
              <a:path w="1512570" h="196215">
                <a:moveTo>
                  <a:pt x="186816" y="4444"/>
                </a:moveTo>
                <a:lnTo>
                  <a:pt x="0" y="110235"/>
                </a:lnTo>
                <a:lnTo>
                  <a:pt x="196723" y="196214"/>
                </a:lnTo>
                <a:lnTo>
                  <a:pt x="193501" y="133857"/>
                </a:lnTo>
                <a:lnTo>
                  <a:pt x="161416" y="133857"/>
                </a:lnTo>
                <a:lnTo>
                  <a:pt x="158114" y="69976"/>
                </a:lnTo>
                <a:lnTo>
                  <a:pt x="190116" y="68319"/>
                </a:lnTo>
                <a:lnTo>
                  <a:pt x="186816" y="4444"/>
                </a:lnTo>
                <a:close/>
              </a:path>
              <a:path w="1512570" h="196215">
                <a:moveTo>
                  <a:pt x="190116" y="68319"/>
                </a:moveTo>
                <a:lnTo>
                  <a:pt x="158114" y="69976"/>
                </a:lnTo>
                <a:lnTo>
                  <a:pt x="161416" y="133857"/>
                </a:lnTo>
                <a:lnTo>
                  <a:pt x="193416" y="132203"/>
                </a:lnTo>
                <a:lnTo>
                  <a:pt x="190116" y="68319"/>
                </a:lnTo>
                <a:close/>
              </a:path>
              <a:path w="1512570" h="196215">
                <a:moveTo>
                  <a:pt x="193416" y="132203"/>
                </a:moveTo>
                <a:lnTo>
                  <a:pt x="161416" y="133857"/>
                </a:lnTo>
                <a:lnTo>
                  <a:pt x="193501" y="133857"/>
                </a:lnTo>
                <a:lnTo>
                  <a:pt x="193416" y="132203"/>
                </a:lnTo>
                <a:close/>
              </a:path>
              <a:path w="1512570" h="196215">
                <a:moveTo>
                  <a:pt x="1509268" y="0"/>
                </a:moveTo>
                <a:lnTo>
                  <a:pt x="190116" y="68319"/>
                </a:lnTo>
                <a:lnTo>
                  <a:pt x="193416" y="132203"/>
                </a:lnTo>
                <a:lnTo>
                  <a:pt x="1512570" y="64007"/>
                </a:lnTo>
                <a:lnTo>
                  <a:pt x="1509268" y="0"/>
                </a:lnTo>
                <a:close/>
              </a:path>
            </a:pathLst>
          </a:custGeom>
          <a:solidFill>
            <a:srgbClr val="FFC000"/>
          </a:solidFill>
        </p:spPr>
        <p:txBody>
          <a:bodyPr wrap="square" lIns="0" tIns="0" rIns="0" bIns="0" rtlCol="0"/>
          <a:lstStyle/>
          <a:p>
            <a:endParaRPr/>
          </a:p>
        </p:txBody>
      </p:sp>
      <p:sp>
        <p:nvSpPr>
          <p:cNvPr id="143" name="object 76">
            <a:extLst>
              <a:ext uri="{FF2B5EF4-FFF2-40B4-BE49-F238E27FC236}">
                <a16:creationId xmlns:a16="http://schemas.microsoft.com/office/drawing/2014/main" id="{6D348385-5828-49FE-A25F-E008592E86CE}"/>
              </a:ext>
            </a:extLst>
          </p:cNvPr>
          <p:cNvSpPr txBox="1"/>
          <p:nvPr/>
        </p:nvSpPr>
        <p:spPr>
          <a:xfrm>
            <a:off x="6072124" y="1450870"/>
            <a:ext cx="1512569" cy="290464"/>
          </a:xfrm>
          <a:prstGeom prst="rect">
            <a:avLst/>
          </a:prstGeom>
        </p:spPr>
        <p:txBody>
          <a:bodyPr vert="horz" wrap="square" lIns="0" tIns="13335" rIns="0" bIns="0" rtlCol="0">
            <a:spAutoFit/>
          </a:bodyPr>
          <a:lstStyle/>
          <a:p>
            <a:pPr marL="12700">
              <a:spcBef>
                <a:spcPts val="105"/>
              </a:spcBef>
            </a:pPr>
            <a:r>
              <a:rPr b="1" spc="-30" dirty="0">
                <a:solidFill>
                  <a:srgbClr val="344B5E"/>
                </a:solidFill>
                <a:latin typeface="Trebuchet MS"/>
                <a:cs typeface="Trebuchet MS"/>
              </a:rPr>
              <a:t>Much</a:t>
            </a:r>
            <a:r>
              <a:rPr b="1" spc="-195" dirty="0">
                <a:solidFill>
                  <a:srgbClr val="344B5E"/>
                </a:solidFill>
                <a:latin typeface="Trebuchet MS"/>
                <a:cs typeface="Trebuchet MS"/>
              </a:rPr>
              <a:t> </a:t>
            </a:r>
            <a:r>
              <a:rPr b="1" spc="-75" dirty="0">
                <a:solidFill>
                  <a:srgbClr val="344B5E"/>
                </a:solidFill>
                <a:latin typeface="Trebuchet MS"/>
                <a:cs typeface="Trebuchet MS"/>
              </a:rPr>
              <a:t>Smaller</a:t>
            </a:r>
            <a:endParaRPr dirty="0">
              <a:latin typeface="Trebuchet MS"/>
              <a:cs typeface="Trebuchet MS"/>
            </a:endParaRPr>
          </a:p>
        </p:txBody>
      </p:sp>
    </p:spTree>
    <p:extLst>
      <p:ext uri="{BB962C8B-B14F-4D97-AF65-F5344CB8AC3E}">
        <p14:creationId xmlns:p14="http://schemas.microsoft.com/office/powerpoint/2010/main" val="524801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77">
            <a:extLst>
              <a:ext uri="{FF2B5EF4-FFF2-40B4-BE49-F238E27FC236}">
                <a16:creationId xmlns:a16="http://schemas.microsoft.com/office/drawing/2014/main" id="{A166C725-BF87-4EE3-8E45-0A436E5ACAF8}"/>
              </a:ext>
            </a:extLst>
          </p:cNvPr>
          <p:cNvSpPr>
            <a:spLocks noGrp="1"/>
          </p:cNvSpPr>
          <p:nvPr>
            <p:ph type="title"/>
          </p:nvPr>
        </p:nvSpPr>
        <p:spPr/>
        <p:txBody>
          <a:bodyPr/>
          <a:lstStyle/>
          <a:p>
            <a:r>
              <a:rPr lang="en-US" altLang="zh-CN" dirty="0"/>
              <a:t>SVM</a:t>
            </a:r>
            <a:r>
              <a:rPr lang="zh-CN" altLang="en-US" dirty="0"/>
              <a:t>系数的解释</a:t>
            </a:r>
          </a:p>
        </p:txBody>
      </p:sp>
      <p:pic>
        <p:nvPicPr>
          <p:cNvPr id="79" name="图片 78">
            <a:extLst>
              <a:ext uri="{FF2B5EF4-FFF2-40B4-BE49-F238E27FC236}">
                <a16:creationId xmlns:a16="http://schemas.microsoft.com/office/drawing/2014/main" id="{B3294A04-9F8D-4270-90F7-48F290692059}"/>
              </a:ext>
            </a:extLst>
          </p:cNvPr>
          <p:cNvPicPr>
            <a:picLocks noChangeAspect="1"/>
          </p:cNvPicPr>
          <p:nvPr/>
        </p:nvPicPr>
        <p:blipFill>
          <a:blip r:embed="rId2"/>
          <a:stretch>
            <a:fillRect/>
          </a:stretch>
        </p:blipFill>
        <p:spPr>
          <a:xfrm>
            <a:off x="323528" y="1476559"/>
            <a:ext cx="4065792" cy="512281"/>
          </a:xfrm>
          <a:prstGeom prst="rect">
            <a:avLst/>
          </a:prstGeom>
        </p:spPr>
      </p:pic>
      <p:sp>
        <p:nvSpPr>
          <p:cNvPr id="72" name="object 3">
            <a:extLst>
              <a:ext uri="{FF2B5EF4-FFF2-40B4-BE49-F238E27FC236}">
                <a16:creationId xmlns:a16="http://schemas.microsoft.com/office/drawing/2014/main" id="{8697485E-6BCB-460B-AB7A-9B869BA0E7CC}"/>
              </a:ext>
            </a:extLst>
          </p:cNvPr>
          <p:cNvSpPr/>
          <p:nvPr/>
        </p:nvSpPr>
        <p:spPr>
          <a:xfrm>
            <a:off x="4056126"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73" name="object 4">
            <a:extLst>
              <a:ext uri="{FF2B5EF4-FFF2-40B4-BE49-F238E27FC236}">
                <a16:creationId xmlns:a16="http://schemas.microsoft.com/office/drawing/2014/main" id="{D94D0B74-4B07-431B-8CB2-4ACDAB4006CF}"/>
              </a:ext>
            </a:extLst>
          </p:cNvPr>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74" name="object 5">
            <a:extLst>
              <a:ext uri="{FF2B5EF4-FFF2-40B4-BE49-F238E27FC236}">
                <a16:creationId xmlns:a16="http://schemas.microsoft.com/office/drawing/2014/main" id="{7DB54BFE-0B0B-44FD-BD72-31B360BE88B4}"/>
              </a:ext>
            </a:extLst>
          </p:cNvPr>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75" name="object 6">
            <a:extLst>
              <a:ext uri="{FF2B5EF4-FFF2-40B4-BE49-F238E27FC236}">
                <a16:creationId xmlns:a16="http://schemas.microsoft.com/office/drawing/2014/main" id="{827A0D57-C961-4B98-8AC1-C2B5C117858C}"/>
              </a:ext>
            </a:extLst>
          </p:cNvPr>
          <p:cNvSpPr txBox="1"/>
          <p:nvPr/>
        </p:nvSpPr>
        <p:spPr>
          <a:xfrm>
            <a:off x="2075814" y="3107435"/>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40</a:t>
            </a:r>
            <a:endParaRPr sz="1600">
              <a:latin typeface="Arial"/>
              <a:cs typeface="Arial"/>
            </a:endParaRPr>
          </a:p>
        </p:txBody>
      </p:sp>
      <p:sp>
        <p:nvSpPr>
          <p:cNvPr id="76" name="object 7">
            <a:extLst>
              <a:ext uri="{FF2B5EF4-FFF2-40B4-BE49-F238E27FC236}">
                <a16:creationId xmlns:a16="http://schemas.microsoft.com/office/drawing/2014/main" id="{634499A8-C777-4576-A0E9-4F6DBD2553A0}"/>
              </a:ext>
            </a:extLst>
          </p:cNvPr>
          <p:cNvSpPr txBox="1"/>
          <p:nvPr/>
        </p:nvSpPr>
        <p:spPr>
          <a:xfrm>
            <a:off x="2075814" y="4106163"/>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77" name="object 8">
            <a:extLst>
              <a:ext uri="{FF2B5EF4-FFF2-40B4-BE49-F238E27FC236}">
                <a16:creationId xmlns:a16="http://schemas.microsoft.com/office/drawing/2014/main" id="{0F6A93AE-3E4D-4B9E-B476-501EF5B83C84}"/>
              </a:ext>
            </a:extLst>
          </p:cNvPr>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80" name="object 9">
            <a:extLst>
              <a:ext uri="{FF2B5EF4-FFF2-40B4-BE49-F238E27FC236}">
                <a16:creationId xmlns:a16="http://schemas.microsoft.com/office/drawing/2014/main" id="{748C1934-1D89-4CB9-A2E8-017FD7D73B45}"/>
              </a:ext>
            </a:extLst>
          </p:cNvPr>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81" name="object 10">
            <a:extLst>
              <a:ext uri="{FF2B5EF4-FFF2-40B4-BE49-F238E27FC236}">
                <a16:creationId xmlns:a16="http://schemas.microsoft.com/office/drawing/2014/main" id="{7DEFCA7A-A986-449A-AEE7-00E202871EA6}"/>
              </a:ext>
            </a:extLst>
          </p:cNvPr>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82" name="object 12">
            <a:extLst>
              <a:ext uri="{FF2B5EF4-FFF2-40B4-BE49-F238E27FC236}">
                <a16:creationId xmlns:a16="http://schemas.microsoft.com/office/drawing/2014/main" id="{10A608DC-1B7B-4F33-BC5F-60B23C94E718}"/>
              </a:ext>
            </a:extLst>
          </p:cNvPr>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83" name="object 13">
            <a:extLst>
              <a:ext uri="{FF2B5EF4-FFF2-40B4-BE49-F238E27FC236}">
                <a16:creationId xmlns:a16="http://schemas.microsoft.com/office/drawing/2014/main" id="{E829F221-B2F8-46BF-8934-F58E3F6191D1}"/>
              </a:ext>
            </a:extLst>
          </p:cNvPr>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84" name="object 14">
            <a:extLst>
              <a:ext uri="{FF2B5EF4-FFF2-40B4-BE49-F238E27FC236}">
                <a16:creationId xmlns:a16="http://schemas.microsoft.com/office/drawing/2014/main" id="{CF940795-4948-4D92-8FF6-8B777DCCAB63}"/>
              </a:ext>
            </a:extLst>
          </p:cNvPr>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85" name="object 15">
            <a:extLst>
              <a:ext uri="{FF2B5EF4-FFF2-40B4-BE49-F238E27FC236}">
                <a16:creationId xmlns:a16="http://schemas.microsoft.com/office/drawing/2014/main" id="{B0C4B454-A8AE-4652-A88C-2DF0A9ED7CDC}"/>
              </a:ext>
            </a:extLst>
          </p:cNvPr>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86" name="object 16">
            <a:extLst>
              <a:ext uri="{FF2B5EF4-FFF2-40B4-BE49-F238E27FC236}">
                <a16:creationId xmlns:a16="http://schemas.microsoft.com/office/drawing/2014/main" id="{FD7EF954-6977-4A61-95BA-48F7BBE60B35}"/>
              </a:ext>
            </a:extLst>
          </p:cNvPr>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87" name="object 17">
            <a:extLst>
              <a:ext uri="{FF2B5EF4-FFF2-40B4-BE49-F238E27FC236}">
                <a16:creationId xmlns:a16="http://schemas.microsoft.com/office/drawing/2014/main" id="{AD02FCF4-C04F-41B6-B03A-C599E1049606}"/>
              </a:ext>
            </a:extLst>
          </p:cNvPr>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88" name="object 18">
            <a:extLst>
              <a:ext uri="{FF2B5EF4-FFF2-40B4-BE49-F238E27FC236}">
                <a16:creationId xmlns:a16="http://schemas.microsoft.com/office/drawing/2014/main" id="{0C891CF7-9D52-476C-843F-D920D43B7EC9}"/>
              </a:ext>
            </a:extLst>
          </p:cNvPr>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89" name="object 19">
            <a:extLst>
              <a:ext uri="{FF2B5EF4-FFF2-40B4-BE49-F238E27FC236}">
                <a16:creationId xmlns:a16="http://schemas.microsoft.com/office/drawing/2014/main" id="{8E79A9EF-FDA8-421E-B080-292B549C92F8}"/>
              </a:ext>
            </a:extLst>
          </p:cNvPr>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90" name="object 20">
            <a:extLst>
              <a:ext uri="{FF2B5EF4-FFF2-40B4-BE49-F238E27FC236}">
                <a16:creationId xmlns:a16="http://schemas.microsoft.com/office/drawing/2014/main" id="{1F0FE1FA-6E16-4722-B6BC-2F328BD515E2}"/>
              </a:ext>
            </a:extLst>
          </p:cNvPr>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91" name="object 21">
            <a:extLst>
              <a:ext uri="{FF2B5EF4-FFF2-40B4-BE49-F238E27FC236}">
                <a16:creationId xmlns:a16="http://schemas.microsoft.com/office/drawing/2014/main" id="{F164A2A7-EAB7-4B97-896F-C2B02EE4ADC0}"/>
              </a:ext>
            </a:extLst>
          </p:cNvPr>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92" name="object 22">
            <a:extLst>
              <a:ext uri="{FF2B5EF4-FFF2-40B4-BE49-F238E27FC236}">
                <a16:creationId xmlns:a16="http://schemas.microsoft.com/office/drawing/2014/main" id="{408C467C-D66D-4BCA-A3F6-9BB1C593D1C1}"/>
              </a:ext>
            </a:extLst>
          </p:cNvPr>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93" name="object 23">
            <a:extLst>
              <a:ext uri="{FF2B5EF4-FFF2-40B4-BE49-F238E27FC236}">
                <a16:creationId xmlns:a16="http://schemas.microsoft.com/office/drawing/2014/main" id="{DF3E18BC-1368-4C84-AADE-ADACA9FDA6BF}"/>
              </a:ext>
            </a:extLst>
          </p:cNvPr>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94" name="object 24">
            <a:extLst>
              <a:ext uri="{FF2B5EF4-FFF2-40B4-BE49-F238E27FC236}">
                <a16:creationId xmlns:a16="http://schemas.microsoft.com/office/drawing/2014/main" id="{26087921-3B2E-48B2-9441-493938FC8B05}"/>
              </a:ext>
            </a:extLst>
          </p:cNvPr>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95" name="object 25">
            <a:extLst>
              <a:ext uri="{FF2B5EF4-FFF2-40B4-BE49-F238E27FC236}">
                <a16:creationId xmlns:a16="http://schemas.microsoft.com/office/drawing/2014/main" id="{A4B33F4B-CCB8-4BAC-8733-AF5C54D32F26}"/>
              </a:ext>
            </a:extLst>
          </p:cNvPr>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96" name="object 26">
            <a:extLst>
              <a:ext uri="{FF2B5EF4-FFF2-40B4-BE49-F238E27FC236}">
                <a16:creationId xmlns:a16="http://schemas.microsoft.com/office/drawing/2014/main" id="{55CB816C-3AFC-4B16-968B-184538E78B72}"/>
              </a:ext>
            </a:extLst>
          </p:cNvPr>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97" name="object 27">
            <a:extLst>
              <a:ext uri="{FF2B5EF4-FFF2-40B4-BE49-F238E27FC236}">
                <a16:creationId xmlns:a16="http://schemas.microsoft.com/office/drawing/2014/main" id="{E2F78B20-1080-4C50-821A-980FB59B7336}"/>
              </a:ext>
            </a:extLst>
          </p:cNvPr>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8" name="object 28">
            <a:extLst>
              <a:ext uri="{FF2B5EF4-FFF2-40B4-BE49-F238E27FC236}">
                <a16:creationId xmlns:a16="http://schemas.microsoft.com/office/drawing/2014/main" id="{9D3308DF-7BDF-428D-B1BF-8F781BB4D171}"/>
              </a:ext>
            </a:extLst>
          </p:cNvPr>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99" name="object 29">
            <a:extLst>
              <a:ext uri="{FF2B5EF4-FFF2-40B4-BE49-F238E27FC236}">
                <a16:creationId xmlns:a16="http://schemas.microsoft.com/office/drawing/2014/main" id="{F5D15493-69D1-4624-A131-728AF8A3118B}"/>
              </a:ext>
            </a:extLst>
          </p:cNvPr>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0" name="object 30">
            <a:extLst>
              <a:ext uri="{FF2B5EF4-FFF2-40B4-BE49-F238E27FC236}">
                <a16:creationId xmlns:a16="http://schemas.microsoft.com/office/drawing/2014/main" id="{183B7430-2DFE-46D9-A2FF-E3B6294F90D0}"/>
              </a:ext>
            </a:extLst>
          </p:cNvPr>
          <p:cNvSpPr/>
          <p:nvPr/>
        </p:nvSpPr>
        <p:spPr>
          <a:xfrm>
            <a:off x="3468623" y="41048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101" name="object 31">
            <a:extLst>
              <a:ext uri="{FF2B5EF4-FFF2-40B4-BE49-F238E27FC236}">
                <a16:creationId xmlns:a16="http://schemas.microsoft.com/office/drawing/2014/main" id="{9674CB38-49EA-4382-AA32-60E62AEC3F76}"/>
              </a:ext>
            </a:extLst>
          </p:cNvPr>
          <p:cNvSpPr/>
          <p:nvPr/>
        </p:nvSpPr>
        <p:spPr>
          <a:xfrm>
            <a:off x="3468623" y="41048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02" name="object 32">
            <a:extLst>
              <a:ext uri="{FF2B5EF4-FFF2-40B4-BE49-F238E27FC236}">
                <a16:creationId xmlns:a16="http://schemas.microsoft.com/office/drawing/2014/main" id="{84E68DA5-6BD8-4C13-90A9-FF7EDCBC980D}"/>
              </a:ext>
            </a:extLst>
          </p:cNvPr>
          <p:cNvSpPr/>
          <p:nvPr/>
        </p:nvSpPr>
        <p:spPr>
          <a:xfrm>
            <a:off x="2795016" y="39784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03" name="object 33">
            <a:extLst>
              <a:ext uri="{FF2B5EF4-FFF2-40B4-BE49-F238E27FC236}">
                <a16:creationId xmlns:a16="http://schemas.microsoft.com/office/drawing/2014/main" id="{03231B4A-BC92-4E89-B9A6-B842151C256C}"/>
              </a:ext>
            </a:extLst>
          </p:cNvPr>
          <p:cNvSpPr/>
          <p:nvPr/>
        </p:nvSpPr>
        <p:spPr>
          <a:xfrm>
            <a:off x="2795016" y="39784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04" name="object 34">
            <a:extLst>
              <a:ext uri="{FF2B5EF4-FFF2-40B4-BE49-F238E27FC236}">
                <a16:creationId xmlns:a16="http://schemas.microsoft.com/office/drawing/2014/main" id="{298FCB6F-6532-40B0-8B7D-DD46F92EFFD9}"/>
              </a:ext>
            </a:extLst>
          </p:cNvPr>
          <p:cNvSpPr/>
          <p:nvPr/>
        </p:nvSpPr>
        <p:spPr>
          <a:xfrm>
            <a:off x="3214116" y="32788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5" name="object 35">
            <a:extLst>
              <a:ext uri="{FF2B5EF4-FFF2-40B4-BE49-F238E27FC236}">
                <a16:creationId xmlns:a16="http://schemas.microsoft.com/office/drawing/2014/main" id="{250C74C4-9F4F-4B0C-8077-BB7F7F98A9D6}"/>
              </a:ext>
            </a:extLst>
          </p:cNvPr>
          <p:cNvSpPr/>
          <p:nvPr/>
        </p:nvSpPr>
        <p:spPr>
          <a:xfrm>
            <a:off x="3214116" y="32788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6" name="object 36">
            <a:extLst>
              <a:ext uri="{FF2B5EF4-FFF2-40B4-BE49-F238E27FC236}">
                <a16:creationId xmlns:a16="http://schemas.microsoft.com/office/drawing/2014/main" id="{2F7FC5E8-D045-4FD5-AE65-64CC50B78EBD}"/>
              </a:ext>
            </a:extLst>
          </p:cNvPr>
          <p:cNvSpPr/>
          <p:nvPr/>
        </p:nvSpPr>
        <p:spPr>
          <a:xfrm>
            <a:off x="3572255" y="2935985"/>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7" name="object 37">
            <a:extLst>
              <a:ext uri="{FF2B5EF4-FFF2-40B4-BE49-F238E27FC236}">
                <a16:creationId xmlns:a16="http://schemas.microsoft.com/office/drawing/2014/main" id="{281B8CF7-D26E-47E2-8C78-20DB5F07947F}"/>
              </a:ext>
            </a:extLst>
          </p:cNvPr>
          <p:cNvSpPr/>
          <p:nvPr/>
        </p:nvSpPr>
        <p:spPr>
          <a:xfrm>
            <a:off x="3572255" y="2935985"/>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08" name="object 38">
            <a:extLst>
              <a:ext uri="{FF2B5EF4-FFF2-40B4-BE49-F238E27FC236}">
                <a16:creationId xmlns:a16="http://schemas.microsoft.com/office/drawing/2014/main" id="{E0CD6731-B281-4F6C-86C1-D5C014299E63}"/>
              </a:ext>
            </a:extLst>
          </p:cNvPr>
          <p:cNvSpPr/>
          <p:nvPr/>
        </p:nvSpPr>
        <p:spPr>
          <a:xfrm>
            <a:off x="3499103" y="2480310"/>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2"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09" name="object 39">
            <a:extLst>
              <a:ext uri="{FF2B5EF4-FFF2-40B4-BE49-F238E27FC236}">
                <a16:creationId xmlns:a16="http://schemas.microsoft.com/office/drawing/2014/main" id="{254DAD64-5EBC-46E8-9BC8-1039D5CFE2EB}"/>
              </a:ext>
            </a:extLst>
          </p:cNvPr>
          <p:cNvSpPr/>
          <p:nvPr/>
        </p:nvSpPr>
        <p:spPr>
          <a:xfrm>
            <a:off x="3499103" y="2480310"/>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2"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10" name="object 40">
            <a:extLst>
              <a:ext uri="{FF2B5EF4-FFF2-40B4-BE49-F238E27FC236}">
                <a16:creationId xmlns:a16="http://schemas.microsoft.com/office/drawing/2014/main" id="{B74567E6-8C64-4C25-A238-59134B8B0312}"/>
              </a:ext>
            </a:extLst>
          </p:cNvPr>
          <p:cNvSpPr/>
          <p:nvPr/>
        </p:nvSpPr>
        <p:spPr>
          <a:xfrm>
            <a:off x="2805683" y="31005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111" name="object 41">
            <a:extLst>
              <a:ext uri="{FF2B5EF4-FFF2-40B4-BE49-F238E27FC236}">
                <a16:creationId xmlns:a16="http://schemas.microsoft.com/office/drawing/2014/main" id="{18174DDD-650B-4987-80C1-5C24FCF0755B}"/>
              </a:ext>
            </a:extLst>
          </p:cNvPr>
          <p:cNvSpPr/>
          <p:nvPr/>
        </p:nvSpPr>
        <p:spPr>
          <a:xfrm>
            <a:off x="2805683" y="31005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12" name="object 42">
            <a:extLst>
              <a:ext uri="{FF2B5EF4-FFF2-40B4-BE49-F238E27FC236}">
                <a16:creationId xmlns:a16="http://schemas.microsoft.com/office/drawing/2014/main" id="{80E301F1-F94D-430A-BA49-354B523ED971}"/>
              </a:ext>
            </a:extLst>
          </p:cNvPr>
          <p:cNvSpPr/>
          <p:nvPr/>
        </p:nvSpPr>
        <p:spPr>
          <a:xfrm>
            <a:off x="5338571" y="32453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alpha val="30195"/>
            </a:srgbClr>
          </a:solidFill>
        </p:spPr>
        <p:txBody>
          <a:bodyPr wrap="square" lIns="0" tIns="0" rIns="0" bIns="0" rtlCol="0"/>
          <a:lstStyle/>
          <a:p>
            <a:endParaRPr/>
          </a:p>
        </p:txBody>
      </p:sp>
      <p:sp>
        <p:nvSpPr>
          <p:cNvPr id="113" name="object 43">
            <a:extLst>
              <a:ext uri="{FF2B5EF4-FFF2-40B4-BE49-F238E27FC236}">
                <a16:creationId xmlns:a16="http://schemas.microsoft.com/office/drawing/2014/main" id="{F2D3B0C1-5116-4055-9D85-EEC41FD6DBD2}"/>
              </a:ext>
            </a:extLst>
          </p:cNvPr>
          <p:cNvSpPr/>
          <p:nvPr/>
        </p:nvSpPr>
        <p:spPr>
          <a:xfrm>
            <a:off x="5338571" y="32453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14" name="object 44">
            <a:extLst>
              <a:ext uri="{FF2B5EF4-FFF2-40B4-BE49-F238E27FC236}">
                <a16:creationId xmlns:a16="http://schemas.microsoft.com/office/drawing/2014/main" id="{3C4DB4ED-DB95-46AE-8D8A-7A6FEFF05B8B}"/>
              </a:ext>
            </a:extLst>
          </p:cNvPr>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alpha val="30195"/>
            </a:srgbClr>
          </a:solidFill>
        </p:spPr>
        <p:txBody>
          <a:bodyPr wrap="square" lIns="0" tIns="0" rIns="0" bIns="0" rtlCol="0"/>
          <a:lstStyle/>
          <a:p>
            <a:endParaRPr/>
          </a:p>
        </p:txBody>
      </p:sp>
      <p:sp>
        <p:nvSpPr>
          <p:cNvPr id="115" name="object 45">
            <a:extLst>
              <a:ext uri="{FF2B5EF4-FFF2-40B4-BE49-F238E27FC236}">
                <a16:creationId xmlns:a16="http://schemas.microsoft.com/office/drawing/2014/main" id="{F540F406-7A43-4546-977C-CD9A32A06422}"/>
              </a:ext>
            </a:extLst>
          </p:cNvPr>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16" name="object 46">
            <a:extLst>
              <a:ext uri="{FF2B5EF4-FFF2-40B4-BE49-F238E27FC236}">
                <a16:creationId xmlns:a16="http://schemas.microsoft.com/office/drawing/2014/main" id="{ECDF7B81-5754-494D-B5B6-150877EF9803}"/>
              </a:ext>
            </a:extLst>
          </p:cNvPr>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alpha val="30195"/>
            </a:srgbClr>
          </a:solidFill>
        </p:spPr>
        <p:txBody>
          <a:bodyPr wrap="square" lIns="0" tIns="0" rIns="0" bIns="0" rtlCol="0"/>
          <a:lstStyle/>
          <a:p>
            <a:endParaRPr/>
          </a:p>
        </p:txBody>
      </p:sp>
      <p:sp>
        <p:nvSpPr>
          <p:cNvPr id="117" name="object 47">
            <a:extLst>
              <a:ext uri="{FF2B5EF4-FFF2-40B4-BE49-F238E27FC236}">
                <a16:creationId xmlns:a16="http://schemas.microsoft.com/office/drawing/2014/main" id="{C9FF1739-FA84-4F63-89E2-C4A9DAC0724F}"/>
              </a:ext>
            </a:extLst>
          </p:cNvPr>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18" name="object 48">
            <a:extLst>
              <a:ext uri="{FF2B5EF4-FFF2-40B4-BE49-F238E27FC236}">
                <a16:creationId xmlns:a16="http://schemas.microsoft.com/office/drawing/2014/main" id="{1243CEDB-563E-4874-B323-47B0FFE30EE7}"/>
              </a:ext>
            </a:extLst>
          </p:cNvPr>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alpha val="30195"/>
            </a:srgbClr>
          </a:solidFill>
        </p:spPr>
        <p:txBody>
          <a:bodyPr wrap="square" lIns="0" tIns="0" rIns="0" bIns="0" rtlCol="0"/>
          <a:lstStyle/>
          <a:p>
            <a:endParaRPr/>
          </a:p>
        </p:txBody>
      </p:sp>
      <p:sp>
        <p:nvSpPr>
          <p:cNvPr id="119" name="object 49">
            <a:extLst>
              <a:ext uri="{FF2B5EF4-FFF2-40B4-BE49-F238E27FC236}">
                <a16:creationId xmlns:a16="http://schemas.microsoft.com/office/drawing/2014/main" id="{6643B3FD-B28E-400D-A9EB-723451302EDD}"/>
              </a:ext>
            </a:extLst>
          </p:cNvPr>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120" name="object 50">
            <a:extLst>
              <a:ext uri="{FF2B5EF4-FFF2-40B4-BE49-F238E27FC236}">
                <a16:creationId xmlns:a16="http://schemas.microsoft.com/office/drawing/2014/main" id="{4B801DFA-FA5E-4053-9F9B-81FACE6F3ABB}"/>
              </a:ext>
            </a:extLst>
          </p:cNvPr>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alpha val="30195"/>
            </a:srgbClr>
          </a:solidFill>
        </p:spPr>
        <p:txBody>
          <a:bodyPr wrap="square" lIns="0" tIns="0" rIns="0" bIns="0" rtlCol="0"/>
          <a:lstStyle/>
          <a:p>
            <a:endParaRPr/>
          </a:p>
        </p:txBody>
      </p:sp>
      <p:sp>
        <p:nvSpPr>
          <p:cNvPr id="121" name="object 51">
            <a:extLst>
              <a:ext uri="{FF2B5EF4-FFF2-40B4-BE49-F238E27FC236}">
                <a16:creationId xmlns:a16="http://schemas.microsoft.com/office/drawing/2014/main" id="{CBC7ECAA-D977-49F8-8DE3-6313E9522874}"/>
              </a:ext>
            </a:extLst>
          </p:cNvPr>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2" name="object 52">
            <a:extLst>
              <a:ext uri="{FF2B5EF4-FFF2-40B4-BE49-F238E27FC236}">
                <a16:creationId xmlns:a16="http://schemas.microsoft.com/office/drawing/2014/main" id="{260B80FA-3B7D-46A6-9165-F1D4CDAD38EE}"/>
              </a:ext>
            </a:extLst>
          </p:cNvPr>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alpha val="30195"/>
            </a:srgbClr>
          </a:solidFill>
        </p:spPr>
        <p:txBody>
          <a:bodyPr wrap="square" lIns="0" tIns="0" rIns="0" bIns="0" rtlCol="0"/>
          <a:lstStyle/>
          <a:p>
            <a:endParaRPr/>
          </a:p>
        </p:txBody>
      </p:sp>
      <p:sp>
        <p:nvSpPr>
          <p:cNvPr id="123" name="object 53">
            <a:extLst>
              <a:ext uri="{FF2B5EF4-FFF2-40B4-BE49-F238E27FC236}">
                <a16:creationId xmlns:a16="http://schemas.microsoft.com/office/drawing/2014/main" id="{78104449-9327-4672-9B60-B13ACA3A81D5}"/>
              </a:ext>
            </a:extLst>
          </p:cNvPr>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4" name="object 54">
            <a:extLst>
              <a:ext uri="{FF2B5EF4-FFF2-40B4-BE49-F238E27FC236}">
                <a16:creationId xmlns:a16="http://schemas.microsoft.com/office/drawing/2014/main" id="{801AD564-6AEA-4B19-925E-094ACF893CF0}"/>
              </a:ext>
            </a:extLst>
          </p:cNvPr>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alpha val="30195"/>
            </a:srgbClr>
          </a:solidFill>
        </p:spPr>
        <p:txBody>
          <a:bodyPr wrap="square" lIns="0" tIns="0" rIns="0" bIns="0" rtlCol="0"/>
          <a:lstStyle/>
          <a:p>
            <a:endParaRPr/>
          </a:p>
        </p:txBody>
      </p:sp>
      <p:sp>
        <p:nvSpPr>
          <p:cNvPr id="125" name="object 55">
            <a:extLst>
              <a:ext uri="{FF2B5EF4-FFF2-40B4-BE49-F238E27FC236}">
                <a16:creationId xmlns:a16="http://schemas.microsoft.com/office/drawing/2014/main" id="{0DD048B2-C002-4044-89B2-05B18843A8C8}"/>
              </a:ext>
            </a:extLst>
          </p:cNvPr>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126" name="object 56">
            <a:extLst>
              <a:ext uri="{FF2B5EF4-FFF2-40B4-BE49-F238E27FC236}">
                <a16:creationId xmlns:a16="http://schemas.microsoft.com/office/drawing/2014/main" id="{558FB94A-E840-459E-BF2A-168F8911573B}"/>
              </a:ext>
            </a:extLst>
          </p:cNvPr>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alpha val="30195"/>
            </a:srgbClr>
          </a:solidFill>
        </p:spPr>
        <p:txBody>
          <a:bodyPr wrap="square" lIns="0" tIns="0" rIns="0" bIns="0" rtlCol="0"/>
          <a:lstStyle/>
          <a:p>
            <a:endParaRPr/>
          </a:p>
        </p:txBody>
      </p:sp>
      <p:sp>
        <p:nvSpPr>
          <p:cNvPr id="127" name="object 57">
            <a:extLst>
              <a:ext uri="{FF2B5EF4-FFF2-40B4-BE49-F238E27FC236}">
                <a16:creationId xmlns:a16="http://schemas.microsoft.com/office/drawing/2014/main" id="{BC39AC68-1D88-488E-9B68-F05EA7CAA786}"/>
              </a:ext>
            </a:extLst>
          </p:cNvPr>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28" name="object 58">
            <a:extLst>
              <a:ext uri="{FF2B5EF4-FFF2-40B4-BE49-F238E27FC236}">
                <a16:creationId xmlns:a16="http://schemas.microsoft.com/office/drawing/2014/main" id="{6ED9D968-31CA-4DAA-B16C-A60BC19BAD2C}"/>
              </a:ext>
            </a:extLst>
          </p:cNvPr>
          <p:cNvSpPr/>
          <p:nvPr/>
        </p:nvSpPr>
        <p:spPr>
          <a:xfrm>
            <a:off x="5803391" y="3210305"/>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alpha val="30195"/>
            </a:srgbClr>
          </a:solidFill>
        </p:spPr>
        <p:txBody>
          <a:bodyPr wrap="square" lIns="0" tIns="0" rIns="0" bIns="0" rtlCol="0"/>
          <a:lstStyle/>
          <a:p>
            <a:endParaRPr/>
          </a:p>
        </p:txBody>
      </p:sp>
      <p:sp>
        <p:nvSpPr>
          <p:cNvPr id="129" name="object 59">
            <a:extLst>
              <a:ext uri="{FF2B5EF4-FFF2-40B4-BE49-F238E27FC236}">
                <a16:creationId xmlns:a16="http://schemas.microsoft.com/office/drawing/2014/main" id="{7D54F0A1-8E4C-4467-9F7C-02571C667D01}"/>
              </a:ext>
            </a:extLst>
          </p:cNvPr>
          <p:cNvSpPr/>
          <p:nvPr/>
        </p:nvSpPr>
        <p:spPr>
          <a:xfrm>
            <a:off x="5803391" y="3210305"/>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0" name="object 60">
            <a:extLst>
              <a:ext uri="{FF2B5EF4-FFF2-40B4-BE49-F238E27FC236}">
                <a16:creationId xmlns:a16="http://schemas.microsoft.com/office/drawing/2014/main" id="{F0809B84-E797-42FD-AA15-5634820B3420}"/>
              </a:ext>
            </a:extLst>
          </p:cNvPr>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alpha val="30195"/>
            </a:srgbClr>
          </a:solidFill>
        </p:spPr>
        <p:txBody>
          <a:bodyPr wrap="square" lIns="0" tIns="0" rIns="0" bIns="0" rtlCol="0"/>
          <a:lstStyle/>
          <a:p>
            <a:endParaRPr/>
          </a:p>
        </p:txBody>
      </p:sp>
      <p:sp>
        <p:nvSpPr>
          <p:cNvPr id="131" name="object 61">
            <a:extLst>
              <a:ext uri="{FF2B5EF4-FFF2-40B4-BE49-F238E27FC236}">
                <a16:creationId xmlns:a16="http://schemas.microsoft.com/office/drawing/2014/main" id="{384190B2-3959-444A-AD72-C044047C16F1}"/>
              </a:ext>
            </a:extLst>
          </p:cNvPr>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32" name="object 62">
            <a:extLst>
              <a:ext uri="{FF2B5EF4-FFF2-40B4-BE49-F238E27FC236}">
                <a16:creationId xmlns:a16="http://schemas.microsoft.com/office/drawing/2014/main" id="{E71DF11C-96D1-4686-B835-A094B0FCAB4B}"/>
              </a:ext>
            </a:extLst>
          </p:cNvPr>
          <p:cNvSpPr/>
          <p:nvPr/>
        </p:nvSpPr>
        <p:spPr>
          <a:xfrm>
            <a:off x="5721096" y="2931414"/>
            <a:ext cx="257810" cy="256540"/>
          </a:xfrm>
          <a:custGeom>
            <a:avLst/>
            <a:gdLst/>
            <a:ahLst/>
            <a:cxnLst/>
            <a:rect l="l" t="t" r="r" b="b"/>
            <a:pathLst>
              <a:path w="257810" h="256539">
                <a:moveTo>
                  <a:pt x="128777" y="0"/>
                </a:moveTo>
                <a:lnTo>
                  <a:pt x="78652" y="10054"/>
                </a:lnTo>
                <a:lnTo>
                  <a:pt x="37718" y="37480"/>
                </a:lnTo>
                <a:lnTo>
                  <a:pt x="10120" y="78170"/>
                </a:lnTo>
                <a:lnTo>
                  <a:pt x="0" y="128016"/>
                </a:lnTo>
                <a:lnTo>
                  <a:pt x="10120" y="177861"/>
                </a:lnTo>
                <a:lnTo>
                  <a:pt x="37718" y="218551"/>
                </a:lnTo>
                <a:lnTo>
                  <a:pt x="78652" y="245977"/>
                </a:lnTo>
                <a:lnTo>
                  <a:pt x="128777" y="256031"/>
                </a:lnTo>
                <a:lnTo>
                  <a:pt x="178903" y="245977"/>
                </a:lnTo>
                <a:lnTo>
                  <a:pt x="219837" y="218551"/>
                </a:lnTo>
                <a:lnTo>
                  <a:pt x="247435" y="177861"/>
                </a:lnTo>
                <a:lnTo>
                  <a:pt x="257555" y="128016"/>
                </a:lnTo>
                <a:lnTo>
                  <a:pt x="247435" y="78170"/>
                </a:lnTo>
                <a:lnTo>
                  <a:pt x="219837" y="37480"/>
                </a:lnTo>
                <a:lnTo>
                  <a:pt x="178903" y="10054"/>
                </a:lnTo>
                <a:lnTo>
                  <a:pt x="128777" y="0"/>
                </a:lnTo>
                <a:close/>
              </a:path>
            </a:pathLst>
          </a:custGeom>
          <a:solidFill>
            <a:srgbClr val="D0692F">
              <a:alpha val="30195"/>
            </a:srgbClr>
          </a:solidFill>
        </p:spPr>
        <p:txBody>
          <a:bodyPr wrap="square" lIns="0" tIns="0" rIns="0" bIns="0" rtlCol="0"/>
          <a:lstStyle/>
          <a:p>
            <a:endParaRPr/>
          </a:p>
        </p:txBody>
      </p:sp>
      <p:sp>
        <p:nvSpPr>
          <p:cNvPr id="133" name="object 63">
            <a:extLst>
              <a:ext uri="{FF2B5EF4-FFF2-40B4-BE49-F238E27FC236}">
                <a16:creationId xmlns:a16="http://schemas.microsoft.com/office/drawing/2014/main" id="{811168E5-DAA4-4837-A5A7-CB9259033C23}"/>
              </a:ext>
            </a:extLst>
          </p:cNvPr>
          <p:cNvSpPr/>
          <p:nvPr/>
        </p:nvSpPr>
        <p:spPr>
          <a:xfrm>
            <a:off x="5721096" y="2931414"/>
            <a:ext cx="257810" cy="256540"/>
          </a:xfrm>
          <a:custGeom>
            <a:avLst/>
            <a:gdLst/>
            <a:ahLst/>
            <a:cxnLst/>
            <a:rect l="l" t="t" r="r" b="b"/>
            <a:pathLst>
              <a:path w="257810" h="256539">
                <a:moveTo>
                  <a:pt x="0" y="128016"/>
                </a:moveTo>
                <a:lnTo>
                  <a:pt x="10120" y="78170"/>
                </a:lnTo>
                <a:lnTo>
                  <a:pt x="37718" y="37480"/>
                </a:lnTo>
                <a:lnTo>
                  <a:pt x="78652" y="10054"/>
                </a:lnTo>
                <a:lnTo>
                  <a:pt x="128777" y="0"/>
                </a:lnTo>
                <a:lnTo>
                  <a:pt x="178903" y="10054"/>
                </a:lnTo>
                <a:lnTo>
                  <a:pt x="219837" y="37480"/>
                </a:lnTo>
                <a:lnTo>
                  <a:pt x="247435" y="78170"/>
                </a:lnTo>
                <a:lnTo>
                  <a:pt x="257555" y="128016"/>
                </a:lnTo>
                <a:lnTo>
                  <a:pt x="247435" y="177861"/>
                </a:lnTo>
                <a:lnTo>
                  <a:pt x="219837" y="218551"/>
                </a:lnTo>
                <a:lnTo>
                  <a:pt x="178903" y="245977"/>
                </a:lnTo>
                <a:lnTo>
                  <a:pt x="128777" y="256031"/>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134" name="object 64">
            <a:extLst>
              <a:ext uri="{FF2B5EF4-FFF2-40B4-BE49-F238E27FC236}">
                <a16:creationId xmlns:a16="http://schemas.microsoft.com/office/drawing/2014/main" id="{B705AE3C-5B15-411E-8066-2176333C14FE}"/>
              </a:ext>
            </a:extLst>
          </p:cNvPr>
          <p:cNvSpPr/>
          <p:nvPr/>
        </p:nvSpPr>
        <p:spPr>
          <a:xfrm>
            <a:off x="6013703" y="2509266"/>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alpha val="30195"/>
            </a:srgbClr>
          </a:solidFill>
        </p:spPr>
        <p:txBody>
          <a:bodyPr wrap="square" lIns="0" tIns="0" rIns="0" bIns="0" rtlCol="0"/>
          <a:lstStyle/>
          <a:p>
            <a:endParaRPr/>
          </a:p>
        </p:txBody>
      </p:sp>
      <p:sp>
        <p:nvSpPr>
          <p:cNvPr id="135" name="object 65">
            <a:extLst>
              <a:ext uri="{FF2B5EF4-FFF2-40B4-BE49-F238E27FC236}">
                <a16:creationId xmlns:a16="http://schemas.microsoft.com/office/drawing/2014/main" id="{2C61B603-B575-454E-945B-403ACAD1D512}"/>
              </a:ext>
            </a:extLst>
          </p:cNvPr>
          <p:cNvSpPr/>
          <p:nvPr/>
        </p:nvSpPr>
        <p:spPr>
          <a:xfrm>
            <a:off x="6013703" y="2509266"/>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6" name="object 66">
            <a:extLst>
              <a:ext uri="{FF2B5EF4-FFF2-40B4-BE49-F238E27FC236}">
                <a16:creationId xmlns:a16="http://schemas.microsoft.com/office/drawing/2014/main" id="{5EDDC480-15E3-4F8B-A99C-F27628B24EBA}"/>
              </a:ext>
            </a:extLst>
          </p:cNvPr>
          <p:cNvSpPr/>
          <p:nvPr/>
        </p:nvSpPr>
        <p:spPr>
          <a:xfrm>
            <a:off x="5664708" y="3571494"/>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alpha val="30195"/>
            </a:srgbClr>
          </a:solidFill>
        </p:spPr>
        <p:txBody>
          <a:bodyPr wrap="square" lIns="0" tIns="0" rIns="0" bIns="0" rtlCol="0"/>
          <a:lstStyle/>
          <a:p>
            <a:endParaRPr/>
          </a:p>
        </p:txBody>
      </p:sp>
      <p:sp>
        <p:nvSpPr>
          <p:cNvPr id="137" name="object 67">
            <a:extLst>
              <a:ext uri="{FF2B5EF4-FFF2-40B4-BE49-F238E27FC236}">
                <a16:creationId xmlns:a16="http://schemas.microsoft.com/office/drawing/2014/main" id="{4FABC0E3-C956-45EE-B0B8-D74E3A7B0D67}"/>
              </a:ext>
            </a:extLst>
          </p:cNvPr>
          <p:cNvSpPr/>
          <p:nvPr/>
        </p:nvSpPr>
        <p:spPr>
          <a:xfrm>
            <a:off x="5664708" y="3571494"/>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8" name="object 68">
            <a:extLst>
              <a:ext uri="{FF2B5EF4-FFF2-40B4-BE49-F238E27FC236}">
                <a16:creationId xmlns:a16="http://schemas.microsoft.com/office/drawing/2014/main" id="{24461F27-37B0-4E6B-AF34-25A3DB0CA4E0}"/>
              </a:ext>
            </a:extLst>
          </p:cNvPr>
          <p:cNvSpPr/>
          <p:nvPr/>
        </p:nvSpPr>
        <p:spPr>
          <a:xfrm>
            <a:off x="3884676" y="4514850"/>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39" name="object 69">
            <a:extLst>
              <a:ext uri="{FF2B5EF4-FFF2-40B4-BE49-F238E27FC236}">
                <a16:creationId xmlns:a16="http://schemas.microsoft.com/office/drawing/2014/main" id="{E9257886-E884-4D36-93C5-50BDB0F83925}"/>
              </a:ext>
            </a:extLst>
          </p:cNvPr>
          <p:cNvSpPr/>
          <p:nvPr/>
        </p:nvSpPr>
        <p:spPr>
          <a:xfrm>
            <a:off x="3884676" y="4514850"/>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40" name="object 70">
            <a:extLst>
              <a:ext uri="{FF2B5EF4-FFF2-40B4-BE49-F238E27FC236}">
                <a16:creationId xmlns:a16="http://schemas.microsoft.com/office/drawing/2014/main" id="{262F4599-04ED-44AB-9F8A-9F27C4CC879D}"/>
              </a:ext>
            </a:extLst>
          </p:cNvPr>
          <p:cNvSpPr/>
          <p:nvPr/>
        </p:nvSpPr>
        <p:spPr>
          <a:xfrm>
            <a:off x="4495038" y="2115311"/>
            <a:ext cx="0" cy="2726690"/>
          </a:xfrm>
          <a:custGeom>
            <a:avLst/>
            <a:gdLst/>
            <a:ahLst/>
            <a:cxnLst/>
            <a:rect l="l" t="t" r="r" b="b"/>
            <a:pathLst>
              <a:path h="2726690">
                <a:moveTo>
                  <a:pt x="0" y="2726575"/>
                </a:moveTo>
                <a:lnTo>
                  <a:pt x="0" y="0"/>
                </a:lnTo>
              </a:path>
            </a:pathLst>
          </a:custGeom>
          <a:ln w="53340">
            <a:solidFill>
              <a:srgbClr val="6F2F9F"/>
            </a:solidFill>
          </a:ln>
        </p:spPr>
        <p:txBody>
          <a:bodyPr wrap="square" lIns="0" tIns="0" rIns="0" bIns="0" rtlCol="0"/>
          <a:lstStyle/>
          <a:p>
            <a:endParaRPr/>
          </a:p>
        </p:txBody>
      </p:sp>
      <p:sp>
        <p:nvSpPr>
          <p:cNvPr id="141" name="object 71">
            <a:extLst>
              <a:ext uri="{FF2B5EF4-FFF2-40B4-BE49-F238E27FC236}">
                <a16:creationId xmlns:a16="http://schemas.microsoft.com/office/drawing/2014/main" id="{BDAA9605-51DA-4BA0-8037-7C3E86DEF480}"/>
              </a:ext>
            </a:extLst>
          </p:cNvPr>
          <p:cNvSpPr/>
          <p:nvPr/>
        </p:nvSpPr>
        <p:spPr>
          <a:xfrm>
            <a:off x="4936997" y="2115311"/>
            <a:ext cx="0" cy="2726690"/>
          </a:xfrm>
          <a:custGeom>
            <a:avLst/>
            <a:gdLst/>
            <a:ahLst/>
            <a:cxnLst/>
            <a:rect l="l" t="t" r="r" b="b"/>
            <a:pathLst>
              <a:path h="2726690">
                <a:moveTo>
                  <a:pt x="0" y="2726575"/>
                </a:moveTo>
                <a:lnTo>
                  <a:pt x="0" y="0"/>
                </a:lnTo>
              </a:path>
            </a:pathLst>
          </a:custGeom>
          <a:ln w="53340">
            <a:solidFill>
              <a:srgbClr val="6F2F9F"/>
            </a:solidFill>
            <a:prstDash val="dash"/>
          </a:ln>
        </p:spPr>
        <p:txBody>
          <a:bodyPr wrap="square" lIns="0" tIns="0" rIns="0" bIns="0" rtlCol="0"/>
          <a:lstStyle/>
          <a:p>
            <a:endParaRPr/>
          </a:p>
        </p:txBody>
      </p:sp>
      <p:sp>
        <p:nvSpPr>
          <p:cNvPr id="142" name="object 72">
            <a:extLst>
              <a:ext uri="{FF2B5EF4-FFF2-40B4-BE49-F238E27FC236}">
                <a16:creationId xmlns:a16="http://schemas.microsoft.com/office/drawing/2014/main" id="{BEBC2751-9E25-4C57-9801-39517FD9965B}"/>
              </a:ext>
            </a:extLst>
          </p:cNvPr>
          <p:cNvSpPr/>
          <p:nvPr/>
        </p:nvSpPr>
        <p:spPr>
          <a:xfrm>
            <a:off x="4523233" y="2695195"/>
            <a:ext cx="2548255" cy="742315"/>
          </a:xfrm>
          <a:custGeom>
            <a:avLst/>
            <a:gdLst/>
            <a:ahLst/>
            <a:cxnLst/>
            <a:rect l="l" t="t" r="r" b="b"/>
            <a:pathLst>
              <a:path w="2548254" h="742314">
                <a:moveTo>
                  <a:pt x="2033650" y="0"/>
                </a:moveTo>
                <a:lnTo>
                  <a:pt x="2033650" y="185546"/>
                </a:lnTo>
                <a:lnTo>
                  <a:pt x="0" y="185546"/>
                </a:lnTo>
                <a:lnTo>
                  <a:pt x="0" y="556640"/>
                </a:lnTo>
                <a:lnTo>
                  <a:pt x="2033650" y="556640"/>
                </a:lnTo>
                <a:lnTo>
                  <a:pt x="2033650" y="742187"/>
                </a:lnTo>
                <a:lnTo>
                  <a:pt x="2548127" y="371093"/>
                </a:lnTo>
                <a:lnTo>
                  <a:pt x="2033650" y="0"/>
                </a:lnTo>
                <a:close/>
              </a:path>
            </a:pathLst>
          </a:custGeom>
          <a:solidFill>
            <a:srgbClr val="FFC000"/>
          </a:solidFill>
        </p:spPr>
        <p:txBody>
          <a:bodyPr wrap="square" lIns="0" tIns="0" rIns="0" bIns="0" rtlCol="0"/>
          <a:lstStyle/>
          <a:p>
            <a:endParaRPr/>
          </a:p>
        </p:txBody>
      </p:sp>
      <p:sp>
        <p:nvSpPr>
          <p:cNvPr id="143" name="object 78">
            <a:extLst>
              <a:ext uri="{FF2B5EF4-FFF2-40B4-BE49-F238E27FC236}">
                <a16:creationId xmlns:a16="http://schemas.microsoft.com/office/drawing/2014/main" id="{8B4535C2-474D-4CFB-87AD-B9368CE46657}"/>
              </a:ext>
            </a:extLst>
          </p:cNvPr>
          <p:cNvSpPr/>
          <p:nvPr/>
        </p:nvSpPr>
        <p:spPr>
          <a:xfrm>
            <a:off x="8253095" y="3782695"/>
            <a:ext cx="112395" cy="0"/>
          </a:xfrm>
          <a:custGeom>
            <a:avLst/>
            <a:gdLst/>
            <a:ahLst/>
            <a:cxnLst/>
            <a:rect l="l" t="t" r="r" b="b"/>
            <a:pathLst>
              <a:path w="112395">
                <a:moveTo>
                  <a:pt x="0" y="0"/>
                </a:moveTo>
                <a:lnTo>
                  <a:pt x="112013" y="0"/>
                </a:lnTo>
              </a:path>
            </a:pathLst>
          </a:custGeom>
          <a:ln w="21589">
            <a:solidFill>
              <a:srgbClr val="344B5E"/>
            </a:solidFill>
          </a:ln>
        </p:spPr>
        <p:txBody>
          <a:bodyPr wrap="square" lIns="0" tIns="0" rIns="0" bIns="0" rtlCol="0"/>
          <a:lstStyle/>
          <a:p>
            <a:endParaRPr/>
          </a:p>
        </p:txBody>
      </p:sp>
      <p:sp>
        <p:nvSpPr>
          <p:cNvPr id="144" name="object 79">
            <a:extLst>
              <a:ext uri="{FF2B5EF4-FFF2-40B4-BE49-F238E27FC236}">
                <a16:creationId xmlns:a16="http://schemas.microsoft.com/office/drawing/2014/main" id="{E61F8D21-C8DF-4CD5-B4D5-C6F425AABA56}"/>
              </a:ext>
            </a:extLst>
          </p:cNvPr>
          <p:cNvSpPr/>
          <p:nvPr/>
        </p:nvSpPr>
        <p:spPr>
          <a:xfrm>
            <a:off x="8344471" y="2322830"/>
            <a:ext cx="0" cy="1449070"/>
          </a:xfrm>
          <a:custGeom>
            <a:avLst/>
            <a:gdLst/>
            <a:ahLst/>
            <a:cxnLst/>
            <a:rect l="l" t="t" r="r" b="b"/>
            <a:pathLst>
              <a:path h="1449070">
                <a:moveTo>
                  <a:pt x="0" y="0"/>
                </a:moveTo>
                <a:lnTo>
                  <a:pt x="0" y="1449070"/>
                </a:lnTo>
              </a:path>
            </a:pathLst>
          </a:custGeom>
          <a:ln w="41275">
            <a:solidFill>
              <a:srgbClr val="344B5E"/>
            </a:solidFill>
          </a:ln>
        </p:spPr>
        <p:txBody>
          <a:bodyPr wrap="square" lIns="0" tIns="0" rIns="0" bIns="0" rtlCol="0"/>
          <a:lstStyle/>
          <a:p>
            <a:endParaRPr/>
          </a:p>
        </p:txBody>
      </p:sp>
      <p:sp>
        <p:nvSpPr>
          <p:cNvPr id="145" name="object 80">
            <a:extLst>
              <a:ext uri="{FF2B5EF4-FFF2-40B4-BE49-F238E27FC236}">
                <a16:creationId xmlns:a16="http://schemas.microsoft.com/office/drawing/2014/main" id="{DDFC92BE-E749-4D06-83CC-A77E4E6417EE}"/>
              </a:ext>
            </a:extLst>
          </p:cNvPr>
          <p:cNvSpPr/>
          <p:nvPr/>
        </p:nvSpPr>
        <p:spPr>
          <a:xfrm>
            <a:off x="8253095" y="2312035"/>
            <a:ext cx="112395" cy="0"/>
          </a:xfrm>
          <a:custGeom>
            <a:avLst/>
            <a:gdLst/>
            <a:ahLst/>
            <a:cxnLst/>
            <a:rect l="l" t="t" r="r" b="b"/>
            <a:pathLst>
              <a:path w="112395">
                <a:moveTo>
                  <a:pt x="0" y="0"/>
                </a:moveTo>
                <a:lnTo>
                  <a:pt x="112013" y="0"/>
                </a:lnTo>
              </a:path>
            </a:pathLst>
          </a:custGeom>
          <a:ln w="21589">
            <a:solidFill>
              <a:srgbClr val="344B5E"/>
            </a:solidFill>
          </a:ln>
        </p:spPr>
        <p:txBody>
          <a:bodyPr wrap="square" lIns="0" tIns="0" rIns="0" bIns="0" rtlCol="0"/>
          <a:lstStyle/>
          <a:p>
            <a:endParaRPr/>
          </a:p>
        </p:txBody>
      </p:sp>
      <p:sp>
        <p:nvSpPr>
          <p:cNvPr id="146" name="object 81">
            <a:extLst>
              <a:ext uri="{FF2B5EF4-FFF2-40B4-BE49-F238E27FC236}">
                <a16:creationId xmlns:a16="http://schemas.microsoft.com/office/drawing/2014/main" id="{E1B76F2F-B837-48A9-ACC3-7003EFA3C24F}"/>
              </a:ext>
            </a:extLst>
          </p:cNvPr>
          <p:cNvSpPr/>
          <p:nvPr/>
        </p:nvSpPr>
        <p:spPr>
          <a:xfrm>
            <a:off x="7713092" y="3782695"/>
            <a:ext cx="112395" cy="0"/>
          </a:xfrm>
          <a:custGeom>
            <a:avLst/>
            <a:gdLst/>
            <a:ahLst/>
            <a:cxnLst/>
            <a:rect l="l" t="t" r="r" b="b"/>
            <a:pathLst>
              <a:path w="112395">
                <a:moveTo>
                  <a:pt x="0" y="0"/>
                </a:moveTo>
                <a:lnTo>
                  <a:pt x="112140" y="0"/>
                </a:lnTo>
              </a:path>
            </a:pathLst>
          </a:custGeom>
          <a:ln w="21589">
            <a:solidFill>
              <a:srgbClr val="344B5E"/>
            </a:solidFill>
          </a:ln>
        </p:spPr>
        <p:txBody>
          <a:bodyPr wrap="square" lIns="0" tIns="0" rIns="0" bIns="0" rtlCol="0"/>
          <a:lstStyle/>
          <a:p>
            <a:endParaRPr/>
          </a:p>
        </p:txBody>
      </p:sp>
      <p:sp>
        <p:nvSpPr>
          <p:cNvPr id="147" name="object 82">
            <a:extLst>
              <a:ext uri="{FF2B5EF4-FFF2-40B4-BE49-F238E27FC236}">
                <a16:creationId xmlns:a16="http://schemas.microsoft.com/office/drawing/2014/main" id="{31A3F43E-9320-48D8-86B4-0A234D4F4E51}"/>
              </a:ext>
            </a:extLst>
          </p:cNvPr>
          <p:cNvSpPr/>
          <p:nvPr/>
        </p:nvSpPr>
        <p:spPr>
          <a:xfrm>
            <a:off x="7733792" y="2322830"/>
            <a:ext cx="0" cy="1449070"/>
          </a:xfrm>
          <a:custGeom>
            <a:avLst/>
            <a:gdLst/>
            <a:ahLst/>
            <a:cxnLst/>
            <a:rect l="l" t="t" r="r" b="b"/>
            <a:pathLst>
              <a:path h="1449070">
                <a:moveTo>
                  <a:pt x="0" y="0"/>
                </a:moveTo>
                <a:lnTo>
                  <a:pt x="0" y="1449070"/>
                </a:lnTo>
              </a:path>
            </a:pathLst>
          </a:custGeom>
          <a:ln w="41401">
            <a:solidFill>
              <a:srgbClr val="344B5E"/>
            </a:solidFill>
          </a:ln>
        </p:spPr>
        <p:txBody>
          <a:bodyPr wrap="square" lIns="0" tIns="0" rIns="0" bIns="0" rtlCol="0"/>
          <a:lstStyle/>
          <a:p>
            <a:endParaRPr/>
          </a:p>
        </p:txBody>
      </p:sp>
      <p:sp>
        <p:nvSpPr>
          <p:cNvPr id="148" name="object 83">
            <a:extLst>
              <a:ext uri="{FF2B5EF4-FFF2-40B4-BE49-F238E27FC236}">
                <a16:creationId xmlns:a16="http://schemas.microsoft.com/office/drawing/2014/main" id="{2FEFCFA5-E66F-4D76-8236-281CC86FC552}"/>
              </a:ext>
            </a:extLst>
          </p:cNvPr>
          <p:cNvSpPr/>
          <p:nvPr/>
        </p:nvSpPr>
        <p:spPr>
          <a:xfrm>
            <a:off x="7713092" y="2312035"/>
            <a:ext cx="112395" cy="0"/>
          </a:xfrm>
          <a:custGeom>
            <a:avLst/>
            <a:gdLst/>
            <a:ahLst/>
            <a:cxnLst/>
            <a:rect l="l" t="t" r="r" b="b"/>
            <a:pathLst>
              <a:path w="112395">
                <a:moveTo>
                  <a:pt x="0" y="0"/>
                </a:moveTo>
                <a:lnTo>
                  <a:pt x="112140" y="0"/>
                </a:lnTo>
              </a:path>
            </a:pathLst>
          </a:custGeom>
          <a:ln w="21589">
            <a:solidFill>
              <a:srgbClr val="344B5E"/>
            </a:solidFill>
          </a:ln>
        </p:spPr>
        <p:txBody>
          <a:bodyPr wrap="square" lIns="0" tIns="0" rIns="0" bIns="0" rtlCol="0"/>
          <a:lstStyle/>
          <a:p>
            <a:endParaRPr/>
          </a:p>
        </p:txBody>
      </p:sp>
      <p:sp>
        <p:nvSpPr>
          <p:cNvPr id="149" name="object 84">
            <a:extLst>
              <a:ext uri="{FF2B5EF4-FFF2-40B4-BE49-F238E27FC236}">
                <a16:creationId xmlns:a16="http://schemas.microsoft.com/office/drawing/2014/main" id="{E9D60777-C7FE-4F56-A754-FF904A277819}"/>
              </a:ext>
            </a:extLst>
          </p:cNvPr>
          <p:cNvSpPr txBox="1"/>
          <p:nvPr/>
        </p:nvSpPr>
        <p:spPr>
          <a:xfrm>
            <a:off x="7793254" y="2272502"/>
            <a:ext cx="496188" cy="1412310"/>
          </a:xfrm>
          <a:prstGeom prst="rect">
            <a:avLst/>
          </a:prstGeom>
        </p:spPr>
        <p:txBody>
          <a:bodyPr vert="horz" wrap="square" lIns="0" tIns="13335" rIns="0" bIns="0" rtlCol="0">
            <a:spAutoFit/>
          </a:bodyPr>
          <a:lstStyle/>
          <a:p>
            <a:pPr marL="12700">
              <a:lnSpc>
                <a:spcPct val="150000"/>
              </a:lnSpc>
              <a:spcBef>
                <a:spcPts val="80"/>
              </a:spcBef>
            </a:pPr>
            <a:r>
              <a:rPr lang="zh-CN" altLang="en-US" sz="3200" dirty="0">
                <a:solidFill>
                  <a:srgbClr val="344B5E"/>
                </a:solidFill>
                <a:latin typeface="Verdana"/>
                <a:cs typeface="Verdana"/>
              </a:rPr>
              <a:t>𝛽</a:t>
            </a:r>
            <a:r>
              <a:rPr lang="en-US" altLang="zh-CN" sz="3200" baseline="-15366" dirty="0">
                <a:solidFill>
                  <a:srgbClr val="344B5E"/>
                </a:solidFill>
                <a:latin typeface="Verdana"/>
                <a:cs typeface="Verdana"/>
              </a:rPr>
              <a:t>1</a:t>
            </a:r>
            <a:endParaRPr lang="zh-CN" altLang="en-US" sz="3200" baseline="-15366" dirty="0">
              <a:latin typeface="Verdana"/>
              <a:cs typeface="Verdana"/>
            </a:endParaRPr>
          </a:p>
          <a:p>
            <a:pPr marL="12700">
              <a:lnSpc>
                <a:spcPct val="150000"/>
              </a:lnSpc>
              <a:spcBef>
                <a:spcPts val="80"/>
              </a:spcBef>
            </a:pPr>
            <a:r>
              <a:rPr sz="3200" dirty="0">
                <a:solidFill>
                  <a:srgbClr val="344B5E"/>
                </a:solidFill>
                <a:latin typeface="Verdana"/>
                <a:cs typeface="Verdana"/>
              </a:rPr>
              <a:t>𝛽</a:t>
            </a:r>
            <a:r>
              <a:rPr lang="en-US" altLang="zh-CN" sz="3200" baseline="-15366" dirty="0">
                <a:solidFill>
                  <a:srgbClr val="344B5E"/>
                </a:solidFill>
                <a:latin typeface="Verdana"/>
                <a:cs typeface="Verdana"/>
              </a:rPr>
              <a:t>2</a:t>
            </a:r>
            <a:endParaRPr sz="3200" baseline="-15366" dirty="0">
              <a:latin typeface="Verdana"/>
              <a:cs typeface="Verdana"/>
            </a:endParaRPr>
          </a:p>
        </p:txBody>
      </p:sp>
      <p:sp>
        <p:nvSpPr>
          <p:cNvPr id="150" name="object 85">
            <a:extLst>
              <a:ext uri="{FF2B5EF4-FFF2-40B4-BE49-F238E27FC236}">
                <a16:creationId xmlns:a16="http://schemas.microsoft.com/office/drawing/2014/main" id="{F906CEBE-4760-4758-B4D0-288125323071}"/>
              </a:ext>
            </a:extLst>
          </p:cNvPr>
          <p:cNvSpPr/>
          <p:nvPr/>
        </p:nvSpPr>
        <p:spPr>
          <a:xfrm>
            <a:off x="7152894" y="2377439"/>
            <a:ext cx="405765" cy="1370330"/>
          </a:xfrm>
          <a:custGeom>
            <a:avLst/>
            <a:gdLst/>
            <a:ahLst/>
            <a:cxnLst/>
            <a:rect l="l" t="t" r="r" b="b"/>
            <a:pathLst>
              <a:path w="405765" h="1370330">
                <a:moveTo>
                  <a:pt x="405383" y="1370076"/>
                </a:moveTo>
                <a:lnTo>
                  <a:pt x="334681" y="1348673"/>
                </a:lnTo>
                <a:lnTo>
                  <a:pt x="303106" y="1323368"/>
                </a:lnTo>
                <a:lnTo>
                  <a:pt x="274815" y="1289615"/>
                </a:lnTo>
                <a:lnTo>
                  <a:pt x="250381" y="1248380"/>
                </a:lnTo>
                <a:lnTo>
                  <a:pt x="230377" y="1200629"/>
                </a:lnTo>
                <a:lnTo>
                  <a:pt x="215379" y="1147328"/>
                </a:lnTo>
                <a:lnTo>
                  <a:pt x="205959" y="1089442"/>
                </a:lnTo>
                <a:lnTo>
                  <a:pt x="202691" y="1027938"/>
                </a:lnTo>
                <a:lnTo>
                  <a:pt x="202691" y="1027176"/>
                </a:lnTo>
                <a:lnTo>
                  <a:pt x="199424" y="965671"/>
                </a:lnTo>
                <a:lnTo>
                  <a:pt x="190004" y="907785"/>
                </a:lnTo>
                <a:lnTo>
                  <a:pt x="175005" y="854484"/>
                </a:lnTo>
                <a:lnTo>
                  <a:pt x="155002" y="806733"/>
                </a:lnTo>
                <a:lnTo>
                  <a:pt x="130568" y="765498"/>
                </a:lnTo>
                <a:lnTo>
                  <a:pt x="102277" y="731745"/>
                </a:lnTo>
                <a:lnTo>
                  <a:pt x="70702" y="706440"/>
                </a:lnTo>
                <a:lnTo>
                  <a:pt x="0" y="685038"/>
                </a:lnTo>
                <a:lnTo>
                  <a:pt x="36419" y="679526"/>
                </a:lnTo>
                <a:lnTo>
                  <a:pt x="102277" y="638330"/>
                </a:lnTo>
                <a:lnTo>
                  <a:pt x="130568" y="604577"/>
                </a:lnTo>
                <a:lnTo>
                  <a:pt x="155002" y="563342"/>
                </a:lnTo>
                <a:lnTo>
                  <a:pt x="175005" y="515591"/>
                </a:lnTo>
                <a:lnTo>
                  <a:pt x="190004" y="462290"/>
                </a:lnTo>
                <a:lnTo>
                  <a:pt x="199424" y="404404"/>
                </a:lnTo>
                <a:lnTo>
                  <a:pt x="202691" y="342900"/>
                </a:lnTo>
                <a:lnTo>
                  <a:pt x="202691" y="342138"/>
                </a:lnTo>
                <a:lnTo>
                  <a:pt x="205959" y="280633"/>
                </a:lnTo>
                <a:lnTo>
                  <a:pt x="215379" y="222747"/>
                </a:lnTo>
                <a:lnTo>
                  <a:pt x="230377" y="169446"/>
                </a:lnTo>
                <a:lnTo>
                  <a:pt x="250381" y="121695"/>
                </a:lnTo>
                <a:lnTo>
                  <a:pt x="274815" y="80460"/>
                </a:lnTo>
                <a:lnTo>
                  <a:pt x="303106" y="46707"/>
                </a:lnTo>
                <a:lnTo>
                  <a:pt x="334681" y="21402"/>
                </a:lnTo>
                <a:lnTo>
                  <a:pt x="368964" y="5511"/>
                </a:lnTo>
                <a:lnTo>
                  <a:pt x="405383" y="0"/>
                </a:lnTo>
              </a:path>
            </a:pathLst>
          </a:custGeom>
          <a:ln w="25908">
            <a:solidFill>
              <a:srgbClr val="344B5E"/>
            </a:solidFill>
          </a:ln>
        </p:spPr>
        <p:txBody>
          <a:bodyPr wrap="square" lIns="0" tIns="0" rIns="0" bIns="0" rtlCol="0"/>
          <a:lstStyle/>
          <a:p>
            <a:endParaRPr/>
          </a:p>
        </p:txBody>
      </p:sp>
      <p:sp>
        <p:nvSpPr>
          <p:cNvPr id="151" name="object 86">
            <a:extLst>
              <a:ext uri="{FF2B5EF4-FFF2-40B4-BE49-F238E27FC236}">
                <a16:creationId xmlns:a16="http://schemas.microsoft.com/office/drawing/2014/main" id="{3F8EA89B-2940-43FA-8155-73E2F2259EA4}"/>
              </a:ext>
            </a:extLst>
          </p:cNvPr>
          <p:cNvSpPr txBox="1"/>
          <p:nvPr/>
        </p:nvSpPr>
        <p:spPr>
          <a:xfrm>
            <a:off x="7713092" y="3939523"/>
            <a:ext cx="799707" cy="936154"/>
          </a:xfrm>
          <a:prstGeom prst="rect">
            <a:avLst/>
          </a:prstGeom>
        </p:spPr>
        <p:txBody>
          <a:bodyPr vert="horz" wrap="square" lIns="0" tIns="12700" rIns="0" bIns="0" rtlCol="0">
            <a:spAutoFit/>
          </a:bodyPr>
          <a:lstStyle/>
          <a:p>
            <a:pPr marL="21590" marR="5080" indent="-9525">
              <a:spcBef>
                <a:spcPts val="100"/>
              </a:spcBef>
            </a:pPr>
            <a:r>
              <a:rPr lang="zh-CN" altLang="en-US" sz="2000" b="1" spc="-130" dirty="0">
                <a:solidFill>
                  <a:srgbClr val="344B5E"/>
                </a:solidFill>
                <a:latin typeface="Trebuchet MS"/>
                <a:cs typeface="Trebuchet MS"/>
              </a:rPr>
              <a:t>垂直于超平面的向量</a:t>
            </a:r>
            <a:endParaRPr sz="2000" dirty="0">
              <a:latin typeface="Trebuchet MS"/>
              <a:cs typeface="Trebuchet MS"/>
            </a:endParaRPr>
          </a:p>
        </p:txBody>
      </p:sp>
      <p:sp>
        <p:nvSpPr>
          <p:cNvPr id="152" name="object 10">
            <a:extLst>
              <a:ext uri="{FF2B5EF4-FFF2-40B4-BE49-F238E27FC236}">
                <a16:creationId xmlns:a16="http://schemas.microsoft.com/office/drawing/2014/main" id="{D1F3F3AD-4741-4BB0-963C-9E3F987DFE36}"/>
              </a:ext>
            </a:extLst>
          </p:cNvPr>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dirty="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dirty="0">
              <a:latin typeface="Trebuchet MS"/>
              <a:cs typeface="Trebuchet MS"/>
            </a:endParaRPr>
          </a:p>
        </p:txBody>
      </p:sp>
      <p:sp>
        <p:nvSpPr>
          <p:cNvPr id="153" name="object 6">
            <a:extLst>
              <a:ext uri="{FF2B5EF4-FFF2-40B4-BE49-F238E27FC236}">
                <a16:creationId xmlns:a16="http://schemas.microsoft.com/office/drawing/2014/main" id="{58DF9537-28D7-4A54-BCF8-07989F17FB92}"/>
              </a:ext>
            </a:extLst>
          </p:cNvPr>
          <p:cNvSpPr txBox="1"/>
          <p:nvPr/>
        </p:nvSpPr>
        <p:spPr>
          <a:xfrm>
            <a:off x="1493180" y="3378960"/>
            <a:ext cx="362330" cy="258403"/>
          </a:xfrm>
          <a:prstGeom prst="rect">
            <a:avLst/>
          </a:prstGeom>
        </p:spPr>
        <p:txBody>
          <a:bodyPr vert="horz" wrap="square" lIns="0" tIns="12065" rIns="0" bIns="0" rtlCol="0">
            <a:spAutoFit/>
          </a:bodyPr>
          <a:lstStyle/>
          <a:p>
            <a:pPr marL="12700">
              <a:lnSpc>
                <a:spcPts val="1855"/>
              </a:lnSpc>
            </a:pPr>
            <a:r>
              <a:rPr sz="1600" b="1" spc="-75" dirty="0">
                <a:solidFill>
                  <a:srgbClr val="344B5E"/>
                </a:solidFill>
                <a:latin typeface="Trebuchet MS"/>
                <a:cs typeface="Trebuchet MS"/>
              </a:rPr>
              <a:t>Age</a:t>
            </a:r>
            <a:endParaRPr sz="1600" dirty="0">
              <a:latin typeface="Trebuchet MS"/>
              <a:cs typeface="Trebuchet MS"/>
            </a:endParaRPr>
          </a:p>
        </p:txBody>
      </p:sp>
    </p:spTree>
    <p:extLst>
      <p:ext uri="{BB962C8B-B14F-4D97-AF65-F5344CB8AC3E}">
        <p14:creationId xmlns:p14="http://schemas.microsoft.com/office/powerpoint/2010/main" val="588908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4500" y="1849069"/>
            <a:ext cx="8229600" cy="3179075"/>
          </a:xfrm>
          <a:prstGeom prst="rect">
            <a:avLst/>
          </a:prstGeom>
        </p:spPr>
        <p:txBody>
          <a:bodyPr vert="horz" wrap="square" lIns="0" tIns="90170" rIns="0" bIns="0" rtlCol="0">
            <a:spAutoFit/>
          </a:bodyPr>
          <a:lstStyle/>
          <a:p>
            <a:pPr marL="12700">
              <a:spcBef>
                <a:spcPts val="710"/>
              </a:spcBef>
            </a:pPr>
            <a:r>
              <a:rPr lang="zh-CN" altLang="en-US" sz="2400" b="1" spc="-80" dirty="0">
                <a:solidFill>
                  <a:srgbClr val="84ADAF"/>
                </a:solidFill>
                <a:latin typeface="Trebuchet MS"/>
                <a:cs typeface="Trebuchet MS"/>
              </a:rPr>
              <a:t>导入包含分类方法的类：</a:t>
            </a:r>
            <a:endParaRPr sz="2400" dirty="0">
              <a:latin typeface="Trebuchet MS"/>
              <a:cs typeface="Trebuchet MS"/>
            </a:endParaRPr>
          </a:p>
          <a:p>
            <a:pPr marL="377825">
              <a:spcBef>
                <a:spcPts val="540"/>
              </a:spcBef>
            </a:pPr>
            <a:r>
              <a:rPr sz="2000" b="1" spc="-5" dirty="0">
                <a:solidFill>
                  <a:srgbClr val="8B8B8B"/>
                </a:solidFill>
                <a:latin typeface="Courier New"/>
                <a:cs typeface="Courier New"/>
              </a:rPr>
              <a:t>from sklearn.svm import</a:t>
            </a:r>
            <a:r>
              <a:rPr sz="2000" b="1" spc="60" dirty="0">
                <a:solidFill>
                  <a:srgbClr val="8B8B8B"/>
                </a:solidFill>
                <a:latin typeface="Courier New"/>
                <a:cs typeface="Courier New"/>
              </a:rPr>
              <a:t> </a:t>
            </a:r>
            <a:r>
              <a:rPr sz="2000" b="1" spc="-5" dirty="0">
                <a:solidFill>
                  <a:srgbClr val="0433FF"/>
                </a:solidFill>
                <a:latin typeface="Courier New"/>
                <a:cs typeface="Courier New"/>
              </a:rPr>
              <a:t>LinearSVC</a:t>
            </a:r>
            <a:endParaRPr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dirty="0">
                <a:solidFill>
                  <a:srgbClr val="84ADAF"/>
                </a:solidFill>
                <a:latin typeface="Trebuchet MS"/>
                <a:cs typeface="Trebuchet MS"/>
              </a:rPr>
              <a:t>创建该类的一个对象：</a:t>
            </a:r>
            <a:endParaRPr lang="en-US" dirty="0">
              <a:latin typeface="Trebuchet MS"/>
              <a:cs typeface="Trebuchet MS"/>
            </a:endParaRPr>
          </a:p>
          <a:p>
            <a:pPr marL="377825">
              <a:spcBef>
                <a:spcPts val="535"/>
              </a:spcBef>
            </a:pPr>
            <a:r>
              <a:rPr lang="en-US" sz="2000" b="1" spc="-5" dirty="0" err="1">
                <a:solidFill>
                  <a:srgbClr val="6F2F9F"/>
                </a:solidFill>
                <a:latin typeface="Courier New"/>
                <a:cs typeface="Courier New"/>
              </a:rPr>
              <a:t>linSVC</a:t>
            </a:r>
            <a:r>
              <a:rPr lang="en-US" sz="2000" b="1" spc="-5" dirty="0">
                <a:solidFill>
                  <a:srgbClr val="6F2F9F"/>
                </a:solidFill>
                <a:latin typeface="Courier New"/>
                <a:cs typeface="Courier New"/>
              </a:rPr>
              <a:t> </a:t>
            </a:r>
            <a:r>
              <a:rPr lang="en-US" sz="2000" b="1" spc="-5" dirty="0">
                <a:solidFill>
                  <a:srgbClr val="8B8B8B"/>
                </a:solidFill>
                <a:latin typeface="Courier New"/>
                <a:cs typeface="Courier New"/>
              </a:rPr>
              <a:t>= </a:t>
            </a:r>
            <a:r>
              <a:rPr lang="en-US" sz="2000" b="1" spc="-5" dirty="0" err="1">
                <a:solidFill>
                  <a:srgbClr val="0433FF"/>
                </a:solidFill>
                <a:latin typeface="Courier New"/>
                <a:cs typeface="Courier New"/>
              </a:rPr>
              <a:t>LinearSVC</a:t>
            </a:r>
            <a:r>
              <a:rPr lang="en-US" sz="2000" b="1" spc="-5" dirty="0">
                <a:solidFill>
                  <a:srgbClr val="344B5E"/>
                </a:solidFill>
                <a:latin typeface="Courier New"/>
                <a:cs typeface="Courier New"/>
              </a:rPr>
              <a:t>(penalty='l2',</a:t>
            </a:r>
            <a:r>
              <a:rPr lang="en-US" sz="2000" b="1" spc="80" dirty="0">
                <a:solidFill>
                  <a:srgbClr val="344B5E"/>
                </a:solidFill>
                <a:latin typeface="Courier New"/>
                <a:cs typeface="Courier New"/>
              </a:rPr>
              <a:t> </a:t>
            </a:r>
            <a:r>
              <a:rPr lang="en-US" sz="2000" b="1" spc="-5" dirty="0">
                <a:solidFill>
                  <a:srgbClr val="344B5E"/>
                </a:solidFill>
                <a:latin typeface="Courier New"/>
                <a:cs typeface="Courier New"/>
              </a:rPr>
              <a:t>C=10.0)</a:t>
            </a:r>
            <a:endParaRPr lang="en-US"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dirty="0">
                <a:solidFill>
                  <a:srgbClr val="84ADAF"/>
                </a:solidFill>
                <a:latin typeface="Trebuchet MS"/>
                <a:cs typeface="Trebuchet MS"/>
              </a:rPr>
              <a:t>拟合训练数据，并预测测试数据：</a:t>
            </a:r>
            <a:endParaRPr dirty="0">
              <a:latin typeface="Trebuchet MS"/>
              <a:cs typeface="Trebuchet MS"/>
            </a:endParaRPr>
          </a:p>
          <a:p>
            <a:pPr marL="377825" marR="1230630">
              <a:spcBef>
                <a:spcPts val="535"/>
              </a:spcBef>
            </a:pPr>
            <a:r>
              <a:rPr lang="en-US" sz="2000" b="1" spc="-5" dirty="0" err="1">
                <a:solidFill>
                  <a:srgbClr val="6F2F9F"/>
                </a:solidFill>
                <a:latin typeface="Courier New"/>
                <a:cs typeface="Courier New"/>
              </a:rPr>
              <a:t>l</a:t>
            </a:r>
            <a:r>
              <a:rPr sz="2000" b="1" spc="-5" dirty="0" err="1">
                <a:solidFill>
                  <a:srgbClr val="6F2F9F"/>
                </a:solidFill>
                <a:latin typeface="Courier New"/>
                <a:cs typeface="Courier New"/>
              </a:rPr>
              <a:t>inSVC</a:t>
            </a:r>
            <a:r>
              <a:rPr sz="2000" b="1" spc="-5" dirty="0">
                <a:solidFill>
                  <a:srgbClr val="6F2F9F"/>
                </a:solidFill>
                <a:latin typeface="Courier New"/>
                <a:cs typeface="Courier New"/>
              </a:rPr>
              <a:t> </a:t>
            </a:r>
            <a:r>
              <a:rPr sz="2000" b="1" spc="-5" dirty="0">
                <a:solidFill>
                  <a:srgbClr val="8B8B8B"/>
                </a:solidFill>
                <a:latin typeface="Courier New"/>
                <a:cs typeface="Courier New"/>
              </a:rPr>
              <a:t>= </a:t>
            </a:r>
            <a:r>
              <a:rPr lang="en-US" sz="2000" b="1" spc="-5" dirty="0" err="1">
                <a:solidFill>
                  <a:srgbClr val="6F2F9F"/>
                </a:solidFill>
                <a:latin typeface="Courier New"/>
                <a:cs typeface="Courier New"/>
              </a:rPr>
              <a:t>l</a:t>
            </a:r>
            <a:r>
              <a:rPr sz="2000" b="1" spc="-5" dirty="0" err="1">
                <a:solidFill>
                  <a:srgbClr val="6F2F9F"/>
                </a:solidFill>
                <a:latin typeface="Courier New"/>
                <a:cs typeface="Courier New"/>
              </a:rPr>
              <a:t>inSVC</a:t>
            </a:r>
            <a:r>
              <a:rPr sz="2000" b="1" spc="-5" dirty="0" err="1">
                <a:solidFill>
                  <a:srgbClr val="8B8B8B"/>
                </a:solidFill>
                <a:latin typeface="Courier New"/>
                <a:cs typeface="Courier New"/>
              </a:rPr>
              <a:t>.</a:t>
            </a:r>
            <a:r>
              <a:rPr sz="2000" b="1" spc="-5" dirty="0" err="1">
                <a:solidFill>
                  <a:srgbClr val="C00000"/>
                </a:solidFill>
                <a:latin typeface="Courier New"/>
                <a:cs typeface="Courier New"/>
              </a:rPr>
              <a:t>fit</a:t>
            </a:r>
            <a:r>
              <a:rPr sz="2000" b="1" spc="-5" dirty="0">
                <a:solidFill>
                  <a:srgbClr val="8B8B8B"/>
                </a:solidFill>
                <a:latin typeface="Courier New"/>
                <a:cs typeface="Courier New"/>
              </a:rPr>
              <a:t>(X_train, </a:t>
            </a:r>
            <a:r>
              <a:rPr sz="2000" b="1" spc="-5" dirty="0" err="1">
                <a:solidFill>
                  <a:srgbClr val="8B8B8B"/>
                </a:solidFill>
                <a:latin typeface="Courier New"/>
                <a:cs typeface="Courier New"/>
              </a:rPr>
              <a:t>y_train</a:t>
            </a:r>
            <a:r>
              <a:rPr sz="2000" b="1" spc="-5" dirty="0">
                <a:solidFill>
                  <a:srgbClr val="8B8B8B"/>
                </a:solidFill>
                <a:latin typeface="Courier New"/>
                <a:cs typeface="Courier New"/>
              </a:rPr>
              <a:t>)</a:t>
            </a:r>
            <a:endParaRPr lang="en-US" altLang="zh-CN" sz="2000" b="1" spc="-5" dirty="0">
              <a:solidFill>
                <a:srgbClr val="8B8B8B"/>
              </a:solidFill>
              <a:latin typeface="Courier New"/>
              <a:cs typeface="Courier New"/>
            </a:endParaRPr>
          </a:p>
          <a:p>
            <a:pPr marL="377825" marR="1230630">
              <a:spcBef>
                <a:spcPts val="535"/>
              </a:spcBef>
            </a:pPr>
            <a:r>
              <a:rPr sz="2000" b="1" spc="-5" dirty="0" err="1">
                <a:solidFill>
                  <a:srgbClr val="8B8B8B"/>
                </a:solidFill>
                <a:latin typeface="Courier New"/>
                <a:cs typeface="Courier New"/>
              </a:rPr>
              <a:t>y_predict</a:t>
            </a:r>
            <a:r>
              <a:rPr sz="2000" b="1" spc="-5" dirty="0">
                <a:solidFill>
                  <a:srgbClr val="8B8B8B"/>
                </a:solidFill>
                <a:latin typeface="Courier New"/>
                <a:cs typeface="Courier New"/>
              </a:rPr>
              <a:t> =</a:t>
            </a:r>
            <a:r>
              <a:rPr sz="2000" b="1" spc="5" dirty="0">
                <a:solidFill>
                  <a:srgbClr val="8B8B8B"/>
                </a:solidFill>
                <a:latin typeface="Courier New"/>
                <a:cs typeface="Courier New"/>
              </a:rPr>
              <a:t> </a:t>
            </a:r>
            <a:r>
              <a:rPr lang="en-US" sz="2000" b="1" spc="-5" dirty="0" err="1">
                <a:solidFill>
                  <a:srgbClr val="6F2F9F"/>
                </a:solidFill>
                <a:latin typeface="Courier New"/>
                <a:cs typeface="Courier New"/>
              </a:rPr>
              <a:t>l</a:t>
            </a:r>
            <a:r>
              <a:rPr sz="2000" b="1" spc="-5" dirty="0" err="1">
                <a:solidFill>
                  <a:srgbClr val="6F2F9F"/>
                </a:solidFill>
                <a:latin typeface="Courier New"/>
                <a:cs typeface="Courier New"/>
              </a:rPr>
              <a:t>inSVC</a:t>
            </a:r>
            <a:r>
              <a:rPr sz="2000" b="1" spc="-5" dirty="0" err="1">
                <a:solidFill>
                  <a:srgbClr val="8B8B8B"/>
                </a:solidFill>
                <a:latin typeface="Courier New"/>
                <a:cs typeface="Courier New"/>
              </a:rPr>
              <a:t>.</a:t>
            </a:r>
            <a:r>
              <a:rPr sz="2000" b="1" spc="-5" dirty="0" err="1">
                <a:solidFill>
                  <a:srgbClr val="C00000"/>
                </a:solidFill>
                <a:latin typeface="Courier New"/>
                <a:cs typeface="Courier New"/>
              </a:rPr>
              <a:t>predict</a:t>
            </a:r>
            <a:r>
              <a:rPr sz="2000" b="1" spc="-5" dirty="0">
                <a:solidFill>
                  <a:srgbClr val="8B8B8B"/>
                </a:solidFill>
                <a:latin typeface="Courier New"/>
                <a:cs typeface="Courier New"/>
              </a:rPr>
              <a:t>(X_test)</a:t>
            </a:r>
            <a:endParaRPr sz="2000" dirty="0">
              <a:latin typeface="Courier New"/>
              <a:cs typeface="Courier New"/>
            </a:endParaRPr>
          </a:p>
        </p:txBody>
      </p:sp>
      <p:sp>
        <p:nvSpPr>
          <p:cNvPr id="6" name="标题 5">
            <a:extLst>
              <a:ext uri="{FF2B5EF4-FFF2-40B4-BE49-F238E27FC236}">
                <a16:creationId xmlns:a16="http://schemas.microsoft.com/office/drawing/2014/main" id="{325AAFC0-8A68-4BCB-8FCF-FEEF7A912BAE}"/>
              </a:ext>
            </a:extLst>
          </p:cNvPr>
          <p:cNvSpPr>
            <a:spLocks noGrp="1"/>
          </p:cNvSpPr>
          <p:nvPr>
            <p:ph type="title"/>
          </p:nvPr>
        </p:nvSpPr>
        <p:spPr/>
        <p:txBody>
          <a:bodyPr/>
          <a:lstStyle/>
          <a:p>
            <a:r>
              <a:rPr lang="zh-CN" altLang="en-US" dirty="0"/>
              <a:t>线性</a:t>
            </a:r>
            <a:r>
              <a:rPr lang="en-US" altLang="zh-CN" dirty="0"/>
              <a:t>SVM</a:t>
            </a:r>
            <a:r>
              <a:rPr lang="zh-CN" altLang="en-US" dirty="0"/>
              <a:t>的语法</a:t>
            </a:r>
          </a:p>
        </p:txBody>
      </p:sp>
    </p:spTree>
    <p:extLst>
      <p:ext uri="{BB962C8B-B14F-4D97-AF65-F5344CB8AC3E}">
        <p14:creationId xmlns:p14="http://schemas.microsoft.com/office/powerpoint/2010/main" val="2070552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4500" y="1849069"/>
            <a:ext cx="8229600" cy="3179075"/>
          </a:xfrm>
          <a:prstGeom prst="rect">
            <a:avLst/>
          </a:prstGeom>
        </p:spPr>
        <p:txBody>
          <a:bodyPr vert="horz" wrap="square" lIns="0" tIns="90170" rIns="0" bIns="0" rtlCol="0">
            <a:spAutoFit/>
          </a:bodyPr>
          <a:lstStyle/>
          <a:p>
            <a:pPr marL="12700">
              <a:spcBef>
                <a:spcPts val="710"/>
              </a:spcBef>
            </a:pPr>
            <a:r>
              <a:rPr lang="zh-CN" altLang="en-US" sz="2400" b="1" spc="-80" dirty="0">
                <a:solidFill>
                  <a:srgbClr val="84ADAF"/>
                </a:solidFill>
                <a:latin typeface="Trebuchet MS"/>
                <a:cs typeface="Trebuchet MS"/>
              </a:rPr>
              <a:t>导入包含分类方法的类：</a:t>
            </a:r>
            <a:endParaRPr sz="2400" dirty="0">
              <a:latin typeface="Trebuchet MS"/>
              <a:cs typeface="Trebuchet MS"/>
            </a:endParaRPr>
          </a:p>
          <a:p>
            <a:pPr marL="377825">
              <a:spcBef>
                <a:spcPts val="540"/>
              </a:spcBef>
            </a:pPr>
            <a:r>
              <a:rPr sz="2000" b="1" spc="-5" dirty="0">
                <a:solidFill>
                  <a:srgbClr val="8B8B8B"/>
                </a:solidFill>
                <a:latin typeface="Courier New"/>
                <a:cs typeface="Courier New"/>
              </a:rPr>
              <a:t>from sklearn.svm import</a:t>
            </a:r>
            <a:r>
              <a:rPr sz="2000" b="1" spc="60" dirty="0">
                <a:solidFill>
                  <a:srgbClr val="8B8B8B"/>
                </a:solidFill>
                <a:latin typeface="Courier New"/>
                <a:cs typeface="Courier New"/>
              </a:rPr>
              <a:t> </a:t>
            </a:r>
            <a:r>
              <a:rPr sz="2000" b="1" spc="-5" dirty="0">
                <a:solidFill>
                  <a:srgbClr val="0433FF"/>
                </a:solidFill>
                <a:latin typeface="Courier New"/>
                <a:cs typeface="Courier New"/>
              </a:rPr>
              <a:t>LinearSVC</a:t>
            </a:r>
            <a:endParaRPr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dirty="0">
                <a:solidFill>
                  <a:srgbClr val="84ADAF"/>
                </a:solidFill>
                <a:latin typeface="Trebuchet MS"/>
                <a:cs typeface="Trebuchet MS"/>
              </a:rPr>
              <a:t>创建该类的一个对象：</a:t>
            </a:r>
            <a:endParaRPr lang="en-US" dirty="0">
              <a:latin typeface="Trebuchet MS"/>
              <a:cs typeface="Trebuchet MS"/>
            </a:endParaRPr>
          </a:p>
          <a:p>
            <a:pPr marL="377825">
              <a:spcBef>
                <a:spcPts val="535"/>
              </a:spcBef>
            </a:pPr>
            <a:r>
              <a:rPr lang="en-US" sz="2000" b="1" spc="-5" dirty="0" err="1">
                <a:solidFill>
                  <a:srgbClr val="6F2F9F"/>
                </a:solidFill>
                <a:latin typeface="Courier New"/>
                <a:cs typeface="Courier New"/>
              </a:rPr>
              <a:t>linSVC</a:t>
            </a:r>
            <a:r>
              <a:rPr lang="en-US" sz="2000" b="1" spc="-5" dirty="0">
                <a:solidFill>
                  <a:srgbClr val="6F2F9F"/>
                </a:solidFill>
                <a:latin typeface="Courier New"/>
                <a:cs typeface="Courier New"/>
              </a:rPr>
              <a:t> </a:t>
            </a:r>
            <a:r>
              <a:rPr lang="en-US" sz="2000" b="1" spc="-5" dirty="0">
                <a:solidFill>
                  <a:srgbClr val="8B8B8B"/>
                </a:solidFill>
                <a:latin typeface="Courier New"/>
                <a:cs typeface="Courier New"/>
              </a:rPr>
              <a:t>= </a:t>
            </a:r>
            <a:r>
              <a:rPr lang="en-US" sz="2000" b="1" spc="-5" dirty="0" err="1">
                <a:solidFill>
                  <a:srgbClr val="0433FF"/>
                </a:solidFill>
                <a:latin typeface="Courier New"/>
                <a:cs typeface="Courier New"/>
              </a:rPr>
              <a:t>LinearSVC</a:t>
            </a:r>
            <a:r>
              <a:rPr lang="en-US" sz="2000" b="1" spc="-5" dirty="0">
                <a:solidFill>
                  <a:srgbClr val="344B5E"/>
                </a:solidFill>
                <a:latin typeface="Courier New"/>
                <a:cs typeface="Courier New"/>
              </a:rPr>
              <a:t>(penalty='l2',</a:t>
            </a:r>
            <a:r>
              <a:rPr lang="en-US" sz="2000" b="1" spc="80" dirty="0">
                <a:solidFill>
                  <a:srgbClr val="344B5E"/>
                </a:solidFill>
                <a:latin typeface="Courier New"/>
                <a:cs typeface="Courier New"/>
              </a:rPr>
              <a:t> </a:t>
            </a:r>
            <a:r>
              <a:rPr lang="en-US" sz="2000" b="1" spc="-5" dirty="0">
                <a:solidFill>
                  <a:srgbClr val="344B5E"/>
                </a:solidFill>
                <a:latin typeface="Courier New"/>
                <a:cs typeface="Courier New"/>
              </a:rPr>
              <a:t>C=10.0)</a:t>
            </a:r>
            <a:endParaRPr lang="en-US"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dirty="0">
                <a:solidFill>
                  <a:srgbClr val="84ADAF"/>
                </a:solidFill>
                <a:latin typeface="Trebuchet MS"/>
                <a:cs typeface="Trebuchet MS"/>
              </a:rPr>
              <a:t>拟合训练数据，并预测测试数据：</a:t>
            </a:r>
            <a:endParaRPr dirty="0">
              <a:latin typeface="Trebuchet MS"/>
              <a:cs typeface="Trebuchet MS"/>
            </a:endParaRPr>
          </a:p>
          <a:p>
            <a:pPr marL="377825" marR="1230630">
              <a:spcBef>
                <a:spcPts val="535"/>
              </a:spcBef>
            </a:pPr>
            <a:r>
              <a:rPr lang="en-US" sz="2000" b="1" spc="-5" dirty="0" err="1">
                <a:solidFill>
                  <a:srgbClr val="6F2F9F"/>
                </a:solidFill>
                <a:latin typeface="Courier New"/>
                <a:cs typeface="Courier New"/>
              </a:rPr>
              <a:t>l</a:t>
            </a:r>
            <a:r>
              <a:rPr sz="2000" b="1" spc="-5" dirty="0" err="1">
                <a:solidFill>
                  <a:srgbClr val="6F2F9F"/>
                </a:solidFill>
                <a:latin typeface="Courier New"/>
                <a:cs typeface="Courier New"/>
              </a:rPr>
              <a:t>inSVC</a:t>
            </a:r>
            <a:r>
              <a:rPr sz="2000" b="1" spc="-5" dirty="0">
                <a:solidFill>
                  <a:srgbClr val="6F2F9F"/>
                </a:solidFill>
                <a:latin typeface="Courier New"/>
                <a:cs typeface="Courier New"/>
              </a:rPr>
              <a:t> </a:t>
            </a:r>
            <a:r>
              <a:rPr sz="2000" b="1" spc="-5" dirty="0">
                <a:solidFill>
                  <a:srgbClr val="8B8B8B"/>
                </a:solidFill>
                <a:latin typeface="Courier New"/>
                <a:cs typeface="Courier New"/>
              </a:rPr>
              <a:t>= </a:t>
            </a:r>
            <a:r>
              <a:rPr lang="en-US" sz="2000" b="1" spc="-5" dirty="0" err="1">
                <a:solidFill>
                  <a:srgbClr val="6F2F9F"/>
                </a:solidFill>
                <a:latin typeface="Courier New"/>
                <a:cs typeface="Courier New"/>
              </a:rPr>
              <a:t>l</a:t>
            </a:r>
            <a:r>
              <a:rPr sz="2000" b="1" spc="-5" dirty="0" err="1">
                <a:solidFill>
                  <a:srgbClr val="6F2F9F"/>
                </a:solidFill>
                <a:latin typeface="Courier New"/>
                <a:cs typeface="Courier New"/>
              </a:rPr>
              <a:t>inSVC</a:t>
            </a:r>
            <a:r>
              <a:rPr sz="2000" b="1" spc="-5" dirty="0" err="1">
                <a:solidFill>
                  <a:srgbClr val="8B8B8B"/>
                </a:solidFill>
                <a:latin typeface="Courier New"/>
                <a:cs typeface="Courier New"/>
              </a:rPr>
              <a:t>.</a:t>
            </a:r>
            <a:r>
              <a:rPr sz="2000" b="1" spc="-5" dirty="0" err="1">
                <a:solidFill>
                  <a:srgbClr val="C00000"/>
                </a:solidFill>
                <a:latin typeface="Courier New"/>
                <a:cs typeface="Courier New"/>
              </a:rPr>
              <a:t>fit</a:t>
            </a:r>
            <a:r>
              <a:rPr sz="2000" b="1" spc="-5" dirty="0">
                <a:solidFill>
                  <a:srgbClr val="8B8B8B"/>
                </a:solidFill>
                <a:latin typeface="Courier New"/>
                <a:cs typeface="Courier New"/>
              </a:rPr>
              <a:t>(X_train, </a:t>
            </a:r>
            <a:r>
              <a:rPr sz="2000" b="1" spc="-5" dirty="0" err="1">
                <a:solidFill>
                  <a:srgbClr val="8B8B8B"/>
                </a:solidFill>
                <a:latin typeface="Courier New"/>
                <a:cs typeface="Courier New"/>
              </a:rPr>
              <a:t>y_train</a:t>
            </a:r>
            <a:r>
              <a:rPr sz="2000" b="1" spc="-5" dirty="0">
                <a:solidFill>
                  <a:srgbClr val="8B8B8B"/>
                </a:solidFill>
                <a:latin typeface="Courier New"/>
                <a:cs typeface="Courier New"/>
              </a:rPr>
              <a:t>)</a:t>
            </a:r>
            <a:endParaRPr lang="en-US" altLang="zh-CN" sz="2000" b="1" spc="-5" dirty="0">
              <a:solidFill>
                <a:srgbClr val="8B8B8B"/>
              </a:solidFill>
              <a:latin typeface="Courier New"/>
              <a:cs typeface="Courier New"/>
            </a:endParaRPr>
          </a:p>
          <a:p>
            <a:pPr marL="377825" marR="1230630">
              <a:spcBef>
                <a:spcPts val="535"/>
              </a:spcBef>
            </a:pPr>
            <a:r>
              <a:rPr sz="2000" b="1" spc="-5" dirty="0" err="1">
                <a:solidFill>
                  <a:srgbClr val="8B8B8B"/>
                </a:solidFill>
                <a:latin typeface="Courier New"/>
                <a:cs typeface="Courier New"/>
              </a:rPr>
              <a:t>y_predict</a:t>
            </a:r>
            <a:r>
              <a:rPr sz="2000" b="1" spc="-5" dirty="0">
                <a:solidFill>
                  <a:srgbClr val="8B8B8B"/>
                </a:solidFill>
                <a:latin typeface="Courier New"/>
                <a:cs typeface="Courier New"/>
              </a:rPr>
              <a:t> =</a:t>
            </a:r>
            <a:r>
              <a:rPr sz="2000" b="1" spc="5" dirty="0">
                <a:solidFill>
                  <a:srgbClr val="8B8B8B"/>
                </a:solidFill>
                <a:latin typeface="Courier New"/>
                <a:cs typeface="Courier New"/>
              </a:rPr>
              <a:t> </a:t>
            </a:r>
            <a:r>
              <a:rPr lang="en-US" sz="2000" b="1" spc="-5" dirty="0" err="1">
                <a:solidFill>
                  <a:srgbClr val="6F2F9F"/>
                </a:solidFill>
                <a:latin typeface="Courier New"/>
                <a:cs typeface="Courier New"/>
              </a:rPr>
              <a:t>l</a:t>
            </a:r>
            <a:r>
              <a:rPr sz="2000" b="1" spc="-5" dirty="0" err="1">
                <a:solidFill>
                  <a:srgbClr val="6F2F9F"/>
                </a:solidFill>
                <a:latin typeface="Courier New"/>
                <a:cs typeface="Courier New"/>
              </a:rPr>
              <a:t>inSVC</a:t>
            </a:r>
            <a:r>
              <a:rPr sz="2000" b="1" spc="-5" dirty="0" err="1">
                <a:solidFill>
                  <a:srgbClr val="8B8B8B"/>
                </a:solidFill>
                <a:latin typeface="Courier New"/>
                <a:cs typeface="Courier New"/>
              </a:rPr>
              <a:t>.</a:t>
            </a:r>
            <a:r>
              <a:rPr sz="2000" b="1" spc="-5" dirty="0" err="1">
                <a:solidFill>
                  <a:srgbClr val="C00000"/>
                </a:solidFill>
                <a:latin typeface="Courier New"/>
                <a:cs typeface="Courier New"/>
              </a:rPr>
              <a:t>predict</a:t>
            </a:r>
            <a:r>
              <a:rPr sz="2000" b="1" spc="-5" dirty="0">
                <a:solidFill>
                  <a:srgbClr val="8B8B8B"/>
                </a:solidFill>
                <a:latin typeface="Courier New"/>
                <a:cs typeface="Courier New"/>
              </a:rPr>
              <a:t>(X_test)</a:t>
            </a:r>
            <a:endParaRPr sz="2000" dirty="0">
              <a:latin typeface="Courier New"/>
              <a:cs typeface="Courier New"/>
            </a:endParaRPr>
          </a:p>
        </p:txBody>
      </p:sp>
      <p:sp>
        <p:nvSpPr>
          <p:cNvPr id="6" name="标题 5">
            <a:extLst>
              <a:ext uri="{FF2B5EF4-FFF2-40B4-BE49-F238E27FC236}">
                <a16:creationId xmlns:a16="http://schemas.microsoft.com/office/drawing/2014/main" id="{325AAFC0-8A68-4BCB-8FCF-FEEF7A912BAE}"/>
              </a:ext>
            </a:extLst>
          </p:cNvPr>
          <p:cNvSpPr>
            <a:spLocks noGrp="1"/>
          </p:cNvSpPr>
          <p:nvPr>
            <p:ph type="title"/>
          </p:nvPr>
        </p:nvSpPr>
        <p:spPr/>
        <p:txBody>
          <a:bodyPr/>
          <a:lstStyle/>
          <a:p>
            <a:r>
              <a:rPr lang="zh-CN" altLang="en-US" dirty="0"/>
              <a:t>线性</a:t>
            </a:r>
            <a:r>
              <a:rPr lang="en-US" altLang="zh-CN" dirty="0"/>
              <a:t>SVM</a:t>
            </a:r>
            <a:r>
              <a:rPr lang="zh-CN" altLang="en-US" dirty="0"/>
              <a:t>的语法</a:t>
            </a:r>
          </a:p>
        </p:txBody>
      </p:sp>
      <p:sp>
        <p:nvSpPr>
          <p:cNvPr id="4" name="object 5">
            <a:extLst>
              <a:ext uri="{FF2B5EF4-FFF2-40B4-BE49-F238E27FC236}">
                <a16:creationId xmlns:a16="http://schemas.microsoft.com/office/drawing/2014/main" id="{82A2FC47-20B4-435F-B385-3F8B1FB583DA}"/>
              </a:ext>
            </a:extLst>
          </p:cNvPr>
          <p:cNvSpPr txBox="1"/>
          <p:nvPr/>
        </p:nvSpPr>
        <p:spPr>
          <a:xfrm>
            <a:off x="7596336" y="3268980"/>
            <a:ext cx="1368152" cy="319959"/>
          </a:xfrm>
          <a:prstGeom prst="rect">
            <a:avLst/>
          </a:prstGeom>
        </p:spPr>
        <p:txBody>
          <a:bodyPr vert="horz" wrap="square" lIns="0" tIns="12065" rIns="0" bIns="0" rtlCol="0">
            <a:spAutoFit/>
          </a:bodyPr>
          <a:lstStyle/>
          <a:p>
            <a:pPr marL="133985" marR="5080" indent="-121920">
              <a:spcBef>
                <a:spcPts val="95"/>
              </a:spcBef>
            </a:pPr>
            <a:r>
              <a:rPr lang="zh-CN" altLang="en-US" sz="2000" b="1" spc="-105" dirty="0">
                <a:solidFill>
                  <a:srgbClr val="344B5E"/>
                </a:solidFill>
                <a:latin typeface="Trebuchet MS"/>
                <a:cs typeface="Trebuchet MS"/>
              </a:rPr>
              <a:t>正则化参数</a:t>
            </a:r>
            <a:endParaRPr sz="2000" dirty="0">
              <a:latin typeface="Trebuchet MS"/>
              <a:cs typeface="Trebuchet MS"/>
            </a:endParaRPr>
          </a:p>
        </p:txBody>
      </p:sp>
      <p:sp>
        <p:nvSpPr>
          <p:cNvPr id="5" name="object 6">
            <a:extLst>
              <a:ext uri="{FF2B5EF4-FFF2-40B4-BE49-F238E27FC236}">
                <a16:creationId xmlns:a16="http://schemas.microsoft.com/office/drawing/2014/main" id="{6B77798F-FD82-4186-93B6-E58E55103413}"/>
              </a:ext>
            </a:extLst>
          </p:cNvPr>
          <p:cNvSpPr/>
          <p:nvPr/>
        </p:nvSpPr>
        <p:spPr>
          <a:xfrm>
            <a:off x="6992043" y="3268980"/>
            <a:ext cx="466725" cy="386080"/>
          </a:xfrm>
          <a:custGeom>
            <a:avLst/>
            <a:gdLst/>
            <a:ahLst/>
            <a:cxnLst/>
            <a:rect l="l" t="t" r="r" b="b"/>
            <a:pathLst>
              <a:path w="466725" h="386080">
                <a:moveTo>
                  <a:pt x="192786" y="0"/>
                </a:moveTo>
                <a:lnTo>
                  <a:pt x="0" y="192786"/>
                </a:lnTo>
                <a:lnTo>
                  <a:pt x="192786" y="385571"/>
                </a:lnTo>
                <a:lnTo>
                  <a:pt x="192786" y="289178"/>
                </a:lnTo>
                <a:lnTo>
                  <a:pt x="466343" y="289178"/>
                </a:lnTo>
                <a:lnTo>
                  <a:pt x="466343" y="96393"/>
                </a:lnTo>
                <a:lnTo>
                  <a:pt x="192786" y="96393"/>
                </a:lnTo>
                <a:lnTo>
                  <a:pt x="192786" y="0"/>
                </a:lnTo>
                <a:close/>
              </a:path>
            </a:pathLst>
          </a:custGeom>
          <a:solidFill>
            <a:srgbClr val="7195B0"/>
          </a:solidFill>
        </p:spPr>
        <p:txBody>
          <a:bodyPr wrap="square" lIns="0" tIns="0" rIns="0" bIns="0" rtlCol="0"/>
          <a:lstStyle/>
          <a:p>
            <a:endParaRPr/>
          </a:p>
        </p:txBody>
      </p:sp>
      <p:sp>
        <p:nvSpPr>
          <p:cNvPr id="2" name="文本框 1">
            <a:extLst>
              <a:ext uri="{FF2B5EF4-FFF2-40B4-BE49-F238E27FC236}">
                <a16:creationId xmlns:a16="http://schemas.microsoft.com/office/drawing/2014/main" id="{B1F4AB88-B0F5-4921-ACD9-E3DB6237DE26}"/>
              </a:ext>
            </a:extLst>
          </p:cNvPr>
          <p:cNvSpPr txBox="1"/>
          <p:nvPr/>
        </p:nvSpPr>
        <p:spPr>
          <a:xfrm>
            <a:off x="392843" y="5510108"/>
            <a:ext cx="8358314" cy="400110"/>
          </a:xfrm>
          <a:prstGeom prst="rect">
            <a:avLst/>
          </a:prstGeom>
          <a:noFill/>
        </p:spPr>
        <p:txBody>
          <a:bodyPr wrap="none" rtlCol="0">
            <a:spAutoFit/>
          </a:bodyPr>
          <a:lstStyle/>
          <a:p>
            <a:r>
              <a:rPr lang="en-US" altLang="zh-CN" sz="2000" dirty="0">
                <a:hlinkClick r:id="rId2"/>
              </a:rPr>
              <a:t>http://scikit-learn.org/stable/modules/generated/sklearn.svm.LinearSVC.html</a:t>
            </a:r>
            <a:r>
              <a:rPr lang="en-US" altLang="zh-CN" sz="2000" dirty="0"/>
              <a:t> </a:t>
            </a:r>
            <a:endParaRPr lang="zh-CN" altLang="en-US" sz="2000" dirty="0"/>
          </a:p>
        </p:txBody>
      </p:sp>
      <p:sp>
        <p:nvSpPr>
          <p:cNvPr id="7" name="文本框 6">
            <a:extLst>
              <a:ext uri="{FF2B5EF4-FFF2-40B4-BE49-F238E27FC236}">
                <a16:creationId xmlns:a16="http://schemas.microsoft.com/office/drawing/2014/main" id="{CA92E36B-397F-4EFF-AE2B-3BB50159AD2A}"/>
              </a:ext>
            </a:extLst>
          </p:cNvPr>
          <p:cNvSpPr txBox="1"/>
          <p:nvPr/>
        </p:nvSpPr>
        <p:spPr>
          <a:xfrm>
            <a:off x="2633007" y="6099466"/>
            <a:ext cx="3877985" cy="461665"/>
          </a:xfrm>
          <a:prstGeom prst="rect">
            <a:avLst/>
          </a:prstGeom>
          <a:noFill/>
        </p:spPr>
        <p:txBody>
          <a:bodyPr wrap="none" rtlCol="0">
            <a:spAutoFit/>
          </a:bodyPr>
          <a:lstStyle/>
          <a:p>
            <a:r>
              <a:rPr lang="zh-CN" altLang="en-US" sz="2400" dirty="0"/>
              <a:t>用交叉验证调节正则化参数</a:t>
            </a:r>
          </a:p>
        </p:txBody>
      </p:sp>
    </p:spTree>
    <p:extLst>
      <p:ext uri="{BB962C8B-B14F-4D97-AF65-F5344CB8AC3E}">
        <p14:creationId xmlns:p14="http://schemas.microsoft.com/office/powerpoint/2010/main" val="19016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5" name="object 5"/>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6" name="object 6"/>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7" name="object 7"/>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8" name="object 8"/>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9" name="object 9"/>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0" name="object 10"/>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1" name="object 11"/>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7883653" y="253060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5" name="object 15"/>
          <p:cNvSpPr/>
          <p:nvPr/>
        </p:nvSpPr>
        <p:spPr>
          <a:xfrm>
            <a:off x="7883653" y="2530602"/>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txBox="1"/>
          <p:nvPr/>
        </p:nvSpPr>
        <p:spPr>
          <a:xfrm>
            <a:off x="4331588" y="4052823"/>
            <a:ext cx="2723007"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17" name="object 17"/>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8" name="object 18"/>
          <p:cNvSpPr txBox="1"/>
          <p:nvPr/>
        </p:nvSpPr>
        <p:spPr>
          <a:xfrm>
            <a:off x="539552" y="2510536"/>
            <a:ext cx="1345514" cy="628377"/>
          </a:xfrm>
          <a:prstGeom prst="rect">
            <a:avLst/>
          </a:prstGeom>
        </p:spPr>
        <p:txBody>
          <a:bodyPr vert="horz" wrap="square" lIns="0" tIns="12700" rIns="0" bIns="0" rtlCol="0">
            <a:spAutoFit/>
          </a:bodyPr>
          <a:lstStyle/>
          <a:p>
            <a:pPr marL="12065" marR="5080" indent="635" algn="ctr">
              <a:spcBef>
                <a:spcPts val="100"/>
              </a:spcBef>
            </a:pPr>
            <a:r>
              <a:rPr lang="zh-CN" altLang="en-US" sz="2000" dirty="0">
                <a:latin typeface="Trebuchet MS"/>
                <a:cs typeface="Trebuchet MS"/>
              </a:rPr>
              <a:t>治疗五年后，病人的状况</a:t>
            </a:r>
            <a:endParaRPr sz="2000" dirty="0">
              <a:latin typeface="Trebuchet MS"/>
              <a:cs typeface="Trebuchet MS"/>
            </a:endParaRPr>
          </a:p>
        </p:txBody>
      </p:sp>
      <p:sp>
        <p:nvSpPr>
          <p:cNvPr id="19" name="object 19"/>
          <p:cNvSpPr/>
          <p:nvPr/>
        </p:nvSpPr>
        <p:spPr>
          <a:xfrm>
            <a:off x="3007615" y="3224783"/>
            <a:ext cx="5146675" cy="0"/>
          </a:xfrm>
          <a:custGeom>
            <a:avLst/>
            <a:gdLst/>
            <a:ahLst/>
            <a:cxnLst/>
            <a:rect l="l" t="t" r="r" b="b"/>
            <a:pathLst>
              <a:path w="5146675">
                <a:moveTo>
                  <a:pt x="0" y="0"/>
                </a:moveTo>
                <a:lnTo>
                  <a:pt x="5146420" y="0"/>
                </a:lnTo>
              </a:path>
            </a:pathLst>
          </a:custGeom>
          <a:ln w="25908">
            <a:solidFill>
              <a:srgbClr val="84ADAF"/>
            </a:solidFill>
          </a:ln>
        </p:spPr>
        <p:txBody>
          <a:bodyPr wrap="square" lIns="0" tIns="0" rIns="0" bIns="0" rtlCol="0"/>
          <a:lstStyle/>
          <a:p>
            <a:endParaRPr/>
          </a:p>
        </p:txBody>
      </p:sp>
      <p:sp>
        <p:nvSpPr>
          <p:cNvPr id="20" name="object 20"/>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21" name="object 21"/>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22" name="object 22"/>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3" name="object 23"/>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24" name="object 24"/>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25" name="object 25"/>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6" name="object 26"/>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27" name="object 27"/>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8" name="object 28"/>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9" name="object 29"/>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30" name="object 30"/>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3" name="标题 32">
            <a:extLst>
              <a:ext uri="{FF2B5EF4-FFF2-40B4-BE49-F238E27FC236}">
                <a16:creationId xmlns:a16="http://schemas.microsoft.com/office/drawing/2014/main" id="{C434BC59-8531-4D9D-9A16-22DB32B3EBFD}"/>
              </a:ext>
            </a:extLst>
          </p:cNvPr>
          <p:cNvSpPr>
            <a:spLocks noGrp="1"/>
          </p:cNvSpPr>
          <p:nvPr>
            <p:ph type="title"/>
          </p:nvPr>
        </p:nvSpPr>
        <p:spPr/>
        <p:txBody>
          <a:bodyPr/>
          <a:lstStyle/>
          <a:p>
            <a:r>
              <a:rPr lang="zh-CN" altLang="en-US" dirty="0"/>
              <a:t>支持向量机</a:t>
            </a:r>
          </a:p>
        </p:txBody>
      </p:sp>
    </p:spTree>
    <p:extLst>
      <p:ext uri="{BB962C8B-B14F-4D97-AF65-F5344CB8AC3E}">
        <p14:creationId xmlns:p14="http://schemas.microsoft.com/office/powerpoint/2010/main" val="298026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82D0B-A2D0-456D-A7F0-885CF1B934C9}"/>
              </a:ext>
            </a:extLst>
          </p:cNvPr>
          <p:cNvSpPr>
            <a:spLocks noGrp="1"/>
          </p:cNvSpPr>
          <p:nvPr>
            <p:ph type="title"/>
          </p:nvPr>
        </p:nvSpPr>
        <p:spPr/>
        <p:txBody>
          <a:bodyPr/>
          <a:lstStyle/>
          <a:p>
            <a:r>
              <a:rPr lang="zh-CN" altLang="en-US" dirty="0"/>
              <a:t>核函数</a:t>
            </a:r>
          </a:p>
        </p:txBody>
      </p:sp>
      <p:sp>
        <p:nvSpPr>
          <p:cNvPr id="3" name="文本占位符 2">
            <a:extLst>
              <a:ext uri="{FF2B5EF4-FFF2-40B4-BE49-F238E27FC236}">
                <a16:creationId xmlns:a16="http://schemas.microsoft.com/office/drawing/2014/main" id="{E69032F2-BDAF-4B6C-A1B9-50E90A9A9E3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8490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28165" y="4963617"/>
            <a:ext cx="128905" cy="258404"/>
          </a:xfrm>
          <a:prstGeom prst="rect">
            <a:avLst/>
          </a:prstGeom>
        </p:spPr>
        <p:txBody>
          <a:bodyPr vert="horz" wrap="square" lIns="0" tIns="12065" rIns="0" bIns="0" rtlCol="0">
            <a:spAutoFit/>
          </a:bodyPr>
          <a:lstStyle/>
          <a:p>
            <a:pPr marL="12700">
              <a:spcBef>
                <a:spcPts val="95"/>
              </a:spcBef>
            </a:pPr>
            <a:r>
              <a:rPr sz="1600" spc="-80" dirty="0">
                <a:solidFill>
                  <a:srgbClr val="344B5E"/>
                </a:solidFill>
                <a:latin typeface="Arial"/>
                <a:cs typeface="Arial"/>
              </a:rPr>
              <a:t>0</a:t>
            </a:r>
            <a:endParaRPr sz="1600">
              <a:latin typeface="Arial"/>
              <a:cs typeface="Arial"/>
            </a:endParaRPr>
          </a:p>
        </p:txBody>
      </p:sp>
      <p:sp>
        <p:nvSpPr>
          <p:cNvPr id="4" name="object 4"/>
          <p:cNvSpPr txBox="1"/>
          <p:nvPr/>
        </p:nvSpPr>
        <p:spPr>
          <a:xfrm>
            <a:off x="2075814" y="2108580"/>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60</a:t>
            </a:r>
            <a:endParaRPr sz="1600">
              <a:latin typeface="Arial"/>
              <a:cs typeface="Arial"/>
            </a:endParaRPr>
          </a:p>
        </p:txBody>
      </p:sp>
      <p:sp>
        <p:nvSpPr>
          <p:cNvPr id="5" name="object 5"/>
          <p:cNvSpPr txBox="1"/>
          <p:nvPr/>
        </p:nvSpPr>
        <p:spPr>
          <a:xfrm>
            <a:off x="1505204" y="3107436"/>
            <a:ext cx="800735" cy="1299715"/>
          </a:xfrm>
          <a:prstGeom prst="rect">
            <a:avLst/>
          </a:prstGeom>
        </p:spPr>
        <p:txBody>
          <a:bodyPr vert="horz" wrap="square" lIns="0" tIns="12065" rIns="0" bIns="0" rtlCol="0">
            <a:spAutoFit/>
          </a:bodyPr>
          <a:lstStyle/>
          <a:p>
            <a:pPr marR="5080" algn="r">
              <a:lnSpc>
                <a:spcPts val="1855"/>
              </a:lnSpc>
              <a:spcBef>
                <a:spcPts val="95"/>
              </a:spcBef>
            </a:pPr>
            <a:r>
              <a:rPr sz="1600" spc="-90" dirty="0">
                <a:solidFill>
                  <a:srgbClr val="344B5E"/>
                </a:solidFill>
                <a:latin typeface="Arial"/>
                <a:cs typeface="Arial"/>
              </a:rPr>
              <a:t>40</a:t>
            </a:r>
            <a:endParaRPr sz="1600">
              <a:latin typeface="Arial"/>
              <a:cs typeface="Arial"/>
            </a:endParaRPr>
          </a:p>
          <a:p>
            <a:pPr marL="12700">
              <a:lnSpc>
                <a:spcPts val="1855"/>
              </a:lnSpc>
            </a:pPr>
            <a:r>
              <a:rPr sz="1600" b="1" spc="-75" dirty="0">
                <a:solidFill>
                  <a:srgbClr val="344B5E"/>
                </a:solidFill>
                <a:latin typeface="Trebuchet MS"/>
                <a:cs typeface="Trebuchet MS"/>
              </a:rPr>
              <a:t>Age</a:t>
            </a:r>
            <a:endParaRPr sz="1600">
              <a:latin typeface="Trebuchet MS"/>
              <a:cs typeface="Trebuchet MS"/>
            </a:endParaRPr>
          </a:p>
          <a:p>
            <a:pPr>
              <a:lnSpc>
                <a:spcPct val="100000"/>
              </a:lnSpc>
            </a:pPr>
            <a:endParaRPr sz="1600">
              <a:latin typeface="Times New Roman"/>
              <a:cs typeface="Times New Roman"/>
            </a:endParaRPr>
          </a:p>
          <a:p>
            <a:pPr>
              <a:spcBef>
                <a:spcPts val="10"/>
              </a:spcBef>
            </a:pPr>
            <a:endParaRPr sz="2000">
              <a:latin typeface="Times New Roman"/>
              <a:cs typeface="Times New Roman"/>
            </a:endParaRPr>
          </a:p>
          <a:p>
            <a:pPr marR="5080" algn="r"/>
            <a:r>
              <a:rPr sz="1600" spc="-90" dirty="0">
                <a:solidFill>
                  <a:srgbClr val="344B5E"/>
                </a:solidFill>
                <a:latin typeface="Arial"/>
                <a:cs typeface="Arial"/>
              </a:rPr>
              <a:t>20</a:t>
            </a:r>
            <a:endParaRPr sz="1600">
              <a:latin typeface="Arial"/>
              <a:cs typeface="Arial"/>
            </a:endParaRPr>
          </a:p>
        </p:txBody>
      </p:sp>
      <p:sp>
        <p:nvSpPr>
          <p:cNvPr id="6" name="object 6"/>
          <p:cNvSpPr txBox="1"/>
          <p:nvPr/>
        </p:nvSpPr>
        <p:spPr>
          <a:xfrm>
            <a:off x="5725795" y="4963617"/>
            <a:ext cx="229870"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20</a:t>
            </a:r>
            <a:endParaRPr sz="1600">
              <a:latin typeface="Arial"/>
              <a:cs typeface="Arial"/>
            </a:endParaRPr>
          </a:p>
        </p:txBody>
      </p:sp>
      <p:sp>
        <p:nvSpPr>
          <p:cNvPr id="7" name="object 7"/>
          <p:cNvSpPr/>
          <p:nvPr/>
        </p:nvSpPr>
        <p:spPr>
          <a:xfrm>
            <a:off x="2351533" y="2122933"/>
            <a:ext cx="78105" cy="2837815"/>
          </a:xfrm>
          <a:custGeom>
            <a:avLst/>
            <a:gdLst/>
            <a:ahLst/>
            <a:cxnLst/>
            <a:rect l="l" t="t" r="r" b="b"/>
            <a:pathLst>
              <a:path w="78105" h="2837815">
                <a:moveTo>
                  <a:pt x="51816" y="64769"/>
                </a:moveTo>
                <a:lnTo>
                  <a:pt x="25907" y="64769"/>
                </a:lnTo>
                <a:lnTo>
                  <a:pt x="25907" y="2837281"/>
                </a:lnTo>
                <a:lnTo>
                  <a:pt x="51816" y="2837281"/>
                </a:lnTo>
                <a:lnTo>
                  <a:pt x="51816" y="64769"/>
                </a:lnTo>
                <a:close/>
              </a:path>
              <a:path w="78105" h="2837815">
                <a:moveTo>
                  <a:pt x="38862" y="0"/>
                </a:moveTo>
                <a:lnTo>
                  <a:pt x="0" y="77723"/>
                </a:lnTo>
                <a:lnTo>
                  <a:pt x="25907" y="77723"/>
                </a:lnTo>
                <a:lnTo>
                  <a:pt x="25907" y="64769"/>
                </a:lnTo>
                <a:lnTo>
                  <a:pt x="71247" y="64769"/>
                </a:lnTo>
                <a:lnTo>
                  <a:pt x="38862" y="0"/>
                </a:lnTo>
                <a:close/>
              </a:path>
              <a:path w="78105" h="2837815">
                <a:moveTo>
                  <a:pt x="71247" y="64769"/>
                </a:moveTo>
                <a:lnTo>
                  <a:pt x="51816" y="64769"/>
                </a:lnTo>
                <a:lnTo>
                  <a:pt x="51816" y="77723"/>
                </a:lnTo>
                <a:lnTo>
                  <a:pt x="77724" y="77723"/>
                </a:lnTo>
                <a:lnTo>
                  <a:pt x="71247" y="64769"/>
                </a:lnTo>
                <a:close/>
              </a:path>
            </a:pathLst>
          </a:custGeom>
          <a:solidFill>
            <a:srgbClr val="344B5E"/>
          </a:solidFill>
        </p:spPr>
        <p:txBody>
          <a:bodyPr wrap="square" lIns="0" tIns="0" rIns="0" bIns="0" rtlCol="0"/>
          <a:lstStyle/>
          <a:p>
            <a:endParaRPr/>
          </a:p>
        </p:txBody>
      </p:sp>
      <p:sp>
        <p:nvSpPr>
          <p:cNvPr id="8" name="object 8"/>
          <p:cNvSpPr/>
          <p:nvPr/>
        </p:nvSpPr>
        <p:spPr>
          <a:xfrm>
            <a:off x="2384298"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9" name="object 9"/>
          <p:cNvSpPr/>
          <p:nvPr/>
        </p:nvSpPr>
        <p:spPr>
          <a:xfrm>
            <a:off x="5353811" y="3344417"/>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0" name="object 10"/>
          <p:cNvSpPr/>
          <p:nvPr/>
        </p:nvSpPr>
        <p:spPr>
          <a:xfrm>
            <a:off x="5353811" y="3344417"/>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1" name="object 11"/>
          <p:cNvSpPr/>
          <p:nvPr/>
        </p:nvSpPr>
        <p:spPr>
          <a:xfrm>
            <a:off x="4300728" y="2469641"/>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D0692F"/>
          </a:solidFill>
        </p:spPr>
        <p:txBody>
          <a:bodyPr wrap="square" lIns="0" tIns="0" rIns="0" bIns="0" rtlCol="0"/>
          <a:lstStyle/>
          <a:p>
            <a:endParaRPr/>
          </a:p>
        </p:txBody>
      </p:sp>
      <p:sp>
        <p:nvSpPr>
          <p:cNvPr id="12" name="object 12"/>
          <p:cNvSpPr/>
          <p:nvPr/>
        </p:nvSpPr>
        <p:spPr>
          <a:xfrm>
            <a:off x="4300728" y="2469641"/>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13" name="object 13"/>
          <p:cNvSpPr/>
          <p:nvPr/>
        </p:nvSpPr>
        <p:spPr>
          <a:xfrm>
            <a:off x="4658867" y="224713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8" y="218551"/>
                </a:lnTo>
                <a:lnTo>
                  <a:pt x="78652" y="245977"/>
                </a:lnTo>
                <a:lnTo>
                  <a:pt x="128778" y="256032"/>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D0692F"/>
          </a:solidFill>
        </p:spPr>
        <p:txBody>
          <a:bodyPr wrap="square" lIns="0" tIns="0" rIns="0" bIns="0" rtlCol="0"/>
          <a:lstStyle/>
          <a:p>
            <a:endParaRPr/>
          </a:p>
        </p:txBody>
      </p:sp>
      <p:sp>
        <p:nvSpPr>
          <p:cNvPr id="14" name="object 14"/>
          <p:cNvSpPr/>
          <p:nvPr/>
        </p:nvSpPr>
        <p:spPr>
          <a:xfrm>
            <a:off x="4658867" y="224713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2"/>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15" name="object 15"/>
          <p:cNvSpPr/>
          <p:nvPr/>
        </p:nvSpPr>
        <p:spPr>
          <a:xfrm>
            <a:off x="4954523" y="2515361"/>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16" name="object 16"/>
          <p:cNvSpPr/>
          <p:nvPr/>
        </p:nvSpPr>
        <p:spPr>
          <a:xfrm>
            <a:off x="4954523" y="2515361"/>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17" name="object 17"/>
          <p:cNvSpPr/>
          <p:nvPr/>
        </p:nvSpPr>
        <p:spPr>
          <a:xfrm>
            <a:off x="5119115" y="2978657"/>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D0692F"/>
          </a:solidFill>
        </p:spPr>
        <p:txBody>
          <a:bodyPr wrap="square" lIns="0" tIns="0" rIns="0" bIns="0" rtlCol="0"/>
          <a:lstStyle/>
          <a:p>
            <a:endParaRPr/>
          </a:p>
        </p:txBody>
      </p:sp>
      <p:sp>
        <p:nvSpPr>
          <p:cNvPr id="18" name="object 18"/>
          <p:cNvSpPr/>
          <p:nvPr/>
        </p:nvSpPr>
        <p:spPr>
          <a:xfrm>
            <a:off x="5119115" y="2978657"/>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7"/>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19" name="object 19"/>
          <p:cNvSpPr/>
          <p:nvPr/>
        </p:nvSpPr>
        <p:spPr>
          <a:xfrm>
            <a:off x="5474208" y="2707385"/>
            <a:ext cx="256540" cy="257810"/>
          </a:xfrm>
          <a:custGeom>
            <a:avLst/>
            <a:gdLst/>
            <a:ahLst/>
            <a:cxnLst/>
            <a:rect l="l" t="t" r="r" b="b"/>
            <a:pathLst>
              <a:path w="256539"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1"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0" name="object 20"/>
          <p:cNvSpPr/>
          <p:nvPr/>
        </p:nvSpPr>
        <p:spPr>
          <a:xfrm>
            <a:off x="5474208" y="2707385"/>
            <a:ext cx="256540" cy="257810"/>
          </a:xfrm>
          <a:custGeom>
            <a:avLst/>
            <a:gdLst/>
            <a:ahLst/>
            <a:cxnLst/>
            <a:rect l="l" t="t" r="r" b="b"/>
            <a:pathLst>
              <a:path w="256539" h="257810">
                <a:moveTo>
                  <a:pt x="0" y="128777"/>
                </a:moveTo>
                <a:lnTo>
                  <a:pt x="10054" y="78652"/>
                </a:lnTo>
                <a:lnTo>
                  <a:pt x="37480" y="37718"/>
                </a:lnTo>
                <a:lnTo>
                  <a:pt x="78170" y="10120"/>
                </a:lnTo>
                <a:lnTo>
                  <a:pt x="128015" y="0"/>
                </a:lnTo>
                <a:lnTo>
                  <a:pt x="177861" y="10120"/>
                </a:lnTo>
                <a:lnTo>
                  <a:pt x="218551" y="37718"/>
                </a:lnTo>
                <a:lnTo>
                  <a:pt x="245977" y="78652"/>
                </a:lnTo>
                <a:lnTo>
                  <a:pt x="256031"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6">
            <a:solidFill>
              <a:srgbClr val="344B5E"/>
            </a:solidFill>
          </a:ln>
        </p:spPr>
        <p:txBody>
          <a:bodyPr wrap="square" lIns="0" tIns="0" rIns="0" bIns="0" rtlCol="0"/>
          <a:lstStyle/>
          <a:p>
            <a:endParaRPr/>
          </a:p>
        </p:txBody>
      </p:sp>
      <p:sp>
        <p:nvSpPr>
          <p:cNvPr id="21" name="object 21"/>
          <p:cNvSpPr/>
          <p:nvPr/>
        </p:nvSpPr>
        <p:spPr>
          <a:xfrm>
            <a:off x="5181600" y="2120646"/>
            <a:ext cx="256540" cy="256540"/>
          </a:xfrm>
          <a:custGeom>
            <a:avLst/>
            <a:gdLst/>
            <a:ahLst/>
            <a:cxnLst/>
            <a:rect l="l" t="t" r="r" b="b"/>
            <a:pathLst>
              <a:path w="256539" h="256540">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2" name="object 22"/>
          <p:cNvSpPr/>
          <p:nvPr/>
        </p:nvSpPr>
        <p:spPr>
          <a:xfrm>
            <a:off x="5181600" y="2120646"/>
            <a:ext cx="256540" cy="256540"/>
          </a:xfrm>
          <a:custGeom>
            <a:avLst/>
            <a:gdLst/>
            <a:ahLst/>
            <a:cxnLst/>
            <a:rect l="l" t="t" r="r" b="b"/>
            <a:pathLst>
              <a:path w="256539" h="256540">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3" name="object 23"/>
          <p:cNvSpPr/>
          <p:nvPr/>
        </p:nvSpPr>
        <p:spPr>
          <a:xfrm>
            <a:off x="5715000" y="2320289"/>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4" name="object 24"/>
          <p:cNvSpPr/>
          <p:nvPr/>
        </p:nvSpPr>
        <p:spPr>
          <a:xfrm>
            <a:off x="5715000" y="2320289"/>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5" name="object 25"/>
          <p:cNvSpPr/>
          <p:nvPr/>
        </p:nvSpPr>
        <p:spPr>
          <a:xfrm>
            <a:off x="6490715" y="2518410"/>
            <a:ext cx="256540" cy="257810"/>
          </a:xfrm>
          <a:custGeom>
            <a:avLst/>
            <a:gdLst/>
            <a:ahLst/>
            <a:cxnLst/>
            <a:rect l="l" t="t" r="r" b="b"/>
            <a:pathLst>
              <a:path w="256540" h="257810">
                <a:moveTo>
                  <a:pt x="128015" y="0"/>
                </a:moveTo>
                <a:lnTo>
                  <a:pt x="78170" y="10120"/>
                </a:lnTo>
                <a:lnTo>
                  <a:pt x="37480" y="37718"/>
                </a:lnTo>
                <a:lnTo>
                  <a:pt x="10054" y="78652"/>
                </a:lnTo>
                <a:lnTo>
                  <a:pt x="0" y="128777"/>
                </a:lnTo>
                <a:lnTo>
                  <a:pt x="10054" y="178903"/>
                </a:lnTo>
                <a:lnTo>
                  <a:pt x="37480" y="219837"/>
                </a:lnTo>
                <a:lnTo>
                  <a:pt x="78170" y="247435"/>
                </a:lnTo>
                <a:lnTo>
                  <a:pt x="128015" y="257556"/>
                </a:lnTo>
                <a:lnTo>
                  <a:pt x="177861" y="247435"/>
                </a:lnTo>
                <a:lnTo>
                  <a:pt x="218551" y="219837"/>
                </a:lnTo>
                <a:lnTo>
                  <a:pt x="245977" y="178903"/>
                </a:lnTo>
                <a:lnTo>
                  <a:pt x="256032" y="128777"/>
                </a:lnTo>
                <a:lnTo>
                  <a:pt x="245977" y="78652"/>
                </a:lnTo>
                <a:lnTo>
                  <a:pt x="218551" y="37718"/>
                </a:lnTo>
                <a:lnTo>
                  <a:pt x="177861" y="10120"/>
                </a:lnTo>
                <a:lnTo>
                  <a:pt x="128015" y="0"/>
                </a:lnTo>
                <a:close/>
              </a:path>
            </a:pathLst>
          </a:custGeom>
          <a:solidFill>
            <a:srgbClr val="D0692F"/>
          </a:solidFill>
        </p:spPr>
        <p:txBody>
          <a:bodyPr wrap="square" lIns="0" tIns="0" rIns="0" bIns="0" rtlCol="0"/>
          <a:lstStyle/>
          <a:p>
            <a:endParaRPr/>
          </a:p>
        </p:txBody>
      </p:sp>
      <p:sp>
        <p:nvSpPr>
          <p:cNvPr id="26" name="object 26"/>
          <p:cNvSpPr/>
          <p:nvPr/>
        </p:nvSpPr>
        <p:spPr>
          <a:xfrm>
            <a:off x="6490715" y="2518410"/>
            <a:ext cx="256540" cy="257810"/>
          </a:xfrm>
          <a:custGeom>
            <a:avLst/>
            <a:gdLst/>
            <a:ahLst/>
            <a:cxnLst/>
            <a:rect l="l" t="t" r="r" b="b"/>
            <a:pathLst>
              <a:path w="256540" h="257810">
                <a:moveTo>
                  <a:pt x="0" y="128777"/>
                </a:moveTo>
                <a:lnTo>
                  <a:pt x="10054" y="78652"/>
                </a:lnTo>
                <a:lnTo>
                  <a:pt x="37480" y="37718"/>
                </a:lnTo>
                <a:lnTo>
                  <a:pt x="78170" y="10120"/>
                </a:lnTo>
                <a:lnTo>
                  <a:pt x="128015" y="0"/>
                </a:lnTo>
                <a:lnTo>
                  <a:pt x="177861" y="10120"/>
                </a:lnTo>
                <a:lnTo>
                  <a:pt x="218551" y="37718"/>
                </a:lnTo>
                <a:lnTo>
                  <a:pt x="245977" y="78652"/>
                </a:lnTo>
                <a:lnTo>
                  <a:pt x="256032" y="128777"/>
                </a:lnTo>
                <a:lnTo>
                  <a:pt x="245977" y="178903"/>
                </a:lnTo>
                <a:lnTo>
                  <a:pt x="218551" y="219837"/>
                </a:lnTo>
                <a:lnTo>
                  <a:pt x="177861" y="247435"/>
                </a:lnTo>
                <a:lnTo>
                  <a:pt x="128015" y="257556"/>
                </a:lnTo>
                <a:lnTo>
                  <a:pt x="78170" y="247435"/>
                </a:lnTo>
                <a:lnTo>
                  <a:pt x="37480" y="219837"/>
                </a:lnTo>
                <a:lnTo>
                  <a:pt x="10054" y="178903"/>
                </a:lnTo>
                <a:lnTo>
                  <a:pt x="0" y="128777"/>
                </a:lnTo>
                <a:close/>
              </a:path>
            </a:pathLst>
          </a:custGeom>
          <a:ln w="6095">
            <a:solidFill>
              <a:srgbClr val="344B5E"/>
            </a:solidFill>
          </a:ln>
        </p:spPr>
        <p:txBody>
          <a:bodyPr wrap="square" lIns="0" tIns="0" rIns="0" bIns="0" rtlCol="0"/>
          <a:lstStyle/>
          <a:p>
            <a:endParaRPr/>
          </a:p>
        </p:txBody>
      </p:sp>
      <p:sp>
        <p:nvSpPr>
          <p:cNvPr id="27" name="object 27"/>
          <p:cNvSpPr/>
          <p:nvPr/>
        </p:nvSpPr>
        <p:spPr>
          <a:xfrm>
            <a:off x="6123432" y="296494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28" name="object 28"/>
          <p:cNvSpPr/>
          <p:nvPr/>
        </p:nvSpPr>
        <p:spPr>
          <a:xfrm>
            <a:off x="6123432" y="296494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29" name="object 29"/>
          <p:cNvSpPr/>
          <p:nvPr/>
        </p:nvSpPr>
        <p:spPr>
          <a:xfrm>
            <a:off x="5792723" y="3332226"/>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0" name="object 30"/>
          <p:cNvSpPr/>
          <p:nvPr/>
        </p:nvSpPr>
        <p:spPr>
          <a:xfrm>
            <a:off x="5792723" y="3332226"/>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1" name="object 31"/>
          <p:cNvSpPr/>
          <p:nvPr/>
        </p:nvSpPr>
        <p:spPr>
          <a:xfrm>
            <a:off x="6249923" y="3490722"/>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D0692F"/>
          </a:solidFill>
        </p:spPr>
        <p:txBody>
          <a:bodyPr wrap="square" lIns="0" tIns="0" rIns="0" bIns="0" rtlCol="0"/>
          <a:lstStyle/>
          <a:p>
            <a:endParaRPr/>
          </a:p>
        </p:txBody>
      </p:sp>
      <p:sp>
        <p:nvSpPr>
          <p:cNvPr id="32" name="object 32"/>
          <p:cNvSpPr/>
          <p:nvPr/>
        </p:nvSpPr>
        <p:spPr>
          <a:xfrm>
            <a:off x="6249923" y="3490722"/>
            <a:ext cx="256540" cy="256540"/>
          </a:xfrm>
          <a:custGeom>
            <a:avLst/>
            <a:gdLst/>
            <a:ahLst/>
            <a:cxnLst/>
            <a:rect l="l" t="t" r="r" b="b"/>
            <a:pathLst>
              <a:path w="256540"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33" name="object 33"/>
          <p:cNvSpPr/>
          <p:nvPr/>
        </p:nvSpPr>
        <p:spPr>
          <a:xfrm>
            <a:off x="3805428" y="3874770"/>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34" name="object 34"/>
          <p:cNvSpPr/>
          <p:nvPr/>
        </p:nvSpPr>
        <p:spPr>
          <a:xfrm>
            <a:off x="3805428" y="3874770"/>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5" name="object 35"/>
          <p:cNvSpPr/>
          <p:nvPr/>
        </p:nvSpPr>
        <p:spPr>
          <a:xfrm>
            <a:off x="3454908" y="3606545"/>
            <a:ext cx="256540" cy="257810"/>
          </a:xfrm>
          <a:custGeom>
            <a:avLst/>
            <a:gdLst/>
            <a:ahLst/>
            <a:cxnLst/>
            <a:rect l="l" t="t" r="r" b="b"/>
            <a:pathLst>
              <a:path w="256539" h="257810">
                <a:moveTo>
                  <a:pt x="128015" y="0"/>
                </a:moveTo>
                <a:lnTo>
                  <a:pt x="78170" y="10120"/>
                </a:lnTo>
                <a:lnTo>
                  <a:pt x="37480" y="37718"/>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1" y="128778"/>
                </a:lnTo>
                <a:lnTo>
                  <a:pt x="245977" y="78652"/>
                </a:lnTo>
                <a:lnTo>
                  <a:pt x="218551" y="37718"/>
                </a:lnTo>
                <a:lnTo>
                  <a:pt x="177861" y="10120"/>
                </a:lnTo>
                <a:lnTo>
                  <a:pt x="128015" y="0"/>
                </a:lnTo>
                <a:close/>
              </a:path>
            </a:pathLst>
          </a:custGeom>
          <a:solidFill>
            <a:srgbClr val="84ADAF"/>
          </a:solidFill>
        </p:spPr>
        <p:txBody>
          <a:bodyPr wrap="square" lIns="0" tIns="0" rIns="0" bIns="0" rtlCol="0"/>
          <a:lstStyle/>
          <a:p>
            <a:endParaRPr/>
          </a:p>
        </p:txBody>
      </p:sp>
      <p:sp>
        <p:nvSpPr>
          <p:cNvPr id="36" name="object 36"/>
          <p:cNvSpPr/>
          <p:nvPr/>
        </p:nvSpPr>
        <p:spPr>
          <a:xfrm>
            <a:off x="3454908" y="3606545"/>
            <a:ext cx="256540" cy="257810"/>
          </a:xfrm>
          <a:custGeom>
            <a:avLst/>
            <a:gdLst/>
            <a:ahLst/>
            <a:cxnLst/>
            <a:rect l="l" t="t" r="r" b="b"/>
            <a:pathLst>
              <a:path w="256539" h="257810">
                <a:moveTo>
                  <a:pt x="0" y="128778"/>
                </a:moveTo>
                <a:lnTo>
                  <a:pt x="10054" y="78652"/>
                </a:lnTo>
                <a:lnTo>
                  <a:pt x="37480" y="37718"/>
                </a:lnTo>
                <a:lnTo>
                  <a:pt x="78170" y="10120"/>
                </a:lnTo>
                <a:lnTo>
                  <a:pt x="128015" y="0"/>
                </a:lnTo>
                <a:lnTo>
                  <a:pt x="177861" y="10120"/>
                </a:lnTo>
                <a:lnTo>
                  <a:pt x="218551" y="37718"/>
                </a:lnTo>
                <a:lnTo>
                  <a:pt x="245977" y="78652"/>
                </a:lnTo>
                <a:lnTo>
                  <a:pt x="256031" y="128778"/>
                </a:lnTo>
                <a:lnTo>
                  <a:pt x="245977" y="178903"/>
                </a:lnTo>
                <a:lnTo>
                  <a:pt x="218551" y="219837"/>
                </a:lnTo>
                <a:lnTo>
                  <a:pt x="177861" y="247435"/>
                </a:lnTo>
                <a:lnTo>
                  <a:pt x="128015" y="257556"/>
                </a:lnTo>
                <a:lnTo>
                  <a:pt x="78170" y="247435"/>
                </a:lnTo>
                <a:lnTo>
                  <a:pt x="37480" y="219837"/>
                </a:lnTo>
                <a:lnTo>
                  <a:pt x="10054" y="178903"/>
                </a:lnTo>
                <a:lnTo>
                  <a:pt x="0" y="128778"/>
                </a:lnTo>
                <a:close/>
              </a:path>
            </a:pathLst>
          </a:custGeom>
          <a:ln w="6096">
            <a:solidFill>
              <a:srgbClr val="344B5E"/>
            </a:solidFill>
          </a:ln>
        </p:spPr>
        <p:txBody>
          <a:bodyPr wrap="square" lIns="0" tIns="0" rIns="0" bIns="0" rtlCol="0"/>
          <a:lstStyle/>
          <a:p>
            <a:endParaRPr/>
          </a:p>
        </p:txBody>
      </p:sp>
      <p:sp>
        <p:nvSpPr>
          <p:cNvPr id="37" name="object 37"/>
          <p:cNvSpPr/>
          <p:nvPr/>
        </p:nvSpPr>
        <p:spPr>
          <a:xfrm>
            <a:off x="3788664" y="3207257"/>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61"/>
                </a:lnTo>
                <a:lnTo>
                  <a:pt x="37480" y="218551"/>
                </a:lnTo>
                <a:lnTo>
                  <a:pt x="78170" y="245977"/>
                </a:lnTo>
                <a:lnTo>
                  <a:pt x="128015" y="256031"/>
                </a:lnTo>
                <a:lnTo>
                  <a:pt x="177861" y="245977"/>
                </a:lnTo>
                <a:lnTo>
                  <a:pt x="218551" y="218551"/>
                </a:lnTo>
                <a:lnTo>
                  <a:pt x="245977" y="177861"/>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38" name="object 38"/>
          <p:cNvSpPr/>
          <p:nvPr/>
        </p:nvSpPr>
        <p:spPr>
          <a:xfrm>
            <a:off x="3788664" y="3207257"/>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61"/>
                </a:lnTo>
                <a:lnTo>
                  <a:pt x="218551" y="218551"/>
                </a:lnTo>
                <a:lnTo>
                  <a:pt x="177861" y="245977"/>
                </a:lnTo>
                <a:lnTo>
                  <a:pt x="128015" y="256031"/>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39" name="object 39"/>
          <p:cNvSpPr/>
          <p:nvPr/>
        </p:nvSpPr>
        <p:spPr>
          <a:xfrm>
            <a:off x="4421123" y="3754373"/>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0" name="object 40"/>
          <p:cNvSpPr/>
          <p:nvPr/>
        </p:nvSpPr>
        <p:spPr>
          <a:xfrm>
            <a:off x="4421123" y="3754373"/>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41" name="object 41"/>
          <p:cNvSpPr/>
          <p:nvPr/>
        </p:nvSpPr>
        <p:spPr>
          <a:xfrm>
            <a:off x="4890515" y="3908298"/>
            <a:ext cx="257810" cy="256540"/>
          </a:xfrm>
          <a:custGeom>
            <a:avLst/>
            <a:gdLst/>
            <a:ahLst/>
            <a:cxnLst/>
            <a:rect l="l" t="t" r="r" b="b"/>
            <a:pathLst>
              <a:path w="257810" h="256539">
                <a:moveTo>
                  <a:pt x="128778" y="0"/>
                </a:moveTo>
                <a:lnTo>
                  <a:pt x="78652" y="10054"/>
                </a:lnTo>
                <a:lnTo>
                  <a:pt x="37719" y="37480"/>
                </a:lnTo>
                <a:lnTo>
                  <a:pt x="10120" y="78170"/>
                </a:lnTo>
                <a:lnTo>
                  <a:pt x="0" y="128015"/>
                </a:lnTo>
                <a:lnTo>
                  <a:pt x="10120" y="177861"/>
                </a:lnTo>
                <a:lnTo>
                  <a:pt x="37719" y="218551"/>
                </a:lnTo>
                <a:lnTo>
                  <a:pt x="78652" y="245977"/>
                </a:lnTo>
                <a:lnTo>
                  <a:pt x="128778" y="256031"/>
                </a:lnTo>
                <a:lnTo>
                  <a:pt x="178903" y="245977"/>
                </a:lnTo>
                <a:lnTo>
                  <a:pt x="219837" y="218551"/>
                </a:lnTo>
                <a:lnTo>
                  <a:pt x="247435" y="177861"/>
                </a:lnTo>
                <a:lnTo>
                  <a:pt x="257556" y="128015"/>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2" name="object 42"/>
          <p:cNvSpPr/>
          <p:nvPr/>
        </p:nvSpPr>
        <p:spPr>
          <a:xfrm>
            <a:off x="4890515" y="3908298"/>
            <a:ext cx="257810" cy="256540"/>
          </a:xfrm>
          <a:custGeom>
            <a:avLst/>
            <a:gdLst/>
            <a:ahLst/>
            <a:cxnLst/>
            <a:rect l="l" t="t" r="r" b="b"/>
            <a:pathLst>
              <a:path w="257810" h="256539">
                <a:moveTo>
                  <a:pt x="0" y="128015"/>
                </a:moveTo>
                <a:lnTo>
                  <a:pt x="10120" y="78170"/>
                </a:lnTo>
                <a:lnTo>
                  <a:pt x="37719" y="37480"/>
                </a:lnTo>
                <a:lnTo>
                  <a:pt x="78652" y="10054"/>
                </a:lnTo>
                <a:lnTo>
                  <a:pt x="128778" y="0"/>
                </a:lnTo>
                <a:lnTo>
                  <a:pt x="178903" y="10054"/>
                </a:lnTo>
                <a:lnTo>
                  <a:pt x="219837" y="37480"/>
                </a:lnTo>
                <a:lnTo>
                  <a:pt x="247435" y="78170"/>
                </a:lnTo>
                <a:lnTo>
                  <a:pt x="257556" y="128015"/>
                </a:lnTo>
                <a:lnTo>
                  <a:pt x="247435" y="177861"/>
                </a:lnTo>
                <a:lnTo>
                  <a:pt x="219837" y="218551"/>
                </a:lnTo>
                <a:lnTo>
                  <a:pt x="178903" y="245977"/>
                </a:lnTo>
                <a:lnTo>
                  <a:pt x="128778" y="256031"/>
                </a:lnTo>
                <a:lnTo>
                  <a:pt x="78652" y="245977"/>
                </a:lnTo>
                <a:lnTo>
                  <a:pt x="37718" y="218551"/>
                </a:lnTo>
                <a:lnTo>
                  <a:pt x="10120" y="177861"/>
                </a:lnTo>
                <a:lnTo>
                  <a:pt x="0" y="128015"/>
                </a:lnTo>
                <a:close/>
              </a:path>
            </a:pathLst>
          </a:custGeom>
          <a:ln w="6096">
            <a:solidFill>
              <a:srgbClr val="344B5E"/>
            </a:solidFill>
          </a:ln>
        </p:spPr>
        <p:txBody>
          <a:bodyPr wrap="square" lIns="0" tIns="0" rIns="0" bIns="0" rtlCol="0"/>
          <a:lstStyle/>
          <a:p>
            <a:endParaRPr/>
          </a:p>
        </p:txBody>
      </p:sp>
      <p:sp>
        <p:nvSpPr>
          <p:cNvPr id="43" name="object 43"/>
          <p:cNvSpPr/>
          <p:nvPr/>
        </p:nvSpPr>
        <p:spPr>
          <a:xfrm>
            <a:off x="4888991" y="4315205"/>
            <a:ext cx="257810" cy="256540"/>
          </a:xfrm>
          <a:custGeom>
            <a:avLst/>
            <a:gdLst/>
            <a:ahLst/>
            <a:cxnLst/>
            <a:rect l="l" t="t" r="r" b="b"/>
            <a:pathLst>
              <a:path w="257810" h="256539">
                <a:moveTo>
                  <a:pt x="128778" y="0"/>
                </a:moveTo>
                <a:lnTo>
                  <a:pt x="78652" y="10054"/>
                </a:lnTo>
                <a:lnTo>
                  <a:pt x="37719" y="37480"/>
                </a:lnTo>
                <a:lnTo>
                  <a:pt x="10120" y="78170"/>
                </a:lnTo>
                <a:lnTo>
                  <a:pt x="0" y="128016"/>
                </a:lnTo>
                <a:lnTo>
                  <a:pt x="10120" y="177861"/>
                </a:lnTo>
                <a:lnTo>
                  <a:pt x="37718" y="218551"/>
                </a:lnTo>
                <a:lnTo>
                  <a:pt x="78652" y="245977"/>
                </a:lnTo>
                <a:lnTo>
                  <a:pt x="128778" y="256032"/>
                </a:lnTo>
                <a:lnTo>
                  <a:pt x="178903" y="245977"/>
                </a:lnTo>
                <a:lnTo>
                  <a:pt x="219837" y="218551"/>
                </a:lnTo>
                <a:lnTo>
                  <a:pt x="247435" y="177861"/>
                </a:lnTo>
                <a:lnTo>
                  <a:pt x="257556" y="128016"/>
                </a:lnTo>
                <a:lnTo>
                  <a:pt x="247435" y="78170"/>
                </a:lnTo>
                <a:lnTo>
                  <a:pt x="219837" y="37480"/>
                </a:lnTo>
                <a:lnTo>
                  <a:pt x="178903" y="10054"/>
                </a:lnTo>
                <a:lnTo>
                  <a:pt x="128778" y="0"/>
                </a:lnTo>
                <a:close/>
              </a:path>
            </a:pathLst>
          </a:custGeom>
          <a:solidFill>
            <a:srgbClr val="84ADAF"/>
          </a:solidFill>
        </p:spPr>
        <p:txBody>
          <a:bodyPr wrap="square" lIns="0" tIns="0" rIns="0" bIns="0" rtlCol="0"/>
          <a:lstStyle/>
          <a:p>
            <a:endParaRPr/>
          </a:p>
        </p:txBody>
      </p:sp>
      <p:sp>
        <p:nvSpPr>
          <p:cNvPr id="44" name="object 44"/>
          <p:cNvSpPr/>
          <p:nvPr/>
        </p:nvSpPr>
        <p:spPr>
          <a:xfrm>
            <a:off x="4888991" y="4315205"/>
            <a:ext cx="257810" cy="256540"/>
          </a:xfrm>
          <a:custGeom>
            <a:avLst/>
            <a:gdLst/>
            <a:ahLst/>
            <a:cxnLst/>
            <a:rect l="l" t="t" r="r" b="b"/>
            <a:pathLst>
              <a:path w="257810" h="256539">
                <a:moveTo>
                  <a:pt x="0" y="128016"/>
                </a:moveTo>
                <a:lnTo>
                  <a:pt x="10120" y="78170"/>
                </a:lnTo>
                <a:lnTo>
                  <a:pt x="37719" y="37480"/>
                </a:lnTo>
                <a:lnTo>
                  <a:pt x="78652" y="10054"/>
                </a:lnTo>
                <a:lnTo>
                  <a:pt x="128778" y="0"/>
                </a:lnTo>
                <a:lnTo>
                  <a:pt x="178903" y="10054"/>
                </a:lnTo>
                <a:lnTo>
                  <a:pt x="219837" y="37480"/>
                </a:lnTo>
                <a:lnTo>
                  <a:pt x="247435" y="78170"/>
                </a:lnTo>
                <a:lnTo>
                  <a:pt x="257556" y="128016"/>
                </a:lnTo>
                <a:lnTo>
                  <a:pt x="247435" y="177861"/>
                </a:lnTo>
                <a:lnTo>
                  <a:pt x="219837" y="218551"/>
                </a:lnTo>
                <a:lnTo>
                  <a:pt x="178903" y="245977"/>
                </a:lnTo>
                <a:lnTo>
                  <a:pt x="128778" y="256032"/>
                </a:lnTo>
                <a:lnTo>
                  <a:pt x="78652" y="245977"/>
                </a:lnTo>
                <a:lnTo>
                  <a:pt x="37718" y="218551"/>
                </a:lnTo>
                <a:lnTo>
                  <a:pt x="10120" y="177861"/>
                </a:lnTo>
                <a:lnTo>
                  <a:pt x="0" y="128016"/>
                </a:lnTo>
                <a:close/>
              </a:path>
            </a:pathLst>
          </a:custGeom>
          <a:ln w="6096">
            <a:solidFill>
              <a:srgbClr val="344B5E"/>
            </a:solidFill>
          </a:ln>
        </p:spPr>
        <p:txBody>
          <a:bodyPr wrap="square" lIns="0" tIns="0" rIns="0" bIns="0" rtlCol="0"/>
          <a:lstStyle/>
          <a:p>
            <a:endParaRPr/>
          </a:p>
        </p:txBody>
      </p:sp>
      <p:sp>
        <p:nvSpPr>
          <p:cNvPr id="45" name="object 45"/>
          <p:cNvSpPr/>
          <p:nvPr/>
        </p:nvSpPr>
        <p:spPr>
          <a:xfrm>
            <a:off x="4552188" y="4659629"/>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2"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46" name="object 46"/>
          <p:cNvSpPr/>
          <p:nvPr/>
        </p:nvSpPr>
        <p:spPr>
          <a:xfrm>
            <a:off x="4552188" y="4659629"/>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2"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47" name="object 47"/>
          <p:cNvSpPr/>
          <p:nvPr/>
        </p:nvSpPr>
        <p:spPr>
          <a:xfrm>
            <a:off x="5151120" y="4653534"/>
            <a:ext cx="257810" cy="256540"/>
          </a:xfrm>
          <a:custGeom>
            <a:avLst/>
            <a:gdLst/>
            <a:ahLst/>
            <a:cxnLst/>
            <a:rect l="l" t="t" r="r" b="b"/>
            <a:pathLst>
              <a:path w="257810" h="256539">
                <a:moveTo>
                  <a:pt x="128777" y="0"/>
                </a:moveTo>
                <a:lnTo>
                  <a:pt x="78652" y="10054"/>
                </a:lnTo>
                <a:lnTo>
                  <a:pt x="37718" y="37480"/>
                </a:lnTo>
                <a:lnTo>
                  <a:pt x="10120" y="78170"/>
                </a:lnTo>
                <a:lnTo>
                  <a:pt x="0" y="128015"/>
                </a:lnTo>
                <a:lnTo>
                  <a:pt x="10120" y="177845"/>
                </a:lnTo>
                <a:lnTo>
                  <a:pt x="37718" y="218536"/>
                </a:lnTo>
                <a:lnTo>
                  <a:pt x="78652" y="245971"/>
                </a:lnTo>
                <a:lnTo>
                  <a:pt x="128777" y="256031"/>
                </a:lnTo>
                <a:lnTo>
                  <a:pt x="178903" y="245971"/>
                </a:lnTo>
                <a:lnTo>
                  <a:pt x="219836" y="218536"/>
                </a:lnTo>
                <a:lnTo>
                  <a:pt x="247435" y="177845"/>
                </a:lnTo>
                <a:lnTo>
                  <a:pt x="257555" y="128015"/>
                </a:lnTo>
                <a:lnTo>
                  <a:pt x="247435" y="78170"/>
                </a:lnTo>
                <a:lnTo>
                  <a:pt x="219836" y="37480"/>
                </a:lnTo>
                <a:lnTo>
                  <a:pt x="178903" y="10054"/>
                </a:lnTo>
                <a:lnTo>
                  <a:pt x="128777" y="0"/>
                </a:lnTo>
                <a:close/>
              </a:path>
            </a:pathLst>
          </a:custGeom>
          <a:solidFill>
            <a:srgbClr val="84ADAF"/>
          </a:solidFill>
        </p:spPr>
        <p:txBody>
          <a:bodyPr wrap="square" lIns="0" tIns="0" rIns="0" bIns="0" rtlCol="0"/>
          <a:lstStyle/>
          <a:p>
            <a:endParaRPr/>
          </a:p>
        </p:txBody>
      </p:sp>
      <p:sp>
        <p:nvSpPr>
          <p:cNvPr id="48" name="object 48"/>
          <p:cNvSpPr/>
          <p:nvPr/>
        </p:nvSpPr>
        <p:spPr>
          <a:xfrm>
            <a:off x="5151120" y="4653534"/>
            <a:ext cx="257810" cy="256540"/>
          </a:xfrm>
          <a:custGeom>
            <a:avLst/>
            <a:gdLst/>
            <a:ahLst/>
            <a:cxnLst/>
            <a:rect l="l" t="t" r="r" b="b"/>
            <a:pathLst>
              <a:path w="257810" h="256539">
                <a:moveTo>
                  <a:pt x="0" y="128015"/>
                </a:moveTo>
                <a:lnTo>
                  <a:pt x="10120" y="78170"/>
                </a:lnTo>
                <a:lnTo>
                  <a:pt x="37718" y="37480"/>
                </a:lnTo>
                <a:lnTo>
                  <a:pt x="78652" y="10054"/>
                </a:lnTo>
                <a:lnTo>
                  <a:pt x="128777" y="0"/>
                </a:lnTo>
                <a:lnTo>
                  <a:pt x="178903" y="10054"/>
                </a:lnTo>
                <a:lnTo>
                  <a:pt x="219836" y="37480"/>
                </a:lnTo>
                <a:lnTo>
                  <a:pt x="247435" y="78170"/>
                </a:lnTo>
                <a:lnTo>
                  <a:pt x="257555" y="128015"/>
                </a:lnTo>
                <a:lnTo>
                  <a:pt x="247435" y="177845"/>
                </a:lnTo>
                <a:lnTo>
                  <a:pt x="219836" y="218536"/>
                </a:lnTo>
                <a:lnTo>
                  <a:pt x="178903" y="245971"/>
                </a:lnTo>
                <a:lnTo>
                  <a:pt x="128777" y="256031"/>
                </a:lnTo>
                <a:lnTo>
                  <a:pt x="78652" y="245971"/>
                </a:lnTo>
                <a:lnTo>
                  <a:pt x="37718" y="218536"/>
                </a:lnTo>
                <a:lnTo>
                  <a:pt x="10120" y="177845"/>
                </a:lnTo>
                <a:lnTo>
                  <a:pt x="0" y="128015"/>
                </a:lnTo>
                <a:close/>
              </a:path>
            </a:pathLst>
          </a:custGeom>
          <a:ln w="6096">
            <a:solidFill>
              <a:srgbClr val="344B5E"/>
            </a:solidFill>
          </a:ln>
        </p:spPr>
        <p:txBody>
          <a:bodyPr wrap="square" lIns="0" tIns="0" rIns="0" bIns="0" rtlCol="0"/>
          <a:lstStyle/>
          <a:p>
            <a:endParaRPr/>
          </a:p>
        </p:txBody>
      </p:sp>
      <p:sp>
        <p:nvSpPr>
          <p:cNvPr id="49" name="object 49"/>
          <p:cNvSpPr/>
          <p:nvPr/>
        </p:nvSpPr>
        <p:spPr>
          <a:xfrm>
            <a:off x="3939540" y="4400550"/>
            <a:ext cx="256540" cy="257810"/>
          </a:xfrm>
          <a:custGeom>
            <a:avLst/>
            <a:gdLst/>
            <a:ahLst/>
            <a:cxnLst/>
            <a:rect l="l" t="t" r="r" b="b"/>
            <a:pathLst>
              <a:path w="256539" h="257810">
                <a:moveTo>
                  <a:pt x="128015" y="0"/>
                </a:moveTo>
                <a:lnTo>
                  <a:pt x="78170" y="10120"/>
                </a:lnTo>
                <a:lnTo>
                  <a:pt x="37480" y="37719"/>
                </a:lnTo>
                <a:lnTo>
                  <a:pt x="10054" y="78652"/>
                </a:lnTo>
                <a:lnTo>
                  <a:pt x="0" y="128778"/>
                </a:lnTo>
                <a:lnTo>
                  <a:pt x="10054" y="178903"/>
                </a:lnTo>
                <a:lnTo>
                  <a:pt x="37480" y="219837"/>
                </a:lnTo>
                <a:lnTo>
                  <a:pt x="78170" y="247435"/>
                </a:lnTo>
                <a:lnTo>
                  <a:pt x="128015" y="257556"/>
                </a:lnTo>
                <a:lnTo>
                  <a:pt x="177861" y="247435"/>
                </a:lnTo>
                <a:lnTo>
                  <a:pt x="218551" y="219837"/>
                </a:lnTo>
                <a:lnTo>
                  <a:pt x="245977" y="178903"/>
                </a:lnTo>
                <a:lnTo>
                  <a:pt x="256032" y="128778"/>
                </a:lnTo>
                <a:lnTo>
                  <a:pt x="245977" y="78652"/>
                </a:lnTo>
                <a:lnTo>
                  <a:pt x="218551" y="37719"/>
                </a:lnTo>
                <a:lnTo>
                  <a:pt x="177861" y="10120"/>
                </a:lnTo>
                <a:lnTo>
                  <a:pt x="128015" y="0"/>
                </a:lnTo>
                <a:close/>
              </a:path>
            </a:pathLst>
          </a:custGeom>
          <a:solidFill>
            <a:srgbClr val="84ADAF"/>
          </a:solidFill>
        </p:spPr>
        <p:txBody>
          <a:bodyPr wrap="square" lIns="0" tIns="0" rIns="0" bIns="0" rtlCol="0"/>
          <a:lstStyle/>
          <a:p>
            <a:endParaRPr/>
          </a:p>
        </p:txBody>
      </p:sp>
      <p:sp>
        <p:nvSpPr>
          <p:cNvPr id="50" name="object 50"/>
          <p:cNvSpPr/>
          <p:nvPr/>
        </p:nvSpPr>
        <p:spPr>
          <a:xfrm>
            <a:off x="3939540" y="4400550"/>
            <a:ext cx="256540" cy="257810"/>
          </a:xfrm>
          <a:custGeom>
            <a:avLst/>
            <a:gdLst/>
            <a:ahLst/>
            <a:cxnLst/>
            <a:rect l="l" t="t" r="r" b="b"/>
            <a:pathLst>
              <a:path w="256539" h="257810">
                <a:moveTo>
                  <a:pt x="0" y="128778"/>
                </a:moveTo>
                <a:lnTo>
                  <a:pt x="10054" y="78652"/>
                </a:lnTo>
                <a:lnTo>
                  <a:pt x="37480" y="37719"/>
                </a:lnTo>
                <a:lnTo>
                  <a:pt x="78170" y="10120"/>
                </a:lnTo>
                <a:lnTo>
                  <a:pt x="128015" y="0"/>
                </a:lnTo>
                <a:lnTo>
                  <a:pt x="177861" y="10120"/>
                </a:lnTo>
                <a:lnTo>
                  <a:pt x="218551" y="37718"/>
                </a:lnTo>
                <a:lnTo>
                  <a:pt x="245977" y="78652"/>
                </a:lnTo>
                <a:lnTo>
                  <a:pt x="256032" y="128778"/>
                </a:lnTo>
                <a:lnTo>
                  <a:pt x="245977" y="178903"/>
                </a:lnTo>
                <a:lnTo>
                  <a:pt x="218551" y="219836"/>
                </a:lnTo>
                <a:lnTo>
                  <a:pt x="177861" y="247435"/>
                </a:lnTo>
                <a:lnTo>
                  <a:pt x="128015"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1" name="object 51"/>
          <p:cNvSpPr/>
          <p:nvPr/>
        </p:nvSpPr>
        <p:spPr>
          <a:xfrm>
            <a:off x="3493008" y="4543805"/>
            <a:ext cx="256540" cy="256540"/>
          </a:xfrm>
          <a:custGeom>
            <a:avLst/>
            <a:gdLst/>
            <a:ahLst/>
            <a:cxnLst/>
            <a:rect l="l" t="t" r="r" b="b"/>
            <a:pathLst>
              <a:path w="256539" h="256539">
                <a:moveTo>
                  <a:pt x="128015" y="0"/>
                </a:moveTo>
                <a:lnTo>
                  <a:pt x="78170" y="10054"/>
                </a:lnTo>
                <a:lnTo>
                  <a:pt x="37480" y="37480"/>
                </a:lnTo>
                <a:lnTo>
                  <a:pt x="10054" y="78170"/>
                </a:lnTo>
                <a:lnTo>
                  <a:pt x="0" y="128016"/>
                </a:lnTo>
                <a:lnTo>
                  <a:pt x="10054" y="177845"/>
                </a:lnTo>
                <a:lnTo>
                  <a:pt x="37480" y="218536"/>
                </a:lnTo>
                <a:lnTo>
                  <a:pt x="78170" y="245971"/>
                </a:lnTo>
                <a:lnTo>
                  <a:pt x="128015" y="256032"/>
                </a:lnTo>
                <a:lnTo>
                  <a:pt x="177861" y="245971"/>
                </a:lnTo>
                <a:lnTo>
                  <a:pt x="218551" y="218536"/>
                </a:lnTo>
                <a:lnTo>
                  <a:pt x="245977" y="177845"/>
                </a:lnTo>
                <a:lnTo>
                  <a:pt x="256031" y="128016"/>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2" name="object 52"/>
          <p:cNvSpPr/>
          <p:nvPr/>
        </p:nvSpPr>
        <p:spPr>
          <a:xfrm>
            <a:off x="3493008" y="4543805"/>
            <a:ext cx="256540" cy="256540"/>
          </a:xfrm>
          <a:custGeom>
            <a:avLst/>
            <a:gdLst/>
            <a:ahLst/>
            <a:cxnLst/>
            <a:rect l="l" t="t" r="r" b="b"/>
            <a:pathLst>
              <a:path w="256539" h="256539">
                <a:moveTo>
                  <a:pt x="0" y="128016"/>
                </a:moveTo>
                <a:lnTo>
                  <a:pt x="10054" y="78170"/>
                </a:lnTo>
                <a:lnTo>
                  <a:pt x="37480" y="37480"/>
                </a:lnTo>
                <a:lnTo>
                  <a:pt x="78170" y="10054"/>
                </a:lnTo>
                <a:lnTo>
                  <a:pt x="128015" y="0"/>
                </a:lnTo>
                <a:lnTo>
                  <a:pt x="177861" y="10054"/>
                </a:lnTo>
                <a:lnTo>
                  <a:pt x="218551" y="37480"/>
                </a:lnTo>
                <a:lnTo>
                  <a:pt x="245977" y="78170"/>
                </a:lnTo>
                <a:lnTo>
                  <a:pt x="256031" y="128016"/>
                </a:lnTo>
                <a:lnTo>
                  <a:pt x="245977" y="177845"/>
                </a:lnTo>
                <a:lnTo>
                  <a:pt x="218551" y="218536"/>
                </a:lnTo>
                <a:lnTo>
                  <a:pt x="177861" y="245971"/>
                </a:lnTo>
                <a:lnTo>
                  <a:pt x="128015" y="256032"/>
                </a:lnTo>
                <a:lnTo>
                  <a:pt x="78170" y="245971"/>
                </a:lnTo>
                <a:lnTo>
                  <a:pt x="37480" y="218536"/>
                </a:lnTo>
                <a:lnTo>
                  <a:pt x="10054" y="177845"/>
                </a:lnTo>
                <a:lnTo>
                  <a:pt x="0" y="128016"/>
                </a:lnTo>
                <a:close/>
              </a:path>
            </a:pathLst>
          </a:custGeom>
          <a:ln w="6096">
            <a:solidFill>
              <a:srgbClr val="344B5E"/>
            </a:solidFill>
          </a:ln>
        </p:spPr>
        <p:txBody>
          <a:bodyPr wrap="square" lIns="0" tIns="0" rIns="0" bIns="0" rtlCol="0"/>
          <a:lstStyle/>
          <a:p>
            <a:endParaRPr/>
          </a:p>
        </p:txBody>
      </p:sp>
      <p:sp>
        <p:nvSpPr>
          <p:cNvPr id="53" name="object 53"/>
          <p:cNvSpPr/>
          <p:nvPr/>
        </p:nvSpPr>
        <p:spPr>
          <a:xfrm>
            <a:off x="3023616" y="4437126"/>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2"/>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54" name="object 54"/>
          <p:cNvSpPr/>
          <p:nvPr/>
        </p:nvSpPr>
        <p:spPr>
          <a:xfrm>
            <a:off x="3023616" y="4437126"/>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2"/>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55" name="object 55"/>
          <p:cNvSpPr/>
          <p:nvPr/>
        </p:nvSpPr>
        <p:spPr>
          <a:xfrm>
            <a:off x="2606039" y="4420361"/>
            <a:ext cx="256540" cy="257810"/>
          </a:xfrm>
          <a:custGeom>
            <a:avLst/>
            <a:gdLst/>
            <a:ahLst/>
            <a:cxnLst/>
            <a:rect l="l" t="t" r="r" b="b"/>
            <a:pathLst>
              <a:path w="256539" h="257810">
                <a:moveTo>
                  <a:pt x="128016" y="0"/>
                </a:moveTo>
                <a:lnTo>
                  <a:pt x="78170" y="10120"/>
                </a:lnTo>
                <a:lnTo>
                  <a:pt x="37480" y="37718"/>
                </a:lnTo>
                <a:lnTo>
                  <a:pt x="10054" y="78652"/>
                </a:lnTo>
                <a:lnTo>
                  <a:pt x="0" y="128778"/>
                </a:lnTo>
                <a:lnTo>
                  <a:pt x="10054" y="178903"/>
                </a:lnTo>
                <a:lnTo>
                  <a:pt x="37480" y="219837"/>
                </a:lnTo>
                <a:lnTo>
                  <a:pt x="78170" y="247435"/>
                </a:lnTo>
                <a:lnTo>
                  <a:pt x="128016" y="257556"/>
                </a:lnTo>
                <a:lnTo>
                  <a:pt x="177861" y="247435"/>
                </a:lnTo>
                <a:lnTo>
                  <a:pt x="218551" y="219837"/>
                </a:lnTo>
                <a:lnTo>
                  <a:pt x="245977" y="178903"/>
                </a:lnTo>
                <a:lnTo>
                  <a:pt x="256032" y="128778"/>
                </a:lnTo>
                <a:lnTo>
                  <a:pt x="245977" y="78652"/>
                </a:lnTo>
                <a:lnTo>
                  <a:pt x="218551" y="37718"/>
                </a:lnTo>
                <a:lnTo>
                  <a:pt x="177861" y="10120"/>
                </a:lnTo>
                <a:lnTo>
                  <a:pt x="128016" y="0"/>
                </a:lnTo>
                <a:close/>
              </a:path>
            </a:pathLst>
          </a:custGeom>
          <a:solidFill>
            <a:srgbClr val="84ADAF"/>
          </a:solidFill>
        </p:spPr>
        <p:txBody>
          <a:bodyPr wrap="square" lIns="0" tIns="0" rIns="0" bIns="0" rtlCol="0"/>
          <a:lstStyle/>
          <a:p>
            <a:endParaRPr/>
          </a:p>
        </p:txBody>
      </p:sp>
      <p:sp>
        <p:nvSpPr>
          <p:cNvPr id="56" name="object 56"/>
          <p:cNvSpPr/>
          <p:nvPr/>
        </p:nvSpPr>
        <p:spPr>
          <a:xfrm>
            <a:off x="2606039" y="4420361"/>
            <a:ext cx="256540" cy="257810"/>
          </a:xfrm>
          <a:custGeom>
            <a:avLst/>
            <a:gdLst/>
            <a:ahLst/>
            <a:cxnLst/>
            <a:rect l="l" t="t" r="r" b="b"/>
            <a:pathLst>
              <a:path w="256539" h="257810">
                <a:moveTo>
                  <a:pt x="0" y="128778"/>
                </a:moveTo>
                <a:lnTo>
                  <a:pt x="10054" y="78652"/>
                </a:lnTo>
                <a:lnTo>
                  <a:pt x="37480" y="37718"/>
                </a:lnTo>
                <a:lnTo>
                  <a:pt x="78170" y="10120"/>
                </a:lnTo>
                <a:lnTo>
                  <a:pt x="128016" y="0"/>
                </a:lnTo>
                <a:lnTo>
                  <a:pt x="177861" y="10120"/>
                </a:lnTo>
                <a:lnTo>
                  <a:pt x="218551" y="37718"/>
                </a:lnTo>
                <a:lnTo>
                  <a:pt x="245977" y="78652"/>
                </a:lnTo>
                <a:lnTo>
                  <a:pt x="256032" y="128778"/>
                </a:lnTo>
                <a:lnTo>
                  <a:pt x="245977" y="178903"/>
                </a:lnTo>
                <a:lnTo>
                  <a:pt x="218551" y="219836"/>
                </a:lnTo>
                <a:lnTo>
                  <a:pt x="177861" y="247435"/>
                </a:lnTo>
                <a:lnTo>
                  <a:pt x="128016" y="257556"/>
                </a:lnTo>
                <a:lnTo>
                  <a:pt x="78170" y="247435"/>
                </a:lnTo>
                <a:lnTo>
                  <a:pt x="37480" y="219837"/>
                </a:lnTo>
                <a:lnTo>
                  <a:pt x="10054" y="178903"/>
                </a:lnTo>
                <a:lnTo>
                  <a:pt x="0" y="128778"/>
                </a:lnTo>
                <a:close/>
              </a:path>
            </a:pathLst>
          </a:custGeom>
          <a:ln w="6095">
            <a:solidFill>
              <a:srgbClr val="344B5E"/>
            </a:solidFill>
          </a:ln>
        </p:spPr>
        <p:txBody>
          <a:bodyPr wrap="square" lIns="0" tIns="0" rIns="0" bIns="0" rtlCol="0"/>
          <a:lstStyle/>
          <a:p>
            <a:endParaRPr/>
          </a:p>
        </p:txBody>
      </p:sp>
      <p:sp>
        <p:nvSpPr>
          <p:cNvPr id="57" name="object 57"/>
          <p:cNvSpPr/>
          <p:nvPr/>
        </p:nvSpPr>
        <p:spPr>
          <a:xfrm>
            <a:off x="3168395" y="3976877"/>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2"/>
                </a:lnTo>
                <a:lnTo>
                  <a:pt x="177861" y="245977"/>
                </a:lnTo>
                <a:lnTo>
                  <a:pt x="218551" y="218551"/>
                </a:lnTo>
                <a:lnTo>
                  <a:pt x="245977" y="177861"/>
                </a:lnTo>
                <a:lnTo>
                  <a:pt x="256031" y="128016"/>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58" name="object 58"/>
          <p:cNvSpPr/>
          <p:nvPr/>
        </p:nvSpPr>
        <p:spPr>
          <a:xfrm>
            <a:off x="3168395" y="3976877"/>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1" y="128016"/>
                </a:lnTo>
                <a:lnTo>
                  <a:pt x="245977" y="177861"/>
                </a:lnTo>
                <a:lnTo>
                  <a:pt x="218551" y="218551"/>
                </a:lnTo>
                <a:lnTo>
                  <a:pt x="177861" y="245977"/>
                </a:lnTo>
                <a:lnTo>
                  <a:pt x="128016" y="256032"/>
                </a:lnTo>
                <a:lnTo>
                  <a:pt x="78170" y="245977"/>
                </a:lnTo>
                <a:lnTo>
                  <a:pt x="37480" y="218551"/>
                </a:lnTo>
                <a:lnTo>
                  <a:pt x="10054" y="177861"/>
                </a:lnTo>
                <a:lnTo>
                  <a:pt x="0" y="128016"/>
                </a:lnTo>
                <a:close/>
              </a:path>
            </a:pathLst>
          </a:custGeom>
          <a:ln w="6096">
            <a:solidFill>
              <a:srgbClr val="344B5E"/>
            </a:solidFill>
          </a:ln>
        </p:spPr>
        <p:txBody>
          <a:bodyPr wrap="square" lIns="0" tIns="0" rIns="0" bIns="0" rtlCol="0"/>
          <a:lstStyle/>
          <a:p>
            <a:endParaRPr/>
          </a:p>
        </p:txBody>
      </p:sp>
      <p:sp>
        <p:nvSpPr>
          <p:cNvPr id="59" name="object 59"/>
          <p:cNvSpPr/>
          <p:nvPr/>
        </p:nvSpPr>
        <p:spPr>
          <a:xfrm>
            <a:off x="2944367" y="36050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0" name="object 60"/>
          <p:cNvSpPr/>
          <p:nvPr/>
        </p:nvSpPr>
        <p:spPr>
          <a:xfrm>
            <a:off x="2944367" y="36050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1" name="object 61"/>
          <p:cNvSpPr/>
          <p:nvPr/>
        </p:nvSpPr>
        <p:spPr>
          <a:xfrm>
            <a:off x="3256788" y="2957322"/>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2" y="128015"/>
                </a:lnTo>
                <a:lnTo>
                  <a:pt x="245977" y="78170"/>
                </a:lnTo>
                <a:lnTo>
                  <a:pt x="218551" y="37480"/>
                </a:lnTo>
                <a:lnTo>
                  <a:pt x="177861" y="10054"/>
                </a:lnTo>
                <a:lnTo>
                  <a:pt x="128015" y="0"/>
                </a:lnTo>
                <a:close/>
              </a:path>
            </a:pathLst>
          </a:custGeom>
          <a:solidFill>
            <a:srgbClr val="84ADAF"/>
          </a:solidFill>
        </p:spPr>
        <p:txBody>
          <a:bodyPr wrap="square" lIns="0" tIns="0" rIns="0" bIns="0" rtlCol="0"/>
          <a:lstStyle/>
          <a:p>
            <a:endParaRPr/>
          </a:p>
        </p:txBody>
      </p:sp>
      <p:sp>
        <p:nvSpPr>
          <p:cNvPr id="62" name="object 62"/>
          <p:cNvSpPr/>
          <p:nvPr/>
        </p:nvSpPr>
        <p:spPr>
          <a:xfrm>
            <a:off x="3256788" y="2957322"/>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2"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3" name="object 63"/>
          <p:cNvSpPr/>
          <p:nvPr/>
        </p:nvSpPr>
        <p:spPr>
          <a:xfrm>
            <a:off x="2508504" y="3406901"/>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6" y="128778"/>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4" name="object 64"/>
          <p:cNvSpPr/>
          <p:nvPr/>
        </p:nvSpPr>
        <p:spPr>
          <a:xfrm>
            <a:off x="2508504" y="3406901"/>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6"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65" name="object 65"/>
          <p:cNvSpPr/>
          <p:nvPr/>
        </p:nvSpPr>
        <p:spPr>
          <a:xfrm>
            <a:off x="2848355" y="2591561"/>
            <a:ext cx="256540" cy="256540"/>
          </a:xfrm>
          <a:custGeom>
            <a:avLst/>
            <a:gdLst/>
            <a:ahLst/>
            <a:cxnLst/>
            <a:rect l="l" t="t" r="r" b="b"/>
            <a:pathLst>
              <a:path w="256539" h="256539">
                <a:moveTo>
                  <a:pt x="128016" y="0"/>
                </a:moveTo>
                <a:lnTo>
                  <a:pt x="78170" y="10054"/>
                </a:lnTo>
                <a:lnTo>
                  <a:pt x="37480" y="37480"/>
                </a:lnTo>
                <a:lnTo>
                  <a:pt x="10054" y="78170"/>
                </a:lnTo>
                <a:lnTo>
                  <a:pt x="0" y="128015"/>
                </a:lnTo>
                <a:lnTo>
                  <a:pt x="10054" y="177861"/>
                </a:lnTo>
                <a:lnTo>
                  <a:pt x="37480" y="218551"/>
                </a:lnTo>
                <a:lnTo>
                  <a:pt x="78170" y="245977"/>
                </a:lnTo>
                <a:lnTo>
                  <a:pt x="128016" y="256031"/>
                </a:lnTo>
                <a:lnTo>
                  <a:pt x="177861" y="245977"/>
                </a:lnTo>
                <a:lnTo>
                  <a:pt x="218551" y="218551"/>
                </a:lnTo>
                <a:lnTo>
                  <a:pt x="245977" y="177861"/>
                </a:lnTo>
                <a:lnTo>
                  <a:pt x="256031" y="128015"/>
                </a:lnTo>
                <a:lnTo>
                  <a:pt x="245977" y="78170"/>
                </a:lnTo>
                <a:lnTo>
                  <a:pt x="218551" y="37480"/>
                </a:lnTo>
                <a:lnTo>
                  <a:pt x="177861" y="10054"/>
                </a:lnTo>
                <a:lnTo>
                  <a:pt x="128016" y="0"/>
                </a:lnTo>
                <a:close/>
              </a:path>
            </a:pathLst>
          </a:custGeom>
          <a:solidFill>
            <a:srgbClr val="84ADAF"/>
          </a:solidFill>
        </p:spPr>
        <p:txBody>
          <a:bodyPr wrap="square" lIns="0" tIns="0" rIns="0" bIns="0" rtlCol="0"/>
          <a:lstStyle/>
          <a:p>
            <a:endParaRPr/>
          </a:p>
        </p:txBody>
      </p:sp>
      <p:sp>
        <p:nvSpPr>
          <p:cNvPr id="66" name="object 66"/>
          <p:cNvSpPr/>
          <p:nvPr/>
        </p:nvSpPr>
        <p:spPr>
          <a:xfrm>
            <a:off x="2848355" y="2591561"/>
            <a:ext cx="256540" cy="256540"/>
          </a:xfrm>
          <a:custGeom>
            <a:avLst/>
            <a:gdLst/>
            <a:ahLst/>
            <a:cxnLst/>
            <a:rect l="l" t="t" r="r" b="b"/>
            <a:pathLst>
              <a:path w="256539" h="256539">
                <a:moveTo>
                  <a:pt x="0" y="128015"/>
                </a:moveTo>
                <a:lnTo>
                  <a:pt x="10054" y="78170"/>
                </a:lnTo>
                <a:lnTo>
                  <a:pt x="37480" y="37480"/>
                </a:lnTo>
                <a:lnTo>
                  <a:pt x="78170" y="10054"/>
                </a:lnTo>
                <a:lnTo>
                  <a:pt x="128016" y="0"/>
                </a:lnTo>
                <a:lnTo>
                  <a:pt x="177861" y="10054"/>
                </a:lnTo>
                <a:lnTo>
                  <a:pt x="218551" y="37480"/>
                </a:lnTo>
                <a:lnTo>
                  <a:pt x="245977" y="78170"/>
                </a:lnTo>
                <a:lnTo>
                  <a:pt x="256031" y="128015"/>
                </a:lnTo>
                <a:lnTo>
                  <a:pt x="245977" y="177861"/>
                </a:lnTo>
                <a:lnTo>
                  <a:pt x="218551" y="218551"/>
                </a:lnTo>
                <a:lnTo>
                  <a:pt x="177861" y="245977"/>
                </a:lnTo>
                <a:lnTo>
                  <a:pt x="128016" y="256031"/>
                </a:lnTo>
                <a:lnTo>
                  <a:pt x="78170" y="245977"/>
                </a:lnTo>
                <a:lnTo>
                  <a:pt x="37480" y="218551"/>
                </a:lnTo>
                <a:lnTo>
                  <a:pt x="10054" y="177861"/>
                </a:lnTo>
                <a:lnTo>
                  <a:pt x="0" y="128015"/>
                </a:lnTo>
                <a:close/>
              </a:path>
            </a:pathLst>
          </a:custGeom>
          <a:ln w="6096">
            <a:solidFill>
              <a:srgbClr val="344B5E"/>
            </a:solidFill>
          </a:ln>
        </p:spPr>
        <p:txBody>
          <a:bodyPr wrap="square" lIns="0" tIns="0" rIns="0" bIns="0" rtlCol="0"/>
          <a:lstStyle/>
          <a:p>
            <a:endParaRPr/>
          </a:p>
        </p:txBody>
      </p:sp>
      <p:sp>
        <p:nvSpPr>
          <p:cNvPr id="67" name="object 67"/>
          <p:cNvSpPr txBox="1"/>
          <p:nvPr/>
        </p:nvSpPr>
        <p:spPr>
          <a:xfrm>
            <a:off x="3288538" y="4933807"/>
            <a:ext cx="2415540" cy="572770"/>
          </a:xfrm>
          <a:prstGeom prst="rect">
            <a:avLst/>
          </a:prstGeom>
        </p:spPr>
        <p:txBody>
          <a:bodyPr vert="horz" wrap="square" lIns="0" tIns="41910" rIns="0" bIns="0" rtlCol="0">
            <a:spAutoFit/>
          </a:bodyPr>
          <a:lstStyle/>
          <a:p>
            <a:pPr marL="717550">
              <a:spcBef>
                <a:spcPts val="330"/>
              </a:spcBef>
            </a:pPr>
            <a:r>
              <a:rPr sz="1600" spc="-90" dirty="0">
                <a:solidFill>
                  <a:srgbClr val="344B5E"/>
                </a:solidFill>
                <a:latin typeface="Arial"/>
                <a:cs typeface="Arial"/>
              </a:rPr>
              <a:t>10</a:t>
            </a:r>
            <a:endParaRPr sz="1600">
              <a:latin typeface="Arial"/>
              <a:cs typeface="Arial"/>
            </a:endParaRPr>
          </a:p>
          <a:p>
            <a:pPr marL="12700">
              <a:spcBef>
                <a:spcPts val="235"/>
              </a:spcBef>
            </a:pPr>
            <a:r>
              <a:rPr sz="1600" b="1" spc="-85" dirty="0">
                <a:solidFill>
                  <a:srgbClr val="344B5E"/>
                </a:solidFill>
                <a:latin typeface="Trebuchet MS"/>
                <a:cs typeface="Trebuchet MS"/>
              </a:rPr>
              <a:t>Number </a:t>
            </a:r>
            <a:r>
              <a:rPr sz="1600" b="1" spc="-70" dirty="0">
                <a:solidFill>
                  <a:srgbClr val="344B5E"/>
                </a:solidFill>
                <a:latin typeface="Trebuchet MS"/>
                <a:cs typeface="Trebuchet MS"/>
              </a:rPr>
              <a:t>of </a:t>
            </a:r>
            <a:r>
              <a:rPr sz="1600" b="1" spc="-50" dirty="0">
                <a:solidFill>
                  <a:srgbClr val="344B5E"/>
                </a:solidFill>
                <a:latin typeface="Trebuchet MS"/>
                <a:cs typeface="Trebuchet MS"/>
              </a:rPr>
              <a:t>Malignant</a:t>
            </a:r>
            <a:r>
              <a:rPr sz="1600" b="1" spc="-295" dirty="0">
                <a:solidFill>
                  <a:srgbClr val="344B5E"/>
                </a:solidFill>
                <a:latin typeface="Trebuchet MS"/>
                <a:cs typeface="Trebuchet MS"/>
              </a:rPr>
              <a:t> </a:t>
            </a:r>
            <a:r>
              <a:rPr sz="1600" b="1" spc="-65" dirty="0">
                <a:solidFill>
                  <a:srgbClr val="344B5E"/>
                </a:solidFill>
                <a:latin typeface="Trebuchet MS"/>
                <a:cs typeface="Trebuchet MS"/>
              </a:rPr>
              <a:t>Nodes</a:t>
            </a:r>
            <a:endParaRPr sz="1600">
              <a:latin typeface="Trebuchet MS"/>
              <a:cs typeface="Trebuchet MS"/>
            </a:endParaRPr>
          </a:p>
        </p:txBody>
      </p:sp>
      <p:sp>
        <p:nvSpPr>
          <p:cNvPr id="68" name="object 68"/>
          <p:cNvSpPr/>
          <p:nvPr/>
        </p:nvSpPr>
        <p:spPr>
          <a:xfrm>
            <a:off x="2977133" y="2503933"/>
            <a:ext cx="3469004" cy="2309495"/>
          </a:xfrm>
          <a:custGeom>
            <a:avLst/>
            <a:gdLst/>
            <a:ahLst/>
            <a:cxnLst/>
            <a:rect l="l" t="t" r="r" b="b"/>
            <a:pathLst>
              <a:path w="3469004" h="2309495">
                <a:moveTo>
                  <a:pt x="0" y="0"/>
                </a:moveTo>
                <a:lnTo>
                  <a:pt x="3468751" y="2309139"/>
                </a:lnTo>
              </a:path>
            </a:pathLst>
          </a:custGeom>
          <a:ln w="50292">
            <a:solidFill>
              <a:srgbClr val="6F2F9F"/>
            </a:solidFill>
            <a:prstDash val="dash"/>
          </a:ln>
        </p:spPr>
        <p:txBody>
          <a:bodyPr wrap="square" lIns="0" tIns="0" rIns="0" bIns="0" rtlCol="0"/>
          <a:lstStyle/>
          <a:p>
            <a:endParaRPr/>
          </a:p>
        </p:txBody>
      </p:sp>
      <p:sp>
        <p:nvSpPr>
          <p:cNvPr id="69" name="object 69"/>
          <p:cNvSpPr/>
          <p:nvPr/>
        </p:nvSpPr>
        <p:spPr>
          <a:xfrm>
            <a:off x="3187445" y="2372868"/>
            <a:ext cx="3469004" cy="2309495"/>
          </a:xfrm>
          <a:custGeom>
            <a:avLst/>
            <a:gdLst/>
            <a:ahLst/>
            <a:cxnLst/>
            <a:rect l="l" t="t" r="r" b="b"/>
            <a:pathLst>
              <a:path w="3469004" h="2309495">
                <a:moveTo>
                  <a:pt x="0" y="0"/>
                </a:moveTo>
                <a:lnTo>
                  <a:pt x="3468751" y="2309114"/>
                </a:lnTo>
              </a:path>
            </a:pathLst>
          </a:custGeom>
          <a:ln w="50292">
            <a:solidFill>
              <a:srgbClr val="6F2F9F"/>
            </a:solidFill>
          </a:ln>
        </p:spPr>
        <p:txBody>
          <a:bodyPr wrap="square" lIns="0" tIns="0" rIns="0" bIns="0" rtlCol="0"/>
          <a:lstStyle/>
          <a:p>
            <a:endParaRPr/>
          </a:p>
        </p:txBody>
      </p:sp>
      <p:sp>
        <p:nvSpPr>
          <p:cNvPr id="70" name="object 70"/>
          <p:cNvSpPr/>
          <p:nvPr/>
        </p:nvSpPr>
        <p:spPr>
          <a:xfrm>
            <a:off x="3425190" y="2253997"/>
            <a:ext cx="3469004" cy="2309495"/>
          </a:xfrm>
          <a:custGeom>
            <a:avLst/>
            <a:gdLst/>
            <a:ahLst/>
            <a:cxnLst/>
            <a:rect l="l" t="t" r="r" b="b"/>
            <a:pathLst>
              <a:path w="3469004" h="2309495">
                <a:moveTo>
                  <a:pt x="0" y="0"/>
                </a:moveTo>
                <a:lnTo>
                  <a:pt x="3468751" y="2309114"/>
                </a:lnTo>
              </a:path>
            </a:pathLst>
          </a:custGeom>
          <a:ln w="50292">
            <a:solidFill>
              <a:srgbClr val="6F2F9F"/>
            </a:solidFill>
            <a:prstDash val="dash"/>
          </a:ln>
        </p:spPr>
        <p:txBody>
          <a:bodyPr wrap="square" lIns="0" tIns="0" rIns="0" bIns="0" rtlCol="0"/>
          <a:lstStyle/>
          <a:p>
            <a:endParaRPr/>
          </a:p>
        </p:txBody>
      </p:sp>
      <p:sp>
        <p:nvSpPr>
          <p:cNvPr id="71" name="object 71"/>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31</a:t>
            </a:fld>
            <a:endParaRPr sz="800">
              <a:latin typeface="Arial"/>
              <a:cs typeface="Arial"/>
            </a:endParaRPr>
          </a:p>
        </p:txBody>
      </p:sp>
      <p:sp>
        <p:nvSpPr>
          <p:cNvPr id="73" name="标题 72">
            <a:extLst>
              <a:ext uri="{FF2B5EF4-FFF2-40B4-BE49-F238E27FC236}">
                <a16:creationId xmlns:a16="http://schemas.microsoft.com/office/drawing/2014/main" id="{F312824B-3037-4978-AF0A-A1878D2ED5B6}"/>
              </a:ext>
            </a:extLst>
          </p:cNvPr>
          <p:cNvSpPr>
            <a:spLocks noGrp="1"/>
          </p:cNvSpPr>
          <p:nvPr>
            <p:ph type="title"/>
          </p:nvPr>
        </p:nvSpPr>
        <p:spPr/>
        <p:txBody>
          <a:bodyPr/>
          <a:lstStyle/>
          <a:p>
            <a:r>
              <a:rPr lang="zh-CN" altLang="en-US" dirty="0"/>
              <a:t>用</a:t>
            </a:r>
            <a:r>
              <a:rPr lang="en-US" altLang="zh-CN" dirty="0"/>
              <a:t>SVM</a:t>
            </a:r>
            <a:r>
              <a:rPr lang="zh-CN" altLang="en-US" dirty="0"/>
              <a:t>分类</a:t>
            </a:r>
          </a:p>
        </p:txBody>
      </p:sp>
    </p:spTree>
    <p:extLst>
      <p:ext uri="{BB962C8B-B14F-4D97-AF65-F5344CB8AC3E}">
        <p14:creationId xmlns:p14="http://schemas.microsoft.com/office/powerpoint/2010/main" val="14088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36620" y="4362451"/>
            <a:ext cx="166116" cy="16459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07920" y="4068317"/>
            <a:ext cx="166116" cy="1661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90444" y="3301745"/>
            <a:ext cx="166116" cy="16459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086101" y="3067050"/>
            <a:ext cx="166115" cy="16459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593591" y="3192017"/>
            <a:ext cx="166116" cy="16611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662427" y="2355341"/>
            <a:ext cx="164592" cy="16611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659636" y="2280667"/>
            <a:ext cx="2372995" cy="2997835"/>
          </a:xfrm>
          <a:custGeom>
            <a:avLst/>
            <a:gdLst/>
            <a:ahLst/>
            <a:cxnLst/>
            <a:rect l="l" t="t" r="r" b="b"/>
            <a:pathLst>
              <a:path w="2372995" h="2997835">
                <a:moveTo>
                  <a:pt x="0" y="0"/>
                </a:moveTo>
                <a:lnTo>
                  <a:pt x="57800" y="12220"/>
                </a:lnTo>
                <a:lnTo>
                  <a:pt x="115282" y="24437"/>
                </a:lnTo>
                <a:lnTo>
                  <a:pt x="172128" y="36646"/>
                </a:lnTo>
                <a:lnTo>
                  <a:pt x="228021" y="48844"/>
                </a:lnTo>
                <a:lnTo>
                  <a:pt x="282640" y="61027"/>
                </a:lnTo>
                <a:lnTo>
                  <a:pt x="335670" y="73190"/>
                </a:lnTo>
                <a:lnTo>
                  <a:pt x="386791" y="85331"/>
                </a:lnTo>
                <a:lnTo>
                  <a:pt x="435686" y="97444"/>
                </a:lnTo>
                <a:lnTo>
                  <a:pt x="482037" y="109528"/>
                </a:lnTo>
                <a:lnTo>
                  <a:pt x="525525" y="121577"/>
                </a:lnTo>
                <a:lnTo>
                  <a:pt x="565833" y="133588"/>
                </a:lnTo>
                <a:lnTo>
                  <a:pt x="602642" y="145556"/>
                </a:lnTo>
                <a:lnTo>
                  <a:pt x="701656" y="187842"/>
                </a:lnTo>
                <a:lnTo>
                  <a:pt x="743916" y="217588"/>
                </a:lnTo>
                <a:lnTo>
                  <a:pt x="770106" y="247292"/>
                </a:lnTo>
                <a:lnTo>
                  <a:pt x="805052" y="308863"/>
                </a:lnTo>
                <a:lnTo>
                  <a:pt x="822737" y="349964"/>
                </a:lnTo>
                <a:lnTo>
                  <a:pt x="830040" y="392493"/>
                </a:lnTo>
                <a:lnTo>
                  <a:pt x="830913" y="435594"/>
                </a:lnTo>
                <a:lnTo>
                  <a:pt x="829309" y="478409"/>
                </a:lnTo>
                <a:lnTo>
                  <a:pt x="826045" y="518527"/>
                </a:lnTo>
                <a:lnTo>
                  <a:pt x="819102" y="557133"/>
                </a:lnTo>
                <a:lnTo>
                  <a:pt x="808182" y="598763"/>
                </a:lnTo>
                <a:lnTo>
                  <a:pt x="792988" y="647954"/>
                </a:lnTo>
                <a:lnTo>
                  <a:pt x="768321" y="716806"/>
                </a:lnTo>
                <a:lnTo>
                  <a:pt x="753649" y="753554"/>
                </a:lnTo>
                <a:lnTo>
                  <a:pt x="736289" y="796440"/>
                </a:lnTo>
                <a:lnTo>
                  <a:pt x="715394" y="848907"/>
                </a:lnTo>
                <a:lnTo>
                  <a:pt x="690118" y="914400"/>
                </a:lnTo>
                <a:lnTo>
                  <a:pt x="676141" y="951046"/>
                </a:lnTo>
                <a:lnTo>
                  <a:pt x="660089" y="992790"/>
                </a:lnTo>
                <a:lnTo>
                  <a:pt x="642360" y="1038715"/>
                </a:lnTo>
                <a:lnTo>
                  <a:pt x="623349" y="1087904"/>
                </a:lnTo>
                <a:lnTo>
                  <a:pt x="603453" y="1139439"/>
                </a:lnTo>
                <a:lnTo>
                  <a:pt x="583069" y="1192404"/>
                </a:lnTo>
                <a:lnTo>
                  <a:pt x="562592" y="1245882"/>
                </a:lnTo>
                <a:lnTo>
                  <a:pt x="542419" y="1298955"/>
                </a:lnTo>
                <a:lnTo>
                  <a:pt x="522947" y="1350707"/>
                </a:lnTo>
                <a:lnTo>
                  <a:pt x="504572" y="1400220"/>
                </a:lnTo>
                <a:lnTo>
                  <a:pt x="487690" y="1446578"/>
                </a:lnTo>
                <a:lnTo>
                  <a:pt x="472699" y="1488863"/>
                </a:lnTo>
                <a:lnTo>
                  <a:pt x="459994" y="1526159"/>
                </a:lnTo>
                <a:lnTo>
                  <a:pt x="437840" y="1592925"/>
                </a:lnTo>
                <a:lnTo>
                  <a:pt x="420558" y="1646569"/>
                </a:lnTo>
                <a:lnTo>
                  <a:pt x="407812" y="1691132"/>
                </a:lnTo>
                <a:lnTo>
                  <a:pt x="399269" y="1730657"/>
                </a:lnTo>
                <a:lnTo>
                  <a:pt x="394591" y="1769187"/>
                </a:lnTo>
                <a:lnTo>
                  <a:pt x="393445" y="1810766"/>
                </a:lnTo>
                <a:lnTo>
                  <a:pt x="398001" y="1864080"/>
                </a:lnTo>
                <a:lnTo>
                  <a:pt x="409287" y="1916724"/>
                </a:lnTo>
                <a:lnTo>
                  <a:pt x="425559" y="1967539"/>
                </a:lnTo>
                <a:lnTo>
                  <a:pt x="445075" y="2015368"/>
                </a:lnTo>
                <a:lnTo>
                  <a:pt x="466089" y="2059051"/>
                </a:lnTo>
                <a:lnTo>
                  <a:pt x="485308" y="2098031"/>
                </a:lnTo>
                <a:lnTo>
                  <a:pt x="503893" y="2133153"/>
                </a:lnTo>
                <a:lnTo>
                  <a:pt x="526787" y="2165130"/>
                </a:lnTo>
                <a:lnTo>
                  <a:pt x="558936" y="2194674"/>
                </a:lnTo>
                <a:lnTo>
                  <a:pt x="605282" y="2222500"/>
                </a:lnTo>
                <a:lnTo>
                  <a:pt x="679155" y="2255057"/>
                </a:lnTo>
                <a:lnTo>
                  <a:pt x="723678" y="2271865"/>
                </a:lnTo>
                <a:lnTo>
                  <a:pt x="771563" y="2287999"/>
                </a:lnTo>
                <a:lnTo>
                  <a:pt x="821538" y="2302688"/>
                </a:lnTo>
                <a:lnTo>
                  <a:pt x="872330" y="2315162"/>
                </a:lnTo>
                <a:lnTo>
                  <a:pt x="922667" y="2324652"/>
                </a:lnTo>
                <a:lnTo>
                  <a:pt x="971277" y="2330385"/>
                </a:lnTo>
                <a:lnTo>
                  <a:pt x="1016888" y="2331593"/>
                </a:lnTo>
                <a:lnTo>
                  <a:pt x="1065925" y="2326436"/>
                </a:lnTo>
                <a:lnTo>
                  <a:pt x="1114569" y="2315009"/>
                </a:lnTo>
                <a:lnTo>
                  <a:pt x="1162717" y="2298805"/>
                </a:lnTo>
                <a:lnTo>
                  <a:pt x="1210262" y="2279316"/>
                </a:lnTo>
                <a:lnTo>
                  <a:pt x="1257098" y="2258035"/>
                </a:lnTo>
                <a:lnTo>
                  <a:pt x="1303121" y="2236456"/>
                </a:lnTo>
                <a:lnTo>
                  <a:pt x="1348223" y="2216069"/>
                </a:lnTo>
                <a:lnTo>
                  <a:pt x="1392301" y="2198370"/>
                </a:lnTo>
                <a:lnTo>
                  <a:pt x="1442448" y="2179362"/>
                </a:lnTo>
                <a:lnTo>
                  <a:pt x="1492833" y="2159332"/>
                </a:lnTo>
                <a:lnTo>
                  <a:pt x="1542450" y="2139233"/>
                </a:lnTo>
                <a:lnTo>
                  <a:pt x="1590292" y="2120019"/>
                </a:lnTo>
                <a:lnTo>
                  <a:pt x="1635352" y="2102642"/>
                </a:lnTo>
                <a:lnTo>
                  <a:pt x="1676624" y="2088055"/>
                </a:lnTo>
                <a:lnTo>
                  <a:pt x="1763097" y="2066139"/>
                </a:lnTo>
                <a:lnTo>
                  <a:pt x="1800066" y="2062829"/>
                </a:lnTo>
                <a:lnTo>
                  <a:pt x="1831367" y="2066710"/>
                </a:lnTo>
                <a:lnTo>
                  <a:pt x="1901201" y="2095095"/>
                </a:lnTo>
                <a:lnTo>
                  <a:pt x="1937829" y="2120360"/>
                </a:lnTo>
                <a:lnTo>
                  <a:pt x="1972552" y="2151292"/>
                </a:lnTo>
                <a:lnTo>
                  <a:pt x="2003678" y="2186178"/>
                </a:lnTo>
                <a:lnTo>
                  <a:pt x="2040302" y="2244518"/>
                </a:lnTo>
                <a:lnTo>
                  <a:pt x="2059632" y="2289280"/>
                </a:lnTo>
                <a:lnTo>
                  <a:pt x="2094356" y="2367915"/>
                </a:lnTo>
                <a:lnTo>
                  <a:pt x="2126746" y="2439868"/>
                </a:lnTo>
                <a:lnTo>
                  <a:pt x="2146670" y="2484580"/>
                </a:lnTo>
                <a:lnTo>
                  <a:pt x="2168399" y="2533543"/>
                </a:lnTo>
                <a:lnTo>
                  <a:pt x="2191425" y="2585579"/>
                </a:lnTo>
                <a:lnTo>
                  <a:pt x="2215238" y="2639509"/>
                </a:lnTo>
                <a:lnTo>
                  <a:pt x="2239327" y="2694155"/>
                </a:lnTo>
                <a:lnTo>
                  <a:pt x="2263183" y="2748338"/>
                </a:lnTo>
                <a:lnTo>
                  <a:pt x="2286296" y="2800879"/>
                </a:lnTo>
                <a:lnTo>
                  <a:pt x="2308155" y="2850600"/>
                </a:lnTo>
                <a:lnTo>
                  <a:pt x="2328252" y="2896322"/>
                </a:lnTo>
                <a:lnTo>
                  <a:pt x="2346076" y="2936867"/>
                </a:lnTo>
                <a:lnTo>
                  <a:pt x="2361118" y="2971055"/>
                </a:lnTo>
                <a:lnTo>
                  <a:pt x="2372867" y="2997708"/>
                </a:lnTo>
              </a:path>
            </a:pathLst>
          </a:custGeom>
          <a:ln w="12192">
            <a:solidFill>
              <a:srgbClr val="344B5E"/>
            </a:solidFill>
            <a:prstDash val="sysDash"/>
          </a:ln>
        </p:spPr>
        <p:txBody>
          <a:bodyPr wrap="square" lIns="0" tIns="0" rIns="0" bIns="0" rtlCol="0"/>
          <a:lstStyle/>
          <a:p>
            <a:endParaRPr/>
          </a:p>
        </p:txBody>
      </p:sp>
      <p:sp>
        <p:nvSpPr>
          <p:cNvPr id="10" name="object 10"/>
          <p:cNvSpPr/>
          <p:nvPr/>
        </p:nvSpPr>
        <p:spPr>
          <a:xfrm>
            <a:off x="1902714" y="2275332"/>
            <a:ext cx="2240280" cy="3009900"/>
          </a:xfrm>
          <a:custGeom>
            <a:avLst/>
            <a:gdLst/>
            <a:ahLst/>
            <a:cxnLst/>
            <a:rect l="l" t="t" r="r" b="b"/>
            <a:pathLst>
              <a:path w="2240279" h="3009900">
                <a:moveTo>
                  <a:pt x="0" y="0"/>
                </a:moveTo>
                <a:lnTo>
                  <a:pt x="50301" y="12517"/>
                </a:lnTo>
                <a:lnTo>
                  <a:pt x="100036" y="24994"/>
                </a:lnTo>
                <a:lnTo>
                  <a:pt x="148653" y="37375"/>
                </a:lnTo>
                <a:lnTo>
                  <a:pt x="195602" y="49606"/>
                </a:lnTo>
                <a:lnTo>
                  <a:pt x="240331" y="61630"/>
                </a:lnTo>
                <a:lnTo>
                  <a:pt x="282291" y="73391"/>
                </a:lnTo>
                <a:lnTo>
                  <a:pt x="320929" y="84835"/>
                </a:lnTo>
                <a:lnTo>
                  <a:pt x="379837" y="102258"/>
                </a:lnTo>
                <a:lnTo>
                  <a:pt x="429863" y="117728"/>
                </a:lnTo>
                <a:lnTo>
                  <a:pt x="473840" y="134913"/>
                </a:lnTo>
                <a:lnTo>
                  <a:pt x="514604" y="157479"/>
                </a:lnTo>
                <a:lnTo>
                  <a:pt x="552829" y="187321"/>
                </a:lnTo>
                <a:lnTo>
                  <a:pt x="586946" y="222186"/>
                </a:lnTo>
                <a:lnTo>
                  <a:pt x="616706" y="259528"/>
                </a:lnTo>
                <a:lnTo>
                  <a:pt x="641858" y="296798"/>
                </a:lnTo>
                <a:lnTo>
                  <a:pt x="662122" y="333900"/>
                </a:lnTo>
                <a:lnTo>
                  <a:pt x="677767" y="372062"/>
                </a:lnTo>
                <a:lnTo>
                  <a:pt x="689078" y="410438"/>
                </a:lnTo>
                <a:lnTo>
                  <a:pt x="696341" y="448182"/>
                </a:lnTo>
                <a:lnTo>
                  <a:pt x="702389" y="515016"/>
                </a:lnTo>
                <a:lnTo>
                  <a:pt x="697751" y="550338"/>
                </a:lnTo>
                <a:lnTo>
                  <a:pt x="684149" y="593470"/>
                </a:lnTo>
                <a:lnTo>
                  <a:pt x="673773" y="620518"/>
                </a:lnTo>
                <a:lnTo>
                  <a:pt x="659957" y="657253"/>
                </a:lnTo>
                <a:lnTo>
                  <a:pt x="643269" y="701961"/>
                </a:lnTo>
                <a:lnTo>
                  <a:pt x="624276" y="752929"/>
                </a:lnTo>
                <a:lnTo>
                  <a:pt x="603545" y="808441"/>
                </a:lnTo>
                <a:lnTo>
                  <a:pt x="581645" y="866784"/>
                </a:lnTo>
                <a:lnTo>
                  <a:pt x="559143" y="926243"/>
                </a:lnTo>
                <a:lnTo>
                  <a:pt x="536607" y="985104"/>
                </a:lnTo>
                <a:lnTo>
                  <a:pt x="514604" y="1041653"/>
                </a:lnTo>
                <a:lnTo>
                  <a:pt x="495874" y="1088182"/>
                </a:lnTo>
                <a:lnTo>
                  <a:pt x="475247" y="1137541"/>
                </a:lnTo>
                <a:lnTo>
                  <a:pt x="453285" y="1188950"/>
                </a:lnTo>
                <a:lnTo>
                  <a:pt x="430546" y="1241633"/>
                </a:lnTo>
                <a:lnTo>
                  <a:pt x="407591" y="1294809"/>
                </a:lnTo>
                <a:lnTo>
                  <a:pt x="384980" y="1347701"/>
                </a:lnTo>
                <a:lnTo>
                  <a:pt x="363272" y="1399530"/>
                </a:lnTo>
                <a:lnTo>
                  <a:pt x="343027" y="1449517"/>
                </a:lnTo>
                <a:lnTo>
                  <a:pt x="324805" y="1496884"/>
                </a:lnTo>
                <a:lnTo>
                  <a:pt x="309167" y="1540851"/>
                </a:lnTo>
                <a:lnTo>
                  <a:pt x="296672" y="1580641"/>
                </a:lnTo>
                <a:lnTo>
                  <a:pt x="280677" y="1643651"/>
                </a:lnTo>
                <a:lnTo>
                  <a:pt x="271333" y="1697072"/>
                </a:lnTo>
                <a:lnTo>
                  <a:pt x="267541" y="1743424"/>
                </a:lnTo>
                <a:lnTo>
                  <a:pt x="268205" y="1785224"/>
                </a:lnTo>
                <a:lnTo>
                  <a:pt x="272227" y="1824993"/>
                </a:lnTo>
                <a:lnTo>
                  <a:pt x="278511" y="1865248"/>
                </a:lnTo>
                <a:lnTo>
                  <a:pt x="289588" y="1913859"/>
                </a:lnTo>
                <a:lnTo>
                  <a:pt x="305713" y="1959940"/>
                </a:lnTo>
                <a:lnTo>
                  <a:pt x="326599" y="2002911"/>
                </a:lnTo>
                <a:lnTo>
                  <a:pt x="351959" y="2042195"/>
                </a:lnTo>
                <a:lnTo>
                  <a:pt x="381508" y="2077211"/>
                </a:lnTo>
                <a:lnTo>
                  <a:pt x="416706" y="2108112"/>
                </a:lnTo>
                <a:lnTo>
                  <a:pt x="457811" y="2135197"/>
                </a:lnTo>
                <a:lnTo>
                  <a:pt x="502501" y="2158337"/>
                </a:lnTo>
                <a:lnTo>
                  <a:pt x="548453" y="2177405"/>
                </a:lnTo>
                <a:lnTo>
                  <a:pt x="593344" y="2192273"/>
                </a:lnTo>
                <a:lnTo>
                  <a:pt x="635918" y="2203429"/>
                </a:lnTo>
                <a:lnTo>
                  <a:pt x="677724" y="2210958"/>
                </a:lnTo>
                <a:lnTo>
                  <a:pt x="720646" y="2214128"/>
                </a:lnTo>
                <a:lnTo>
                  <a:pt x="766567" y="2212207"/>
                </a:lnTo>
                <a:lnTo>
                  <a:pt x="817372" y="2204466"/>
                </a:lnTo>
                <a:lnTo>
                  <a:pt x="880482" y="2183706"/>
                </a:lnTo>
                <a:lnTo>
                  <a:pt x="923474" y="2166098"/>
                </a:lnTo>
                <a:lnTo>
                  <a:pt x="972114" y="2145029"/>
                </a:lnTo>
                <a:lnTo>
                  <a:pt x="1024918" y="2121522"/>
                </a:lnTo>
                <a:lnTo>
                  <a:pt x="1080404" y="2096595"/>
                </a:lnTo>
                <a:lnTo>
                  <a:pt x="1137089" y="2071268"/>
                </a:lnTo>
                <a:lnTo>
                  <a:pt x="1193489" y="2046562"/>
                </a:lnTo>
                <a:lnTo>
                  <a:pt x="1248122" y="2023496"/>
                </a:lnTo>
                <a:lnTo>
                  <a:pt x="1299504" y="2003091"/>
                </a:lnTo>
                <a:lnTo>
                  <a:pt x="1346153" y="1986366"/>
                </a:lnTo>
                <a:lnTo>
                  <a:pt x="1386586" y="1974341"/>
                </a:lnTo>
                <a:lnTo>
                  <a:pt x="1454753" y="1958882"/>
                </a:lnTo>
                <a:lnTo>
                  <a:pt x="1513506" y="1949896"/>
                </a:lnTo>
                <a:lnTo>
                  <a:pt x="1565195" y="1947465"/>
                </a:lnTo>
                <a:lnTo>
                  <a:pt x="1612175" y="1951670"/>
                </a:lnTo>
                <a:lnTo>
                  <a:pt x="1656799" y="1962591"/>
                </a:lnTo>
                <a:lnTo>
                  <a:pt x="1701419" y="1980310"/>
                </a:lnTo>
                <a:lnTo>
                  <a:pt x="1739525" y="2002815"/>
                </a:lnTo>
                <a:lnTo>
                  <a:pt x="1775977" y="2032732"/>
                </a:lnTo>
                <a:lnTo>
                  <a:pt x="1810720" y="2068208"/>
                </a:lnTo>
                <a:lnTo>
                  <a:pt x="1843701" y="2107388"/>
                </a:lnTo>
                <a:lnTo>
                  <a:pt x="1874868" y="2148415"/>
                </a:lnTo>
                <a:lnTo>
                  <a:pt x="1904166" y="2189436"/>
                </a:lnTo>
                <a:lnTo>
                  <a:pt x="1931543" y="2228595"/>
                </a:lnTo>
                <a:lnTo>
                  <a:pt x="1959624" y="2270711"/>
                </a:lnTo>
                <a:lnTo>
                  <a:pt x="1983518" y="2310967"/>
                </a:lnTo>
                <a:lnTo>
                  <a:pt x="2004901" y="2352057"/>
                </a:lnTo>
                <a:lnTo>
                  <a:pt x="2025447" y="2396672"/>
                </a:lnTo>
                <a:lnTo>
                  <a:pt x="2046833" y="2447504"/>
                </a:lnTo>
                <a:lnTo>
                  <a:pt x="2070735" y="2507246"/>
                </a:lnTo>
                <a:lnTo>
                  <a:pt x="2118925" y="2640714"/>
                </a:lnTo>
                <a:lnTo>
                  <a:pt x="2174795" y="2807398"/>
                </a:lnTo>
                <a:lnTo>
                  <a:pt x="2221021" y="2949669"/>
                </a:lnTo>
                <a:lnTo>
                  <a:pt x="2240280" y="3009899"/>
                </a:lnTo>
              </a:path>
            </a:pathLst>
          </a:custGeom>
          <a:ln w="25908">
            <a:solidFill>
              <a:srgbClr val="C00000"/>
            </a:solidFill>
          </a:ln>
        </p:spPr>
        <p:txBody>
          <a:bodyPr wrap="square" lIns="0" tIns="0" rIns="0" bIns="0" rtlCol="0"/>
          <a:lstStyle/>
          <a:p>
            <a:endParaRPr/>
          </a:p>
        </p:txBody>
      </p:sp>
      <p:sp>
        <p:nvSpPr>
          <p:cNvPr id="11" name="object 11"/>
          <p:cNvSpPr/>
          <p:nvPr/>
        </p:nvSpPr>
        <p:spPr>
          <a:xfrm>
            <a:off x="2276855" y="2286762"/>
            <a:ext cx="1865630" cy="2525395"/>
          </a:xfrm>
          <a:custGeom>
            <a:avLst/>
            <a:gdLst/>
            <a:ahLst/>
            <a:cxnLst/>
            <a:rect l="l" t="t" r="r" b="b"/>
            <a:pathLst>
              <a:path w="1865629" h="2525395">
                <a:moveTo>
                  <a:pt x="0" y="0"/>
                </a:moveTo>
                <a:lnTo>
                  <a:pt x="54312" y="14261"/>
                </a:lnTo>
                <a:lnTo>
                  <a:pt x="107505" y="30083"/>
                </a:lnTo>
                <a:lnTo>
                  <a:pt x="158412" y="49023"/>
                </a:lnTo>
                <a:lnTo>
                  <a:pt x="205867" y="72643"/>
                </a:lnTo>
                <a:lnTo>
                  <a:pt x="250493" y="101645"/>
                </a:lnTo>
                <a:lnTo>
                  <a:pt x="292560" y="135112"/>
                </a:lnTo>
                <a:lnTo>
                  <a:pt x="330650" y="172174"/>
                </a:lnTo>
                <a:lnTo>
                  <a:pt x="363346" y="211962"/>
                </a:lnTo>
                <a:lnTo>
                  <a:pt x="390848" y="253918"/>
                </a:lnTo>
                <a:lnTo>
                  <a:pt x="413718" y="298624"/>
                </a:lnTo>
                <a:lnTo>
                  <a:pt x="431087" y="346926"/>
                </a:lnTo>
                <a:lnTo>
                  <a:pt x="442087" y="399668"/>
                </a:lnTo>
                <a:lnTo>
                  <a:pt x="446330" y="444034"/>
                </a:lnTo>
                <a:lnTo>
                  <a:pt x="446776" y="489906"/>
                </a:lnTo>
                <a:lnTo>
                  <a:pt x="443284" y="539032"/>
                </a:lnTo>
                <a:lnTo>
                  <a:pt x="435714" y="593164"/>
                </a:lnTo>
                <a:lnTo>
                  <a:pt x="423925" y="654050"/>
                </a:lnTo>
                <a:lnTo>
                  <a:pt x="414406" y="696162"/>
                </a:lnTo>
                <a:lnTo>
                  <a:pt x="403280" y="741227"/>
                </a:lnTo>
                <a:lnTo>
                  <a:pt x="390546" y="788781"/>
                </a:lnTo>
                <a:lnTo>
                  <a:pt x="376205" y="838358"/>
                </a:lnTo>
                <a:lnTo>
                  <a:pt x="360257" y="889496"/>
                </a:lnTo>
                <a:lnTo>
                  <a:pt x="342701" y="941728"/>
                </a:lnTo>
                <a:lnTo>
                  <a:pt x="323538" y="994592"/>
                </a:lnTo>
                <a:lnTo>
                  <a:pt x="302768" y="1047623"/>
                </a:lnTo>
                <a:lnTo>
                  <a:pt x="283821" y="1091584"/>
                </a:lnTo>
                <a:lnTo>
                  <a:pt x="262022" y="1138099"/>
                </a:lnTo>
                <a:lnTo>
                  <a:pt x="238151" y="1186332"/>
                </a:lnTo>
                <a:lnTo>
                  <a:pt x="212992" y="1235446"/>
                </a:lnTo>
                <a:lnTo>
                  <a:pt x="187325" y="1284605"/>
                </a:lnTo>
                <a:lnTo>
                  <a:pt x="161932" y="1332970"/>
                </a:lnTo>
                <a:lnTo>
                  <a:pt x="137595" y="1379707"/>
                </a:lnTo>
                <a:lnTo>
                  <a:pt x="115096" y="1423977"/>
                </a:lnTo>
                <a:lnTo>
                  <a:pt x="95217" y="1464946"/>
                </a:lnTo>
                <a:lnTo>
                  <a:pt x="78739" y="1501775"/>
                </a:lnTo>
                <a:lnTo>
                  <a:pt x="53566" y="1564417"/>
                </a:lnTo>
                <a:lnTo>
                  <a:pt x="35482" y="1616306"/>
                </a:lnTo>
                <a:lnTo>
                  <a:pt x="23318" y="1660496"/>
                </a:lnTo>
                <a:lnTo>
                  <a:pt x="15902" y="1700041"/>
                </a:lnTo>
                <a:lnTo>
                  <a:pt x="12064" y="1737995"/>
                </a:lnTo>
                <a:lnTo>
                  <a:pt x="11352" y="1781165"/>
                </a:lnTo>
                <a:lnTo>
                  <a:pt x="16652" y="1817512"/>
                </a:lnTo>
                <a:lnTo>
                  <a:pt x="54482" y="1883410"/>
                </a:lnTo>
                <a:lnTo>
                  <a:pt x="83514" y="1911810"/>
                </a:lnTo>
                <a:lnTo>
                  <a:pt x="120494" y="1941051"/>
                </a:lnTo>
                <a:lnTo>
                  <a:pt x="162949" y="1968805"/>
                </a:lnTo>
                <a:lnTo>
                  <a:pt x="208402" y="1992743"/>
                </a:lnTo>
                <a:lnTo>
                  <a:pt x="254381" y="2010537"/>
                </a:lnTo>
                <a:lnTo>
                  <a:pt x="302343" y="2021984"/>
                </a:lnTo>
                <a:lnTo>
                  <a:pt x="353944" y="2028627"/>
                </a:lnTo>
                <a:lnTo>
                  <a:pt x="407003" y="2030754"/>
                </a:lnTo>
                <a:lnTo>
                  <a:pt x="459336" y="2028650"/>
                </a:lnTo>
                <a:lnTo>
                  <a:pt x="508762" y="2022602"/>
                </a:lnTo>
                <a:lnTo>
                  <a:pt x="551495" y="2011427"/>
                </a:lnTo>
                <a:lnTo>
                  <a:pt x="588993" y="1994863"/>
                </a:lnTo>
                <a:lnTo>
                  <a:pt x="626929" y="1974806"/>
                </a:lnTo>
                <a:lnTo>
                  <a:pt x="670980" y="1953152"/>
                </a:lnTo>
                <a:lnTo>
                  <a:pt x="726820" y="1931796"/>
                </a:lnTo>
                <a:lnTo>
                  <a:pt x="765492" y="1919250"/>
                </a:lnTo>
                <a:lnTo>
                  <a:pt x="809828" y="1904954"/>
                </a:lnTo>
                <a:lnTo>
                  <a:pt x="858233" y="1889633"/>
                </a:lnTo>
                <a:lnTo>
                  <a:pt x="909108" y="1874010"/>
                </a:lnTo>
                <a:lnTo>
                  <a:pt x="960858" y="1858811"/>
                </a:lnTo>
                <a:lnTo>
                  <a:pt x="1011884" y="1844759"/>
                </a:lnTo>
                <a:lnTo>
                  <a:pt x="1060589" y="1832580"/>
                </a:lnTo>
                <a:lnTo>
                  <a:pt x="1105377" y="1822997"/>
                </a:lnTo>
                <a:lnTo>
                  <a:pt x="1144651" y="1816735"/>
                </a:lnTo>
                <a:lnTo>
                  <a:pt x="1202623" y="1811514"/>
                </a:lnTo>
                <a:lnTo>
                  <a:pt x="1249959" y="1811945"/>
                </a:lnTo>
                <a:lnTo>
                  <a:pt x="1291320" y="1818618"/>
                </a:lnTo>
                <a:lnTo>
                  <a:pt x="1331371" y="1832125"/>
                </a:lnTo>
                <a:lnTo>
                  <a:pt x="1374774" y="1853057"/>
                </a:lnTo>
                <a:lnTo>
                  <a:pt x="1414841" y="1877665"/>
                </a:lnTo>
                <a:lnTo>
                  <a:pt x="1456421" y="1908913"/>
                </a:lnTo>
                <a:lnTo>
                  <a:pt x="1498171" y="1945036"/>
                </a:lnTo>
                <a:lnTo>
                  <a:pt x="1538746" y="1984271"/>
                </a:lnTo>
                <a:lnTo>
                  <a:pt x="1576802" y="2024853"/>
                </a:lnTo>
                <a:lnTo>
                  <a:pt x="1610995" y="2065020"/>
                </a:lnTo>
                <a:lnTo>
                  <a:pt x="1640913" y="2106318"/>
                </a:lnTo>
                <a:lnTo>
                  <a:pt x="1667547" y="2150467"/>
                </a:lnTo>
                <a:lnTo>
                  <a:pt x="1691655" y="2195957"/>
                </a:lnTo>
                <a:lnTo>
                  <a:pt x="1713996" y="2241277"/>
                </a:lnTo>
                <a:lnTo>
                  <a:pt x="1735328" y="2284918"/>
                </a:lnTo>
                <a:lnTo>
                  <a:pt x="1756409" y="2325370"/>
                </a:lnTo>
                <a:lnTo>
                  <a:pt x="1791277" y="2388965"/>
                </a:lnTo>
                <a:lnTo>
                  <a:pt x="1826752" y="2454084"/>
                </a:lnTo>
                <a:lnTo>
                  <a:pt x="1854297" y="2504821"/>
                </a:lnTo>
                <a:lnTo>
                  <a:pt x="1865376" y="2525268"/>
                </a:lnTo>
              </a:path>
            </a:pathLst>
          </a:custGeom>
          <a:ln w="12192">
            <a:solidFill>
              <a:srgbClr val="344B5E"/>
            </a:solidFill>
            <a:prstDash val="sysDash"/>
          </a:ln>
        </p:spPr>
        <p:txBody>
          <a:bodyPr wrap="square" lIns="0" tIns="0" rIns="0" bIns="0" rtlCol="0"/>
          <a:lstStyle/>
          <a:p>
            <a:endParaRPr/>
          </a:p>
        </p:txBody>
      </p:sp>
      <p:sp>
        <p:nvSpPr>
          <p:cNvPr id="12" name="object 12"/>
          <p:cNvSpPr/>
          <p:nvPr/>
        </p:nvSpPr>
        <p:spPr>
          <a:xfrm>
            <a:off x="1094233" y="2226564"/>
            <a:ext cx="78105" cy="3052445"/>
          </a:xfrm>
          <a:custGeom>
            <a:avLst/>
            <a:gdLst/>
            <a:ahLst/>
            <a:cxnLst/>
            <a:rect l="l" t="t" r="r" b="b"/>
            <a:pathLst>
              <a:path w="78105" h="3052445">
                <a:moveTo>
                  <a:pt x="51815" y="64770"/>
                </a:moveTo>
                <a:lnTo>
                  <a:pt x="25908" y="64770"/>
                </a:lnTo>
                <a:lnTo>
                  <a:pt x="25908" y="3052038"/>
                </a:lnTo>
                <a:lnTo>
                  <a:pt x="51815" y="3052038"/>
                </a:lnTo>
                <a:lnTo>
                  <a:pt x="51815" y="64770"/>
                </a:lnTo>
                <a:close/>
              </a:path>
              <a:path w="78105" h="3052445">
                <a:moveTo>
                  <a:pt x="38862" y="0"/>
                </a:moveTo>
                <a:lnTo>
                  <a:pt x="0" y="77724"/>
                </a:lnTo>
                <a:lnTo>
                  <a:pt x="25908" y="77724"/>
                </a:lnTo>
                <a:lnTo>
                  <a:pt x="25908" y="64770"/>
                </a:lnTo>
                <a:lnTo>
                  <a:pt x="71247" y="64770"/>
                </a:lnTo>
                <a:lnTo>
                  <a:pt x="38862" y="0"/>
                </a:lnTo>
                <a:close/>
              </a:path>
              <a:path w="78105" h="3052445">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13" name="object 13"/>
          <p:cNvSpPr/>
          <p:nvPr/>
        </p:nvSpPr>
        <p:spPr>
          <a:xfrm>
            <a:off x="1836420" y="2436113"/>
            <a:ext cx="166116" cy="16459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551433" y="2567177"/>
            <a:ext cx="166115" cy="16611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386840" y="2797301"/>
            <a:ext cx="166115" cy="16611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679448" y="2914650"/>
            <a:ext cx="160020" cy="160020"/>
          </a:xfrm>
          <a:custGeom>
            <a:avLst/>
            <a:gdLst/>
            <a:ahLst/>
            <a:cxnLst/>
            <a:rect l="l" t="t" r="r" b="b"/>
            <a:pathLst>
              <a:path w="160019" h="160019">
                <a:moveTo>
                  <a:pt x="80009" y="0"/>
                </a:moveTo>
                <a:lnTo>
                  <a:pt x="48863" y="6286"/>
                </a:lnTo>
                <a:lnTo>
                  <a:pt x="23431" y="23431"/>
                </a:lnTo>
                <a:lnTo>
                  <a:pt x="6286" y="48863"/>
                </a:lnTo>
                <a:lnTo>
                  <a:pt x="0" y="80010"/>
                </a:lnTo>
                <a:lnTo>
                  <a:pt x="6286" y="111156"/>
                </a:lnTo>
                <a:lnTo>
                  <a:pt x="23431" y="136588"/>
                </a:lnTo>
                <a:lnTo>
                  <a:pt x="48863" y="153733"/>
                </a:lnTo>
                <a:lnTo>
                  <a:pt x="80009" y="160019"/>
                </a:lnTo>
                <a:lnTo>
                  <a:pt x="111156" y="153733"/>
                </a:lnTo>
                <a:lnTo>
                  <a:pt x="136588" y="136588"/>
                </a:lnTo>
                <a:lnTo>
                  <a:pt x="153733" y="111156"/>
                </a:lnTo>
                <a:lnTo>
                  <a:pt x="160019" y="80010"/>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17" name="object 17"/>
          <p:cNvSpPr/>
          <p:nvPr/>
        </p:nvSpPr>
        <p:spPr>
          <a:xfrm>
            <a:off x="1679448" y="2914650"/>
            <a:ext cx="160020" cy="160020"/>
          </a:xfrm>
          <a:custGeom>
            <a:avLst/>
            <a:gdLst/>
            <a:ahLst/>
            <a:cxnLst/>
            <a:rect l="l" t="t" r="r" b="b"/>
            <a:pathLst>
              <a:path w="160019" h="160019">
                <a:moveTo>
                  <a:pt x="0" y="80010"/>
                </a:moveTo>
                <a:lnTo>
                  <a:pt x="6286" y="48863"/>
                </a:lnTo>
                <a:lnTo>
                  <a:pt x="23431" y="23431"/>
                </a:lnTo>
                <a:lnTo>
                  <a:pt x="48863" y="6286"/>
                </a:lnTo>
                <a:lnTo>
                  <a:pt x="80009" y="0"/>
                </a:lnTo>
                <a:lnTo>
                  <a:pt x="111156" y="6286"/>
                </a:lnTo>
                <a:lnTo>
                  <a:pt x="136588" y="23431"/>
                </a:lnTo>
                <a:lnTo>
                  <a:pt x="153733" y="48863"/>
                </a:lnTo>
                <a:lnTo>
                  <a:pt x="160019" y="80010"/>
                </a:lnTo>
                <a:lnTo>
                  <a:pt x="153733" y="111156"/>
                </a:lnTo>
                <a:lnTo>
                  <a:pt x="136588" y="136588"/>
                </a:lnTo>
                <a:lnTo>
                  <a:pt x="111156" y="153733"/>
                </a:lnTo>
                <a:lnTo>
                  <a:pt x="80009" y="160019"/>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18" name="object 18"/>
          <p:cNvSpPr/>
          <p:nvPr/>
        </p:nvSpPr>
        <p:spPr>
          <a:xfrm>
            <a:off x="1839467" y="2760726"/>
            <a:ext cx="160020" cy="158750"/>
          </a:xfrm>
          <a:custGeom>
            <a:avLst/>
            <a:gdLst/>
            <a:ahLst/>
            <a:cxnLst/>
            <a:rect l="l" t="t" r="r" b="b"/>
            <a:pathLst>
              <a:path w="160019" h="158750">
                <a:moveTo>
                  <a:pt x="80009" y="0"/>
                </a:moveTo>
                <a:lnTo>
                  <a:pt x="48863" y="6221"/>
                </a:lnTo>
                <a:lnTo>
                  <a:pt x="23431" y="23193"/>
                </a:lnTo>
                <a:lnTo>
                  <a:pt x="6286" y="48381"/>
                </a:lnTo>
                <a:lnTo>
                  <a:pt x="0" y="79248"/>
                </a:lnTo>
                <a:lnTo>
                  <a:pt x="6286" y="110114"/>
                </a:lnTo>
                <a:lnTo>
                  <a:pt x="23431" y="135302"/>
                </a:lnTo>
                <a:lnTo>
                  <a:pt x="48863" y="152274"/>
                </a:lnTo>
                <a:lnTo>
                  <a:pt x="80009" y="158496"/>
                </a:lnTo>
                <a:lnTo>
                  <a:pt x="111156" y="152274"/>
                </a:lnTo>
                <a:lnTo>
                  <a:pt x="136588" y="135302"/>
                </a:lnTo>
                <a:lnTo>
                  <a:pt x="153733" y="110114"/>
                </a:lnTo>
                <a:lnTo>
                  <a:pt x="160019" y="79248"/>
                </a:lnTo>
                <a:lnTo>
                  <a:pt x="153733" y="48381"/>
                </a:lnTo>
                <a:lnTo>
                  <a:pt x="136588" y="23193"/>
                </a:lnTo>
                <a:lnTo>
                  <a:pt x="111156" y="6221"/>
                </a:lnTo>
                <a:lnTo>
                  <a:pt x="80009" y="0"/>
                </a:lnTo>
                <a:close/>
              </a:path>
            </a:pathLst>
          </a:custGeom>
          <a:solidFill>
            <a:srgbClr val="84ADAF"/>
          </a:solidFill>
        </p:spPr>
        <p:txBody>
          <a:bodyPr wrap="square" lIns="0" tIns="0" rIns="0" bIns="0" rtlCol="0"/>
          <a:lstStyle/>
          <a:p>
            <a:endParaRPr/>
          </a:p>
        </p:txBody>
      </p:sp>
      <p:sp>
        <p:nvSpPr>
          <p:cNvPr id="19" name="object 19"/>
          <p:cNvSpPr/>
          <p:nvPr/>
        </p:nvSpPr>
        <p:spPr>
          <a:xfrm>
            <a:off x="1839467" y="2760726"/>
            <a:ext cx="160020" cy="158750"/>
          </a:xfrm>
          <a:custGeom>
            <a:avLst/>
            <a:gdLst/>
            <a:ahLst/>
            <a:cxnLst/>
            <a:rect l="l" t="t" r="r" b="b"/>
            <a:pathLst>
              <a:path w="160019" h="158750">
                <a:moveTo>
                  <a:pt x="0" y="79248"/>
                </a:moveTo>
                <a:lnTo>
                  <a:pt x="6286" y="48381"/>
                </a:lnTo>
                <a:lnTo>
                  <a:pt x="23431" y="23193"/>
                </a:lnTo>
                <a:lnTo>
                  <a:pt x="48863" y="6221"/>
                </a:lnTo>
                <a:lnTo>
                  <a:pt x="80009" y="0"/>
                </a:lnTo>
                <a:lnTo>
                  <a:pt x="111156" y="6221"/>
                </a:lnTo>
                <a:lnTo>
                  <a:pt x="136588" y="23193"/>
                </a:lnTo>
                <a:lnTo>
                  <a:pt x="153733" y="48381"/>
                </a:lnTo>
                <a:lnTo>
                  <a:pt x="160019" y="79248"/>
                </a:lnTo>
                <a:lnTo>
                  <a:pt x="153733" y="110114"/>
                </a:lnTo>
                <a:lnTo>
                  <a:pt x="136588" y="135302"/>
                </a:lnTo>
                <a:lnTo>
                  <a:pt x="111156" y="152274"/>
                </a:lnTo>
                <a:lnTo>
                  <a:pt x="80009" y="158496"/>
                </a:lnTo>
                <a:lnTo>
                  <a:pt x="48863" y="152274"/>
                </a:lnTo>
                <a:lnTo>
                  <a:pt x="23431" y="135302"/>
                </a:lnTo>
                <a:lnTo>
                  <a:pt x="6286" y="110114"/>
                </a:lnTo>
                <a:lnTo>
                  <a:pt x="0" y="79248"/>
                </a:lnTo>
                <a:close/>
              </a:path>
            </a:pathLst>
          </a:custGeom>
          <a:ln w="6095">
            <a:solidFill>
              <a:srgbClr val="344B5E"/>
            </a:solidFill>
          </a:ln>
        </p:spPr>
        <p:txBody>
          <a:bodyPr wrap="square" lIns="0" tIns="0" rIns="0" bIns="0" rtlCol="0"/>
          <a:lstStyle/>
          <a:p>
            <a:endParaRPr/>
          </a:p>
        </p:txBody>
      </p:sp>
      <p:sp>
        <p:nvSpPr>
          <p:cNvPr id="20" name="object 20"/>
          <p:cNvSpPr/>
          <p:nvPr/>
        </p:nvSpPr>
        <p:spPr>
          <a:xfrm>
            <a:off x="2086355" y="2614422"/>
            <a:ext cx="160020" cy="160020"/>
          </a:xfrm>
          <a:custGeom>
            <a:avLst/>
            <a:gdLst/>
            <a:ahLst/>
            <a:cxnLst/>
            <a:rect l="l" t="t" r="r" b="b"/>
            <a:pathLst>
              <a:path w="160019" h="160019">
                <a:moveTo>
                  <a:pt x="80010" y="0"/>
                </a:moveTo>
                <a:lnTo>
                  <a:pt x="48863" y="6286"/>
                </a:lnTo>
                <a:lnTo>
                  <a:pt x="23431" y="23431"/>
                </a:lnTo>
                <a:lnTo>
                  <a:pt x="6286" y="48863"/>
                </a:lnTo>
                <a:lnTo>
                  <a:pt x="0" y="80010"/>
                </a:lnTo>
                <a:lnTo>
                  <a:pt x="6286" y="111156"/>
                </a:lnTo>
                <a:lnTo>
                  <a:pt x="23431" y="136588"/>
                </a:lnTo>
                <a:lnTo>
                  <a:pt x="48863" y="153733"/>
                </a:lnTo>
                <a:lnTo>
                  <a:pt x="80010" y="160019"/>
                </a:lnTo>
                <a:lnTo>
                  <a:pt x="111156" y="153733"/>
                </a:lnTo>
                <a:lnTo>
                  <a:pt x="136588" y="136588"/>
                </a:lnTo>
                <a:lnTo>
                  <a:pt x="153733" y="111156"/>
                </a:lnTo>
                <a:lnTo>
                  <a:pt x="160019" y="80010"/>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21" name="object 21"/>
          <p:cNvSpPr/>
          <p:nvPr/>
        </p:nvSpPr>
        <p:spPr>
          <a:xfrm>
            <a:off x="2086355" y="2614422"/>
            <a:ext cx="160020" cy="160020"/>
          </a:xfrm>
          <a:custGeom>
            <a:avLst/>
            <a:gdLst/>
            <a:ahLst/>
            <a:cxnLst/>
            <a:rect l="l" t="t" r="r" b="b"/>
            <a:pathLst>
              <a:path w="160019" h="160019">
                <a:moveTo>
                  <a:pt x="0" y="80010"/>
                </a:moveTo>
                <a:lnTo>
                  <a:pt x="6286" y="48863"/>
                </a:lnTo>
                <a:lnTo>
                  <a:pt x="23431" y="23431"/>
                </a:lnTo>
                <a:lnTo>
                  <a:pt x="48863" y="6286"/>
                </a:lnTo>
                <a:lnTo>
                  <a:pt x="80010" y="0"/>
                </a:lnTo>
                <a:lnTo>
                  <a:pt x="111156" y="6286"/>
                </a:lnTo>
                <a:lnTo>
                  <a:pt x="136588" y="23431"/>
                </a:lnTo>
                <a:lnTo>
                  <a:pt x="153733" y="48863"/>
                </a:lnTo>
                <a:lnTo>
                  <a:pt x="160019" y="80010"/>
                </a:lnTo>
                <a:lnTo>
                  <a:pt x="153733" y="111156"/>
                </a:lnTo>
                <a:lnTo>
                  <a:pt x="136588" y="136588"/>
                </a:lnTo>
                <a:lnTo>
                  <a:pt x="111156" y="153733"/>
                </a:lnTo>
                <a:lnTo>
                  <a:pt x="80010" y="160019"/>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22" name="object 22"/>
          <p:cNvSpPr/>
          <p:nvPr/>
        </p:nvSpPr>
        <p:spPr>
          <a:xfrm>
            <a:off x="2250948" y="2721101"/>
            <a:ext cx="160020" cy="160020"/>
          </a:xfrm>
          <a:custGeom>
            <a:avLst/>
            <a:gdLst/>
            <a:ahLst/>
            <a:cxnLst/>
            <a:rect l="l" t="t" r="r" b="b"/>
            <a:pathLst>
              <a:path w="160019" h="160019">
                <a:moveTo>
                  <a:pt x="80009" y="0"/>
                </a:moveTo>
                <a:lnTo>
                  <a:pt x="48863" y="6286"/>
                </a:lnTo>
                <a:lnTo>
                  <a:pt x="23431" y="23431"/>
                </a:lnTo>
                <a:lnTo>
                  <a:pt x="6286" y="48863"/>
                </a:lnTo>
                <a:lnTo>
                  <a:pt x="0" y="80010"/>
                </a:lnTo>
                <a:lnTo>
                  <a:pt x="6286" y="111156"/>
                </a:lnTo>
                <a:lnTo>
                  <a:pt x="23431" y="136588"/>
                </a:lnTo>
                <a:lnTo>
                  <a:pt x="48863" y="153733"/>
                </a:lnTo>
                <a:lnTo>
                  <a:pt x="80009" y="160020"/>
                </a:lnTo>
                <a:lnTo>
                  <a:pt x="111156" y="153733"/>
                </a:lnTo>
                <a:lnTo>
                  <a:pt x="136588" y="136588"/>
                </a:lnTo>
                <a:lnTo>
                  <a:pt x="153733" y="111156"/>
                </a:lnTo>
                <a:lnTo>
                  <a:pt x="160019" y="80010"/>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23" name="object 23"/>
          <p:cNvSpPr/>
          <p:nvPr/>
        </p:nvSpPr>
        <p:spPr>
          <a:xfrm>
            <a:off x="2250948" y="2721101"/>
            <a:ext cx="160020" cy="160020"/>
          </a:xfrm>
          <a:custGeom>
            <a:avLst/>
            <a:gdLst/>
            <a:ahLst/>
            <a:cxnLst/>
            <a:rect l="l" t="t" r="r" b="b"/>
            <a:pathLst>
              <a:path w="160019" h="160019">
                <a:moveTo>
                  <a:pt x="0" y="80010"/>
                </a:moveTo>
                <a:lnTo>
                  <a:pt x="6286" y="48863"/>
                </a:lnTo>
                <a:lnTo>
                  <a:pt x="23431" y="23431"/>
                </a:lnTo>
                <a:lnTo>
                  <a:pt x="48863" y="6286"/>
                </a:lnTo>
                <a:lnTo>
                  <a:pt x="80009" y="0"/>
                </a:lnTo>
                <a:lnTo>
                  <a:pt x="111156" y="6286"/>
                </a:lnTo>
                <a:lnTo>
                  <a:pt x="136588" y="23431"/>
                </a:lnTo>
                <a:lnTo>
                  <a:pt x="153733" y="48863"/>
                </a:lnTo>
                <a:lnTo>
                  <a:pt x="160019" y="80010"/>
                </a:lnTo>
                <a:lnTo>
                  <a:pt x="153733" y="111156"/>
                </a:lnTo>
                <a:lnTo>
                  <a:pt x="136588" y="136588"/>
                </a:lnTo>
                <a:lnTo>
                  <a:pt x="111156" y="153733"/>
                </a:lnTo>
                <a:lnTo>
                  <a:pt x="80009" y="160020"/>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24" name="object 24"/>
          <p:cNvSpPr/>
          <p:nvPr/>
        </p:nvSpPr>
        <p:spPr>
          <a:xfrm>
            <a:off x="2255520" y="2911601"/>
            <a:ext cx="166116" cy="166116"/>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2011679" y="2993898"/>
            <a:ext cx="160020" cy="160020"/>
          </a:xfrm>
          <a:custGeom>
            <a:avLst/>
            <a:gdLst/>
            <a:ahLst/>
            <a:cxnLst/>
            <a:rect l="l" t="t" r="r" b="b"/>
            <a:pathLst>
              <a:path w="160019" h="160019">
                <a:moveTo>
                  <a:pt x="80009" y="0"/>
                </a:moveTo>
                <a:lnTo>
                  <a:pt x="48863" y="6286"/>
                </a:lnTo>
                <a:lnTo>
                  <a:pt x="23431" y="23431"/>
                </a:lnTo>
                <a:lnTo>
                  <a:pt x="6286" y="48863"/>
                </a:lnTo>
                <a:lnTo>
                  <a:pt x="0" y="80009"/>
                </a:lnTo>
                <a:lnTo>
                  <a:pt x="6286" y="111156"/>
                </a:lnTo>
                <a:lnTo>
                  <a:pt x="23431" y="136588"/>
                </a:lnTo>
                <a:lnTo>
                  <a:pt x="48863" y="153733"/>
                </a:lnTo>
                <a:lnTo>
                  <a:pt x="80009" y="160019"/>
                </a:lnTo>
                <a:lnTo>
                  <a:pt x="111156" y="153733"/>
                </a:lnTo>
                <a:lnTo>
                  <a:pt x="136588" y="136588"/>
                </a:lnTo>
                <a:lnTo>
                  <a:pt x="153733" y="111156"/>
                </a:lnTo>
                <a:lnTo>
                  <a:pt x="160019" y="80009"/>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26" name="object 26"/>
          <p:cNvSpPr/>
          <p:nvPr/>
        </p:nvSpPr>
        <p:spPr>
          <a:xfrm>
            <a:off x="2011679" y="2993898"/>
            <a:ext cx="160020" cy="160020"/>
          </a:xfrm>
          <a:custGeom>
            <a:avLst/>
            <a:gdLst/>
            <a:ahLst/>
            <a:cxnLst/>
            <a:rect l="l" t="t" r="r" b="b"/>
            <a:pathLst>
              <a:path w="160019" h="160019">
                <a:moveTo>
                  <a:pt x="0" y="80009"/>
                </a:moveTo>
                <a:lnTo>
                  <a:pt x="6286" y="48863"/>
                </a:lnTo>
                <a:lnTo>
                  <a:pt x="23431" y="23431"/>
                </a:lnTo>
                <a:lnTo>
                  <a:pt x="48863" y="6286"/>
                </a:lnTo>
                <a:lnTo>
                  <a:pt x="80009" y="0"/>
                </a:lnTo>
                <a:lnTo>
                  <a:pt x="111156" y="6286"/>
                </a:lnTo>
                <a:lnTo>
                  <a:pt x="136588" y="23431"/>
                </a:lnTo>
                <a:lnTo>
                  <a:pt x="153733" y="48863"/>
                </a:lnTo>
                <a:lnTo>
                  <a:pt x="160019" y="80009"/>
                </a:lnTo>
                <a:lnTo>
                  <a:pt x="153733" y="111156"/>
                </a:lnTo>
                <a:lnTo>
                  <a:pt x="136588" y="136588"/>
                </a:lnTo>
                <a:lnTo>
                  <a:pt x="111156" y="153733"/>
                </a:lnTo>
                <a:lnTo>
                  <a:pt x="80009" y="160019"/>
                </a:lnTo>
                <a:lnTo>
                  <a:pt x="48863" y="153733"/>
                </a:lnTo>
                <a:lnTo>
                  <a:pt x="23431" y="136588"/>
                </a:lnTo>
                <a:lnTo>
                  <a:pt x="6286" y="111156"/>
                </a:lnTo>
                <a:lnTo>
                  <a:pt x="0" y="80009"/>
                </a:lnTo>
                <a:close/>
              </a:path>
            </a:pathLst>
          </a:custGeom>
          <a:ln w="6096">
            <a:solidFill>
              <a:srgbClr val="344B5E"/>
            </a:solidFill>
          </a:ln>
        </p:spPr>
        <p:txBody>
          <a:bodyPr wrap="square" lIns="0" tIns="0" rIns="0" bIns="0" rtlCol="0"/>
          <a:lstStyle/>
          <a:p>
            <a:endParaRPr/>
          </a:p>
        </p:txBody>
      </p:sp>
      <p:sp>
        <p:nvSpPr>
          <p:cNvPr id="27" name="object 27"/>
          <p:cNvSpPr/>
          <p:nvPr/>
        </p:nvSpPr>
        <p:spPr>
          <a:xfrm>
            <a:off x="1638300" y="3161538"/>
            <a:ext cx="160020" cy="158750"/>
          </a:xfrm>
          <a:custGeom>
            <a:avLst/>
            <a:gdLst/>
            <a:ahLst/>
            <a:cxnLst/>
            <a:rect l="l" t="t" r="r" b="b"/>
            <a:pathLst>
              <a:path w="160019" h="158750">
                <a:moveTo>
                  <a:pt x="80010" y="0"/>
                </a:moveTo>
                <a:lnTo>
                  <a:pt x="48863" y="6221"/>
                </a:lnTo>
                <a:lnTo>
                  <a:pt x="23431" y="23193"/>
                </a:lnTo>
                <a:lnTo>
                  <a:pt x="6286" y="48381"/>
                </a:lnTo>
                <a:lnTo>
                  <a:pt x="0" y="79248"/>
                </a:lnTo>
                <a:lnTo>
                  <a:pt x="6286" y="110114"/>
                </a:lnTo>
                <a:lnTo>
                  <a:pt x="23431" y="135302"/>
                </a:lnTo>
                <a:lnTo>
                  <a:pt x="48863" y="152274"/>
                </a:lnTo>
                <a:lnTo>
                  <a:pt x="80010" y="158495"/>
                </a:lnTo>
                <a:lnTo>
                  <a:pt x="111156" y="152274"/>
                </a:lnTo>
                <a:lnTo>
                  <a:pt x="136588" y="135302"/>
                </a:lnTo>
                <a:lnTo>
                  <a:pt x="153733" y="110114"/>
                </a:lnTo>
                <a:lnTo>
                  <a:pt x="160019" y="79248"/>
                </a:lnTo>
                <a:lnTo>
                  <a:pt x="153733" y="48381"/>
                </a:lnTo>
                <a:lnTo>
                  <a:pt x="136588" y="23193"/>
                </a:lnTo>
                <a:lnTo>
                  <a:pt x="111156" y="6221"/>
                </a:lnTo>
                <a:lnTo>
                  <a:pt x="80010" y="0"/>
                </a:lnTo>
                <a:close/>
              </a:path>
            </a:pathLst>
          </a:custGeom>
          <a:solidFill>
            <a:srgbClr val="84ADAF"/>
          </a:solidFill>
        </p:spPr>
        <p:txBody>
          <a:bodyPr wrap="square" lIns="0" tIns="0" rIns="0" bIns="0" rtlCol="0"/>
          <a:lstStyle/>
          <a:p>
            <a:endParaRPr/>
          </a:p>
        </p:txBody>
      </p:sp>
      <p:sp>
        <p:nvSpPr>
          <p:cNvPr id="28" name="object 28"/>
          <p:cNvSpPr/>
          <p:nvPr/>
        </p:nvSpPr>
        <p:spPr>
          <a:xfrm>
            <a:off x="1638300" y="3161538"/>
            <a:ext cx="160020" cy="158750"/>
          </a:xfrm>
          <a:custGeom>
            <a:avLst/>
            <a:gdLst/>
            <a:ahLst/>
            <a:cxnLst/>
            <a:rect l="l" t="t" r="r" b="b"/>
            <a:pathLst>
              <a:path w="160019" h="158750">
                <a:moveTo>
                  <a:pt x="0" y="79248"/>
                </a:moveTo>
                <a:lnTo>
                  <a:pt x="6286" y="48381"/>
                </a:lnTo>
                <a:lnTo>
                  <a:pt x="23431" y="23193"/>
                </a:lnTo>
                <a:lnTo>
                  <a:pt x="48863" y="6221"/>
                </a:lnTo>
                <a:lnTo>
                  <a:pt x="80010" y="0"/>
                </a:lnTo>
                <a:lnTo>
                  <a:pt x="111156" y="6221"/>
                </a:lnTo>
                <a:lnTo>
                  <a:pt x="136588" y="23193"/>
                </a:lnTo>
                <a:lnTo>
                  <a:pt x="153733" y="48381"/>
                </a:lnTo>
                <a:lnTo>
                  <a:pt x="160019" y="79248"/>
                </a:lnTo>
                <a:lnTo>
                  <a:pt x="153733" y="110114"/>
                </a:lnTo>
                <a:lnTo>
                  <a:pt x="136588" y="135302"/>
                </a:lnTo>
                <a:lnTo>
                  <a:pt x="111156" y="152274"/>
                </a:lnTo>
                <a:lnTo>
                  <a:pt x="80010" y="158495"/>
                </a:lnTo>
                <a:lnTo>
                  <a:pt x="48863" y="152274"/>
                </a:lnTo>
                <a:lnTo>
                  <a:pt x="23431" y="135302"/>
                </a:lnTo>
                <a:lnTo>
                  <a:pt x="6286" y="110114"/>
                </a:lnTo>
                <a:lnTo>
                  <a:pt x="0" y="79248"/>
                </a:lnTo>
                <a:close/>
              </a:path>
            </a:pathLst>
          </a:custGeom>
          <a:ln w="6096">
            <a:solidFill>
              <a:srgbClr val="344B5E"/>
            </a:solidFill>
          </a:ln>
        </p:spPr>
        <p:txBody>
          <a:bodyPr wrap="square" lIns="0" tIns="0" rIns="0" bIns="0" rtlCol="0"/>
          <a:lstStyle/>
          <a:p>
            <a:endParaRPr/>
          </a:p>
        </p:txBody>
      </p:sp>
      <p:sp>
        <p:nvSpPr>
          <p:cNvPr id="29" name="object 29"/>
          <p:cNvSpPr/>
          <p:nvPr/>
        </p:nvSpPr>
        <p:spPr>
          <a:xfrm>
            <a:off x="1754123" y="3537966"/>
            <a:ext cx="160020" cy="160020"/>
          </a:xfrm>
          <a:custGeom>
            <a:avLst/>
            <a:gdLst/>
            <a:ahLst/>
            <a:cxnLst/>
            <a:rect l="l" t="t" r="r" b="b"/>
            <a:pathLst>
              <a:path w="160019" h="160019">
                <a:moveTo>
                  <a:pt x="80009" y="0"/>
                </a:moveTo>
                <a:lnTo>
                  <a:pt x="48863" y="6286"/>
                </a:lnTo>
                <a:lnTo>
                  <a:pt x="23431" y="23431"/>
                </a:lnTo>
                <a:lnTo>
                  <a:pt x="6286" y="48863"/>
                </a:lnTo>
                <a:lnTo>
                  <a:pt x="0" y="80009"/>
                </a:lnTo>
                <a:lnTo>
                  <a:pt x="6286" y="111156"/>
                </a:lnTo>
                <a:lnTo>
                  <a:pt x="23431" y="136588"/>
                </a:lnTo>
                <a:lnTo>
                  <a:pt x="48863" y="153733"/>
                </a:lnTo>
                <a:lnTo>
                  <a:pt x="80009" y="160019"/>
                </a:lnTo>
                <a:lnTo>
                  <a:pt x="111156" y="153733"/>
                </a:lnTo>
                <a:lnTo>
                  <a:pt x="136588" y="136588"/>
                </a:lnTo>
                <a:lnTo>
                  <a:pt x="153733" y="111156"/>
                </a:lnTo>
                <a:lnTo>
                  <a:pt x="160019" y="80009"/>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30" name="object 30"/>
          <p:cNvSpPr/>
          <p:nvPr/>
        </p:nvSpPr>
        <p:spPr>
          <a:xfrm>
            <a:off x="1754123" y="3537966"/>
            <a:ext cx="160020" cy="160020"/>
          </a:xfrm>
          <a:custGeom>
            <a:avLst/>
            <a:gdLst/>
            <a:ahLst/>
            <a:cxnLst/>
            <a:rect l="l" t="t" r="r" b="b"/>
            <a:pathLst>
              <a:path w="160019" h="160019">
                <a:moveTo>
                  <a:pt x="0" y="80009"/>
                </a:moveTo>
                <a:lnTo>
                  <a:pt x="6286" y="48863"/>
                </a:lnTo>
                <a:lnTo>
                  <a:pt x="23431" y="23431"/>
                </a:lnTo>
                <a:lnTo>
                  <a:pt x="48863" y="6286"/>
                </a:lnTo>
                <a:lnTo>
                  <a:pt x="80009" y="0"/>
                </a:lnTo>
                <a:lnTo>
                  <a:pt x="111156" y="6286"/>
                </a:lnTo>
                <a:lnTo>
                  <a:pt x="136588" y="23431"/>
                </a:lnTo>
                <a:lnTo>
                  <a:pt x="153733" y="48863"/>
                </a:lnTo>
                <a:lnTo>
                  <a:pt x="160019" y="80009"/>
                </a:lnTo>
                <a:lnTo>
                  <a:pt x="153733" y="111156"/>
                </a:lnTo>
                <a:lnTo>
                  <a:pt x="136588" y="136588"/>
                </a:lnTo>
                <a:lnTo>
                  <a:pt x="111156" y="153733"/>
                </a:lnTo>
                <a:lnTo>
                  <a:pt x="80009" y="160019"/>
                </a:lnTo>
                <a:lnTo>
                  <a:pt x="48863" y="153733"/>
                </a:lnTo>
                <a:lnTo>
                  <a:pt x="23431" y="136588"/>
                </a:lnTo>
                <a:lnTo>
                  <a:pt x="6286" y="111156"/>
                </a:lnTo>
                <a:lnTo>
                  <a:pt x="0" y="80009"/>
                </a:lnTo>
                <a:close/>
              </a:path>
            </a:pathLst>
          </a:custGeom>
          <a:ln w="6096">
            <a:solidFill>
              <a:srgbClr val="344B5E"/>
            </a:solidFill>
          </a:ln>
        </p:spPr>
        <p:txBody>
          <a:bodyPr wrap="square" lIns="0" tIns="0" rIns="0" bIns="0" rtlCol="0"/>
          <a:lstStyle/>
          <a:p>
            <a:endParaRPr/>
          </a:p>
        </p:txBody>
      </p:sp>
      <p:sp>
        <p:nvSpPr>
          <p:cNvPr id="31" name="object 31"/>
          <p:cNvSpPr/>
          <p:nvPr/>
        </p:nvSpPr>
        <p:spPr>
          <a:xfrm>
            <a:off x="1746504" y="3333750"/>
            <a:ext cx="160020" cy="160020"/>
          </a:xfrm>
          <a:custGeom>
            <a:avLst/>
            <a:gdLst/>
            <a:ahLst/>
            <a:cxnLst/>
            <a:rect l="l" t="t" r="r" b="b"/>
            <a:pathLst>
              <a:path w="160019" h="160019">
                <a:moveTo>
                  <a:pt x="80009" y="0"/>
                </a:moveTo>
                <a:lnTo>
                  <a:pt x="48863" y="6286"/>
                </a:lnTo>
                <a:lnTo>
                  <a:pt x="23431" y="23431"/>
                </a:lnTo>
                <a:lnTo>
                  <a:pt x="6286" y="48863"/>
                </a:lnTo>
                <a:lnTo>
                  <a:pt x="0" y="80010"/>
                </a:lnTo>
                <a:lnTo>
                  <a:pt x="6286" y="111156"/>
                </a:lnTo>
                <a:lnTo>
                  <a:pt x="23431" y="136588"/>
                </a:lnTo>
                <a:lnTo>
                  <a:pt x="48863" y="153733"/>
                </a:lnTo>
                <a:lnTo>
                  <a:pt x="80009" y="160019"/>
                </a:lnTo>
                <a:lnTo>
                  <a:pt x="111156" y="153733"/>
                </a:lnTo>
                <a:lnTo>
                  <a:pt x="136588" y="136588"/>
                </a:lnTo>
                <a:lnTo>
                  <a:pt x="153733" y="111156"/>
                </a:lnTo>
                <a:lnTo>
                  <a:pt x="160019" y="80010"/>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32" name="object 32"/>
          <p:cNvSpPr/>
          <p:nvPr/>
        </p:nvSpPr>
        <p:spPr>
          <a:xfrm>
            <a:off x="1746504" y="3333750"/>
            <a:ext cx="160020" cy="160020"/>
          </a:xfrm>
          <a:custGeom>
            <a:avLst/>
            <a:gdLst/>
            <a:ahLst/>
            <a:cxnLst/>
            <a:rect l="l" t="t" r="r" b="b"/>
            <a:pathLst>
              <a:path w="160019" h="160019">
                <a:moveTo>
                  <a:pt x="0" y="80010"/>
                </a:moveTo>
                <a:lnTo>
                  <a:pt x="6286" y="48863"/>
                </a:lnTo>
                <a:lnTo>
                  <a:pt x="23431" y="23431"/>
                </a:lnTo>
                <a:lnTo>
                  <a:pt x="48863" y="6286"/>
                </a:lnTo>
                <a:lnTo>
                  <a:pt x="80009" y="0"/>
                </a:lnTo>
                <a:lnTo>
                  <a:pt x="111156" y="6286"/>
                </a:lnTo>
                <a:lnTo>
                  <a:pt x="136588" y="23431"/>
                </a:lnTo>
                <a:lnTo>
                  <a:pt x="153733" y="48863"/>
                </a:lnTo>
                <a:lnTo>
                  <a:pt x="160019" y="80010"/>
                </a:lnTo>
                <a:lnTo>
                  <a:pt x="153733" y="111156"/>
                </a:lnTo>
                <a:lnTo>
                  <a:pt x="136588" y="136588"/>
                </a:lnTo>
                <a:lnTo>
                  <a:pt x="111156" y="153733"/>
                </a:lnTo>
                <a:lnTo>
                  <a:pt x="80009" y="160019"/>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33" name="object 33"/>
          <p:cNvSpPr/>
          <p:nvPr/>
        </p:nvSpPr>
        <p:spPr>
          <a:xfrm>
            <a:off x="1386840" y="3312414"/>
            <a:ext cx="166115" cy="166116"/>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1341120" y="3705605"/>
            <a:ext cx="164591" cy="166116"/>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898904" y="3711701"/>
            <a:ext cx="160020" cy="158750"/>
          </a:xfrm>
          <a:custGeom>
            <a:avLst/>
            <a:gdLst/>
            <a:ahLst/>
            <a:cxnLst/>
            <a:rect l="l" t="t" r="r" b="b"/>
            <a:pathLst>
              <a:path w="160019" h="158750">
                <a:moveTo>
                  <a:pt x="80009" y="0"/>
                </a:moveTo>
                <a:lnTo>
                  <a:pt x="48863" y="6221"/>
                </a:lnTo>
                <a:lnTo>
                  <a:pt x="23431" y="23193"/>
                </a:lnTo>
                <a:lnTo>
                  <a:pt x="6286" y="48381"/>
                </a:lnTo>
                <a:lnTo>
                  <a:pt x="0" y="79248"/>
                </a:lnTo>
                <a:lnTo>
                  <a:pt x="6286" y="110114"/>
                </a:lnTo>
                <a:lnTo>
                  <a:pt x="23431" y="135302"/>
                </a:lnTo>
                <a:lnTo>
                  <a:pt x="48863" y="152274"/>
                </a:lnTo>
                <a:lnTo>
                  <a:pt x="80009" y="158496"/>
                </a:lnTo>
                <a:lnTo>
                  <a:pt x="111156" y="152274"/>
                </a:lnTo>
                <a:lnTo>
                  <a:pt x="136588" y="135302"/>
                </a:lnTo>
                <a:lnTo>
                  <a:pt x="153733" y="110114"/>
                </a:lnTo>
                <a:lnTo>
                  <a:pt x="160019" y="79248"/>
                </a:lnTo>
                <a:lnTo>
                  <a:pt x="153733" y="48381"/>
                </a:lnTo>
                <a:lnTo>
                  <a:pt x="136588" y="23193"/>
                </a:lnTo>
                <a:lnTo>
                  <a:pt x="111156" y="6221"/>
                </a:lnTo>
                <a:lnTo>
                  <a:pt x="80009" y="0"/>
                </a:lnTo>
                <a:close/>
              </a:path>
            </a:pathLst>
          </a:custGeom>
          <a:solidFill>
            <a:srgbClr val="84ADAF"/>
          </a:solidFill>
        </p:spPr>
        <p:txBody>
          <a:bodyPr wrap="square" lIns="0" tIns="0" rIns="0" bIns="0" rtlCol="0"/>
          <a:lstStyle/>
          <a:p>
            <a:endParaRPr/>
          </a:p>
        </p:txBody>
      </p:sp>
      <p:sp>
        <p:nvSpPr>
          <p:cNvPr id="36" name="object 36"/>
          <p:cNvSpPr/>
          <p:nvPr/>
        </p:nvSpPr>
        <p:spPr>
          <a:xfrm>
            <a:off x="1898904" y="3711701"/>
            <a:ext cx="160020" cy="158750"/>
          </a:xfrm>
          <a:custGeom>
            <a:avLst/>
            <a:gdLst/>
            <a:ahLst/>
            <a:cxnLst/>
            <a:rect l="l" t="t" r="r" b="b"/>
            <a:pathLst>
              <a:path w="160019" h="158750">
                <a:moveTo>
                  <a:pt x="0" y="79248"/>
                </a:moveTo>
                <a:lnTo>
                  <a:pt x="6286" y="48381"/>
                </a:lnTo>
                <a:lnTo>
                  <a:pt x="23431" y="23193"/>
                </a:lnTo>
                <a:lnTo>
                  <a:pt x="48863" y="6221"/>
                </a:lnTo>
                <a:lnTo>
                  <a:pt x="80009" y="0"/>
                </a:lnTo>
                <a:lnTo>
                  <a:pt x="111156" y="6221"/>
                </a:lnTo>
                <a:lnTo>
                  <a:pt x="136588" y="23193"/>
                </a:lnTo>
                <a:lnTo>
                  <a:pt x="153733" y="48381"/>
                </a:lnTo>
                <a:lnTo>
                  <a:pt x="160019" y="79248"/>
                </a:lnTo>
                <a:lnTo>
                  <a:pt x="153733" y="110114"/>
                </a:lnTo>
                <a:lnTo>
                  <a:pt x="136588" y="135302"/>
                </a:lnTo>
                <a:lnTo>
                  <a:pt x="111156" y="152274"/>
                </a:lnTo>
                <a:lnTo>
                  <a:pt x="80009" y="158496"/>
                </a:lnTo>
                <a:lnTo>
                  <a:pt x="48863" y="152274"/>
                </a:lnTo>
                <a:lnTo>
                  <a:pt x="23431" y="135302"/>
                </a:lnTo>
                <a:lnTo>
                  <a:pt x="6286" y="110114"/>
                </a:lnTo>
                <a:lnTo>
                  <a:pt x="0" y="79248"/>
                </a:lnTo>
                <a:close/>
              </a:path>
            </a:pathLst>
          </a:custGeom>
          <a:ln w="6095">
            <a:solidFill>
              <a:srgbClr val="344B5E"/>
            </a:solidFill>
          </a:ln>
        </p:spPr>
        <p:txBody>
          <a:bodyPr wrap="square" lIns="0" tIns="0" rIns="0" bIns="0" rtlCol="0"/>
          <a:lstStyle/>
          <a:p>
            <a:endParaRPr/>
          </a:p>
        </p:txBody>
      </p:sp>
      <p:sp>
        <p:nvSpPr>
          <p:cNvPr id="37" name="object 37"/>
          <p:cNvSpPr/>
          <p:nvPr/>
        </p:nvSpPr>
        <p:spPr>
          <a:xfrm>
            <a:off x="1773935" y="3868673"/>
            <a:ext cx="160020" cy="158750"/>
          </a:xfrm>
          <a:custGeom>
            <a:avLst/>
            <a:gdLst/>
            <a:ahLst/>
            <a:cxnLst/>
            <a:rect l="l" t="t" r="r" b="b"/>
            <a:pathLst>
              <a:path w="160019" h="158750">
                <a:moveTo>
                  <a:pt x="80009" y="0"/>
                </a:moveTo>
                <a:lnTo>
                  <a:pt x="48863" y="6221"/>
                </a:lnTo>
                <a:lnTo>
                  <a:pt x="23431" y="23193"/>
                </a:lnTo>
                <a:lnTo>
                  <a:pt x="6286" y="48381"/>
                </a:lnTo>
                <a:lnTo>
                  <a:pt x="0" y="79248"/>
                </a:lnTo>
                <a:lnTo>
                  <a:pt x="6286" y="110114"/>
                </a:lnTo>
                <a:lnTo>
                  <a:pt x="23431" y="135302"/>
                </a:lnTo>
                <a:lnTo>
                  <a:pt x="48863" y="152274"/>
                </a:lnTo>
                <a:lnTo>
                  <a:pt x="80009" y="158495"/>
                </a:lnTo>
                <a:lnTo>
                  <a:pt x="111156" y="152274"/>
                </a:lnTo>
                <a:lnTo>
                  <a:pt x="136588" y="135302"/>
                </a:lnTo>
                <a:lnTo>
                  <a:pt x="153733" y="110114"/>
                </a:lnTo>
                <a:lnTo>
                  <a:pt x="160019" y="79248"/>
                </a:lnTo>
                <a:lnTo>
                  <a:pt x="153733" y="48381"/>
                </a:lnTo>
                <a:lnTo>
                  <a:pt x="136588" y="23193"/>
                </a:lnTo>
                <a:lnTo>
                  <a:pt x="111156" y="6221"/>
                </a:lnTo>
                <a:lnTo>
                  <a:pt x="80009" y="0"/>
                </a:lnTo>
                <a:close/>
              </a:path>
            </a:pathLst>
          </a:custGeom>
          <a:solidFill>
            <a:srgbClr val="84ADAF"/>
          </a:solidFill>
        </p:spPr>
        <p:txBody>
          <a:bodyPr wrap="square" lIns="0" tIns="0" rIns="0" bIns="0" rtlCol="0"/>
          <a:lstStyle/>
          <a:p>
            <a:endParaRPr/>
          </a:p>
        </p:txBody>
      </p:sp>
      <p:sp>
        <p:nvSpPr>
          <p:cNvPr id="38" name="object 38"/>
          <p:cNvSpPr/>
          <p:nvPr/>
        </p:nvSpPr>
        <p:spPr>
          <a:xfrm>
            <a:off x="1773935" y="3868673"/>
            <a:ext cx="160020" cy="158750"/>
          </a:xfrm>
          <a:custGeom>
            <a:avLst/>
            <a:gdLst/>
            <a:ahLst/>
            <a:cxnLst/>
            <a:rect l="l" t="t" r="r" b="b"/>
            <a:pathLst>
              <a:path w="160019" h="158750">
                <a:moveTo>
                  <a:pt x="0" y="79248"/>
                </a:moveTo>
                <a:lnTo>
                  <a:pt x="6286" y="48381"/>
                </a:lnTo>
                <a:lnTo>
                  <a:pt x="23431" y="23193"/>
                </a:lnTo>
                <a:lnTo>
                  <a:pt x="48863" y="6221"/>
                </a:lnTo>
                <a:lnTo>
                  <a:pt x="80009" y="0"/>
                </a:lnTo>
                <a:lnTo>
                  <a:pt x="111156" y="6221"/>
                </a:lnTo>
                <a:lnTo>
                  <a:pt x="136588" y="23193"/>
                </a:lnTo>
                <a:lnTo>
                  <a:pt x="153733" y="48381"/>
                </a:lnTo>
                <a:lnTo>
                  <a:pt x="160019" y="79248"/>
                </a:lnTo>
                <a:lnTo>
                  <a:pt x="153733" y="110114"/>
                </a:lnTo>
                <a:lnTo>
                  <a:pt x="136588" y="135302"/>
                </a:lnTo>
                <a:lnTo>
                  <a:pt x="111156" y="152274"/>
                </a:lnTo>
                <a:lnTo>
                  <a:pt x="80009" y="158495"/>
                </a:lnTo>
                <a:lnTo>
                  <a:pt x="48863" y="152274"/>
                </a:lnTo>
                <a:lnTo>
                  <a:pt x="23431" y="135302"/>
                </a:lnTo>
                <a:lnTo>
                  <a:pt x="6286" y="110114"/>
                </a:lnTo>
                <a:lnTo>
                  <a:pt x="0" y="79248"/>
                </a:lnTo>
                <a:close/>
              </a:path>
            </a:pathLst>
          </a:custGeom>
          <a:ln w="6096">
            <a:solidFill>
              <a:srgbClr val="344B5E"/>
            </a:solidFill>
          </a:ln>
        </p:spPr>
        <p:txBody>
          <a:bodyPr wrap="square" lIns="0" tIns="0" rIns="0" bIns="0" rtlCol="0"/>
          <a:lstStyle/>
          <a:p>
            <a:endParaRPr/>
          </a:p>
        </p:txBody>
      </p:sp>
      <p:sp>
        <p:nvSpPr>
          <p:cNvPr id="39" name="object 39"/>
          <p:cNvSpPr/>
          <p:nvPr/>
        </p:nvSpPr>
        <p:spPr>
          <a:xfrm>
            <a:off x="1584960" y="4114038"/>
            <a:ext cx="164592" cy="166116"/>
          </a:xfrm>
          <a:prstGeom prst="rect">
            <a:avLst/>
          </a:prstGeom>
          <a:blipFill>
            <a:blip r:embed="rId10" cstate="print"/>
            <a:stretch>
              <a:fillRect/>
            </a:stretch>
          </a:blipFill>
        </p:spPr>
        <p:txBody>
          <a:bodyPr wrap="square" lIns="0" tIns="0" rIns="0" bIns="0" rtlCol="0"/>
          <a:lstStyle/>
          <a:p>
            <a:endParaRPr/>
          </a:p>
        </p:txBody>
      </p:sp>
      <p:sp>
        <p:nvSpPr>
          <p:cNvPr id="40" name="object 40"/>
          <p:cNvSpPr/>
          <p:nvPr/>
        </p:nvSpPr>
        <p:spPr>
          <a:xfrm>
            <a:off x="1770888" y="4338065"/>
            <a:ext cx="166116" cy="166116"/>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1903476" y="4080510"/>
            <a:ext cx="166116" cy="166116"/>
          </a:xfrm>
          <a:prstGeom prst="rect">
            <a:avLst/>
          </a:prstGeom>
          <a:blipFill>
            <a:blip r:embed="rId7" cstate="print"/>
            <a:stretch>
              <a:fillRect/>
            </a:stretch>
          </a:blipFill>
        </p:spPr>
        <p:txBody>
          <a:bodyPr wrap="square" lIns="0" tIns="0" rIns="0" bIns="0" rtlCol="0"/>
          <a:lstStyle/>
          <a:p>
            <a:endParaRPr/>
          </a:p>
        </p:txBody>
      </p:sp>
      <p:sp>
        <p:nvSpPr>
          <p:cNvPr id="42" name="object 42"/>
          <p:cNvSpPr/>
          <p:nvPr/>
        </p:nvSpPr>
        <p:spPr>
          <a:xfrm>
            <a:off x="2095500" y="4473703"/>
            <a:ext cx="166116" cy="166115"/>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1520953" y="4583430"/>
            <a:ext cx="166115" cy="166115"/>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2261616" y="4659630"/>
            <a:ext cx="164592" cy="166115"/>
          </a:xfrm>
          <a:prstGeom prst="rect">
            <a:avLst/>
          </a:prstGeom>
          <a:blipFill>
            <a:blip r:embed="rId11" cstate="print"/>
            <a:stretch>
              <a:fillRect/>
            </a:stretch>
          </a:blipFill>
        </p:spPr>
        <p:txBody>
          <a:bodyPr wrap="square" lIns="0" tIns="0" rIns="0" bIns="0" rtlCol="0"/>
          <a:lstStyle/>
          <a:p>
            <a:endParaRPr/>
          </a:p>
        </p:txBody>
      </p:sp>
      <p:sp>
        <p:nvSpPr>
          <p:cNvPr id="45" name="object 45"/>
          <p:cNvSpPr/>
          <p:nvPr/>
        </p:nvSpPr>
        <p:spPr>
          <a:xfrm>
            <a:off x="2217420" y="4969003"/>
            <a:ext cx="166116" cy="164591"/>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2653283" y="4534662"/>
            <a:ext cx="470916" cy="441959"/>
          </a:xfrm>
          <a:prstGeom prst="rect">
            <a:avLst/>
          </a:prstGeom>
          <a:blipFill>
            <a:blip r:embed="rId13" cstate="print"/>
            <a:stretch>
              <a:fillRect/>
            </a:stretch>
          </a:blipFill>
        </p:spPr>
        <p:txBody>
          <a:bodyPr wrap="square" lIns="0" tIns="0" rIns="0" bIns="0" rtlCol="0"/>
          <a:lstStyle/>
          <a:p>
            <a:endParaRPr/>
          </a:p>
        </p:txBody>
      </p:sp>
      <p:sp>
        <p:nvSpPr>
          <p:cNvPr id="47" name="object 47"/>
          <p:cNvSpPr/>
          <p:nvPr/>
        </p:nvSpPr>
        <p:spPr>
          <a:xfrm>
            <a:off x="3246120" y="4446271"/>
            <a:ext cx="164592" cy="166115"/>
          </a:xfrm>
          <a:prstGeom prst="rect">
            <a:avLst/>
          </a:prstGeom>
          <a:blipFill>
            <a:blip r:embed="rId14" cstate="print"/>
            <a:stretch>
              <a:fillRect/>
            </a:stretch>
          </a:blipFill>
        </p:spPr>
        <p:txBody>
          <a:bodyPr wrap="square" lIns="0" tIns="0" rIns="0" bIns="0" rtlCol="0"/>
          <a:lstStyle/>
          <a:p>
            <a:endParaRPr/>
          </a:p>
        </p:txBody>
      </p:sp>
      <p:sp>
        <p:nvSpPr>
          <p:cNvPr id="48" name="object 48"/>
          <p:cNvSpPr/>
          <p:nvPr/>
        </p:nvSpPr>
        <p:spPr>
          <a:xfrm>
            <a:off x="3576828" y="4650486"/>
            <a:ext cx="166116" cy="166115"/>
          </a:xfrm>
          <a:prstGeom prst="rect">
            <a:avLst/>
          </a:prstGeom>
          <a:blipFill>
            <a:blip r:embed="rId7" cstate="print"/>
            <a:stretch>
              <a:fillRect/>
            </a:stretch>
          </a:blipFill>
        </p:spPr>
        <p:txBody>
          <a:bodyPr wrap="square" lIns="0" tIns="0" rIns="0" bIns="0" rtlCol="0"/>
          <a:lstStyle/>
          <a:p>
            <a:endParaRPr/>
          </a:p>
        </p:txBody>
      </p:sp>
      <p:sp>
        <p:nvSpPr>
          <p:cNvPr id="49" name="object 49"/>
          <p:cNvSpPr/>
          <p:nvPr/>
        </p:nvSpPr>
        <p:spPr>
          <a:xfrm>
            <a:off x="3288791" y="4773930"/>
            <a:ext cx="166116" cy="166115"/>
          </a:xfrm>
          <a:prstGeom prst="rect">
            <a:avLst/>
          </a:prstGeom>
          <a:blipFill>
            <a:blip r:embed="rId15" cstate="print"/>
            <a:stretch>
              <a:fillRect/>
            </a:stretch>
          </a:blipFill>
        </p:spPr>
        <p:txBody>
          <a:bodyPr wrap="square" lIns="0" tIns="0" rIns="0" bIns="0" rtlCol="0"/>
          <a:lstStyle/>
          <a:p>
            <a:endParaRPr/>
          </a:p>
        </p:txBody>
      </p:sp>
      <p:sp>
        <p:nvSpPr>
          <p:cNvPr id="50" name="object 50"/>
          <p:cNvSpPr/>
          <p:nvPr/>
        </p:nvSpPr>
        <p:spPr>
          <a:xfrm>
            <a:off x="3753612" y="5065015"/>
            <a:ext cx="166115" cy="166115"/>
          </a:xfrm>
          <a:prstGeom prst="rect">
            <a:avLst/>
          </a:prstGeom>
          <a:blipFill>
            <a:blip r:embed="rId16" cstate="print"/>
            <a:stretch>
              <a:fillRect/>
            </a:stretch>
          </a:blipFill>
        </p:spPr>
        <p:txBody>
          <a:bodyPr wrap="square" lIns="0" tIns="0" rIns="0" bIns="0" rtlCol="0"/>
          <a:lstStyle/>
          <a:p>
            <a:endParaRPr/>
          </a:p>
        </p:txBody>
      </p:sp>
      <p:sp>
        <p:nvSpPr>
          <p:cNvPr id="51" name="object 51"/>
          <p:cNvSpPr/>
          <p:nvPr/>
        </p:nvSpPr>
        <p:spPr>
          <a:xfrm>
            <a:off x="3953255" y="4373118"/>
            <a:ext cx="166116" cy="166115"/>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2331720" y="2582417"/>
            <a:ext cx="160020" cy="160020"/>
          </a:xfrm>
          <a:custGeom>
            <a:avLst/>
            <a:gdLst/>
            <a:ahLst/>
            <a:cxnLst/>
            <a:rect l="l" t="t" r="r" b="b"/>
            <a:pathLst>
              <a:path w="160019" h="160019">
                <a:moveTo>
                  <a:pt x="80010" y="0"/>
                </a:moveTo>
                <a:lnTo>
                  <a:pt x="48863" y="6286"/>
                </a:lnTo>
                <a:lnTo>
                  <a:pt x="23431" y="23431"/>
                </a:lnTo>
                <a:lnTo>
                  <a:pt x="6286" y="48863"/>
                </a:lnTo>
                <a:lnTo>
                  <a:pt x="0" y="80010"/>
                </a:lnTo>
                <a:lnTo>
                  <a:pt x="6286" y="111156"/>
                </a:lnTo>
                <a:lnTo>
                  <a:pt x="23431" y="136588"/>
                </a:lnTo>
                <a:lnTo>
                  <a:pt x="48863" y="153733"/>
                </a:lnTo>
                <a:lnTo>
                  <a:pt x="80010" y="160020"/>
                </a:lnTo>
                <a:lnTo>
                  <a:pt x="111156" y="153733"/>
                </a:lnTo>
                <a:lnTo>
                  <a:pt x="136588" y="136588"/>
                </a:lnTo>
                <a:lnTo>
                  <a:pt x="153733" y="111156"/>
                </a:lnTo>
                <a:lnTo>
                  <a:pt x="160019" y="80010"/>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53" name="object 53"/>
          <p:cNvSpPr/>
          <p:nvPr/>
        </p:nvSpPr>
        <p:spPr>
          <a:xfrm>
            <a:off x="2331720" y="2582417"/>
            <a:ext cx="160020" cy="160020"/>
          </a:xfrm>
          <a:custGeom>
            <a:avLst/>
            <a:gdLst/>
            <a:ahLst/>
            <a:cxnLst/>
            <a:rect l="l" t="t" r="r" b="b"/>
            <a:pathLst>
              <a:path w="160019" h="160019">
                <a:moveTo>
                  <a:pt x="0" y="80010"/>
                </a:moveTo>
                <a:lnTo>
                  <a:pt x="6286" y="48863"/>
                </a:lnTo>
                <a:lnTo>
                  <a:pt x="23431" y="23431"/>
                </a:lnTo>
                <a:lnTo>
                  <a:pt x="48863" y="6286"/>
                </a:lnTo>
                <a:lnTo>
                  <a:pt x="80010" y="0"/>
                </a:lnTo>
                <a:lnTo>
                  <a:pt x="111156" y="6286"/>
                </a:lnTo>
                <a:lnTo>
                  <a:pt x="136588" y="23431"/>
                </a:lnTo>
                <a:lnTo>
                  <a:pt x="153733" y="48863"/>
                </a:lnTo>
                <a:lnTo>
                  <a:pt x="160019" y="80010"/>
                </a:lnTo>
                <a:lnTo>
                  <a:pt x="153733" y="111156"/>
                </a:lnTo>
                <a:lnTo>
                  <a:pt x="136588" y="136588"/>
                </a:lnTo>
                <a:lnTo>
                  <a:pt x="111156" y="153733"/>
                </a:lnTo>
                <a:lnTo>
                  <a:pt x="80010" y="160020"/>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54" name="object 54"/>
          <p:cNvSpPr/>
          <p:nvPr/>
        </p:nvSpPr>
        <p:spPr>
          <a:xfrm>
            <a:off x="2084832" y="2428494"/>
            <a:ext cx="160020" cy="160020"/>
          </a:xfrm>
          <a:custGeom>
            <a:avLst/>
            <a:gdLst/>
            <a:ahLst/>
            <a:cxnLst/>
            <a:rect l="l" t="t" r="r" b="b"/>
            <a:pathLst>
              <a:path w="160019" h="160019">
                <a:moveTo>
                  <a:pt x="80010" y="0"/>
                </a:moveTo>
                <a:lnTo>
                  <a:pt x="48863" y="6286"/>
                </a:lnTo>
                <a:lnTo>
                  <a:pt x="23431" y="23431"/>
                </a:lnTo>
                <a:lnTo>
                  <a:pt x="6286" y="48863"/>
                </a:lnTo>
                <a:lnTo>
                  <a:pt x="0" y="80009"/>
                </a:lnTo>
                <a:lnTo>
                  <a:pt x="6286" y="111156"/>
                </a:lnTo>
                <a:lnTo>
                  <a:pt x="23431" y="136588"/>
                </a:lnTo>
                <a:lnTo>
                  <a:pt x="48863" y="153733"/>
                </a:lnTo>
                <a:lnTo>
                  <a:pt x="80010" y="160019"/>
                </a:lnTo>
                <a:lnTo>
                  <a:pt x="111156" y="153733"/>
                </a:lnTo>
                <a:lnTo>
                  <a:pt x="136588" y="136588"/>
                </a:lnTo>
                <a:lnTo>
                  <a:pt x="153733" y="111156"/>
                </a:lnTo>
                <a:lnTo>
                  <a:pt x="160019" y="80009"/>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55" name="object 55"/>
          <p:cNvSpPr/>
          <p:nvPr/>
        </p:nvSpPr>
        <p:spPr>
          <a:xfrm>
            <a:off x="2084832" y="2428494"/>
            <a:ext cx="160020" cy="160020"/>
          </a:xfrm>
          <a:custGeom>
            <a:avLst/>
            <a:gdLst/>
            <a:ahLst/>
            <a:cxnLst/>
            <a:rect l="l" t="t" r="r" b="b"/>
            <a:pathLst>
              <a:path w="160019" h="160019">
                <a:moveTo>
                  <a:pt x="0" y="80009"/>
                </a:moveTo>
                <a:lnTo>
                  <a:pt x="6286" y="48863"/>
                </a:lnTo>
                <a:lnTo>
                  <a:pt x="23431" y="23431"/>
                </a:lnTo>
                <a:lnTo>
                  <a:pt x="48863" y="6286"/>
                </a:lnTo>
                <a:lnTo>
                  <a:pt x="80010" y="0"/>
                </a:lnTo>
                <a:lnTo>
                  <a:pt x="111156" y="6286"/>
                </a:lnTo>
                <a:lnTo>
                  <a:pt x="136588" y="23431"/>
                </a:lnTo>
                <a:lnTo>
                  <a:pt x="153733" y="48863"/>
                </a:lnTo>
                <a:lnTo>
                  <a:pt x="160019" y="80009"/>
                </a:lnTo>
                <a:lnTo>
                  <a:pt x="153733" y="111156"/>
                </a:lnTo>
                <a:lnTo>
                  <a:pt x="136588" y="136588"/>
                </a:lnTo>
                <a:lnTo>
                  <a:pt x="111156" y="153733"/>
                </a:lnTo>
                <a:lnTo>
                  <a:pt x="80010" y="160019"/>
                </a:lnTo>
                <a:lnTo>
                  <a:pt x="48863" y="153733"/>
                </a:lnTo>
                <a:lnTo>
                  <a:pt x="23431" y="136588"/>
                </a:lnTo>
                <a:lnTo>
                  <a:pt x="6286" y="111156"/>
                </a:lnTo>
                <a:lnTo>
                  <a:pt x="0" y="80009"/>
                </a:lnTo>
                <a:close/>
              </a:path>
            </a:pathLst>
          </a:custGeom>
          <a:ln w="6096">
            <a:solidFill>
              <a:srgbClr val="344B5E"/>
            </a:solidFill>
          </a:ln>
        </p:spPr>
        <p:txBody>
          <a:bodyPr wrap="square" lIns="0" tIns="0" rIns="0" bIns="0" rtlCol="0"/>
          <a:lstStyle/>
          <a:p>
            <a:endParaRPr/>
          </a:p>
        </p:txBody>
      </p:sp>
      <p:sp>
        <p:nvSpPr>
          <p:cNvPr id="56" name="object 56"/>
          <p:cNvSpPr/>
          <p:nvPr/>
        </p:nvSpPr>
        <p:spPr>
          <a:xfrm>
            <a:off x="1133094" y="5240274"/>
            <a:ext cx="3064510" cy="78105"/>
          </a:xfrm>
          <a:custGeom>
            <a:avLst/>
            <a:gdLst/>
            <a:ahLst/>
            <a:cxnLst/>
            <a:rect l="l" t="t" r="r" b="b"/>
            <a:pathLst>
              <a:path w="3064510" h="78104">
                <a:moveTo>
                  <a:pt x="2986405" y="0"/>
                </a:moveTo>
                <a:lnTo>
                  <a:pt x="2986405" y="77723"/>
                </a:lnTo>
                <a:lnTo>
                  <a:pt x="3038221" y="51815"/>
                </a:lnTo>
                <a:lnTo>
                  <a:pt x="2999359" y="51815"/>
                </a:lnTo>
                <a:lnTo>
                  <a:pt x="2999359" y="25907"/>
                </a:lnTo>
                <a:lnTo>
                  <a:pt x="3038221" y="25907"/>
                </a:lnTo>
                <a:lnTo>
                  <a:pt x="2986405" y="0"/>
                </a:lnTo>
                <a:close/>
              </a:path>
              <a:path w="3064510" h="78104">
                <a:moveTo>
                  <a:pt x="2986405" y="25907"/>
                </a:moveTo>
                <a:lnTo>
                  <a:pt x="0" y="25907"/>
                </a:lnTo>
                <a:lnTo>
                  <a:pt x="0" y="51815"/>
                </a:lnTo>
                <a:lnTo>
                  <a:pt x="2986405" y="51815"/>
                </a:lnTo>
                <a:lnTo>
                  <a:pt x="2986405" y="25907"/>
                </a:lnTo>
                <a:close/>
              </a:path>
              <a:path w="3064510" h="78104">
                <a:moveTo>
                  <a:pt x="3038221" y="25907"/>
                </a:moveTo>
                <a:lnTo>
                  <a:pt x="2999359" y="25907"/>
                </a:lnTo>
                <a:lnTo>
                  <a:pt x="2999359" y="51815"/>
                </a:lnTo>
                <a:lnTo>
                  <a:pt x="3038221" y="51815"/>
                </a:lnTo>
                <a:lnTo>
                  <a:pt x="3064129" y="38861"/>
                </a:lnTo>
                <a:lnTo>
                  <a:pt x="3038221" y="25907"/>
                </a:lnTo>
                <a:close/>
              </a:path>
            </a:pathLst>
          </a:custGeom>
          <a:solidFill>
            <a:srgbClr val="344B5E"/>
          </a:solidFill>
        </p:spPr>
        <p:txBody>
          <a:bodyPr wrap="square" lIns="0" tIns="0" rIns="0" bIns="0" rtlCol="0"/>
          <a:lstStyle/>
          <a:p>
            <a:endParaRPr/>
          </a:p>
        </p:txBody>
      </p:sp>
      <p:sp>
        <p:nvSpPr>
          <p:cNvPr id="109" name="object 109"/>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32</a:t>
            </a:fld>
            <a:endParaRPr sz="800">
              <a:latin typeface="Arial"/>
              <a:cs typeface="Arial"/>
            </a:endParaRPr>
          </a:p>
        </p:txBody>
      </p:sp>
      <p:sp>
        <p:nvSpPr>
          <p:cNvPr id="111" name="标题 110">
            <a:extLst>
              <a:ext uri="{FF2B5EF4-FFF2-40B4-BE49-F238E27FC236}">
                <a16:creationId xmlns:a16="http://schemas.microsoft.com/office/drawing/2014/main" id="{D27F5B7A-7E43-44E0-B77D-D57AC6567A36}"/>
              </a:ext>
            </a:extLst>
          </p:cNvPr>
          <p:cNvSpPr>
            <a:spLocks noGrp="1"/>
          </p:cNvSpPr>
          <p:nvPr>
            <p:ph type="title"/>
          </p:nvPr>
        </p:nvSpPr>
        <p:spPr/>
        <p:txBody>
          <a:bodyPr/>
          <a:lstStyle/>
          <a:p>
            <a:r>
              <a:rPr lang="zh-CN" altLang="en-US" dirty="0"/>
              <a:t>非线性判定边界</a:t>
            </a:r>
          </a:p>
        </p:txBody>
      </p:sp>
    </p:spTree>
    <p:extLst>
      <p:ext uri="{BB962C8B-B14F-4D97-AF65-F5344CB8AC3E}">
        <p14:creationId xmlns:p14="http://schemas.microsoft.com/office/powerpoint/2010/main" val="4198077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36620" y="4362451"/>
            <a:ext cx="166116" cy="16459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07920" y="4068317"/>
            <a:ext cx="166116" cy="1661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90444" y="3301745"/>
            <a:ext cx="166116" cy="16459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086101" y="3067050"/>
            <a:ext cx="166115" cy="16459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593591" y="3192017"/>
            <a:ext cx="166116" cy="16611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662427" y="2355341"/>
            <a:ext cx="164592" cy="16611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659636" y="2280667"/>
            <a:ext cx="2372995" cy="2997835"/>
          </a:xfrm>
          <a:custGeom>
            <a:avLst/>
            <a:gdLst/>
            <a:ahLst/>
            <a:cxnLst/>
            <a:rect l="l" t="t" r="r" b="b"/>
            <a:pathLst>
              <a:path w="2372995" h="2997835">
                <a:moveTo>
                  <a:pt x="0" y="0"/>
                </a:moveTo>
                <a:lnTo>
                  <a:pt x="57800" y="12220"/>
                </a:lnTo>
                <a:lnTo>
                  <a:pt x="115282" y="24437"/>
                </a:lnTo>
                <a:lnTo>
                  <a:pt x="172128" y="36646"/>
                </a:lnTo>
                <a:lnTo>
                  <a:pt x="228021" y="48844"/>
                </a:lnTo>
                <a:lnTo>
                  <a:pt x="282640" y="61027"/>
                </a:lnTo>
                <a:lnTo>
                  <a:pt x="335670" y="73190"/>
                </a:lnTo>
                <a:lnTo>
                  <a:pt x="386791" y="85331"/>
                </a:lnTo>
                <a:lnTo>
                  <a:pt x="435686" y="97444"/>
                </a:lnTo>
                <a:lnTo>
                  <a:pt x="482037" y="109528"/>
                </a:lnTo>
                <a:lnTo>
                  <a:pt x="525525" y="121577"/>
                </a:lnTo>
                <a:lnTo>
                  <a:pt x="565833" y="133588"/>
                </a:lnTo>
                <a:lnTo>
                  <a:pt x="602642" y="145556"/>
                </a:lnTo>
                <a:lnTo>
                  <a:pt x="701656" y="187842"/>
                </a:lnTo>
                <a:lnTo>
                  <a:pt x="743916" y="217588"/>
                </a:lnTo>
                <a:lnTo>
                  <a:pt x="770106" y="247292"/>
                </a:lnTo>
                <a:lnTo>
                  <a:pt x="805052" y="308863"/>
                </a:lnTo>
                <a:lnTo>
                  <a:pt x="822737" y="349964"/>
                </a:lnTo>
                <a:lnTo>
                  <a:pt x="830040" y="392493"/>
                </a:lnTo>
                <a:lnTo>
                  <a:pt x="830913" y="435594"/>
                </a:lnTo>
                <a:lnTo>
                  <a:pt x="829309" y="478409"/>
                </a:lnTo>
                <a:lnTo>
                  <a:pt x="826045" y="518527"/>
                </a:lnTo>
                <a:lnTo>
                  <a:pt x="819102" y="557133"/>
                </a:lnTo>
                <a:lnTo>
                  <a:pt x="808182" y="598763"/>
                </a:lnTo>
                <a:lnTo>
                  <a:pt x="792988" y="647954"/>
                </a:lnTo>
                <a:lnTo>
                  <a:pt x="768321" y="716806"/>
                </a:lnTo>
                <a:lnTo>
                  <a:pt x="753649" y="753554"/>
                </a:lnTo>
                <a:lnTo>
                  <a:pt x="736289" y="796440"/>
                </a:lnTo>
                <a:lnTo>
                  <a:pt x="715394" y="848907"/>
                </a:lnTo>
                <a:lnTo>
                  <a:pt x="690118" y="914400"/>
                </a:lnTo>
                <a:lnTo>
                  <a:pt x="676141" y="951046"/>
                </a:lnTo>
                <a:lnTo>
                  <a:pt x="660089" y="992790"/>
                </a:lnTo>
                <a:lnTo>
                  <a:pt x="642360" y="1038715"/>
                </a:lnTo>
                <a:lnTo>
                  <a:pt x="623349" y="1087904"/>
                </a:lnTo>
                <a:lnTo>
                  <a:pt x="603453" y="1139439"/>
                </a:lnTo>
                <a:lnTo>
                  <a:pt x="583069" y="1192404"/>
                </a:lnTo>
                <a:lnTo>
                  <a:pt x="562592" y="1245882"/>
                </a:lnTo>
                <a:lnTo>
                  <a:pt x="542419" y="1298955"/>
                </a:lnTo>
                <a:lnTo>
                  <a:pt x="522947" y="1350707"/>
                </a:lnTo>
                <a:lnTo>
                  <a:pt x="504572" y="1400220"/>
                </a:lnTo>
                <a:lnTo>
                  <a:pt x="487690" y="1446578"/>
                </a:lnTo>
                <a:lnTo>
                  <a:pt x="472699" y="1488863"/>
                </a:lnTo>
                <a:lnTo>
                  <a:pt x="459994" y="1526159"/>
                </a:lnTo>
                <a:lnTo>
                  <a:pt x="437840" y="1592925"/>
                </a:lnTo>
                <a:lnTo>
                  <a:pt x="420558" y="1646569"/>
                </a:lnTo>
                <a:lnTo>
                  <a:pt x="407812" y="1691132"/>
                </a:lnTo>
                <a:lnTo>
                  <a:pt x="399269" y="1730657"/>
                </a:lnTo>
                <a:lnTo>
                  <a:pt x="394591" y="1769187"/>
                </a:lnTo>
                <a:lnTo>
                  <a:pt x="393445" y="1810766"/>
                </a:lnTo>
                <a:lnTo>
                  <a:pt x="398001" y="1864080"/>
                </a:lnTo>
                <a:lnTo>
                  <a:pt x="409287" y="1916724"/>
                </a:lnTo>
                <a:lnTo>
                  <a:pt x="425559" y="1967539"/>
                </a:lnTo>
                <a:lnTo>
                  <a:pt x="445075" y="2015368"/>
                </a:lnTo>
                <a:lnTo>
                  <a:pt x="466089" y="2059051"/>
                </a:lnTo>
                <a:lnTo>
                  <a:pt x="485308" y="2098031"/>
                </a:lnTo>
                <a:lnTo>
                  <a:pt x="503893" y="2133153"/>
                </a:lnTo>
                <a:lnTo>
                  <a:pt x="526787" y="2165130"/>
                </a:lnTo>
                <a:lnTo>
                  <a:pt x="558936" y="2194674"/>
                </a:lnTo>
                <a:lnTo>
                  <a:pt x="605282" y="2222500"/>
                </a:lnTo>
                <a:lnTo>
                  <a:pt x="679155" y="2255057"/>
                </a:lnTo>
                <a:lnTo>
                  <a:pt x="723678" y="2271865"/>
                </a:lnTo>
                <a:lnTo>
                  <a:pt x="771563" y="2287999"/>
                </a:lnTo>
                <a:lnTo>
                  <a:pt x="821538" y="2302688"/>
                </a:lnTo>
                <a:lnTo>
                  <a:pt x="872330" y="2315162"/>
                </a:lnTo>
                <a:lnTo>
                  <a:pt x="922667" y="2324652"/>
                </a:lnTo>
                <a:lnTo>
                  <a:pt x="971277" y="2330385"/>
                </a:lnTo>
                <a:lnTo>
                  <a:pt x="1016888" y="2331593"/>
                </a:lnTo>
                <a:lnTo>
                  <a:pt x="1065925" y="2326436"/>
                </a:lnTo>
                <a:lnTo>
                  <a:pt x="1114569" y="2315009"/>
                </a:lnTo>
                <a:lnTo>
                  <a:pt x="1162717" y="2298805"/>
                </a:lnTo>
                <a:lnTo>
                  <a:pt x="1210262" y="2279316"/>
                </a:lnTo>
                <a:lnTo>
                  <a:pt x="1257098" y="2258035"/>
                </a:lnTo>
                <a:lnTo>
                  <a:pt x="1303121" y="2236456"/>
                </a:lnTo>
                <a:lnTo>
                  <a:pt x="1348223" y="2216069"/>
                </a:lnTo>
                <a:lnTo>
                  <a:pt x="1392301" y="2198370"/>
                </a:lnTo>
                <a:lnTo>
                  <a:pt x="1442448" y="2179362"/>
                </a:lnTo>
                <a:lnTo>
                  <a:pt x="1492833" y="2159332"/>
                </a:lnTo>
                <a:lnTo>
                  <a:pt x="1542450" y="2139233"/>
                </a:lnTo>
                <a:lnTo>
                  <a:pt x="1590292" y="2120019"/>
                </a:lnTo>
                <a:lnTo>
                  <a:pt x="1635352" y="2102642"/>
                </a:lnTo>
                <a:lnTo>
                  <a:pt x="1676624" y="2088055"/>
                </a:lnTo>
                <a:lnTo>
                  <a:pt x="1763097" y="2066139"/>
                </a:lnTo>
                <a:lnTo>
                  <a:pt x="1800066" y="2062829"/>
                </a:lnTo>
                <a:lnTo>
                  <a:pt x="1831367" y="2066710"/>
                </a:lnTo>
                <a:lnTo>
                  <a:pt x="1901201" y="2095095"/>
                </a:lnTo>
                <a:lnTo>
                  <a:pt x="1937829" y="2120360"/>
                </a:lnTo>
                <a:lnTo>
                  <a:pt x="1972552" y="2151292"/>
                </a:lnTo>
                <a:lnTo>
                  <a:pt x="2003678" y="2186178"/>
                </a:lnTo>
                <a:lnTo>
                  <a:pt x="2040302" y="2244518"/>
                </a:lnTo>
                <a:lnTo>
                  <a:pt x="2059632" y="2289280"/>
                </a:lnTo>
                <a:lnTo>
                  <a:pt x="2094356" y="2367915"/>
                </a:lnTo>
                <a:lnTo>
                  <a:pt x="2126746" y="2439868"/>
                </a:lnTo>
                <a:lnTo>
                  <a:pt x="2146670" y="2484580"/>
                </a:lnTo>
                <a:lnTo>
                  <a:pt x="2168399" y="2533543"/>
                </a:lnTo>
                <a:lnTo>
                  <a:pt x="2191425" y="2585579"/>
                </a:lnTo>
                <a:lnTo>
                  <a:pt x="2215238" y="2639509"/>
                </a:lnTo>
                <a:lnTo>
                  <a:pt x="2239327" y="2694155"/>
                </a:lnTo>
                <a:lnTo>
                  <a:pt x="2263183" y="2748338"/>
                </a:lnTo>
                <a:lnTo>
                  <a:pt x="2286296" y="2800879"/>
                </a:lnTo>
                <a:lnTo>
                  <a:pt x="2308155" y="2850600"/>
                </a:lnTo>
                <a:lnTo>
                  <a:pt x="2328252" y="2896322"/>
                </a:lnTo>
                <a:lnTo>
                  <a:pt x="2346076" y="2936867"/>
                </a:lnTo>
                <a:lnTo>
                  <a:pt x="2361118" y="2971055"/>
                </a:lnTo>
                <a:lnTo>
                  <a:pt x="2372867" y="2997708"/>
                </a:lnTo>
              </a:path>
            </a:pathLst>
          </a:custGeom>
          <a:ln w="12192">
            <a:solidFill>
              <a:srgbClr val="344B5E"/>
            </a:solidFill>
            <a:prstDash val="sysDash"/>
          </a:ln>
        </p:spPr>
        <p:txBody>
          <a:bodyPr wrap="square" lIns="0" tIns="0" rIns="0" bIns="0" rtlCol="0"/>
          <a:lstStyle/>
          <a:p>
            <a:endParaRPr/>
          </a:p>
        </p:txBody>
      </p:sp>
      <p:sp>
        <p:nvSpPr>
          <p:cNvPr id="10" name="object 10"/>
          <p:cNvSpPr/>
          <p:nvPr/>
        </p:nvSpPr>
        <p:spPr>
          <a:xfrm>
            <a:off x="1902714" y="2275332"/>
            <a:ext cx="2240280" cy="3009900"/>
          </a:xfrm>
          <a:custGeom>
            <a:avLst/>
            <a:gdLst/>
            <a:ahLst/>
            <a:cxnLst/>
            <a:rect l="l" t="t" r="r" b="b"/>
            <a:pathLst>
              <a:path w="2240279" h="3009900">
                <a:moveTo>
                  <a:pt x="0" y="0"/>
                </a:moveTo>
                <a:lnTo>
                  <a:pt x="50301" y="12517"/>
                </a:lnTo>
                <a:lnTo>
                  <a:pt x="100036" y="24994"/>
                </a:lnTo>
                <a:lnTo>
                  <a:pt x="148653" y="37375"/>
                </a:lnTo>
                <a:lnTo>
                  <a:pt x="195602" y="49606"/>
                </a:lnTo>
                <a:lnTo>
                  <a:pt x="240331" y="61630"/>
                </a:lnTo>
                <a:lnTo>
                  <a:pt x="282291" y="73391"/>
                </a:lnTo>
                <a:lnTo>
                  <a:pt x="320929" y="84835"/>
                </a:lnTo>
                <a:lnTo>
                  <a:pt x="379837" y="102258"/>
                </a:lnTo>
                <a:lnTo>
                  <a:pt x="429863" y="117728"/>
                </a:lnTo>
                <a:lnTo>
                  <a:pt x="473840" y="134913"/>
                </a:lnTo>
                <a:lnTo>
                  <a:pt x="514604" y="157479"/>
                </a:lnTo>
                <a:lnTo>
                  <a:pt x="552829" y="187321"/>
                </a:lnTo>
                <a:lnTo>
                  <a:pt x="586946" y="222186"/>
                </a:lnTo>
                <a:lnTo>
                  <a:pt x="616706" y="259528"/>
                </a:lnTo>
                <a:lnTo>
                  <a:pt x="641858" y="296798"/>
                </a:lnTo>
                <a:lnTo>
                  <a:pt x="662122" y="333900"/>
                </a:lnTo>
                <a:lnTo>
                  <a:pt x="677767" y="372062"/>
                </a:lnTo>
                <a:lnTo>
                  <a:pt x="689078" y="410438"/>
                </a:lnTo>
                <a:lnTo>
                  <a:pt x="696341" y="448182"/>
                </a:lnTo>
                <a:lnTo>
                  <a:pt x="702389" y="515016"/>
                </a:lnTo>
                <a:lnTo>
                  <a:pt x="697751" y="550338"/>
                </a:lnTo>
                <a:lnTo>
                  <a:pt x="684149" y="593470"/>
                </a:lnTo>
                <a:lnTo>
                  <a:pt x="673773" y="620518"/>
                </a:lnTo>
                <a:lnTo>
                  <a:pt x="659957" y="657253"/>
                </a:lnTo>
                <a:lnTo>
                  <a:pt x="643269" y="701961"/>
                </a:lnTo>
                <a:lnTo>
                  <a:pt x="624276" y="752929"/>
                </a:lnTo>
                <a:lnTo>
                  <a:pt x="603545" y="808441"/>
                </a:lnTo>
                <a:lnTo>
                  <a:pt x="581645" y="866784"/>
                </a:lnTo>
                <a:lnTo>
                  <a:pt x="559143" y="926243"/>
                </a:lnTo>
                <a:lnTo>
                  <a:pt x="536607" y="985104"/>
                </a:lnTo>
                <a:lnTo>
                  <a:pt x="514604" y="1041653"/>
                </a:lnTo>
                <a:lnTo>
                  <a:pt x="495874" y="1088182"/>
                </a:lnTo>
                <a:lnTo>
                  <a:pt x="475247" y="1137541"/>
                </a:lnTo>
                <a:lnTo>
                  <a:pt x="453285" y="1188950"/>
                </a:lnTo>
                <a:lnTo>
                  <a:pt x="430546" y="1241633"/>
                </a:lnTo>
                <a:lnTo>
                  <a:pt x="407591" y="1294809"/>
                </a:lnTo>
                <a:lnTo>
                  <a:pt x="384980" y="1347701"/>
                </a:lnTo>
                <a:lnTo>
                  <a:pt x="363272" y="1399530"/>
                </a:lnTo>
                <a:lnTo>
                  <a:pt x="343027" y="1449517"/>
                </a:lnTo>
                <a:lnTo>
                  <a:pt x="324805" y="1496884"/>
                </a:lnTo>
                <a:lnTo>
                  <a:pt x="309167" y="1540851"/>
                </a:lnTo>
                <a:lnTo>
                  <a:pt x="296672" y="1580641"/>
                </a:lnTo>
                <a:lnTo>
                  <a:pt x="280677" y="1643651"/>
                </a:lnTo>
                <a:lnTo>
                  <a:pt x="271333" y="1697072"/>
                </a:lnTo>
                <a:lnTo>
                  <a:pt x="267541" y="1743424"/>
                </a:lnTo>
                <a:lnTo>
                  <a:pt x="268205" y="1785224"/>
                </a:lnTo>
                <a:lnTo>
                  <a:pt x="272227" y="1824993"/>
                </a:lnTo>
                <a:lnTo>
                  <a:pt x="278511" y="1865248"/>
                </a:lnTo>
                <a:lnTo>
                  <a:pt x="289588" y="1913859"/>
                </a:lnTo>
                <a:lnTo>
                  <a:pt x="305713" y="1959940"/>
                </a:lnTo>
                <a:lnTo>
                  <a:pt x="326599" y="2002911"/>
                </a:lnTo>
                <a:lnTo>
                  <a:pt x="351959" y="2042195"/>
                </a:lnTo>
                <a:lnTo>
                  <a:pt x="381508" y="2077211"/>
                </a:lnTo>
                <a:lnTo>
                  <a:pt x="416706" y="2108112"/>
                </a:lnTo>
                <a:lnTo>
                  <a:pt x="457811" y="2135197"/>
                </a:lnTo>
                <a:lnTo>
                  <a:pt x="502501" y="2158337"/>
                </a:lnTo>
                <a:lnTo>
                  <a:pt x="548453" y="2177405"/>
                </a:lnTo>
                <a:lnTo>
                  <a:pt x="593344" y="2192273"/>
                </a:lnTo>
                <a:lnTo>
                  <a:pt x="635918" y="2203429"/>
                </a:lnTo>
                <a:lnTo>
                  <a:pt x="677724" y="2210958"/>
                </a:lnTo>
                <a:lnTo>
                  <a:pt x="720646" y="2214128"/>
                </a:lnTo>
                <a:lnTo>
                  <a:pt x="766567" y="2212207"/>
                </a:lnTo>
                <a:lnTo>
                  <a:pt x="817372" y="2204466"/>
                </a:lnTo>
                <a:lnTo>
                  <a:pt x="880482" y="2183706"/>
                </a:lnTo>
                <a:lnTo>
                  <a:pt x="923474" y="2166098"/>
                </a:lnTo>
                <a:lnTo>
                  <a:pt x="972114" y="2145029"/>
                </a:lnTo>
                <a:lnTo>
                  <a:pt x="1024918" y="2121522"/>
                </a:lnTo>
                <a:lnTo>
                  <a:pt x="1080404" y="2096595"/>
                </a:lnTo>
                <a:lnTo>
                  <a:pt x="1137089" y="2071268"/>
                </a:lnTo>
                <a:lnTo>
                  <a:pt x="1193489" y="2046562"/>
                </a:lnTo>
                <a:lnTo>
                  <a:pt x="1248122" y="2023496"/>
                </a:lnTo>
                <a:lnTo>
                  <a:pt x="1299504" y="2003091"/>
                </a:lnTo>
                <a:lnTo>
                  <a:pt x="1346153" y="1986366"/>
                </a:lnTo>
                <a:lnTo>
                  <a:pt x="1386586" y="1974341"/>
                </a:lnTo>
                <a:lnTo>
                  <a:pt x="1454753" y="1958882"/>
                </a:lnTo>
                <a:lnTo>
                  <a:pt x="1513506" y="1949896"/>
                </a:lnTo>
                <a:lnTo>
                  <a:pt x="1565195" y="1947465"/>
                </a:lnTo>
                <a:lnTo>
                  <a:pt x="1612175" y="1951670"/>
                </a:lnTo>
                <a:lnTo>
                  <a:pt x="1656799" y="1962591"/>
                </a:lnTo>
                <a:lnTo>
                  <a:pt x="1701419" y="1980310"/>
                </a:lnTo>
                <a:lnTo>
                  <a:pt x="1739525" y="2002815"/>
                </a:lnTo>
                <a:lnTo>
                  <a:pt x="1775977" y="2032732"/>
                </a:lnTo>
                <a:lnTo>
                  <a:pt x="1810720" y="2068208"/>
                </a:lnTo>
                <a:lnTo>
                  <a:pt x="1843701" y="2107388"/>
                </a:lnTo>
                <a:lnTo>
                  <a:pt x="1874868" y="2148415"/>
                </a:lnTo>
                <a:lnTo>
                  <a:pt x="1904166" y="2189436"/>
                </a:lnTo>
                <a:lnTo>
                  <a:pt x="1931543" y="2228595"/>
                </a:lnTo>
                <a:lnTo>
                  <a:pt x="1959624" y="2270711"/>
                </a:lnTo>
                <a:lnTo>
                  <a:pt x="1983518" y="2310967"/>
                </a:lnTo>
                <a:lnTo>
                  <a:pt x="2004901" y="2352057"/>
                </a:lnTo>
                <a:lnTo>
                  <a:pt x="2025447" y="2396672"/>
                </a:lnTo>
                <a:lnTo>
                  <a:pt x="2046833" y="2447504"/>
                </a:lnTo>
                <a:lnTo>
                  <a:pt x="2070735" y="2507246"/>
                </a:lnTo>
                <a:lnTo>
                  <a:pt x="2118925" y="2640714"/>
                </a:lnTo>
                <a:lnTo>
                  <a:pt x="2174795" y="2807398"/>
                </a:lnTo>
                <a:lnTo>
                  <a:pt x="2221021" y="2949669"/>
                </a:lnTo>
                <a:lnTo>
                  <a:pt x="2240280" y="3009899"/>
                </a:lnTo>
              </a:path>
            </a:pathLst>
          </a:custGeom>
          <a:ln w="25908">
            <a:solidFill>
              <a:srgbClr val="C00000"/>
            </a:solidFill>
          </a:ln>
        </p:spPr>
        <p:txBody>
          <a:bodyPr wrap="square" lIns="0" tIns="0" rIns="0" bIns="0" rtlCol="0"/>
          <a:lstStyle/>
          <a:p>
            <a:endParaRPr/>
          </a:p>
        </p:txBody>
      </p:sp>
      <p:sp>
        <p:nvSpPr>
          <p:cNvPr id="11" name="object 11"/>
          <p:cNvSpPr/>
          <p:nvPr/>
        </p:nvSpPr>
        <p:spPr>
          <a:xfrm>
            <a:off x="2276855" y="2286762"/>
            <a:ext cx="1865630" cy="2525395"/>
          </a:xfrm>
          <a:custGeom>
            <a:avLst/>
            <a:gdLst/>
            <a:ahLst/>
            <a:cxnLst/>
            <a:rect l="l" t="t" r="r" b="b"/>
            <a:pathLst>
              <a:path w="1865629" h="2525395">
                <a:moveTo>
                  <a:pt x="0" y="0"/>
                </a:moveTo>
                <a:lnTo>
                  <a:pt x="54312" y="14261"/>
                </a:lnTo>
                <a:lnTo>
                  <a:pt x="107505" y="30083"/>
                </a:lnTo>
                <a:lnTo>
                  <a:pt x="158412" y="49023"/>
                </a:lnTo>
                <a:lnTo>
                  <a:pt x="205867" y="72643"/>
                </a:lnTo>
                <a:lnTo>
                  <a:pt x="250493" y="101645"/>
                </a:lnTo>
                <a:lnTo>
                  <a:pt x="292560" y="135112"/>
                </a:lnTo>
                <a:lnTo>
                  <a:pt x="330650" y="172174"/>
                </a:lnTo>
                <a:lnTo>
                  <a:pt x="363346" y="211962"/>
                </a:lnTo>
                <a:lnTo>
                  <a:pt x="390848" y="253918"/>
                </a:lnTo>
                <a:lnTo>
                  <a:pt x="413718" y="298624"/>
                </a:lnTo>
                <a:lnTo>
                  <a:pt x="431087" y="346926"/>
                </a:lnTo>
                <a:lnTo>
                  <a:pt x="442087" y="399668"/>
                </a:lnTo>
                <a:lnTo>
                  <a:pt x="446330" y="444034"/>
                </a:lnTo>
                <a:lnTo>
                  <a:pt x="446776" y="489906"/>
                </a:lnTo>
                <a:lnTo>
                  <a:pt x="443284" y="539032"/>
                </a:lnTo>
                <a:lnTo>
                  <a:pt x="435714" y="593164"/>
                </a:lnTo>
                <a:lnTo>
                  <a:pt x="423925" y="654050"/>
                </a:lnTo>
                <a:lnTo>
                  <a:pt x="414406" y="696162"/>
                </a:lnTo>
                <a:lnTo>
                  <a:pt x="403280" y="741227"/>
                </a:lnTo>
                <a:lnTo>
                  <a:pt x="390546" y="788781"/>
                </a:lnTo>
                <a:lnTo>
                  <a:pt x="376205" y="838358"/>
                </a:lnTo>
                <a:lnTo>
                  <a:pt x="360257" y="889496"/>
                </a:lnTo>
                <a:lnTo>
                  <a:pt x="342701" y="941728"/>
                </a:lnTo>
                <a:lnTo>
                  <a:pt x="323538" y="994592"/>
                </a:lnTo>
                <a:lnTo>
                  <a:pt x="302768" y="1047623"/>
                </a:lnTo>
                <a:lnTo>
                  <a:pt x="283821" y="1091584"/>
                </a:lnTo>
                <a:lnTo>
                  <a:pt x="262022" y="1138099"/>
                </a:lnTo>
                <a:lnTo>
                  <a:pt x="238151" y="1186332"/>
                </a:lnTo>
                <a:lnTo>
                  <a:pt x="212992" y="1235446"/>
                </a:lnTo>
                <a:lnTo>
                  <a:pt x="187325" y="1284605"/>
                </a:lnTo>
                <a:lnTo>
                  <a:pt x="161932" y="1332970"/>
                </a:lnTo>
                <a:lnTo>
                  <a:pt x="137595" y="1379707"/>
                </a:lnTo>
                <a:lnTo>
                  <a:pt x="115096" y="1423977"/>
                </a:lnTo>
                <a:lnTo>
                  <a:pt x="95217" y="1464946"/>
                </a:lnTo>
                <a:lnTo>
                  <a:pt x="78739" y="1501775"/>
                </a:lnTo>
                <a:lnTo>
                  <a:pt x="53566" y="1564417"/>
                </a:lnTo>
                <a:lnTo>
                  <a:pt x="35482" y="1616306"/>
                </a:lnTo>
                <a:lnTo>
                  <a:pt x="23318" y="1660496"/>
                </a:lnTo>
                <a:lnTo>
                  <a:pt x="15902" y="1700041"/>
                </a:lnTo>
                <a:lnTo>
                  <a:pt x="12064" y="1737995"/>
                </a:lnTo>
                <a:lnTo>
                  <a:pt x="11352" y="1781165"/>
                </a:lnTo>
                <a:lnTo>
                  <a:pt x="16652" y="1817512"/>
                </a:lnTo>
                <a:lnTo>
                  <a:pt x="54482" y="1883410"/>
                </a:lnTo>
                <a:lnTo>
                  <a:pt x="83514" y="1911810"/>
                </a:lnTo>
                <a:lnTo>
                  <a:pt x="120494" y="1941051"/>
                </a:lnTo>
                <a:lnTo>
                  <a:pt x="162949" y="1968805"/>
                </a:lnTo>
                <a:lnTo>
                  <a:pt x="208402" y="1992743"/>
                </a:lnTo>
                <a:lnTo>
                  <a:pt x="254381" y="2010537"/>
                </a:lnTo>
                <a:lnTo>
                  <a:pt x="302343" y="2021984"/>
                </a:lnTo>
                <a:lnTo>
                  <a:pt x="353944" y="2028627"/>
                </a:lnTo>
                <a:lnTo>
                  <a:pt x="407003" y="2030754"/>
                </a:lnTo>
                <a:lnTo>
                  <a:pt x="459336" y="2028650"/>
                </a:lnTo>
                <a:lnTo>
                  <a:pt x="508762" y="2022602"/>
                </a:lnTo>
                <a:lnTo>
                  <a:pt x="551495" y="2011427"/>
                </a:lnTo>
                <a:lnTo>
                  <a:pt x="588993" y="1994863"/>
                </a:lnTo>
                <a:lnTo>
                  <a:pt x="626929" y="1974806"/>
                </a:lnTo>
                <a:lnTo>
                  <a:pt x="670980" y="1953152"/>
                </a:lnTo>
                <a:lnTo>
                  <a:pt x="726820" y="1931796"/>
                </a:lnTo>
                <a:lnTo>
                  <a:pt x="765492" y="1919250"/>
                </a:lnTo>
                <a:lnTo>
                  <a:pt x="809828" y="1904954"/>
                </a:lnTo>
                <a:lnTo>
                  <a:pt x="858233" y="1889633"/>
                </a:lnTo>
                <a:lnTo>
                  <a:pt x="909108" y="1874010"/>
                </a:lnTo>
                <a:lnTo>
                  <a:pt x="960858" y="1858811"/>
                </a:lnTo>
                <a:lnTo>
                  <a:pt x="1011884" y="1844759"/>
                </a:lnTo>
                <a:lnTo>
                  <a:pt x="1060589" y="1832580"/>
                </a:lnTo>
                <a:lnTo>
                  <a:pt x="1105377" y="1822997"/>
                </a:lnTo>
                <a:lnTo>
                  <a:pt x="1144651" y="1816735"/>
                </a:lnTo>
                <a:lnTo>
                  <a:pt x="1202623" y="1811514"/>
                </a:lnTo>
                <a:lnTo>
                  <a:pt x="1249959" y="1811945"/>
                </a:lnTo>
                <a:lnTo>
                  <a:pt x="1291320" y="1818618"/>
                </a:lnTo>
                <a:lnTo>
                  <a:pt x="1331371" y="1832125"/>
                </a:lnTo>
                <a:lnTo>
                  <a:pt x="1374774" y="1853057"/>
                </a:lnTo>
                <a:lnTo>
                  <a:pt x="1414841" y="1877665"/>
                </a:lnTo>
                <a:lnTo>
                  <a:pt x="1456421" y="1908913"/>
                </a:lnTo>
                <a:lnTo>
                  <a:pt x="1498171" y="1945036"/>
                </a:lnTo>
                <a:lnTo>
                  <a:pt x="1538746" y="1984271"/>
                </a:lnTo>
                <a:lnTo>
                  <a:pt x="1576802" y="2024853"/>
                </a:lnTo>
                <a:lnTo>
                  <a:pt x="1610995" y="2065020"/>
                </a:lnTo>
                <a:lnTo>
                  <a:pt x="1640913" y="2106318"/>
                </a:lnTo>
                <a:lnTo>
                  <a:pt x="1667547" y="2150467"/>
                </a:lnTo>
                <a:lnTo>
                  <a:pt x="1691655" y="2195957"/>
                </a:lnTo>
                <a:lnTo>
                  <a:pt x="1713996" y="2241277"/>
                </a:lnTo>
                <a:lnTo>
                  <a:pt x="1735328" y="2284918"/>
                </a:lnTo>
                <a:lnTo>
                  <a:pt x="1756409" y="2325370"/>
                </a:lnTo>
                <a:lnTo>
                  <a:pt x="1791277" y="2388965"/>
                </a:lnTo>
                <a:lnTo>
                  <a:pt x="1826752" y="2454084"/>
                </a:lnTo>
                <a:lnTo>
                  <a:pt x="1854297" y="2504821"/>
                </a:lnTo>
                <a:lnTo>
                  <a:pt x="1865376" y="2525268"/>
                </a:lnTo>
              </a:path>
            </a:pathLst>
          </a:custGeom>
          <a:ln w="12192">
            <a:solidFill>
              <a:srgbClr val="344B5E"/>
            </a:solidFill>
            <a:prstDash val="sysDash"/>
          </a:ln>
        </p:spPr>
        <p:txBody>
          <a:bodyPr wrap="square" lIns="0" tIns="0" rIns="0" bIns="0" rtlCol="0"/>
          <a:lstStyle/>
          <a:p>
            <a:endParaRPr/>
          </a:p>
        </p:txBody>
      </p:sp>
      <p:sp>
        <p:nvSpPr>
          <p:cNvPr id="12" name="object 12"/>
          <p:cNvSpPr/>
          <p:nvPr/>
        </p:nvSpPr>
        <p:spPr>
          <a:xfrm>
            <a:off x="1094233" y="2226564"/>
            <a:ext cx="78105" cy="3052445"/>
          </a:xfrm>
          <a:custGeom>
            <a:avLst/>
            <a:gdLst/>
            <a:ahLst/>
            <a:cxnLst/>
            <a:rect l="l" t="t" r="r" b="b"/>
            <a:pathLst>
              <a:path w="78105" h="3052445">
                <a:moveTo>
                  <a:pt x="51815" y="64770"/>
                </a:moveTo>
                <a:lnTo>
                  <a:pt x="25908" y="64770"/>
                </a:lnTo>
                <a:lnTo>
                  <a:pt x="25908" y="3052038"/>
                </a:lnTo>
                <a:lnTo>
                  <a:pt x="51815" y="3052038"/>
                </a:lnTo>
                <a:lnTo>
                  <a:pt x="51815" y="64770"/>
                </a:lnTo>
                <a:close/>
              </a:path>
              <a:path w="78105" h="3052445">
                <a:moveTo>
                  <a:pt x="38862" y="0"/>
                </a:moveTo>
                <a:lnTo>
                  <a:pt x="0" y="77724"/>
                </a:lnTo>
                <a:lnTo>
                  <a:pt x="25908" y="77724"/>
                </a:lnTo>
                <a:lnTo>
                  <a:pt x="25908" y="64770"/>
                </a:lnTo>
                <a:lnTo>
                  <a:pt x="71247" y="64770"/>
                </a:lnTo>
                <a:lnTo>
                  <a:pt x="38862" y="0"/>
                </a:lnTo>
                <a:close/>
              </a:path>
              <a:path w="78105" h="3052445">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13" name="object 13"/>
          <p:cNvSpPr/>
          <p:nvPr/>
        </p:nvSpPr>
        <p:spPr>
          <a:xfrm>
            <a:off x="1836420" y="2436113"/>
            <a:ext cx="166116" cy="16459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551433" y="2567177"/>
            <a:ext cx="166115" cy="16611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386840" y="2797301"/>
            <a:ext cx="166115" cy="16611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679448" y="2914650"/>
            <a:ext cx="160020" cy="160020"/>
          </a:xfrm>
          <a:custGeom>
            <a:avLst/>
            <a:gdLst/>
            <a:ahLst/>
            <a:cxnLst/>
            <a:rect l="l" t="t" r="r" b="b"/>
            <a:pathLst>
              <a:path w="160019" h="160019">
                <a:moveTo>
                  <a:pt x="80009" y="0"/>
                </a:moveTo>
                <a:lnTo>
                  <a:pt x="48863" y="6286"/>
                </a:lnTo>
                <a:lnTo>
                  <a:pt x="23431" y="23431"/>
                </a:lnTo>
                <a:lnTo>
                  <a:pt x="6286" y="48863"/>
                </a:lnTo>
                <a:lnTo>
                  <a:pt x="0" y="80010"/>
                </a:lnTo>
                <a:lnTo>
                  <a:pt x="6286" y="111156"/>
                </a:lnTo>
                <a:lnTo>
                  <a:pt x="23431" y="136588"/>
                </a:lnTo>
                <a:lnTo>
                  <a:pt x="48863" y="153733"/>
                </a:lnTo>
                <a:lnTo>
                  <a:pt x="80009" y="160019"/>
                </a:lnTo>
                <a:lnTo>
                  <a:pt x="111156" y="153733"/>
                </a:lnTo>
                <a:lnTo>
                  <a:pt x="136588" y="136588"/>
                </a:lnTo>
                <a:lnTo>
                  <a:pt x="153733" y="111156"/>
                </a:lnTo>
                <a:lnTo>
                  <a:pt x="160019" y="80010"/>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17" name="object 17"/>
          <p:cNvSpPr/>
          <p:nvPr/>
        </p:nvSpPr>
        <p:spPr>
          <a:xfrm>
            <a:off x="1679448" y="2914650"/>
            <a:ext cx="160020" cy="160020"/>
          </a:xfrm>
          <a:custGeom>
            <a:avLst/>
            <a:gdLst/>
            <a:ahLst/>
            <a:cxnLst/>
            <a:rect l="l" t="t" r="r" b="b"/>
            <a:pathLst>
              <a:path w="160019" h="160019">
                <a:moveTo>
                  <a:pt x="0" y="80010"/>
                </a:moveTo>
                <a:lnTo>
                  <a:pt x="6286" y="48863"/>
                </a:lnTo>
                <a:lnTo>
                  <a:pt x="23431" y="23431"/>
                </a:lnTo>
                <a:lnTo>
                  <a:pt x="48863" y="6286"/>
                </a:lnTo>
                <a:lnTo>
                  <a:pt x="80009" y="0"/>
                </a:lnTo>
                <a:lnTo>
                  <a:pt x="111156" y="6286"/>
                </a:lnTo>
                <a:lnTo>
                  <a:pt x="136588" y="23431"/>
                </a:lnTo>
                <a:lnTo>
                  <a:pt x="153733" y="48863"/>
                </a:lnTo>
                <a:lnTo>
                  <a:pt x="160019" y="80010"/>
                </a:lnTo>
                <a:lnTo>
                  <a:pt x="153733" y="111156"/>
                </a:lnTo>
                <a:lnTo>
                  <a:pt x="136588" y="136588"/>
                </a:lnTo>
                <a:lnTo>
                  <a:pt x="111156" y="153733"/>
                </a:lnTo>
                <a:lnTo>
                  <a:pt x="80009" y="160019"/>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18" name="object 18"/>
          <p:cNvSpPr/>
          <p:nvPr/>
        </p:nvSpPr>
        <p:spPr>
          <a:xfrm>
            <a:off x="1839467" y="2760726"/>
            <a:ext cx="160020" cy="158750"/>
          </a:xfrm>
          <a:custGeom>
            <a:avLst/>
            <a:gdLst/>
            <a:ahLst/>
            <a:cxnLst/>
            <a:rect l="l" t="t" r="r" b="b"/>
            <a:pathLst>
              <a:path w="160019" h="158750">
                <a:moveTo>
                  <a:pt x="80009" y="0"/>
                </a:moveTo>
                <a:lnTo>
                  <a:pt x="48863" y="6221"/>
                </a:lnTo>
                <a:lnTo>
                  <a:pt x="23431" y="23193"/>
                </a:lnTo>
                <a:lnTo>
                  <a:pt x="6286" y="48381"/>
                </a:lnTo>
                <a:lnTo>
                  <a:pt x="0" y="79248"/>
                </a:lnTo>
                <a:lnTo>
                  <a:pt x="6286" y="110114"/>
                </a:lnTo>
                <a:lnTo>
                  <a:pt x="23431" y="135302"/>
                </a:lnTo>
                <a:lnTo>
                  <a:pt x="48863" y="152274"/>
                </a:lnTo>
                <a:lnTo>
                  <a:pt x="80009" y="158496"/>
                </a:lnTo>
                <a:lnTo>
                  <a:pt x="111156" y="152274"/>
                </a:lnTo>
                <a:lnTo>
                  <a:pt x="136588" y="135302"/>
                </a:lnTo>
                <a:lnTo>
                  <a:pt x="153733" y="110114"/>
                </a:lnTo>
                <a:lnTo>
                  <a:pt x="160019" y="79248"/>
                </a:lnTo>
                <a:lnTo>
                  <a:pt x="153733" y="48381"/>
                </a:lnTo>
                <a:lnTo>
                  <a:pt x="136588" y="23193"/>
                </a:lnTo>
                <a:lnTo>
                  <a:pt x="111156" y="6221"/>
                </a:lnTo>
                <a:lnTo>
                  <a:pt x="80009" y="0"/>
                </a:lnTo>
                <a:close/>
              </a:path>
            </a:pathLst>
          </a:custGeom>
          <a:solidFill>
            <a:srgbClr val="84ADAF"/>
          </a:solidFill>
        </p:spPr>
        <p:txBody>
          <a:bodyPr wrap="square" lIns="0" tIns="0" rIns="0" bIns="0" rtlCol="0"/>
          <a:lstStyle/>
          <a:p>
            <a:endParaRPr/>
          </a:p>
        </p:txBody>
      </p:sp>
      <p:sp>
        <p:nvSpPr>
          <p:cNvPr id="19" name="object 19"/>
          <p:cNvSpPr/>
          <p:nvPr/>
        </p:nvSpPr>
        <p:spPr>
          <a:xfrm>
            <a:off x="1839467" y="2760726"/>
            <a:ext cx="160020" cy="158750"/>
          </a:xfrm>
          <a:custGeom>
            <a:avLst/>
            <a:gdLst/>
            <a:ahLst/>
            <a:cxnLst/>
            <a:rect l="l" t="t" r="r" b="b"/>
            <a:pathLst>
              <a:path w="160019" h="158750">
                <a:moveTo>
                  <a:pt x="0" y="79248"/>
                </a:moveTo>
                <a:lnTo>
                  <a:pt x="6286" y="48381"/>
                </a:lnTo>
                <a:lnTo>
                  <a:pt x="23431" y="23193"/>
                </a:lnTo>
                <a:lnTo>
                  <a:pt x="48863" y="6221"/>
                </a:lnTo>
                <a:lnTo>
                  <a:pt x="80009" y="0"/>
                </a:lnTo>
                <a:lnTo>
                  <a:pt x="111156" y="6221"/>
                </a:lnTo>
                <a:lnTo>
                  <a:pt x="136588" y="23193"/>
                </a:lnTo>
                <a:lnTo>
                  <a:pt x="153733" y="48381"/>
                </a:lnTo>
                <a:lnTo>
                  <a:pt x="160019" y="79248"/>
                </a:lnTo>
                <a:lnTo>
                  <a:pt x="153733" y="110114"/>
                </a:lnTo>
                <a:lnTo>
                  <a:pt x="136588" y="135302"/>
                </a:lnTo>
                <a:lnTo>
                  <a:pt x="111156" y="152274"/>
                </a:lnTo>
                <a:lnTo>
                  <a:pt x="80009" y="158496"/>
                </a:lnTo>
                <a:lnTo>
                  <a:pt x="48863" y="152274"/>
                </a:lnTo>
                <a:lnTo>
                  <a:pt x="23431" y="135302"/>
                </a:lnTo>
                <a:lnTo>
                  <a:pt x="6286" y="110114"/>
                </a:lnTo>
                <a:lnTo>
                  <a:pt x="0" y="79248"/>
                </a:lnTo>
                <a:close/>
              </a:path>
            </a:pathLst>
          </a:custGeom>
          <a:ln w="6095">
            <a:solidFill>
              <a:srgbClr val="344B5E"/>
            </a:solidFill>
          </a:ln>
        </p:spPr>
        <p:txBody>
          <a:bodyPr wrap="square" lIns="0" tIns="0" rIns="0" bIns="0" rtlCol="0"/>
          <a:lstStyle/>
          <a:p>
            <a:endParaRPr/>
          </a:p>
        </p:txBody>
      </p:sp>
      <p:sp>
        <p:nvSpPr>
          <p:cNvPr id="20" name="object 20"/>
          <p:cNvSpPr/>
          <p:nvPr/>
        </p:nvSpPr>
        <p:spPr>
          <a:xfrm>
            <a:off x="2086355" y="2614422"/>
            <a:ext cx="160020" cy="160020"/>
          </a:xfrm>
          <a:custGeom>
            <a:avLst/>
            <a:gdLst/>
            <a:ahLst/>
            <a:cxnLst/>
            <a:rect l="l" t="t" r="r" b="b"/>
            <a:pathLst>
              <a:path w="160019" h="160019">
                <a:moveTo>
                  <a:pt x="80010" y="0"/>
                </a:moveTo>
                <a:lnTo>
                  <a:pt x="48863" y="6286"/>
                </a:lnTo>
                <a:lnTo>
                  <a:pt x="23431" y="23431"/>
                </a:lnTo>
                <a:lnTo>
                  <a:pt x="6286" y="48863"/>
                </a:lnTo>
                <a:lnTo>
                  <a:pt x="0" y="80010"/>
                </a:lnTo>
                <a:lnTo>
                  <a:pt x="6286" y="111156"/>
                </a:lnTo>
                <a:lnTo>
                  <a:pt x="23431" y="136588"/>
                </a:lnTo>
                <a:lnTo>
                  <a:pt x="48863" y="153733"/>
                </a:lnTo>
                <a:lnTo>
                  <a:pt x="80010" y="160019"/>
                </a:lnTo>
                <a:lnTo>
                  <a:pt x="111156" y="153733"/>
                </a:lnTo>
                <a:lnTo>
                  <a:pt x="136588" y="136588"/>
                </a:lnTo>
                <a:lnTo>
                  <a:pt x="153733" y="111156"/>
                </a:lnTo>
                <a:lnTo>
                  <a:pt x="160019" y="80010"/>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21" name="object 21"/>
          <p:cNvSpPr/>
          <p:nvPr/>
        </p:nvSpPr>
        <p:spPr>
          <a:xfrm>
            <a:off x="2086355" y="2614422"/>
            <a:ext cx="160020" cy="160020"/>
          </a:xfrm>
          <a:custGeom>
            <a:avLst/>
            <a:gdLst/>
            <a:ahLst/>
            <a:cxnLst/>
            <a:rect l="l" t="t" r="r" b="b"/>
            <a:pathLst>
              <a:path w="160019" h="160019">
                <a:moveTo>
                  <a:pt x="0" y="80010"/>
                </a:moveTo>
                <a:lnTo>
                  <a:pt x="6286" y="48863"/>
                </a:lnTo>
                <a:lnTo>
                  <a:pt x="23431" y="23431"/>
                </a:lnTo>
                <a:lnTo>
                  <a:pt x="48863" y="6286"/>
                </a:lnTo>
                <a:lnTo>
                  <a:pt x="80010" y="0"/>
                </a:lnTo>
                <a:lnTo>
                  <a:pt x="111156" y="6286"/>
                </a:lnTo>
                <a:lnTo>
                  <a:pt x="136588" y="23431"/>
                </a:lnTo>
                <a:lnTo>
                  <a:pt x="153733" y="48863"/>
                </a:lnTo>
                <a:lnTo>
                  <a:pt x="160019" y="80010"/>
                </a:lnTo>
                <a:lnTo>
                  <a:pt x="153733" y="111156"/>
                </a:lnTo>
                <a:lnTo>
                  <a:pt x="136588" y="136588"/>
                </a:lnTo>
                <a:lnTo>
                  <a:pt x="111156" y="153733"/>
                </a:lnTo>
                <a:lnTo>
                  <a:pt x="80010" y="160019"/>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22" name="object 22"/>
          <p:cNvSpPr/>
          <p:nvPr/>
        </p:nvSpPr>
        <p:spPr>
          <a:xfrm>
            <a:off x="2250948" y="2721101"/>
            <a:ext cx="160020" cy="160020"/>
          </a:xfrm>
          <a:custGeom>
            <a:avLst/>
            <a:gdLst/>
            <a:ahLst/>
            <a:cxnLst/>
            <a:rect l="l" t="t" r="r" b="b"/>
            <a:pathLst>
              <a:path w="160019" h="160019">
                <a:moveTo>
                  <a:pt x="80009" y="0"/>
                </a:moveTo>
                <a:lnTo>
                  <a:pt x="48863" y="6286"/>
                </a:lnTo>
                <a:lnTo>
                  <a:pt x="23431" y="23431"/>
                </a:lnTo>
                <a:lnTo>
                  <a:pt x="6286" y="48863"/>
                </a:lnTo>
                <a:lnTo>
                  <a:pt x="0" y="80010"/>
                </a:lnTo>
                <a:lnTo>
                  <a:pt x="6286" y="111156"/>
                </a:lnTo>
                <a:lnTo>
                  <a:pt x="23431" y="136588"/>
                </a:lnTo>
                <a:lnTo>
                  <a:pt x="48863" y="153733"/>
                </a:lnTo>
                <a:lnTo>
                  <a:pt x="80009" y="160020"/>
                </a:lnTo>
                <a:lnTo>
                  <a:pt x="111156" y="153733"/>
                </a:lnTo>
                <a:lnTo>
                  <a:pt x="136588" y="136588"/>
                </a:lnTo>
                <a:lnTo>
                  <a:pt x="153733" y="111156"/>
                </a:lnTo>
                <a:lnTo>
                  <a:pt x="160019" y="80010"/>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23" name="object 23"/>
          <p:cNvSpPr/>
          <p:nvPr/>
        </p:nvSpPr>
        <p:spPr>
          <a:xfrm>
            <a:off x="2250948" y="2721101"/>
            <a:ext cx="160020" cy="160020"/>
          </a:xfrm>
          <a:custGeom>
            <a:avLst/>
            <a:gdLst/>
            <a:ahLst/>
            <a:cxnLst/>
            <a:rect l="l" t="t" r="r" b="b"/>
            <a:pathLst>
              <a:path w="160019" h="160019">
                <a:moveTo>
                  <a:pt x="0" y="80010"/>
                </a:moveTo>
                <a:lnTo>
                  <a:pt x="6286" y="48863"/>
                </a:lnTo>
                <a:lnTo>
                  <a:pt x="23431" y="23431"/>
                </a:lnTo>
                <a:lnTo>
                  <a:pt x="48863" y="6286"/>
                </a:lnTo>
                <a:lnTo>
                  <a:pt x="80009" y="0"/>
                </a:lnTo>
                <a:lnTo>
                  <a:pt x="111156" y="6286"/>
                </a:lnTo>
                <a:lnTo>
                  <a:pt x="136588" y="23431"/>
                </a:lnTo>
                <a:lnTo>
                  <a:pt x="153733" y="48863"/>
                </a:lnTo>
                <a:lnTo>
                  <a:pt x="160019" y="80010"/>
                </a:lnTo>
                <a:lnTo>
                  <a:pt x="153733" y="111156"/>
                </a:lnTo>
                <a:lnTo>
                  <a:pt x="136588" y="136588"/>
                </a:lnTo>
                <a:lnTo>
                  <a:pt x="111156" y="153733"/>
                </a:lnTo>
                <a:lnTo>
                  <a:pt x="80009" y="160020"/>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24" name="object 24"/>
          <p:cNvSpPr/>
          <p:nvPr/>
        </p:nvSpPr>
        <p:spPr>
          <a:xfrm>
            <a:off x="2255520" y="2911601"/>
            <a:ext cx="166116" cy="166116"/>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2011679" y="2993898"/>
            <a:ext cx="160020" cy="160020"/>
          </a:xfrm>
          <a:custGeom>
            <a:avLst/>
            <a:gdLst/>
            <a:ahLst/>
            <a:cxnLst/>
            <a:rect l="l" t="t" r="r" b="b"/>
            <a:pathLst>
              <a:path w="160019" h="160019">
                <a:moveTo>
                  <a:pt x="80009" y="0"/>
                </a:moveTo>
                <a:lnTo>
                  <a:pt x="48863" y="6286"/>
                </a:lnTo>
                <a:lnTo>
                  <a:pt x="23431" y="23431"/>
                </a:lnTo>
                <a:lnTo>
                  <a:pt x="6286" y="48863"/>
                </a:lnTo>
                <a:lnTo>
                  <a:pt x="0" y="80009"/>
                </a:lnTo>
                <a:lnTo>
                  <a:pt x="6286" y="111156"/>
                </a:lnTo>
                <a:lnTo>
                  <a:pt x="23431" y="136588"/>
                </a:lnTo>
                <a:lnTo>
                  <a:pt x="48863" y="153733"/>
                </a:lnTo>
                <a:lnTo>
                  <a:pt x="80009" y="160019"/>
                </a:lnTo>
                <a:lnTo>
                  <a:pt x="111156" y="153733"/>
                </a:lnTo>
                <a:lnTo>
                  <a:pt x="136588" y="136588"/>
                </a:lnTo>
                <a:lnTo>
                  <a:pt x="153733" y="111156"/>
                </a:lnTo>
                <a:lnTo>
                  <a:pt x="160019" y="80009"/>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26" name="object 26"/>
          <p:cNvSpPr/>
          <p:nvPr/>
        </p:nvSpPr>
        <p:spPr>
          <a:xfrm>
            <a:off x="2011679" y="2993898"/>
            <a:ext cx="160020" cy="160020"/>
          </a:xfrm>
          <a:custGeom>
            <a:avLst/>
            <a:gdLst/>
            <a:ahLst/>
            <a:cxnLst/>
            <a:rect l="l" t="t" r="r" b="b"/>
            <a:pathLst>
              <a:path w="160019" h="160019">
                <a:moveTo>
                  <a:pt x="0" y="80009"/>
                </a:moveTo>
                <a:lnTo>
                  <a:pt x="6286" y="48863"/>
                </a:lnTo>
                <a:lnTo>
                  <a:pt x="23431" y="23431"/>
                </a:lnTo>
                <a:lnTo>
                  <a:pt x="48863" y="6286"/>
                </a:lnTo>
                <a:lnTo>
                  <a:pt x="80009" y="0"/>
                </a:lnTo>
                <a:lnTo>
                  <a:pt x="111156" y="6286"/>
                </a:lnTo>
                <a:lnTo>
                  <a:pt x="136588" y="23431"/>
                </a:lnTo>
                <a:lnTo>
                  <a:pt x="153733" y="48863"/>
                </a:lnTo>
                <a:lnTo>
                  <a:pt x="160019" y="80009"/>
                </a:lnTo>
                <a:lnTo>
                  <a:pt x="153733" y="111156"/>
                </a:lnTo>
                <a:lnTo>
                  <a:pt x="136588" y="136588"/>
                </a:lnTo>
                <a:lnTo>
                  <a:pt x="111156" y="153733"/>
                </a:lnTo>
                <a:lnTo>
                  <a:pt x="80009" y="160019"/>
                </a:lnTo>
                <a:lnTo>
                  <a:pt x="48863" y="153733"/>
                </a:lnTo>
                <a:lnTo>
                  <a:pt x="23431" y="136588"/>
                </a:lnTo>
                <a:lnTo>
                  <a:pt x="6286" y="111156"/>
                </a:lnTo>
                <a:lnTo>
                  <a:pt x="0" y="80009"/>
                </a:lnTo>
                <a:close/>
              </a:path>
            </a:pathLst>
          </a:custGeom>
          <a:ln w="6096">
            <a:solidFill>
              <a:srgbClr val="344B5E"/>
            </a:solidFill>
          </a:ln>
        </p:spPr>
        <p:txBody>
          <a:bodyPr wrap="square" lIns="0" tIns="0" rIns="0" bIns="0" rtlCol="0"/>
          <a:lstStyle/>
          <a:p>
            <a:endParaRPr/>
          </a:p>
        </p:txBody>
      </p:sp>
      <p:sp>
        <p:nvSpPr>
          <p:cNvPr id="27" name="object 27"/>
          <p:cNvSpPr/>
          <p:nvPr/>
        </p:nvSpPr>
        <p:spPr>
          <a:xfrm>
            <a:off x="1638300" y="3161538"/>
            <a:ext cx="160020" cy="158750"/>
          </a:xfrm>
          <a:custGeom>
            <a:avLst/>
            <a:gdLst/>
            <a:ahLst/>
            <a:cxnLst/>
            <a:rect l="l" t="t" r="r" b="b"/>
            <a:pathLst>
              <a:path w="160019" h="158750">
                <a:moveTo>
                  <a:pt x="80010" y="0"/>
                </a:moveTo>
                <a:lnTo>
                  <a:pt x="48863" y="6221"/>
                </a:lnTo>
                <a:lnTo>
                  <a:pt x="23431" y="23193"/>
                </a:lnTo>
                <a:lnTo>
                  <a:pt x="6286" y="48381"/>
                </a:lnTo>
                <a:lnTo>
                  <a:pt x="0" y="79248"/>
                </a:lnTo>
                <a:lnTo>
                  <a:pt x="6286" y="110114"/>
                </a:lnTo>
                <a:lnTo>
                  <a:pt x="23431" y="135302"/>
                </a:lnTo>
                <a:lnTo>
                  <a:pt x="48863" y="152274"/>
                </a:lnTo>
                <a:lnTo>
                  <a:pt x="80010" y="158495"/>
                </a:lnTo>
                <a:lnTo>
                  <a:pt x="111156" y="152274"/>
                </a:lnTo>
                <a:lnTo>
                  <a:pt x="136588" y="135302"/>
                </a:lnTo>
                <a:lnTo>
                  <a:pt x="153733" y="110114"/>
                </a:lnTo>
                <a:lnTo>
                  <a:pt x="160019" y="79248"/>
                </a:lnTo>
                <a:lnTo>
                  <a:pt x="153733" y="48381"/>
                </a:lnTo>
                <a:lnTo>
                  <a:pt x="136588" y="23193"/>
                </a:lnTo>
                <a:lnTo>
                  <a:pt x="111156" y="6221"/>
                </a:lnTo>
                <a:lnTo>
                  <a:pt x="80010" y="0"/>
                </a:lnTo>
                <a:close/>
              </a:path>
            </a:pathLst>
          </a:custGeom>
          <a:solidFill>
            <a:srgbClr val="84ADAF"/>
          </a:solidFill>
        </p:spPr>
        <p:txBody>
          <a:bodyPr wrap="square" lIns="0" tIns="0" rIns="0" bIns="0" rtlCol="0"/>
          <a:lstStyle/>
          <a:p>
            <a:endParaRPr/>
          </a:p>
        </p:txBody>
      </p:sp>
      <p:sp>
        <p:nvSpPr>
          <p:cNvPr id="28" name="object 28"/>
          <p:cNvSpPr/>
          <p:nvPr/>
        </p:nvSpPr>
        <p:spPr>
          <a:xfrm>
            <a:off x="1638300" y="3161538"/>
            <a:ext cx="160020" cy="158750"/>
          </a:xfrm>
          <a:custGeom>
            <a:avLst/>
            <a:gdLst/>
            <a:ahLst/>
            <a:cxnLst/>
            <a:rect l="l" t="t" r="r" b="b"/>
            <a:pathLst>
              <a:path w="160019" h="158750">
                <a:moveTo>
                  <a:pt x="0" y="79248"/>
                </a:moveTo>
                <a:lnTo>
                  <a:pt x="6286" y="48381"/>
                </a:lnTo>
                <a:lnTo>
                  <a:pt x="23431" y="23193"/>
                </a:lnTo>
                <a:lnTo>
                  <a:pt x="48863" y="6221"/>
                </a:lnTo>
                <a:lnTo>
                  <a:pt x="80010" y="0"/>
                </a:lnTo>
                <a:lnTo>
                  <a:pt x="111156" y="6221"/>
                </a:lnTo>
                <a:lnTo>
                  <a:pt x="136588" y="23193"/>
                </a:lnTo>
                <a:lnTo>
                  <a:pt x="153733" y="48381"/>
                </a:lnTo>
                <a:lnTo>
                  <a:pt x="160019" y="79248"/>
                </a:lnTo>
                <a:lnTo>
                  <a:pt x="153733" y="110114"/>
                </a:lnTo>
                <a:lnTo>
                  <a:pt x="136588" y="135302"/>
                </a:lnTo>
                <a:lnTo>
                  <a:pt x="111156" y="152274"/>
                </a:lnTo>
                <a:lnTo>
                  <a:pt x="80010" y="158495"/>
                </a:lnTo>
                <a:lnTo>
                  <a:pt x="48863" y="152274"/>
                </a:lnTo>
                <a:lnTo>
                  <a:pt x="23431" y="135302"/>
                </a:lnTo>
                <a:lnTo>
                  <a:pt x="6286" y="110114"/>
                </a:lnTo>
                <a:lnTo>
                  <a:pt x="0" y="79248"/>
                </a:lnTo>
                <a:close/>
              </a:path>
            </a:pathLst>
          </a:custGeom>
          <a:ln w="6096">
            <a:solidFill>
              <a:srgbClr val="344B5E"/>
            </a:solidFill>
          </a:ln>
        </p:spPr>
        <p:txBody>
          <a:bodyPr wrap="square" lIns="0" tIns="0" rIns="0" bIns="0" rtlCol="0"/>
          <a:lstStyle/>
          <a:p>
            <a:endParaRPr/>
          </a:p>
        </p:txBody>
      </p:sp>
      <p:sp>
        <p:nvSpPr>
          <p:cNvPr id="29" name="object 29"/>
          <p:cNvSpPr/>
          <p:nvPr/>
        </p:nvSpPr>
        <p:spPr>
          <a:xfrm>
            <a:off x="1754123" y="3537966"/>
            <a:ext cx="160020" cy="160020"/>
          </a:xfrm>
          <a:custGeom>
            <a:avLst/>
            <a:gdLst/>
            <a:ahLst/>
            <a:cxnLst/>
            <a:rect l="l" t="t" r="r" b="b"/>
            <a:pathLst>
              <a:path w="160019" h="160019">
                <a:moveTo>
                  <a:pt x="80009" y="0"/>
                </a:moveTo>
                <a:lnTo>
                  <a:pt x="48863" y="6286"/>
                </a:lnTo>
                <a:lnTo>
                  <a:pt x="23431" y="23431"/>
                </a:lnTo>
                <a:lnTo>
                  <a:pt x="6286" y="48863"/>
                </a:lnTo>
                <a:lnTo>
                  <a:pt x="0" y="80009"/>
                </a:lnTo>
                <a:lnTo>
                  <a:pt x="6286" y="111156"/>
                </a:lnTo>
                <a:lnTo>
                  <a:pt x="23431" y="136588"/>
                </a:lnTo>
                <a:lnTo>
                  <a:pt x="48863" y="153733"/>
                </a:lnTo>
                <a:lnTo>
                  <a:pt x="80009" y="160019"/>
                </a:lnTo>
                <a:lnTo>
                  <a:pt x="111156" y="153733"/>
                </a:lnTo>
                <a:lnTo>
                  <a:pt x="136588" y="136588"/>
                </a:lnTo>
                <a:lnTo>
                  <a:pt x="153733" y="111156"/>
                </a:lnTo>
                <a:lnTo>
                  <a:pt x="160019" y="80009"/>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30" name="object 30"/>
          <p:cNvSpPr/>
          <p:nvPr/>
        </p:nvSpPr>
        <p:spPr>
          <a:xfrm>
            <a:off x="1754123" y="3537966"/>
            <a:ext cx="160020" cy="160020"/>
          </a:xfrm>
          <a:custGeom>
            <a:avLst/>
            <a:gdLst/>
            <a:ahLst/>
            <a:cxnLst/>
            <a:rect l="l" t="t" r="r" b="b"/>
            <a:pathLst>
              <a:path w="160019" h="160019">
                <a:moveTo>
                  <a:pt x="0" y="80009"/>
                </a:moveTo>
                <a:lnTo>
                  <a:pt x="6286" y="48863"/>
                </a:lnTo>
                <a:lnTo>
                  <a:pt x="23431" y="23431"/>
                </a:lnTo>
                <a:lnTo>
                  <a:pt x="48863" y="6286"/>
                </a:lnTo>
                <a:lnTo>
                  <a:pt x="80009" y="0"/>
                </a:lnTo>
                <a:lnTo>
                  <a:pt x="111156" y="6286"/>
                </a:lnTo>
                <a:lnTo>
                  <a:pt x="136588" y="23431"/>
                </a:lnTo>
                <a:lnTo>
                  <a:pt x="153733" y="48863"/>
                </a:lnTo>
                <a:lnTo>
                  <a:pt x="160019" y="80009"/>
                </a:lnTo>
                <a:lnTo>
                  <a:pt x="153733" y="111156"/>
                </a:lnTo>
                <a:lnTo>
                  <a:pt x="136588" y="136588"/>
                </a:lnTo>
                <a:lnTo>
                  <a:pt x="111156" y="153733"/>
                </a:lnTo>
                <a:lnTo>
                  <a:pt x="80009" y="160019"/>
                </a:lnTo>
                <a:lnTo>
                  <a:pt x="48863" y="153733"/>
                </a:lnTo>
                <a:lnTo>
                  <a:pt x="23431" y="136588"/>
                </a:lnTo>
                <a:lnTo>
                  <a:pt x="6286" y="111156"/>
                </a:lnTo>
                <a:lnTo>
                  <a:pt x="0" y="80009"/>
                </a:lnTo>
                <a:close/>
              </a:path>
            </a:pathLst>
          </a:custGeom>
          <a:ln w="6096">
            <a:solidFill>
              <a:srgbClr val="344B5E"/>
            </a:solidFill>
          </a:ln>
        </p:spPr>
        <p:txBody>
          <a:bodyPr wrap="square" lIns="0" tIns="0" rIns="0" bIns="0" rtlCol="0"/>
          <a:lstStyle/>
          <a:p>
            <a:endParaRPr/>
          </a:p>
        </p:txBody>
      </p:sp>
      <p:sp>
        <p:nvSpPr>
          <p:cNvPr id="31" name="object 31"/>
          <p:cNvSpPr/>
          <p:nvPr/>
        </p:nvSpPr>
        <p:spPr>
          <a:xfrm>
            <a:off x="1746504" y="3333750"/>
            <a:ext cx="160020" cy="160020"/>
          </a:xfrm>
          <a:custGeom>
            <a:avLst/>
            <a:gdLst/>
            <a:ahLst/>
            <a:cxnLst/>
            <a:rect l="l" t="t" r="r" b="b"/>
            <a:pathLst>
              <a:path w="160019" h="160019">
                <a:moveTo>
                  <a:pt x="80009" y="0"/>
                </a:moveTo>
                <a:lnTo>
                  <a:pt x="48863" y="6286"/>
                </a:lnTo>
                <a:lnTo>
                  <a:pt x="23431" y="23431"/>
                </a:lnTo>
                <a:lnTo>
                  <a:pt x="6286" y="48863"/>
                </a:lnTo>
                <a:lnTo>
                  <a:pt x="0" y="80010"/>
                </a:lnTo>
                <a:lnTo>
                  <a:pt x="6286" y="111156"/>
                </a:lnTo>
                <a:lnTo>
                  <a:pt x="23431" y="136588"/>
                </a:lnTo>
                <a:lnTo>
                  <a:pt x="48863" y="153733"/>
                </a:lnTo>
                <a:lnTo>
                  <a:pt x="80009" y="160019"/>
                </a:lnTo>
                <a:lnTo>
                  <a:pt x="111156" y="153733"/>
                </a:lnTo>
                <a:lnTo>
                  <a:pt x="136588" y="136588"/>
                </a:lnTo>
                <a:lnTo>
                  <a:pt x="153733" y="111156"/>
                </a:lnTo>
                <a:lnTo>
                  <a:pt x="160019" y="80010"/>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32" name="object 32"/>
          <p:cNvSpPr/>
          <p:nvPr/>
        </p:nvSpPr>
        <p:spPr>
          <a:xfrm>
            <a:off x="1746504" y="3333750"/>
            <a:ext cx="160020" cy="160020"/>
          </a:xfrm>
          <a:custGeom>
            <a:avLst/>
            <a:gdLst/>
            <a:ahLst/>
            <a:cxnLst/>
            <a:rect l="l" t="t" r="r" b="b"/>
            <a:pathLst>
              <a:path w="160019" h="160019">
                <a:moveTo>
                  <a:pt x="0" y="80010"/>
                </a:moveTo>
                <a:lnTo>
                  <a:pt x="6286" y="48863"/>
                </a:lnTo>
                <a:lnTo>
                  <a:pt x="23431" y="23431"/>
                </a:lnTo>
                <a:lnTo>
                  <a:pt x="48863" y="6286"/>
                </a:lnTo>
                <a:lnTo>
                  <a:pt x="80009" y="0"/>
                </a:lnTo>
                <a:lnTo>
                  <a:pt x="111156" y="6286"/>
                </a:lnTo>
                <a:lnTo>
                  <a:pt x="136588" y="23431"/>
                </a:lnTo>
                <a:lnTo>
                  <a:pt x="153733" y="48863"/>
                </a:lnTo>
                <a:lnTo>
                  <a:pt x="160019" y="80010"/>
                </a:lnTo>
                <a:lnTo>
                  <a:pt x="153733" y="111156"/>
                </a:lnTo>
                <a:lnTo>
                  <a:pt x="136588" y="136588"/>
                </a:lnTo>
                <a:lnTo>
                  <a:pt x="111156" y="153733"/>
                </a:lnTo>
                <a:lnTo>
                  <a:pt x="80009" y="160019"/>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33" name="object 33"/>
          <p:cNvSpPr/>
          <p:nvPr/>
        </p:nvSpPr>
        <p:spPr>
          <a:xfrm>
            <a:off x="1386840" y="3312414"/>
            <a:ext cx="166115" cy="166116"/>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1341120" y="3705605"/>
            <a:ext cx="164591" cy="166116"/>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898904" y="3711701"/>
            <a:ext cx="160020" cy="158750"/>
          </a:xfrm>
          <a:custGeom>
            <a:avLst/>
            <a:gdLst/>
            <a:ahLst/>
            <a:cxnLst/>
            <a:rect l="l" t="t" r="r" b="b"/>
            <a:pathLst>
              <a:path w="160019" h="158750">
                <a:moveTo>
                  <a:pt x="80009" y="0"/>
                </a:moveTo>
                <a:lnTo>
                  <a:pt x="48863" y="6221"/>
                </a:lnTo>
                <a:lnTo>
                  <a:pt x="23431" y="23193"/>
                </a:lnTo>
                <a:lnTo>
                  <a:pt x="6286" y="48381"/>
                </a:lnTo>
                <a:lnTo>
                  <a:pt x="0" y="79248"/>
                </a:lnTo>
                <a:lnTo>
                  <a:pt x="6286" y="110114"/>
                </a:lnTo>
                <a:lnTo>
                  <a:pt x="23431" y="135302"/>
                </a:lnTo>
                <a:lnTo>
                  <a:pt x="48863" y="152274"/>
                </a:lnTo>
                <a:lnTo>
                  <a:pt x="80009" y="158496"/>
                </a:lnTo>
                <a:lnTo>
                  <a:pt x="111156" y="152274"/>
                </a:lnTo>
                <a:lnTo>
                  <a:pt x="136588" y="135302"/>
                </a:lnTo>
                <a:lnTo>
                  <a:pt x="153733" y="110114"/>
                </a:lnTo>
                <a:lnTo>
                  <a:pt x="160019" y="79248"/>
                </a:lnTo>
                <a:lnTo>
                  <a:pt x="153733" y="48381"/>
                </a:lnTo>
                <a:lnTo>
                  <a:pt x="136588" y="23193"/>
                </a:lnTo>
                <a:lnTo>
                  <a:pt x="111156" y="6221"/>
                </a:lnTo>
                <a:lnTo>
                  <a:pt x="80009" y="0"/>
                </a:lnTo>
                <a:close/>
              </a:path>
            </a:pathLst>
          </a:custGeom>
          <a:solidFill>
            <a:srgbClr val="84ADAF"/>
          </a:solidFill>
        </p:spPr>
        <p:txBody>
          <a:bodyPr wrap="square" lIns="0" tIns="0" rIns="0" bIns="0" rtlCol="0"/>
          <a:lstStyle/>
          <a:p>
            <a:endParaRPr/>
          </a:p>
        </p:txBody>
      </p:sp>
      <p:sp>
        <p:nvSpPr>
          <p:cNvPr id="36" name="object 36"/>
          <p:cNvSpPr/>
          <p:nvPr/>
        </p:nvSpPr>
        <p:spPr>
          <a:xfrm>
            <a:off x="1898904" y="3711701"/>
            <a:ext cx="160020" cy="158750"/>
          </a:xfrm>
          <a:custGeom>
            <a:avLst/>
            <a:gdLst/>
            <a:ahLst/>
            <a:cxnLst/>
            <a:rect l="l" t="t" r="r" b="b"/>
            <a:pathLst>
              <a:path w="160019" h="158750">
                <a:moveTo>
                  <a:pt x="0" y="79248"/>
                </a:moveTo>
                <a:lnTo>
                  <a:pt x="6286" y="48381"/>
                </a:lnTo>
                <a:lnTo>
                  <a:pt x="23431" y="23193"/>
                </a:lnTo>
                <a:lnTo>
                  <a:pt x="48863" y="6221"/>
                </a:lnTo>
                <a:lnTo>
                  <a:pt x="80009" y="0"/>
                </a:lnTo>
                <a:lnTo>
                  <a:pt x="111156" y="6221"/>
                </a:lnTo>
                <a:lnTo>
                  <a:pt x="136588" y="23193"/>
                </a:lnTo>
                <a:lnTo>
                  <a:pt x="153733" y="48381"/>
                </a:lnTo>
                <a:lnTo>
                  <a:pt x="160019" y="79248"/>
                </a:lnTo>
                <a:lnTo>
                  <a:pt x="153733" y="110114"/>
                </a:lnTo>
                <a:lnTo>
                  <a:pt x="136588" y="135302"/>
                </a:lnTo>
                <a:lnTo>
                  <a:pt x="111156" y="152274"/>
                </a:lnTo>
                <a:lnTo>
                  <a:pt x="80009" y="158496"/>
                </a:lnTo>
                <a:lnTo>
                  <a:pt x="48863" y="152274"/>
                </a:lnTo>
                <a:lnTo>
                  <a:pt x="23431" y="135302"/>
                </a:lnTo>
                <a:lnTo>
                  <a:pt x="6286" y="110114"/>
                </a:lnTo>
                <a:lnTo>
                  <a:pt x="0" y="79248"/>
                </a:lnTo>
                <a:close/>
              </a:path>
            </a:pathLst>
          </a:custGeom>
          <a:ln w="6095">
            <a:solidFill>
              <a:srgbClr val="344B5E"/>
            </a:solidFill>
          </a:ln>
        </p:spPr>
        <p:txBody>
          <a:bodyPr wrap="square" lIns="0" tIns="0" rIns="0" bIns="0" rtlCol="0"/>
          <a:lstStyle/>
          <a:p>
            <a:endParaRPr/>
          </a:p>
        </p:txBody>
      </p:sp>
      <p:sp>
        <p:nvSpPr>
          <p:cNvPr id="37" name="object 37"/>
          <p:cNvSpPr/>
          <p:nvPr/>
        </p:nvSpPr>
        <p:spPr>
          <a:xfrm>
            <a:off x="1773935" y="3868673"/>
            <a:ext cx="160020" cy="158750"/>
          </a:xfrm>
          <a:custGeom>
            <a:avLst/>
            <a:gdLst/>
            <a:ahLst/>
            <a:cxnLst/>
            <a:rect l="l" t="t" r="r" b="b"/>
            <a:pathLst>
              <a:path w="160019" h="158750">
                <a:moveTo>
                  <a:pt x="80009" y="0"/>
                </a:moveTo>
                <a:lnTo>
                  <a:pt x="48863" y="6221"/>
                </a:lnTo>
                <a:lnTo>
                  <a:pt x="23431" y="23193"/>
                </a:lnTo>
                <a:lnTo>
                  <a:pt x="6286" y="48381"/>
                </a:lnTo>
                <a:lnTo>
                  <a:pt x="0" y="79248"/>
                </a:lnTo>
                <a:lnTo>
                  <a:pt x="6286" y="110114"/>
                </a:lnTo>
                <a:lnTo>
                  <a:pt x="23431" y="135302"/>
                </a:lnTo>
                <a:lnTo>
                  <a:pt x="48863" y="152274"/>
                </a:lnTo>
                <a:lnTo>
                  <a:pt x="80009" y="158495"/>
                </a:lnTo>
                <a:lnTo>
                  <a:pt x="111156" y="152274"/>
                </a:lnTo>
                <a:lnTo>
                  <a:pt x="136588" y="135302"/>
                </a:lnTo>
                <a:lnTo>
                  <a:pt x="153733" y="110114"/>
                </a:lnTo>
                <a:lnTo>
                  <a:pt x="160019" y="79248"/>
                </a:lnTo>
                <a:lnTo>
                  <a:pt x="153733" y="48381"/>
                </a:lnTo>
                <a:lnTo>
                  <a:pt x="136588" y="23193"/>
                </a:lnTo>
                <a:lnTo>
                  <a:pt x="111156" y="6221"/>
                </a:lnTo>
                <a:lnTo>
                  <a:pt x="80009" y="0"/>
                </a:lnTo>
                <a:close/>
              </a:path>
            </a:pathLst>
          </a:custGeom>
          <a:solidFill>
            <a:srgbClr val="84ADAF"/>
          </a:solidFill>
        </p:spPr>
        <p:txBody>
          <a:bodyPr wrap="square" lIns="0" tIns="0" rIns="0" bIns="0" rtlCol="0"/>
          <a:lstStyle/>
          <a:p>
            <a:endParaRPr/>
          </a:p>
        </p:txBody>
      </p:sp>
      <p:sp>
        <p:nvSpPr>
          <p:cNvPr id="38" name="object 38"/>
          <p:cNvSpPr/>
          <p:nvPr/>
        </p:nvSpPr>
        <p:spPr>
          <a:xfrm>
            <a:off x="1773935" y="3868673"/>
            <a:ext cx="160020" cy="158750"/>
          </a:xfrm>
          <a:custGeom>
            <a:avLst/>
            <a:gdLst/>
            <a:ahLst/>
            <a:cxnLst/>
            <a:rect l="l" t="t" r="r" b="b"/>
            <a:pathLst>
              <a:path w="160019" h="158750">
                <a:moveTo>
                  <a:pt x="0" y="79248"/>
                </a:moveTo>
                <a:lnTo>
                  <a:pt x="6286" y="48381"/>
                </a:lnTo>
                <a:lnTo>
                  <a:pt x="23431" y="23193"/>
                </a:lnTo>
                <a:lnTo>
                  <a:pt x="48863" y="6221"/>
                </a:lnTo>
                <a:lnTo>
                  <a:pt x="80009" y="0"/>
                </a:lnTo>
                <a:lnTo>
                  <a:pt x="111156" y="6221"/>
                </a:lnTo>
                <a:lnTo>
                  <a:pt x="136588" y="23193"/>
                </a:lnTo>
                <a:lnTo>
                  <a:pt x="153733" y="48381"/>
                </a:lnTo>
                <a:lnTo>
                  <a:pt x="160019" y="79248"/>
                </a:lnTo>
                <a:lnTo>
                  <a:pt x="153733" y="110114"/>
                </a:lnTo>
                <a:lnTo>
                  <a:pt x="136588" y="135302"/>
                </a:lnTo>
                <a:lnTo>
                  <a:pt x="111156" y="152274"/>
                </a:lnTo>
                <a:lnTo>
                  <a:pt x="80009" y="158495"/>
                </a:lnTo>
                <a:lnTo>
                  <a:pt x="48863" y="152274"/>
                </a:lnTo>
                <a:lnTo>
                  <a:pt x="23431" y="135302"/>
                </a:lnTo>
                <a:lnTo>
                  <a:pt x="6286" y="110114"/>
                </a:lnTo>
                <a:lnTo>
                  <a:pt x="0" y="79248"/>
                </a:lnTo>
                <a:close/>
              </a:path>
            </a:pathLst>
          </a:custGeom>
          <a:ln w="6096">
            <a:solidFill>
              <a:srgbClr val="344B5E"/>
            </a:solidFill>
          </a:ln>
        </p:spPr>
        <p:txBody>
          <a:bodyPr wrap="square" lIns="0" tIns="0" rIns="0" bIns="0" rtlCol="0"/>
          <a:lstStyle/>
          <a:p>
            <a:endParaRPr/>
          </a:p>
        </p:txBody>
      </p:sp>
      <p:sp>
        <p:nvSpPr>
          <p:cNvPr id="39" name="object 39"/>
          <p:cNvSpPr/>
          <p:nvPr/>
        </p:nvSpPr>
        <p:spPr>
          <a:xfrm>
            <a:off x="1584960" y="4114038"/>
            <a:ext cx="164592" cy="166116"/>
          </a:xfrm>
          <a:prstGeom prst="rect">
            <a:avLst/>
          </a:prstGeom>
          <a:blipFill>
            <a:blip r:embed="rId10" cstate="print"/>
            <a:stretch>
              <a:fillRect/>
            </a:stretch>
          </a:blipFill>
        </p:spPr>
        <p:txBody>
          <a:bodyPr wrap="square" lIns="0" tIns="0" rIns="0" bIns="0" rtlCol="0"/>
          <a:lstStyle/>
          <a:p>
            <a:endParaRPr/>
          </a:p>
        </p:txBody>
      </p:sp>
      <p:sp>
        <p:nvSpPr>
          <p:cNvPr id="40" name="object 40"/>
          <p:cNvSpPr/>
          <p:nvPr/>
        </p:nvSpPr>
        <p:spPr>
          <a:xfrm>
            <a:off x="1770888" y="4338065"/>
            <a:ext cx="166116" cy="166116"/>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1903476" y="4080510"/>
            <a:ext cx="166116" cy="166116"/>
          </a:xfrm>
          <a:prstGeom prst="rect">
            <a:avLst/>
          </a:prstGeom>
          <a:blipFill>
            <a:blip r:embed="rId7" cstate="print"/>
            <a:stretch>
              <a:fillRect/>
            </a:stretch>
          </a:blipFill>
        </p:spPr>
        <p:txBody>
          <a:bodyPr wrap="square" lIns="0" tIns="0" rIns="0" bIns="0" rtlCol="0"/>
          <a:lstStyle/>
          <a:p>
            <a:endParaRPr/>
          </a:p>
        </p:txBody>
      </p:sp>
      <p:sp>
        <p:nvSpPr>
          <p:cNvPr id="42" name="object 42"/>
          <p:cNvSpPr/>
          <p:nvPr/>
        </p:nvSpPr>
        <p:spPr>
          <a:xfrm>
            <a:off x="2095500" y="4473703"/>
            <a:ext cx="166116" cy="166115"/>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1520953" y="4583430"/>
            <a:ext cx="166115" cy="166115"/>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2261616" y="4659630"/>
            <a:ext cx="164592" cy="166115"/>
          </a:xfrm>
          <a:prstGeom prst="rect">
            <a:avLst/>
          </a:prstGeom>
          <a:blipFill>
            <a:blip r:embed="rId11" cstate="print"/>
            <a:stretch>
              <a:fillRect/>
            </a:stretch>
          </a:blipFill>
        </p:spPr>
        <p:txBody>
          <a:bodyPr wrap="square" lIns="0" tIns="0" rIns="0" bIns="0" rtlCol="0"/>
          <a:lstStyle/>
          <a:p>
            <a:endParaRPr/>
          </a:p>
        </p:txBody>
      </p:sp>
      <p:sp>
        <p:nvSpPr>
          <p:cNvPr id="45" name="object 45"/>
          <p:cNvSpPr/>
          <p:nvPr/>
        </p:nvSpPr>
        <p:spPr>
          <a:xfrm>
            <a:off x="2217420" y="4969003"/>
            <a:ext cx="166116" cy="164591"/>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2653283" y="4534662"/>
            <a:ext cx="470916" cy="441959"/>
          </a:xfrm>
          <a:prstGeom prst="rect">
            <a:avLst/>
          </a:prstGeom>
          <a:blipFill>
            <a:blip r:embed="rId13" cstate="print"/>
            <a:stretch>
              <a:fillRect/>
            </a:stretch>
          </a:blipFill>
        </p:spPr>
        <p:txBody>
          <a:bodyPr wrap="square" lIns="0" tIns="0" rIns="0" bIns="0" rtlCol="0"/>
          <a:lstStyle/>
          <a:p>
            <a:endParaRPr/>
          </a:p>
        </p:txBody>
      </p:sp>
      <p:sp>
        <p:nvSpPr>
          <p:cNvPr id="47" name="object 47"/>
          <p:cNvSpPr/>
          <p:nvPr/>
        </p:nvSpPr>
        <p:spPr>
          <a:xfrm>
            <a:off x="3246120" y="4446271"/>
            <a:ext cx="164592" cy="166115"/>
          </a:xfrm>
          <a:prstGeom prst="rect">
            <a:avLst/>
          </a:prstGeom>
          <a:blipFill>
            <a:blip r:embed="rId14" cstate="print"/>
            <a:stretch>
              <a:fillRect/>
            </a:stretch>
          </a:blipFill>
        </p:spPr>
        <p:txBody>
          <a:bodyPr wrap="square" lIns="0" tIns="0" rIns="0" bIns="0" rtlCol="0"/>
          <a:lstStyle/>
          <a:p>
            <a:endParaRPr/>
          </a:p>
        </p:txBody>
      </p:sp>
      <p:sp>
        <p:nvSpPr>
          <p:cNvPr id="48" name="object 48"/>
          <p:cNvSpPr/>
          <p:nvPr/>
        </p:nvSpPr>
        <p:spPr>
          <a:xfrm>
            <a:off x="3576828" y="4650486"/>
            <a:ext cx="166116" cy="166115"/>
          </a:xfrm>
          <a:prstGeom prst="rect">
            <a:avLst/>
          </a:prstGeom>
          <a:blipFill>
            <a:blip r:embed="rId7" cstate="print"/>
            <a:stretch>
              <a:fillRect/>
            </a:stretch>
          </a:blipFill>
        </p:spPr>
        <p:txBody>
          <a:bodyPr wrap="square" lIns="0" tIns="0" rIns="0" bIns="0" rtlCol="0"/>
          <a:lstStyle/>
          <a:p>
            <a:endParaRPr/>
          </a:p>
        </p:txBody>
      </p:sp>
      <p:sp>
        <p:nvSpPr>
          <p:cNvPr id="49" name="object 49"/>
          <p:cNvSpPr/>
          <p:nvPr/>
        </p:nvSpPr>
        <p:spPr>
          <a:xfrm>
            <a:off x="3288791" y="4773930"/>
            <a:ext cx="166116" cy="166115"/>
          </a:xfrm>
          <a:prstGeom prst="rect">
            <a:avLst/>
          </a:prstGeom>
          <a:blipFill>
            <a:blip r:embed="rId15" cstate="print"/>
            <a:stretch>
              <a:fillRect/>
            </a:stretch>
          </a:blipFill>
        </p:spPr>
        <p:txBody>
          <a:bodyPr wrap="square" lIns="0" tIns="0" rIns="0" bIns="0" rtlCol="0"/>
          <a:lstStyle/>
          <a:p>
            <a:endParaRPr/>
          </a:p>
        </p:txBody>
      </p:sp>
      <p:sp>
        <p:nvSpPr>
          <p:cNvPr id="50" name="object 50"/>
          <p:cNvSpPr/>
          <p:nvPr/>
        </p:nvSpPr>
        <p:spPr>
          <a:xfrm>
            <a:off x="3753612" y="5065015"/>
            <a:ext cx="166115" cy="166115"/>
          </a:xfrm>
          <a:prstGeom prst="rect">
            <a:avLst/>
          </a:prstGeom>
          <a:blipFill>
            <a:blip r:embed="rId16" cstate="print"/>
            <a:stretch>
              <a:fillRect/>
            </a:stretch>
          </a:blipFill>
        </p:spPr>
        <p:txBody>
          <a:bodyPr wrap="square" lIns="0" tIns="0" rIns="0" bIns="0" rtlCol="0"/>
          <a:lstStyle/>
          <a:p>
            <a:endParaRPr/>
          </a:p>
        </p:txBody>
      </p:sp>
      <p:sp>
        <p:nvSpPr>
          <p:cNvPr id="51" name="object 51"/>
          <p:cNvSpPr/>
          <p:nvPr/>
        </p:nvSpPr>
        <p:spPr>
          <a:xfrm>
            <a:off x="3953255" y="4373118"/>
            <a:ext cx="166116" cy="166115"/>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2331720" y="2582417"/>
            <a:ext cx="160020" cy="160020"/>
          </a:xfrm>
          <a:custGeom>
            <a:avLst/>
            <a:gdLst/>
            <a:ahLst/>
            <a:cxnLst/>
            <a:rect l="l" t="t" r="r" b="b"/>
            <a:pathLst>
              <a:path w="160019" h="160019">
                <a:moveTo>
                  <a:pt x="80010" y="0"/>
                </a:moveTo>
                <a:lnTo>
                  <a:pt x="48863" y="6286"/>
                </a:lnTo>
                <a:lnTo>
                  <a:pt x="23431" y="23431"/>
                </a:lnTo>
                <a:lnTo>
                  <a:pt x="6286" y="48863"/>
                </a:lnTo>
                <a:lnTo>
                  <a:pt x="0" y="80010"/>
                </a:lnTo>
                <a:lnTo>
                  <a:pt x="6286" y="111156"/>
                </a:lnTo>
                <a:lnTo>
                  <a:pt x="23431" y="136588"/>
                </a:lnTo>
                <a:lnTo>
                  <a:pt x="48863" y="153733"/>
                </a:lnTo>
                <a:lnTo>
                  <a:pt x="80010" y="160020"/>
                </a:lnTo>
                <a:lnTo>
                  <a:pt x="111156" y="153733"/>
                </a:lnTo>
                <a:lnTo>
                  <a:pt x="136588" y="136588"/>
                </a:lnTo>
                <a:lnTo>
                  <a:pt x="153733" y="111156"/>
                </a:lnTo>
                <a:lnTo>
                  <a:pt x="160019" y="80010"/>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53" name="object 53"/>
          <p:cNvSpPr/>
          <p:nvPr/>
        </p:nvSpPr>
        <p:spPr>
          <a:xfrm>
            <a:off x="2331720" y="2582417"/>
            <a:ext cx="160020" cy="160020"/>
          </a:xfrm>
          <a:custGeom>
            <a:avLst/>
            <a:gdLst/>
            <a:ahLst/>
            <a:cxnLst/>
            <a:rect l="l" t="t" r="r" b="b"/>
            <a:pathLst>
              <a:path w="160019" h="160019">
                <a:moveTo>
                  <a:pt x="0" y="80010"/>
                </a:moveTo>
                <a:lnTo>
                  <a:pt x="6286" y="48863"/>
                </a:lnTo>
                <a:lnTo>
                  <a:pt x="23431" y="23431"/>
                </a:lnTo>
                <a:lnTo>
                  <a:pt x="48863" y="6286"/>
                </a:lnTo>
                <a:lnTo>
                  <a:pt x="80010" y="0"/>
                </a:lnTo>
                <a:lnTo>
                  <a:pt x="111156" y="6286"/>
                </a:lnTo>
                <a:lnTo>
                  <a:pt x="136588" y="23431"/>
                </a:lnTo>
                <a:lnTo>
                  <a:pt x="153733" y="48863"/>
                </a:lnTo>
                <a:lnTo>
                  <a:pt x="160019" y="80010"/>
                </a:lnTo>
                <a:lnTo>
                  <a:pt x="153733" y="111156"/>
                </a:lnTo>
                <a:lnTo>
                  <a:pt x="136588" y="136588"/>
                </a:lnTo>
                <a:lnTo>
                  <a:pt x="111156" y="153733"/>
                </a:lnTo>
                <a:lnTo>
                  <a:pt x="80010" y="160020"/>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54" name="object 54"/>
          <p:cNvSpPr/>
          <p:nvPr/>
        </p:nvSpPr>
        <p:spPr>
          <a:xfrm>
            <a:off x="2084832" y="2428494"/>
            <a:ext cx="160020" cy="160020"/>
          </a:xfrm>
          <a:custGeom>
            <a:avLst/>
            <a:gdLst/>
            <a:ahLst/>
            <a:cxnLst/>
            <a:rect l="l" t="t" r="r" b="b"/>
            <a:pathLst>
              <a:path w="160019" h="160019">
                <a:moveTo>
                  <a:pt x="80010" y="0"/>
                </a:moveTo>
                <a:lnTo>
                  <a:pt x="48863" y="6286"/>
                </a:lnTo>
                <a:lnTo>
                  <a:pt x="23431" y="23431"/>
                </a:lnTo>
                <a:lnTo>
                  <a:pt x="6286" y="48863"/>
                </a:lnTo>
                <a:lnTo>
                  <a:pt x="0" y="80009"/>
                </a:lnTo>
                <a:lnTo>
                  <a:pt x="6286" y="111156"/>
                </a:lnTo>
                <a:lnTo>
                  <a:pt x="23431" y="136588"/>
                </a:lnTo>
                <a:lnTo>
                  <a:pt x="48863" y="153733"/>
                </a:lnTo>
                <a:lnTo>
                  <a:pt x="80010" y="160019"/>
                </a:lnTo>
                <a:lnTo>
                  <a:pt x="111156" y="153733"/>
                </a:lnTo>
                <a:lnTo>
                  <a:pt x="136588" y="136588"/>
                </a:lnTo>
                <a:lnTo>
                  <a:pt x="153733" y="111156"/>
                </a:lnTo>
                <a:lnTo>
                  <a:pt x="160019" y="80009"/>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55" name="object 55"/>
          <p:cNvSpPr/>
          <p:nvPr/>
        </p:nvSpPr>
        <p:spPr>
          <a:xfrm>
            <a:off x="2084832" y="2428494"/>
            <a:ext cx="160020" cy="160020"/>
          </a:xfrm>
          <a:custGeom>
            <a:avLst/>
            <a:gdLst/>
            <a:ahLst/>
            <a:cxnLst/>
            <a:rect l="l" t="t" r="r" b="b"/>
            <a:pathLst>
              <a:path w="160019" h="160019">
                <a:moveTo>
                  <a:pt x="0" y="80009"/>
                </a:moveTo>
                <a:lnTo>
                  <a:pt x="6286" y="48863"/>
                </a:lnTo>
                <a:lnTo>
                  <a:pt x="23431" y="23431"/>
                </a:lnTo>
                <a:lnTo>
                  <a:pt x="48863" y="6286"/>
                </a:lnTo>
                <a:lnTo>
                  <a:pt x="80010" y="0"/>
                </a:lnTo>
                <a:lnTo>
                  <a:pt x="111156" y="6286"/>
                </a:lnTo>
                <a:lnTo>
                  <a:pt x="136588" y="23431"/>
                </a:lnTo>
                <a:lnTo>
                  <a:pt x="153733" y="48863"/>
                </a:lnTo>
                <a:lnTo>
                  <a:pt x="160019" y="80009"/>
                </a:lnTo>
                <a:lnTo>
                  <a:pt x="153733" y="111156"/>
                </a:lnTo>
                <a:lnTo>
                  <a:pt x="136588" y="136588"/>
                </a:lnTo>
                <a:lnTo>
                  <a:pt x="111156" y="153733"/>
                </a:lnTo>
                <a:lnTo>
                  <a:pt x="80010" y="160019"/>
                </a:lnTo>
                <a:lnTo>
                  <a:pt x="48863" y="153733"/>
                </a:lnTo>
                <a:lnTo>
                  <a:pt x="23431" y="136588"/>
                </a:lnTo>
                <a:lnTo>
                  <a:pt x="6286" y="111156"/>
                </a:lnTo>
                <a:lnTo>
                  <a:pt x="0" y="80009"/>
                </a:lnTo>
                <a:close/>
              </a:path>
            </a:pathLst>
          </a:custGeom>
          <a:ln w="6096">
            <a:solidFill>
              <a:srgbClr val="344B5E"/>
            </a:solidFill>
          </a:ln>
        </p:spPr>
        <p:txBody>
          <a:bodyPr wrap="square" lIns="0" tIns="0" rIns="0" bIns="0" rtlCol="0"/>
          <a:lstStyle/>
          <a:p>
            <a:endParaRPr/>
          </a:p>
        </p:txBody>
      </p:sp>
      <p:sp>
        <p:nvSpPr>
          <p:cNvPr id="56" name="object 56"/>
          <p:cNvSpPr/>
          <p:nvPr/>
        </p:nvSpPr>
        <p:spPr>
          <a:xfrm>
            <a:off x="1133094" y="5240274"/>
            <a:ext cx="3064510" cy="78105"/>
          </a:xfrm>
          <a:custGeom>
            <a:avLst/>
            <a:gdLst/>
            <a:ahLst/>
            <a:cxnLst/>
            <a:rect l="l" t="t" r="r" b="b"/>
            <a:pathLst>
              <a:path w="3064510" h="78104">
                <a:moveTo>
                  <a:pt x="2986405" y="0"/>
                </a:moveTo>
                <a:lnTo>
                  <a:pt x="2986405" y="77723"/>
                </a:lnTo>
                <a:lnTo>
                  <a:pt x="3038221" y="51815"/>
                </a:lnTo>
                <a:lnTo>
                  <a:pt x="2999359" y="51815"/>
                </a:lnTo>
                <a:lnTo>
                  <a:pt x="2999359" y="25907"/>
                </a:lnTo>
                <a:lnTo>
                  <a:pt x="3038221" y="25907"/>
                </a:lnTo>
                <a:lnTo>
                  <a:pt x="2986405" y="0"/>
                </a:lnTo>
                <a:close/>
              </a:path>
              <a:path w="3064510" h="78104">
                <a:moveTo>
                  <a:pt x="2986405" y="25907"/>
                </a:moveTo>
                <a:lnTo>
                  <a:pt x="0" y="25907"/>
                </a:lnTo>
                <a:lnTo>
                  <a:pt x="0" y="51815"/>
                </a:lnTo>
                <a:lnTo>
                  <a:pt x="2986405" y="51815"/>
                </a:lnTo>
                <a:lnTo>
                  <a:pt x="2986405" y="25907"/>
                </a:lnTo>
                <a:close/>
              </a:path>
              <a:path w="3064510" h="78104">
                <a:moveTo>
                  <a:pt x="3038221" y="25907"/>
                </a:moveTo>
                <a:lnTo>
                  <a:pt x="2999359" y="25907"/>
                </a:lnTo>
                <a:lnTo>
                  <a:pt x="2999359" y="51815"/>
                </a:lnTo>
                <a:lnTo>
                  <a:pt x="3038221" y="51815"/>
                </a:lnTo>
                <a:lnTo>
                  <a:pt x="3064129" y="38861"/>
                </a:lnTo>
                <a:lnTo>
                  <a:pt x="3038221" y="25907"/>
                </a:lnTo>
                <a:close/>
              </a:path>
            </a:pathLst>
          </a:custGeom>
          <a:solidFill>
            <a:srgbClr val="344B5E"/>
          </a:solidFill>
        </p:spPr>
        <p:txBody>
          <a:bodyPr wrap="square" lIns="0" tIns="0" rIns="0" bIns="0" rtlCol="0"/>
          <a:lstStyle/>
          <a:p>
            <a:endParaRPr/>
          </a:p>
        </p:txBody>
      </p:sp>
      <p:sp>
        <p:nvSpPr>
          <p:cNvPr id="57" name="object 57"/>
          <p:cNvSpPr txBox="1"/>
          <p:nvPr/>
        </p:nvSpPr>
        <p:spPr>
          <a:xfrm>
            <a:off x="4365116" y="3442715"/>
            <a:ext cx="267970" cy="452120"/>
          </a:xfrm>
          <a:prstGeom prst="rect">
            <a:avLst/>
          </a:prstGeom>
        </p:spPr>
        <p:txBody>
          <a:bodyPr vert="horz" wrap="square" lIns="0" tIns="12065" rIns="0" bIns="0" rtlCol="0">
            <a:spAutoFit/>
          </a:bodyPr>
          <a:lstStyle/>
          <a:p>
            <a:pPr marL="12700">
              <a:spcBef>
                <a:spcPts val="95"/>
              </a:spcBef>
            </a:pPr>
            <a:r>
              <a:rPr sz="2800" spc="-890" dirty="0">
                <a:solidFill>
                  <a:srgbClr val="344B5E"/>
                </a:solidFill>
                <a:latin typeface="Verdana"/>
                <a:cs typeface="Verdana"/>
              </a:rPr>
              <a:t>𝜙</a:t>
            </a:r>
            <a:endParaRPr sz="2800">
              <a:latin typeface="Verdana"/>
              <a:cs typeface="Verdana"/>
            </a:endParaRPr>
          </a:p>
        </p:txBody>
      </p:sp>
      <p:sp>
        <p:nvSpPr>
          <p:cNvPr id="58" name="object 58"/>
          <p:cNvSpPr/>
          <p:nvPr/>
        </p:nvSpPr>
        <p:spPr>
          <a:xfrm>
            <a:off x="6000751" y="2275333"/>
            <a:ext cx="1523365" cy="3004185"/>
          </a:xfrm>
          <a:custGeom>
            <a:avLst/>
            <a:gdLst/>
            <a:ahLst/>
            <a:cxnLst/>
            <a:rect l="l" t="t" r="r" b="b"/>
            <a:pathLst>
              <a:path w="1523365" h="3004185">
                <a:moveTo>
                  <a:pt x="0" y="0"/>
                </a:moveTo>
                <a:lnTo>
                  <a:pt x="1523238" y="3003588"/>
                </a:lnTo>
              </a:path>
            </a:pathLst>
          </a:custGeom>
          <a:ln w="25907">
            <a:solidFill>
              <a:srgbClr val="C00000"/>
            </a:solidFill>
          </a:ln>
        </p:spPr>
        <p:txBody>
          <a:bodyPr wrap="square" lIns="0" tIns="0" rIns="0" bIns="0" rtlCol="0"/>
          <a:lstStyle/>
          <a:p>
            <a:endParaRPr/>
          </a:p>
        </p:txBody>
      </p:sp>
      <p:sp>
        <p:nvSpPr>
          <p:cNvPr id="59" name="object 59"/>
          <p:cNvSpPr/>
          <p:nvPr/>
        </p:nvSpPr>
        <p:spPr>
          <a:xfrm>
            <a:off x="6211824" y="2250186"/>
            <a:ext cx="1539875" cy="3027680"/>
          </a:xfrm>
          <a:custGeom>
            <a:avLst/>
            <a:gdLst/>
            <a:ahLst/>
            <a:cxnLst/>
            <a:rect l="l" t="t" r="r" b="b"/>
            <a:pathLst>
              <a:path w="1539875" h="3027679">
                <a:moveTo>
                  <a:pt x="0" y="0"/>
                </a:moveTo>
                <a:lnTo>
                  <a:pt x="1539367" y="3027260"/>
                </a:lnTo>
              </a:path>
            </a:pathLst>
          </a:custGeom>
          <a:ln w="12192">
            <a:solidFill>
              <a:srgbClr val="344B5E"/>
            </a:solidFill>
            <a:prstDash val="sysDash"/>
          </a:ln>
        </p:spPr>
        <p:txBody>
          <a:bodyPr wrap="square" lIns="0" tIns="0" rIns="0" bIns="0" rtlCol="0"/>
          <a:lstStyle/>
          <a:p>
            <a:endParaRPr/>
          </a:p>
        </p:txBody>
      </p:sp>
      <p:sp>
        <p:nvSpPr>
          <p:cNvPr id="60" name="object 60"/>
          <p:cNvSpPr/>
          <p:nvPr/>
        </p:nvSpPr>
        <p:spPr>
          <a:xfrm>
            <a:off x="5780533" y="2286762"/>
            <a:ext cx="1532255" cy="3016885"/>
          </a:xfrm>
          <a:custGeom>
            <a:avLst/>
            <a:gdLst/>
            <a:ahLst/>
            <a:cxnLst/>
            <a:rect l="l" t="t" r="r" b="b"/>
            <a:pathLst>
              <a:path w="1532254" h="3016885">
                <a:moveTo>
                  <a:pt x="0" y="0"/>
                </a:moveTo>
                <a:lnTo>
                  <a:pt x="1531746" y="3016796"/>
                </a:lnTo>
              </a:path>
            </a:pathLst>
          </a:custGeom>
          <a:ln w="12191">
            <a:solidFill>
              <a:srgbClr val="344B5E"/>
            </a:solidFill>
            <a:prstDash val="sysDash"/>
          </a:ln>
        </p:spPr>
        <p:txBody>
          <a:bodyPr wrap="square" lIns="0" tIns="0" rIns="0" bIns="0" rtlCol="0"/>
          <a:lstStyle/>
          <a:p>
            <a:endParaRPr/>
          </a:p>
        </p:txBody>
      </p:sp>
      <p:sp>
        <p:nvSpPr>
          <p:cNvPr id="61" name="object 61"/>
          <p:cNvSpPr/>
          <p:nvPr/>
        </p:nvSpPr>
        <p:spPr>
          <a:xfrm>
            <a:off x="6714743" y="2673857"/>
            <a:ext cx="164592" cy="166116"/>
          </a:xfrm>
          <a:prstGeom prst="rect">
            <a:avLst/>
          </a:prstGeom>
          <a:blipFill>
            <a:blip r:embed="rId17" cstate="print"/>
            <a:stretch>
              <a:fillRect/>
            </a:stretch>
          </a:blipFill>
        </p:spPr>
        <p:txBody>
          <a:bodyPr wrap="square" lIns="0" tIns="0" rIns="0" bIns="0" rtlCol="0"/>
          <a:lstStyle/>
          <a:p>
            <a:endParaRPr/>
          </a:p>
        </p:txBody>
      </p:sp>
      <p:sp>
        <p:nvSpPr>
          <p:cNvPr id="62" name="object 62"/>
          <p:cNvSpPr/>
          <p:nvPr/>
        </p:nvSpPr>
        <p:spPr>
          <a:xfrm>
            <a:off x="7242047" y="2647950"/>
            <a:ext cx="166116" cy="164592"/>
          </a:xfrm>
          <a:prstGeom prst="rect">
            <a:avLst/>
          </a:prstGeom>
          <a:blipFill>
            <a:blip r:embed="rId4" cstate="print"/>
            <a:stretch>
              <a:fillRect/>
            </a:stretch>
          </a:blipFill>
        </p:spPr>
        <p:txBody>
          <a:bodyPr wrap="square" lIns="0" tIns="0" rIns="0" bIns="0" rtlCol="0"/>
          <a:lstStyle/>
          <a:p>
            <a:endParaRPr/>
          </a:p>
        </p:txBody>
      </p:sp>
      <p:sp>
        <p:nvSpPr>
          <p:cNvPr id="63" name="object 63"/>
          <p:cNvSpPr/>
          <p:nvPr/>
        </p:nvSpPr>
        <p:spPr>
          <a:xfrm>
            <a:off x="7092695" y="2907029"/>
            <a:ext cx="166116" cy="166116"/>
          </a:xfrm>
          <a:prstGeom prst="rect">
            <a:avLst/>
          </a:prstGeom>
          <a:blipFill>
            <a:blip r:embed="rId18" cstate="print"/>
            <a:stretch>
              <a:fillRect/>
            </a:stretch>
          </a:blipFill>
        </p:spPr>
        <p:txBody>
          <a:bodyPr wrap="square" lIns="0" tIns="0" rIns="0" bIns="0" rtlCol="0"/>
          <a:lstStyle/>
          <a:p>
            <a:endParaRPr/>
          </a:p>
        </p:txBody>
      </p:sp>
      <p:sp>
        <p:nvSpPr>
          <p:cNvPr id="64" name="object 64"/>
          <p:cNvSpPr/>
          <p:nvPr/>
        </p:nvSpPr>
        <p:spPr>
          <a:xfrm>
            <a:off x="7124700" y="3237738"/>
            <a:ext cx="166116" cy="166116"/>
          </a:xfrm>
          <a:prstGeom prst="rect">
            <a:avLst/>
          </a:prstGeom>
          <a:blipFill>
            <a:blip r:embed="rId18" cstate="print"/>
            <a:stretch>
              <a:fillRect/>
            </a:stretch>
          </a:blipFill>
        </p:spPr>
        <p:txBody>
          <a:bodyPr wrap="square" lIns="0" tIns="0" rIns="0" bIns="0" rtlCol="0"/>
          <a:lstStyle/>
          <a:p>
            <a:endParaRPr/>
          </a:p>
        </p:txBody>
      </p:sp>
      <p:sp>
        <p:nvSpPr>
          <p:cNvPr id="65" name="object 65"/>
          <p:cNvSpPr/>
          <p:nvPr/>
        </p:nvSpPr>
        <p:spPr>
          <a:xfrm>
            <a:off x="6731507" y="3233166"/>
            <a:ext cx="166116" cy="166116"/>
          </a:xfrm>
          <a:prstGeom prst="rect">
            <a:avLst/>
          </a:prstGeom>
          <a:blipFill>
            <a:blip r:embed="rId18" cstate="print"/>
            <a:stretch>
              <a:fillRect/>
            </a:stretch>
          </a:blipFill>
        </p:spPr>
        <p:txBody>
          <a:bodyPr wrap="square" lIns="0" tIns="0" rIns="0" bIns="0" rtlCol="0"/>
          <a:lstStyle/>
          <a:p>
            <a:endParaRPr/>
          </a:p>
        </p:txBody>
      </p:sp>
      <p:sp>
        <p:nvSpPr>
          <p:cNvPr id="66" name="object 66"/>
          <p:cNvSpPr/>
          <p:nvPr/>
        </p:nvSpPr>
        <p:spPr>
          <a:xfrm>
            <a:off x="6725411" y="4362451"/>
            <a:ext cx="164592" cy="164591"/>
          </a:xfrm>
          <a:prstGeom prst="rect">
            <a:avLst/>
          </a:prstGeom>
          <a:blipFill>
            <a:blip r:embed="rId19" cstate="print"/>
            <a:stretch>
              <a:fillRect/>
            </a:stretch>
          </a:blipFill>
        </p:spPr>
        <p:txBody>
          <a:bodyPr wrap="square" lIns="0" tIns="0" rIns="0" bIns="0" rtlCol="0"/>
          <a:lstStyle/>
          <a:p>
            <a:endParaRPr/>
          </a:p>
        </p:txBody>
      </p:sp>
      <p:sp>
        <p:nvSpPr>
          <p:cNvPr id="67" name="object 67"/>
          <p:cNvSpPr/>
          <p:nvPr/>
        </p:nvSpPr>
        <p:spPr>
          <a:xfrm>
            <a:off x="5541264" y="2524505"/>
            <a:ext cx="166116" cy="166116"/>
          </a:xfrm>
          <a:prstGeom prst="rect">
            <a:avLst/>
          </a:prstGeom>
          <a:blipFill>
            <a:blip r:embed="rId8" cstate="print"/>
            <a:stretch>
              <a:fillRect/>
            </a:stretch>
          </a:blipFill>
        </p:spPr>
        <p:txBody>
          <a:bodyPr wrap="square" lIns="0" tIns="0" rIns="0" bIns="0" rtlCol="0"/>
          <a:lstStyle/>
          <a:p>
            <a:endParaRPr/>
          </a:p>
        </p:txBody>
      </p:sp>
      <p:sp>
        <p:nvSpPr>
          <p:cNvPr id="68" name="object 68"/>
          <p:cNvSpPr/>
          <p:nvPr/>
        </p:nvSpPr>
        <p:spPr>
          <a:xfrm>
            <a:off x="5259323" y="2660142"/>
            <a:ext cx="160020" cy="160020"/>
          </a:xfrm>
          <a:custGeom>
            <a:avLst/>
            <a:gdLst/>
            <a:ahLst/>
            <a:cxnLst/>
            <a:rect l="l" t="t" r="r" b="b"/>
            <a:pathLst>
              <a:path w="160020" h="160019">
                <a:moveTo>
                  <a:pt x="80010" y="0"/>
                </a:moveTo>
                <a:lnTo>
                  <a:pt x="48863" y="6286"/>
                </a:lnTo>
                <a:lnTo>
                  <a:pt x="23431" y="23431"/>
                </a:lnTo>
                <a:lnTo>
                  <a:pt x="6286" y="48863"/>
                </a:lnTo>
                <a:lnTo>
                  <a:pt x="0" y="80010"/>
                </a:lnTo>
                <a:lnTo>
                  <a:pt x="6286" y="111156"/>
                </a:lnTo>
                <a:lnTo>
                  <a:pt x="23431" y="136588"/>
                </a:lnTo>
                <a:lnTo>
                  <a:pt x="48863" y="153733"/>
                </a:lnTo>
                <a:lnTo>
                  <a:pt x="80010" y="160020"/>
                </a:lnTo>
                <a:lnTo>
                  <a:pt x="111156" y="153733"/>
                </a:lnTo>
                <a:lnTo>
                  <a:pt x="136588" y="136588"/>
                </a:lnTo>
                <a:lnTo>
                  <a:pt x="153733" y="111156"/>
                </a:lnTo>
                <a:lnTo>
                  <a:pt x="160020" y="80010"/>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69" name="object 69"/>
          <p:cNvSpPr/>
          <p:nvPr/>
        </p:nvSpPr>
        <p:spPr>
          <a:xfrm>
            <a:off x="5259323" y="2660142"/>
            <a:ext cx="160020" cy="160020"/>
          </a:xfrm>
          <a:custGeom>
            <a:avLst/>
            <a:gdLst/>
            <a:ahLst/>
            <a:cxnLst/>
            <a:rect l="l" t="t" r="r" b="b"/>
            <a:pathLst>
              <a:path w="160020" h="160019">
                <a:moveTo>
                  <a:pt x="0" y="80010"/>
                </a:moveTo>
                <a:lnTo>
                  <a:pt x="6286" y="48863"/>
                </a:lnTo>
                <a:lnTo>
                  <a:pt x="23431" y="23431"/>
                </a:lnTo>
                <a:lnTo>
                  <a:pt x="48863" y="6286"/>
                </a:lnTo>
                <a:lnTo>
                  <a:pt x="80010" y="0"/>
                </a:lnTo>
                <a:lnTo>
                  <a:pt x="111156" y="6286"/>
                </a:lnTo>
                <a:lnTo>
                  <a:pt x="136588" y="23431"/>
                </a:lnTo>
                <a:lnTo>
                  <a:pt x="153733" y="48863"/>
                </a:lnTo>
                <a:lnTo>
                  <a:pt x="160020" y="80010"/>
                </a:lnTo>
                <a:lnTo>
                  <a:pt x="153733" y="111156"/>
                </a:lnTo>
                <a:lnTo>
                  <a:pt x="136588" y="136588"/>
                </a:lnTo>
                <a:lnTo>
                  <a:pt x="111156" y="153733"/>
                </a:lnTo>
                <a:lnTo>
                  <a:pt x="80010" y="160020"/>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70" name="object 70"/>
          <p:cNvSpPr/>
          <p:nvPr/>
        </p:nvSpPr>
        <p:spPr>
          <a:xfrm>
            <a:off x="5091685" y="2887217"/>
            <a:ext cx="166115" cy="166116"/>
          </a:xfrm>
          <a:prstGeom prst="rect">
            <a:avLst/>
          </a:prstGeom>
          <a:blipFill>
            <a:blip r:embed="rId7" cstate="print"/>
            <a:stretch>
              <a:fillRect/>
            </a:stretch>
          </a:blipFill>
        </p:spPr>
        <p:txBody>
          <a:bodyPr wrap="square" lIns="0" tIns="0" rIns="0" bIns="0" rtlCol="0"/>
          <a:lstStyle/>
          <a:p>
            <a:endParaRPr/>
          </a:p>
        </p:txBody>
      </p:sp>
      <p:sp>
        <p:nvSpPr>
          <p:cNvPr id="71" name="object 71"/>
          <p:cNvSpPr/>
          <p:nvPr/>
        </p:nvSpPr>
        <p:spPr>
          <a:xfrm>
            <a:off x="5384291" y="3004566"/>
            <a:ext cx="160020" cy="158750"/>
          </a:xfrm>
          <a:custGeom>
            <a:avLst/>
            <a:gdLst/>
            <a:ahLst/>
            <a:cxnLst/>
            <a:rect l="l" t="t" r="r" b="b"/>
            <a:pathLst>
              <a:path w="160020" h="158750">
                <a:moveTo>
                  <a:pt x="80010" y="0"/>
                </a:moveTo>
                <a:lnTo>
                  <a:pt x="48863" y="6221"/>
                </a:lnTo>
                <a:lnTo>
                  <a:pt x="23431" y="23193"/>
                </a:lnTo>
                <a:lnTo>
                  <a:pt x="6286" y="48381"/>
                </a:lnTo>
                <a:lnTo>
                  <a:pt x="0" y="79247"/>
                </a:lnTo>
                <a:lnTo>
                  <a:pt x="6286" y="110114"/>
                </a:lnTo>
                <a:lnTo>
                  <a:pt x="23431" y="135302"/>
                </a:lnTo>
                <a:lnTo>
                  <a:pt x="48863" y="152274"/>
                </a:lnTo>
                <a:lnTo>
                  <a:pt x="80010" y="158495"/>
                </a:lnTo>
                <a:lnTo>
                  <a:pt x="111156" y="152274"/>
                </a:lnTo>
                <a:lnTo>
                  <a:pt x="136588" y="135302"/>
                </a:lnTo>
                <a:lnTo>
                  <a:pt x="153733" y="110114"/>
                </a:lnTo>
                <a:lnTo>
                  <a:pt x="160020" y="79247"/>
                </a:lnTo>
                <a:lnTo>
                  <a:pt x="153733" y="48381"/>
                </a:lnTo>
                <a:lnTo>
                  <a:pt x="136588" y="23193"/>
                </a:lnTo>
                <a:lnTo>
                  <a:pt x="111156" y="6221"/>
                </a:lnTo>
                <a:lnTo>
                  <a:pt x="80010" y="0"/>
                </a:lnTo>
                <a:close/>
              </a:path>
            </a:pathLst>
          </a:custGeom>
          <a:solidFill>
            <a:srgbClr val="84ADAF"/>
          </a:solidFill>
        </p:spPr>
        <p:txBody>
          <a:bodyPr wrap="square" lIns="0" tIns="0" rIns="0" bIns="0" rtlCol="0"/>
          <a:lstStyle/>
          <a:p>
            <a:endParaRPr/>
          </a:p>
        </p:txBody>
      </p:sp>
      <p:sp>
        <p:nvSpPr>
          <p:cNvPr id="72" name="object 72"/>
          <p:cNvSpPr/>
          <p:nvPr/>
        </p:nvSpPr>
        <p:spPr>
          <a:xfrm>
            <a:off x="5384291" y="3004566"/>
            <a:ext cx="160020" cy="158750"/>
          </a:xfrm>
          <a:custGeom>
            <a:avLst/>
            <a:gdLst/>
            <a:ahLst/>
            <a:cxnLst/>
            <a:rect l="l" t="t" r="r" b="b"/>
            <a:pathLst>
              <a:path w="160020" h="158750">
                <a:moveTo>
                  <a:pt x="0" y="79247"/>
                </a:moveTo>
                <a:lnTo>
                  <a:pt x="6286" y="48381"/>
                </a:lnTo>
                <a:lnTo>
                  <a:pt x="23431" y="23193"/>
                </a:lnTo>
                <a:lnTo>
                  <a:pt x="48863" y="6221"/>
                </a:lnTo>
                <a:lnTo>
                  <a:pt x="80010" y="0"/>
                </a:lnTo>
                <a:lnTo>
                  <a:pt x="111156" y="6221"/>
                </a:lnTo>
                <a:lnTo>
                  <a:pt x="136588" y="23193"/>
                </a:lnTo>
                <a:lnTo>
                  <a:pt x="153733" y="48381"/>
                </a:lnTo>
                <a:lnTo>
                  <a:pt x="160020" y="79247"/>
                </a:lnTo>
                <a:lnTo>
                  <a:pt x="153733" y="110114"/>
                </a:lnTo>
                <a:lnTo>
                  <a:pt x="136588" y="135302"/>
                </a:lnTo>
                <a:lnTo>
                  <a:pt x="111156" y="152274"/>
                </a:lnTo>
                <a:lnTo>
                  <a:pt x="80010" y="158495"/>
                </a:lnTo>
                <a:lnTo>
                  <a:pt x="48863" y="152274"/>
                </a:lnTo>
                <a:lnTo>
                  <a:pt x="23431" y="135302"/>
                </a:lnTo>
                <a:lnTo>
                  <a:pt x="6286" y="110114"/>
                </a:lnTo>
                <a:lnTo>
                  <a:pt x="0" y="79247"/>
                </a:lnTo>
                <a:close/>
              </a:path>
            </a:pathLst>
          </a:custGeom>
          <a:ln w="6095">
            <a:solidFill>
              <a:srgbClr val="344B5E"/>
            </a:solidFill>
          </a:ln>
        </p:spPr>
        <p:txBody>
          <a:bodyPr wrap="square" lIns="0" tIns="0" rIns="0" bIns="0" rtlCol="0"/>
          <a:lstStyle/>
          <a:p>
            <a:endParaRPr/>
          </a:p>
        </p:txBody>
      </p:sp>
      <p:sp>
        <p:nvSpPr>
          <p:cNvPr id="73" name="object 73"/>
          <p:cNvSpPr/>
          <p:nvPr/>
        </p:nvSpPr>
        <p:spPr>
          <a:xfrm>
            <a:off x="5544311" y="2849117"/>
            <a:ext cx="160020" cy="160020"/>
          </a:xfrm>
          <a:custGeom>
            <a:avLst/>
            <a:gdLst/>
            <a:ahLst/>
            <a:cxnLst/>
            <a:rect l="l" t="t" r="r" b="b"/>
            <a:pathLst>
              <a:path w="160020" h="160019">
                <a:moveTo>
                  <a:pt x="80010" y="0"/>
                </a:moveTo>
                <a:lnTo>
                  <a:pt x="48863" y="6286"/>
                </a:lnTo>
                <a:lnTo>
                  <a:pt x="23431" y="23431"/>
                </a:lnTo>
                <a:lnTo>
                  <a:pt x="6286" y="48863"/>
                </a:lnTo>
                <a:lnTo>
                  <a:pt x="0" y="80009"/>
                </a:lnTo>
                <a:lnTo>
                  <a:pt x="6286" y="111156"/>
                </a:lnTo>
                <a:lnTo>
                  <a:pt x="23431" y="136588"/>
                </a:lnTo>
                <a:lnTo>
                  <a:pt x="48863" y="153733"/>
                </a:lnTo>
                <a:lnTo>
                  <a:pt x="80010" y="160019"/>
                </a:lnTo>
                <a:lnTo>
                  <a:pt x="111156" y="153733"/>
                </a:lnTo>
                <a:lnTo>
                  <a:pt x="136588" y="136588"/>
                </a:lnTo>
                <a:lnTo>
                  <a:pt x="153733" y="111156"/>
                </a:lnTo>
                <a:lnTo>
                  <a:pt x="160020" y="80009"/>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74" name="object 74"/>
          <p:cNvSpPr/>
          <p:nvPr/>
        </p:nvSpPr>
        <p:spPr>
          <a:xfrm>
            <a:off x="5544311" y="2849117"/>
            <a:ext cx="160020" cy="160020"/>
          </a:xfrm>
          <a:custGeom>
            <a:avLst/>
            <a:gdLst/>
            <a:ahLst/>
            <a:cxnLst/>
            <a:rect l="l" t="t" r="r" b="b"/>
            <a:pathLst>
              <a:path w="160020" h="160019">
                <a:moveTo>
                  <a:pt x="0" y="80009"/>
                </a:moveTo>
                <a:lnTo>
                  <a:pt x="6286" y="48863"/>
                </a:lnTo>
                <a:lnTo>
                  <a:pt x="23431" y="23431"/>
                </a:lnTo>
                <a:lnTo>
                  <a:pt x="48863" y="6286"/>
                </a:lnTo>
                <a:lnTo>
                  <a:pt x="80010" y="0"/>
                </a:lnTo>
                <a:lnTo>
                  <a:pt x="111156" y="6286"/>
                </a:lnTo>
                <a:lnTo>
                  <a:pt x="136588" y="23431"/>
                </a:lnTo>
                <a:lnTo>
                  <a:pt x="153733" y="48863"/>
                </a:lnTo>
                <a:lnTo>
                  <a:pt x="160020" y="80009"/>
                </a:lnTo>
                <a:lnTo>
                  <a:pt x="153733" y="111156"/>
                </a:lnTo>
                <a:lnTo>
                  <a:pt x="136588" y="136588"/>
                </a:lnTo>
                <a:lnTo>
                  <a:pt x="111156" y="153733"/>
                </a:lnTo>
                <a:lnTo>
                  <a:pt x="80010" y="160019"/>
                </a:lnTo>
                <a:lnTo>
                  <a:pt x="48863" y="153733"/>
                </a:lnTo>
                <a:lnTo>
                  <a:pt x="23431" y="136588"/>
                </a:lnTo>
                <a:lnTo>
                  <a:pt x="6286" y="111156"/>
                </a:lnTo>
                <a:lnTo>
                  <a:pt x="0" y="80009"/>
                </a:lnTo>
                <a:close/>
              </a:path>
            </a:pathLst>
          </a:custGeom>
          <a:ln w="6096">
            <a:solidFill>
              <a:srgbClr val="344B5E"/>
            </a:solidFill>
          </a:ln>
        </p:spPr>
        <p:txBody>
          <a:bodyPr wrap="square" lIns="0" tIns="0" rIns="0" bIns="0" rtlCol="0"/>
          <a:lstStyle/>
          <a:p>
            <a:endParaRPr/>
          </a:p>
        </p:txBody>
      </p:sp>
      <p:sp>
        <p:nvSpPr>
          <p:cNvPr id="75" name="object 75"/>
          <p:cNvSpPr/>
          <p:nvPr/>
        </p:nvSpPr>
        <p:spPr>
          <a:xfrm>
            <a:off x="5788152" y="2699766"/>
            <a:ext cx="330708" cy="272796"/>
          </a:xfrm>
          <a:prstGeom prst="rect">
            <a:avLst/>
          </a:prstGeom>
          <a:blipFill>
            <a:blip r:embed="rId20" cstate="print"/>
            <a:stretch>
              <a:fillRect/>
            </a:stretch>
          </a:blipFill>
        </p:spPr>
        <p:txBody>
          <a:bodyPr wrap="square" lIns="0" tIns="0" rIns="0" bIns="0" rtlCol="0"/>
          <a:lstStyle/>
          <a:p>
            <a:endParaRPr/>
          </a:p>
        </p:txBody>
      </p:sp>
      <p:sp>
        <p:nvSpPr>
          <p:cNvPr id="76" name="object 76"/>
          <p:cNvSpPr/>
          <p:nvPr/>
        </p:nvSpPr>
        <p:spPr>
          <a:xfrm>
            <a:off x="5960364" y="3001517"/>
            <a:ext cx="166116" cy="164592"/>
          </a:xfrm>
          <a:prstGeom prst="rect">
            <a:avLst/>
          </a:prstGeom>
          <a:blipFill>
            <a:blip r:embed="rId21" cstate="print"/>
            <a:stretch>
              <a:fillRect/>
            </a:stretch>
          </a:blipFill>
        </p:spPr>
        <p:txBody>
          <a:bodyPr wrap="square" lIns="0" tIns="0" rIns="0" bIns="0" rtlCol="0"/>
          <a:lstStyle/>
          <a:p>
            <a:endParaRPr/>
          </a:p>
        </p:txBody>
      </p:sp>
      <p:sp>
        <p:nvSpPr>
          <p:cNvPr id="77" name="object 77"/>
          <p:cNvSpPr/>
          <p:nvPr/>
        </p:nvSpPr>
        <p:spPr>
          <a:xfrm>
            <a:off x="5716523" y="3083814"/>
            <a:ext cx="160020" cy="160020"/>
          </a:xfrm>
          <a:custGeom>
            <a:avLst/>
            <a:gdLst/>
            <a:ahLst/>
            <a:cxnLst/>
            <a:rect l="l" t="t" r="r" b="b"/>
            <a:pathLst>
              <a:path w="160020" h="160019">
                <a:moveTo>
                  <a:pt x="80010" y="0"/>
                </a:moveTo>
                <a:lnTo>
                  <a:pt x="48863" y="6286"/>
                </a:lnTo>
                <a:lnTo>
                  <a:pt x="23431" y="23431"/>
                </a:lnTo>
                <a:lnTo>
                  <a:pt x="6286" y="48863"/>
                </a:lnTo>
                <a:lnTo>
                  <a:pt x="0" y="80010"/>
                </a:lnTo>
                <a:lnTo>
                  <a:pt x="6286" y="111156"/>
                </a:lnTo>
                <a:lnTo>
                  <a:pt x="23431" y="136588"/>
                </a:lnTo>
                <a:lnTo>
                  <a:pt x="48863" y="153733"/>
                </a:lnTo>
                <a:lnTo>
                  <a:pt x="80010" y="160019"/>
                </a:lnTo>
                <a:lnTo>
                  <a:pt x="111156" y="153733"/>
                </a:lnTo>
                <a:lnTo>
                  <a:pt x="136588" y="136588"/>
                </a:lnTo>
                <a:lnTo>
                  <a:pt x="153733" y="111156"/>
                </a:lnTo>
                <a:lnTo>
                  <a:pt x="160020" y="80010"/>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78" name="object 78"/>
          <p:cNvSpPr/>
          <p:nvPr/>
        </p:nvSpPr>
        <p:spPr>
          <a:xfrm>
            <a:off x="5716523" y="3083814"/>
            <a:ext cx="160020" cy="160020"/>
          </a:xfrm>
          <a:custGeom>
            <a:avLst/>
            <a:gdLst/>
            <a:ahLst/>
            <a:cxnLst/>
            <a:rect l="l" t="t" r="r" b="b"/>
            <a:pathLst>
              <a:path w="160020" h="160019">
                <a:moveTo>
                  <a:pt x="0" y="80010"/>
                </a:moveTo>
                <a:lnTo>
                  <a:pt x="6286" y="48863"/>
                </a:lnTo>
                <a:lnTo>
                  <a:pt x="23431" y="23431"/>
                </a:lnTo>
                <a:lnTo>
                  <a:pt x="48863" y="6286"/>
                </a:lnTo>
                <a:lnTo>
                  <a:pt x="80010" y="0"/>
                </a:lnTo>
                <a:lnTo>
                  <a:pt x="111156" y="6286"/>
                </a:lnTo>
                <a:lnTo>
                  <a:pt x="136588" y="23431"/>
                </a:lnTo>
                <a:lnTo>
                  <a:pt x="153733" y="48863"/>
                </a:lnTo>
                <a:lnTo>
                  <a:pt x="160020" y="80010"/>
                </a:lnTo>
                <a:lnTo>
                  <a:pt x="153733" y="111156"/>
                </a:lnTo>
                <a:lnTo>
                  <a:pt x="136588" y="136588"/>
                </a:lnTo>
                <a:lnTo>
                  <a:pt x="111156" y="153733"/>
                </a:lnTo>
                <a:lnTo>
                  <a:pt x="80010" y="160019"/>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79" name="object 79"/>
          <p:cNvSpPr/>
          <p:nvPr/>
        </p:nvSpPr>
        <p:spPr>
          <a:xfrm>
            <a:off x="5343144" y="3249929"/>
            <a:ext cx="160020" cy="160020"/>
          </a:xfrm>
          <a:custGeom>
            <a:avLst/>
            <a:gdLst/>
            <a:ahLst/>
            <a:cxnLst/>
            <a:rect l="l" t="t" r="r" b="b"/>
            <a:pathLst>
              <a:path w="160020" h="160019">
                <a:moveTo>
                  <a:pt x="80009" y="0"/>
                </a:moveTo>
                <a:lnTo>
                  <a:pt x="48863" y="6286"/>
                </a:lnTo>
                <a:lnTo>
                  <a:pt x="23431" y="23431"/>
                </a:lnTo>
                <a:lnTo>
                  <a:pt x="6286" y="48863"/>
                </a:lnTo>
                <a:lnTo>
                  <a:pt x="0" y="80009"/>
                </a:lnTo>
                <a:lnTo>
                  <a:pt x="6286" y="111156"/>
                </a:lnTo>
                <a:lnTo>
                  <a:pt x="23431" y="136588"/>
                </a:lnTo>
                <a:lnTo>
                  <a:pt x="48863" y="153733"/>
                </a:lnTo>
                <a:lnTo>
                  <a:pt x="80009" y="160019"/>
                </a:lnTo>
                <a:lnTo>
                  <a:pt x="111156" y="153733"/>
                </a:lnTo>
                <a:lnTo>
                  <a:pt x="136588" y="136588"/>
                </a:lnTo>
                <a:lnTo>
                  <a:pt x="153733" y="111156"/>
                </a:lnTo>
                <a:lnTo>
                  <a:pt x="160019" y="80009"/>
                </a:lnTo>
                <a:lnTo>
                  <a:pt x="153733" y="48863"/>
                </a:lnTo>
                <a:lnTo>
                  <a:pt x="136588" y="23431"/>
                </a:lnTo>
                <a:lnTo>
                  <a:pt x="111156" y="6286"/>
                </a:lnTo>
                <a:lnTo>
                  <a:pt x="80009" y="0"/>
                </a:lnTo>
                <a:close/>
              </a:path>
            </a:pathLst>
          </a:custGeom>
          <a:solidFill>
            <a:srgbClr val="84ADAF"/>
          </a:solidFill>
        </p:spPr>
        <p:txBody>
          <a:bodyPr wrap="square" lIns="0" tIns="0" rIns="0" bIns="0" rtlCol="0"/>
          <a:lstStyle/>
          <a:p>
            <a:endParaRPr/>
          </a:p>
        </p:txBody>
      </p:sp>
      <p:sp>
        <p:nvSpPr>
          <p:cNvPr id="80" name="object 80"/>
          <p:cNvSpPr/>
          <p:nvPr/>
        </p:nvSpPr>
        <p:spPr>
          <a:xfrm>
            <a:off x="5343144" y="3249929"/>
            <a:ext cx="160020" cy="160020"/>
          </a:xfrm>
          <a:custGeom>
            <a:avLst/>
            <a:gdLst/>
            <a:ahLst/>
            <a:cxnLst/>
            <a:rect l="l" t="t" r="r" b="b"/>
            <a:pathLst>
              <a:path w="160020" h="160019">
                <a:moveTo>
                  <a:pt x="0" y="80009"/>
                </a:moveTo>
                <a:lnTo>
                  <a:pt x="6286" y="48863"/>
                </a:lnTo>
                <a:lnTo>
                  <a:pt x="23431" y="23431"/>
                </a:lnTo>
                <a:lnTo>
                  <a:pt x="48863" y="6286"/>
                </a:lnTo>
                <a:lnTo>
                  <a:pt x="80009" y="0"/>
                </a:lnTo>
                <a:lnTo>
                  <a:pt x="111156" y="6286"/>
                </a:lnTo>
                <a:lnTo>
                  <a:pt x="136588" y="23431"/>
                </a:lnTo>
                <a:lnTo>
                  <a:pt x="153733" y="48863"/>
                </a:lnTo>
                <a:lnTo>
                  <a:pt x="160019" y="80009"/>
                </a:lnTo>
                <a:lnTo>
                  <a:pt x="153733" y="111156"/>
                </a:lnTo>
                <a:lnTo>
                  <a:pt x="136588" y="136588"/>
                </a:lnTo>
                <a:lnTo>
                  <a:pt x="111156" y="153733"/>
                </a:lnTo>
                <a:lnTo>
                  <a:pt x="80009" y="160019"/>
                </a:lnTo>
                <a:lnTo>
                  <a:pt x="48863" y="153733"/>
                </a:lnTo>
                <a:lnTo>
                  <a:pt x="23431" y="136588"/>
                </a:lnTo>
                <a:lnTo>
                  <a:pt x="6286" y="111156"/>
                </a:lnTo>
                <a:lnTo>
                  <a:pt x="0" y="80009"/>
                </a:lnTo>
                <a:close/>
              </a:path>
            </a:pathLst>
          </a:custGeom>
          <a:ln w="6096">
            <a:solidFill>
              <a:srgbClr val="344B5E"/>
            </a:solidFill>
          </a:ln>
        </p:spPr>
        <p:txBody>
          <a:bodyPr wrap="square" lIns="0" tIns="0" rIns="0" bIns="0" rtlCol="0"/>
          <a:lstStyle/>
          <a:p>
            <a:endParaRPr/>
          </a:p>
        </p:txBody>
      </p:sp>
      <p:sp>
        <p:nvSpPr>
          <p:cNvPr id="81" name="object 81"/>
          <p:cNvSpPr/>
          <p:nvPr/>
        </p:nvSpPr>
        <p:spPr>
          <a:xfrm>
            <a:off x="5643372" y="3566922"/>
            <a:ext cx="166115" cy="166116"/>
          </a:xfrm>
          <a:prstGeom prst="rect">
            <a:avLst/>
          </a:prstGeom>
          <a:blipFill>
            <a:blip r:embed="rId7" cstate="print"/>
            <a:stretch>
              <a:fillRect/>
            </a:stretch>
          </a:blipFill>
        </p:spPr>
        <p:txBody>
          <a:bodyPr wrap="square" lIns="0" tIns="0" rIns="0" bIns="0" rtlCol="0"/>
          <a:lstStyle/>
          <a:p>
            <a:endParaRPr/>
          </a:p>
        </p:txBody>
      </p:sp>
      <p:sp>
        <p:nvSpPr>
          <p:cNvPr id="82" name="object 82"/>
          <p:cNvSpPr/>
          <p:nvPr/>
        </p:nvSpPr>
        <p:spPr>
          <a:xfrm>
            <a:off x="5452871" y="3422142"/>
            <a:ext cx="158750" cy="160020"/>
          </a:xfrm>
          <a:custGeom>
            <a:avLst/>
            <a:gdLst/>
            <a:ahLst/>
            <a:cxnLst/>
            <a:rect l="l" t="t" r="r" b="b"/>
            <a:pathLst>
              <a:path w="158750" h="160019">
                <a:moveTo>
                  <a:pt x="79248" y="0"/>
                </a:moveTo>
                <a:lnTo>
                  <a:pt x="48381" y="6286"/>
                </a:lnTo>
                <a:lnTo>
                  <a:pt x="23193" y="23431"/>
                </a:lnTo>
                <a:lnTo>
                  <a:pt x="6221" y="48863"/>
                </a:lnTo>
                <a:lnTo>
                  <a:pt x="0" y="80009"/>
                </a:lnTo>
                <a:lnTo>
                  <a:pt x="6221" y="111156"/>
                </a:lnTo>
                <a:lnTo>
                  <a:pt x="23193" y="136588"/>
                </a:lnTo>
                <a:lnTo>
                  <a:pt x="48381" y="153733"/>
                </a:lnTo>
                <a:lnTo>
                  <a:pt x="79248" y="160019"/>
                </a:lnTo>
                <a:lnTo>
                  <a:pt x="110114" y="153733"/>
                </a:lnTo>
                <a:lnTo>
                  <a:pt x="135302" y="136588"/>
                </a:lnTo>
                <a:lnTo>
                  <a:pt x="152274" y="111156"/>
                </a:lnTo>
                <a:lnTo>
                  <a:pt x="158495" y="80009"/>
                </a:lnTo>
                <a:lnTo>
                  <a:pt x="152274" y="48863"/>
                </a:lnTo>
                <a:lnTo>
                  <a:pt x="135302" y="23431"/>
                </a:lnTo>
                <a:lnTo>
                  <a:pt x="110114" y="6286"/>
                </a:lnTo>
                <a:lnTo>
                  <a:pt x="79248" y="0"/>
                </a:lnTo>
                <a:close/>
              </a:path>
            </a:pathLst>
          </a:custGeom>
          <a:solidFill>
            <a:srgbClr val="84ADAF"/>
          </a:solidFill>
        </p:spPr>
        <p:txBody>
          <a:bodyPr wrap="square" lIns="0" tIns="0" rIns="0" bIns="0" rtlCol="0"/>
          <a:lstStyle/>
          <a:p>
            <a:endParaRPr/>
          </a:p>
        </p:txBody>
      </p:sp>
      <p:sp>
        <p:nvSpPr>
          <p:cNvPr id="83" name="object 83"/>
          <p:cNvSpPr/>
          <p:nvPr/>
        </p:nvSpPr>
        <p:spPr>
          <a:xfrm>
            <a:off x="5452871" y="3422142"/>
            <a:ext cx="158750" cy="160020"/>
          </a:xfrm>
          <a:custGeom>
            <a:avLst/>
            <a:gdLst/>
            <a:ahLst/>
            <a:cxnLst/>
            <a:rect l="l" t="t" r="r" b="b"/>
            <a:pathLst>
              <a:path w="158750" h="160019">
                <a:moveTo>
                  <a:pt x="0" y="80009"/>
                </a:moveTo>
                <a:lnTo>
                  <a:pt x="6221" y="48863"/>
                </a:lnTo>
                <a:lnTo>
                  <a:pt x="23193" y="23431"/>
                </a:lnTo>
                <a:lnTo>
                  <a:pt x="48381" y="6286"/>
                </a:lnTo>
                <a:lnTo>
                  <a:pt x="79248" y="0"/>
                </a:lnTo>
                <a:lnTo>
                  <a:pt x="110114" y="6286"/>
                </a:lnTo>
                <a:lnTo>
                  <a:pt x="135302" y="23431"/>
                </a:lnTo>
                <a:lnTo>
                  <a:pt x="152274" y="48863"/>
                </a:lnTo>
                <a:lnTo>
                  <a:pt x="158495" y="80009"/>
                </a:lnTo>
                <a:lnTo>
                  <a:pt x="152274" y="111156"/>
                </a:lnTo>
                <a:lnTo>
                  <a:pt x="135302" y="136588"/>
                </a:lnTo>
                <a:lnTo>
                  <a:pt x="110114" y="153733"/>
                </a:lnTo>
                <a:lnTo>
                  <a:pt x="79248" y="160019"/>
                </a:lnTo>
                <a:lnTo>
                  <a:pt x="48381" y="153733"/>
                </a:lnTo>
                <a:lnTo>
                  <a:pt x="23193" y="136588"/>
                </a:lnTo>
                <a:lnTo>
                  <a:pt x="6221" y="111156"/>
                </a:lnTo>
                <a:lnTo>
                  <a:pt x="0" y="80009"/>
                </a:lnTo>
                <a:close/>
              </a:path>
            </a:pathLst>
          </a:custGeom>
          <a:ln w="6096">
            <a:solidFill>
              <a:srgbClr val="344B5E"/>
            </a:solidFill>
          </a:ln>
        </p:spPr>
        <p:txBody>
          <a:bodyPr wrap="square" lIns="0" tIns="0" rIns="0" bIns="0" rtlCol="0"/>
          <a:lstStyle/>
          <a:p>
            <a:endParaRPr/>
          </a:p>
        </p:txBody>
      </p:sp>
      <p:sp>
        <p:nvSpPr>
          <p:cNvPr id="84" name="object 84"/>
          <p:cNvSpPr/>
          <p:nvPr/>
        </p:nvSpPr>
        <p:spPr>
          <a:xfrm>
            <a:off x="5091685" y="3402329"/>
            <a:ext cx="166115" cy="166116"/>
          </a:xfrm>
          <a:prstGeom prst="rect">
            <a:avLst/>
          </a:prstGeom>
          <a:blipFill>
            <a:blip r:embed="rId7" cstate="print"/>
            <a:stretch>
              <a:fillRect/>
            </a:stretch>
          </a:blipFill>
        </p:spPr>
        <p:txBody>
          <a:bodyPr wrap="square" lIns="0" tIns="0" rIns="0" bIns="0" rtlCol="0"/>
          <a:lstStyle/>
          <a:p>
            <a:endParaRPr/>
          </a:p>
        </p:txBody>
      </p:sp>
      <p:sp>
        <p:nvSpPr>
          <p:cNvPr id="85" name="object 85"/>
          <p:cNvSpPr/>
          <p:nvPr/>
        </p:nvSpPr>
        <p:spPr>
          <a:xfrm>
            <a:off x="5045964" y="3795522"/>
            <a:ext cx="166116" cy="164592"/>
          </a:xfrm>
          <a:prstGeom prst="rect">
            <a:avLst/>
          </a:prstGeom>
          <a:blipFill>
            <a:blip r:embed="rId21" cstate="print"/>
            <a:stretch>
              <a:fillRect/>
            </a:stretch>
          </a:blipFill>
        </p:spPr>
        <p:txBody>
          <a:bodyPr wrap="square" lIns="0" tIns="0" rIns="0" bIns="0" rtlCol="0"/>
          <a:lstStyle/>
          <a:p>
            <a:endParaRPr/>
          </a:p>
        </p:txBody>
      </p:sp>
      <p:sp>
        <p:nvSpPr>
          <p:cNvPr id="86" name="object 86"/>
          <p:cNvSpPr/>
          <p:nvPr/>
        </p:nvSpPr>
        <p:spPr>
          <a:xfrm>
            <a:off x="6054852" y="3509010"/>
            <a:ext cx="166116" cy="166116"/>
          </a:xfrm>
          <a:prstGeom prst="rect">
            <a:avLst/>
          </a:prstGeom>
          <a:blipFill>
            <a:blip r:embed="rId7" cstate="print"/>
            <a:stretch>
              <a:fillRect/>
            </a:stretch>
          </a:blipFill>
        </p:spPr>
        <p:txBody>
          <a:bodyPr wrap="square" lIns="0" tIns="0" rIns="0" bIns="0" rtlCol="0"/>
          <a:lstStyle/>
          <a:p>
            <a:endParaRPr/>
          </a:p>
        </p:txBody>
      </p:sp>
      <p:sp>
        <p:nvSpPr>
          <p:cNvPr id="87" name="object 87"/>
          <p:cNvSpPr/>
          <p:nvPr/>
        </p:nvSpPr>
        <p:spPr>
          <a:xfrm>
            <a:off x="5923789" y="3998214"/>
            <a:ext cx="166115" cy="164592"/>
          </a:xfrm>
          <a:prstGeom prst="rect">
            <a:avLst/>
          </a:prstGeom>
          <a:blipFill>
            <a:blip r:embed="rId22" cstate="print"/>
            <a:stretch>
              <a:fillRect/>
            </a:stretch>
          </a:blipFill>
        </p:spPr>
        <p:txBody>
          <a:bodyPr wrap="square" lIns="0" tIns="0" rIns="0" bIns="0" rtlCol="0"/>
          <a:lstStyle/>
          <a:p>
            <a:endParaRPr/>
          </a:p>
        </p:txBody>
      </p:sp>
      <p:sp>
        <p:nvSpPr>
          <p:cNvPr id="88" name="object 88"/>
          <p:cNvSpPr/>
          <p:nvPr/>
        </p:nvSpPr>
        <p:spPr>
          <a:xfrm>
            <a:off x="5590032" y="4110990"/>
            <a:ext cx="166116" cy="166116"/>
          </a:xfrm>
          <a:prstGeom prst="rect">
            <a:avLst/>
          </a:prstGeom>
          <a:blipFill>
            <a:blip r:embed="rId7" cstate="print"/>
            <a:stretch>
              <a:fillRect/>
            </a:stretch>
          </a:blipFill>
        </p:spPr>
        <p:txBody>
          <a:bodyPr wrap="square" lIns="0" tIns="0" rIns="0" bIns="0" rtlCol="0"/>
          <a:lstStyle/>
          <a:p>
            <a:endParaRPr/>
          </a:p>
        </p:txBody>
      </p:sp>
      <p:sp>
        <p:nvSpPr>
          <p:cNvPr id="89" name="object 89"/>
          <p:cNvSpPr/>
          <p:nvPr/>
        </p:nvSpPr>
        <p:spPr>
          <a:xfrm>
            <a:off x="5475732" y="4427983"/>
            <a:ext cx="166116" cy="166115"/>
          </a:xfrm>
          <a:prstGeom prst="rect">
            <a:avLst/>
          </a:prstGeom>
          <a:blipFill>
            <a:blip r:embed="rId7" cstate="print"/>
            <a:stretch>
              <a:fillRect/>
            </a:stretch>
          </a:blipFill>
        </p:spPr>
        <p:txBody>
          <a:bodyPr wrap="square" lIns="0" tIns="0" rIns="0" bIns="0" rtlCol="0"/>
          <a:lstStyle/>
          <a:p>
            <a:endParaRPr/>
          </a:p>
        </p:txBody>
      </p:sp>
      <p:sp>
        <p:nvSpPr>
          <p:cNvPr id="90" name="object 90"/>
          <p:cNvSpPr/>
          <p:nvPr/>
        </p:nvSpPr>
        <p:spPr>
          <a:xfrm>
            <a:off x="6214872" y="3929633"/>
            <a:ext cx="166115" cy="166116"/>
          </a:xfrm>
          <a:prstGeom prst="rect">
            <a:avLst/>
          </a:prstGeom>
          <a:blipFill>
            <a:blip r:embed="rId7" cstate="print"/>
            <a:stretch>
              <a:fillRect/>
            </a:stretch>
          </a:blipFill>
        </p:spPr>
        <p:txBody>
          <a:bodyPr wrap="square" lIns="0" tIns="0" rIns="0" bIns="0" rtlCol="0"/>
          <a:lstStyle/>
          <a:p>
            <a:endParaRPr/>
          </a:p>
        </p:txBody>
      </p:sp>
      <p:sp>
        <p:nvSpPr>
          <p:cNvPr id="91" name="object 91"/>
          <p:cNvSpPr/>
          <p:nvPr/>
        </p:nvSpPr>
        <p:spPr>
          <a:xfrm>
            <a:off x="5800344" y="4563618"/>
            <a:ext cx="166116" cy="166115"/>
          </a:xfrm>
          <a:prstGeom prst="rect">
            <a:avLst/>
          </a:prstGeom>
          <a:blipFill>
            <a:blip r:embed="rId7" cstate="print"/>
            <a:stretch>
              <a:fillRect/>
            </a:stretch>
          </a:blipFill>
        </p:spPr>
        <p:txBody>
          <a:bodyPr wrap="square" lIns="0" tIns="0" rIns="0" bIns="0" rtlCol="0"/>
          <a:lstStyle/>
          <a:p>
            <a:endParaRPr/>
          </a:p>
        </p:txBody>
      </p:sp>
      <p:sp>
        <p:nvSpPr>
          <p:cNvPr id="92" name="object 92"/>
          <p:cNvSpPr/>
          <p:nvPr/>
        </p:nvSpPr>
        <p:spPr>
          <a:xfrm>
            <a:off x="5225797" y="4673347"/>
            <a:ext cx="166115" cy="164591"/>
          </a:xfrm>
          <a:prstGeom prst="rect">
            <a:avLst/>
          </a:prstGeom>
          <a:blipFill>
            <a:blip r:embed="rId23" cstate="print"/>
            <a:stretch>
              <a:fillRect/>
            </a:stretch>
          </a:blipFill>
        </p:spPr>
        <p:txBody>
          <a:bodyPr wrap="square" lIns="0" tIns="0" rIns="0" bIns="0" rtlCol="0"/>
          <a:lstStyle/>
          <a:p>
            <a:endParaRPr/>
          </a:p>
        </p:txBody>
      </p:sp>
      <p:sp>
        <p:nvSpPr>
          <p:cNvPr id="93" name="object 93"/>
          <p:cNvSpPr/>
          <p:nvPr/>
        </p:nvSpPr>
        <p:spPr>
          <a:xfrm>
            <a:off x="5969508" y="4752594"/>
            <a:ext cx="160020" cy="160020"/>
          </a:xfrm>
          <a:custGeom>
            <a:avLst/>
            <a:gdLst/>
            <a:ahLst/>
            <a:cxnLst/>
            <a:rect l="l" t="t" r="r" b="b"/>
            <a:pathLst>
              <a:path w="160020" h="160020">
                <a:moveTo>
                  <a:pt x="80009" y="0"/>
                </a:moveTo>
                <a:lnTo>
                  <a:pt x="48863" y="6288"/>
                </a:lnTo>
                <a:lnTo>
                  <a:pt x="23431" y="23436"/>
                </a:lnTo>
                <a:lnTo>
                  <a:pt x="6286" y="48868"/>
                </a:lnTo>
                <a:lnTo>
                  <a:pt x="0" y="80009"/>
                </a:lnTo>
                <a:lnTo>
                  <a:pt x="6286" y="111151"/>
                </a:lnTo>
                <a:lnTo>
                  <a:pt x="23431" y="136583"/>
                </a:lnTo>
                <a:lnTo>
                  <a:pt x="48863" y="153731"/>
                </a:lnTo>
                <a:lnTo>
                  <a:pt x="80009" y="160019"/>
                </a:lnTo>
                <a:lnTo>
                  <a:pt x="111156" y="153731"/>
                </a:lnTo>
                <a:lnTo>
                  <a:pt x="136588" y="136583"/>
                </a:lnTo>
                <a:lnTo>
                  <a:pt x="153733" y="111151"/>
                </a:lnTo>
                <a:lnTo>
                  <a:pt x="160019" y="80009"/>
                </a:lnTo>
                <a:lnTo>
                  <a:pt x="153733" y="48868"/>
                </a:lnTo>
                <a:lnTo>
                  <a:pt x="136588" y="23436"/>
                </a:lnTo>
                <a:lnTo>
                  <a:pt x="111156" y="6288"/>
                </a:lnTo>
                <a:lnTo>
                  <a:pt x="80009" y="0"/>
                </a:lnTo>
                <a:close/>
              </a:path>
            </a:pathLst>
          </a:custGeom>
          <a:solidFill>
            <a:srgbClr val="84ADAF"/>
          </a:solidFill>
        </p:spPr>
        <p:txBody>
          <a:bodyPr wrap="square" lIns="0" tIns="0" rIns="0" bIns="0" rtlCol="0"/>
          <a:lstStyle/>
          <a:p>
            <a:endParaRPr/>
          </a:p>
        </p:txBody>
      </p:sp>
      <p:sp>
        <p:nvSpPr>
          <p:cNvPr id="94" name="object 94"/>
          <p:cNvSpPr/>
          <p:nvPr/>
        </p:nvSpPr>
        <p:spPr>
          <a:xfrm>
            <a:off x="5969508" y="4752594"/>
            <a:ext cx="160020" cy="160020"/>
          </a:xfrm>
          <a:custGeom>
            <a:avLst/>
            <a:gdLst/>
            <a:ahLst/>
            <a:cxnLst/>
            <a:rect l="l" t="t" r="r" b="b"/>
            <a:pathLst>
              <a:path w="160020" h="160020">
                <a:moveTo>
                  <a:pt x="0" y="80009"/>
                </a:moveTo>
                <a:lnTo>
                  <a:pt x="6286" y="48868"/>
                </a:lnTo>
                <a:lnTo>
                  <a:pt x="23431" y="23436"/>
                </a:lnTo>
                <a:lnTo>
                  <a:pt x="48863" y="6288"/>
                </a:lnTo>
                <a:lnTo>
                  <a:pt x="80009" y="0"/>
                </a:lnTo>
                <a:lnTo>
                  <a:pt x="111156" y="6288"/>
                </a:lnTo>
                <a:lnTo>
                  <a:pt x="136588" y="23436"/>
                </a:lnTo>
                <a:lnTo>
                  <a:pt x="153733" y="48868"/>
                </a:lnTo>
                <a:lnTo>
                  <a:pt x="160019" y="80009"/>
                </a:lnTo>
                <a:lnTo>
                  <a:pt x="153733" y="111151"/>
                </a:lnTo>
                <a:lnTo>
                  <a:pt x="136588" y="136583"/>
                </a:lnTo>
                <a:lnTo>
                  <a:pt x="111156" y="153731"/>
                </a:lnTo>
                <a:lnTo>
                  <a:pt x="80009" y="160019"/>
                </a:lnTo>
                <a:lnTo>
                  <a:pt x="48863" y="153731"/>
                </a:lnTo>
                <a:lnTo>
                  <a:pt x="23431" y="136583"/>
                </a:lnTo>
                <a:lnTo>
                  <a:pt x="6286" y="111151"/>
                </a:lnTo>
                <a:lnTo>
                  <a:pt x="0" y="80009"/>
                </a:lnTo>
                <a:close/>
              </a:path>
            </a:pathLst>
          </a:custGeom>
          <a:ln w="6096">
            <a:solidFill>
              <a:srgbClr val="344B5E"/>
            </a:solidFill>
          </a:ln>
        </p:spPr>
        <p:txBody>
          <a:bodyPr wrap="square" lIns="0" tIns="0" rIns="0" bIns="0" rtlCol="0"/>
          <a:lstStyle/>
          <a:p>
            <a:endParaRPr/>
          </a:p>
        </p:txBody>
      </p:sp>
      <p:sp>
        <p:nvSpPr>
          <p:cNvPr id="95" name="object 95"/>
          <p:cNvSpPr/>
          <p:nvPr/>
        </p:nvSpPr>
        <p:spPr>
          <a:xfrm>
            <a:off x="5922264" y="5057394"/>
            <a:ext cx="166116" cy="166116"/>
          </a:xfrm>
          <a:prstGeom prst="rect">
            <a:avLst/>
          </a:prstGeom>
          <a:blipFill>
            <a:blip r:embed="rId15" cstate="print"/>
            <a:stretch>
              <a:fillRect/>
            </a:stretch>
          </a:blipFill>
        </p:spPr>
        <p:txBody>
          <a:bodyPr wrap="square" lIns="0" tIns="0" rIns="0" bIns="0" rtlCol="0"/>
          <a:lstStyle/>
          <a:p>
            <a:endParaRPr/>
          </a:p>
        </p:txBody>
      </p:sp>
      <p:sp>
        <p:nvSpPr>
          <p:cNvPr id="96" name="object 96"/>
          <p:cNvSpPr/>
          <p:nvPr/>
        </p:nvSpPr>
        <p:spPr>
          <a:xfrm>
            <a:off x="6358128" y="4623054"/>
            <a:ext cx="470916" cy="443483"/>
          </a:xfrm>
          <a:prstGeom prst="rect">
            <a:avLst/>
          </a:prstGeom>
          <a:blipFill>
            <a:blip r:embed="rId24" cstate="print"/>
            <a:stretch>
              <a:fillRect/>
            </a:stretch>
          </a:blipFill>
        </p:spPr>
        <p:txBody>
          <a:bodyPr wrap="square" lIns="0" tIns="0" rIns="0" bIns="0" rtlCol="0"/>
          <a:lstStyle/>
          <a:p>
            <a:endParaRPr/>
          </a:p>
        </p:txBody>
      </p:sp>
      <p:sp>
        <p:nvSpPr>
          <p:cNvPr id="97" name="object 97"/>
          <p:cNvSpPr/>
          <p:nvPr/>
        </p:nvSpPr>
        <p:spPr>
          <a:xfrm>
            <a:off x="6403847" y="4418839"/>
            <a:ext cx="166116" cy="166115"/>
          </a:xfrm>
          <a:prstGeom prst="rect">
            <a:avLst/>
          </a:prstGeom>
          <a:blipFill>
            <a:blip r:embed="rId7" cstate="print"/>
            <a:stretch>
              <a:fillRect/>
            </a:stretch>
          </a:blipFill>
        </p:spPr>
        <p:txBody>
          <a:bodyPr wrap="square" lIns="0" tIns="0" rIns="0" bIns="0" rtlCol="0"/>
          <a:lstStyle/>
          <a:p>
            <a:endParaRPr/>
          </a:p>
        </p:txBody>
      </p:sp>
      <p:sp>
        <p:nvSpPr>
          <p:cNvPr id="98" name="object 98"/>
          <p:cNvSpPr/>
          <p:nvPr/>
        </p:nvSpPr>
        <p:spPr>
          <a:xfrm>
            <a:off x="6877811" y="4804410"/>
            <a:ext cx="166116" cy="166115"/>
          </a:xfrm>
          <a:prstGeom prst="rect">
            <a:avLst/>
          </a:prstGeom>
          <a:blipFill>
            <a:blip r:embed="rId25" cstate="print"/>
            <a:stretch>
              <a:fillRect/>
            </a:stretch>
          </a:blipFill>
        </p:spPr>
        <p:txBody>
          <a:bodyPr wrap="square" lIns="0" tIns="0" rIns="0" bIns="0" rtlCol="0"/>
          <a:lstStyle/>
          <a:p>
            <a:endParaRPr/>
          </a:p>
        </p:txBody>
      </p:sp>
      <p:sp>
        <p:nvSpPr>
          <p:cNvPr id="99" name="object 99"/>
          <p:cNvSpPr/>
          <p:nvPr/>
        </p:nvSpPr>
        <p:spPr>
          <a:xfrm>
            <a:off x="6964680" y="5074159"/>
            <a:ext cx="164592" cy="166115"/>
          </a:xfrm>
          <a:prstGeom prst="rect">
            <a:avLst/>
          </a:prstGeom>
          <a:blipFill>
            <a:blip r:embed="rId26" cstate="print"/>
            <a:stretch>
              <a:fillRect/>
            </a:stretch>
          </a:blipFill>
        </p:spPr>
        <p:txBody>
          <a:bodyPr wrap="square" lIns="0" tIns="0" rIns="0" bIns="0" rtlCol="0"/>
          <a:lstStyle/>
          <a:p>
            <a:endParaRPr/>
          </a:p>
        </p:txBody>
      </p:sp>
      <p:sp>
        <p:nvSpPr>
          <p:cNvPr id="100" name="object 100"/>
          <p:cNvSpPr/>
          <p:nvPr/>
        </p:nvSpPr>
        <p:spPr>
          <a:xfrm>
            <a:off x="7591044" y="4267962"/>
            <a:ext cx="166115" cy="166115"/>
          </a:xfrm>
          <a:prstGeom prst="rect">
            <a:avLst/>
          </a:prstGeom>
          <a:blipFill>
            <a:blip r:embed="rId7" cstate="print"/>
            <a:stretch>
              <a:fillRect/>
            </a:stretch>
          </a:blipFill>
        </p:spPr>
        <p:txBody>
          <a:bodyPr wrap="square" lIns="0" tIns="0" rIns="0" bIns="0" rtlCol="0"/>
          <a:lstStyle/>
          <a:p>
            <a:endParaRPr/>
          </a:p>
        </p:txBody>
      </p:sp>
      <p:sp>
        <p:nvSpPr>
          <p:cNvPr id="101" name="object 101"/>
          <p:cNvSpPr/>
          <p:nvPr/>
        </p:nvSpPr>
        <p:spPr>
          <a:xfrm>
            <a:off x="6094476" y="4568190"/>
            <a:ext cx="158750" cy="160020"/>
          </a:xfrm>
          <a:custGeom>
            <a:avLst/>
            <a:gdLst/>
            <a:ahLst/>
            <a:cxnLst/>
            <a:rect l="l" t="t" r="r" b="b"/>
            <a:pathLst>
              <a:path w="158750" h="160020">
                <a:moveTo>
                  <a:pt x="79248" y="0"/>
                </a:moveTo>
                <a:lnTo>
                  <a:pt x="48381" y="6286"/>
                </a:lnTo>
                <a:lnTo>
                  <a:pt x="23193" y="23431"/>
                </a:lnTo>
                <a:lnTo>
                  <a:pt x="6221" y="48863"/>
                </a:lnTo>
                <a:lnTo>
                  <a:pt x="0" y="80010"/>
                </a:lnTo>
                <a:lnTo>
                  <a:pt x="6221" y="111156"/>
                </a:lnTo>
                <a:lnTo>
                  <a:pt x="23193" y="136588"/>
                </a:lnTo>
                <a:lnTo>
                  <a:pt x="48381" y="153733"/>
                </a:lnTo>
                <a:lnTo>
                  <a:pt x="79248" y="160020"/>
                </a:lnTo>
                <a:lnTo>
                  <a:pt x="110114" y="153733"/>
                </a:lnTo>
                <a:lnTo>
                  <a:pt x="135302" y="136588"/>
                </a:lnTo>
                <a:lnTo>
                  <a:pt x="152274" y="111156"/>
                </a:lnTo>
                <a:lnTo>
                  <a:pt x="158496" y="80010"/>
                </a:lnTo>
                <a:lnTo>
                  <a:pt x="152274" y="48863"/>
                </a:lnTo>
                <a:lnTo>
                  <a:pt x="135302" y="23431"/>
                </a:lnTo>
                <a:lnTo>
                  <a:pt x="110114" y="6286"/>
                </a:lnTo>
                <a:lnTo>
                  <a:pt x="79248" y="0"/>
                </a:lnTo>
                <a:close/>
              </a:path>
            </a:pathLst>
          </a:custGeom>
          <a:solidFill>
            <a:srgbClr val="84ADAF"/>
          </a:solidFill>
        </p:spPr>
        <p:txBody>
          <a:bodyPr wrap="square" lIns="0" tIns="0" rIns="0" bIns="0" rtlCol="0"/>
          <a:lstStyle/>
          <a:p>
            <a:endParaRPr/>
          </a:p>
        </p:txBody>
      </p:sp>
      <p:sp>
        <p:nvSpPr>
          <p:cNvPr id="102" name="object 102"/>
          <p:cNvSpPr/>
          <p:nvPr/>
        </p:nvSpPr>
        <p:spPr>
          <a:xfrm>
            <a:off x="6094476" y="4568190"/>
            <a:ext cx="158750" cy="160020"/>
          </a:xfrm>
          <a:custGeom>
            <a:avLst/>
            <a:gdLst/>
            <a:ahLst/>
            <a:cxnLst/>
            <a:rect l="l" t="t" r="r" b="b"/>
            <a:pathLst>
              <a:path w="158750" h="160020">
                <a:moveTo>
                  <a:pt x="0" y="80010"/>
                </a:moveTo>
                <a:lnTo>
                  <a:pt x="6221" y="48863"/>
                </a:lnTo>
                <a:lnTo>
                  <a:pt x="23193" y="23431"/>
                </a:lnTo>
                <a:lnTo>
                  <a:pt x="48381" y="6286"/>
                </a:lnTo>
                <a:lnTo>
                  <a:pt x="79248" y="0"/>
                </a:lnTo>
                <a:lnTo>
                  <a:pt x="110114" y="6286"/>
                </a:lnTo>
                <a:lnTo>
                  <a:pt x="135302" y="23431"/>
                </a:lnTo>
                <a:lnTo>
                  <a:pt x="152274" y="48863"/>
                </a:lnTo>
                <a:lnTo>
                  <a:pt x="158496" y="80010"/>
                </a:lnTo>
                <a:lnTo>
                  <a:pt x="152274" y="111156"/>
                </a:lnTo>
                <a:lnTo>
                  <a:pt x="135302" y="136588"/>
                </a:lnTo>
                <a:lnTo>
                  <a:pt x="110114" y="153733"/>
                </a:lnTo>
                <a:lnTo>
                  <a:pt x="79248" y="160020"/>
                </a:lnTo>
                <a:lnTo>
                  <a:pt x="48381" y="153733"/>
                </a:lnTo>
                <a:lnTo>
                  <a:pt x="23193" y="136588"/>
                </a:lnTo>
                <a:lnTo>
                  <a:pt x="6221" y="111156"/>
                </a:lnTo>
                <a:lnTo>
                  <a:pt x="0" y="80010"/>
                </a:lnTo>
                <a:close/>
              </a:path>
            </a:pathLst>
          </a:custGeom>
          <a:ln w="6095">
            <a:solidFill>
              <a:srgbClr val="344B5E"/>
            </a:solidFill>
          </a:ln>
        </p:spPr>
        <p:txBody>
          <a:bodyPr wrap="square" lIns="0" tIns="0" rIns="0" bIns="0" rtlCol="0"/>
          <a:lstStyle/>
          <a:p>
            <a:endParaRPr/>
          </a:p>
        </p:txBody>
      </p:sp>
      <p:sp>
        <p:nvSpPr>
          <p:cNvPr id="103" name="object 103"/>
          <p:cNvSpPr/>
          <p:nvPr/>
        </p:nvSpPr>
        <p:spPr>
          <a:xfrm>
            <a:off x="5611367" y="2302002"/>
            <a:ext cx="164592" cy="166116"/>
          </a:xfrm>
          <a:prstGeom prst="rect">
            <a:avLst/>
          </a:prstGeom>
          <a:blipFill>
            <a:blip r:embed="rId27" cstate="print"/>
            <a:stretch>
              <a:fillRect/>
            </a:stretch>
          </a:blipFill>
        </p:spPr>
        <p:txBody>
          <a:bodyPr wrap="square" lIns="0" tIns="0" rIns="0" bIns="0" rtlCol="0"/>
          <a:lstStyle/>
          <a:p>
            <a:endParaRPr/>
          </a:p>
        </p:txBody>
      </p:sp>
      <p:sp>
        <p:nvSpPr>
          <p:cNvPr id="104" name="object 104"/>
          <p:cNvSpPr/>
          <p:nvPr/>
        </p:nvSpPr>
        <p:spPr>
          <a:xfrm>
            <a:off x="5103876" y="2507742"/>
            <a:ext cx="160020" cy="160020"/>
          </a:xfrm>
          <a:custGeom>
            <a:avLst/>
            <a:gdLst/>
            <a:ahLst/>
            <a:cxnLst/>
            <a:rect l="l" t="t" r="r" b="b"/>
            <a:pathLst>
              <a:path w="160020" h="160019">
                <a:moveTo>
                  <a:pt x="80010" y="0"/>
                </a:moveTo>
                <a:lnTo>
                  <a:pt x="48863" y="6286"/>
                </a:lnTo>
                <a:lnTo>
                  <a:pt x="23431" y="23431"/>
                </a:lnTo>
                <a:lnTo>
                  <a:pt x="6286" y="48863"/>
                </a:lnTo>
                <a:lnTo>
                  <a:pt x="0" y="80010"/>
                </a:lnTo>
                <a:lnTo>
                  <a:pt x="6286" y="111156"/>
                </a:lnTo>
                <a:lnTo>
                  <a:pt x="23431" y="136588"/>
                </a:lnTo>
                <a:lnTo>
                  <a:pt x="48863" y="153733"/>
                </a:lnTo>
                <a:lnTo>
                  <a:pt x="80010" y="160020"/>
                </a:lnTo>
                <a:lnTo>
                  <a:pt x="111156" y="153733"/>
                </a:lnTo>
                <a:lnTo>
                  <a:pt x="136588" y="136588"/>
                </a:lnTo>
                <a:lnTo>
                  <a:pt x="153733" y="111156"/>
                </a:lnTo>
                <a:lnTo>
                  <a:pt x="160020" y="80010"/>
                </a:lnTo>
                <a:lnTo>
                  <a:pt x="153733" y="48863"/>
                </a:lnTo>
                <a:lnTo>
                  <a:pt x="136588" y="23431"/>
                </a:lnTo>
                <a:lnTo>
                  <a:pt x="111156" y="6286"/>
                </a:lnTo>
                <a:lnTo>
                  <a:pt x="80010" y="0"/>
                </a:lnTo>
                <a:close/>
              </a:path>
            </a:pathLst>
          </a:custGeom>
          <a:solidFill>
            <a:srgbClr val="84ADAF"/>
          </a:solidFill>
        </p:spPr>
        <p:txBody>
          <a:bodyPr wrap="square" lIns="0" tIns="0" rIns="0" bIns="0" rtlCol="0"/>
          <a:lstStyle/>
          <a:p>
            <a:endParaRPr/>
          </a:p>
        </p:txBody>
      </p:sp>
      <p:sp>
        <p:nvSpPr>
          <p:cNvPr id="105" name="object 105"/>
          <p:cNvSpPr/>
          <p:nvPr/>
        </p:nvSpPr>
        <p:spPr>
          <a:xfrm>
            <a:off x="5103876" y="2507742"/>
            <a:ext cx="160020" cy="160020"/>
          </a:xfrm>
          <a:custGeom>
            <a:avLst/>
            <a:gdLst/>
            <a:ahLst/>
            <a:cxnLst/>
            <a:rect l="l" t="t" r="r" b="b"/>
            <a:pathLst>
              <a:path w="160020" h="160019">
                <a:moveTo>
                  <a:pt x="0" y="80010"/>
                </a:moveTo>
                <a:lnTo>
                  <a:pt x="6286" y="48863"/>
                </a:lnTo>
                <a:lnTo>
                  <a:pt x="23431" y="23431"/>
                </a:lnTo>
                <a:lnTo>
                  <a:pt x="48863" y="6286"/>
                </a:lnTo>
                <a:lnTo>
                  <a:pt x="80010" y="0"/>
                </a:lnTo>
                <a:lnTo>
                  <a:pt x="111156" y="6286"/>
                </a:lnTo>
                <a:lnTo>
                  <a:pt x="136588" y="23431"/>
                </a:lnTo>
                <a:lnTo>
                  <a:pt x="153733" y="48863"/>
                </a:lnTo>
                <a:lnTo>
                  <a:pt x="160020" y="80010"/>
                </a:lnTo>
                <a:lnTo>
                  <a:pt x="153733" y="111156"/>
                </a:lnTo>
                <a:lnTo>
                  <a:pt x="136588" y="136588"/>
                </a:lnTo>
                <a:lnTo>
                  <a:pt x="111156" y="153733"/>
                </a:lnTo>
                <a:lnTo>
                  <a:pt x="80010" y="160020"/>
                </a:lnTo>
                <a:lnTo>
                  <a:pt x="48863" y="153733"/>
                </a:lnTo>
                <a:lnTo>
                  <a:pt x="23431" y="136588"/>
                </a:lnTo>
                <a:lnTo>
                  <a:pt x="6286" y="111156"/>
                </a:lnTo>
                <a:lnTo>
                  <a:pt x="0" y="80010"/>
                </a:lnTo>
                <a:close/>
              </a:path>
            </a:pathLst>
          </a:custGeom>
          <a:ln w="6096">
            <a:solidFill>
              <a:srgbClr val="344B5E"/>
            </a:solidFill>
          </a:ln>
        </p:spPr>
        <p:txBody>
          <a:bodyPr wrap="square" lIns="0" tIns="0" rIns="0" bIns="0" rtlCol="0"/>
          <a:lstStyle/>
          <a:p>
            <a:endParaRPr/>
          </a:p>
        </p:txBody>
      </p:sp>
      <p:sp>
        <p:nvSpPr>
          <p:cNvPr id="106" name="object 106"/>
          <p:cNvSpPr/>
          <p:nvPr/>
        </p:nvSpPr>
        <p:spPr>
          <a:xfrm>
            <a:off x="4878324" y="2226564"/>
            <a:ext cx="78105" cy="3052445"/>
          </a:xfrm>
          <a:custGeom>
            <a:avLst/>
            <a:gdLst/>
            <a:ahLst/>
            <a:cxnLst/>
            <a:rect l="l" t="t" r="r" b="b"/>
            <a:pathLst>
              <a:path w="78104" h="3052445">
                <a:moveTo>
                  <a:pt x="51815" y="64770"/>
                </a:moveTo>
                <a:lnTo>
                  <a:pt x="25908" y="64770"/>
                </a:lnTo>
                <a:lnTo>
                  <a:pt x="25908" y="3052038"/>
                </a:lnTo>
                <a:lnTo>
                  <a:pt x="51815" y="3052038"/>
                </a:lnTo>
                <a:lnTo>
                  <a:pt x="51815" y="64770"/>
                </a:lnTo>
                <a:close/>
              </a:path>
              <a:path w="78104" h="3052445">
                <a:moveTo>
                  <a:pt x="38862" y="0"/>
                </a:moveTo>
                <a:lnTo>
                  <a:pt x="0" y="77724"/>
                </a:lnTo>
                <a:lnTo>
                  <a:pt x="25908" y="77724"/>
                </a:lnTo>
                <a:lnTo>
                  <a:pt x="25908" y="64770"/>
                </a:lnTo>
                <a:lnTo>
                  <a:pt x="71247" y="64770"/>
                </a:lnTo>
                <a:lnTo>
                  <a:pt x="38862" y="0"/>
                </a:lnTo>
                <a:close/>
              </a:path>
              <a:path w="78104" h="3052445">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107" name="object 107"/>
          <p:cNvSpPr/>
          <p:nvPr/>
        </p:nvSpPr>
        <p:spPr>
          <a:xfrm>
            <a:off x="4917185" y="5240274"/>
            <a:ext cx="3064510" cy="78105"/>
          </a:xfrm>
          <a:custGeom>
            <a:avLst/>
            <a:gdLst/>
            <a:ahLst/>
            <a:cxnLst/>
            <a:rect l="l" t="t" r="r" b="b"/>
            <a:pathLst>
              <a:path w="3064509" h="78104">
                <a:moveTo>
                  <a:pt x="2986405" y="0"/>
                </a:moveTo>
                <a:lnTo>
                  <a:pt x="2986405" y="77723"/>
                </a:lnTo>
                <a:lnTo>
                  <a:pt x="3038221" y="51815"/>
                </a:lnTo>
                <a:lnTo>
                  <a:pt x="2999359" y="51815"/>
                </a:lnTo>
                <a:lnTo>
                  <a:pt x="2999359" y="25907"/>
                </a:lnTo>
                <a:lnTo>
                  <a:pt x="3038221" y="25907"/>
                </a:lnTo>
                <a:lnTo>
                  <a:pt x="2986405" y="0"/>
                </a:lnTo>
                <a:close/>
              </a:path>
              <a:path w="3064509" h="78104">
                <a:moveTo>
                  <a:pt x="2986405" y="25907"/>
                </a:moveTo>
                <a:lnTo>
                  <a:pt x="0" y="25907"/>
                </a:lnTo>
                <a:lnTo>
                  <a:pt x="0" y="51815"/>
                </a:lnTo>
                <a:lnTo>
                  <a:pt x="2986405" y="51815"/>
                </a:lnTo>
                <a:lnTo>
                  <a:pt x="2986405" y="25907"/>
                </a:lnTo>
                <a:close/>
              </a:path>
              <a:path w="3064509" h="78104">
                <a:moveTo>
                  <a:pt x="3038221" y="25907"/>
                </a:moveTo>
                <a:lnTo>
                  <a:pt x="2999359" y="25907"/>
                </a:lnTo>
                <a:lnTo>
                  <a:pt x="2999359" y="51815"/>
                </a:lnTo>
                <a:lnTo>
                  <a:pt x="3038221" y="51815"/>
                </a:lnTo>
                <a:lnTo>
                  <a:pt x="3064129" y="38861"/>
                </a:lnTo>
                <a:lnTo>
                  <a:pt x="3038221" y="25907"/>
                </a:lnTo>
                <a:close/>
              </a:path>
            </a:pathLst>
          </a:custGeom>
          <a:solidFill>
            <a:srgbClr val="344B5E"/>
          </a:solidFill>
        </p:spPr>
        <p:txBody>
          <a:bodyPr wrap="square" lIns="0" tIns="0" rIns="0" bIns="0" rtlCol="0"/>
          <a:lstStyle/>
          <a:p>
            <a:endParaRPr/>
          </a:p>
        </p:txBody>
      </p:sp>
      <p:sp>
        <p:nvSpPr>
          <p:cNvPr id="108" name="object 108"/>
          <p:cNvSpPr/>
          <p:nvPr/>
        </p:nvSpPr>
        <p:spPr>
          <a:xfrm>
            <a:off x="3740658" y="3912870"/>
            <a:ext cx="1559560" cy="114300"/>
          </a:xfrm>
          <a:custGeom>
            <a:avLst/>
            <a:gdLst/>
            <a:ahLst/>
            <a:cxnLst/>
            <a:rect l="l" t="t" r="r" b="b"/>
            <a:pathLst>
              <a:path w="1559560" h="114300">
                <a:moveTo>
                  <a:pt x="1445132" y="0"/>
                </a:moveTo>
                <a:lnTo>
                  <a:pt x="1445132" y="114300"/>
                </a:lnTo>
                <a:lnTo>
                  <a:pt x="1521332" y="76200"/>
                </a:lnTo>
                <a:lnTo>
                  <a:pt x="1464182" y="76200"/>
                </a:lnTo>
                <a:lnTo>
                  <a:pt x="1464182" y="38100"/>
                </a:lnTo>
                <a:lnTo>
                  <a:pt x="1521332" y="38100"/>
                </a:lnTo>
                <a:lnTo>
                  <a:pt x="1445132" y="0"/>
                </a:lnTo>
                <a:close/>
              </a:path>
              <a:path w="1559560" h="114300">
                <a:moveTo>
                  <a:pt x="1445132" y="38100"/>
                </a:moveTo>
                <a:lnTo>
                  <a:pt x="0" y="38100"/>
                </a:lnTo>
                <a:lnTo>
                  <a:pt x="0" y="76200"/>
                </a:lnTo>
                <a:lnTo>
                  <a:pt x="1445132" y="76200"/>
                </a:lnTo>
                <a:lnTo>
                  <a:pt x="1445132" y="38100"/>
                </a:lnTo>
                <a:close/>
              </a:path>
              <a:path w="1559560" h="114300">
                <a:moveTo>
                  <a:pt x="1521332" y="38100"/>
                </a:moveTo>
                <a:lnTo>
                  <a:pt x="1464182" y="38100"/>
                </a:lnTo>
                <a:lnTo>
                  <a:pt x="1464182" y="76200"/>
                </a:lnTo>
                <a:lnTo>
                  <a:pt x="1521332" y="76200"/>
                </a:lnTo>
                <a:lnTo>
                  <a:pt x="1559432" y="57150"/>
                </a:lnTo>
                <a:lnTo>
                  <a:pt x="1521332" y="38100"/>
                </a:lnTo>
                <a:close/>
              </a:path>
            </a:pathLst>
          </a:custGeom>
          <a:solidFill>
            <a:srgbClr val="FFC000"/>
          </a:solidFill>
        </p:spPr>
        <p:txBody>
          <a:bodyPr wrap="square" lIns="0" tIns="0" rIns="0" bIns="0" rtlCol="0"/>
          <a:lstStyle/>
          <a:p>
            <a:endParaRPr/>
          </a:p>
        </p:txBody>
      </p:sp>
      <p:sp>
        <p:nvSpPr>
          <p:cNvPr id="109" name="object 109"/>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33</a:t>
            </a:fld>
            <a:endParaRPr sz="800">
              <a:latin typeface="Arial"/>
              <a:cs typeface="Arial"/>
            </a:endParaRPr>
          </a:p>
        </p:txBody>
      </p:sp>
      <p:sp>
        <p:nvSpPr>
          <p:cNvPr id="111" name="标题 110">
            <a:extLst>
              <a:ext uri="{FF2B5EF4-FFF2-40B4-BE49-F238E27FC236}">
                <a16:creationId xmlns:a16="http://schemas.microsoft.com/office/drawing/2014/main" id="{D27F5B7A-7E43-44E0-B77D-D57AC6567A36}"/>
              </a:ext>
            </a:extLst>
          </p:cNvPr>
          <p:cNvSpPr>
            <a:spLocks noGrp="1"/>
          </p:cNvSpPr>
          <p:nvPr>
            <p:ph type="title"/>
          </p:nvPr>
        </p:nvSpPr>
        <p:spPr/>
        <p:txBody>
          <a:bodyPr/>
          <a:lstStyle/>
          <a:p>
            <a:r>
              <a:rPr lang="zh-CN" altLang="en-US" dirty="0"/>
              <a:t>非线性判定边界</a:t>
            </a:r>
          </a:p>
        </p:txBody>
      </p:sp>
      <p:sp>
        <p:nvSpPr>
          <p:cNvPr id="112" name="文本框 111">
            <a:extLst>
              <a:ext uri="{FF2B5EF4-FFF2-40B4-BE49-F238E27FC236}">
                <a16:creationId xmlns:a16="http://schemas.microsoft.com/office/drawing/2014/main" id="{93FDEDC7-1F9C-4899-90AE-68CEBF95E526}"/>
              </a:ext>
            </a:extLst>
          </p:cNvPr>
          <p:cNvSpPr txBox="1"/>
          <p:nvPr/>
        </p:nvSpPr>
        <p:spPr>
          <a:xfrm>
            <a:off x="611559" y="1417638"/>
            <a:ext cx="6025077" cy="461665"/>
          </a:xfrm>
          <a:prstGeom prst="rect">
            <a:avLst/>
          </a:prstGeom>
          <a:noFill/>
        </p:spPr>
        <p:txBody>
          <a:bodyPr wrap="square" rtlCol="0">
            <a:spAutoFit/>
          </a:bodyPr>
          <a:lstStyle/>
          <a:p>
            <a:r>
              <a:rPr lang="zh-CN" altLang="en-US" sz="2400" b="1" dirty="0">
                <a:solidFill>
                  <a:srgbClr val="84ADAF"/>
                </a:solidFill>
                <a:latin typeface="Trebuchet MS"/>
                <a:cs typeface="Trebuchet MS"/>
              </a:rPr>
              <a:t>非线性数据在高维空间可能被转换为线性的</a:t>
            </a:r>
            <a:endParaRPr lang="zh-CN" altLang="en-US" sz="2400" dirty="0"/>
          </a:p>
        </p:txBody>
      </p:sp>
    </p:spTree>
    <p:extLst>
      <p:ext uri="{BB962C8B-B14F-4D97-AF65-F5344CB8AC3E}">
        <p14:creationId xmlns:p14="http://schemas.microsoft.com/office/powerpoint/2010/main" val="389524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1714" y="3549395"/>
            <a:ext cx="3369945" cy="1325880"/>
          </a:xfrm>
          <a:custGeom>
            <a:avLst/>
            <a:gdLst/>
            <a:ahLst/>
            <a:cxnLst/>
            <a:rect l="l" t="t" r="r" b="b"/>
            <a:pathLst>
              <a:path w="3369945" h="1325879">
                <a:moveTo>
                  <a:pt x="842391" y="0"/>
                </a:moveTo>
                <a:lnTo>
                  <a:pt x="0" y="1325880"/>
                </a:lnTo>
                <a:lnTo>
                  <a:pt x="2547747" y="1325880"/>
                </a:lnTo>
                <a:lnTo>
                  <a:pt x="3369564" y="10287"/>
                </a:lnTo>
                <a:lnTo>
                  <a:pt x="842391" y="0"/>
                </a:lnTo>
                <a:close/>
              </a:path>
            </a:pathLst>
          </a:custGeom>
          <a:ln w="25908">
            <a:solidFill>
              <a:srgbClr val="344B5E"/>
            </a:solidFill>
          </a:ln>
        </p:spPr>
        <p:txBody>
          <a:bodyPr wrap="square" lIns="0" tIns="0" rIns="0" bIns="0" rtlCol="0"/>
          <a:lstStyle/>
          <a:p>
            <a:endParaRPr/>
          </a:p>
        </p:txBody>
      </p:sp>
      <p:sp>
        <p:nvSpPr>
          <p:cNvPr id="4" name="object 4"/>
          <p:cNvSpPr/>
          <p:nvPr/>
        </p:nvSpPr>
        <p:spPr>
          <a:xfrm>
            <a:off x="3847847" y="3015360"/>
            <a:ext cx="1567815" cy="472440"/>
          </a:xfrm>
          <a:custGeom>
            <a:avLst/>
            <a:gdLst/>
            <a:ahLst/>
            <a:cxnLst/>
            <a:rect l="l" t="t" r="r" b="b"/>
            <a:pathLst>
              <a:path w="1567814" h="472439">
                <a:moveTo>
                  <a:pt x="892937" y="0"/>
                </a:moveTo>
                <a:lnTo>
                  <a:pt x="853693" y="253"/>
                </a:lnTo>
                <a:lnTo>
                  <a:pt x="814324" y="1905"/>
                </a:lnTo>
                <a:lnTo>
                  <a:pt x="775334" y="4952"/>
                </a:lnTo>
                <a:lnTo>
                  <a:pt x="736980" y="8636"/>
                </a:lnTo>
                <a:lnTo>
                  <a:pt x="567689" y="31114"/>
                </a:lnTo>
                <a:lnTo>
                  <a:pt x="509777" y="41275"/>
                </a:lnTo>
                <a:lnTo>
                  <a:pt x="454151" y="55118"/>
                </a:lnTo>
                <a:lnTo>
                  <a:pt x="398906" y="75183"/>
                </a:lnTo>
                <a:lnTo>
                  <a:pt x="341502" y="104393"/>
                </a:lnTo>
                <a:lnTo>
                  <a:pt x="285368" y="139826"/>
                </a:lnTo>
                <a:lnTo>
                  <a:pt x="233299" y="177164"/>
                </a:lnTo>
                <a:lnTo>
                  <a:pt x="189102" y="211455"/>
                </a:lnTo>
                <a:lnTo>
                  <a:pt x="154177" y="242315"/>
                </a:lnTo>
                <a:lnTo>
                  <a:pt x="127380" y="271271"/>
                </a:lnTo>
                <a:lnTo>
                  <a:pt x="83184" y="327787"/>
                </a:lnTo>
                <a:lnTo>
                  <a:pt x="60451" y="358520"/>
                </a:lnTo>
                <a:lnTo>
                  <a:pt x="19303" y="421005"/>
                </a:lnTo>
                <a:lnTo>
                  <a:pt x="0" y="452374"/>
                </a:lnTo>
                <a:lnTo>
                  <a:pt x="32512" y="472439"/>
                </a:lnTo>
                <a:lnTo>
                  <a:pt x="51815" y="440944"/>
                </a:lnTo>
                <a:lnTo>
                  <a:pt x="71500" y="410082"/>
                </a:lnTo>
                <a:lnTo>
                  <a:pt x="92075" y="379856"/>
                </a:lnTo>
                <a:lnTo>
                  <a:pt x="113791" y="350519"/>
                </a:lnTo>
                <a:lnTo>
                  <a:pt x="124713" y="336295"/>
                </a:lnTo>
                <a:lnTo>
                  <a:pt x="135381" y="322199"/>
                </a:lnTo>
                <a:lnTo>
                  <a:pt x="168528" y="282194"/>
                </a:lnTo>
                <a:lnTo>
                  <a:pt x="196087" y="255396"/>
                </a:lnTo>
                <a:lnTo>
                  <a:pt x="233679" y="224789"/>
                </a:lnTo>
                <a:lnTo>
                  <a:pt x="244728" y="216407"/>
                </a:lnTo>
                <a:lnTo>
                  <a:pt x="256412" y="207390"/>
                </a:lnTo>
                <a:lnTo>
                  <a:pt x="307213" y="171195"/>
                </a:lnTo>
                <a:lnTo>
                  <a:pt x="361314" y="136906"/>
                </a:lnTo>
                <a:lnTo>
                  <a:pt x="401574" y="115696"/>
                </a:lnTo>
                <a:lnTo>
                  <a:pt x="440436" y="99694"/>
                </a:lnTo>
                <a:lnTo>
                  <a:pt x="491743" y="84327"/>
                </a:lnTo>
                <a:lnTo>
                  <a:pt x="545338" y="73406"/>
                </a:lnTo>
                <a:lnTo>
                  <a:pt x="603757" y="64388"/>
                </a:lnTo>
                <a:lnTo>
                  <a:pt x="704723" y="50800"/>
                </a:lnTo>
                <a:lnTo>
                  <a:pt x="779017" y="42799"/>
                </a:lnTo>
                <a:lnTo>
                  <a:pt x="817244" y="39877"/>
                </a:lnTo>
                <a:lnTo>
                  <a:pt x="855344" y="38353"/>
                </a:lnTo>
                <a:lnTo>
                  <a:pt x="1140239" y="38100"/>
                </a:lnTo>
                <a:lnTo>
                  <a:pt x="1127252" y="34797"/>
                </a:lnTo>
                <a:lnTo>
                  <a:pt x="1088770" y="25781"/>
                </a:lnTo>
                <a:lnTo>
                  <a:pt x="1049401" y="17525"/>
                </a:lnTo>
                <a:lnTo>
                  <a:pt x="1009776" y="10668"/>
                </a:lnTo>
                <a:lnTo>
                  <a:pt x="970279" y="5206"/>
                </a:lnTo>
                <a:lnTo>
                  <a:pt x="931544" y="1650"/>
                </a:lnTo>
                <a:lnTo>
                  <a:pt x="892937" y="0"/>
                </a:lnTo>
                <a:close/>
              </a:path>
              <a:path w="1567814" h="472439">
                <a:moveTo>
                  <a:pt x="1480164" y="232231"/>
                </a:moveTo>
                <a:lnTo>
                  <a:pt x="1451102" y="256031"/>
                </a:lnTo>
                <a:lnTo>
                  <a:pt x="1567688" y="308228"/>
                </a:lnTo>
                <a:lnTo>
                  <a:pt x="1553835" y="247014"/>
                </a:lnTo>
                <a:lnTo>
                  <a:pt x="1492884" y="247014"/>
                </a:lnTo>
                <a:lnTo>
                  <a:pt x="1480164" y="232231"/>
                </a:lnTo>
                <a:close/>
              </a:path>
              <a:path w="1567814" h="472439">
                <a:moveTo>
                  <a:pt x="1509686" y="208053"/>
                </a:moveTo>
                <a:lnTo>
                  <a:pt x="1480164" y="232231"/>
                </a:lnTo>
                <a:lnTo>
                  <a:pt x="1492884" y="247014"/>
                </a:lnTo>
                <a:lnTo>
                  <a:pt x="1521840" y="222122"/>
                </a:lnTo>
                <a:lnTo>
                  <a:pt x="1509686" y="208053"/>
                </a:lnTo>
                <a:close/>
              </a:path>
              <a:path w="1567814" h="472439">
                <a:moveTo>
                  <a:pt x="1539493" y="183641"/>
                </a:moveTo>
                <a:lnTo>
                  <a:pt x="1509686" y="208053"/>
                </a:lnTo>
                <a:lnTo>
                  <a:pt x="1521840" y="222122"/>
                </a:lnTo>
                <a:lnTo>
                  <a:pt x="1492884" y="247014"/>
                </a:lnTo>
                <a:lnTo>
                  <a:pt x="1553835" y="247014"/>
                </a:lnTo>
                <a:lnTo>
                  <a:pt x="1539493" y="183641"/>
                </a:lnTo>
                <a:close/>
              </a:path>
              <a:path w="1567814" h="472439">
                <a:moveTo>
                  <a:pt x="1140239" y="38100"/>
                </a:moveTo>
                <a:lnTo>
                  <a:pt x="893190" y="38100"/>
                </a:lnTo>
                <a:lnTo>
                  <a:pt x="929893" y="39624"/>
                </a:lnTo>
                <a:lnTo>
                  <a:pt x="966851" y="43180"/>
                </a:lnTo>
                <a:lnTo>
                  <a:pt x="1042796" y="55118"/>
                </a:lnTo>
                <a:lnTo>
                  <a:pt x="1081024" y="63118"/>
                </a:lnTo>
                <a:lnTo>
                  <a:pt x="1118615" y="71881"/>
                </a:lnTo>
                <a:lnTo>
                  <a:pt x="1190243" y="90931"/>
                </a:lnTo>
                <a:lnTo>
                  <a:pt x="1254505" y="110236"/>
                </a:lnTo>
                <a:lnTo>
                  <a:pt x="1313052" y="130809"/>
                </a:lnTo>
                <a:lnTo>
                  <a:pt x="1366265" y="153162"/>
                </a:lnTo>
                <a:lnTo>
                  <a:pt x="1413255" y="177672"/>
                </a:lnTo>
                <a:lnTo>
                  <a:pt x="1453895" y="206120"/>
                </a:lnTo>
                <a:lnTo>
                  <a:pt x="1480164" y="232231"/>
                </a:lnTo>
                <a:lnTo>
                  <a:pt x="1509686" y="208053"/>
                </a:lnTo>
                <a:lnTo>
                  <a:pt x="1478026" y="176530"/>
                </a:lnTo>
                <a:lnTo>
                  <a:pt x="1431670" y="144399"/>
                </a:lnTo>
                <a:lnTo>
                  <a:pt x="1381632" y="118237"/>
                </a:lnTo>
                <a:lnTo>
                  <a:pt x="1326261" y="94995"/>
                </a:lnTo>
                <a:lnTo>
                  <a:pt x="1265936" y="73913"/>
                </a:lnTo>
                <a:lnTo>
                  <a:pt x="1217549" y="59055"/>
                </a:lnTo>
                <a:lnTo>
                  <a:pt x="1164716" y="44322"/>
                </a:lnTo>
                <a:lnTo>
                  <a:pt x="1140239" y="38100"/>
                </a:lnTo>
                <a:close/>
              </a:path>
            </a:pathLst>
          </a:custGeom>
          <a:solidFill>
            <a:srgbClr val="FFC000"/>
          </a:solidFill>
        </p:spPr>
        <p:txBody>
          <a:bodyPr wrap="square" lIns="0" tIns="0" rIns="0" bIns="0" rtlCol="0"/>
          <a:lstStyle/>
          <a:p>
            <a:endParaRPr/>
          </a:p>
        </p:txBody>
      </p:sp>
      <p:sp>
        <p:nvSpPr>
          <p:cNvPr id="5" name="object 5"/>
          <p:cNvSpPr/>
          <p:nvPr/>
        </p:nvSpPr>
        <p:spPr>
          <a:xfrm>
            <a:off x="5138165" y="2142745"/>
            <a:ext cx="2353310" cy="695325"/>
          </a:xfrm>
          <a:custGeom>
            <a:avLst/>
            <a:gdLst/>
            <a:ahLst/>
            <a:cxnLst/>
            <a:rect l="l" t="t" r="r" b="b"/>
            <a:pathLst>
              <a:path w="2353309" h="695325">
                <a:moveTo>
                  <a:pt x="590804" y="0"/>
                </a:moveTo>
                <a:lnTo>
                  <a:pt x="0" y="694943"/>
                </a:lnTo>
                <a:lnTo>
                  <a:pt x="1762252" y="684783"/>
                </a:lnTo>
                <a:lnTo>
                  <a:pt x="2353056" y="20446"/>
                </a:lnTo>
                <a:lnTo>
                  <a:pt x="590804" y="0"/>
                </a:lnTo>
                <a:close/>
              </a:path>
            </a:pathLst>
          </a:custGeom>
          <a:ln w="25908">
            <a:solidFill>
              <a:srgbClr val="344B5E"/>
            </a:solidFill>
          </a:ln>
        </p:spPr>
        <p:txBody>
          <a:bodyPr wrap="square" lIns="0" tIns="0" rIns="0" bIns="0" rtlCol="0"/>
          <a:lstStyle/>
          <a:p>
            <a:endParaRPr/>
          </a:p>
        </p:txBody>
      </p:sp>
      <p:sp>
        <p:nvSpPr>
          <p:cNvPr id="6" name="object 6"/>
          <p:cNvSpPr/>
          <p:nvPr/>
        </p:nvSpPr>
        <p:spPr>
          <a:xfrm>
            <a:off x="6904481" y="2162555"/>
            <a:ext cx="607060" cy="2702560"/>
          </a:xfrm>
          <a:custGeom>
            <a:avLst/>
            <a:gdLst/>
            <a:ahLst/>
            <a:cxnLst/>
            <a:rect l="l" t="t" r="r" b="b"/>
            <a:pathLst>
              <a:path w="607059" h="2702560">
                <a:moveTo>
                  <a:pt x="0" y="657479"/>
                </a:moveTo>
                <a:lnTo>
                  <a:pt x="257" y="708599"/>
                </a:lnTo>
                <a:lnTo>
                  <a:pt x="514" y="759719"/>
                </a:lnTo>
                <a:lnTo>
                  <a:pt x="771" y="810838"/>
                </a:lnTo>
                <a:lnTo>
                  <a:pt x="1028" y="861958"/>
                </a:lnTo>
                <a:lnTo>
                  <a:pt x="1285" y="913076"/>
                </a:lnTo>
                <a:lnTo>
                  <a:pt x="1543" y="964194"/>
                </a:lnTo>
                <a:lnTo>
                  <a:pt x="1800" y="1015312"/>
                </a:lnTo>
                <a:lnTo>
                  <a:pt x="2057" y="1066430"/>
                </a:lnTo>
                <a:lnTo>
                  <a:pt x="2314" y="1117547"/>
                </a:lnTo>
                <a:lnTo>
                  <a:pt x="2571" y="1168663"/>
                </a:lnTo>
                <a:lnTo>
                  <a:pt x="2828" y="1219780"/>
                </a:lnTo>
                <a:lnTo>
                  <a:pt x="3086" y="1270896"/>
                </a:lnTo>
                <a:lnTo>
                  <a:pt x="3343" y="1322011"/>
                </a:lnTo>
                <a:lnTo>
                  <a:pt x="3600" y="1373127"/>
                </a:lnTo>
                <a:lnTo>
                  <a:pt x="3857" y="1424242"/>
                </a:lnTo>
                <a:lnTo>
                  <a:pt x="4114" y="1475356"/>
                </a:lnTo>
                <a:lnTo>
                  <a:pt x="4371" y="1526471"/>
                </a:lnTo>
                <a:lnTo>
                  <a:pt x="4629" y="1577585"/>
                </a:lnTo>
                <a:lnTo>
                  <a:pt x="4886" y="1628699"/>
                </a:lnTo>
                <a:lnTo>
                  <a:pt x="5143" y="1679813"/>
                </a:lnTo>
                <a:lnTo>
                  <a:pt x="5400" y="1730926"/>
                </a:lnTo>
                <a:lnTo>
                  <a:pt x="5657" y="1782039"/>
                </a:lnTo>
                <a:lnTo>
                  <a:pt x="5915" y="1833152"/>
                </a:lnTo>
                <a:lnTo>
                  <a:pt x="6172" y="1884265"/>
                </a:lnTo>
                <a:lnTo>
                  <a:pt x="6429" y="1935378"/>
                </a:lnTo>
                <a:lnTo>
                  <a:pt x="6686" y="1986490"/>
                </a:lnTo>
                <a:lnTo>
                  <a:pt x="6943" y="2037602"/>
                </a:lnTo>
                <a:lnTo>
                  <a:pt x="7200" y="2088714"/>
                </a:lnTo>
                <a:lnTo>
                  <a:pt x="7458" y="2139826"/>
                </a:lnTo>
                <a:lnTo>
                  <a:pt x="7715" y="2190938"/>
                </a:lnTo>
                <a:lnTo>
                  <a:pt x="7972" y="2242050"/>
                </a:lnTo>
                <a:lnTo>
                  <a:pt x="8229" y="2293161"/>
                </a:lnTo>
                <a:lnTo>
                  <a:pt x="8486" y="2344273"/>
                </a:lnTo>
                <a:lnTo>
                  <a:pt x="8743" y="2395384"/>
                </a:lnTo>
                <a:lnTo>
                  <a:pt x="9001" y="2446496"/>
                </a:lnTo>
                <a:lnTo>
                  <a:pt x="9258" y="2497607"/>
                </a:lnTo>
                <a:lnTo>
                  <a:pt x="9515" y="2548718"/>
                </a:lnTo>
                <a:lnTo>
                  <a:pt x="9772" y="2599829"/>
                </a:lnTo>
                <a:lnTo>
                  <a:pt x="10029" y="2650940"/>
                </a:lnTo>
                <a:lnTo>
                  <a:pt x="10287" y="2702052"/>
                </a:lnTo>
                <a:lnTo>
                  <a:pt x="606551" y="2003425"/>
                </a:lnTo>
                <a:lnTo>
                  <a:pt x="585977" y="0"/>
                </a:lnTo>
                <a:lnTo>
                  <a:pt x="0" y="657479"/>
                </a:lnTo>
                <a:close/>
              </a:path>
            </a:pathLst>
          </a:custGeom>
          <a:ln w="25908">
            <a:solidFill>
              <a:srgbClr val="344B5E"/>
            </a:solidFill>
          </a:ln>
        </p:spPr>
        <p:txBody>
          <a:bodyPr wrap="square" lIns="0" tIns="0" rIns="0" bIns="0" rtlCol="0"/>
          <a:lstStyle/>
          <a:p>
            <a:endParaRPr/>
          </a:p>
        </p:txBody>
      </p:sp>
      <p:sp>
        <p:nvSpPr>
          <p:cNvPr id="7" name="object 7"/>
          <p:cNvSpPr/>
          <p:nvPr/>
        </p:nvSpPr>
        <p:spPr>
          <a:xfrm>
            <a:off x="5138165" y="2840736"/>
            <a:ext cx="1788160" cy="2045335"/>
          </a:xfrm>
          <a:custGeom>
            <a:avLst/>
            <a:gdLst/>
            <a:ahLst/>
            <a:cxnLst/>
            <a:rect l="l" t="t" r="r" b="b"/>
            <a:pathLst>
              <a:path w="1788159" h="2045335">
                <a:moveTo>
                  <a:pt x="0" y="0"/>
                </a:moveTo>
                <a:lnTo>
                  <a:pt x="30861" y="2045208"/>
                </a:lnTo>
                <a:lnTo>
                  <a:pt x="1787652" y="2045208"/>
                </a:lnTo>
              </a:path>
            </a:pathLst>
          </a:custGeom>
          <a:ln w="25908">
            <a:solidFill>
              <a:srgbClr val="344B5E"/>
            </a:solidFill>
          </a:ln>
        </p:spPr>
        <p:txBody>
          <a:bodyPr wrap="square" lIns="0" tIns="0" rIns="0" bIns="0" rtlCol="0"/>
          <a:lstStyle/>
          <a:p>
            <a:endParaRPr/>
          </a:p>
        </p:txBody>
      </p:sp>
      <p:sp>
        <p:nvSpPr>
          <p:cNvPr id="8" name="object 8"/>
          <p:cNvSpPr/>
          <p:nvPr/>
        </p:nvSpPr>
        <p:spPr>
          <a:xfrm>
            <a:off x="2117599" y="3680278"/>
            <a:ext cx="1838325" cy="1134110"/>
          </a:xfrm>
          <a:custGeom>
            <a:avLst/>
            <a:gdLst/>
            <a:ahLst/>
            <a:cxnLst/>
            <a:rect l="l" t="t" r="r" b="b"/>
            <a:pathLst>
              <a:path w="1838325" h="1134110">
                <a:moveTo>
                  <a:pt x="0" y="496370"/>
                </a:moveTo>
                <a:lnTo>
                  <a:pt x="8425" y="550564"/>
                </a:lnTo>
                <a:lnTo>
                  <a:pt x="18636" y="603403"/>
                </a:lnTo>
                <a:lnTo>
                  <a:pt x="32416" y="653533"/>
                </a:lnTo>
                <a:lnTo>
                  <a:pt x="51552" y="699599"/>
                </a:lnTo>
                <a:lnTo>
                  <a:pt x="77828" y="740246"/>
                </a:lnTo>
                <a:lnTo>
                  <a:pt x="113029" y="774119"/>
                </a:lnTo>
                <a:lnTo>
                  <a:pt x="148834" y="796340"/>
                </a:lnTo>
                <a:lnTo>
                  <a:pt x="193869" y="817319"/>
                </a:lnTo>
                <a:lnTo>
                  <a:pt x="245006" y="835971"/>
                </a:lnTo>
                <a:lnTo>
                  <a:pt x="299116" y="851208"/>
                </a:lnTo>
                <a:lnTo>
                  <a:pt x="353072" y="861945"/>
                </a:lnTo>
                <a:lnTo>
                  <a:pt x="403744" y="867095"/>
                </a:lnTo>
                <a:lnTo>
                  <a:pt x="448005" y="865572"/>
                </a:lnTo>
                <a:lnTo>
                  <a:pt x="510908" y="832592"/>
                </a:lnTo>
                <a:lnTo>
                  <a:pt x="530800" y="795249"/>
                </a:lnTo>
                <a:lnTo>
                  <a:pt x="544379" y="748666"/>
                </a:lnTo>
                <a:lnTo>
                  <a:pt x="553618" y="697252"/>
                </a:lnTo>
                <a:lnTo>
                  <a:pt x="560495" y="645413"/>
                </a:lnTo>
                <a:lnTo>
                  <a:pt x="566982" y="597557"/>
                </a:lnTo>
                <a:lnTo>
                  <a:pt x="575056" y="558092"/>
                </a:lnTo>
                <a:lnTo>
                  <a:pt x="582485" y="503050"/>
                </a:lnTo>
                <a:lnTo>
                  <a:pt x="581532" y="455889"/>
                </a:lnTo>
                <a:lnTo>
                  <a:pt x="587628" y="416110"/>
                </a:lnTo>
                <a:lnTo>
                  <a:pt x="616203" y="383213"/>
                </a:lnTo>
                <a:lnTo>
                  <a:pt x="694453" y="357359"/>
                </a:lnTo>
                <a:lnTo>
                  <a:pt x="746729" y="348870"/>
                </a:lnTo>
                <a:lnTo>
                  <a:pt x="801548" y="342025"/>
                </a:lnTo>
                <a:lnTo>
                  <a:pt x="854243" y="335838"/>
                </a:lnTo>
                <a:lnTo>
                  <a:pt x="900147" y="329322"/>
                </a:lnTo>
                <a:lnTo>
                  <a:pt x="934593" y="321491"/>
                </a:lnTo>
                <a:lnTo>
                  <a:pt x="967291" y="310401"/>
                </a:lnTo>
                <a:lnTo>
                  <a:pt x="979487" y="302203"/>
                </a:lnTo>
                <a:lnTo>
                  <a:pt x="984634" y="288219"/>
                </a:lnTo>
                <a:lnTo>
                  <a:pt x="996188" y="259769"/>
                </a:lnTo>
                <a:lnTo>
                  <a:pt x="1008134" y="226057"/>
                </a:lnTo>
                <a:lnTo>
                  <a:pt x="1019367" y="180611"/>
                </a:lnTo>
                <a:lnTo>
                  <a:pt x="1031462" y="130007"/>
                </a:lnTo>
                <a:lnTo>
                  <a:pt x="1045990" y="80822"/>
                </a:lnTo>
                <a:lnTo>
                  <a:pt x="1064526" y="39630"/>
                </a:lnTo>
                <a:lnTo>
                  <a:pt x="1088644" y="13008"/>
                </a:lnTo>
                <a:lnTo>
                  <a:pt x="1125353" y="0"/>
                </a:lnTo>
                <a:lnTo>
                  <a:pt x="1168804" y="316"/>
                </a:lnTo>
                <a:lnTo>
                  <a:pt x="1217510" y="11253"/>
                </a:lnTo>
                <a:lnTo>
                  <a:pt x="1269983" y="30102"/>
                </a:lnTo>
                <a:lnTo>
                  <a:pt x="1324737" y="54156"/>
                </a:lnTo>
                <a:lnTo>
                  <a:pt x="1361524" y="72278"/>
                </a:lnTo>
                <a:lnTo>
                  <a:pt x="1401702" y="94142"/>
                </a:lnTo>
                <a:lnTo>
                  <a:pt x="1444006" y="119142"/>
                </a:lnTo>
                <a:lnTo>
                  <a:pt x="1487169" y="146676"/>
                </a:lnTo>
                <a:lnTo>
                  <a:pt x="1529928" y="176138"/>
                </a:lnTo>
                <a:lnTo>
                  <a:pt x="1571017" y="206925"/>
                </a:lnTo>
                <a:lnTo>
                  <a:pt x="1609171" y="238433"/>
                </a:lnTo>
                <a:lnTo>
                  <a:pt x="1643126" y="270056"/>
                </a:lnTo>
                <a:lnTo>
                  <a:pt x="1678454" y="308885"/>
                </a:lnTo>
                <a:lnTo>
                  <a:pt x="1712008" y="351930"/>
                </a:lnTo>
                <a:lnTo>
                  <a:pt x="1743070" y="397126"/>
                </a:lnTo>
                <a:lnTo>
                  <a:pt x="1770921" y="442406"/>
                </a:lnTo>
                <a:lnTo>
                  <a:pt x="1794844" y="485705"/>
                </a:lnTo>
                <a:lnTo>
                  <a:pt x="1814122" y="524955"/>
                </a:lnTo>
                <a:lnTo>
                  <a:pt x="1837896" y="600044"/>
                </a:lnTo>
                <a:lnTo>
                  <a:pt x="1832514" y="628815"/>
                </a:lnTo>
                <a:lnTo>
                  <a:pt x="1817179" y="653086"/>
                </a:lnTo>
                <a:lnTo>
                  <a:pt x="1797177" y="681536"/>
                </a:lnTo>
                <a:lnTo>
                  <a:pt x="1774195" y="715362"/>
                </a:lnTo>
                <a:lnTo>
                  <a:pt x="1745249" y="750307"/>
                </a:lnTo>
                <a:lnTo>
                  <a:pt x="1708898" y="786871"/>
                </a:lnTo>
                <a:lnTo>
                  <a:pt x="1663700" y="825554"/>
                </a:lnTo>
                <a:lnTo>
                  <a:pt x="1624055" y="854436"/>
                </a:lnTo>
                <a:lnTo>
                  <a:pt x="1575439" y="886467"/>
                </a:lnTo>
                <a:lnTo>
                  <a:pt x="1523126" y="919360"/>
                </a:lnTo>
                <a:lnTo>
                  <a:pt x="1472390" y="950823"/>
                </a:lnTo>
                <a:lnTo>
                  <a:pt x="1428505" y="978569"/>
                </a:lnTo>
                <a:lnTo>
                  <a:pt x="1396746" y="1000306"/>
                </a:lnTo>
                <a:lnTo>
                  <a:pt x="1371099" y="1018827"/>
                </a:lnTo>
                <a:lnTo>
                  <a:pt x="1362646" y="1026071"/>
                </a:lnTo>
                <a:lnTo>
                  <a:pt x="1366099" y="1030721"/>
                </a:lnTo>
                <a:lnTo>
                  <a:pt x="1376172" y="1041454"/>
                </a:lnTo>
                <a:lnTo>
                  <a:pt x="1400296" y="1065329"/>
                </a:lnTo>
                <a:lnTo>
                  <a:pt x="1438386" y="1096109"/>
                </a:lnTo>
                <a:lnTo>
                  <a:pt x="1473594" y="1122707"/>
                </a:lnTo>
                <a:lnTo>
                  <a:pt x="1489075" y="1134037"/>
                </a:lnTo>
              </a:path>
            </a:pathLst>
          </a:custGeom>
          <a:ln w="25908">
            <a:solidFill>
              <a:srgbClr val="344B5E"/>
            </a:solidFill>
            <a:prstDash val="sysDash"/>
          </a:ln>
        </p:spPr>
        <p:txBody>
          <a:bodyPr wrap="square" lIns="0" tIns="0" rIns="0" bIns="0" rtlCol="0"/>
          <a:lstStyle/>
          <a:p>
            <a:endParaRPr/>
          </a:p>
        </p:txBody>
      </p:sp>
      <p:sp>
        <p:nvSpPr>
          <p:cNvPr id="9" name="object 9"/>
          <p:cNvSpPr/>
          <p:nvPr/>
        </p:nvSpPr>
        <p:spPr>
          <a:xfrm>
            <a:off x="5174741" y="2142744"/>
            <a:ext cx="600710" cy="2733040"/>
          </a:xfrm>
          <a:custGeom>
            <a:avLst/>
            <a:gdLst/>
            <a:ahLst/>
            <a:cxnLst/>
            <a:rect l="l" t="t" r="r" b="b"/>
            <a:pathLst>
              <a:path w="600710" h="2733040">
                <a:moveTo>
                  <a:pt x="580390" y="0"/>
                </a:moveTo>
                <a:lnTo>
                  <a:pt x="600456" y="2034031"/>
                </a:lnTo>
                <a:lnTo>
                  <a:pt x="0" y="2732531"/>
                </a:lnTo>
              </a:path>
            </a:pathLst>
          </a:custGeom>
          <a:ln w="25908">
            <a:solidFill>
              <a:srgbClr val="344B5E"/>
            </a:solidFill>
            <a:prstDash val="sysDash"/>
          </a:ln>
        </p:spPr>
        <p:txBody>
          <a:bodyPr wrap="square" lIns="0" tIns="0" rIns="0" bIns="0" rtlCol="0"/>
          <a:lstStyle/>
          <a:p>
            <a:endParaRPr/>
          </a:p>
        </p:txBody>
      </p:sp>
      <p:sp>
        <p:nvSpPr>
          <p:cNvPr id="10" name="object 10"/>
          <p:cNvSpPr/>
          <p:nvPr/>
        </p:nvSpPr>
        <p:spPr>
          <a:xfrm>
            <a:off x="5775198" y="4166616"/>
            <a:ext cx="1736725" cy="10795"/>
          </a:xfrm>
          <a:custGeom>
            <a:avLst/>
            <a:gdLst/>
            <a:ahLst/>
            <a:cxnLst/>
            <a:rect l="l" t="t" r="r" b="b"/>
            <a:pathLst>
              <a:path w="1736725" h="10795">
                <a:moveTo>
                  <a:pt x="0" y="10286"/>
                </a:moveTo>
                <a:lnTo>
                  <a:pt x="1736344" y="0"/>
                </a:lnTo>
              </a:path>
            </a:pathLst>
          </a:custGeom>
          <a:ln w="25908">
            <a:solidFill>
              <a:srgbClr val="344B5E"/>
            </a:solidFill>
            <a:prstDash val="sysDash"/>
          </a:ln>
        </p:spPr>
        <p:txBody>
          <a:bodyPr wrap="square" lIns="0" tIns="0" rIns="0" bIns="0" rtlCol="0"/>
          <a:lstStyle/>
          <a:p>
            <a:endParaRPr/>
          </a:p>
        </p:txBody>
      </p:sp>
      <p:sp>
        <p:nvSpPr>
          <p:cNvPr id="11" name="object 11"/>
          <p:cNvSpPr/>
          <p:nvPr/>
        </p:nvSpPr>
        <p:spPr>
          <a:xfrm>
            <a:off x="3339085" y="3859529"/>
            <a:ext cx="164591" cy="16611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872739" y="4162805"/>
            <a:ext cx="166116" cy="166116"/>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596640" y="4242053"/>
            <a:ext cx="166116" cy="166116"/>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171444" y="4453891"/>
            <a:ext cx="166116" cy="164591"/>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017776" y="4453891"/>
            <a:ext cx="166116" cy="164591"/>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096001" y="3399282"/>
            <a:ext cx="166115" cy="166116"/>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6978395" y="3259073"/>
            <a:ext cx="164592" cy="16611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6454141" y="4263390"/>
            <a:ext cx="164591" cy="166116"/>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5756148" y="4051554"/>
            <a:ext cx="164591" cy="166116"/>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612635" y="3774185"/>
            <a:ext cx="166116" cy="166116"/>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5168646" y="2727960"/>
            <a:ext cx="2290572" cy="1408176"/>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5168646" y="2727960"/>
            <a:ext cx="2291080" cy="1408430"/>
          </a:xfrm>
          <a:custGeom>
            <a:avLst/>
            <a:gdLst/>
            <a:ahLst/>
            <a:cxnLst/>
            <a:rect l="l" t="t" r="r" b="b"/>
            <a:pathLst>
              <a:path w="2291079" h="1408429">
                <a:moveTo>
                  <a:pt x="595756" y="462533"/>
                </a:moveTo>
                <a:lnTo>
                  <a:pt x="0" y="1408176"/>
                </a:lnTo>
                <a:lnTo>
                  <a:pt x="1715388" y="914781"/>
                </a:lnTo>
                <a:lnTo>
                  <a:pt x="2290572" y="0"/>
                </a:lnTo>
                <a:lnTo>
                  <a:pt x="595756" y="462533"/>
                </a:lnTo>
                <a:close/>
              </a:path>
            </a:pathLst>
          </a:custGeom>
          <a:ln w="25908">
            <a:solidFill>
              <a:srgbClr val="344B5E"/>
            </a:solidFill>
          </a:ln>
        </p:spPr>
        <p:txBody>
          <a:bodyPr wrap="square" lIns="0" tIns="0" rIns="0" bIns="0" rtlCol="0"/>
          <a:lstStyle/>
          <a:p>
            <a:endParaRPr/>
          </a:p>
        </p:txBody>
      </p:sp>
      <p:sp>
        <p:nvSpPr>
          <p:cNvPr id="23" name="object 23"/>
          <p:cNvSpPr/>
          <p:nvPr/>
        </p:nvSpPr>
        <p:spPr>
          <a:xfrm>
            <a:off x="3767328" y="4536186"/>
            <a:ext cx="166116" cy="166115"/>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4130040" y="3972305"/>
            <a:ext cx="164592" cy="166116"/>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3770376" y="3627882"/>
            <a:ext cx="166116" cy="166116"/>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2714244" y="3748277"/>
            <a:ext cx="164592" cy="164592"/>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2350007" y="4158234"/>
            <a:ext cx="166116" cy="166116"/>
          </a:xfrm>
          <a:prstGeom prst="rect">
            <a:avLst/>
          </a:prstGeom>
          <a:blipFill>
            <a:blip r:embed="rId7" cstate="print"/>
            <a:stretch>
              <a:fillRect/>
            </a:stretch>
          </a:blipFill>
        </p:spPr>
        <p:txBody>
          <a:bodyPr wrap="square" lIns="0" tIns="0" rIns="0" bIns="0" rtlCol="0"/>
          <a:lstStyle/>
          <a:p>
            <a:endParaRPr/>
          </a:p>
        </p:txBody>
      </p:sp>
      <p:sp>
        <p:nvSpPr>
          <p:cNvPr id="28" name="object 28"/>
          <p:cNvSpPr txBox="1"/>
          <p:nvPr/>
        </p:nvSpPr>
        <p:spPr>
          <a:xfrm>
            <a:off x="4429760" y="2460574"/>
            <a:ext cx="268605" cy="452120"/>
          </a:xfrm>
          <a:prstGeom prst="rect">
            <a:avLst/>
          </a:prstGeom>
        </p:spPr>
        <p:txBody>
          <a:bodyPr vert="horz" wrap="square" lIns="0" tIns="12065" rIns="0" bIns="0" rtlCol="0">
            <a:spAutoFit/>
          </a:bodyPr>
          <a:lstStyle/>
          <a:p>
            <a:pPr marL="12700">
              <a:spcBef>
                <a:spcPts val="95"/>
              </a:spcBef>
            </a:pPr>
            <a:r>
              <a:rPr sz="2800" spc="-890" dirty="0">
                <a:solidFill>
                  <a:srgbClr val="344B5E"/>
                </a:solidFill>
                <a:latin typeface="Verdana"/>
                <a:cs typeface="Verdana"/>
              </a:rPr>
              <a:t>𝜙</a:t>
            </a:r>
            <a:endParaRPr sz="2800">
              <a:latin typeface="Verdana"/>
              <a:cs typeface="Verdana"/>
            </a:endParaRPr>
          </a:p>
        </p:txBody>
      </p:sp>
      <p:sp>
        <p:nvSpPr>
          <p:cNvPr id="29" name="object 29"/>
          <p:cNvSpPr/>
          <p:nvPr/>
        </p:nvSpPr>
        <p:spPr>
          <a:xfrm>
            <a:off x="5381244" y="3338322"/>
            <a:ext cx="164592" cy="166116"/>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6176772" y="2995422"/>
            <a:ext cx="166115" cy="166116"/>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6016752" y="2451353"/>
            <a:ext cx="166116" cy="164592"/>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6533388" y="2451353"/>
            <a:ext cx="166116" cy="164592"/>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6630923" y="3076194"/>
            <a:ext cx="166116" cy="164592"/>
          </a:xfrm>
          <a:prstGeom prst="rect">
            <a:avLst/>
          </a:prstGeom>
          <a:blipFill>
            <a:blip r:embed="rId11" cstate="print"/>
            <a:stretch>
              <a:fillRect/>
            </a:stretch>
          </a:blipFill>
        </p:spPr>
        <p:txBody>
          <a:bodyPr wrap="square" lIns="0" tIns="0" rIns="0" bIns="0" rtlCol="0"/>
          <a:lstStyle/>
          <a:p>
            <a:endParaRPr/>
          </a:p>
        </p:txBody>
      </p:sp>
      <p:sp>
        <p:nvSpPr>
          <p:cNvPr id="34" name="object 3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34</a:t>
            </a:fld>
            <a:endParaRPr sz="800">
              <a:latin typeface="Arial"/>
              <a:cs typeface="Arial"/>
            </a:endParaRPr>
          </a:p>
        </p:txBody>
      </p:sp>
      <p:sp>
        <p:nvSpPr>
          <p:cNvPr id="36" name="标题 35">
            <a:extLst>
              <a:ext uri="{FF2B5EF4-FFF2-40B4-BE49-F238E27FC236}">
                <a16:creationId xmlns:a16="http://schemas.microsoft.com/office/drawing/2014/main" id="{67FA0BA9-8C0E-407F-9D6A-C8DCE342BB82}"/>
              </a:ext>
            </a:extLst>
          </p:cNvPr>
          <p:cNvSpPr>
            <a:spLocks noGrp="1"/>
          </p:cNvSpPr>
          <p:nvPr>
            <p:ph type="title"/>
          </p:nvPr>
        </p:nvSpPr>
        <p:spPr/>
        <p:txBody>
          <a:bodyPr/>
          <a:lstStyle/>
          <a:p>
            <a:r>
              <a:rPr lang="zh-CN" altLang="en-US" dirty="0"/>
              <a:t>核函数</a:t>
            </a:r>
          </a:p>
        </p:txBody>
      </p:sp>
      <p:sp>
        <p:nvSpPr>
          <p:cNvPr id="37" name="文本框 36">
            <a:extLst>
              <a:ext uri="{FF2B5EF4-FFF2-40B4-BE49-F238E27FC236}">
                <a16:creationId xmlns:a16="http://schemas.microsoft.com/office/drawing/2014/main" id="{03209ABC-9B87-4B8B-92B5-A4750F60FAC7}"/>
              </a:ext>
            </a:extLst>
          </p:cNvPr>
          <p:cNvSpPr txBox="1"/>
          <p:nvPr/>
        </p:nvSpPr>
        <p:spPr>
          <a:xfrm>
            <a:off x="611559" y="1417638"/>
            <a:ext cx="3725997" cy="461665"/>
          </a:xfrm>
          <a:prstGeom prst="rect">
            <a:avLst/>
          </a:prstGeom>
          <a:noFill/>
        </p:spPr>
        <p:txBody>
          <a:bodyPr wrap="square" rtlCol="0">
            <a:spAutoFit/>
          </a:bodyPr>
          <a:lstStyle/>
          <a:p>
            <a:r>
              <a:rPr lang="zh-CN" altLang="en-US" sz="2400" b="1" dirty="0">
                <a:solidFill>
                  <a:srgbClr val="84ADAF"/>
                </a:solidFill>
                <a:latin typeface="Trebuchet MS"/>
                <a:cs typeface="Trebuchet MS"/>
              </a:rPr>
              <a:t>把数据转换为线性可分的</a:t>
            </a:r>
            <a:endParaRPr lang="zh-CN" altLang="en-US" sz="2400" dirty="0"/>
          </a:p>
        </p:txBody>
      </p:sp>
    </p:spTree>
    <p:extLst>
      <p:ext uri="{BB962C8B-B14F-4D97-AF65-F5344CB8AC3E}">
        <p14:creationId xmlns:p14="http://schemas.microsoft.com/office/powerpoint/2010/main" val="3508295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2069BE-FC9B-415A-AE91-E38B1138E7E0}"/>
              </a:ext>
            </a:extLst>
          </p:cNvPr>
          <p:cNvPicPr>
            <a:picLocks noChangeAspect="1"/>
          </p:cNvPicPr>
          <p:nvPr/>
        </p:nvPicPr>
        <p:blipFill>
          <a:blip r:embed="rId2"/>
          <a:stretch>
            <a:fillRect/>
          </a:stretch>
        </p:blipFill>
        <p:spPr>
          <a:xfrm>
            <a:off x="152400" y="1844824"/>
            <a:ext cx="8839200" cy="3505200"/>
          </a:xfrm>
          <a:prstGeom prst="rect">
            <a:avLst/>
          </a:prstGeom>
        </p:spPr>
      </p:pic>
      <p:sp>
        <p:nvSpPr>
          <p:cNvPr id="3" name="标题 35">
            <a:extLst>
              <a:ext uri="{FF2B5EF4-FFF2-40B4-BE49-F238E27FC236}">
                <a16:creationId xmlns:a16="http://schemas.microsoft.com/office/drawing/2014/main" id="{C8F93674-FD58-464F-9062-548925E26AD4}"/>
              </a:ext>
            </a:extLst>
          </p:cNvPr>
          <p:cNvSpPr txBox="1">
            <a:spLocks/>
          </p:cNvSpPr>
          <p:nvPr/>
        </p:nvSpPr>
        <p:spPr>
          <a:xfrm>
            <a:off x="457200" y="911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a:t>核函数</a:t>
            </a:r>
            <a:endParaRPr lang="zh-CN" altLang="en-US" dirty="0"/>
          </a:p>
        </p:txBody>
      </p:sp>
    </p:spTree>
    <p:extLst>
      <p:ext uri="{BB962C8B-B14F-4D97-AF65-F5344CB8AC3E}">
        <p14:creationId xmlns:p14="http://schemas.microsoft.com/office/powerpoint/2010/main" val="540512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6782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4" name="object 4"/>
          <p:cNvSpPr/>
          <p:nvPr/>
        </p:nvSpPr>
        <p:spPr>
          <a:xfrm>
            <a:off x="160058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5" name="object 5"/>
          <p:cNvSpPr/>
          <p:nvPr/>
        </p:nvSpPr>
        <p:spPr>
          <a:xfrm>
            <a:off x="279616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6" name="object 6"/>
          <p:cNvSpPr/>
          <p:nvPr/>
        </p:nvSpPr>
        <p:spPr>
          <a:xfrm>
            <a:off x="279616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7" name="object 7"/>
          <p:cNvSpPr/>
          <p:nvPr/>
        </p:nvSpPr>
        <p:spPr>
          <a:xfrm>
            <a:off x="267729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8" name="object 8"/>
          <p:cNvSpPr/>
          <p:nvPr/>
        </p:nvSpPr>
        <p:spPr>
          <a:xfrm>
            <a:off x="267729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9" name="object 9"/>
          <p:cNvSpPr/>
          <p:nvPr/>
        </p:nvSpPr>
        <p:spPr>
          <a:xfrm>
            <a:off x="301409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10" name="object 10"/>
          <p:cNvSpPr/>
          <p:nvPr/>
        </p:nvSpPr>
        <p:spPr>
          <a:xfrm>
            <a:off x="301409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1" name="object 11"/>
          <p:cNvSpPr/>
          <p:nvPr/>
        </p:nvSpPr>
        <p:spPr>
          <a:xfrm>
            <a:off x="201435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12" name="object 12"/>
          <p:cNvSpPr/>
          <p:nvPr/>
        </p:nvSpPr>
        <p:spPr>
          <a:xfrm>
            <a:off x="201435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3" name="object 13"/>
          <p:cNvSpPr/>
          <p:nvPr/>
        </p:nvSpPr>
        <p:spPr>
          <a:xfrm>
            <a:off x="224295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4" name="object 14"/>
          <p:cNvSpPr/>
          <p:nvPr/>
        </p:nvSpPr>
        <p:spPr>
          <a:xfrm>
            <a:off x="224295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15" name="object 15"/>
          <p:cNvSpPr/>
          <p:nvPr/>
        </p:nvSpPr>
        <p:spPr>
          <a:xfrm>
            <a:off x="182080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16" name="object 16"/>
          <p:cNvSpPr/>
          <p:nvPr/>
        </p:nvSpPr>
        <p:spPr>
          <a:xfrm>
            <a:off x="182080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7" name="object 17"/>
          <p:cNvSpPr/>
          <p:nvPr/>
        </p:nvSpPr>
        <p:spPr>
          <a:xfrm>
            <a:off x="325336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solidFill>
        </p:spPr>
        <p:txBody>
          <a:bodyPr wrap="square" lIns="0" tIns="0" rIns="0" bIns="0" rtlCol="0"/>
          <a:lstStyle/>
          <a:p>
            <a:endParaRPr/>
          </a:p>
        </p:txBody>
      </p:sp>
      <p:sp>
        <p:nvSpPr>
          <p:cNvPr id="18" name="object 18"/>
          <p:cNvSpPr/>
          <p:nvPr/>
        </p:nvSpPr>
        <p:spPr>
          <a:xfrm>
            <a:off x="325336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9" name="object 19"/>
          <p:cNvSpPr/>
          <p:nvPr/>
        </p:nvSpPr>
        <p:spPr>
          <a:xfrm>
            <a:off x="216218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20" name="object 20"/>
          <p:cNvSpPr/>
          <p:nvPr/>
        </p:nvSpPr>
        <p:spPr>
          <a:xfrm>
            <a:off x="216218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1" name="object 21"/>
          <p:cNvSpPr/>
          <p:nvPr/>
        </p:nvSpPr>
        <p:spPr>
          <a:xfrm>
            <a:off x="3777619" y="2152651"/>
            <a:ext cx="257810" cy="259079"/>
          </a:xfrm>
          <a:custGeom>
            <a:avLst/>
            <a:gdLst/>
            <a:ahLst/>
            <a:cxnLst/>
            <a:rect l="l" t="t" r="r" b="b"/>
            <a:pathLst>
              <a:path w="257810" h="259080">
                <a:moveTo>
                  <a:pt x="128777" y="0"/>
                </a:moveTo>
                <a:lnTo>
                  <a:pt x="78652" y="10185"/>
                </a:lnTo>
                <a:lnTo>
                  <a:pt x="37718" y="37957"/>
                </a:lnTo>
                <a:lnTo>
                  <a:pt x="10120" y="79134"/>
                </a:lnTo>
                <a:lnTo>
                  <a:pt x="0" y="129539"/>
                </a:lnTo>
                <a:lnTo>
                  <a:pt x="10120" y="179945"/>
                </a:lnTo>
                <a:lnTo>
                  <a:pt x="37718"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22" name="object 22"/>
          <p:cNvSpPr/>
          <p:nvPr/>
        </p:nvSpPr>
        <p:spPr>
          <a:xfrm>
            <a:off x="3777619" y="2152651"/>
            <a:ext cx="257810" cy="259079"/>
          </a:xfrm>
          <a:custGeom>
            <a:avLst/>
            <a:gdLst/>
            <a:ahLst/>
            <a:cxnLst/>
            <a:rect l="l" t="t" r="r" b="b"/>
            <a:pathLst>
              <a:path w="257810" h="259080">
                <a:moveTo>
                  <a:pt x="0" y="129539"/>
                </a:moveTo>
                <a:lnTo>
                  <a:pt x="10120" y="79134"/>
                </a:lnTo>
                <a:lnTo>
                  <a:pt x="37718"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23" name="object 23"/>
          <p:cNvSpPr/>
          <p:nvPr/>
        </p:nvSpPr>
        <p:spPr>
          <a:xfrm>
            <a:off x="172326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24" name="object 24"/>
          <p:cNvSpPr/>
          <p:nvPr/>
        </p:nvSpPr>
        <p:spPr>
          <a:xfrm>
            <a:off x="172326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5" name="object 25"/>
          <p:cNvSpPr/>
          <p:nvPr/>
        </p:nvSpPr>
        <p:spPr>
          <a:xfrm>
            <a:off x="206464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26" name="object 26"/>
          <p:cNvSpPr/>
          <p:nvPr/>
        </p:nvSpPr>
        <p:spPr>
          <a:xfrm>
            <a:off x="206464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7" name="object 27"/>
          <p:cNvSpPr/>
          <p:nvPr/>
        </p:nvSpPr>
        <p:spPr>
          <a:xfrm>
            <a:off x="269253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28" name="object 28"/>
          <p:cNvSpPr/>
          <p:nvPr/>
        </p:nvSpPr>
        <p:spPr>
          <a:xfrm>
            <a:off x="269253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9" name="object 29"/>
          <p:cNvSpPr/>
          <p:nvPr/>
        </p:nvSpPr>
        <p:spPr>
          <a:xfrm>
            <a:off x="202197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0" name="object 30"/>
          <p:cNvSpPr/>
          <p:nvPr/>
        </p:nvSpPr>
        <p:spPr>
          <a:xfrm>
            <a:off x="202197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1" name="object 31"/>
          <p:cNvSpPr/>
          <p:nvPr/>
        </p:nvSpPr>
        <p:spPr>
          <a:xfrm>
            <a:off x="272148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32" name="object 32"/>
          <p:cNvSpPr/>
          <p:nvPr/>
        </p:nvSpPr>
        <p:spPr>
          <a:xfrm>
            <a:off x="272148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33" name="object 33"/>
          <p:cNvSpPr/>
          <p:nvPr/>
        </p:nvSpPr>
        <p:spPr>
          <a:xfrm>
            <a:off x="243802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34" name="object 34"/>
          <p:cNvSpPr/>
          <p:nvPr/>
        </p:nvSpPr>
        <p:spPr>
          <a:xfrm>
            <a:off x="243802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5" name="object 35"/>
          <p:cNvSpPr/>
          <p:nvPr/>
        </p:nvSpPr>
        <p:spPr>
          <a:xfrm>
            <a:off x="320154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6" name="object 36"/>
          <p:cNvSpPr/>
          <p:nvPr/>
        </p:nvSpPr>
        <p:spPr>
          <a:xfrm>
            <a:off x="320154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7" name="object 37"/>
          <p:cNvSpPr/>
          <p:nvPr/>
        </p:nvSpPr>
        <p:spPr>
          <a:xfrm>
            <a:off x="3448437" y="3342894"/>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38" name="object 38"/>
          <p:cNvSpPr/>
          <p:nvPr/>
        </p:nvSpPr>
        <p:spPr>
          <a:xfrm>
            <a:off x="3448437" y="3342894"/>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39" name="object 39"/>
          <p:cNvSpPr/>
          <p:nvPr/>
        </p:nvSpPr>
        <p:spPr>
          <a:xfrm>
            <a:off x="3445388" y="2870454"/>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40" name="object 40"/>
          <p:cNvSpPr/>
          <p:nvPr/>
        </p:nvSpPr>
        <p:spPr>
          <a:xfrm>
            <a:off x="3445388" y="2870454"/>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1" name="object 41"/>
          <p:cNvSpPr/>
          <p:nvPr/>
        </p:nvSpPr>
        <p:spPr>
          <a:xfrm>
            <a:off x="317564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42" name="object 42"/>
          <p:cNvSpPr/>
          <p:nvPr/>
        </p:nvSpPr>
        <p:spPr>
          <a:xfrm>
            <a:off x="317564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43" name="object 43"/>
          <p:cNvSpPr/>
          <p:nvPr/>
        </p:nvSpPr>
        <p:spPr>
          <a:xfrm>
            <a:off x="4096137" y="1800606"/>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44" name="object 44"/>
          <p:cNvSpPr/>
          <p:nvPr/>
        </p:nvSpPr>
        <p:spPr>
          <a:xfrm>
            <a:off x="4096137" y="1800606"/>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45" name="object 45"/>
          <p:cNvSpPr/>
          <p:nvPr/>
        </p:nvSpPr>
        <p:spPr>
          <a:xfrm>
            <a:off x="4780412" y="1777746"/>
            <a:ext cx="257810" cy="257810"/>
          </a:xfrm>
          <a:custGeom>
            <a:avLst/>
            <a:gdLst/>
            <a:ahLst/>
            <a:cxnLst/>
            <a:rect l="l" t="t" r="r" b="b"/>
            <a:pathLst>
              <a:path w="257810" h="257809">
                <a:moveTo>
                  <a:pt x="128777" y="0"/>
                </a:moveTo>
                <a:lnTo>
                  <a:pt x="78652" y="10120"/>
                </a:lnTo>
                <a:lnTo>
                  <a:pt x="37719" y="37718"/>
                </a:lnTo>
                <a:lnTo>
                  <a:pt x="10120" y="78652"/>
                </a:lnTo>
                <a:lnTo>
                  <a:pt x="0" y="128777"/>
                </a:lnTo>
                <a:lnTo>
                  <a:pt x="10120" y="178903"/>
                </a:lnTo>
                <a:lnTo>
                  <a:pt x="37719" y="219837"/>
                </a:lnTo>
                <a:lnTo>
                  <a:pt x="78652" y="247435"/>
                </a:lnTo>
                <a:lnTo>
                  <a:pt x="128777" y="257555"/>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46" name="object 46"/>
          <p:cNvSpPr/>
          <p:nvPr/>
        </p:nvSpPr>
        <p:spPr>
          <a:xfrm>
            <a:off x="4780412" y="1777746"/>
            <a:ext cx="257810" cy="257810"/>
          </a:xfrm>
          <a:custGeom>
            <a:avLst/>
            <a:gdLst/>
            <a:ahLst/>
            <a:cxnLst/>
            <a:rect l="l" t="t" r="r" b="b"/>
            <a:pathLst>
              <a:path w="257810" h="257809">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5"/>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7" name="object 47"/>
          <p:cNvSpPr/>
          <p:nvPr/>
        </p:nvSpPr>
        <p:spPr>
          <a:xfrm>
            <a:off x="374104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8" name="object 48"/>
          <p:cNvSpPr/>
          <p:nvPr/>
        </p:nvSpPr>
        <p:spPr>
          <a:xfrm>
            <a:off x="374104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9" name="object 49"/>
          <p:cNvSpPr/>
          <p:nvPr/>
        </p:nvSpPr>
        <p:spPr>
          <a:xfrm>
            <a:off x="322745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50" name="object 50"/>
          <p:cNvSpPr/>
          <p:nvPr/>
        </p:nvSpPr>
        <p:spPr>
          <a:xfrm>
            <a:off x="322745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51" name="object 51"/>
          <p:cNvSpPr/>
          <p:nvPr/>
        </p:nvSpPr>
        <p:spPr>
          <a:xfrm>
            <a:off x="448475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52" name="object 52"/>
          <p:cNvSpPr/>
          <p:nvPr/>
        </p:nvSpPr>
        <p:spPr>
          <a:xfrm>
            <a:off x="448475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3" name="object 53"/>
          <p:cNvSpPr/>
          <p:nvPr/>
        </p:nvSpPr>
        <p:spPr>
          <a:xfrm>
            <a:off x="426377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54" name="object 54"/>
          <p:cNvSpPr/>
          <p:nvPr/>
        </p:nvSpPr>
        <p:spPr>
          <a:xfrm>
            <a:off x="426377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55" name="object 55"/>
          <p:cNvSpPr/>
          <p:nvPr/>
        </p:nvSpPr>
        <p:spPr>
          <a:xfrm>
            <a:off x="4815463" y="3597401"/>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84ADAF"/>
          </a:solidFill>
        </p:spPr>
        <p:txBody>
          <a:bodyPr wrap="square" lIns="0" tIns="0" rIns="0" bIns="0" rtlCol="0"/>
          <a:lstStyle/>
          <a:p>
            <a:endParaRPr/>
          </a:p>
        </p:txBody>
      </p:sp>
      <p:sp>
        <p:nvSpPr>
          <p:cNvPr id="56" name="object 56"/>
          <p:cNvSpPr/>
          <p:nvPr/>
        </p:nvSpPr>
        <p:spPr>
          <a:xfrm>
            <a:off x="4815463" y="3597401"/>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57" name="object 57"/>
          <p:cNvSpPr/>
          <p:nvPr/>
        </p:nvSpPr>
        <p:spPr>
          <a:xfrm>
            <a:off x="5722245" y="3361182"/>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58" name="object 58"/>
          <p:cNvSpPr/>
          <p:nvPr/>
        </p:nvSpPr>
        <p:spPr>
          <a:xfrm>
            <a:off x="5722245" y="336118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59" name="object 59"/>
          <p:cNvSpPr/>
          <p:nvPr/>
        </p:nvSpPr>
        <p:spPr>
          <a:xfrm>
            <a:off x="517208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solidFill>
        </p:spPr>
        <p:txBody>
          <a:bodyPr wrap="square" lIns="0" tIns="0" rIns="0" bIns="0" rtlCol="0"/>
          <a:lstStyle/>
          <a:p>
            <a:endParaRPr/>
          </a:p>
        </p:txBody>
      </p:sp>
      <p:sp>
        <p:nvSpPr>
          <p:cNvPr id="60" name="object 60"/>
          <p:cNvSpPr/>
          <p:nvPr/>
        </p:nvSpPr>
        <p:spPr>
          <a:xfrm>
            <a:off x="517208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61" name="object 61"/>
          <p:cNvSpPr/>
          <p:nvPr/>
        </p:nvSpPr>
        <p:spPr>
          <a:xfrm>
            <a:off x="500901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2" name="object 62"/>
          <p:cNvSpPr/>
          <p:nvPr/>
        </p:nvSpPr>
        <p:spPr>
          <a:xfrm>
            <a:off x="500901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63" name="object 63"/>
          <p:cNvSpPr/>
          <p:nvPr/>
        </p:nvSpPr>
        <p:spPr>
          <a:xfrm>
            <a:off x="560794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64" name="object 64"/>
          <p:cNvSpPr/>
          <p:nvPr/>
        </p:nvSpPr>
        <p:spPr>
          <a:xfrm>
            <a:off x="560794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65" name="object 65"/>
          <p:cNvSpPr/>
          <p:nvPr/>
        </p:nvSpPr>
        <p:spPr>
          <a:xfrm>
            <a:off x="5400681" y="3518155"/>
            <a:ext cx="259079" cy="259079"/>
          </a:xfrm>
          <a:custGeom>
            <a:avLst/>
            <a:gdLst/>
            <a:ahLst/>
            <a:cxnLst/>
            <a:rect l="l" t="t" r="r" b="b"/>
            <a:pathLst>
              <a:path w="259079" h="259080">
                <a:moveTo>
                  <a:pt x="129539" y="0"/>
                </a:moveTo>
                <a:lnTo>
                  <a:pt x="79134" y="10185"/>
                </a:lnTo>
                <a:lnTo>
                  <a:pt x="37957" y="37957"/>
                </a:lnTo>
                <a:lnTo>
                  <a:pt x="10185" y="79134"/>
                </a:lnTo>
                <a:lnTo>
                  <a:pt x="0" y="129539"/>
                </a:lnTo>
                <a:lnTo>
                  <a:pt x="10185" y="179945"/>
                </a:lnTo>
                <a:lnTo>
                  <a:pt x="37957" y="221122"/>
                </a:lnTo>
                <a:lnTo>
                  <a:pt x="79134" y="248894"/>
                </a:lnTo>
                <a:lnTo>
                  <a:pt x="129539" y="259079"/>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66" name="object 66"/>
          <p:cNvSpPr/>
          <p:nvPr/>
        </p:nvSpPr>
        <p:spPr>
          <a:xfrm>
            <a:off x="5400681" y="3518155"/>
            <a:ext cx="259079" cy="259079"/>
          </a:xfrm>
          <a:custGeom>
            <a:avLst/>
            <a:gdLst/>
            <a:ahLst/>
            <a:cxnLst/>
            <a:rect l="l" t="t" r="r" b="b"/>
            <a:pathLst>
              <a:path w="259079" h="259080">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79"/>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67" name="object 67"/>
          <p:cNvSpPr/>
          <p:nvPr/>
        </p:nvSpPr>
        <p:spPr>
          <a:xfrm>
            <a:off x="574205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68" name="object 68"/>
          <p:cNvSpPr/>
          <p:nvPr/>
        </p:nvSpPr>
        <p:spPr>
          <a:xfrm>
            <a:off x="574205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69" name="object 69"/>
          <p:cNvSpPr/>
          <p:nvPr/>
        </p:nvSpPr>
        <p:spPr>
          <a:xfrm>
            <a:off x="4189100" y="2512314"/>
            <a:ext cx="257810" cy="257810"/>
          </a:xfrm>
          <a:custGeom>
            <a:avLst/>
            <a:gdLst/>
            <a:ahLst/>
            <a:cxnLst/>
            <a:rect l="l" t="t" r="r" b="b"/>
            <a:pathLst>
              <a:path w="257810" h="257810">
                <a:moveTo>
                  <a:pt x="128777" y="0"/>
                </a:moveTo>
                <a:lnTo>
                  <a:pt x="78652" y="10120"/>
                </a:lnTo>
                <a:lnTo>
                  <a:pt x="37719" y="37719"/>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9"/>
                </a:lnTo>
                <a:lnTo>
                  <a:pt x="178903" y="10120"/>
                </a:lnTo>
                <a:lnTo>
                  <a:pt x="128777" y="0"/>
                </a:lnTo>
                <a:close/>
              </a:path>
            </a:pathLst>
          </a:custGeom>
          <a:solidFill>
            <a:srgbClr val="D0692F"/>
          </a:solidFill>
        </p:spPr>
        <p:txBody>
          <a:bodyPr wrap="square" lIns="0" tIns="0" rIns="0" bIns="0" rtlCol="0"/>
          <a:lstStyle/>
          <a:p>
            <a:endParaRPr/>
          </a:p>
        </p:txBody>
      </p:sp>
      <p:sp>
        <p:nvSpPr>
          <p:cNvPr id="70" name="object 70"/>
          <p:cNvSpPr/>
          <p:nvPr/>
        </p:nvSpPr>
        <p:spPr>
          <a:xfrm>
            <a:off x="4189100" y="2512314"/>
            <a:ext cx="257810" cy="257810"/>
          </a:xfrm>
          <a:custGeom>
            <a:avLst/>
            <a:gdLst/>
            <a:ahLst/>
            <a:cxnLst/>
            <a:rect l="l" t="t" r="r" b="b"/>
            <a:pathLst>
              <a:path w="257810" h="257810">
                <a:moveTo>
                  <a:pt x="0" y="128777"/>
                </a:moveTo>
                <a:lnTo>
                  <a:pt x="10120" y="78652"/>
                </a:lnTo>
                <a:lnTo>
                  <a:pt x="37719" y="37719"/>
                </a:lnTo>
                <a:lnTo>
                  <a:pt x="78652" y="10120"/>
                </a:lnTo>
                <a:lnTo>
                  <a:pt x="128777" y="0"/>
                </a:lnTo>
                <a:lnTo>
                  <a:pt x="178903" y="10120"/>
                </a:lnTo>
                <a:lnTo>
                  <a:pt x="219837" y="37719"/>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71" name="object 71"/>
          <p:cNvSpPr/>
          <p:nvPr/>
        </p:nvSpPr>
        <p:spPr>
          <a:xfrm>
            <a:off x="4355215" y="2980182"/>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D0692F"/>
          </a:solidFill>
        </p:spPr>
        <p:txBody>
          <a:bodyPr wrap="square" lIns="0" tIns="0" rIns="0" bIns="0" rtlCol="0"/>
          <a:lstStyle/>
          <a:p>
            <a:endParaRPr/>
          </a:p>
        </p:txBody>
      </p:sp>
      <p:sp>
        <p:nvSpPr>
          <p:cNvPr id="72" name="object 72"/>
          <p:cNvSpPr/>
          <p:nvPr/>
        </p:nvSpPr>
        <p:spPr>
          <a:xfrm>
            <a:off x="4355215" y="2980182"/>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73" name="object 73"/>
          <p:cNvSpPr/>
          <p:nvPr/>
        </p:nvSpPr>
        <p:spPr>
          <a:xfrm>
            <a:off x="4874900" y="2881122"/>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D0692F"/>
          </a:solidFill>
        </p:spPr>
        <p:txBody>
          <a:bodyPr wrap="square" lIns="0" tIns="0" rIns="0" bIns="0" rtlCol="0"/>
          <a:lstStyle/>
          <a:p>
            <a:endParaRPr/>
          </a:p>
        </p:txBody>
      </p:sp>
      <p:sp>
        <p:nvSpPr>
          <p:cNvPr id="74" name="object 74"/>
          <p:cNvSpPr/>
          <p:nvPr/>
        </p:nvSpPr>
        <p:spPr>
          <a:xfrm>
            <a:off x="4874900" y="2881122"/>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75" name="object 75"/>
          <p:cNvSpPr/>
          <p:nvPr/>
        </p:nvSpPr>
        <p:spPr>
          <a:xfrm>
            <a:off x="4419224" y="2113026"/>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6" y="129539"/>
                </a:lnTo>
                <a:lnTo>
                  <a:pt x="247435" y="79134"/>
                </a:lnTo>
                <a:lnTo>
                  <a:pt x="219837" y="37957"/>
                </a:lnTo>
                <a:lnTo>
                  <a:pt x="178903" y="10185"/>
                </a:lnTo>
                <a:lnTo>
                  <a:pt x="128777" y="0"/>
                </a:lnTo>
                <a:close/>
              </a:path>
            </a:pathLst>
          </a:custGeom>
          <a:solidFill>
            <a:srgbClr val="D0692F"/>
          </a:solidFill>
        </p:spPr>
        <p:txBody>
          <a:bodyPr wrap="square" lIns="0" tIns="0" rIns="0" bIns="0" rtlCol="0"/>
          <a:lstStyle/>
          <a:p>
            <a:endParaRPr/>
          </a:p>
        </p:txBody>
      </p:sp>
      <p:sp>
        <p:nvSpPr>
          <p:cNvPr id="76" name="object 76"/>
          <p:cNvSpPr/>
          <p:nvPr/>
        </p:nvSpPr>
        <p:spPr>
          <a:xfrm>
            <a:off x="4419224" y="2113026"/>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6"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7" name="object 77"/>
          <p:cNvSpPr/>
          <p:nvPr/>
        </p:nvSpPr>
        <p:spPr>
          <a:xfrm>
            <a:off x="4955671" y="2314195"/>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D0692F"/>
          </a:solidFill>
        </p:spPr>
        <p:txBody>
          <a:bodyPr wrap="square" lIns="0" tIns="0" rIns="0" bIns="0" rtlCol="0"/>
          <a:lstStyle/>
          <a:p>
            <a:endParaRPr/>
          </a:p>
        </p:txBody>
      </p:sp>
      <p:sp>
        <p:nvSpPr>
          <p:cNvPr id="78" name="object 78"/>
          <p:cNvSpPr/>
          <p:nvPr/>
        </p:nvSpPr>
        <p:spPr>
          <a:xfrm>
            <a:off x="4955671" y="2314195"/>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9" name="object 79"/>
          <p:cNvSpPr/>
          <p:nvPr/>
        </p:nvSpPr>
        <p:spPr>
          <a:xfrm>
            <a:off x="4504568" y="2646426"/>
            <a:ext cx="257810" cy="257810"/>
          </a:xfrm>
          <a:custGeom>
            <a:avLst/>
            <a:gdLst/>
            <a:ahLst/>
            <a:cxnLst/>
            <a:rect l="l" t="t" r="r" b="b"/>
            <a:pathLst>
              <a:path w="257810" h="257810">
                <a:moveTo>
                  <a:pt x="128777" y="0"/>
                </a:moveTo>
                <a:lnTo>
                  <a:pt x="78652" y="10120"/>
                </a:lnTo>
                <a:lnTo>
                  <a:pt x="37718" y="37719"/>
                </a:lnTo>
                <a:lnTo>
                  <a:pt x="10120" y="78652"/>
                </a:lnTo>
                <a:lnTo>
                  <a:pt x="0" y="128778"/>
                </a:lnTo>
                <a:lnTo>
                  <a:pt x="10120" y="178903"/>
                </a:lnTo>
                <a:lnTo>
                  <a:pt x="37718" y="219837"/>
                </a:lnTo>
                <a:lnTo>
                  <a:pt x="78652" y="247435"/>
                </a:lnTo>
                <a:lnTo>
                  <a:pt x="128777" y="257556"/>
                </a:lnTo>
                <a:lnTo>
                  <a:pt x="178903" y="247435"/>
                </a:lnTo>
                <a:lnTo>
                  <a:pt x="219836" y="219837"/>
                </a:lnTo>
                <a:lnTo>
                  <a:pt x="247435" y="178903"/>
                </a:lnTo>
                <a:lnTo>
                  <a:pt x="257555" y="128778"/>
                </a:lnTo>
                <a:lnTo>
                  <a:pt x="247435" y="78652"/>
                </a:lnTo>
                <a:lnTo>
                  <a:pt x="219836" y="37719"/>
                </a:lnTo>
                <a:lnTo>
                  <a:pt x="178903" y="10120"/>
                </a:lnTo>
                <a:lnTo>
                  <a:pt x="128777" y="0"/>
                </a:lnTo>
                <a:close/>
              </a:path>
            </a:pathLst>
          </a:custGeom>
          <a:solidFill>
            <a:srgbClr val="D0692F"/>
          </a:solidFill>
        </p:spPr>
        <p:txBody>
          <a:bodyPr wrap="square" lIns="0" tIns="0" rIns="0" bIns="0" rtlCol="0"/>
          <a:lstStyle/>
          <a:p>
            <a:endParaRPr/>
          </a:p>
        </p:txBody>
      </p:sp>
      <p:sp>
        <p:nvSpPr>
          <p:cNvPr id="80" name="object 80"/>
          <p:cNvSpPr/>
          <p:nvPr/>
        </p:nvSpPr>
        <p:spPr>
          <a:xfrm>
            <a:off x="4504568" y="26464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1" name="object 81"/>
          <p:cNvSpPr/>
          <p:nvPr/>
        </p:nvSpPr>
        <p:spPr>
          <a:xfrm>
            <a:off x="5367151" y="2964943"/>
            <a:ext cx="257810" cy="259079"/>
          </a:xfrm>
          <a:custGeom>
            <a:avLst/>
            <a:gdLst/>
            <a:ahLst/>
            <a:cxnLst/>
            <a:rect l="l" t="t" r="r" b="b"/>
            <a:pathLst>
              <a:path w="257810" h="259080">
                <a:moveTo>
                  <a:pt x="128778" y="0"/>
                </a:moveTo>
                <a:lnTo>
                  <a:pt x="78652" y="10185"/>
                </a:lnTo>
                <a:lnTo>
                  <a:pt x="37719" y="37957"/>
                </a:lnTo>
                <a:lnTo>
                  <a:pt x="10120" y="79134"/>
                </a:lnTo>
                <a:lnTo>
                  <a:pt x="0" y="129539"/>
                </a:lnTo>
                <a:lnTo>
                  <a:pt x="10120" y="179945"/>
                </a:lnTo>
                <a:lnTo>
                  <a:pt x="37718" y="221122"/>
                </a:lnTo>
                <a:lnTo>
                  <a:pt x="78652" y="248894"/>
                </a:lnTo>
                <a:lnTo>
                  <a:pt x="128778" y="259080"/>
                </a:lnTo>
                <a:lnTo>
                  <a:pt x="178903" y="248894"/>
                </a:lnTo>
                <a:lnTo>
                  <a:pt x="219837" y="221122"/>
                </a:lnTo>
                <a:lnTo>
                  <a:pt x="247435" y="179945"/>
                </a:lnTo>
                <a:lnTo>
                  <a:pt x="257556" y="129539"/>
                </a:lnTo>
                <a:lnTo>
                  <a:pt x="247435" y="79134"/>
                </a:lnTo>
                <a:lnTo>
                  <a:pt x="219837" y="37957"/>
                </a:lnTo>
                <a:lnTo>
                  <a:pt x="178903" y="10185"/>
                </a:lnTo>
                <a:lnTo>
                  <a:pt x="128778" y="0"/>
                </a:lnTo>
                <a:close/>
              </a:path>
            </a:pathLst>
          </a:custGeom>
          <a:solidFill>
            <a:srgbClr val="D0692F"/>
          </a:solidFill>
        </p:spPr>
        <p:txBody>
          <a:bodyPr wrap="square" lIns="0" tIns="0" rIns="0" bIns="0" rtlCol="0"/>
          <a:lstStyle/>
          <a:p>
            <a:endParaRPr/>
          </a:p>
        </p:txBody>
      </p:sp>
      <p:sp>
        <p:nvSpPr>
          <p:cNvPr id="82" name="object 82"/>
          <p:cNvSpPr/>
          <p:nvPr/>
        </p:nvSpPr>
        <p:spPr>
          <a:xfrm>
            <a:off x="5367151" y="2964943"/>
            <a:ext cx="257810" cy="259079"/>
          </a:xfrm>
          <a:custGeom>
            <a:avLst/>
            <a:gdLst/>
            <a:ahLst/>
            <a:cxnLst/>
            <a:rect l="l" t="t" r="r" b="b"/>
            <a:pathLst>
              <a:path w="257810" h="259080">
                <a:moveTo>
                  <a:pt x="0" y="129539"/>
                </a:moveTo>
                <a:lnTo>
                  <a:pt x="10120" y="79134"/>
                </a:lnTo>
                <a:lnTo>
                  <a:pt x="37719" y="37957"/>
                </a:lnTo>
                <a:lnTo>
                  <a:pt x="78652" y="10185"/>
                </a:lnTo>
                <a:lnTo>
                  <a:pt x="128778" y="0"/>
                </a:lnTo>
                <a:lnTo>
                  <a:pt x="178903" y="10185"/>
                </a:lnTo>
                <a:lnTo>
                  <a:pt x="219837" y="37957"/>
                </a:lnTo>
                <a:lnTo>
                  <a:pt x="247435" y="79134"/>
                </a:lnTo>
                <a:lnTo>
                  <a:pt x="257556" y="129539"/>
                </a:lnTo>
                <a:lnTo>
                  <a:pt x="247435" y="179945"/>
                </a:lnTo>
                <a:lnTo>
                  <a:pt x="219837" y="221122"/>
                </a:lnTo>
                <a:lnTo>
                  <a:pt x="178903" y="248894"/>
                </a:lnTo>
                <a:lnTo>
                  <a:pt x="128778" y="259080"/>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83" name="object 83"/>
          <p:cNvSpPr/>
          <p:nvPr/>
        </p:nvSpPr>
        <p:spPr>
          <a:xfrm>
            <a:off x="4585340" y="3245358"/>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solidFill>
        </p:spPr>
        <p:txBody>
          <a:bodyPr wrap="square" lIns="0" tIns="0" rIns="0" bIns="0" rtlCol="0"/>
          <a:lstStyle/>
          <a:p>
            <a:endParaRPr/>
          </a:p>
        </p:txBody>
      </p:sp>
      <p:sp>
        <p:nvSpPr>
          <p:cNvPr id="84" name="object 84"/>
          <p:cNvSpPr/>
          <p:nvPr/>
        </p:nvSpPr>
        <p:spPr>
          <a:xfrm>
            <a:off x="4585340" y="3245358"/>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5" name="object 85"/>
          <p:cNvSpPr/>
          <p:nvPr/>
        </p:nvSpPr>
        <p:spPr>
          <a:xfrm>
            <a:off x="4013840" y="3246883"/>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solidFill>
        </p:spPr>
        <p:txBody>
          <a:bodyPr wrap="square" lIns="0" tIns="0" rIns="0" bIns="0" rtlCol="0"/>
          <a:lstStyle/>
          <a:p>
            <a:endParaRPr/>
          </a:p>
        </p:txBody>
      </p:sp>
      <p:sp>
        <p:nvSpPr>
          <p:cNvPr id="86" name="object 86"/>
          <p:cNvSpPr/>
          <p:nvPr/>
        </p:nvSpPr>
        <p:spPr>
          <a:xfrm>
            <a:off x="4013840" y="3246883"/>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7" name="object 87"/>
          <p:cNvSpPr/>
          <p:nvPr/>
        </p:nvSpPr>
        <p:spPr>
          <a:xfrm>
            <a:off x="5054731" y="3217926"/>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5" y="128778"/>
                </a:lnTo>
                <a:lnTo>
                  <a:pt x="247435" y="78652"/>
                </a:lnTo>
                <a:lnTo>
                  <a:pt x="219837" y="37718"/>
                </a:lnTo>
                <a:lnTo>
                  <a:pt x="178903" y="10120"/>
                </a:lnTo>
                <a:lnTo>
                  <a:pt x="128777" y="0"/>
                </a:lnTo>
                <a:close/>
              </a:path>
            </a:pathLst>
          </a:custGeom>
          <a:solidFill>
            <a:srgbClr val="D0692F"/>
          </a:solidFill>
        </p:spPr>
        <p:txBody>
          <a:bodyPr wrap="square" lIns="0" tIns="0" rIns="0" bIns="0" rtlCol="0"/>
          <a:lstStyle/>
          <a:p>
            <a:endParaRPr/>
          </a:p>
        </p:txBody>
      </p:sp>
      <p:sp>
        <p:nvSpPr>
          <p:cNvPr id="88" name="object 88"/>
          <p:cNvSpPr/>
          <p:nvPr/>
        </p:nvSpPr>
        <p:spPr>
          <a:xfrm>
            <a:off x="5054731" y="32179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5"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9" name="object 89"/>
          <p:cNvSpPr/>
          <p:nvPr/>
        </p:nvSpPr>
        <p:spPr>
          <a:xfrm>
            <a:off x="5266569" y="2507742"/>
            <a:ext cx="259079" cy="257810"/>
          </a:xfrm>
          <a:custGeom>
            <a:avLst/>
            <a:gdLst/>
            <a:ahLst/>
            <a:cxnLst/>
            <a:rect l="l" t="t" r="r" b="b"/>
            <a:pathLst>
              <a:path w="259079" h="257810">
                <a:moveTo>
                  <a:pt x="129539" y="0"/>
                </a:moveTo>
                <a:lnTo>
                  <a:pt x="79134" y="10120"/>
                </a:lnTo>
                <a:lnTo>
                  <a:pt x="37957" y="37719"/>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9"/>
                </a:lnTo>
                <a:lnTo>
                  <a:pt x="179945" y="10120"/>
                </a:lnTo>
                <a:lnTo>
                  <a:pt x="129539" y="0"/>
                </a:lnTo>
                <a:close/>
              </a:path>
            </a:pathLst>
          </a:custGeom>
          <a:solidFill>
            <a:srgbClr val="D0692F"/>
          </a:solidFill>
        </p:spPr>
        <p:txBody>
          <a:bodyPr wrap="square" lIns="0" tIns="0" rIns="0" bIns="0" rtlCol="0"/>
          <a:lstStyle/>
          <a:p>
            <a:endParaRPr/>
          </a:p>
        </p:txBody>
      </p:sp>
      <p:sp>
        <p:nvSpPr>
          <p:cNvPr id="90" name="object 90"/>
          <p:cNvSpPr/>
          <p:nvPr/>
        </p:nvSpPr>
        <p:spPr>
          <a:xfrm>
            <a:off x="5266569" y="250774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9"/>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91" name="object 91"/>
          <p:cNvSpPr/>
          <p:nvPr/>
        </p:nvSpPr>
        <p:spPr>
          <a:xfrm>
            <a:off x="3756283" y="2626614"/>
            <a:ext cx="257810" cy="257810"/>
          </a:xfrm>
          <a:custGeom>
            <a:avLst/>
            <a:gdLst/>
            <a:ahLst/>
            <a:cxnLst/>
            <a:rect l="l" t="t" r="r" b="b"/>
            <a:pathLst>
              <a:path w="257810" h="257810">
                <a:moveTo>
                  <a:pt x="128777" y="0"/>
                </a:moveTo>
                <a:lnTo>
                  <a:pt x="78652" y="10120"/>
                </a:lnTo>
                <a:lnTo>
                  <a:pt x="37719" y="37719"/>
                </a:lnTo>
                <a:lnTo>
                  <a:pt x="10120" y="78652"/>
                </a:lnTo>
                <a:lnTo>
                  <a:pt x="0" y="128778"/>
                </a:lnTo>
                <a:lnTo>
                  <a:pt x="10120" y="178903"/>
                </a:lnTo>
                <a:lnTo>
                  <a:pt x="37719" y="219837"/>
                </a:lnTo>
                <a:lnTo>
                  <a:pt x="78652" y="247435"/>
                </a:lnTo>
                <a:lnTo>
                  <a:pt x="128777" y="257556"/>
                </a:lnTo>
                <a:lnTo>
                  <a:pt x="178903" y="247435"/>
                </a:lnTo>
                <a:lnTo>
                  <a:pt x="219837" y="219837"/>
                </a:lnTo>
                <a:lnTo>
                  <a:pt x="247435" y="178903"/>
                </a:lnTo>
                <a:lnTo>
                  <a:pt x="257555" y="128778"/>
                </a:lnTo>
                <a:lnTo>
                  <a:pt x="247435" y="78652"/>
                </a:lnTo>
                <a:lnTo>
                  <a:pt x="219837" y="37719"/>
                </a:lnTo>
                <a:lnTo>
                  <a:pt x="178903" y="10120"/>
                </a:lnTo>
                <a:lnTo>
                  <a:pt x="128777" y="0"/>
                </a:lnTo>
                <a:close/>
              </a:path>
            </a:pathLst>
          </a:custGeom>
          <a:solidFill>
            <a:srgbClr val="D0692F"/>
          </a:solidFill>
        </p:spPr>
        <p:txBody>
          <a:bodyPr wrap="square" lIns="0" tIns="0" rIns="0" bIns="0" rtlCol="0"/>
          <a:lstStyle/>
          <a:p>
            <a:endParaRPr/>
          </a:p>
        </p:txBody>
      </p:sp>
      <p:sp>
        <p:nvSpPr>
          <p:cNvPr id="92" name="object 92"/>
          <p:cNvSpPr/>
          <p:nvPr/>
        </p:nvSpPr>
        <p:spPr>
          <a:xfrm>
            <a:off x="3756283" y="2626614"/>
            <a:ext cx="257810" cy="257810"/>
          </a:xfrm>
          <a:custGeom>
            <a:avLst/>
            <a:gdLst/>
            <a:ahLst/>
            <a:cxnLst/>
            <a:rect l="l" t="t" r="r" b="b"/>
            <a:pathLst>
              <a:path w="257810" h="257810">
                <a:moveTo>
                  <a:pt x="0" y="128778"/>
                </a:moveTo>
                <a:lnTo>
                  <a:pt x="10120" y="78652"/>
                </a:lnTo>
                <a:lnTo>
                  <a:pt x="37719" y="37719"/>
                </a:lnTo>
                <a:lnTo>
                  <a:pt x="78652" y="10120"/>
                </a:lnTo>
                <a:lnTo>
                  <a:pt x="128777" y="0"/>
                </a:lnTo>
                <a:lnTo>
                  <a:pt x="178903" y="10120"/>
                </a:lnTo>
                <a:lnTo>
                  <a:pt x="219837" y="37719"/>
                </a:lnTo>
                <a:lnTo>
                  <a:pt x="247435" y="78652"/>
                </a:lnTo>
                <a:lnTo>
                  <a:pt x="257555" y="128778"/>
                </a:lnTo>
                <a:lnTo>
                  <a:pt x="247435" y="178903"/>
                </a:lnTo>
                <a:lnTo>
                  <a:pt x="219837" y="219837"/>
                </a:lnTo>
                <a:lnTo>
                  <a:pt x="178903" y="247435"/>
                </a:lnTo>
                <a:lnTo>
                  <a:pt x="128777" y="257556"/>
                </a:lnTo>
                <a:lnTo>
                  <a:pt x="78652" y="247435"/>
                </a:lnTo>
                <a:lnTo>
                  <a:pt x="37719"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3" name="object 93"/>
          <p:cNvSpPr txBox="1"/>
          <p:nvPr/>
        </p:nvSpPr>
        <p:spPr>
          <a:xfrm>
            <a:off x="67546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95" name="object 95"/>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36</a:t>
            </a:fld>
            <a:endParaRPr sz="800">
              <a:latin typeface="Arial"/>
              <a:cs typeface="Arial"/>
            </a:endParaRPr>
          </a:p>
        </p:txBody>
      </p:sp>
      <p:sp>
        <p:nvSpPr>
          <p:cNvPr id="94" name="object 94"/>
          <p:cNvSpPr txBox="1"/>
          <p:nvPr/>
        </p:nvSpPr>
        <p:spPr>
          <a:xfrm>
            <a:off x="295440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97" name="标题 96">
            <a:extLst>
              <a:ext uri="{FF2B5EF4-FFF2-40B4-BE49-F238E27FC236}">
                <a16:creationId xmlns:a16="http://schemas.microsoft.com/office/drawing/2014/main" id="{952BEC40-1C4E-403C-B45F-FCB12D3612E2}"/>
              </a:ext>
            </a:extLst>
          </p:cNvPr>
          <p:cNvSpPr>
            <a:spLocks noGrp="1"/>
          </p:cNvSpPr>
          <p:nvPr>
            <p:ph type="title"/>
          </p:nvPr>
        </p:nvSpPr>
        <p:spPr/>
        <p:txBody>
          <a:bodyPr/>
          <a:lstStyle/>
          <a:p>
            <a:r>
              <a:rPr lang="en-US" altLang="zh-CN" dirty="0"/>
              <a:t>SVM</a:t>
            </a:r>
            <a:r>
              <a:rPr lang="zh-CN" altLang="en-US" dirty="0"/>
              <a:t>高斯核函数</a:t>
            </a:r>
          </a:p>
        </p:txBody>
      </p:sp>
      <p:sp>
        <p:nvSpPr>
          <p:cNvPr id="98" name="文本框 97">
            <a:extLst>
              <a:ext uri="{FF2B5EF4-FFF2-40B4-BE49-F238E27FC236}">
                <a16:creationId xmlns:a16="http://schemas.microsoft.com/office/drawing/2014/main" id="{27A16887-1F42-4891-A554-01C9A33E58E2}"/>
              </a:ext>
            </a:extLst>
          </p:cNvPr>
          <p:cNvSpPr txBox="1"/>
          <p:nvPr/>
        </p:nvSpPr>
        <p:spPr>
          <a:xfrm>
            <a:off x="25152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361902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72079" y="2120010"/>
            <a:ext cx="2971921" cy="4366067"/>
          </a:xfrm>
          <a:prstGeom prst="rect">
            <a:avLst/>
          </a:prstGeom>
          <a:solidFill>
            <a:srgbClr val="E0EBEB"/>
          </a:solidFill>
        </p:spPr>
        <p:txBody>
          <a:bodyPr vert="horz" wrap="square" lIns="0" tIns="2540" rIns="0" bIns="0" rtlCol="0">
            <a:spAutoFit/>
          </a:bodyPr>
          <a:lstStyle/>
          <a:p>
            <a:pPr marL="184150">
              <a:lnSpc>
                <a:spcPct val="150000"/>
              </a:lnSpc>
            </a:pPr>
            <a:r>
              <a:rPr lang="zh-CN" altLang="en-US" sz="2400" b="1" spc="-75" dirty="0">
                <a:solidFill>
                  <a:srgbClr val="344B5E"/>
                </a:solidFill>
                <a:latin typeface="Trebuchet MS"/>
                <a:cs typeface="Trebuchet MS"/>
              </a:rPr>
              <a:t>方法 </a:t>
            </a:r>
            <a:r>
              <a:rPr lang="en-US" altLang="zh-CN" sz="2400" b="1" spc="-75" dirty="0">
                <a:solidFill>
                  <a:srgbClr val="344B5E"/>
                </a:solidFill>
                <a:latin typeface="Trebuchet MS"/>
                <a:cs typeface="Trebuchet MS"/>
              </a:rPr>
              <a:t>1</a:t>
            </a:r>
            <a:r>
              <a:rPr sz="2400" b="1" spc="-120" dirty="0">
                <a:solidFill>
                  <a:srgbClr val="344B5E"/>
                </a:solidFill>
                <a:latin typeface="Trebuchet MS"/>
                <a:cs typeface="Trebuchet MS"/>
              </a:rPr>
              <a:t>:</a:t>
            </a:r>
            <a:endParaRPr lang="en-US" sz="2400" b="1" spc="-120" dirty="0">
              <a:solidFill>
                <a:srgbClr val="344B5E"/>
              </a:solidFill>
              <a:latin typeface="Trebuchet MS"/>
              <a:cs typeface="Trebuchet MS"/>
            </a:endParaRPr>
          </a:p>
          <a:p>
            <a:pPr marL="184150" marR="391160">
              <a:lnSpc>
                <a:spcPct val="150000"/>
              </a:lnSpc>
            </a:pPr>
            <a:r>
              <a:rPr lang="zh-CN" altLang="en-US" sz="2400" spc="-85" dirty="0">
                <a:solidFill>
                  <a:srgbClr val="344B5E"/>
                </a:solidFill>
                <a:latin typeface="Arial"/>
                <a:cs typeface="Arial"/>
              </a:rPr>
              <a:t>通过提取一些高阶特征来转换数据</a:t>
            </a:r>
            <a:r>
              <a:rPr sz="2400" spc="-50" dirty="0">
                <a:solidFill>
                  <a:srgbClr val="344B5E"/>
                </a:solidFill>
                <a:latin typeface="Arial"/>
                <a:cs typeface="Arial"/>
              </a:rPr>
              <a:t>.</a:t>
            </a:r>
            <a:endParaRPr sz="2400" dirty="0">
              <a:latin typeface="Arial"/>
              <a:cs typeface="Arial"/>
            </a:endParaRPr>
          </a:p>
          <a:p>
            <a:pPr>
              <a:lnSpc>
                <a:spcPct val="150000"/>
              </a:lnSpc>
            </a:pPr>
            <a:endParaRPr sz="2400" dirty="0">
              <a:latin typeface="Times New Roman"/>
              <a:cs typeface="Times New Roman"/>
            </a:endParaRPr>
          </a:p>
          <a:p>
            <a:pPr marL="193040" marR="1224280">
              <a:lnSpc>
                <a:spcPct val="150000"/>
              </a:lnSpc>
            </a:pPr>
            <a:r>
              <a:rPr sz="2400" spc="-65" dirty="0">
                <a:solidFill>
                  <a:srgbClr val="344B5E"/>
                </a:solidFill>
                <a:latin typeface="Arial"/>
                <a:cs typeface="Arial"/>
              </a:rPr>
              <a:t>Budget</a:t>
            </a:r>
            <a:r>
              <a:rPr sz="2400" spc="-97" baseline="24691" dirty="0">
                <a:solidFill>
                  <a:srgbClr val="344B5E"/>
                </a:solidFill>
                <a:latin typeface="Arial"/>
                <a:cs typeface="Arial"/>
              </a:rPr>
              <a:t>2 </a:t>
            </a:r>
            <a:r>
              <a:rPr sz="2400" spc="-120" dirty="0">
                <a:solidFill>
                  <a:srgbClr val="344B5E"/>
                </a:solidFill>
                <a:latin typeface="Arial"/>
                <a:cs typeface="Arial"/>
              </a:rPr>
              <a:t>+  </a:t>
            </a:r>
            <a:r>
              <a:rPr sz="2400" spc="-70" dirty="0">
                <a:solidFill>
                  <a:srgbClr val="344B5E"/>
                </a:solidFill>
                <a:latin typeface="Arial"/>
                <a:cs typeface="Arial"/>
              </a:rPr>
              <a:t>Rating</a:t>
            </a:r>
            <a:r>
              <a:rPr sz="2400" spc="-104" baseline="24691" dirty="0">
                <a:solidFill>
                  <a:srgbClr val="344B5E"/>
                </a:solidFill>
                <a:latin typeface="Arial"/>
                <a:cs typeface="Arial"/>
              </a:rPr>
              <a:t>2</a:t>
            </a:r>
            <a:r>
              <a:rPr sz="2400" spc="7" baseline="24691" dirty="0">
                <a:solidFill>
                  <a:srgbClr val="344B5E"/>
                </a:solidFill>
                <a:latin typeface="Arial"/>
                <a:cs typeface="Arial"/>
              </a:rPr>
              <a:t> </a:t>
            </a:r>
            <a:r>
              <a:rPr sz="2400" spc="-120" dirty="0">
                <a:solidFill>
                  <a:srgbClr val="344B5E"/>
                </a:solidFill>
                <a:latin typeface="Arial"/>
                <a:cs typeface="Arial"/>
              </a:rPr>
              <a:t>+</a:t>
            </a:r>
            <a:endParaRPr sz="2400" dirty="0">
              <a:latin typeface="Arial"/>
              <a:cs typeface="Arial"/>
            </a:endParaRPr>
          </a:p>
          <a:p>
            <a:pPr marL="193040">
              <a:lnSpc>
                <a:spcPct val="150000"/>
              </a:lnSpc>
            </a:pPr>
            <a:r>
              <a:rPr sz="2400" spc="-70" dirty="0">
                <a:solidFill>
                  <a:srgbClr val="344B5E"/>
                </a:solidFill>
                <a:latin typeface="Arial"/>
                <a:cs typeface="Arial"/>
              </a:rPr>
              <a:t>Budget </a:t>
            </a:r>
            <a:r>
              <a:rPr sz="2400" spc="155" dirty="0">
                <a:solidFill>
                  <a:srgbClr val="344B5E"/>
                </a:solidFill>
                <a:latin typeface="Arial"/>
                <a:cs typeface="Arial"/>
              </a:rPr>
              <a:t>*</a:t>
            </a:r>
            <a:r>
              <a:rPr sz="2400" spc="-135" dirty="0">
                <a:solidFill>
                  <a:srgbClr val="344B5E"/>
                </a:solidFill>
                <a:latin typeface="Arial"/>
                <a:cs typeface="Arial"/>
              </a:rPr>
              <a:t> </a:t>
            </a:r>
            <a:r>
              <a:rPr sz="2400" spc="-75" dirty="0">
                <a:solidFill>
                  <a:srgbClr val="344B5E"/>
                </a:solidFill>
                <a:latin typeface="Arial"/>
                <a:cs typeface="Arial"/>
              </a:rPr>
              <a:t>Rating </a:t>
            </a:r>
            <a:r>
              <a:rPr sz="2400" spc="-120" dirty="0">
                <a:solidFill>
                  <a:srgbClr val="344B5E"/>
                </a:solidFill>
                <a:latin typeface="Arial"/>
                <a:cs typeface="Arial"/>
              </a:rPr>
              <a:t>+</a:t>
            </a:r>
            <a:endParaRPr sz="2400" dirty="0">
              <a:latin typeface="Arial"/>
              <a:cs typeface="Arial"/>
            </a:endParaRPr>
          </a:p>
          <a:p>
            <a:pPr marL="193040">
              <a:lnSpc>
                <a:spcPct val="150000"/>
              </a:lnSpc>
            </a:pPr>
            <a:r>
              <a:rPr sz="2400" spc="-434" dirty="0">
                <a:solidFill>
                  <a:srgbClr val="344B5E"/>
                </a:solidFill>
                <a:latin typeface="Arial"/>
                <a:cs typeface="Arial"/>
              </a:rPr>
              <a:t>…</a:t>
            </a:r>
            <a:endParaRPr sz="2400" dirty="0">
              <a:latin typeface="Arial"/>
              <a:cs typeface="Arial"/>
            </a:endParaRPr>
          </a:p>
        </p:txBody>
      </p:sp>
      <p:sp>
        <p:nvSpPr>
          <p:cNvPr id="4" name="object 4"/>
          <p:cNvSpPr/>
          <p:nvPr/>
        </p:nvSpPr>
        <p:spPr>
          <a:xfrm>
            <a:off x="156782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5" name="object 5"/>
          <p:cNvSpPr/>
          <p:nvPr/>
        </p:nvSpPr>
        <p:spPr>
          <a:xfrm>
            <a:off x="160058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6" name="object 6"/>
          <p:cNvSpPr/>
          <p:nvPr/>
        </p:nvSpPr>
        <p:spPr>
          <a:xfrm>
            <a:off x="279616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7" name="object 7"/>
          <p:cNvSpPr/>
          <p:nvPr/>
        </p:nvSpPr>
        <p:spPr>
          <a:xfrm>
            <a:off x="279616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 name="object 8"/>
          <p:cNvSpPr/>
          <p:nvPr/>
        </p:nvSpPr>
        <p:spPr>
          <a:xfrm>
            <a:off x="267729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9" name="object 9"/>
          <p:cNvSpPr/>
          <p:nvPr/>
        </p:nvSpPr>
        <p:spPr>
          <a:xfrm>
            <a:off x="267729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0" name="object 10"/>
          <p:cNvSpPr/>
          <p:nvPr/>
        </p:nvSpPr>
        <p:spPr>
          <a:xfrm>
            <a:off x="301409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11" name="object 11"/>
          <p:cNvSpPr/>
          <p:nvPr/>
        </p:nvSpPr>
        <p:spPr>
          <a:xfrm>
            <a:off x="301409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2" name="object 12"/>
          <p:cNvSpPr/>
          <p:nvPr/>
        </p:nvSpPr>
        <p:spPr>
          <a:xfrm>
            <a:off x="201435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13" name="object 13"/>
          <p:cNvSpPr/>
          <p:nvPr/>
        </p:nvSpPr>
        <p:spPr>
          <a:xfrm>
            <a:off x="201435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4" name="object 14"/>
          <p:cNvSpPr/>
          <p:nvPr/>
        </p:nvSpPr>
        <p:spPr>
          <a:xfrm>
            <a:off x="224295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5" name="object 15"/>
          <p:cNvSpPr/>
          <p:nvPr/>
        </p:nvSpPr>
        <p:spPr>
          <a:xfrm>
            <a:off x="224295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16" name="object 16"/>
          <p:cNvSpPr/>
          <p:nvPr/>
        </p:nvSpPr>
        <p:spPr>
          <a:xfrm>
            <a:off x="182080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17" name="object 17"/>
          <p:cNvSpPr/>
          <p:nvPr/>
        </p:nvSpPr>
        <p:spPr>
          <a:xfrm>
            <a:off x="182080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8" name="object 18"/>
          <p:cNvSpPr/>
          <p:nvPr/>
        </p:nvSpPr>
        <p:spPr>
          <a:xfrm>
            <a:off x="325336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solidFill>
        </p:spPr>
        <p:txBody>
          <a:bodyPr wrap="square" lIns="0" tIns="0" rIns="0" bIns="0" rtlCol="0"/>
          <a:lstStyle/>
          <a:p>
            <a:endParaRPr/>
          </a:p>
        </p:txBody>
      </p:sp>
      <p:sp>
        <p:nvSpPr>
          <p:cNvPr id="19" name="object 19"/>
          <p:cNvSpPr/>
          <p:nvPr/>
        </p:nvSpPr>
        <p:spPr>
          <a:xfrm>
            <a:off x="325336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0" name="object 20"/>
          <p:cNvSpPr/>
          <p:nvPr/>
        </p:nvSpPr>
        <p:spPr>
          <a:xfrm>
            <a:off x="216218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21" name="object 21"/>
          <p:cNvSpPr/>
          <p:nvPr/>
        </p:nvSpPr>
        <p:spPr>
          <a:xfrm>
            <a:off x="216218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2" name="object 22"/>
          <p:cNvSpPr/>
          <p:nvPr/>
        </p:nvSpPr>
        <p:spPr>
          <a:xfrm>
            <a:off x="3442339" y="1774697"/>
            <a:ext cx="2542032" cy="2083308"/>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72326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24" name="object 24"/>
          <p:cNvSpPr/>
          <p:nvPr/>
        </p:nvSpPr>
        <p:spPr>
          <a:xfrm>
            <a:off x="172326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5" name="object 25"/>
          <p:cNvSpPr/>
          <p:nvPr/>
        </p:nvSpPr>
        <p:spPr>
          <a:xfrm>
            <a:off x="206464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26" name="object 26"/>
          <p:cNvSpPr/>
          <p:nvPr/>
        </p:nvSpPr>
        <p:spPr>
          <a:xfrm>
            <a:off x="206464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7" name="object 27"/>
          <p:cNvSpPr/>
          <p:nvPr/>
        </p:nvSpPr>
        <p:spPr>
          <a:xfrm>
            <a:off x="269253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28" name="object 28"/>
          <p:cNvSpPr/>
          <p:nvPr/>
        </p:nvSpPr>
        <p:spPr>
          <a:xfrm>
            <a:off x="269253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9" name="object 29"/>
          <p:cNvSpPr/>
          <p:nvPr/>
        </p:nvSpPr>
        <p:spPr>
          <a:xfrm>
            <a:off x="202197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0" name="object 30"/>
          <p:cNvSpPr/>
          <p:nvPr/>
        </p:nvSpPr>
        <p:spPr>
          <a:xfrm>
            <a:off x="202197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1" name="object 31"/>
          <p:cNvSpPr/>
          <p:nvPr/>
        </p:nvSpPr>
        <p:spPr>
          <a:xfrm>
            <a:off x="272148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32" name="object 32"/>
          <p:cNvSpPr/>
          <p:nvPr/>
        </p:nvSpPr>
        <p:spPr>
          <a:xfrm>
            <a:off x="272148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33" name="object 33"/>
          <p:cNvSpPr/>
          <p:nvPr/>
        </p:nvSpPr>
        <p:spPr>
          <a:xfrm>
            <a:off x="243802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34" name="object 34"/>
          <p:cNvSpPr/>
          <p:nvPr/>
        </p:nvSpPr>
        <p:spPr>
          <a:xfrm>
            <a:off x="243802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5" name="object 35"/>
          <p:cNvSpPr/>
          <p:nvPr/>
        </p:nvSpPr>
        <p:spPr>
          <a:xfrm>
            <a:off x="320154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6" name="object 36"/>
          <p:cNvSpPr/>
          <p:nvPr/>
        </p:nvSpPr>
        <p:spPr>
          <a:xfrm>
            <a:off x="320154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7" name="object 37"/>
          <p:cNvSpPr/>
          <p:nvPr/>
        </p:nvSpPr>
        <p:spPr>
          <a:xfrm>
            <a:off x="317564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38" name="object 38"/>
          <p:cNvSpPr/>
          <p:nvPr/>
        </p:nvSpPr>
        <p:spPr>
          <a:xfrm>
            <a:off x="317564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39" name="object 39"/>
          <p:cNvSpPr/>
          <p:nvPr/>
        </p:nvSpPr>
        <p:spPr>
          <a:xfrm>
            <a:off x="374104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0" name="object 40"/>
          <p:cNvSpPr/>
          <p:nvPr/>
        </p:nvSpPr>
        <p:spPr>
          <a:xfrm>
            <a:off x="374104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1" name="object 41"/>
          <p:cNvSpPr/>
          <p:nvPr/>
        </p:nvSpPr>
        <p:spPr>
          <a:xfrm>
            <a:off x="322745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2" name="object 42"/>
          <p:cNvSpPr/>
          <p:nvPr/>
        </p:nvSpPr>
        <p:spPr>
          <a:xfrm>
            <a:off x="322745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43" name="object 43"/>
          <p:cNvSpPr/>
          <p:nvPr/>
        </p:nvSpPr>
        <p:spPr>
          <a:xfrm>
            <a:off x="448475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44" name="object 44"/>
          <p:cNvSpPr/>
          <p:nvPr/>
        </p:nvSpPr>
        <p:spPr>
          <a:xfrm>
            <a:off x="448475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45" name="object 45"/>
          <p:cNvSpPr/>
          <p:nvPr/>
        </p:nvSpPr>
        <p:spPr>
          <a:xfrm>
            <a:off x="426377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46" name="object 46"/>
          <p:cNvSpPr/>
          <p:nvPr/>
        </p:nvSpPr>
        <p:spPr>
          <a:xfrm>
            <a:off x="426377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47" name="object 47"/>
          <p:cNvSpPr/>
          <p:nvPr/>
        </p:nvSpPr>
        <p:spPr>
          <a:xfrm>
            <a:off x="517208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solidFill>
        </p:spPr>
        <p:txBody>
          <a:bodyPr wrap="square" lIns="0" tIns="0" rIns="0" bIns="0" rtlCol="0"/>
          <a:lstStyle/>
          <a:p>
            <a:endParaRPr/>
          </a:p>
        </p:txBody>
      </p:sp>
      <p:sp>
        <p:nvSpPr>
          <p:cNvPr id="48" name="object 48"/>
          <p:cNvSpPr/>
          <p:nvPr/>
        </p:nvSpPr>
        <p:spPr>
          <a:xfrm>
            <a:off x="517208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49" name="object 49"/>
          <p:cNvSpPr/>
          <p:nvPr/>
        </p:nvSpPr>
        <p:spPr>
          <a:xfrm>
            <a:off x="500901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50" name="object 50"/>
          <p:cNvSpPr/>
          <p:nvPr/>
        </p:nvSpPr>
        <p:spPr>
          <a:xfrm>
            <a:off x="500901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1" name="object 51"/>
          <p:cNvSpPr/>
          <p:nvPr/>
        </p:nvSpPr>
        <p:spPr>
          <a:xfrm>
            <a:off x="560794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52" name="object 52"/>
          <p:cNvSpPr/>
          <p:nvPr/>
        </p:nvSpPr>
        <p:spPr>
          <a:xfrm>
            <a:off x="560794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53" name="object 53"/>
          <p:cNvSpPr/>
          <p:nvPr/>
        </p:nvSpPr>
        <p:spPr>
          <a:xfrm>
            <a:off x="574205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54" name="object 54"/>
          <p:cNvSpPr/>
          <p:nvPr/>
        </p:nvSpPr>
        <p:spPr>
          <a:xfrm>
            <a:off x="574205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55" name="object 55"/>
          <p:cNvSpPr txBox="1"/>
          <p:nvPr/>
        </p:nvSpPr>
        <p:spPr>
          <a:xfrm>
            <a:off x="67546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57" name="object 57"/>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37</a:t>
            </a:fld>
            <a:endParaRPr sz="800">
              <a:latin typeface="Arial"/>
              <a:cs typeface="Arial"/>
            </a:endParaRPr>
          </a:p>
        </p:txBody>
      </p:sp>
      <p:sp>
        <p:nvSpPr>
          <p:cNvPr id="56" name="object 56"/>
          <p:cNvSpPr txBox="1"/>
          <p:nvPr/>
        </p:nvSpPr>
        <p:spPr>
          <a:xfrm>
            <a:off x="295440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59" name="标题 58">
            <a:extLst>
              <a:ext uri="{FF2B5EF4-FFF2-40B4-BE49-F238E27FC236}">
                <a16:creationId xmlns:a16="http://schemas.microsoft.com/office/drawing/2014/main" id="{E832E7E4-8F80-4A23-BB45-2057A31D77CB}"/>
              </a:ext>
            </a:extLst>
          </p:cNvPr>
          <p:cNvSpPr>
            <a:spLocks noGrp="1"/>
          </p:cNvSpPr>
          <p:nvPr>
            <p:ph type="title"/>
          </p:nvPr>
        </p:nvSpPr>
        <p:spPr/>
        <p:txBody>
          <a:bodyPr/>
          <a:lstStyle/>
          <a:p>
            <a:r>
              <a:rPr lang="en-US" altLang="zh-CN" dirty="0"/>
              <a:t>SVM</a:t>
            </a:r>
            <a:r>
              <a:rPr lang="zh-CN" altLang="en-US" dirty="0"/>
              <a:t>高斯核函数</a:t>
            </a:r>
          </a:p>
        </p:txBody>
      </p:sp>
      <p:sp>
        <p:nvSpPr>
          <p:cNvPr id="60" name="文本框 59">
            <a:extLst>
              <a:ext uri="{FF2B5EF4-FFF2-40B4-BE49-F238E27FC236}">
                <a16:creationId xmlns:a16="http://schemas.microsoft.com/office/drawing/2014/main" id="{5B941D15-FF27-4CD4-9500-72C353B9C268}"/>
              </a:ext>
            </a:extLst>
          </p:cNvPr>
          <p:cNvSpPr txBox="1"/>
          <p:nvPr/>
        </p:nvSpPr>
        <p:spPr>
          <a:xfrm>
            <a:off x="25152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2728219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48022" y="2172462"/>
            <a:ext cx="2895978" cy="1592808"/>
          </a:xfrm>
          <a:prstGeom prst="rect">
            <a:avLst/>
          </a:prstGeom>
          <a:solidFill>
            <a:srgbClr val="E0EBEB"/>
          </a:solidFill>
        </p:spPr>
        <p:txBody>
          <a:bodyPr vert="horz" wrap="square" lIns="0" tIns="2540" rIns="0" bIns="0" rtlCol="0">
            <a:spAutoFit/>
          </a:bodyPr>
          <a:lstStyle/>
          <a:p>
            <a:pPr marL="184150">
              <a:lnSpc>
                <a:spcPct val="150000"/>
              </a:lnSpc>
            </a:pPr>
            <a:r>
              <a:rPr lang="zh-CN" altLang="en-US" sz="2400" b="1" spc="-75" dirty="0">
                <a:solidFill>
                  <a:srgbClr val="344B5E"/>
                </a:solidFill>
                <a:latin typeface="Trebuchet MS"/>
                <a:cs typeface="Trebuchet MS"/>
              </a:rPr>
              <a:t>方法 </a:t>
            </a:r>
            <a:r>
              <a:rPr lang="en-US" altLang="zh-CN" sz="2400" b="1" spc="-75" dirty="0">
                <a:solidFill>
                  <a:srgbClr val="344B5E"/>
                </a:solidFill>
                <a:latin typeface="Trebuchet MS"/>
                <a:cs typeface="Trebuchet MS"/>
              </a:rPr>
              <a:t>2</a:t>
            </a:r>
            <a:r>
              <a:rPr sz="2400" b="1" spc="-120" dirty="0">
                <a:solidFill>
                  <a:srgbClr val="344B5E"/>
                </a:solidFill>
                <a:latin typeface="Trebuchet MS"/>
                <a:cs typeface="Trebuchet MS"/>
              </a:rPr>
              <a:t>:</a:t>
            </a:r>
            <a:endParaRPr lang="en-US" sz="2400" b="1" spc="-120" dirty="0">
              <a:solidFill>
                <a:srgbClr val="344B5E"/>
              </a:solidFill>
              <a:latin typeface="Trebuchet MS"/>
              <a:cs typeface="Trebuchet MS"/>
            </a:endParaRPr>
          </a:p>
          <a:p>
            <a:pPr marL="184150" marR="391160">
              <a:lnSpc>
                <a:spcPct val="150000"/>
              </a:lnSpc>
            </a:pPr>
            <a:r>
              <a:rPr lang="zh-CN" altLang="en-US" sz="2400" dirty="0">
                <a:latin typeface="Arial"/>
                <a:cs typeface="Arial"/>
              </a:rPr>
              <a:t>把空间转换到另一个坐标系统</a:t>
            </a:r>
            <a:endParaRPr sz="2400" dirty="0">
              <a:latin typeface="Arial"/>
              <a:cs typeface="Arial"/>
            </a:endParaRPr>
          </a:p>
        </p:txBody>
      </p:sp>
      <p:sp>
        <p:nvSpPr>
          <p:cNvPr id="4" name="object 4"/>
          <p:cNvSpPr/>
          <p:nvPr/>
        </p:nvSpPr>
        <p:spPr>
          <a:xfrm>
            <a:off x="156782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5" name="object 5"/>
          <p:cNvSpPr/>
          <p:nvPr/>
        </p:nvSpPr>
        <p:spPr>
          <a:xfrm>
            <a:off x="160058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6" name="object 6"/>
          <p:cNvSpPr/>
          <p:nvPr/>
        </p:nvSpPr>
        <p:spPr>
          <a:xfrm>
            <a:off x="279616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7" name="object 7"/>
          <p:cNvSpPr/>
          <p:nvPr/>
        </p:nvSpPr>
        <p:spPr>
          <a:xfrm>
            <a:off x="279616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 name="object 8"/>
          <p:cNvSpPr/>
          <p:nvPr/>
        </p:nvSpPr>
        <p:spPr>
          <a:xfrm>
            <a:off x="267729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9" name="object 9"/>
          <p:cNvSpPr/>
          <p:nvPr/>
        </p:nvSpPr>
        <p:spPr>
          <a:xfrm>
            <a:off x="267729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0" name="object 10"/>
          <p:cNvSpPr/>
          <p:nvPr/>
        </p:nvSpPr>
        <p:spPr>
          <a:xfrm>
            <a:off x="301409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11" name="object 11"/>
          <p:cNvSpPr/>
          <p:nvPr/>
        </p:nvSpPr>
        <p:spPr>
          <a:xfrm>
            <a:off x="301409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2" name="object 12"/>
          <p:cNvSpPr/>
          <p:nvPr/>
        </p:nvSpPr>
        <p:spPr>
          <a:xfrm>
            <a:off x="201435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13" name="object 13"/>
          <p:cNvSpPr/>
          <p:nvPr/>
        </p:nvSpPr>
        <p:spPr>
          <a:xfrm>
            <a:off x="201435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4" name="object 14"/>
          <p:cNvSpPr/>
          <p:nvPr/>
        </p:nvSpPr>
        <p:spPr>
          <a:xfrm>
            <a:off x="224295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5" name="object 15"/>
          <p:cNvSpPr/>
          <p:nvPr/>
        </p:nvSpPr>
        <p:spPr>
          <a:xfrm>
            <a:off x="224295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16" name="object 16"/>
          <p:cNvSpPr/>
          <p:nvPr/>
        </p:nvSpPr>
        <p:spPr>
          <a:xfrm>
            <a:off x="182080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17" name="object 17"/>
          <p:cNvSpPr/>
          <p:nvPr/>
        </p:nvSpPr>
        <p:spPr>
          <a:xfrm>
            <a:off x="182080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8" name="object 18"/>
          <p:cNvSpPr/>
          <p:nvPr/>
        </p:nvSpPr>
        <p:spPr>
          <a:xfrm>
            <a:off x="325336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solidFill>
        </p:spPr>
        <p:txBody>
          <a:bodyPr wrap="square" lIns="0" tIns="0" rIns="0" bIns="0" rtlCol="0"/>
          <a:lstStyle/>
          <a:p>
            <a:endParaRPr/>
          </a:p>
        </p:txBody>
      </p:sp>
      <p:sp>
        <p:nvSpPr>
          <p:cNvPr id="19" name="object 19"/>
          <p:cNvSpPr/>
          <p:nvPr/>
        </p:nvSpPr>
        <p:spPr>
          <a:xfrm>
            <a:off x="325336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0" name="object 20"/>
          <p:cNvSpPr/>
          <p:nvPr/>
        </p:nvSpPr>
        <p:spPr>
          <a:xfrm>
            <a:off x="216218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21" name="object 21"/>
          <p:cNvSpPr/>
          <p:nvPr/>
        </p:nvSpPr>
        <p:spPr>
          <a:xfrm>
            <a:off x="216218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2" name="object 22"/>
          <p:cNvSpPr/>
          <p:nvPr/>
        </p:nvSpPr>
        <p:spPr>
          <a:xfrm>
            <a:off x="3442339" y="1774697"/>
            <a:ext cx="2542032" cy="2083308"/>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72326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24" name="object 24"/>
          <p:cNvSpPr/>
          <p:nvPr/>
        </p:nvSpPr>
        <p:spPr>
          <a:xfrm>
            <a:off x="172326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5" name="object 25"/>
          <p:cNvSpPr/>
          <p:nvPr/>
        </p:nvSpPr>
        <p:spPr>
          <a:xfrm>
            <a:off x="206464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26" name="object 26"/>
          <p:cNvSpPr/>
          <p:nvPr/>
        </p:nvSpPr>
        <p:spPr>
          <a:xfrm>
            <a:off x="206464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7" name="object 27"/>
          <p:cNvSpPr/>
          <p:nvPr/>
        </p:nvSpPr>
        <p:spPr>
          <a:xfrm>
            <a:off x="269253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28" name="object 28"/>
          <p:cNvSpPr/>
          <p:nvPr/>
        </p:nvSpPr>
        <p:spPr>
          <a:xfrm>
            <a:off x="269253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9" name="object 29"/>
          <p:cNvSpPr/>
          <p:nvPr/>
        </p:nvSpPr>
        <p:spPr>
          <a:xfrm>
            <a:off x="202197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0" name="object 30"/>
          <p:cNvSpPr/>
          <p:nvPr/>
        </p:nvSpPr>
        <p:spPr>
          <a:xfrm>
            <a:off x="202197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1" name="object 31"/>
          <p:cNvSpPr/>
          <p:nvPr/>
        </p:nvSpPr>
        <p:spPr>
          <a:xfrm>
            <a:off x="272148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32" name="object 32"/>
          <p:cNvSpPr/>
          <p:nvPr/>
        </p:nvSpPr>
        <p:spPr>
          <a:xfrm>
            <a:off x="272148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33" name="object 33"/>
          <p:cNvSpPr/>
          <p:nvPr/>
        </p:nvSpPr>
        <p:spPr>
          <a:xfrm>
            <a:off x="243802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34" name="object 34"/>
          <p:cNvSpPr/>
          <p:nvPr/>
        </p:nvSpPr>
        <p:spPr>
          <a:xfrm>
            <a:off x="243802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5" name="object 35"/>
          <p:cNvSpPr/>
          <p:nvPr/>
        </p:nvSpPr>
        <p:spPr>
          <a:xfrm>
            <a:off x="320154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6" name="object 36"/>
          <p:cNvSpPr/>
          <p:nvPr/>
        </p:nvSpPr>
        <p:spPr>
          <a:xfrm>
            <a:off x="320154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7" name="object 37"/>
          <p:cNvSpPr/>
          <p:nvPr/>
        </p:nvSpPr>
        <p:spPr>
          <a:xfrm>
            <a:off x="317564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38" name="object 38"/>
          <p:cNvSpPr/>
          <p:nvPr/>
        </p:nvSpPr>
        <p:spPr>
          <a:xfrm>
            <a:off x="317564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39" name="object 39"/>
          <p:cNvSpPr/>
          <p:nvPr/>
        </p:nvSpPr>
        <p:spPr>
          <a:xfrm>
            <a:off x="374104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0" name="object 40"/>
          <p:cNvSpPr/>
          <p:nvPr/>
        </p:nvSpPr>
        <p:spPr>
          <a:xfrm>
            <a:off x="374104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1" name="object 41"/>
          <p:cNvSpPr/>
          <p:nvPr/>
        </p:nvSpPr>
        <p:spPr>
          <a:xfrm>
            <a:off x="322745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2" name="object 42"/>
          <p:cNvSpPr/>
          <p:nvPr/>
        </p:nvSpPr>
        <p:spPr>
          <a:xfrm>
            <a:off x="322745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43" name="object 43"/>
          <p:cNvSpPr/>
          <p:nvPr/>
        </p:nvSpPr>
        <p:spPr>
          <a:xfrm>
            <a:off x="448475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44" name="object 44"/>
          <p:cNvSpPr/>
          <p:nvPr/>
        </p:nvSpPr>
        <p:spPr>
          <a:xfrm>
            <a:off x="448475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45" name="object 45"/>
          <p:cNvSpPr/>
          <p:nvPr/>
        </p:nvSpPr>
        <p:spPr>
          <a:xfrm>
            <a:off x="426377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46" name="object 46"/>
          <p:cNvSpPr/>
          <p:nvPr/>
        </p:nvSpPr>
        <p:spPr>
          <a:xfrm>
            <a:off x="426377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47" name="object 47"/>
          <p:cNvSpPr/>
          <p:nvPr/>
        </p:nvSpPr>
        <p:spPr>
          <a:xfrm>
            <a:off x="517208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solidFill>
        </p:spPr>
        <p:txBody>
          <a:bodyPr wrap="square" lIns="0" tIns="0" rIns="0" bIns="0" rtlCol="0"/>
          <a:lstStyle/>
          <a:p>
            <a:endParaRPr/>
          </a:p>
        </p:txBody>
      </p:sp>
      <p:sp>
        <p:nvSpPr>
          <p:cNvPr id="48" name="object 48"/>
          <p:cNvSpPr/>
          <p:nvPr/>
        </p:nvSpPr>
        <p:spPr>
          <a:xfrm>
            <a:off x="517208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49" name="object 49"/>
          <p:cNvSpPr/>
          <p:nvPr/>
        </p:nvSpPr>
        <p:spPr>
          <a:xfrm>
            <a:off x="500901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50" name="object 50"/>
          <p:cNvSpPr/>
          <p:nvPr/>
        </p:nvSpPr>
        <p:spPr>
          <a:xfrm>
            <a:off x="500901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1" name="object 51"/>
          <p:cNvSpPr/>
          <p:nvPr/>
        </p:nvSpPr>
        <p:spPr>
          <a:xfrm>
            <a:off x="560794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52" name="object 52"/>
          <p:cNvSpPr/>
          <p:nvPr/>
        </p:nvSpPr>
        <p:spPr>
          <a:xfrm>
            <a:off x="560794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53" name="object 53"/>
          <p:cNvSpPr/>
          <p:nvPr/>
        </p:nvSpPr>
        <p:spPr>
          <a:xfrm>
            <a:off x="574205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54" name="object 54"/>
          <p:cNvSpPr/>
          <p:nvPr/>
        </p:nvSpPr>
        <p:spPr>
          <a:xfrm>
            <a:off x="574205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55" name="object 55"/>
          <p:cNvSpPr txBox="1"/>
          <p:nvPr/>
        </p:nvSpPr>
        <p:spPr>
          <a:xfrm>
            <a:off x="67546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57" name="object 57"/>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38</a:t>
            </a:fld>
            <a:endParaRPr sz="800">
              <a:latin typeface="Arial"/>
              <a:cs typeface="Arial"/>
            </a:endParaRPr>
          </a:p>
        </p:txBody>
      </p:sp>
      <p:sp>
        <p:nvSpPr>
          <p:cNvPr id="56" name="object 56"/>
          <p:cNvSpPr txBox="1"/>
          <p:nvPr/>
        </p:nvSpPr>
        <p:spPr>
          <a:xfrm>
            <a:off x="295440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59" name="标题 58">
            <a:extLst>
              <a:ext uri="{FF2B5EF4-FFF2-40B4-BE49-F238E27FC236}">
                <a16:creationId xmlns:a16="http://schemas.microsoft.com/office/drawing/2014/main" id="{E832E7E4-8F80-4A23-BB45-2057A31D77CB}"/>
              </a:ext>
            </a:extLst>
          </p:cNvPr>
          <p:cNvSpPr>
            <a:spLocks noGrp="1"/>
          </p:cNvSpPr>
          <p:nvPr>
            <p:ph type="title"/>
          </p:nvPr>
        </p:nvSpPr>
        <p:spPr/>
        <p:txBody>
          <a:bodyPr/>
          <a:lstStyle/>
          <a:p>
            <a:r>
              <a:rPr lang="en-US" altLang="zh-CN" dirty="0"/>
              <a:t>SVM</a:t>
            </a:r>
            <a:r>
              <a:rPr lang="zh-CN" altLang="en-US" dirty="0"/>
              <a:t>高斯核函数</a:t>
            </a:r>
          </a:p>
        </p:txBody>
      </p:sp>
      <p:sp>
        <p:nvSpPr>
          <p:cNvPr id="60" name="文本框 59">
            <a:extLst>
              <a:ext uri="{FF2B5EF4-FFF2-40B4-BE49-F238E27FC236}">
                <a16:creationId xmlns:a16="http://schemas.microsoft.com/office/drawing/2014/main" id="{5B941D15-FF27-4CD4-9500-72C353B9C268}"/>
              </a:ext>
            </a:extLst>
          </p:cNvPr>
          <p:cNvSpPr txBox="1"/>
          <p:nvPr/>
        </p:nvSpPr>
        <p:spPr>
          <a:xfrm>
            <a:off x="25152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1040223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6782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4" name="object 4"/>
          <p:cNvSpPr/>
          <p:nvPr/>
        </p:nvSpPr>
        <p:spPr>
          <a:xfrm>
            <a:off x="160058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5" name="object 5"/>
          <p:cNvSpPr/>
          <p:nvPr/>
        </p:nvSpPr>
        <p:spPr>
          <a:xfrm>
            <a:off x="279616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alpha val="39999"/>
            </a:srgbClr>
          </a:solidFill>
        </p:spPr>
        <p:txBody>
          <a:bodyPr wrap="square" lIns="0" tIns="0" rIns="0" bIns="0" rtlCol="0"/>
          <a:lstStyle/>
          <a:p>
            <a:endParaRPr/>
          </a:p>
        </p:txBody>
      </p:sp>
      <p:sp>
        <p:nvSpPr>
          <p:cNvPr id="6" name="object 6"/>
          <p:cNvSpPr/>
          <p:nvPr/>
        </p:nvSpPr>
        <p:spPr>
          <a:xfrm>
            <a:off x="279616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7" name="object 7"/>
          <p:cNvSpPr/>
          <p:nvPr/>
        </p:nvSpPr>
        <p:spPr>
          <a:xfrm>
            <a:off x="267729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8" name="object 8"/>
          <p:cNvSpPr/>
          <p:nvPr/>
        </p:nvSpPr>
        <p:spPr>
          <a:xfrm>
            <a:off x="267729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9" name="object 9"/>
          <p:cNvSpPr/>
          <p:nvPr/>
        </p:nvSpPr>
        <p:spPr>
          <a:xfrm>
            <a:off x="301409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10" name="object 10"/>
          <p:cNvSpPr/>
          <p:nvPr/>
        </p:nvSpPr>
        <p:spPr>
          <a:xfrm>
            <a:off x="301409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1" name="object 11"/>
          <p:cNvSpPr/>
          <p:nvPr/>
        </p:nvSpPr>
        <p:spPr>
          <a:xfrm>
            <a:off x="201435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12" name="object 12"/>
          <p:cNvSpPr/>
          <p:nvPr/>
        </p:nvSpPr>
        <p:spPr>
          <a:xfrm>
            <a:off x="201435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3" name="object 13"/>
          <p:cNvSpPr/>
          <p:nvPr/>
        </p:nvSpPr>
        <p:spPr>
          <a:xfrm>
            <a:off x="224295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14" name="object 14"/>
          <p:cNvSpPr/>
          <p:nvPr/>
        </p:nvSpPr>
        <p:spPr>
          <a:xfrm>
            <a:off x="224295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15" name="object 15"/>
          <p:cNvSpPr/>
          <p:nvPr/>
        </p:nvSpPr>
        <p:spPr>
          <a:xfrm>
            <a:off x="182080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16" name="object 16"/>
          <p:cNvSpPr/>
          <p:nvPr/>
        </p:nvSpPr>
        <p:spPr>
          <a:xfrm>
            <a:off x="182080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7" name="object 17"/>
          <p:cNvSpPr/>
          <p:nvPr/>
        </p:nvSpPr>
        <p:spPr>
          <a:xfrm>
            <a:off x="325336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alpha val="39999"/>
            </a:srgbClr>
          </a:solidFill>
        </p:spPr>
        <p:txBody>
          <a:bodyPr wrap="square" lIns="0" tIns="0" rIns="0" bIns="0" rtlCol="0"/>
          <a:lstStyle/>
          <a:p>
            <a:endParaRPr/>
          </a:p>
        </p:txBody>
      </p:sp>
      <p:sp>
        <p:nvSpPr>
          <p:cNvPr id="18" name="object 18"/>
          <p:cNvSpPr/>
          <p:nvPr/>
        </p:nvSpPr>
        <p:spPr>
          <a:xfrm>
            <a:off x="325336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9" name="object 19"/>
          <p:cNvSpPr/>
          <p:nvPr/>
        </p:nvSpPr>
        <p:spPr>
          <a:xfrm>
            <a:off x="216218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alpha val="39999"/>
            </a:srgbClr>
          </a:solidFill>
        </p:spPr>
        <p:txBody>
          <a:bodyPr wrap="square" lIns="0" tIns="0" rIns="0" bIns="0" rtlCol="0"/>
          <a:lstStyle/>
          <a:p>
            <a:endParaRPr/>
          </a:p>
        </p:txBody>
      </p:sp>
      <p:sp>
        <p:nvSpPr>
          <p:cNvPr id="20" name="object 20"/>
          <p:cNvSpPr/>
          <p:nvPr/>
        </p:nvSpPr>
        <p:spPr>
          <a:xfrm>
            <a:off x="216218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1" name="object 21"/>
          <p:cNvSpPr/>
          <p:nvPr/>
        </p:nvSpPr>
        <p:spPr>
          <a:xfrm>
            <a:off x="3777619" y="2152651"/>
            <a:ext cx="257810" cy="259079"/>
          </a:xfrm>
          <a:custGeom>
            <a:avLst/>
            <a:gdLst/>
            <a:ahLst/>
            <a:cxnLst/>
            <a:rect l="l" t="t" r="r" b="b"/>
            <a:pathLst>
              <a:path w="257810" h="259080">
                <a:moveTo>
                  <a:pt x="128777" y="0"/>
                </a:moveTo>
                <a:lnTo>
                  <a:pt x="78652" y="10185"/>
                </a:lnTo>
                <a:lnTo>
                  <a:pt x="37718" y="37957"/>
                </a:lnTo>
                <a:lnTo>
                  <a:pt x="10120" y="79134"/>
                </a:lnTo>
                <a:lnTo>
                  <a:pt x="0" y="129539"/>
                </a:lnTo>
                <a:lnTo>
                  <a:pt x="10120" y="179945"/>
                </a:lnTo>
                <a:lnTo>
                  <a:pt x="37718"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22" name="object 22"/>
          <p:cNvSpPr/>
          <p:nvPr/>
        </p:nvSpPr>
        <p:spPr>
          <a:xfrm>
            <a:off x="3777619" y="2152651"/>
            <a:ext cx="257810" cy="259079"/>
          </a:xfrm>
          <a:custGeom>
            <a:avLst/>
            <a:gdLst/>
            <a:ahLst/>
            <a:cxnLst/>
            <a:rect l="l" t="t" r="r" b="b"/>
            <a:pathLst>
              <a:path w="257810" h="259080">
                <a:moveTo>
                  <a:pt x="0" y="129539"/>
                </a:moveTo>
                <a:lnTo>
                  <a:pt x="10120" y="79134"/>
                </a:lnTo>
                <a:lnTo>
                  <a:pt x="37718"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23" name="object 23"/>
          <p:cNvSpPr/>
          <p:nvPr/>
        </p:nvSpPr>
        <p:spPr>
          <a:xfrm>
            <a:off x="172326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24" name="object 24"/>
          <p:cNvSpPr/>
          <p:nvPr/>
        </p:nvSpPr>
        <p:spPr>
          <a:xfrm>
            <a:off x="172326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5" name="object 25"/>
          <p:cNvSpPr/>
          <p:nvPr/>
        </p:nvSpPr>
        <p:spPr>
          <a:xfrm>
            <a:off x="206464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26" name="object 26"/>
          <p:cNvSpPr/>
          <p:nvPr/>
        </p:nvSpPr>
        <p:spPr>
          <a:xfrm>
            <a:off x="206464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7" name="object 27"/>
          <p:cNvSpPr/>
          <p:nvPr/>
        </p:nvSpPr>
        <p:spPr>
          <a:xfrm>
            <a:off x="269253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28" name="object 28"/>
          <p:cNvSpPr/>
          <p:nvPr/>
        </p:nvSpPr>
        <p:spPr>
          <a:xfrm>
            <a:off x="269253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9" name="object 29"/>
          <p:cNvSpPr/>
          <p:nvPr/>
        </p:nvSpPr>
        <p:spPr>
          <a:xfrm>
            <a:off x="202197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30" name="object 30"/>
          <p:cNvSpPr/>
          <p:nvPr/>
        </p:nvSpPr>
        <p:spPr>
          <a:xfrm>
            <a:off x="202197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1" name="object 31"/>
          <p:cNvSpPr/>
          <p:nvPr/>
        </p:nvSpPr>
        <p:spPr>
          <a:xfrm>
            <a:off x="272148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32" name="object 32"/>
          <p:cNvSpPr/>
          <p:nvPr/>
        </p:nvSpPr>
        <p:spPr>
          <a:xfrm>
            <a:off x="272148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33" name="object 33"/>
          <p:cNvSpPr/>
          <p:nvPr/>
        </p:nvSpPr>
        <p:spPr>
          <a:xfrm>
            <a:off x="243802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34" name="object 34"/>
          <p:cNvSpPr/>
          <p:nvPr/>
        </p:nvSpPr>
        <p:spPr>
          <a:xfrm>
            <a:off x="243802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5" name="object 35"/>
          <p:cNvSpPr/>
          <p:nvPr/>
        </p:nvSpPr>
        <p:spPr>
          <a:xfrm>
            <a:off x="320154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36" name="object 36"/>
          <p:cNvSpPr/>
          <p:nvPr/>
        </p:nvSpPr>
        <p:spPr>
          <a:xfrm>
            <a:off x="320154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7" name="object 37"/>
          <p:cNvSpPr/>
          <p:nvPr/>
        </p:nvSpPr>
        <p:spPr>
          <a:xfrm>
            <a:off x="3448437" y="3342894"/>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38" name="object 38"/>
          <p:cNvSpPr/>
          <p:nvPr/>
        </p:nvSpPr>
        <p:spPr>
          <a:xfrm>
            <a:off x="3448437" y="3342894"/>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39" name="object 39"/>
          <p:cNvSpPr/>
          <p:nvPr/>
        </p:nvSpPr>
        <p:spPr>
          <a:xfrm>
            <a:off x="3445388" y="2870454"/>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40" name="object 40"/>
          <p:cNvSpPr/>
          <p:nvPr/>
        </p:nvSpPr>
        <p:spPr>
          <a:xfrm>
            <a:off x="3445388" y="2870454"/>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1" name="object 41"/>
          <p:cNvSpPr/>
          <p:nvPr/>
        </p:nvSpPr>
        <p:spPr>
          <a:xfrm>
            <a:off x="317564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42" name="object 42"/>
          <p:cNvSpPr/>
          <p:nvPr/>
        </p:nvSpPr>
        <p:spPr>
          <a:xfrm>
            <a:off x="317564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43" name="object 43"/>
          <p:cNvSpPr/>
          <p:nvPr/>
        </p:nvSpPr>
        <p:spPr>
          <a:xfrm>
            <a:off x="4096137" y="1800606"/>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44" name="object 44"/>
          <p:cNvSpPr/>
          <p:nvPr/>
        </p:nvSpPr>
        <p:spPr>
          <a:xfrm>
            <a:off x="4096137" y="1800606"/>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45" name="object 45"/>
          <p:cNvSpPr/>
          <p:nvPr/>
        </p:nvSpPr>
        <p:spPr>
          <a:xfrm>
            <a:off x="4780412" y="1777746"/>
            <a:ext cx="257810" cy="257810"/>
          </a:xfrm>
          <a:custGeom>
            <a:avLst/>
            <a:gdLst/>
            <a:ahLst/>
            <a:cxnLst/>
            <a:rect l="l" t="t" r="r" b="b"/>
            <a:pathLst>
              <a:path w="257810" h="257809">
                <a:moveTo>
                  <a:pt x="128777" y="0"/>
                </a:moveTo>
                <a:lnTo>
                  <a:pt x="78652" y="10120"/>
                </a:lnTo>
                <a:lnTo>
                  <a:pt x="37719" y="37718"/>
                </a:lnTo>
                <a:lnTo>
                  <a:pt x="10120" y="78652"/>
                </a:lnTo>
                <a:lnTo>
                  <a:pt x="0" y="128777"/>
                </a:lnTo>
                <a:lnTo>
                  <a:pt x="10120" y="178903"/>
                </a:lnTo>
                <a:lnTo>
                  <a:pt x="37719" y="219837"/>
                </a:lnTo>
                <a:lnTo>
                  <a:pt x="78652" y="247435"/>
                </a:lnTo>
                <a:lnTo>
                  <a:pt x="128777" y="257555"/>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46" name="object 46"/>
          <p:cNvSpPr/>
          <p:nvPr/>
        </p:nvSpPr>
        <p:spPr>
          <a:xfrm>
            <a:off x="4780412" y="1777746"/>
            <a:ext cx="257810" cy="257810"/>
          </a:xfrm>
          <a:custGeom>
            <a:avLst/>
            <a:gdLst/>
            <a:ahLst/>
            <a:cxnLst/>
            <a:rect l="l" t="t" r="r" b="b"/>
            <a:pathLst>
              <a:path w="257810" h="257809">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5"/>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7" name="object 47"/>
          <p:cNvSpPr/>
          <p:nvPr/>
        </p:nvSpPr>
        <p:spPr>
          <a:xfrm>
            <a:off x="374104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48" name="object 48"/>
          <p:cNvSpPr/>
          <p:nvPr/>
        </p:nvSpPr>
        <p:spPr>
          <a:xfrm>
            <a:off x="374104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9" name="object 49"/>
          <p:cNvSpPr/>
          <p:nvPr/>
        </p:nvSpPr>
        <p:spPr>
          <a:xfrm>
            <a:off x="322745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50" name="object 50"/>
          <p:cNvSpPr/>
          <p:nvPr/>
        </p:nvSpPr>
        <p:spPr>
          <a:xfrm>
            <a:off x="322745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51" name="object 51"/>
          <p:cNvSpPr/>
          <p:nvPr/>
        </p:nvSpPr>
        <p:spPr>
          <a:xfrm>
            <a:off x="448475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52" name="object 52"/>
          <p:cNvSpPr/>
          <p:nvPr/>
        </p:nvSpPr>
        <p:spPr>
          <a:xfrm>
            <a:off x="448475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3" name="object 53"/>
          <p:cNvSpPr/>
          <p:nvPr/>
        </p:nvSpPr>
        <p:spPr>
          <a:xfrm>
            <a:off x="426377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54" name="object 54"/>
          <p:cNvSpPr/>
          <p:nvPr/>
        </p:nvSpPr>
        <p:spPr>
          <a:xfrm>
            <a:off x="426377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55" name="object 55"/>
          <p:cNvSpPr/>
          <p:nvPr/>
        </p:nvSpPr>
        <p:spPr>
          <a:xfrm>
            <a:off x="4815463" y="3597401"/>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84ADAF">
              <a:alpha val="39999"/>
            </a:srgbClr>
          </a:solidFill>
        </p:spPr>
        <p:txBody>
          <a:bodyPr wrap="square" lIns="0" tIns="0" rIns="0" bIns="0" rtlCol="0"/>
          <a:lstStyle/>
          <a:p>
            <a:endParaRPr/>
          </a:p>
        </p:txBody>
      </p:sp>
      <p:sp>
        <p:nvSpPr>
          <p:cNvPr id="56" name="object 56"/>
          <p:cNvSpPr/>
          <p:nvPr/>
        </p:nvSpPr>
        <p:spPr>
          <a:xfrm>
            <a:off x="4815463" y="3597401"/>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57" name="object 57"/>
          <p:cNvSpPr/>
          <p:nvPr/>
        </p:nvSpPr>
        <p:spPr>
          <a:xfrm>
            <a:off x="5722245" y="3361182"/>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58" name="object 58"/>
          <p:cNvSpPr/>
          <p:nvPr/>
        </p:nvSpPr>
        <p:spPr>
          <a:xfrm>
            <a:off x="5722245" y="336118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59" name="object 59"/>
          <p:cNvSpPr/>
          <p:nvPr/>
        </p:nvSpPr>
        <p:spPr>
          <a:xfrm>
            <a:off x="517208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60" name="object 60"/>
          <p:cNvSpPr/>
          <p:nvPr/>
        </p:nvSpPr>
        <p:spPr>
          <a:xfrm>
            <a:off x="517208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61" name="object 61"/>
          <p:cNvSpPr/>
          <p:nvPr/>
        </p:nvSpPr>
        <p:spPr>
          <a:xfrm>
            <a:off x="500901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62" name="object 62"/>
          <p:cNvSpPr/>
          <p:nvPr/>
        </p:nvSpPr>
        <p:spPr>
          <a:xfrm>
            <a:off x="500901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63" name="object 63"/>
          <p:cNvSpPr/>
          <p:nvPr/>
        </p:nvSpPr>
        <p:spPr>
          <a:xfrm>
            <a:off x="560794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64" name="object 64"/>
          <p:cNvSpPr/>
          <p:nvPr/>
        </p:nvSpPr>
        <p:spPr>
          <a:xfrm>
            <a:off x="560794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65" name="object 65"/>
          <p:cNvSpPr/>
          <p:nvPr/>
        </p:nvSpPr>
        <p:spPr>
          <a:xfrm>
            <a:off x="5400681" y="3518155"/>
            <a:ext cx="259079" cy="259079"/>
          </a:xfrm>
          <a:custGeom>
            <a:avLst/>
            <a:gdLst/>
            <a:ahLst/>
            <a:cxnLst/>
            <a:rect l="l" t="t" r="r" b="b"/>
            <a:pathLst>
              <a:path w="259079" h="259080">
                <a:moveTo>
                  <a:pt x="129539" y="0"/>
                </a:moveTo>
                <a:lnTo>
                  <a:pt x="79134" y="10185"/>
                </a:lnTo>
                <a:lnTo>
                  <a:pt x="37957" y="37957"/>
                </a:lnTo>
                <a:lnTo>
                  <a:pt x="10185" y="79134"/>
                </a:lnTo>
                <a:lnTo>
                  <a:pt x="0" y="129539"/>
                </a:lnTo>
                <a:lnTo>
                  <a:pt x="10185" y="179945"/>
                </a:lnTo>
                <a:lnTo>
                  <a:pt x="37957" y="221122"/>
                </a:lnTo>
                <a:lnTo>
                  <a:pt x="79134" y="248894"/>
                </a:lnTo>
                <a:lnTo>
                  <a:pt x="129539" y="259079"/>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66" name="object 66"/>
          <p:cNvSpPr/>
          <p:nvPr/>
        </p:nvSpPr>
        <p:spPr>
          <a:xfrm>
            <a:off x="5400681" y="3518155"/>
            <a:ext cx="259079" cy="259079"/>
          </a:xfrm>
          <a:custGeom>
            <a:avLst/>
            <a:gdLst/>
            <a:ahLst/>
            <a:cxnLst/>
            <a:rect l="l" t="t" r="r" b="b"/>
            <a:pathLst>
              <a:path w="259079" h="259080">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79"/>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67" name="object 67"/>
          <p:cNvSpPr/>
          <p:nvPr/>
        </p:nvSpPr>
        <p:spPr>
          <a:xfrm>
            <a:off x="574205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68" name="object 68"/>
          <p:cNvSpPr/>
          <p:nvPr/>
        </p:nvSpPr>
        <p:spPr>
          <a:xfrm>
            <a:off x="574205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69" name="object 69"/>
          <p:cNvSpPr/>
          <p:nvPr/>
        </p:nvSpPr>
        <p:spPr>
          <a:xfrm>
            <a:off x="4189100" y="2512314"/>
            <a:ext cx="257810" cy="257810"/>
          </a:xfrm>
          <a:custGeom>
            <a:avLst/>
            <a:gdLst/>
            <a:ahLst/>
            <a:cxnLst/>
            <a:rect l="l" t="t" r="r" b="b"/>
            <a:pathLst>
              <a:path w="257810" h="257810">
                <a:moveTo>
                  <a:pt x="128777" y="0"/>
                </a:moveTo>
                <a:lnTo>
                  <a:pt x="78652" y="10120"/>
                </a:lnTo>
                <a:lnTo>
                  <a:pt x="37719" y="37719"/>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70" name="object 70"/>
          <p:cNvSpPr/>
          <p:nvPr/>
        </p:nvSpPr>
        <p:spPr>
          <a:xfrm>
            <a:off x="4189100" y="2512314"/>
            <a:ext cx="257810" cy="257810"/>
          </a:xfrm>
          <a:custGeom>
            <a:avLst/>
            <a:gdLst/>
            <a:ahLst/>
            <a:cxnLst/>
            <a:rect l="l" t="t" r="r" b="b"/>
            <a:pathLst>
              <a:path w="257810" h="257810">
                <a:moveTo>
                  <a:pt x="0" y="128777"/>
                </a:moveTo>
                <a:lnTo>
                  <a:pt x="10120" y="78652"/>
                </a:lnTo>
                <a:lnTo>
                  <a:pt x="37719" y="37719"/>
                </a:lnTo>
                <a:lnTo>
                  <a:pt x="78652" y="10120"/>
                </a:lnTo>
                <a:lnTo>
                  <a:pt x="128777" y="0"/>
                </a:lnTo>
                <a:lnTo>
                  <a:pt x="178903" y="10120"/>
                </a:lnTo>
                <a:lnTo>
                  <a:pt x="219837" y="37719"/>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71" name="object 71"/>
          <p:cNvSpPr/>
          <p:nvPr/>
        </p:nvSpPr>
        <p:spPr>
          <a:xfrm>
            <a:off x="4355215" y="2980182"/>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D0692F">
              <a:alpha val="39999"/>
            </a:srgbClr>
          </a:solidFill>
        </p:spPr>
        <p:txBody>
          <a:bodyPr wrap="square" lIns="0" tIns="0" rIns="0" bIns="0" rtlCol="0"/>
          <a:lstStyle/>
          <a:p>
            <a:endParaRPr/>
          </a:p>
        </p:txBody>
      </p:sp>
      <p:sp>
        <p:nvSpPr>
          <p:cNvPr id="72" name="object 72"/>
          <p:cNvSpPr/>
          <p:nvPr/>
        </p:nvSpPr>
        <p:spPr>
          <a:xfrm>
            <a:off x="4355215" y="2980182"/>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73" name="object 73"/>
          <p:cNvSpPr/>
          <p:nvPr/>
        </p:nvSpPr>
        <p:spPr>
          <a:xfrm>
            <a:off x="4874900" y="2881122"/>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74" name="object 74"/>
          <p:cNvSpPr/>
          <p:nvPr/>
        </p:nvSpPr>
        <p:spPr>
          <a:xfrm>
            <a:off x="4874900" y="2881122"/>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75" name="object 75"/>
          <p:cNvSpPr/>
          <p:nvPr/>
        </p:nvSpPr>
        <p:spPr>
          <a:xfrm>
            <a:off x="4419224" y="2113026"/>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6" y="129539"/>
                </a:lnTo>
                <a:lnTo>
                  <a:pt x="247435" y="79134"/>
                </a:lnTo>
                <a:lnTo>
                  <a:pt x="219837" y="37957"/>
                </a:lnTo>
                <a:lnTo>
                  <a:pt x="178903" y="10185"/>
                </a:lnTo>
                <a:lnTo>
                  <a:pt x="128777" y="0"/>
                </a:lnTo>
                <a:close/>
              </a:path>
            </a:pathLst>
          </a:custGeom>
          <a:solidFill>
            <a:srgbClr val="D0692F">
              <a:alpha val="39999"/>
            </a:srgbClr>
          </a:solidFill>
        </p:spPr>
        <p:txBody>
          <a:bodyPr wrap="square" lIns="0" tIns="0" rIns="0" bIns="0" rtlCol="0"/>
          <a:lstStyle/>
          <a:p>
            <a:endParaRPr/>
          </a:p>
        </p:txBody>
      </p:sp>
      <p:sp>
        <p:nvSpPr>
          <p:cNvPr id="76" name="object 76"/>
          <p:cNvSpPr/>
          <p:nvPr/>
        </p:nvSpPr>
        <p:spPr>
          <a:xfrm>
            <a:off x="4419224" y="2113026"/>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6"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7" name="object 77"/>
          <p:cNvSpPr/>
          <p:nvPr/>
        </p:nvSpPr>
        <p:spPr>
          <a:xfrm>
            <a:off x="4955671" y="2314195"/>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D0692F">
              <a:alpha val="39999"/>
            </a:srgbClr>
          </a:solidFill>
        </p:spPr>
        <p:txBody>
          <a:bodyPr wrap="square" lIns="0" tIns="0" rIns="0" bIns="0" rtlCol="0"/>
          <a:lstStyle/>
          <a:p>
            <a:endParaRPr/>
          </a:p>
        </p:txBody>
      </p:sp>
      <p:sp>
        <p:nvSpPr>
          <p:cNvPr id="78" name="object 78"/>
          <p:cNvSpPr/>
          <p:nvPr/>
        </p:nvSpPr>
        <p:spPr>
          <a:xfrm>
            <a:off x="4955671" y="2314195"/>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9" name="object 79"/>
          <p:cNvSpPr/>
          <p:nvPr/>
        </p:nvSpPr>
        <p:spPr>
          <a:xfrm>
            <a:off x="4504568" y="2646426"/>
            <a:ext cx="257810" cy="257810"/>
          </a:xfrm>
          <a:custGeom>
            <a:avLst/>
            <a:gdLst/>
            <a:ahLst/>
            <a:cxnLst/>
            <a:rect l="l" t="t" r="r" b="b"/>
            <a:pathLst>
              <a:path w="257810" h="257810">
                <a:moveTo>
                  <a:pt x="128777" y="0"/>
                </a:moveTo>
                <a:lnTo>
                  <a:pt x="78652" y="10120"/>
                </a:lnTo>
                <a:lnTo>
                  <a:pt x="37718" y="37719"/>
                </a:lnTo>
                <a:lnTo>
                  <a:pt x="10120" y="78652"/>
                </a:lnTo>
                <a:lnTo>
                  <a:pt x="0" y="128778"/>
                </a:lnTo>
                <a:lnTo>
                  <a:pt x="10120" y="178903"/>
                </a:lnTo>
                <a:lnTo>
                  <a:pt x="37718" y="219837"/>
                </a:lnTo>
                <a:lnTo>
                  <a:pt x="78652" y="247435"/>
                </a:lnTo>
                <a:lnTo>
                  <a:pt x="128777" y="257556"/>
                </a:lnTo>
                <a:lnTo>
                  <a:pt x="178903" y="247435"/>
                </a:lnTo>
                <a:lnTo>
                  <a:pt x="219836" y="219837"/>
                </a:lnTo>
                <a:lnTo>
                  <a:pt x="247435" y="178903"/>
                </a:lnTo>
                <a:lnTo>
                  <a:pt x="257555" y="128778"/>
                </a:lnTo>
                <a:lnTo>
                  <a:pt x="247435" y="78652"/>
                </a:lnTo>
                <a:lnTo>
                  <a:pt x="219836"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80" name="object 80"/>
          <p:cNvSpPr/>
          <p:nvPr/>
        </p:nvSpPr>
        <p:spPr>
          <a:xfrm>
            <a:off x="4504568" y="26464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1" name="object 81"/>
          <p:cNvSpPr/>
          <p:nvPr/>
        </p:nvSpPr>
        <p:spPr>
          <a:xfrm>
            <a:off x="5367151" y="2964943"/>
            <a:ext cx="257810" cy="259079"/>
          </a:xfrm>
          <a:custGeom>
            <a:avLst/>
            <a:gdLst/>
            <a:ahLst/>
            <a:cxnLst/>
            <a:rect l="l" t="t" r="r" b="b"/>
            <a:pathLst>
              <a:path w="257810" h="259080">
                <a:moveTo>
                  <a:pt x="128778" y="0"/>
                </a:moveTo>
                <a:lnTo>
                  <a:pt x="78652" y="10185"/>
                </a:lnTo>
                <a:lnTo>
                  <a:pt x="37719" y="37957"/>
                </a:lnTo>
                <a:lnTo>
                  <a:pt x="10120" y="79134"/>
                </a:lnTo>
                <a:lnTo>
                  <a:pt x="0" y="129539"/>
                </a:lnTo>
                <a:lnTo>
                  <a:pt x="10120" y="179945"/>
                </a:lnTo>
                <a:lnTo>
                  <a:pt x="37718" y="221122"/>
                </a:lnTo>
                <a:lnTo>
                  <a:pt x="78652" y="248894"/>
                </a:lnTo>
                <a:lnTo>
                  <a:pt x="128778" y="259080"/>
                </a:lnTo>
                <a:lnTo>
                  <a:pt x="178903" y="248894"/>
                </a:lnTo>
                <a:lnTo>
                  <a:pt x="219837" y="221122"/>
                </a:lnTo>
                <a:lnTo>
                  <a:pt x="247435" y="179945"/>
                </a:lnTo>
                <a:lnTo>
                  <a:pt x="257556" y="129539"/>
                </a:lnTo>
                <a:lnTo>
                  <a:pt x="247435" y="79134"/>
                </a:lnTo>
                <a:lnTo>
                  <a:pt x="219837" y="37957"/>
                </a:lnTo>
                <a:lnTo>
                  <a:pt x="178903" y="10185"/>
                </a:lnTo>
                <a:lnTo>
                  <a:pt x="128778" y="0"/>
                </a:lnTo>
                <a:close/>
              </a:path>
            </a:pathLst>
          </a:custGeom>
          <a:solidFill>
            <a:srgbClr val="D0692F">
              <a:alpha val="39999"/>
            </a:srgbClr>
          </a:solidFill>
        </p:spPr>
        <p:txBody>
          <a:bodyPr wrap="square" lIns="0" tIns="0" rIns="0" bIns="0" rtlCol="0"/>
          <a:lstStyle/>
          <a:p>
            <a:endParaRPr/>
          </a:p>
        </p:txBody>
      </p:sp>
      <p:sp>
        <p:nvSpPr>
          <p:cNvPr id="82" name="object 82"/>
          <p:cNvSpPr/>
          <p:nvPr/>
        </p:nvSpPr>
        <p:spPr>
          <a:xfrm>
            <a:off x="5367151" y="2964943"/>
            <a:ext cx="257810" cy="259079"/>
          </a:xfrm>
          <a:custGeom>
            <a:avLst/>
            <a:gdLst/>
            <a:ahLst/>
            <a:cxnLst/>
            <a:rect l="l" t="t" r="r" b="b"/>
            <a:pathLst>
              <a:path w="257810" h="259080">
                <a:moveTo>
                  <a:pt x="0" y="129539"/>
                </a:moveTo>
                <a:lnTo>
                  <a:pt x="10120" y="79134"/>
                </a:lnTo>
                <a:lnTo>
                  <a:pt x="37719" y="37957"/>
                </a:lnTo>
                <a:lnTo>
                  <a:pt x="78652" y="10185"/>
                </a:lnTo>
                <a:lnTo>
                  <a:pt x="128778" y="0"/>
                </a:lnTo>
                <a:lnTo>
                  <a:pt x="178903" y="10185"/>
                </a:lnTo>
                <a:lnTo>
                  <a:pt x="219837" y="37957"/>
                </a:lnTo>
                <a:lnTo>
                  <a:pt x="247435" y="79134"/>
                </a:lnTo>
                <a:lnTo>
                  <a:pt x="257556" y="129539"/>
                </a:lnTo>
                <a:lnTo>
                  <a:pt x="247435" y="179945"/>
                </a:lnTo>
                <a:lnTo>
                  <a:pt x="219837" y="221122"/>
                </a:lnTo>
                <a:lnTo>
                  <a:pt x="178903" y="248894"/>
                </a:lnTo>
                <a:lnTo>
                  <a:pt x="128778" y="259080"/>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83" name="object 83"/>
          <p:cNvSpPr/>
          <p:nvPr/>
        </p:nvSpPr>
        <p:spPr>
          <a:xfrm>
            <a:off x="4585340" y="3245358"/>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alpha val="39999"/>
            </a:srgbClr>
          </a:solidFill>
        </p:spPr>
        <p:txBody>
          <a:bodyPr wrap="square" lIns="0" tIns="0" rIns="0" bIns="0" rtlCol="0"/>
          <a:lstStyle/>
          <a:p>
            <a:endParaRPr/>
          </a:p>
        </p:txBody>
      </p:sp>
      <p:sp>
        <p:nvSpPr>
          <p:cNvPr id="84" name="object 84"/>
          <p:cNvSpPr/>
          <p:nvPr/>
        </p:nvSpPr>
        <p:spPr>
          <a:xfrm>
            <a:off x="4585340" y="3245358"/>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5" name="object 85"/>
          <p:cNvSpPr/>
          <p:nvPr/>
        </p:nvSpPr>
        <p:spPr>
          <a:xfrm>
            <a:off x="4013840" y="3246883"/>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alpha val="39999"/>
            </a:srgbClr>
          </a:solidFill>
        </p:spPr>
        <p:txBody>
          <a:bodyPr wrap="square" lIns="0" tIns="0" rIns="0" bIns="0" rtlCol="0"/>
          <a:lstStyle/>
          <a:p>
            <a:endParaRPr/>
          </a:p>
        </p:txBody>
      </p:sp>
      <p:sp>
        <p:nvSpPr>
          <p:cNvPr id="86" name="object 86"/>
          <p:cNvSpPr/>
          <p:nvPr/>
        </p:nvSpPr>
        <p:spPr>
          <a:xfrm>
            <a:off x="4013840" y="3246883"/>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7" name="object 87"/>
          <p:cNvSpPr/>
          <p:nvPr/>
        </p:nvSpPr>
        <p:spPr>
          <a:xfrm>
            <a:off x="5054731" y="3217926"/>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5" y="128778"/>
                </a:lnTo>
                <a:lnTo>
                  <a:pt x="247435" y="78652"/>
                </a:lnTo>
                <a:lnTo>
                  <a:pt x="219837" y="37718"/>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88" name="object 88"/>
          <p:cNvSpPr/>
          <p:nvPr/>
        </p:nvSpPr>
        <p:spPr>
          <a:xfrm>
            <a:off x="5054731" y="32179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5"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9" name="object 89"/>
          <p:cNvSpPr/>
          <p:nvPr/>
        </p:nvSpPr>
        <p:spPr>
          <a:xfrm>
            <a:off x="5266569" y="2507742"/>
            <a:ext cx="259079" cy="257810"/>
          </a:xfrm>
          <a:custGeom>
            <a:avLst/>
            <a:gdLst/>
            <a:ahLst/>
            <a:cxnLst/>
            <a:rect l="l" t="t" r="r" b="b"/>
            <a:pathLst>
              <a:path w="259079" h="257810">
                <a:moveTo>
                  <a:pt x="129539" y="0"/>
                </a:moveTo>
                <a:lnTo>
                  <a:pt x="79134" y="10120"/>
                </a:lnTo>
                <a:lnTo>
                  <a:pt x="37957" y="37719"/>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9"/>
                </a:lnTo>
                <a:lnTo>
                  <a:pt x="179945" y="10120"/>
                </a:lnTo>
                <a:lnTo>
                  <a:pt x="129539" y="0"/>
                </a:lnTo>
                <a:close/>
              </a:path>
            </a:pathLst>
          </a:custGeom>
          <a:solidFill>
            <a:srgbClr val="D0692F">
              <a:alpha val="39999"/>
            </a:srgbClr>
          </a:solidFill>
        </p:spPr>
        <p:txBody>
          <a:bodyPr wrap="square" lIns="0" tIns="0" rIns="0" bIns="0" rtlCol="0"/>
          <a:lstStyle/>
          <a:p>
            <a:endParaRPr/>
          </a:p>
        </p:txBody>
      </p:sp>
      <p:sp>
        <p:nvSpPr>
          <p:cNvPr id="90" name="object 90"/>
          <p:cNvSpPr/>
          <p:nvPr/>
        </p:nvSpPr>
        <p:spPr>
          <a:xfrm>
            <a:off x="5266569" y="250774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9"/>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91" name="object 91"/>
          <p:cNvSpPr/>
          <p:nvPr/>
        </p:nvSpPr>
        <p:spPr>
          <a:xfrm>
            <a:off x="3756283" y="2626614"/>
            <a:ext cx="257810" cy="257810"/>
          </a:xfrm>
          <a:custGeom>
            <a:avLst/>
            <a:gdLst/>
            <a:ahLst/>
            <a:cxnLst/>
            <a:rect l="l" t="t" r="r" b="b"/>
            <a:pathLst>
              <a:path w="257810" h="257810">
                <a:moveTo>
                  <a:pt x="128777" y="0"/>
                </a:moveTo>
                <a:lnTo>
                  <a:pt x="78652" y="10120"/>
                </a:lnTo>
                <a:lnTo>
                  <a:pt x="37719" y="37719"/>
                </a:lnTo>
                <a:lnTo>
                  <a:pt x="10120" y="78652"/>
                </a:lnTo>
                <a:lnTo>
                  <a:pt x="0" y="128778"/>
                </a:lnTo>
                <a:lnTo>
                  <a:pt x="10120" y="178903"/>
                </a:lnTo>
                <a:lnTo>
                  <a:pt x="37719" y="219837"/>
                </a:lnTo>
                <a:lnTo>
                  <a:pt x="78652" y="247435"/>
                </a:lnTo>
                <a:lnTo>
                  <a:pt x="128777" y="257556"/>
                </a:lnTo>
                <a:lnTo>
                  <a:pt x="178903" y="247435"/>
                </a:lnTo>
                <a:lnTo>
                  <a:pt x="219837" y="219837"/>
                </a:lnTo>
                <a:lnTo>
                  <a:pt x="247435" y="178903"/>
                </a:lnTo>
                <a:lnTo>
                  <a:pt x="257555" y="128778"/>
                </a:lnTo>
                <a:lnTo>
                  <a:pt x="247435" y="78652"/>
                </a:lnTo>
                <a:lnTo>
                  <a:pt x="219837"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92" name="object 92"/>
          <p:cNvSpPr/>
          <p:nvPr/>
        </p:nvSpPr>
        <p:spPr>
          <a:xfrm>
            <a:off x="3756283" y="2626614"/>
            <a:ext cx="257810" cy="257810"/>
          </a:xfrm>
          <a:custGeom>
            <a:avLst/>
            <a:gdLst/>
            <a:ahLst/>
            <a:cxnLst/>
            <a:rect l="l" t="t" r="r" b="b"/>
            <a:pathLst>
              <a:path w="257810" h="257810">
                <a:moveTo>
                  <a:pt x="0" y="128778"/>
                </a:moveTo>
                <a:lnTo>
                  <a:pt x="10120" y="78652"/>
                </a:lnTo>
                <a:lnTo>
                  <a:pt x="37719" y="37719"/>
                </a:lnTo>
                <a:lnTo>
                  <a:pt x="78652" y="10120"/>
                </a:lnTo>
                <a:lnTo>
                  <a:pt x="128777" y="0"/>
                </a:lnTo>
                <a:lnTo>
                  <a:pt x="178903" y="10120"/>
                </a:lnTo>
                <a:lnTo>
                  <a:pt x="219837" y="37719"/>
                </a:lnTo>
                <a:lnTo>
                  <a:pt x="247435" y="78652"/>
                </a:lnTo>
                <a:lnTo>
                  <a:pt x="257555" y="128778"/>
                </a:lnTo>
                <a:lnTo>
                  <a:pt x="247435" y="178903"/>
                </a:lnTo>
                <a:lnTo>
                  <a:pt x="219837" y="219837"/>
                </a:lnTo>
                <a:lnTo>
                  <a:pt x="178903" y="247435"/>
                </a:lnTo>
                <a:lnTo>
                  <a:pt x="128777" y="257556"/>
                </a:lnTo>
                <a:lnTo>
                  <a:pt x="78652" y="247435"/>
                </a:lnTo>
                <a:lnTo>
                  <a:pt x="37719"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3" name="object 93"/>
          <p:cNvSpPr txBox="1"/>
          <p:nvPr/>
        </p:nvSpPr>
        <p:spPr>
          <a:xfrm>
            <a:off x="67546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94" name="object 94"/>
          <p:cNvSpPr txBox="1"/>
          <p:nvPr/>
        </p:nvSpPr>
        <p:spPr>
          <a:xfrm>
            <a:off x="295440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95" name="object 95"/>
          <p:cNvSpPr/>
          <p:nvPr/>
        </p:nvSpPr>
        <p:spPr>
          <a:xfrm>
            <a:off x="4186052" y="2516885"/>
            <a:ext cx="259079" cy="257810"/>
          </a:xfrm>
          <a:custGeom>
            <a:avLst/>
            <a:gdLst/>
            <a:ahLst/>
            <a:cxnLst/>
            <a:rect l="l" t="t" r="r" b="b"/>
            <a:pathLst>
              <a:path w="259079"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96" name="object 96"/>
          <p:cNvSpPr/>
          <p:nvPr/>
        </p:nvSpPr>
        <p:spPr>
          <a:xfrm>
            <a:off x="4186052" y="2516885"/>
            <a:ext cx="259079" cy="257810"/>
          </a:xfrm>
          <a:custGeom>
            <a:avLst/>
            <a:gdLst/>
            <a:ahLst/>
            <a:cxnLst/>
            <a:rect l="l" t="t" r="r" b="b"/>
            <a:pathLst>
              <a:path w="259079"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97" name="object 97"/>
          <p:cNvSpPr txBox="1"/>
          <p:nvPr/>
        </p:nvSpPr>
        <p:spPr>
          <a:xfrm>
            <a:off x="6395851" y="2172462"/>
            <a:ext cx="2494656" cy="1596078"/>
          </a:xfrm>
          <a:prstGeom prst="rect">
            <a:avLst/>
          </a:prstGeom>
          <a:solidFill>
            <a:srgbClr val="6F2F9F">
              <a:alpha val="79998"/>
            </a:srgbClr>
          </a:solidFill>
        </p:spPr>
        <p:txBody>
          <a:bodyPr vert="horz" wrap="square" lIns="0" tIns="2540" rIns="0" bIns="0" rtlCol="0">
            <a:spAutoFit/>
          </a:bodyPr>
          <a:lstStyle/>
          <a:p>
            <a:pPr marL="184150">
              <a:lnSpc>
                <a:spcPct val="150000"/>
              </a:lnSpc>
            </a:pPr>
            <a:r>
              <a:rPr lang="zh-CN" altLang="en-US" sz="2400" b="1" dirty="0">
                <a:solidFill>
                  <a:srgbClr val="FFFFFF"/>
                </a:solidFill>
                <a:latin typeface="Trebuchet MS"/>
                <a:cs typeface="Trebuchet MS"/>
              </a:rPr>
              <a:t>定义特征</a:t>
            </a:r>
            <a:r>
              <a:rPr sz="2400" b="1" dirty="0">
                <a:solidFill>
                  <a:srgbClr val="FFFFFF"/>
                </a:solidFill>
                <a:latin typeface="Trebuchet MS"/>
                <a:cs typeface="Trebuchet MS"/>
              </a:rPr>
              <a:t>1:</a:t>
            </a:r>
            <a:endParaRPr sz="2400" dirty="0">
              <a:latin typeface="Trebuchet MS"/>
              <a:cs typeface="Trebuchet MS"/>
            </a:endParaRPr>
          </a:p>
          <a:p>
            <a:pPr marL="184150">
              <a:lnSpc>
                <a:spcPct val="150000"/>
              </a:lnSpc>
            </a:pPr>
            <a:r>
              <a:rPr sz="2400" dirty="0">
                <a:solidFill>
                  <a:srgbClr val="FFFFFF"/>
                </a:solidFill>
                <a:latin typeface="Arial"/>
                <a:cs typeface="Arial"/>
              </a:rPr>
              <a:t>Similarity to</a:t>
            </a:r>
            <a:endParaRPr sz="2400" dirty="0">
              <a:latin typeface="Arial"/>
              <a:cs typeface="Arial"/>
            </a:endParaRPr>
          </a:p>
          <a:p>
            <a:pPr marL="184150">
              <a:lnSpc>
                <a:spcPct val="150000"/>
              </a:lnSpc>
            </a:pPr>
            <a:r>
              <a:rPr sz="2400" dirty="0">
                <a:solidFill>
                  <a:srgbClr val="FFFFFF"/>
                </a:solidFill>
                <a:latin typeface="Arial"/>
                <a:cs typeface="Arial"/>
              </a:rPr>
              <a:t>“Pulp Fiction.”</a:t>
            </a:r>
            <a:endParaRPr sz="2400" dirty="0">
              <a:latin typeface="Arial"/>
              <a:cs typeface="Arial"/>
            </a:endParaRPr>
          </a:p>
        </p:txBody>
      </p:sp>
      <p:sp>
        <p:nvSpPr>
          <p:cNvPr id="98" name="object 98"/>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39</a:t>
            </a:fld>
            <a:endParaRPr sz="800">
              <a:latin typeface="Arial"/>
              <a:cs typeface="Arial"/>
            </a:endParaRPr>
          </a:p>
        </p:txBody>
      </p:sp>
      <p:sp>
        <p:nvSpPr>
          <p:cNvPr id="100" name="标题 99">
            <a:extLst>
              <a:ext uri="{FF2B5EF4-FFF2-40B4-BE49-F238E27FC236}">
                <a16:creationId xmlns:a16="http://schemas.microsoft.com/office/drawing/2014/main" id="{6EF0C4F9-A0C3-4865-9F39-753A1C159935}"/>
              </a:ext>
            </a:extLst>
          </p:cNvPr>
          <p:cNvSpPr>
            <a:spLocks noGrp="1"/>
          </p:cNvSpPr>
          <p:nvPr>
            <p:ph type="title"/>
          </p:nvPr>
        </p:nvSpPr>
        <p:spPr/>
        <p:txBody>
          <a:bodyPr/>
          <a:lstStyle/>
          <a:p>
            <a:r>
              <a:rPr lang="en-US" altLang="zh-CN" dirty="0"/>
              <a:t>SVM</a:t>
            </a:r>
            <a:r>
              <a:rPr lang="zh-CN" altLang="en-US" dirty="0"/>
              <a:t>高斯核函数</a:t>
            </a:r>
          </a:p>
        </p:txBody>
      </p:sp>
      <p:sp>
        <p:nvSpPr>
          <p:cNvPr id="101" name="文本框 100">
            <a:extLst>
              <a:ext uri="{FF2B5EF4-FFF2-40B4-BE49-F238E27FC236}">
                <a16:creationId xmlns:a16="http://schemas.microsoft.com/office/drawing/2014/main" id="{AA59EBEC-EED4-422D-AB03-33E1D7B46712}"/>
              </a:ext>
            </a:extLst>
          </p:cNvPr>
          <p:cNvSpPr txBox="1"/>
          <p:nvPr/>
        </p:nvSpPr>
        <p:spPr>
          <a:xfrm>
            <a:off x="25152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88592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5" name="object 5"/>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6" name="object 6"/>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7" name="object 7"/>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8" name="object 8"/>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9" name="object 9"/>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0" name="object 10"/>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1" name="object 11"/>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7883653" y="253060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5" name="object 15"/>
          <p:cNvSpPr/>
          <p:nvPr/>
        </p:nvSpPr>
        <p:spPr>
          <a:xfrm>
            <a:off x="7883653" y="2530602"/>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txBox="1"/>
          <p:nvPr/>
        </p:nvSpPr>
        <p:spPr>
          <a:xfrm>
            <a:off x="4331588" y="4052823"/>
            <a:ext cx="2723007"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17" name="object 17"/>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8" name="object 18"/>
          <p:cNvSpPr txBox="1"/>
          <p:nvPr/>
        </p:nvSpPr>
        <p:spPr>
          <a:xfrm>
            <a:off x="524257" y="2510536"/>
            <a:ext cx="1313942" cy="628377"/>
          </a:xfrm>
          <a:prstGeom prst="rect">
            <a:avLst/>
          </a:prstGeom>
        </p:spPr>
        <p:txBody>
          <a:bodyPr vert="horz" wrap="square" lIns="0" tIns="12700" rIns="0" bIns="0" rtlCol="0">
            <a:spAutoFit/>
          </a:bodyPr>
          <a:lstStyle/>
          <a:p>
            <a:pPr marL="12065" marR="5080" indent="635" algn="ctr">
              <a:spcBef>
                <a:spcPts val="100"/>
              </a:spcBef>
            </a:pPr>
            <a:r>
              <a:rPr lang="zh-CN" altLang="en-US" sz="2000" dirty="0">
                <a:latin typeface="Trebuchet MS"/>
                <a:cs typeface="Trebuchet MS"/>
              </a:rPr>
              <a:t>治疗五年后，病人的状况</a:t>
            </a:r>
            <a:endParaRPr sz="2000" dirty="0">
              <a:latin typeface="Trebuchet MS"/>
              <a:cs typeface="Trebuchet MS"/>
            </a:endParaRPr>
          </a:p>
        </p:txBody>
      </p:sp>
      <p:sp>
        <p:nvSpPr>
          <p:cNvPr id="19" name="object 19"/>
          <p:cNvSpPr/>
          <p:nvPr/>
        </p:nvSpPr>
        <p:spPr>
          <a:xfrm>
            <a:off x="3816096" y="3224783"/>
            <a:ext cx="4338320" cy="0"/>
          </a:xfrm>
          <a:custGeom>
            <a:avLst/>
            <a:gdLst/>
            <a:ahLst/>
            <a:cxnLst/>
            <a:rect l="l" t="t" r="r" b="b"/>
            <a:pathLst>
              <a:path w="4338320">
                <a:moveTo>
                  <a:pt x="0" y="0"/>
                </a:moveTo>
                <a:lnTo>
                  <a:pt x="4337938" y="0"/>
                </a:lnTo>
              </a:path>
            </a:pathLst>
          </a:custGeom>
          <a:ln w="25908">
            <a:solidFill>
              <a:srgbClr val="84ADAF"/>
            </a:solidFill>
          </a:ln>
        </p:spPr>
        <p:txBody>
          <a:bodyPr wrap="square" lIns="0" tIns="0" rIns="0" bIns="0" rtlCol="0"/>
          <a:lstStyle/>
          <a:p>
            <a:endParaRPr/>
          </a:p>
        </p:txBody>
      </p:sp>
      <p:sp>
        <p:nvSpPr>
          <p:cNvPr id="20" name="object 20"/>
          <p:cNvSpPr/>
          <p:nvPr/>
        </p:nvSpPr>
        <p:spPr>
          <a:xfrm>
            <a:off x="3007614" y="3224783"/>
            <a:ext cx="755650" cy="0"/>
          </a:xfrm>
          <a:custGeom>
            <a:avLst/>
            <a:gdLst/>
            <a:ahLst/>
            <a:cxnLst/>
            <a:rect l="l" t="t" r="r" b="b"/>
            <a:pathLst>
              <a:path w="755650">
                <a:moveTo>
                  <a:pt x="0" y="0"/>
                </a:moveTo>
                <a:lnTo>
                  <a:pt x="755141" y="0"/>
                </a:lnTo>
              </a:path>
            </a:pathLst>
          </a:custGeom>
          <a:ln w="25908">
            <a:solidFill>
              <a:srgbClr val="84ADAF"/>
            </a:solidFill>
          </a:ln>
        </p:spPr>
        <p:txBody>
          <a:bodyPr wrap="square" lIns="0" tIns="0" rIns="0" bIns="0" rtlCol="0"/>
          <a:lstStyle/>
          <a:p>
            <a:endParaRPr/>
          </a:p>
        </p:txBody>
      </p:sp>
      <p:sp>
        <p:nvSpPr>
          <p:cNvPr id="21" name="object 21"/>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22" name="object 22"/>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23" name="object 23"/>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4" name="object 24"/>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25" name="object 25"/>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26" name="object 26"/>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7" name="object 27"/>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28" name="object 28"/>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9" name="object 29"/>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30" name="object 30"/>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31" name="object 31"/>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2" name="object 32"/>
          <p:cNvSpPr/>
          <p:nvPr/>
        </p:nvSpPr>
        <p:spPr>
          <a:xfrm>
            <a:off x="3789426" y="2257045"/>
            <a:ext cx="0" cy="1712595"/>
          </a:xfrm>
          <a:custGeom>
            <a:avLst/>
            <a:gdLst/>
            <a:ahLst/>
            <a:cxnLst/>
            <a:rect l="l" t="t" r="r" b="b"/>
            <a:pathLst>
              <a:path h="1712595">
                <a:moveTo>
                  <a:pt x="0" y="1712340"/>
                </a:moveTo>
                <a:lnTo>
                  <a:pt x="0" y="0"/>
                </a:lnTo>
              </a:path>
            </a:pathLst>
          </a:custGeom>
          <a:ln w="53340">
            <a:solidFill>
              <a:srgbClr val="6F2F9F"/>
            </a:solidFill>
          </a:ln>
        </p:spPr>
        <p:txBody>
          <a:bodyPr wrap="square" lIns="0" tIns="0" rIns="0" bIns="0" rtlCol="0"/>
          <a:lstStyle/>
          <a:p>
            <a:endParaRPr/>
          </a:p>
        </p:txBody>
      </p:sp>
      <p:sp>
        <p:nvSpPr>
          <p:cNvPr id="33" name="object 33"/>
          <p:cNvSpPr txBox="1"/>
          <p:nvPr/>
        </p:nvSpPr>
        <p:spPr>
          <a:xfrm>
            <a:off x="457200" y="4653136"/>
            <a:ext cx="3106688" cy="449482"/>
          </a:xfrm>
          <a:prstGeom prst="rect">
            <a:avLst/>
          </a:prstGeom>
          <a:solidFill>
            <a:srgbClr val="6F2F9F">
              <a:alpha val="59999"/>
            </a:srgbClr>
          </a:solidFill>
        </p:spPr>
        <p:txBody>
          <a:bodyPr vert="horz" wrap="square" lIns="0" tIns="79375" rIns="0" bIns="0" rtlCol="0">
            <a:spAutoFit/>
          </a:bodyPr>
          <a:lstStyle/>
          <a:p>
            <a:pPr marL="344170" algn="ctr">
              <a:spcBef>
                <a:spcPts val="625"/>
              </a:spcBef>
            </a:pPr>
            <a:r>
              <a:rPr lang="zh-CN" altLang="en-US" sz="2400" b="1" dirty="0">
                <a:solidFill>
                  <a:srgbClr val="FFFFFF"/>
                </a:solidFill>
                <a:latin typeface="Trebuchet MS"/>
                <a:cs typeface="Trebuchet MS"/>
              </a:rPr>
              <a:t>三个分类错误</a:t>
            </a:r>
            <a:endParaRPr sz="2400" dirty="0">
              <a:latin typeface="Trebuchet MS"/>
              <a:cs typeface="Trebuchet MS"/>
            </a:endParaRPr>
          </a:p>
        </p:txBody>
      </p:sp>
      <p:sp>
        <p:nvSpPr>
          <p:cNvPr id="36" name="标题 35">
            <a:extLst>
              <a:ext uri="{FF2B5EF4-FFF2-40B4-BE49-F238E27FC236}">
                <a16:creationId xmlns:a16="http://schemas.microsoft.com/office/drawing/2014/main" id="{59723E39-39CA-4EE6-B147-BBA25D10CA92}"/>
              </a:ext>
            </a:extLst>
          </p:cNvPr>
          <p:cNvSpPr>
            <a:spLocks noGrp="1"/>
          </p:cNvSpPr>
          <p:nvPr>
            <p:ph type="title"/>
          </p:nvPr>
        </p:nvSpPr>
        <p:spPr/>
        <p:txBody>
          <a:bodyPr/>
          <a:lstStyle/>
          <a:p>
            <a:r>
              <a:rPr lang="zh-CN" altLang="en-US" dirty="0"/>
              <a:t>支持向量机</a:t>
            </a:r>
          </a:p>
        </p:txBody>
      </p:sp>
    </p:spTree>
    <p:extLst>
      <p:ext uri="{BB962C8B-B14F-4D97-AF65-F5344CB8AC3E}">
        <p14:creationId xmlns:p14="http://schemas.microsoft.com/office/powerpoint/2010/main" val="1539332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6782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4" name="object 4"/>
          <p:cNvSpPr/>
          <p:nvPr/>
        </p:nvSpPr>
        <p:spPr>
          <a:xfrm>
            <a:off x="160058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5" name="object 5"/>
          <p:cNvSpPr/>
          <p:nvPr/>
        </p:nvSpPr>
        <p:spPr>
          <a:xfrm>
            <a:off x="279616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alpha val="39999"/>
            </a:srgbClr>
          </a:solidFill>
        </p:spPr>
        <p:txBody>
          <a:bodyPr wrap="square" lIns="0" tIns="0" rIns="0" bIns="0" rtlCol="0"/>
          <a:lstStyle/>
          <a:p>
            <a:endParaRPr/>
          </a:p>
        </p:txBody>
      </p:sp>
      <p:sp>
        <p:nvSpPr>
          <p:cNvPr id="6" name="object 6"/>
          <p:cNvSpPr/>
          <p:nvPr/>
        </p:nvSpPr>
        <p:spPr>
          <a:xfrm>
            <a:off x="279616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7" name="object 7"/>
          <p:cNvSpPr/>
          <p:nvPr/>
        </p:nvSpPr>
        <p:spPr>
          <a:xfrm>
            <a:off x="267729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8" name="object 8"/>
          <p:cNvSpPr/>
          <p:nvPr/>
        </p:nvSpPr>
        <p:spPr>
          <a:xfrm>
            <a:off x="267729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9" name="object 9"/>
          <p:cNvSpPr/>
          <p:nvPr/>
        </p:nvSpPr>
        <p:spPr>
          <a:xfrm>
            <a:off x="301409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10" name="object 10"/>
          <p:cNvSpPr/>
          <p:nvPr/>
        </p:nvSpPr>
        <p:spPr>
          <a:xfrm>
            <a:off x="301409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1" name="object 11"/>
          <p:cNvSpPr/>
          <p:nvPr/>
        </p:nvSpPr>
        <p:spPr>
          <a:xfrm>
            <a:off x="201435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12" name="object 12"/>
          <p:cNvSpPr/>
          <p:nvPr/>
        </p:nvSpPr>
        <p:spPr>
          <a:xfrm>
            <a:off x="201435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3" name="object 13"/>
          <p:cNvSpPr/>
          <p:nvPr/>
        </p:nvSpPr>
        <p:spPr>
          <a:xfrm>
            <a:off x="224295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14" name="object 14"/>
          <p:cNvSpPr/>
          <p:nvPr/>
        </p:nvSpPr>
        <p:spPr>
          <a:xfrm>
            <a:off x="224295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15" name="object 15"/>
          <p:cNvSpPr/>
          <p:nvPr/>
        </p:nvSpPr>
        <p:spPr>
          <a:xfrm>
            <a:off x="182080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16" name="object 16"/>
          <p:cNvSpPr/>
          <p:nvPr/>
        </p:nvSpPr>
        <p:spPr>
          <a:xfrm>
            <a:off x="182080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7" name="object 17"/>
          <p:cNvSpPr/>
          <p:nvPr/>
        </p:nvSpPr>
        <p:spPr>
          <a:xfrm>
            <a:off x="325336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alpha val="39999"/>
            </a:srgbClr>
          </a:solidFill>
        </p:spPr>
        <p:txBody>
          <a:bodyPr wrap="square" lIns="0" tIns="0" rIns="0" bIns="0" rtlCol="0"/>
          <a:lstStyle/>
          <a:p>
            <a:endParaRPr/>
          </a:p>
        </p:txBody>
      </p:sp>
      <p:sp>
        <p:nvSpPr>
          <p:cNvPr id="18" name="object 18"/>
          <p:cNvSpPr/>
          <p:nvPr/>
        </p:nvSpPr>
        <p:spPr>
          <a:xfrm>
            <a:off x="325336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9" name="object 19"/>
          <p:cNvSpPr/>
          <p:nvPr/>
        </p:nvSpPr>
        <p:spPr>
          <a:xfrm>
            <a:off x="216218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alpha val="39999"/>
            </a:srgbClr>
          </a:solidFill>
        </p:spPr>
        <p:txBody>
          <a:bodyPr wrap="square" lIns="0" tIns="0" rIns="0" bIns="0" rtlCol="0"/>
          <a:lstStyle/>
          <a:p>
            <a:endParaRPr/>
          </a:p>
        </p:txBody>
      </p:sp>
      <p:sp>
        <p:nvSpPr>
          <p:cNvPr id="20" name="object 20"/>
          <p:cNvSpPr/>
          <p:nvPr/>
        </p:nvSpPr>
        <p:spPr>
          <a:xfrm>
            <a:off x="216218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1" name="object 21"/>
          <p:cNvSpPr/>
          <p:nvPr/>
        </p:nvSpPr>
        <p:spPr>
          <a:xfrm>
            <a:off x="3777619" y="2152651"/>
            <a:ext cx="257810" cy="259079"/>
          </a:xfrm>
          <a:custGeom>
            <a:avLst/>
            <a:gdLst/>
            <a:ahLst/>
            <a:cxnLst/>
            <a:rect l="l" t="t" r="r" b="b"/>
            <a:pathLst>
              <a:path w="257810" h="259080">
                <a:moveTo>
                  <a:pt x="128777" y="0"/>
                </a:moveTo>
                <a:lnTo>
                  <a:pt x="78652" y="10185"/>
                </a:lnTo>
                <a:lnTo>
                  <a:pt x="37718" y="37957"/>
                </a:lnTo>
                <a:lnTo>
                  <a:pt x="10120" y="79134"/>
                </a:lnTo>
                <a:lnTo>
                  <a:pt x="0" y="129539"/>
                </a:lnTo>
                <a:lnTo>
                  <a:pt x="10120" y="179945"/>
                </a:lnTo>
                <a:lnTo>
                  <a:pt x="37718"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22" name="object 22"/>
          <p:cNvSpPr/>
          <p:nvPr/>
        </p:nvSpPr>
        <p:spPr>
          <a:xfrm>
            <a:off x="3777619" y="2152651"/>
            <a:ext cx="257810" cy="259079"/>
          </a:xfrm>
          <a:custGeom>
            <a:avLst/>
            <a:gdLst/>
            <a:ahLst/>
            <a:cxnLst/>
            <a:rect l="l" t="t" r="r" b="b"/>
            <a:pathLst>
              <a:path w="257810" h="259080">
                <a:moveTo>
                  <a:pt x="0" y="129539"/>
                </a:moveTo>
                <a:lnTo>
                  <a:pt x="10120" y="79134"/>
                </a:lnTo>
                <a:lnTo>
                  <a:pt x="37718"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23" name="object 23"/>
          <p:cNvSpPr/>
          <p:nvPr/>
        </p:nvSpPr>
        <p:spPr>
          <a:xfrm>
            <a:off x="172326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24" name="object 24"/>
          <p:cNvSpPr/>
          <p:nvPr/>
        </p:nvSpPr>
        <p:spPr>
          <a:xfrm>
            <a:off x="172326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5" name="object 25"/>
          <p:cNvSpPr/>
          <p:nvPr/>
        </p:nvSpPr>
        <p:spPr>
          <a:xfrm>
            <a:off x="206464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26" name="object 26"/>
          <p:cNvSpPr/>
          <p:nvPr/>
        </p:nvSpPr>
        <p:spPr>
          <a:xfrm>
            <a:off x="206464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7" name="object 27"/>
          <p:cNvSpPr/>
          <p:nvPr/>
        </p:nvSpPr>
        <p:spPr>
          <a:xfrm>
            <a:off x="269253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28" name="object 28"/>
          <p:cNvSpPr/>
          <p:nvPr/>
        </p:nvSpPr>
        <p:spPr>
          <a:xfrm>
            <a:off x="269253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9" name="object 29"/>
          <p:cNvSpPr/>
          <p:nvPr/>
        </p:nvSpPr>
        <p:spPr>
          <a:xfrm>
            <a:off x="202197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30" name="object 30"/>
          <p:cNvSpPr/>
          <p:nvPr/>
        </p:nvSpPr>
        <p:spPr>
          <a:xfrm>
            <a:off x="202197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1" name="object 31"/>
          <p:cNvSpPr/>
          <p:nvPr/>
        </p:nvSpPr>
        <p:spPr>
          <a:xfrm>
            <a:off x="272148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32" name="object 32"/>
          <p:cNvSpPr/>
          <p:nvPr/>
        </p:nvSpPr>
        <p:spPr>
          <a:xfrm>
            <a:off x="272148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33" name="object 33"/>
          <p:cNvSpPr/>
          <p:nvPr/>
        </p:nvSpPr>
        <p:spPr>
          <a:xfrm>
            <a:off x="243802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34" name="object 34"/>
          <p:cNvSpPr/>
          <p:nvPr/>
        </p:nvSpPr>
        <p:spPr>
          <a:xfrm>
            <a:off x="243802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5" name="object 35"/>
          <p:cNvSpPr/>
          <p:nvPr/>
        </p:nvSpPr>
        <p:spPr>
          <a:xfrm>
            <a:off x="320154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36" name="object 36"/>
          <p:cNvSpPr/>
          <p:nvPr/>
        </p:nvSpPr>
        <p:spPr>
          <a:xfrm>
            <a:off x="320154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7" name="object 37"/>
          <p:cNvSpPr/>
          <p:nvPr/>
        </p:nvSpPr>
        <p:spPr>
          <a:xfrm>
            <a:off x="3448437" y="3342894"/>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38" name="object 38"/>
          <p:cNvSpPr/>
          <p:nvPr/>
        </p:nvSpPr>
        <p:spPr>
          <a:xfrm>
            <a:off x="3448437" y="3342894"/>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39" name="object 39"/>
          <p:cNvSpPr/>
          <p:nvPr/>
        </p:nvSpPr>
        <p:spPr>
          <a:xfrm>
            <a:off x="3445388" y="2870454"/>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40" name="object 40"/>
          <p:cNvSpPr/>
          <p:nvPr/>
        </p:nvSpPr>
        <p:spPr>
          <a:xfrm>
            <a:off x="3445388" y="2870454"/>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1" name="object 41"/>
          <p:cNvSpPr/>
          <p:nvPr/>
        </p:nvSpPr>
        <p:spPr>
          <a:xfrm>
            <a:off x="317564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42" name="object 42"/>
          <p:cNvSpPr/>
          <p:nvPr/>
        </p:nvSpPr>
        <p:spPr>
          <a:xfrm>
            <a:off x="317564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43" name="object 43"/>
          <p:cNvSpPr/>
          <p:nvPr/>
        </p:nvSpPr>
        <p:spPr>
          <a:xfrm>
            <a:off x="4096137" y="1800606"/>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44" name="object 44"/>
          <p:cNvSpPr/>
          <p:nvPr/>
        </p:nvSpPr>
        <p:spPr>
          <a:xfrm>
            <a:off x="4096137" y="1800606"/>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45" name="object 45"/>
          <p:cNvSpPr/>
          <p:nvPr/>
        </p:nvSpPr>
        <p:spPr>
          <a:xfrm>
            <a:off x="4780412" y="1777746"/>
            <a:ext cx="257810" cy="257810"/>
          </a:xfrm>
          <a:custGeom>
            <a:avLst/>
            <a:gdLst/>
            <a:ahLst/>
            <a:cxnLst/>
            <a:rect l="l" t="t" r="r" b="b"/>
            <a:pathLst>
              <a:path w="257810" h="257809">
                <a:moveTo>
                  <a:pt x="128777" y="0"/>
                </a:moveTo>
                <a:lnTo>
                  <a:pt x="78652" y="10120"/>
                </a:lnTo>
                <a:lnTo>
                  <a:pt x="37719" y="37718"/>
                </a:lnTo>
                <a:lnTo>
                  <a:pt x="10120" y="78652"/>
                </a:lnTo>
                <a:lnTo>
                  <a:pt x="0" y="128777"/>
                </a:lnTo>
                <a:lnTo>
                  <a:pt x="10120" y="178903"/>
                </a:lnTo>
                <a:lnTo>
                  <a:pt x="37719" y="219837"/>
                </a:lnTo>
                <a:lnTo>
                  <a:pt x="78652" y="247435"/>
                </a:lnTo>
                <a:lnTo>
                  <a:pt x="128777" y="257555"/>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46" name="object 46"/>
          <p:cNvSpPr/>
          <p:nvPr/>
        </p:nvSpPr>
        <p:spPr>
          <a:xfrm>
            <a:off x="4780412" y="1777746"/>
            <a:ext cx="257810" cy="257810"/>
          </a:xfrm>
          <a:custGeom>
            <a:avLst/>
            <a:gdLst/>
            <a:ahLst/>
            <a:cxnLst/>
            <a:rect l="l" t="t" r="r" b="b"/>
            <a:pathLst>
              <a:path w="257810" h="257809">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5"/>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7" name="object 47"/>
          <p:cNvSpPr/>
          <p:nvPr/>
        </p:nvSpPr>
        <p:spPr>
          <a:xfrm>
            <a:off x="374104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48" name="object 48"/>
          <p:cNvSpPr/>
          <p:nvPr/>
        </p:nvSpPr>
        <p:spPr>
          <a:xfrm>
            <a:off x="374104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9" name="object 49"/>
          <p:cNvSpPr/>
          <p:nvPr/>
        </p:nvSpPr>
        <p:spPr>
          <a:xfrm>
            <a:off x="322745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50" name="object 50"/>
          <p:cNvSpPr/>
          <p:nvPr/>
        </p:nvSpPr>
        <p:spPr>
          <a:xfrm>
            <a:off x="322745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51" name="object 51"/>
          <p:cNvSpPr/>
          <p:nvPr/>
        </p:nvSpPr>
        <p:spPr>
          <a:xfrm>
            <a:off x="448475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52" name="object 52"/>
          <p:cNvSpPr/>
          <p:nvPr/>
        </p:nvSpPr>
        <p:spPr>
          <a:xfrm>
            <a:off x="448475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3" name="object 53"/>
          <p:cNvSpPr/>
          <p:nvPr/>
        </p:nvSpPr>
        <p:spPr>
          <a:xfrm>
            <a:off x="426377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54" name="object 54"/>
          <p:cNvSpPr/>
          <p:nvPr/>
        </p:nvSpPr>
        <p:spPr>
          <a:xfrm>
            <a:off x="426377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55" name="object 55"/>
          <p:cNvSpPr/>
          <p:nvPr/>
        </p:nvSpPr>
        <p:spPr>
          <a:xfrm>
            <a:off x="4815463" y="3597401"/>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84ADAF">
              <a:alpha val="39999"/>
            </a:srgbClr>
          </a:solidFill>
        </p:spPr>
        <p:txBody>
          <a:bodyPr wrap="square" lIns="0" tIns="0" rIns="0" bIns="0" rtlCol="0"/>
          <a:lstStyle/>
          <a:p>
            <a:endParaRPr/>
          </a:p>
        </p:txBody>
      </p:sp>
      <p:sp>
        <p:nvSpPr>
          <p:cNvPr id="56" name="object 56"/>
          <p:cNvSpPr/>
          <p:nvPr/>
        </p:nvSpPr>
        <p:spPr>
          <a:xfrm>
            <a:off x="4815463" y="3597401"/>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57" name="object 57"/>
          <p:cNvSpPr/>
          <p:nvPr/>
        </p:nvSpPr>
        <p:spPr>
          <a:xfrm>
            <a:off x="5722245" y="3361182"/>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58" name="object 58"/>
          <p:cNvSpPr/>
          <p:nvPr/>
        </p:nvSpPr>
        <p:spPr>
          <a:xfrm>
            <a:off x="5722245" y="336118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59" name="object 59"/>
          <p:cNvSpPr/>
          <p:nvPr/>
        </p:nvSpPr>
        <p:spPr>
          <a:xfrm>
            <a:off x="517208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60" name="object 60"/>
          <p:cNvSpPr/>
          <p:nvPr/>
        </p:nvSpPr>
        <p:spPr>
          <a:xfrm>
            <a:off x="517208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61" name="object 61"/>
          <p:cNvSpPr/>
          <p:nvPr/>
        </p:nvSpPr>
        <p:spPr>
          <a:xfrm>
            <a:off x="500901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62" name="object 62"/>
          <p:cNvSpPr/>
          <p:nvPr/>
        </p:nvSpPr>
        <p:spPr>
          <a:xfrm>
            <a:off x="500901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63" name="object 63"/>
          <p:cNvSpPr/>
          <p:nvPr/>
        </p:nvSpPr>
        <p:spPr>
          <a:xfrm>
            <a:off x="560794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64" name="object 64"/>
          <p:cNvSpPr/>
          <p:nvPr/>
        </p:nvSpPr>
        <p:spPr>
          <a:xfrm>
            <a:off x="560794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65" name="object 65"/>
          <p:cNvSpPr/>
          <p:nvPr/>
        </p:nvSpPr>
        <p:spPr>
          <a:xfrm>
            <a:off x="5400681" y="3518155"/>
            <a:ext cx="259079" cy="259079"/>
          </a:xfrm>
          <a:custGeom>
            <a:avLst/>
            <a:gdLst/>
            <a:ahLst/>
            <a:cxnLst/>
            <a:rect l="l" t="t" r="r" b="b"/>
            <a:pathLst>
              <a:path w="259079" h="259080">
                <a:moveTo>
                  <a:pt x="129539" y="0"/>
                </a:moveTo>
                <a:lnTo>
                  <a:pt x="79134" y="10185"/>
                </a:lnTo>
                <a:lnTo>
                  <a:pt x="37957" y="37957"/>
                </a:lnTo>
                <a:lnTo>
                  <a:pt x="10185" y="79134"/>
                </a:lnTo>
                <a:lnTo>
                  <a:pt x="0" y="129539"/>
                </a:lnTo>
                <a:lnTo>
                  <a:pt x="10185" y="179945"/>
                </a:lnTo>
                <a:lnTo>
                  <a:pt x="37957" y="221122"/>
                </a:lnTo>
                <a:lnTo>
                  <a:pt x="79134" y="248894"/>
                </a:lnTo>
                <a:lnTo>
                  <a:pt x="129539" y="259079"/>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66" name="object 66"/>
          <p:cNvSpPr/>
          <p:nvPr/>
        </p:nvSpPr>
        <p:spPr>
          <a:xfrm>
            <a:off x="5400681" y="3518155"/>
            <a:ext cx="259079" cy="259079"/>
          </a:xfrm>
          <a:custGeom>
            <a:avLst/>
            <a:gdLst/>
            <a:ahLst/>
            <a:cxnLst/>
            <a:rect l="l" t="t" r="r" b="b"/>
            <a:pathLst>
              <a:path w="259079" h="259080">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79"/>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67" name="object 67"/>
          <p:cNvSpPr/>
          <p:nvPr/>
        </p:nvSpPr>
        <p:spPr>
          <a:xfrm>
            <a:off x="574205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68" name="object 68"/>
          <p:cNvSpPr/>
          <p:nvPr/>
        </p:nvSpPr>
        <p:spPr>
          <a:xfrm>
            <a:off x="574205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69" name="object 69"/>
          <p:cNvSpPr/>
          <p:nvPr/>
        </p:nvSpPr>
        <p:spPr>
          <a:xfrm>
            <a:off x="4189100" y="2512314"/>
            <a:ext cx="257810" cy="257810"/>
          </a:xfrm>
          <a:custGeom>
            <a:avLst/>
            <a:gdLst/>
            <a:ahLst/>
            <a:cxnLst/>
            <a:rect l="l" t="t" r="r" b="b"/>
            <a:pathLst>
              <a:path w="257810" h="257810">
                <a:moveTo>
                  <a:pt x="128777" y="0"/>
                </a:moveTo>
                <a:lnTo>
                  <a:pt x="78652" y="10120"/>
                </a:lnTo>
                <a:lnTo>
                  <a:pt x="37719" y="37719"/>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70" name="object 70"/>
          <p:cNvSpPr/>
          <p:nvPr/>
        </p:nvSpPr>
        <p:spPr>
          <a:xfrm>
            <a:off x="4189100" y="2512314"/>
            <a:ext cx="257810" cy="257810"/>
          </a:xfrm>
          <a:custGeom>
            <a:avLst/>
            <a:gdLst/>
            <a:ahLst/>
            <a:cxnLst/>
            <a:rect l="l" t="t" r="r" b="b"/>
            <a:pathLst>
              <a:path w="257810" h="257810">
                <a:moveTo>
                  <a:pt x="0" y="128777"/>
                </a:moveTo>
                <a:lnTo>
                  <a:pt x="10120" y="78652"/>
                </a:lnTo>
                <a:lnTo>
                  <a:pt x="37719" y="37719"/>
                </a:lnTo>
                <a:lnTo>
                  <a:pt x="78652" y="10120"/>
                </a:lnTo>
                <a:lnTo>
                  <a:pt x="128777" y="0"/>
                </a:lnTo>
                <a:lnTo>
                  <a:pt x="178903" y="10120"/>
                </a:lnTo>
                <a:lnTo>
                  <a:pt x="219837" y="37719"/>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71" name="object 71"/>
          <p:cNvSpPr/>
          <p:nvPr/>
        </p:nvSpPr>
        <p:spPr>
          <a:xfrm>
            <a:off x="4355215" y="2980182"/>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D0692F">
              <a:alpha val="39999"/>
            </a:srgbClr>
          </a:solidFill>
        </p:spPr>
        <p:txBody>
          <a:bodyPr wrap="square" lIns="0" tIns="0" rIns="0" bIns="0" rtlCol="0"/>
          <a:lstStyle/>
          <a:p>
            <a:endParaRPr/>
          </a:p>
        </p:txBody>
      </p:sp>
      <p:sp>
        <p:nvSpPr>
          <p:cNvPr id="72" name="object 72"/>
          <p:cNvSpPr/>
          <p:nvPr/>
        </p:nvSpPr>
        <p:spPr>
          <a:xfrm>
            <a:off x="4355215" y="2980182"/>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73" name="object 73"/>
          <p:cNvSpPr/>
          <p:nvPr/>
        </p:nvSpPr>
        <p:spPr>
          <a:xfrm>
            <a:off x="4874900" y="2881122"/>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74" name="object 74"/>
          <p:cNvSpPr/>
          <p:nvPr/>
        </p:nvSpPr>
        <p:spPr>
          <a:xfrm>
            <a:off x="4874900" y="2881122"/>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75" name="object 75"/>
          <p:cNvSpPr/>
          <p:nvPr/>
        </p:nvSpPr>
        <p:spPr>
          <a:xfrm>
            <a:off x="4419224" y="2113026"/>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6" y="129539"/>
                </a:lnTo>
                <a:lnTo>
                  <a:pt x="247435" y="79134"/>
                </a:lnTo>
                <a:lnTo>
                  <a:pt x="219837" y="37957"/>
                </a:lnTo>
                <a:lnTo>
                  <a:pt x="178903" y="10185"/>
                </a:lnTo>
                <a:lnTo>
                  <a:pt x="128777" y="0"/>
                </a:lnTo>
                <a:close/>
              </a:path>
            </a:pathLst>
          </a:custGeom>
          <a:solidFill>
            <a:srgbClr val="D0692F">
              <a:alpha val="39999"/>
            </a:srgbClr>
          </a:solidFill>
        </p:spPr>
        <p:txBody>
          <a:bodyPr wrap="square" lIns="0" tIns="0" rIns="0" bIns="0" rtlCol="0"/>
          <a:lstStyle/>
          <a:p>
            <a:endParaRPr/>
          </a:p>
        </p:txBody>
      </p:sp>
      <p:sp>
        <p:nvSpPr>
          <p:cNvPr id="76" name="object 76"/>
          <p:cNvSpPr/>
          <p:nvPr/>
        </p:nvSpPr>
        <p:spPr>
          <a:xfrm>
            <a:off x="4419224" y="2113026"/>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6"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7" name="object 77"/>
          <p:cNvSpPr/>
          <p:nvPr/>
        </p:nvSpPr>
        <p:spPr>
          <a:xfrm>
            <a:off x="4955671" y="2314195"/>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D0692F">
              <a:alpha val="39999"/>
            </a:srgbClr>
          </a:solidFill>
        </p:spPr>
        <p:txBody>
          <a:bodyPr wrap="square" lIns="0" tIns="0" rIns="0" bIns="0" rtlCol="0"/>
          <a:lstStyle/>
          <a:p>
            <a:endParaRPr/>
          </a:p>
        </p:txBody>
      </p:sp>
      <p:sp>
        <p:nvSpPr>
          <p:cNvPr id="78" name="object 78"/>
          <p:cNvSpPr/>
          <p:nvPr/>
        </p:nvSpPr>
        <p:spPr>
          <a:xfrm>
            <a:off x="4955671" y="2314195"/>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9" name="object 79"/>
          <p:cNvSpPr/>
          <p:nvPr/>
        </p:nvSpPr>
        <p:spPr>
          <a:xfrm>
            <a:off x="4504568" y="2646426"/>
            <a:ext cx="257810" cy="257810"/>
          </a:xfrm>
          <a:custGeom>
            <a:avLst/>
            <a:gdLst/>
            <a:ahLst/>
            <a:cxnLst/>
            <a:rect l="l" t="t" r="r" b="b"/>
            <a:pathLst>
              <a:path w="257810" h="257810">
                <a:moveTo>
                  <a:pt x="128777" y="0"/>
                </a:moveTo>
                <a:lnTo>
                  <a:pt x="78652" y="10120"/>
                </a:lnTo>
                <a:lnTo>
                  <a:pt x="37718" y="37719"/>
                </a:lnTo>
                <a:lnTo>
                  <a:pt x="10120" y="78652"/>
                </a:lnTo>
                <a:lnTo>
                  <a:pt x="0" y="128778"/>
                </a:lnTo>
                <a:lnTo>
                  <a:pt x="10120" y="178903"/>
                </a:lnTo>
                <a:lnTo>
                  <a:pt x="37718" y="219837"/>
                </a:lnTo>
                <a:lnTo>
                  <a:pt x="78652" y="247435"/>
                </a:lnTo>
                <a:lnTo>
                  <a:pt x="128777" y="257556"/>
                </a:lnTo>
                <a:lnTo>
                  <a:pt x="178903" y="247435"/>
                </a:lnTo>
                <a:lnTo>
                  <a:pt x="219836" y="219837"/>
                </a:lnTo>
                <a:lnTo>
                  <a:pt x="247435" y="178903"/>
                </a:lnTo>
                <a:lnTo>
                  <a:pt x="257555" y="128778"/>
                </a:lnTo>
                <a:lnTo>
                  <a:pt x="247435" y="78652"/>
                </a:lnTo>
                <a:lnTo>
                  <a:pt x="219836"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80" name="object 80"/>
          <p:cNvSpPr/>
          <p:nvPr/>
        </p:nvSpPr>
        <p:spPr>
          <a:xfrm>
            <a:off x="4504568" y="26464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1" name="object 81"/>
          <p:cNvSpPr/>
          <p:nvPr/>
        </p:nvSpPr>
        <p:spPr>
          <a:xfrm>
            <a:off x="5367151" y="2964943"/>
            <a:ext cx="257810" cy="259079"/>
          </a:xfrm>
          <a:custGeom>
            <a:avLst/>
            <a:gdLst/>
            <a:ahLst/>
            <a:cxnLst/>
            <a:rect l="l" t="t" r="r" b="b"/>
            <a:pathLst>
              <a:path w="257810" h="259080">
                <a:moveTo>
                  <a:pt x="128778" y="0"/>
                </a:moveTo>
                <a:lnTo>
                  <a:pt x="78652" y="10185"/>
                </a:lnTo>
                <a:lnTo>
                  <a:pt x="37719" y="37957"/>
                </a:lnTo>
                <a:lnTo>
                  <a:pt x="10120" y="79134"/>
                </a:lnTo>
                <a:lnTo>
                  <a:pt x="0" y="129539"/>
                </a:lnTo>
                <a:lnTo>
                  <a:pt x="10120" y="179945"/>
                </a:lnTo>
                <a:lnTo>
                  <a:pt x="37718" y="221122"/>
                </a:lnTo>
                <a:lnTo>
                  <a:pt x="78652" y="248894"/>
                </a:lnTo>
                <a:lnTo>
                  <a:pt x="128778" y="259080"/>
                </a:lnTo>
                <a:lnTo>
                  <a:pt x="178903" y="248894"/>
                </a:lnTo>
                <a:lnTo>
                  <a:pt x="219837" y="221122"/>
                </a:lnTo>
                <a:lnTo>
                  <a:pt x="247435" y="179945"/>
                </a:lnTo>
                <a:lnTo>
                  <a:pt x="257556" y="129539"/>
                </a:lnTo>
                <a:lnTo>
                  <a:pt x="247435" y="79134"/>
                </a:lnTo>
                <a:lnTo>
                  <a:pt x="219837" y="37957"/>
                </a:lnTo>
                <a:lnTo>
                  <a:pt x="178903" y="10185"/>
                </a:lnTo>
                <a:lnTo>
                  <a:pt x="128778" y="0"/>
                </a:lnTo>
                <a:close/>
              </a:path>
            </a:pathLst>
          </a:custGeom>
          <a:solidFill>
            <a:srgbClr val="D0692F">
              <a:alpha val="39999"/>
            </a:srgbClr>
          </a:solidFill>
        </p:spPr>
        <p:txBody>
          <a:bodyPr wrap="square" lIns="0" tIns="0" rIns="0" bIns="0" rtlCol="0"/>
          <a:lstStyle/>
          <a:p>
            <a:endParaRPr/>
          </a:p>
        </p:txBody>
      </p:sp>
      <p:sp>
        <p:nvSpPr>
          <p:cNvPr id="82" name="object 82"/>
          <p:cNvSpPr/>
          <p:nvPr/>
        </p:nvSpPr>
        <p:spPr>
          <a:xfrm>
            <a:off x="5367151" y="2964943"/>
            <a:ext cx="257810" cy="259079"/>
          </a:xfrm>
          <a:custGeom>
            <a:avLst/>
            <a:gdLst/>
            <a:ahLst/>
            <a:cxnLst/>
            <a:rect l="l" t="t" r="r" b="b"/>
            <a:pathLst>
              <a:path w="257810" h="259080">
                <a:moveTo>
                  <a:pt x="0" y="129539"/>
                </a:moveTo>
                <a:lnTo>
                  <a:pt x="10120" y="79134"/>
                </a:lnTo>
                <a:lnTo>
                  <a:pt x="37719" y="37957"/>
                </a:lnTo>
                <a:lnTo>
                  <a:pt x="78652" y="10185"/>
                </a:lnTo>
                <a:lnTo>
                  <a:pt x="128778" y="0"/>
                </a:lnTo>
                <a:lnTo>
                  <a:pt x="178903" y="10185"/>
                </a:lnTo>
                <a:lnTo>
                  <a:pt x="219837" y="37957"/>
                </a:lnTo>
                <a:lnTo>
                  <a:pt x="247435" y="79134"/>
                </a:lnTo>
                <a:lnTo>
                  <a:pt x="257556" y="129539"/>
                </a:lnTo>
                <a:lnTo>
                  <a:pt x="247435" y="179945"/>
                </a:lnTo>
                <a:lnTo>
                  <a:pt x="219837" y="221122"/>
                </a:lnTo>
                <a:lnTo>
                  <a:pt x="178903" y="248894"/>
                </a:lnTo>
                <a:lnTo>
                  <a:pt x="128778" y="259080"/>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83" name="object 83"/>
          <p:cNvSpPr/>
          <p:nvPr/>
        </p:nvSpPr>
        <p:spPr>
          <a:xfrm>
            <a:off x="4585340" y="3245358"/>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alpha val="39999"/>
            </a:srgbClr>
          </a:solidFill>
        </p:spPr>
        <p:txBody>
          <a:bodyPr wrap="square" lIns="0" tIns="0" rIns="0" bIns="0" rtlCol="0"/>
          <a:lstStyle/>
          <a:p>
            <a:endParaRPr/>
          </a:p>
        </p:txBody>
      </p:sp>
      <p:sp>
        <p:nvSpPr>
          <p:cNvPr id="84" name="object 84"/>
          <p:cNvSpPr/>
          <p:nvPr/>
        </p:nvSpPr>
        <p:spPr>
          <a:xfrm>
            <a:off x="4585340" y="3245358"/>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5" name="object 85"/>
          <p:cNvSpPr/>
          <p:nvPr/>
        </p:nvSpPr>
        <p:spPr>
          <a:xfrm>
            <a:off x="4013840" y="3246883"/>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alpha val="39999"/>
            </a:srgbClr>
          </a:solidFill>
        </p:spPr>
        <p:txBody>
          <a:bodyPr wrap="square" lIns="0" tIns="0" rIns="0" bIns="0" rtlCol="0"/>
          <a:lstStyle/>
          <a:p>
            <a:endParaRPr/>
          </a:p>
        </p:txBody>
      </p:sp>
      <p:sp>
        <p:nvSpPr>
          <p:cNvPr id="86" name="object 86"/>
          <p:cNvSpPr/>
          <p:nvPr/>
        </p:nvSpPr>
        <p:spPr>
          <a:xfrm>
            <a:off x="4013840" y="3246883"/>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7" name="object 87"/>
          <p:cNvSpPr/>
          <p:nvPr/>
        </p:nvSpPr>
        <p:spPr>
          <a:xfrm>
            <a:off x="5054731" y="3217926"/>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5" y="128778"/>
                </a:lnTo>
                <a:lnTo>
                  <a:pt x="247435" y="78652"/>
                </a:lnTo>
                <a:lnTo>
                  <a:pt x="219837" y="37718"/>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88" name="object 88"/>
          <p:cNvSpPr/>
          <p:nvPr/>
        </p:nvSpPr>
        <p:spPr>
          <a:xfrm>
            <a:off x="5054731" y="32179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5"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9" name="object 89"/>
          <p:cNvSpPr/>
          <p:nvPr/>
        </p:nvSpPr>
        <p:spPr>
          <a:xfrm>
            <a:off x="5266569" y="2507742"/>
            <a:ext cx="259079" cy="257810"/>
          </a:xfrm>
          <a:custGeom>
            <a:avLst/>
            <a:gdLst/>
            <a:ahLst/>
            <a:cxnLst/>
            <a:rect l="l" t="t" r="r" b="b"/>
            <a:pathLst>
              <a:path w="259079" h="257810">
                <a:moveTo>
                  <a:pt x="129539" y="0"/>
                </a:moveTo>
                <a:lnTo>
                  <a:pt x="79134" y="10120"/>
                </a:lnTo>
                <a:lnTo>
                  <a:pt x="37957" y="37719"/>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9"/>
                </a:lnTo>
                <a:lnTo>
                  <a:pt x="179945" y="10120"/>
                </a:lnTo>
                <a:lnTo>
                  <a:pt x="129539" y="0"/>
                </a:lnTo>
                <a:close/>
              </a:path>
            </a:pathLst>
          </a:custGeom>
          <a:solidFill>
            <a:srgbClr val="D0692F">
              <a:alpha val="39999"/>
            </a:srgbClr>
          </a:solidFill>
        </p:spPr>
        <p:txBody>
          <a:bodyPr wrap="square" lIns="0" tIns="0" rIns="0" bIns="0" rtlCol="0"/>
          <a:lstStyle/>
          <a:p>
            <a:endParaRPr/>
          </a:p>
        </p:txBody>
      </p:sp>
      <p:sp>
        <p:nvSpPr>
          <p:cNvPr id="90" name="object 90"/>
          <p:cNvSpPr/>
          <p:nvPr/>
        </p:nvSpPr>
        <p:spPr>
          <a:xfrm>
            <a:off x="5266569" y="250774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9"/>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91" name="object 91"/>
          <p:cNvSpPr/>
          <p:nvPr/>
        </p:nvSpPr>
        <p:spPr>
          <a:xfrm>
            <a:off x="3756283" y="2626614"/>
            <a:ext cx="257810" cy="257810"/>
          </a:xfrm>
          <a:custGeom>
            <a:avLst/>
            <a:gdLst/>
            <a:ahLst/>
            <a:cxnLst/>
            <a:rect l="l" t="t" r="r" b="b"/>
            <a:pathLst>
              <a:path w="257810" h="257810">
                <a:moveTo>
                  <a:pt x="128777" y="0"/>
                </a:moveTo>
                <a:lnTo>
                  <a:pt x="78652" y="10120"/>
                </a:lnTo>
                <a:lnTo>
                  <a:pt x="37719" y="37719"/>
                </a:lnTo>
                <a:lnTo>
                  <a:pt x="10120" y="78652"/>
                </a:lnTo>
                <a:lnTo>
                  <a:pt x="0" y="128778"/>
                </a:lnTo>
                <a:lnTo>
                  <a:pt x="10120" y="178903"/>
                </a:lnTo>
                <a:lnTo>
                  <a:pt x="37719" y="219837"/>
                </a:lnTo>
                <a:lnTo>
                  <a:pt x="78652" y="247435"/>
                </a:lnTo>
                <a:lnTo>
                  <a:pt x="128777" y="257556"/>
                </a:lnTo>
                <a:lnTo>
                  <a:pt x="178903" y="247435"/>
                </a:lnTo>
                <a:lnTo>
                  <a:pt x="219837" y="219837"/>
                </a:lnTo>
                <a:lnTo>
                  <a:pt x="247435" y="178903"/>
                </a:lnTo>
                <a:lnTo>
                  <a:pt x="257555" y="128778"/>
                </a:lnTo>
                <a:lnTo>
                  <a:pt x="247435" y="78652"/>
                </a:lnTo>
                <a:lnTo>
                  <a:pt x="219837"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92" name="object 92"/>
          <p:cNvSpPr/>
          <p:nvPr/>
        </p:nvSpPr>
        <p:spPr>
          <a:xfrm>
            <a:off x="3756283" y="2626614"/>
            <a:ext cx="257810" cy="257810"/>
          </a:xfrm>
          <a:custGeom>
            <a:avLst/>
            <a:gdLst/>
            <a:ahLst/>
            <a:cxnLst/>
            <a:rect l="l" t="t" r="r" b="b"/>
            <a:pathLst>
              <a:path w="257810" h="257810">
                <a:moveTo>
                  <a:pt x="0" y="128778"/>
                </a:moveTo>
                <a:lnTo>
                  <a:pt x="10120" y="78652"/>
                </a:lnTo>
                <a:lnTo>
                  <a:pt x="37719" y="37719"/>
                </a:lnTo>
                <a:lnTo>
                  <a:pt x="78652" y="10120"/>
                </a:lnTo>
                <a:lnTo>
                  <a:pt x="128777" y="0"/>
                </a:lnTo>
                <a:lnTo>
                  <a:pt x="178903" y="10120"/>
                </a:lnTo>
                <a:lnTo>
                  <a:pt x="219837" y="37719"/>
                </a:lnTo>
                <a:lnTo>
                  <a:pt x="247435" y="78652"/>
                </a:lnTo>
                <a:lnTo>
                  <a:pt x="257555" y="128778"/>
                </a:lnTo>
                <a:lnTo>
                  <a:pt x="247435" y="178903"/>
                </a:lnTo>
                <a:lnTo>
                  <a:pt x="219837" y="219837"/>
                </a:lnTo>
                <a:lnTo>
                  <a:pt x="178903" y="247435"/>
                </a:lnTo>
                <a:lnTo>
                  <a:pt x="128777" y="257556"/>
                </a:lnTo>
                <a:lnTo>
                  <a:pt x="78652" y="247435"/>
                </a:lnTo>
                <a:lnTo>
                  <a:pt x="37719"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3" name="object 93"/>
          <p:cNvSpPr txBox="1"/>
          <p:nvPr/>
        </p:nvSpPr>
        <p:spPr>
          <a:xfrm>
            <a:off x="67546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94" name="object 94"/>
          <p:cNvSpPr txBox="1"/>
          <p:nvPr/>
        </p:nvSpPr>
        <p:spPr>
          <a:xfrm>
            <a:off x="295440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95" name="object 95"/>
          <p:cNvSpPr/>
          <p:nvPr/>
        </p:nvSpPr>
        <p:spPr>
          <a:xfrm>
            <a:off x="4873376" y="28795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6F2F9F"/>
          </a:solidFill>
        </p:spPr>
        <p:txBody>
          <a:bodyPr wrap="square" lIns="0" tIns="0" rIns="0" bIns="0" rtlCol="0"/>
          <a:lstStyle/>
          <a:p>
            <a:endParaRPr/>
          </a:p>
        </p:txBody>
      </p:sp>
      <p:sp>
        <p:nvSpPr>
          <p:cNvPr id="96" name="object 96"/>
          <p:cNvSpPr/>
          <p:nvPr/>
        </p:nvSpPr>
        <p:spPr>
          <a:xfrm>
            <a:off x="4873376" y="28795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97" name="object 97"/>
          <p:cNvSpPr txBox="1"/>
          <p:nvPr/>
        </p:nvSpPr>
        <p:spPr>
          <a:xfrm>
            <a:off x="6267835" y="2172462"/>
            <a:ext cx="2768661" cy="1596078"/>
          </a:xfrm>
          <a:prstGeom prst="rect">
            <a:avLst/>
          </a:prstGeom>
          <a:solidFill>
            <a:srgbClr val="6F2F9F">
              <a:alpha val="79998"/>
            </a:srgbClr>
          </a:solidFill>
        </p:spPr>
        <p:txBody>
          <a:bodyPr vert="horz" wrap="square" lIns="0" tIns="2540" rIns="0" bIns="0" rtlCol="0">
            <a:spAutoFit/>
          </a:bodyPr>
          <a:lstStyle/>
          <a:p>
            <a:pPr marL="184150" marR="670560">
              <a:lnSpc>
                <a:spcPct val="150000"/>
              </a:lnSpc>
            </a:pPr>
            <a:r>
              <a:rPr lang="zh-CN" altLang="en-US" sz="2400" b="1" dirty="0">
                <a:solidFill>
                  <a:srgbClr val="FFFFFF"/>
                </a:solidFill>
                <a:latin typeface="Trebuchet MS"/>
                <a:cs typeface="Trebuchet MS"/>
              </a:rPr>
              <a:t>定义特征</a:t>
            </a:r>
            <a:r>
              <a:rPr sz="2400" b="1" dirty="0">
                <a:solidFill>
                  <a:srgbClr val="FFFFFF"/>
                </a:solidFill>
                <a:latin typeface="Trebuchet MS"/>
                <a:cs typeface="Trebuchet MS"/>
              </a:rPr>
              <a:t>2:</a:t>
            </a:r>
            <a:endParaRPr lang="en-US" altLang="zh-CN" sz="2400" b="1" dirty="0">
              <a:solidFill>
                <a:srgbClr val="FFFFFF"/>
              </a:solidFill>
              <a:latin typeface="Trebuchet MS"/>
              <a:cs typeface="Trebuchet MS"/>
            </a:endParaRPr>
          </a:p>
          <a:p>
            <a:pPr marL="184150" marR="670560">
              <a:lnSpc>
                <a:spcPct val="150000"/>
              </a:lnSpc>
            </a:pPr>
            <a:r>
              <a:rPr sz="2400" dirty="0">
                <a:solidFill>
                  <a:srgbClr val="FFFFFF"/>
                </a:solidFill>
                <a:latin typeface="Arial"/>
                <a:cs typeface="Arial"/>
              </a:rPr>
              <a:t>Similarity to  “Black Swan.”</a:t>
            </a:r>
            <a:endParaRPr sz="2400" dirty="0">
              <a:latin typeface="Arial"/>
              <a:cs typeface="Arial"/>
            </a:endParaRPr>
          </a:p>
        </p:txBody>
      </p:sp>
      <p:sp>
        <p:nvSpPr>
          <p:cNvPr id="98" name="object 98"/>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40</a:t>
            </a:fld>
            <a:endParaRPr sz="800">
              <a:latin typeface="Arial"/>
              <a:cs typeface="Arial"/>
            </a:endParaRPr>
          </a:p>
        </p:txBody>
      </p:sp>
      <p:sp>
        <p:nvSpPr>
          <p:cNvPr id="100" name="标题 99">
            <a:extLst>
              <a:ext uri="{FF2B5EF4-FFF2-40B4-BE49-F238E27FC236}">
                <a16:creationId xmlns:a16="http://schemas.microsoft.com/office/drawing/2014/main" id="{A5CB3558-F3E4-46BE-B139-B2B59E69C4F1}"/>
              </a:ext>
            </a:extLst>
          </p:cNvPr>
          <p:cNvSpPr>
            <a:spLocks noGrp="1"/>
          </p:cNvSpPr>
          <p:nvPr>
            <p:ph type="title"/>
          </p:nvPr>
        </p:nvSpPr>
        <p:spPr/>
        <p:txBody>
          <a:bodyPr/>
          <a:lstStyle/>
          <a:p>
            <a:r>
              <a:rPr lang="en-US" altLang="zh-CN" dirty="0"/>
              <a:t>SVM</a:t>
            </a:r>
            <a:r>
              <a:rPr lang="zh-CN" altLang="en-US" dirty="0"/>
              <a:t>高斯核函数</a:t>
            </a:r>
          </a:p>
        </p:txBody>
      </p:sp>
      <p:sp>
        <p:nvSpPr>
          <p:cNvPr id="101" name="文本框 100">
            <a:extLst>
              <a:ext uri="{FF2B5EF4-FFF2-40B4-BE49-F238E27FC236}">
                <a16:creationId xmlns:a16="http://schemas.microsoft.com/office/drawing/2014/main" id="{B357C8C9-F00B-4D88-B77E-4CE5D4FD15AA}"/>
              </a:ext>
            </a:extLst>
          </p:cNvPr>
          <p:cNvSpPr txBox="1"/>
          <p:nvPr/>
        </p:nvSpPr>
        <p:spPr>
          <a:xfrm>
            <a:off x="25152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1049582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6782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4" name="object 4"/>
          <p:cNvSpPr/>
          <p:nvPr/>
        </p:nvSpPr>
        <p:spPr>
          <a:xfrm>
            <a:off x="160058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5" name="object 5"/>
          <p:cNvSpPr/>
          <p:nvPr/>
        </p:nvSpPr>
        <p:spPr>
          <a:xfrm>
            <a:off x="279616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alpha val="39999"/>
            </a:srgbClr>
          </a:solidFill>
        </p:spPr>
        <p:txBody>
          <a:bodyPr wrap="square" lIns="0" tIns="0" rIns="0" bIns="0" rtlCol="0"/>
          <a:lstStyle/>
          <a:p>
            <a:endParaRPr/>
          </a:p>
        </p:txBody>
      </p:sp>
      <p:sp>
        <p:nvSpPr>
          <p:cNvPr id="6" name="object 6"/>
          <p:cNvSpPr/>
          <p:nvPr/>
        </p:nvSpPr>
        <p:spPr>
          <a:xfrm>
            <a:off x="279616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7" name="object 7"/>
          <p:cNvSpPr/>
          <p:nvPr/>
        </p:nvSpPr>
        <p:spPr>
          <a:xfrm>
            <a:off x="267729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8" name="object 8"/>
          <p:cNvSpPr/>
          <p:nvPr/>
        </p:nvSpPr>
        <p:spPr>
          <a:xfrm>
            <a:off x="267729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9" name="object 9"/>
          <p:cNvSpPr/>
          <p:nvPr/>
        </p:nvSpPr>
        <p:spPr>
          <a:xfrm>
            <a:off x="301409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10" name="object 10"/>
          <p:cNvSpPr/>
          <p:nvPr/>
        </p:nvSpPr>
        <p:spPr>
          <a:xfrm>
            <a:off x="301409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1" name="object 11"/>
          <p:cNvSpPr/>
          <p:nvPr/>
        </p:nvSpPr>
        <p:spPr>
          <a:xfrm>
            <a:off x="201435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12" name="object 12"/>
          <p:cNvSpPr/>
          <p:nvPr/>
        </p:nvSpPr>
        <p:spPr>
          <a:xfrm>
            <a:off x="201435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3" name="object 13"/>
          <p:cNvSpPr/>
          <p:nvPr/>
        </p:nvSpPr>
        <p:spPr>
          <a:xfrm>
            <a:off x="224295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14" name="object 14"/>
          <p:cNvSpPr/>
          <p:nvPr/>
        </p:nvSpPr>
        <p:spPr>
          <a:xfrm>
            <a:off x="224295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15" name="object 15"/>
          <p:cNvSpPr/>
          <p:nvPr/>
        </p:nvSpPr>
        <p:spPr>
          <a:xfrm>
            <a:off x="182080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16" name="object 16"/>
          <p:cNvSpPr/>
          <p:nvPr/>
        </p:nvSpPr>
        <p:spPr>
          <a:xfrm>
            <a:off x="182080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7" name="object 17"/>
          <p:cNvSpPr/>
          <p:nvPr/>
        </p:nvSpPr>
        <p:spPr>
          <a:xfrm>
            <a:off x="325336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alpha val="39999"/>
            </a:srgbClr>
          </a:solidFill>
        </p:spPr>
        <p:txBody>
          <a:bodyPr wrap="square" lIns="0" tIns="0" rIns="0" bIns="0" rtlCol="0"/>
          <a:lstStyle/>
          <a:p>
            <a:endParaRPr/>
          </a:p>
        </p:txBody>
      </p:sp>
      <p:sp>
        <p:nvSpPr>
          <p:cNvPr id="18" name="object 18"/>
          <p:cNvSpPr/>
          <p:nvPr/>
        </p:nvSpPr>
        <p:spPr>
          <a:xfrm>
            <a:off x="325336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9" name="object 19"/>
          <p:cNvSpPr/>
          <p:nvPr/>
        </p:nvSpPr>
        <p:spPr>
          <a:xfrm>
            <a:off x="216218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alpha val="39999"/>
            </a:srgbClr>
          </a:solidFill>
        </p:spPr>
        <p:txBody>
          <a:bodyPr wrap="square" lIns="0" tIns="0" rIns="0" bIns="0" rtlCol="0"/>
          <a:lstStyle/>
          <a:p>
            <a:endParaRPr/>
          </a:p>
        </p:txBody>
      </p:sp>
      <p:sp>
        <p:nvSpPr>
          <p:cNvPr id="20" name="object 20"/>
          <p:cNvSpPr/>
          <p:nvPr/>
        </p:nvSpPr>
        <p:spPr>
          <a:xfrm>
            <a:off x="216218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1" name="object 21"/>
          <p:cNvSpPr/>
          <p:nvPr/>
        </p:nvSpPr>
        <p:spPr>
          <a:xfrm>
            <a:off x="3777619" y="2152651"/>
            <a:ext cx="257810" cy="259079"/>
          </a:xfrm>
          <a:custGeom>
            <a:avLst/>
            <a:gdLst/>
            <a:ahLst/>
            <a:cxnLst/>
            <a:rect l="l" t="t" r="r" b="b"/>
            <a:pathLst>
              <a:path w="257810" h="259080">
                <a:moveTo>
                  <a:pt x="128777" y="0"/>
                </a:moveTo>
                <a:lnTo>
                  <a:pt x="78652" y="10185"/>
                </a:lnTo>
                <a:lnTo>
                  <a:pt x="37718" y="37957"/>
                </a:lnTo>
                <a:lnTo>
                  <a:pt x="10120" y="79134"/>
                </a:lnTo>
                <a:lnTo>
                  <a:pt x="0" y="129539"/>
                </a:lnTo>
                <a:lnTo>
                  <a:pt x="10120" y="179945"/>
                </a:lnTo>
                <a:lnTo>
                  <a:pt x="37718"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22" name="object 22"/>
          <p:cNvSpPr/>
          <p:nvPr/>
        </p:nvSpPr>
        <p:spPr>
          <a:xfrm>
            <a:off x="3777619" y="2152651"/>
            <a:ext cx="257810" cy="259079"/>
          </a:xfrm>
          <a:custGeom>
            <a:avLst/>
            <a:gdLst/>
            <a:ahLst/>
            <a:cxnLst/>
            <a:rect l="l" t="t" r="r" b="b"/>
            <a:pathLst>
              <a:path w="257810" h="259080">
                <a:moveTo>
                  <a:pt x="0" y="129539"/>
                </a:moveTo>
                <a:lnTo>
                  <a:pt x="10120" y="79134"/>
                </a:lnTo>
                <a:lnTo>
                  <a:pt x="37718"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23" name="object 23"/>
          <p:cNvSpPr/>
          <p:nvPr/>
        </p:nvSpPr>
        <p:spPr>
          <a:xfrm>
            <a:off x="172326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24" name="object 24"/>
          <p:cNvSpPr/>
          <p:nvPr/>
        </p:nvSpPr>
        <p:spPr>
          <a:xfrm>
            <a:off x="172326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5" name="object 25"/>
          <p:cNvSpPr/>
          <p:nvPr/>
        </p:nvSpPr>
        <p:spPr>
          <a:xfrm>
            <a:off x="206464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26" name="object 26"/>
          <p:cNvSpPr/>
          <p:nvPr/>
        </p:nvSpPr>
        <p:spPr>
          <a:xfrm>
            <a:off x="206464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7" name="object 27"/>
          <p:cNvSpPr/>
          <p:nvPr/>
        </p:nvSpPr>
        <p:spPr>
          <a:xfrm>
            <a:off x="269253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28" name="object 28"/>
          <p:cNvSpPr/>
          <p:nvPr/>
        </p:nvSpPr>
        <p:spPr>
          <a:xfrm>
            <a:off x="269253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9" name="object 29"/>
          <p:cNvSpPr/>
          <p:nvPr/>
        </p:nvSpPr>
        <p:spPr>
          <a:xfrm>
            <a:off x="202197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30" name="object 30"/>
          <p:cNvSpPr/>
          <p:nvPr/>
        </p:nvSpPr>
        <p:spPr>
          <a:xfrm>
            <a:off x="202197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1" name="object 31"/>
          <p:cNvSpPr/>
          <p:nvPr/>
        </p:nvSpPr>
        <p:spPr>
          <a:xfrm>
            <a:off x="272148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32" name="object 32"/>
          <p:cNvSpPr/>
          <p:nvPr/>
        </p:nvSpPr>
        <p:spPr>
          <a:xfrm>
            <a:off x="272148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33" name="object 33"/>
          <p:cNvSpPr/>
          <p:nvPr/>
        </p:nvSpPr>
        <p:spPr>
          <a:xfrm>
            <a:off x="243802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34" name="object 34"/>
          <p:cNvSpPr/>
          <p:nvPr/>
        </p:nvSpPr>
        <p:spPr>
          <a:xfrm>
            <a:off x="243802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5" name="object 35"/>
          <p:cNvSpPr/>
          <p:nvPr/>
        </p:nvSpPr>
        <p:spPr>
          <a:xfrm>
            <a:off x="320154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36" name="object 36"/>
          <p:cNvSpPr/>
          <p:nvPr/>
        </p:nvSpPr>
        <p:spPr>
          <a:xfrm>
            <a:off x="320154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7" name="object 37"/>
          <p:cNvSpPr/>
          <p:nvPr/>
        </p:nvSpPr>
        <p:spPr>
          <a:xfrm>
            <a:off x="3448437" y="3342894"/>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38" name="object 38"/>
          <p:cNvSpPr/>
          <p:nvPr/>
        </p:nvSpPr>
        <p:spPr>
          <a:xfrm>
            <a:off x="3448437" y="3342894"/>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39" name="object 39"/>
          <p:cNvSpPr/>
          <p:nvPr/>
        </p:nvSpPr>
        <p:spPr>
          <a:xfrm>
            <a:off x="3445388" y="2870454"/>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40" name="object 40"/>
          <p:cNvSpPr/>
          <p:nvPr/>
        </p:nvSpPr>
        <p:spPr>
          <a:xfrm>
            <a:off x="3445388" y="2870454"/>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1" name="object 41"/>
          <p:cNvSpPr/>
          <p:nvPr/>
        </p:nvSpPr>
        <p:spPr>
          <a:xfrm>
            <a:off x="317564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alpha val="39999"/>
            </a:srgbClr>
          </a:solidFill>
        </p:spPr>
        <p:txBody>
          <a:bodyPr wrap="square" lIns="0" tIns="0" rIns="0" bIns="0" rtlCol="0"/>
          <a:lstStyle/>
          <a:p>
            <a:endParaRPr/>
          </a:p>
        </p:txBody>
      </p:sp>
      <p:sp>
        <p:nvSpPr>
          <p:cNvPr id="42" name="object 42"/>
          <p:cNvSpPr/>
          <p:nvPr/>
        </p:nvSpPr>
        <p:spPr>
          <a:xfrm>
            <a:off x="317564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43" name="object 43"/>
          <p:cNvSpPr/>
          <p:nvPr/>
        </p:nvSpPr>
        <p:spPr>
          <a:xfrm>
            <a:off x="4096137" y="1800606"/>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44" name="object 44"/>
          <p:cNvSpPr/>
          <p:nvPr/>
        </p:nvSpPr>
        <p:spPr>
          <a:xfrm>
            <a:off x="4096137" y="1800606"/>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45" name="object 45"/>
          <p:cNvSpPr/>
          <p:nvPr/>
        </p:nvSpPr>
        <p:spPr>
          <a:xfrm>
            <a:off x="4780412" y="1777746"/>
            <a:ext cx="257810" cy="257810"/>
          </a:xfrm>
          <a:custGeom>
            <a:avLst/>
            <a:gdLst/>
            <a:ahLst/>
            <a:cxnLst/>
            <a:rect l="l" t="t" r="r" b="b"/>
            <a:pathLst>
              <a:path w="257810" h="257809">
                <a:moveTo>
                  <a:pt x="128777" y="0"/>
                </a:moveTo>
                <a:lnTo>
                  <a:pt x="78652" y="10120"/>
                </a:lnTo>
                <a:lnTo>
                  <a:pt x="37719" y="37718"/>
                </a:lnTo>
                <a:lnTo>
                  <a:pt x="10120" y="78652"/>
                </a:lnTo>
                <a:lnTo>
                  <a:pt x="0" y="128777"/>
                </a:lnTo>
                <a:lnTo>
                  <a:pt x="10120" y="178903"/>
                </a:lnTo>
                <a:lnTo>
                  <a:pt x="37719" y="219837"/>
                </a:lnTo>
                <a:lnTo>
                  <a:pt x="78652" y="247435"/>
                </a:lnTo>
                <a:lnTo>
                  <a:pt x="128777" y="257555"/>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46" name="object 46"/>
          <p:cNvSpPr/>
          <p:nvPr/>
        </p:nvSpPr>
        <p:spPr>
          <a:xfrm>
            <a:off x="4780412" y="1777746"/>
            <a:ext cx="257810" cy="257810"/>
          </a:xfrm>
          <a:custGeom>
            <a:avLst/>
            <a:gdLst/>
            <a:ahLst/>
            <a:cxnLst/>
            <a:rect l="l" t="t" r="r" b="b"/>
            <a:pathLst>
              <a:path w="257810" h="257809">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5"/>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7" name="object 47"/>
          <p:cNvSpPr/>
          <p:nvPr/>
        </p:nvSpPr>
        <p:spPr>
          <a:xfrm>
            <a:off x="374104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48" name="object 48"/>
          <p:cNvSpPr/>
          <p:nvPr/>
        </p:nvSpPr>
        <p:spPr>
          <a:xfrm>
            <a:off x="374104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9" name="object 49"/>
          <p:cNvSpPr/>
          <p:nvPr/>
        </p:nvSpPr>
        <p:spPr>
          <a:xfrm>
            <a:off x="322745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50" name="object 50"/>
          <p:cNvSpPr/>
          <p:nvPr/>
        </p:nvSpPr>
        <p:spPr>
          <a:xfrm>
            <a:off x="322745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51" name="object 51"/>
          <p:cNvSpPr/>
          <p:nvPr/>
        </p:nvSpPr>
        <p:spPr>
          <a:xfrm>
            <a:off x="448475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52" name="object 52"/>
          <p:cNvSpPr/>
          <p:nvPr/>
        </p:nvSpPr>
        <p:spPr>
          <a:xfrm>
            <a:off x="448475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3" name="object 53"/>
          <p:cNvSpPr/>
          <p:nvPr/>
        </p:nvSpPr>
        <p:spPr>
          <a:xfrm>
            <a:off x="426377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alpha val="39999"/>
            </a:srgbClr>
          </a:solidFill>
        </p:spPr>
        <p:txBody>
          <a:bodyPr wrap="square" lIns="0" tIns="0" rIns="0" bIns="0" rtlCol="0"/>
          <a:lstStyle/>
          <a:p>
            <a:endParaRPr/>
          </a:p>
        </p:txBody>
      </p:sp>
      <p:sp>
        <p:nvSpPr>
          <p:cNvPr id="54" name="object 54"/>
          <p:cNvSpPr/>
          <p:nvPr/>
        </p:nvSpPr>
        <p:spPr>
          <a:xfrm>
            <a:off x="426377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55" name="object 55"/>
          <p:cNvSpPr/>
          <p:nvPr/>
        </p:nvSpPr>
        <p:spPr>
          <a:xfrm>
            <a:off x="4815463" y="3597401"/>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84ADAF">
              <a:alpha val="39999"/>
            </a:srgbClr>
          </a:solidFill>
        </p:spPr>
        <p:txBody>
          <a:bodyPr wrap="square" lIns="0" tIns="0" rIns="0" bIns="0" rtlCol="0"/>
          <a:lstStyle/>
          <a:p>
            <a:endParaRPr/>
          </a:p>
        </p:txBody>
      </p:sp>
      <p:sp>
        <p:nvSpPr>
          <p:cNvPr id="56" name="object 56"/>
          <p:cNvSpPr/>
          <p:nvPr/>
        </p:nvSpPr>
        <p:spPr>
          <a:xfrm>
            <a:off x="4815463" y="3597401"/>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57" name="object 57"/>
          <p:cNvSpPr/>
          <p:nvPr/>
        </p:nvSpPr>
        <p:spPr>
          <a:xfrm>
            <a:off x="5722245" y="3361182"/>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alpha val="39999"/>
            </a:srgbClr>
          </a:solidFill>
        </p:spPr>
        <p:txBody>
          <a:bodyPr wrap="square" lIns="0" tIns="0" rIns="0" bIns="0" rtlCol="0"/>
          <a:lstStyle/>
          <a:p>
            <a:endParaRPr/>
          </a:p>
        </p:txBody>
      </p:sp>
      <p:sp>
        <p:nvSpPr>
          <p:cNvPr id="58" name="object 58"/>
          <p:cNvSpPr/>
          <p:nvPr/>
        </p:nvSpPr>
        <p:spPr>
          <a:xfrm>
            <a:off x="5722245" y="336118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59" name="object 59"/>
          <p:cNvSpPr/>
          <p:nvPr/>
        </p:nvSpPr>
        <p:spPr>
          <a:xfrm>
            <a:off x="517208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60" name="object 60"/>
          <p:cNvSpPr/>
          <p:nvPr/>
        </p:nvSpPr>
        <p:spPr>
          <a:xfrm>
            <a:off x="517208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61" name="object 61"/>
          <p:cNvSpPr/>
          <p:nvPr/>
        </p:nvSpPr>
        <p:spPr>
          <a:xfrm>
            <a:off x="500901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alpha val="39999"/>
            </a:srgbClr>
          </a:solidFill>
        </p:spPr>
        <p:txBody>
          <a:bodyPr wrap="square" lIns="0" tIns="0" rIns="0" bIns="0" rtlCol="0"/>
          <a:lstStyle/>
          <a:p>
            <a:endParaRPr/>
          </a:p>
        </p:txBody>
      </p:sp>
      <p:sp>
        <p:nvSpPr>
          <p:cNvPr id="62" name="object 62"/>
          <p:cNvSpPr/>
          <p:nvPr/>
        </p:nvSpPr>
        <p:spPr>
          <a:xfrm>
            <a:off x="500901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63" name="object 63"/>
          <p:cNvSpPr/>
          <p:nvPr/>
        </p:nvSpPr>
        <p:spPr>
          <a:xfrm>
            <a:off x="560794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64" name="object 64"/>
          <p:cNvSpPr/>
          <p:nvPr/>
        </p:nvSpPr>
        <p:spPr>
          <a:xfrm>
            <a:off x="560794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65" name="object 65"/>
          <p:cNvSpPr/>
          <p:nvPr/>
        </p:nvSpPr>
        <p:spPr>
          <a:xfrm>
            <a:off x="5400681" y="3518155"/>
            <a:ext cx="259079" cy="259079"/>
          </a:xfrm>
          <a:custGeom>
            <a:avLst/>
            <a:gdLst/>
            <a:ahLst/>
            <a:cxnLst/>
            <a:rect l="l" t="t" r="r" b="b"/>
            <a:pathLst>
              <a:path w="259079" h="259080">
                <a:moveTo>
                  <a:pt x="129539" y="0"/>
                </a:moveTo>
                <a:lnTo>
                  <a:pt x="79134" y="10185"/>
                </a:lnTo>
                <a:lnTo>
                  <a:pt x="37957" y="37957"/>
                </a:lnTo>
                <a:lnTo>
                  <a:pt x="10185" y="79134"/>
                </a:lnTo>
                <a:lnTo>
                  <a:pt x="0" y="129539"/>
                </a:lnTo>
                <a:lnTo>
                  <a:pt x="10185" y="179945"/>
                </a:lnTo>
                <a:lnTo>
                  <a:pt x="37957" y="221122"/>
                </a:lnTo>
                <a:lnTo>
                  <a:pt x="79134" y="248894"/>
                </a:lnTo>
                <a:lnTo>
                  <a:pt x="129539" y="259079"/>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alpha val="39999"/>
            </a:srgbClr>
          </a:solidFill>
        </p:spPr>
        <p:txBody>
          <a:bodyPr wrap="square" lIns="0" tIns="0" rIns="0" bIns="0" rtlCol="0"/>
          <a:lstStyle/>
          <a:p>
            <a:endParaRPr/>
          </a:p>
        </p:txBody>
      </p:sp>
      <p:sp>
        <p:nvSpPr>
          <p:cNvPr id="66" name="object 66"/>
          <p:cNvSpPr/>
          <p:nvPr/>
        </p:nvSpPr>
        <p:spPr>
          <a:xfrm>
            <a:off x="5400681" y="3518155"/>
            <a:ext cx="259079" cy="259079"/>
          </a:xfrm>
          <a:custGeom>
            <a:avLst/>
            <a:gdLst/>
            <a:ahLst/>
            <a:cxnLst/>
            <a:rect l="l" t="t" r="r" b="b"/>
            <a:pathLst>
              <a:path w="259079" h="259080">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79"/>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67" name="object 67"/>
          <p:cNvSpPr/>
          <p:nvPr/>
        </p:nvSpPr>
        <p:spPr>
          <a:xfrm>
            <a:off x="574205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alpha val="39999"/>
            </a:srgbClr>
          </a:solidFill>
        </p:spPr>
        <p:txBody>
          <a:bodyPr wrap="square" lIns="0" tIns="0" rIns="0" bIns="0" rtlCol="0"/>
          <a:lstStyle/>
          <a:p>
            <a:endParaRPr/>
          </a:p>
        </p:txBody>
      </p:sp>
      <p:sp>
        <p:nvSpPr>
          <p:cNvPr id="68" name="object 68"/>
          <p:cNvSpPr/>
          <p:nvPr/>
        </p:nvSpPr>
        <p:spPr>
          <a:xfrm>
            <a:off x="574205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69" name="object 69"/>
          <p:cNvSpPr/>
          <p:nvPr/>
        </p:nvSpPr>
        <p:spPr>
          <a:xfrm>
            <a:off x="4189100" y="2512314"/>
            <a:ext cx="257810" cy="257810"/>
          </a:xfrm>
          <a:custGeom>
            <a:avLst/>
            <a:gdLst/>
            <a:ahLst/>
            <a:cxnLst/>
            <a:rect l="l" t="t" r="r" b="b"/>
            <a:pathLst>
              <a:path w="257810" h="257810">
                <a:moveTo>
                  <a:pt x="128777" y="0"/>
                </a:moveTo>
                <a:lnTo>
                  <a:pt x="78652" y="10120"/>
                </a:lnTo>
                <a:lnTo>
                  <a:pt x="37719" y="37719"/>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70" name="object 70"/>
          <p:cNvSpPr/>
          <p:nvPr/>
        </p:nvSpPr>
        <p:spPr>
          <a:xfrm>
            <a:off x="4189100" y="2512314"/>
            <a:ext cx="257810" cy="257810"/>
          </a:xfrm>
          <a:custGeom>
            <a:avLst/>
            <a:gdLst/>
            <a:ahLst/>
            <a:cxnLst/>
            <a:rect l="l" t="t" r="r" b="b"/>
            <a:pathLst>
              <a:path w="257810" h="257810">
                <a:moveTo>
                  <a:pt x="0" y="128777"/>
                </a:moveTo>
                <a:lnTo>
                  <a:pt x="10120" y="78652"/>
                </a:lnTo>
                <a:lnTo>
                  <a:pt x="37719" y="37719"/>
                </a:lnTo>
                <a:lnTo>
                  <a:pt x="78652" y="10120"/>
                </a:lnTo>
                <a:lnTo>
                  <a:pt x="128777" y="0"/>
                </a:lnTo>
                <a:lnTo>
                  <a:pt x="178903" y="10120"/>
                </a:lnTo>
                <a:lnTo>
                  <a:pt x="219837" y="37719"/>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71" name="object 71"/>
          <p:cNvSpPr/>
          <p:nvPr/>
        </p:nvSpPr>
        <p:spPr>
          <a:xfrm>
            <a:off x="4355215" y="2980182"/>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D0692F">
              <a:alpha val="39999"/>
            </a:srgbClr>
          </a:solidFill>
        </p:spPr>
        <p:txBody>
          <a:bodyPr wrap="square" lIns="0" tIns="0" rIns="0" bIns="0" rtlCol="0"/>
          <a:lstStyle/>
          <a:p>
            <a:endParaRPr/>
          </a:p>
        </p:txBody>
      </p:sp>
      <p:sp>
        <p:nvSpPr>
          <p:cNvPr id="72" name="object 72"/>
          <p:cNvSpPr/>
          <p:nvPr/>
        </p:nvSpPr>
        <p:spPr>
          <a:xfrm>
            <a:off x="4355215" y="2980182"/>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73" name="object 73"/>
          <p:cNvSpPr/>
          <p:nvPr/>
        </p:nvSpPr>
        <p:spPr>
          <a:xfrm>
            <a:off x="4874900" y="2881122"/>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74" name="object 74"/>
          <p:cNvSpPr/>
          <p:nvPr/>
        </p:nvSpPr>
        <p:spPr>
          <a:xfrm>
            <a:off x="4874900" y="2881122"/>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75" name="object 75"/>
          <p:cNvSpPr/>
          <p:nvPr/>
        </p:nvSpPr>
        <p:spPr>
          <a:xfrm>
            <a:off x="4419224" y="2113026"/>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6" y="129539"/>
                </a:lnTo>
                <a:lnTo>
                  <a:pt x="247435" y="79134"/>
                </a:lnTo>
                <a:lnTo>
                  <a:pt x="219837" y="37957"/>
                </a:lnTo>
                <a:lnTo>
                  <a:pt x="178903" y="10185"/>
                </a:lnTo>
                <a:lnTo>
                  <a:pt x="128777" y="0"/>
                </a:lnTo>
                <a:close/>
              </a:path>
            </a:pathLst>
          </a:custGeom>
          <a:solidFill>
            <a:srgbClr val="D0692F">
              <a:alpha val="39999"/>
            </a:srgbClr>
          </a:solidFill>
        </p:spPr>
        <p:txBody>
          <a:bodyPr wrap="square" lIns="0" tIns="0" rIns="0" bIns="0" rtlCol="0"/>
          <a:lstStyle/>
          <a:p>
            <a:endParaRPr/>
          </a:p>
        </p:txBody>
      </p:sp>
      <p:sp>
        <p:nvSpPr>
          <p:cNvPr id="76" name="object 76"/>
          <p:cNvSpPr/>
          <p:nvPr/>
        </p:nvSpPr>
        <p:spPr>
          <a:xfrm>
            <a:off x="4419224" y="2113026"/>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6"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7" name="object 77"/>
          <p:cNvSpPr/>
          <p:nvPr/>
        </p:nvSpPr>
        <p:spPr>
          <a:xfrm>
            <a:off x="4955671" y="2314195"/>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D0692F">
              <a:alpha val="39999"/>
            </a:srgbClr>
          </a:solidFill>
        </p:spPr>
        <p:txBody>
          <a:bodyPr wrap="square" lIns="0" tIns="0" rIns="0" bIns="0" rtlCol="0"/>
          <a:lstStyle/>
          <a:p>
            <a:endParaRPr/>
          </a:p>
        </p:txBody>
      </p:sp>
      <p:sp>
        <p:nvSpPr>
          <p:cNvPr id="78" name="object 78"/>
          <p:cNvSpPr/>
          <p:nvPr/>
        </p:nvSpPr>
        <p:spPr>
          <a:xfrm>
            <a:off x="4955671" y="2314195"/>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9" name="object 79"/>
          <p:cNvSpPr/>
          <p:nvPr/>
        </p:nvSpPr>
        <p:spPr>
          <a:xfrm>
            <a:off x="4504568" y="2646426"/>
            <a:ext cx="257810" cy="257810"/>
          </a:xfrm>
          <a:custGeom>
            <a:avLst/>
            <a:gdLst/>
            <a:ahLst/>
            <a:cxnLst/>
            <a:rect l="l" t="t" r="r" b="b"/>
            <a:pathLst>
              <a:path w="257810" h="257810">
                <a:moveTo>
                  <a:pt x="128777" y="0"/>
                </a:moveTo>
                <a:lnTo>
                  <a:pt x="78652" y="10120"/>
                </a:lnTo>
                <a:lnTo>
                  <a:pt x="37718" y="37719"/>
                </a:lnTo>
                <a:lnTo>
                  <a:pt x="10120" y="78652"/>
                </a:lnTo>
                <a:lnTo>
                  <a:pt x="0" y="128778"/>
                </a:lnTo>
                <a:lnTo>
                  <a:pt x="10120" y="178903"/>
                </a:lnTo>
                <a:lnTo>
                  <a:pt x="37718" y="219837"/>
                </a:lnTo>
                <a:lnTo>
                  <a:pt x="78652" y="247435"/>
                </a:lnTo>
                <a:lnTo>
                  <a:pt x="128777" y="257556"/>
                </a:lnTo>
                <a:lnTo>
                  <a:pt x="178903" y="247435"/>
                </a:lnTo>
                <a:lnTo>
                  <a:pt x="219836" y="219837"/>
                </a:lnTo>
                <a:lnTo>
                  <a:pt x="247435" y="178903"/>
                </a:lnTo>
                <a:lnTo>
                  <a:pt x="257555" y="128778"/>
                </a:lnTo>
                <a:lnTo>
                  <a:pt x="247435" y="78652"/>
                </a:lnTo>
                <a:lnTo>
                  <a:pt x="219836"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80" name="object 80"/>
          <p:cNvSpPr/>
          <p:nvPr/>
        </p:nvSpPr>
        <p:spPr>
          <a:xfrm>
            <a:off x="4504568" y="26464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1" name="object 81"/>
          <p:cNvSpPr/>
          <p:nvPr/>
        </p:nvSpPr>
        <p:spPr>
          <a:xfrm>
            <a:off x="5367151" y="2964943"/>
            <a:ext cx="257810" cy="259079"/>
          </a:xfrm>
          <a:custGeom>
            <a:avLst/>
            <a:gdLst/>
            <a:ahLst/>
            <a:cxnLst/>
            <a:rect l="l" t="t" r="r" b="b"/>
            <a:pathLst>
              <a:path w="257810" h="259080">
                <a:moveTo>
                  <a:pt x="128778" y="0"/>
                </a:moveTo>
                <a:lnTo>
                  <a:pt x="78652" y="10185"/>
                </a:lnTo>
                <a:lnTo>
                  <a:pt x="37719" y="37957"/>
                </a:lnTo>
                <a:lnTo>
                  <a:pt x="10120" y="79134"/>
                </a:lnTo>
                <a:lnTo>
                  <a:pt x="0" y="129539"/>
                </a:lnTo>
                <a:lnTo>
                  <a:pt x="10120" y="179945"/>
                </a:lnTo>
                <a:lnTo>
                  <a:pt x="37718" y="221122"/>
                </a:lnTo>
                <a:lnTo>
                  <a:pt x="78652" y="248894"/>
                </a:lnTo>
                <a:lnTo>
                  <a:pt x="128778" y="259080"/>
                </a:lnTo>
                <a:lnTo>
                  <a:pt x="178903" y="248894"/>
                </a:lnTo>
                <a:lnTo>
                  <a:pt x="219837" y="221122"/>
                </a:lnTo>
                <a:lnTo>
                  <a:pt x="247435" y="179945"/>
                </a:lnTo>
                <a:lnTo>
                  <a:pt x="257556" y="129539"/>
                </a:lnTo>
                <a:lnTo>
                  <a:pt x="247435" y="79134"/>
                </a:lnTo>
                <a:lnTo>
                  <a:pt x="219837" y="37957"/>
                </a:lnTo>
                <a:lnTo>
                  <a:pt x="178903" y="10185"/>
                </a:lnTo>
                <a:lnTo>
                  <a:pt x="128778" y="0"/>
                </a:lnTo>
                <a:close/>
              </a:path>
            </a:pathLst>
          </a:custGeom>
          <a:solidFill>
            <a:srgbClr val="D0692F">
              <a:alpha val="39999"/>
            </a:srgbClr>
          </a:solidFill>
        </p:spPr>
        <p:txBody>
          <a:bodyPr wrap="square" lIns="0" tIns="0" rIns="0" bIns="0" rtlCol="0"/>
          <a:lstStyle/>
          <a:p>
            <a:endParaRPr/>
          </a:p>
        </p:txBody>
      </p:sp>
      <p:sp>
        <p:nvSpPr>
          <p:cNvPr id="82" name="object 82"/>
          <p:cNvSpPr/>
          <p:nvPr/>
        </p:nvSpPr>
        <p:spPr>
          <a:xfrm>
            <a:off x="5367151" y="2964943"/>
            <a:ext cx="257810" cy="259079"/>
          </a:xfrm>
          <a:custGeom>
            <a:avLst/>
            <a:gdLst/>
            <a:ahLst/>
            <a:cxnLst/>
            <a:rect l="l" t="t" r="r" b="b"/>
            <a:pathLst>
              <a:path w="257810" h="259080">
                <a:moveTo>
                  <a:pt x="0" y="129539"/>
                </a:moveTo>
                <a:lnTo>
                  <a:pt x="10120" y="79134"/>
                </a:lnTo>
                <a:lnTo>
                  <a:pt x="37719" y="37957"/>
                </a:lnTo>
                <a:lnTo>
                  <a:pt x="78652" y="10185"/>
                </a:lnTo>
                <a:lnTo>
                  <a:pt x="128778" y="0"/>
                </a:lnTo>
                <a:lnTo>
                  <a:pt x="178903" y="10185"/>
                </a:lnTo>
                <a:lnTo>
                  <a:pt x="219837" y="37957"/>
                </a:lnTo>
                <a:lnTo>
                  <a:pt x="247435" y="79134"/>
                </a:lnTo>
                <a:lnTo>
                  <a:pt x="257556" y="129539"/>
                </a:lnTo>
                <a:lnTo>
                  <a:pt x="247435" y="179945"/>
                </a:lnTo>
                <a:lnTo>
                  <a:pt x="219837" y="221122"/>
                </a:lnTo>
                <a:lnTo>
                  <a:pt x="178903" y="248894"/>
                </a:lnTo>
                <a:lnTo>
                  <a:pt x="128778" y="259080"/>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83" name="object 83"/>
          <p:cNvSpPr/>
          <p:nvPr/>
        </p:nvSpPr>
        <p:spPr>
          <a:xfrm>
            <a:off x="4585340" y="3245358"/>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alpha val="39999"/>
            </a:srgbClr>
          </a:solidFill>
        </p:spPr>
        <p:txBody>
          <a:bodyPr wrap="square" lIns="0" tIns="0" rIns="0" bIns="0" rtlCol="0"/>
          <a:lstStyle/>
          <a:p>
            <a:endParaRPr/>
          </a:p>
        </p:txBody>
      </p:sp>
      <p:sp>
        <p:nvSpPr>
          <p:cNvPr id="84" name="object 84"/>
          <p:cNvSpPr/>
          <p:nvPr/>
        </p:nvSpPr>
        <p:spPr>
          <a:xfrm>
            <a:off x="4585340" y="3245358"/>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5" name="object 85"/>
          <p:cNvSpPr/>
          <p:nvPr/>
        </p:nvSpPr>
        <p:spPr>
          <a:xfrm>
            <a:off x="4013840" y="3246883"/>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alpha val="39999"/>
            </a:srgbClr>
          </a:solidFill>
        </p:spPr>
        <p:txBody>
          <a:bodyPr wrap="square" lIns="0" tIns="0" rIns="0" bIns="0" rtlCol="0"/>
          <a:lstStyle/>
          <a:p>
            <a:endParaRPr/>
          </a:p>
        </p:txBody>
      </p:sp>
      <p:sp>
        <p:nvSpPr>
          <p:cNvPr id="86" name="object 86"/>
          <p:cNvSpPr/>
          <p:nvPr/>
        </p:nvSpPr>
        <p:spPr>
          <a:xfrm>
            <a:off x="4013840" y="3246883"/>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7" name="object 87"/>
          <p:cNvSpPr/>
          <p:nvPr/>
        </p:nvSpPr>
        <p:spPr>
          <a:xfrm>
            <a:off x="5054731" y="3217926"/>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5" y="128778"/>
                </a:lnTo>
                <a:lnTo>
                  <a:pt x="247435" y="78652"/>
                </a:lnTo>
                <a:lnTo>
                  <a:pt x="219837" y="37718"/>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88" name="object 88"/>
          <p:cNvSpPr/>
          <p:nvPr/>
        </p:nvSpPr>
        <p:spPr>
          <a:xfrm>
            <a:off x="5054731" y="32179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5"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9" name="object 89"/>
          <p:cNvSpPr/>
          <p:nvPr/>
        </p:nvSpPr>
        <p:spPr>
          <a:xfrm>
            <a:off x="5266569" y="2507742"/>
            <a:ext cx="259079" cy="257810"/>
          </a:xfrm>
          <a:custGeom>
            <a:avLst/>
            <a:gdLst/>
            <a:ahLst/>
            <a:cxnLst/>
            <a:rect l="l" t="t" r="r" b="b"/>
            <a:pathLst>
              <a:path w="259079" h="257810">
                <a:moveTo>
                  <a:pt x="129539" y="0"/>
                </a:moveTo>
                <a:lnTo>
                  <a:pt x="79134" y="10120"/>
                </a:lnTo>
                <a:lnTo>
                  <a:pt x="37957" y="37719"/>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9"/>
                </a:lnTo>
                <a:lnTo>
                  <a:pt x="179945" y="10120"/>
                </a:lnTo>
                <a:lnTo>
                  <a:pt x="129539" y="0"/>
                </a:lnTo>
                <a:close/>
              </a:path>
            </a:pathLst>
          </a:custGeom>
          <a:solidFill>
            <a:srgbClr val="D0692F">
              <a:alpha val="39999"/>
            </a:srgbClr>
          </a:solidFill>
        </p:spPr>
        <p:txBody>
          <a:bodyPr wrap="square" lIns="0" tIns="0" rIns="0" bIns="0" rtlCol="0"/>
          <a:lstStyle/>
          <a:p>
            <a:endParaRPr/>
          </a:p>
        </p:txBody>
      </p:sp>
      <p:sp>
        <p:nvSpPr>
          <p:cNvPr id="90" name="object 90"/>
          <p:cNvSpPr/>
          <p:nvPr/>
        </p:nvSpPr>
        <p:spPr>
          <a:xfrm>
            <a:off x="5266569" y="250774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9"/>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91" name="object 91"/>
          <p:cNvSpPr/>
          <p:nvPr/>
        </p:nvSpPr>
        <p:spPr>
          <a:xfrm>
            <a:off x="3756283" y="2626614"/>
            <a:ext cx="257810" cy="257810"/>
          </a:xfrm>
          <a:custGeom>
            <a:avLst/>
            <a:gdLst/>
            <a:ahLst/>
            <a:cxnLst/>
            <a:rect l="l" t="t" r="r" b="b"/>
            <a:pathLst>
              <a:path w="257810" h="257810">
                <a:moveTo>
                  <a:pt x="128777" y="0"/>
                </a:moveTo>
                <a:lnTo>
                  <a:pt x="78652" y="10120"/>
                </a:lnTo>
                <a:lnTo>
                  <a:pt x="37719" y="37719"/>
                </a:lnTo>
                <a:lnTo>
                  <a:pt x="10120" y="78652"/>
                </a:lnTo>
                <a:lnTo>
                  <a:pt x="0" y="128778"/>
                </a:lnTo>
                <a:lnTo>
                  <a:pt x="10120" y="178903"/>
                </a:lnTo>
                <a:lnTo>
                  <a:pt x="37719" y="219837"/>
                </a:lnTo>
                <a:lnTo>
                  <a:pt x="78652" y="247435"/>
                </a:lnTo>
                <a:lnTo>
                  <a:pt x="128777" y="257556"/>
                </a:lnTo>
                <a:lnTo>
                  <a:pt x="178903" y="247435"/>
                </a:lnTo>
                <a:lnTo>
                  <a:pt x="219837" y="219837"/>
                </a:lnTo>
                <a:lnTo>
                  <a:pt x="247435" y="178903"/>
                </a:lnTo>
                <a:lnTo>
                  <a:pt x="257555" y="128778"/>
                </a:lnTo>
                <a:lnTo>
                  <a:pt x="247435" y="78652"/>
                </a:lnTo>
                <a:lnTo>
                  <a:pt x="219837" y="37719"/>
                </a:lnTo>
                <a:lnTo>
                  <a:pt x="178903" y="10120"/>
                </a:lnTo>
                <a:lnTo>
                  <a:pt x="128777" y="0"/>
                </a:lnTo>
                <a:close/>
              </a:path>
            </a:pathLst>
          </a:custGeom>
          <a:solidFill>
            <a:srgbClr val="D0692F">
              <a:alpha val="39999"/>
            </a:srgbClr>
          </a:solidFill>
        </p:spPr>
        <p:txBody>
          <a:bodyPr wrap="square" lIns="0" tIns="0" rIns="0" bIns="0" rtlCol="0"/>
          <a:lstStyle/>
          <a:p>
            <a:endParaRPr/>
          </a:p>
        </p:txBody>
      </p:sp>
      <p:sp>
        <p:nvSpPr>
          <p:cNvPr id="92" name="object 92"/>
          <p:cNvSpPr/>
          <p:nvPr/>
        </p:nvSpPr>
        <p:spPr>
          <a:xfrm>
            <a:off x="3756283" y="2626614"/>
            <a:ext cx="257810" cy="257810"/>
          </a:xfrm>
          <a:custGeom>
            <a:avLst/>
            <a:gdLst/>
            <a:ahLst/>
            <a:cxnLst/>
            <a:rect l="l" t="t" r="r" b="b"/>
            <a:pathLst>
              <a:path w="257810" h="257810">
                <a:moveTo>
                  <a:pt x="0" y="128778"/>
                </a:moveTo>
                <a:lnTo>
                  <a:pt x="10120" y="78652"/>
                </a:lnTo>
                <a:lnTo>
                  <a:pt x="37719" y="37719"/>
                </a:lnTo>
                <a:lnTo>
                  <a:pt x="78652" y="10120"/>
                </a:lnTo>
                <a:lnTo>
                  <a:pt x="128777" y="0"/>
                </a:lnTo>
                <a:lnTo>
                  <a:pt x="178903" y="10120"/>
                </a:lnTo>
                <a:lnTo>
                  <a:pt x="219837" y="37719"/>
                </a:lnTo>
                <a:lnTo>
                  <a:pt x="247435" y="78652"/>
                </a:lnTo>
                <a:lnTo>
                  <a:pt x="257555" y="128778"/>
                </a:lnTo>
                <a:lnTo>
                  <a:pt x="247435" y="178903"/>
                </a:lnTo>
                <a:lnTo>
                  <a:pt x="219837" y="219837"/>
                </a:lnTo>
                <a:lnTo>
                  <a:pt x="178903" y="247435"/>
                </a:lnTo>
                <a:lnTo>
                  <a:pt x="128777" y="257556"/>
                </a:lnTo>
                <a:lnTo>
                  <a:pt x="78652" y="247435"/>
                </a:lnTo>
                <a:lnTo>
                  <a:pt x="37719"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3" name="object 93"/>
          <p:cNvSpPr txBox="1"/>
          <p:nvPr/>
        </p:nvSpPr>
        <p:spPr>
          <a:xfrm>
            <a:off x="67546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94" name="object 94"/>
          <p:cNvSpPr txBox="1"/>
          <p:nvPr/>
        </p:nvSpPr>
        <p:spPr>
          <a:xfrm>
            <a:off x="295440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95" name="object 95"/>
          <p:cNvSpPr/>
          <p:nvPr/>
        </p:nvSpPr>
        <p:spPr>
          <a:xfrm>
            <a:off x="2067693" y="2590038"/>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96" name="object 96"/>
          <p:cNvSpPr/>
          <p:nvPr/>
        </p:nvSpPr>
        <p:spPr>
          <a:xfrm>
            <a:off x="2067693" y="2590038"/>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97" name="object 97"/>
          <p:cNvSpPr txBox="1"/>
          <p:nvPr/>
        </p:nvSpPr>
        <p:spPr>
          <a:xfrm>
            <a:off x="6181221" y="2172462"/>
            <a:ext cx="2988686" cy="1596078"/>
          </a:xfrm>
          <a:prstGeom prst="rect">
            <a:avLst/>
          </a:prstGeom>
          <a:solidFill>
            <a:srgbClr val="6F2F9F">
              <a:alpha val="79998"/>
            </a:srgbClr>
          </a:solidFill>
        </p:spPr>
        <p:txBody>
          <a:bodyPr vert="horz" wrap="square" lIns="0" tIns="2540" rIns="0" bIns="0" rtlCol="0">
            <a:spAutoFit/>
          </a:bodyPr>
          <a:lstStyle/>
          <a:p>
            <a:pPr marL="184150" marR="670560">
              <a:lnSpc>
                <a:spcPct val="150000"/>
              </a:lnSpc>
            </a:pPr>
            <a:r>
              <a:rPr lang="zh-CN" altLang="en-US" sz="2400" b="1" dirty="0">
                <a:solidFill>
                  <a:srgbClr val="FFFFFF"/>
                </a:solidFill>
                <a:latin typeface="Trebuchet MS"/>
                <a:cs typeface="Trebuchet MS"/>
              </a:rPr>
              <a:t>定义特征</a:t>
            </a:r>
            <a:r>
              <a:rPr sz="2400" b="1" dirty="0">
                <a:solidFill>
                  <a:srgbClr val="FFFFFF"/>
                </a:solidFill>
                <a:latin typeface="Trebuchet MS"/>
                <a:cs typeface="Trebuchet MS"/>
              </a:rPr>
              <a:t>3: </a:t>
            </a:r>
            <a:endParaRPr lang="en-US" altLang="zh-CN" sz="2400" b="1" dirty="0">
              <a:solidFill>
                <a:srgbClr val="FFFFFF"/>
              </a:solidFill>
              <a:latin typeface="Trebuchet MS"/>
              <a:cs typeface="Trebuchet MS"/>
            </a:endParaRPr>
          </a:p>
          <a:p>
            <a:pPr marL="184150" marR="670560">
              <a:lnSpc>
                <a:spcPct val="150000"/>
              </a:lnSpc>
            </a:pPr>
            <a:r>
              <a:rPr sz="2400" dirty="0">
                <a:solidFill>
                  <a:srgbClr val="FFFFFF"/>
                </a:solidFill>
                <a:latin typeface="Arial"/>
                <a:cs typeface="Arial"/>
              </a:rPr>
              <a:t>Similarity to  “Transformers.”</a:t>
            </a:r>
            <a:endParaRPr sz="2400" dirty="0">
              <a:latin typeface="Arial"/>
              <a:cs typeface="Arial"/>
            </a:endParaRPr>
          </a:p>
        </p:txBody>
      </p:sp>
      <p:sp>
        <p:nvSpPr>
          <p:cNvPr id="98" name="object 98"/>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41</a:t>
            </a:fld>
            <a:endParaRPr sz="800">
              <a:latin typeface="Arial"/>
              <a:cs typeface="Arial"/>
            </a:endParaRPr>
          </a:p>
        </p:txBody>
      </p:sp>
      <p:sp>
        <p:nvSpPr>
          <p:cNvPr id="100" name="标题 99">
            <a:extLst>
              <a:ext uri="{FF2B5EF4-FFF2-40B4-BE49-F238E27FC236}">
                <a16:creationId xmlns:a16="http://schemas.microsoft.com/office/drawing/2014/main" id="{36D63BB8-62F7-45FF-A3D8-3F86DD934DBA}"/>
              </a:ext>
            </a:extLst>
          </p:cNvPr>
          <p:cNvSpPr>
            <a:spLocks noGrp="1"/>
          </p:cNvSpPr>
          <p:nvPr>
            <p:ph type="title"/>
          </p:nvPr>
        </p:nvSpPr>
        <p:spPr/>
        <p:txBody>
          <a:bodyPr/>
          <a:lstStyle/>
          <a:p>
            <a:r>
              <a:rPr lang="en-US" altLang="zh-CN" dirty="0"/>
              <a:t>SVM</a:t>
            </a:r>
            <a:r>
              <a:rPr lang="zh-CN" altLang="en-US" dirty="0"/>
              <a:t>高斯核函数</a:t>
            </a:r>
          </a:p>
        </p:txBody>
      </p:sp>
      <p:sp>
        <p:nvSpPr>
          <p:cNvPr id="101" name="文本框 100">
            <a:extLst>
              <a:ext uri="{FF2B5EF4-FFF2-40B4-BE49-F238E27FC236}">
                <a16:creationId xmlns:a16="http://schemas.microsoft.com/office/drawing/2014/main" id="{BC5A097D-A465-47B2-BAE9-1B8705F7A6AB}"/>
              </a:ext>
            </a:extLst>
          </p:cNvPr>
          <p:cNvSpPr txBox="1"/>
          <p:nvPr/>
        </p:nvSpPr>
        <p:spPr>
          <a:xfrm>
            <a:off x="25152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744692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8886" y="2847848"/>
            <a:ext cx="1971621" cy="1039323"/>
          </a:xfrm>
          <a:prstGeom prst="rect">
            <a:avLst/>
          </a:prstGeom>
          <a:solidFill>
            <a:srgbClr val="6F2F9F">
              <a:alpha val="79998"/>
            </a:srgbClr>
          </a:solidFill>
        </p:spPr>
        <p:txBody>
          <a:bodyPr vert="horz" wrap="square" lIns="0" tIns="2540" rIns="0" bIns="0" rtlCol="0">
            <a:spAutoFit/>
          </a:bodyPr>
          <a:lstStyle/>
          <a:p>
            <a:pPr marL="184150">
              <a:lnSpc>
                <a:spcPct val="150000"/>
              </a:lnSpc>
            </a:pPr>
            <a:r>
              <a:rPr lang="zh-CN" altLang="en-US" sz="2400" b="1" spc="-95" dirty="0">
                <a:solidFill>
                  <a:srgbClr val="FFFFFF"/>
                </a:solidFill>
                <a:latin typeface="Trebuchet MS"/>
                <a:cs typeface="Trebuchet MS"/>
              </a:rPr>
              <a:t>为特征</a:t>
            </a:r>
            <a:r>
              <a:rPr lang="en-US" altLang="zh-CN" sz="2400" b="1" spc="-95" dirty="0">
                <a:solidFill>
                  <a:srgbClr val="FFFFFF"/>
                </a:solidFill>
                <a:latin typeface="Trebuchet MS"/>
                <a:cs typeface="Trebuchet MS"/>
              </a:rPr>
              <a:t>1</a:t>
            </a:r>
            <a:r>
              <a:rPr lang="zh-CN" altLang="en-US" sz="2400" b="1" spc="-95" dirty="0">
                <a:solidFill>
                  <a:srgbClr val="FFFFFF"/>
                </a:solidFill>
                <a:latin typeface="Trebuchet MS"/>
                <a:cs typeface="Trebuchet MS"/>
              </a:rPr>
              <a:t>创建一个高斯函数</a:t>
            </a:r>
            <a:endParaRPr sz="2400" dirty="0">
              <a:latin typeface="Trebuchet MS"/>
              <a:cs typeface="Trebuchet MS"/>
            </a:endParaRPr>
          </a:p>
        </p:txBody>
      </p:sp>
      <p:sp>
        <p:nvSpPr>
          <p:cNvPr id="4" name="object 4"/>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5" name="object 5"/>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6" name="object 6"/>
          <p:cNvSpPr txBox="1"/>
          <p:nvPr/>
        </p:nvSpPr>
        <p:spPr>
          <a:xfrm>
            <a:off x="103550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7" name="object 7"/>
          <p:cNvSpPr txBox="1"/>
          <p:nvPr/>
        </p:nvSpPr>
        <p:spPr>
          <a:xfrm>
            <a:off x="331444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8" name="object 8"/>
          <p:cNvSpPr/>
          <p:nvPr/>
        </p:nvSpPr>
        <p:spPr>
          <a:xfrm>
            <a:off x="2427733" y="2590038"/>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9" name="object 9"/>
          <p:cNvSpPr/>
          <p:nvPr/>
        </p:nvSpPr>
        <p:spPr>
          <a:xfrm>
            <a:off x="2427733" y="2590038"/>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0" name="object 10"/>
          <p:cNvSpPr/>
          <p:nvPr/>
        </p:nvSpPr>
        <p:spPr>
          <a:xfrm>
            <a:off x="5233416" y="28795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6F2F9F"/>
          </a:solidFill>
        </p:spPr>
        <p:txBody>
          <a:bodyPr wrap="square" lIns="0" tIns="0" rIns="0" bIns="0" rtlCol="0"/>
          <a:lstStyle/>
          <a:p>
            <a:endParaRPr/>
          </a:p>
        </p:txBody>
      </p:sp>
      <p:sp>
        <p:nvSpPr>
          <p:cNvPr id="11" name="object 11"/>
          <p:cNvSpPr/>
          <p:nvPr/>
        </p:nvSpPr>
        <p:spPr>
          <a:xfrm>
            <a:off x="5233416" y="28795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2" name="object 12"/>
          <p:cNvSpPr/>
          <p:nvPr/>
        </p:nvSpPr>
        <p:spPr>
          <a:xfrm>
            <a:off x="4546092" y="2516885"/>
            <a:ext cx="259079" cy="257810"/>
          </a:xfrm>
          <a:custGeom>
            <a:avLst/>
            <a:gdLst/>
            <a:ahLst/>
            <a:cxnLst/>
            <a:rect l="l" t="t" r="r" b="b"/>
            <a:pathLst>
              <a:path w="259079"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13" name="object 13"/>
          <p:cNvSpPr/>
          <p:nvPr/>
        </p:nvSpPr>
        <p:spPr>
          <a:xfrm>
            <a:off x="4546092" y="2516885"/>
            <a:ext cx="259079" cy="257810"/>
          </a:xfrm>
          <a:custGeom>
            <a:avLst/>
            <a:gdLst/>
            <a:ahLst/>
            <a:cxnLst/>
            <a:rect l="l" t="t" r="r" b="b"/>
            <a:pathLst>
              <a:path w="259079"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4" name="object 14"/>
          <p:cNvSpPr/>
          <p:nvPr/>
        </p:nvSpPr>
        <p:spPr>
          <a:xfrm>
            <a:off x="2985517" y="1994153"/>
            <a:ext cx="3256787" cy="2260092"/>
          </a:xfrm>
          <a:prstGeom prst="rect">
            <a:avLst/>
          </a:prstGeom>
          <a:blipFill>
            <a:blip r:embed="rId2" cstate="print"/>
            <a:stretch>
              <a:fillRect/>
            </a:stretch>
          </a:blipFill>
        </p:spPr>
        <p:txBody>
          <a:bodyPr wrap="square" lIns="0" tIns="0" rIns="0" bIns="0" rtlCol="0"/>
          <a:lstStyle/>
          <a:p>
            <a:endParaRPr/>
          </a:p>
        </p:txBody>
      </p:sp>
      <p:sp>
        <p:nvSpPr>
          <p:cNvPr id="24" name="object 2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42</a:t>
            </a:fld>
            <a:endParaRPr sz="800">
              <a:latin typeface="Arial"/>
              <a:cs typeface="Arial"/>
            </a:endParaRPr>
          </a:p>
        </p:txBody>
      </p:sp>
      <p:sp>
        <p:nvSpPr>
          <p:cNvPr id="26" name="标题 25">
            <a:extLst>
              <a:ext uri="{FF2B5EF4-FFF2-40B4-BE49-F238E27FC236}">
                <a16:creationId xmlns:a16="http://schemas.microsoft.com/office/drawing/2014/main" id="{B9B6BBF8-248E-44AA-B2D8-2922121D14BF}"/>
              </a:ext>
            </a:extLst>
          </p:cNvPr>
          <p:cNvSpPr>
            <a:spLocks noGrp="1"/>
          </p:cNvSpPr>
          <p:nvPr>
            <p:ph type="title"/>
          </p:nvPr>
        </p:nvSpPr>
        <p:spPr/>
        <p:txBody>
          <a:bodyPr/>
          <a:lstStyle/>
          <a:p>
            <a:r>
              <a:rPr lang="en-US" altLang="zh-CN" dirty="0"/>
              <a:t>SVM</a:t>
            </a:r>
            <a:r>
              <a:rPr lang="zh-CN" altLang="en-US" dirty="0"/>
              <a:t>高斯核函数</a:t>
            </a:r>
          </a:p>
        </p:txBody>
      </p:sp>
      <p:pic>
        <p:nvPicPr>
          <p:cNvPr id="27" name="图片 26">
            <a:extLst>
              <a:ext uri="{FF2B5EF4-FFF2-40B4-BE49-F238E27FC236}">
                <a16:creationId xmlns:a16="http://schemas.microsoft.com/office/drawing/2014/main" id="{C11C1397-8669-4A26-B85D-48C39EB02D07}"/>
              </a:ext>
            </a:extLst>
          </p:cNvPr>
          <p:cNvPicPr>
            <a:picLocks noChangeAspect="1"/>
          </p:cNvPicPr>
          <p:nvPr/>
        </p:nvPicPr>
        <p:blipFill>
          <a:blip r:embed="rId3"/>
          <a:stretch>
            <a:fillRect/>
          </a:stretch>
        </p:blipFill>
        <p:spPr>
          <a:xfrm>
            <a:off x="3752147" y="1341614"/>
            <a:ext cx="5362141" cy="793326"/>
          </a:xfrm>
          <a:prstGeom prst="rect">
            <a:avLst/>
          </a:prstGeom>
        </p:spPr>
      </p:pic>
      <p:sp>
        <p:nvSpPr>
          <p:cNvPr id="28" name="文本框 27">
            <a:extLst>
              <a:ext uri="{FF2B5EF4-FFF2-40B4-BE49-F238E27FC236}">
                <a16:creationId xmlns:a16="http://schemas.microsoft.com/office/drawing/2014/main" id="{D4A46C41-C7DF-484A-8D13-68FF9B6B9124}"/>
              </a:ext>
            </a:extLst>
          </p:cNvPr>
          <p:cNvSpPr txBox="1"/>
          <p:nvPr/>
        </p:nvSpPr>
        <p:spPr>
          <a:xfrm>
            <a:off x="61156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1967385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13" name="object 13"/>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4" name="object 14"/>
          <p:cNvSpPr txBox="1"/>
          <p:nvPr/>
        </p:nvSpPr>
        <p:spPr>
          <a:xfrm>
            <a:off x="103550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15" name="object 15"/>
          <p:cNvSpPr txBox="1"/>
          <p:nvPr/>
        </p:nvSpPr>
        <p:spPr>
          <a:xfrm>
            <a:off x="331444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16" name="object 16"/>
          <p:cNvSpPr/>
          <p:nvPr/>
        </p:nvSpPr>
        <p:spPr>
          <a:xfrm>
            <a:off x="2427733" y="2590038"/>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17" name="object 17"/>
          <p:cNvSpPr/>
          <p:nvPr/>
        </p:nvSpPr>
        <p:spPr>
          <a:xfrm>
            <a:off x="2427733" y="2590038"/>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8" name="object 18"/>
          <p:cNvSpPr/>
          <p:nvPr/>
        </p:nvSpPr>
        <p:spPr>
          <a:xfrm>
            <a:off x="5233416" y="28795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6F2F9F"/>
          </a:solidFill>
        </p:spPr>
        <p:txBody>
          <a:bodyPr wrap="square" lIns="0" tIns="0" rIns="0" bIns="0" rtlCol="0"/>
          <a:lstStyle/>
          <a:p>
            <a:endParaRPr/>
          </a:p>
        </p:txBody>
      </p:sp>
      <p:sp>
        <p:nvSpPr>
          <p:cNvPr id="19" name="object 19"/>
          <p:cNvSpPr/>
          <p:nvPr/>
        </p:nvSpPr>
        <p:spPr>
          <a:xfrm>
            <a:off x="5233416" y="28795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0" name="object 20"/>
          <p:cNvSpPr/>
          <p:nvPr/>
        </p:nvSpPr>
        <p:spPr>
          <a:xfrm>
            <a:off x="4546092" y="2516885"/>
            <a:ext cx="259079" cy="257810"/>
          </a:xfrm>
          <a:custGeom>
            <a:avLst/>
            <a:gdLst/>
            <a:ahLst/>
            <a:cxnLst/>
            <a:rect l="l" t="t" r="r" b="b"/>
            <a:pathLst>
              <a:path w="259079"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21" name="object 21"/>
          <p:cNvSpPr/>
          <p:nvPr/>
        </p:nvSpPr>
        <p:spPr>
          <a:xfrm>
            <a:off x="4546092" y="2516885"/>
            <a:ext cx="259079" cy="257810"/>
          </a:xfrm>
          <a:custGeom>
            <a:avLst/>
            <a:gdLst/>
            <a:ahLst/>
            <a:cxnLst/>
            <a:rect l="l" t="t" r="r" b="b"/>
            <a:pathLst>
              <a:path w="259079"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2" name="object 22"/>
          <p:cNvSpPr/>
          <p:nvPr/>
        </p:nvSpPr>
        <p:spPr>
          <a:xfrm>
            <a:off x="3482340" y="2265425"/>
            <a:ext cx="3258312" cy="2260092"/>
          </a:xfrm>
          <a:prstGeom prst="rect">
            <a:avLst/>
          </a:prstGeom>
          <a:blipFill>
            <a:blip r:embed="rId2" cstate="print"/>
            <a:stretch>
              <a:fillRect/>
            </a:stretch>
          </a:blipFill>
        </p:spPr>
        <p:txBody>
          <a:bodyPr wrap="square" lIns="0" tIns="0" rIns="0" bIns="0" rtlCol="0"/>
          <a:lstStyle/>
          <a:p>
            <a:endParaRPr/>
          </a:p>
        </p:txBody>
      </p:sp>
      <p:sp>
        <p:nvSpPr>
          <p:cNvPr id="23" name="object 23"/>
          <p:cNvSpPr txBox="1"/>
          <p:nvPr/>
        </p:nvSpPr>
        <p:spPr>
          <a:xfrm>
            <a:off x="7046485" y="2815357"/>
            <a:ext cx="1840769" cy="1039323"/>
          </a:xfrm>
          <a:prstGeom prst="rect">
            <a:avLst/>
          </a:prstGeom>
          <a:solidFill>
            <a:srgbClr val="6F2F9F">
              <a:alpha val="79998"/>
            </a:srgbClr>
          </a:solidFill>
        </p:spPr>
        <p:txBody>
          <a:bodyPr vert="horz" wrap="square" lIns="0" tIns="2540" rIns="0" bIns="0" rtlCol="0">
            <a:spAutoFit/>
          </a:bodyPr>
          <a:lstStyle/>
          <a:p>
            <a:pPr>
              <a:lnSpc>
                <a:spcPct val="150000"/>
              </a:lnSpc>
              <a:spcBef>
                <a:spcPts val="20"/>
              </a:spcBef>
            </a:pPr>
            <a:r>
              <a:rPr lang="zh-CN" altLang="en-US" sz="2400" b="1" dirty="0">
                <a:solidFill>
                  <a:schemeClr val="bg1"/>
                </a:solidFill>
                <a:latin typeface="Trebuchet MS"/>
                <a:cs typeface="Trebuchet MS"/>
              </a:rPr>
              <a:t>为特征</a:t>
            </a:r>
            <a:r>
              <a:rPr lang="en-US" altLang="zh-CN" sz="2400" b="1" dirty="0">
                <a:solidFill>
                  <a:schemeClr val="bg1"/>
                </a:solidFill>
                <a:latin typeface="Trebuchet MS"/>
                <a:cs typeface="Trebuchet MS"/>
              </a:rPr>
              <a:t>2</a:t>
            </a:r>
            <a:r>
              <a:rPr lang="zh-CN" altLang="en-US" sz="2400" b="1" dirty="0">
                <a:solidFill>
                  <a:schemeClr val="bg1"/>
                </a:solidFill>
                <a:latin typeface="Trebuchet MS"/>
                <a:cs typeface="Trebuchet MS"/>
              </a:rPr>
              <a:t>创建一个高斯函数</a:t>
            </a:r>
            <a:endParaRPr lang="en-US" sz="2400" b="1" dirty="0">
              <a:solidFill>
                <a:schemeClr val="bg1"/>
              </a:solidFill>
              <a:latin typeface="Trebuchet MS"/>
              <a:cs typeface="Trebuchet MS"/>
            </a:endParaRPr>
          </a:p>
        </p:txBody>
      </p:sp>
      <p:sp>
        <p:nvSpPr>
          <p:cNvPr id="24" name="object 2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43</a:t>
            </a:fld>
            <a:endParaRPr sz="800">
              <a:latin typeface="Arial"/>
              <a:cs typeface="Arial"/>
            </a:endParaRPr>
          </a:p>
        </p:txBody>
      </p:sp>
      <p:sp>
        <p:nvSpPr>
          <p:cNvPr id="26" name="标题 25">
            <a:extLst>
              <a:ext uri="{FF2B5EF4-FFF2-40B4-BE49-F238E27FC236}">
                <a16:creationId xmlns:a16="http://schemas.microsoft.com/office/drawing/2014/main" id="{C9D039CA-B4B4-457B-9119-0287E7C621FB}"/>
              </a:ext>
            </a:extLst>
          </p:cNvPr>
          <p:cNvSpPr>
            <a:spLocks noGrp="1"/>
          </p:cNvSpPr>
          <p:nvPr>
            <p:ph type="title"/>
          </p:nvPr>
        </p:nvSpPr>
        <p:spPr/>
        <p:txBody>
          <a:bodyPr/>
          <a:lstStyle/>
          <a:p>
            <a:r>
              <a:rPr lang="en-US" altLang="zh-CN" dirty="0"/>
              <a:t>SVM</a:t>
            </a:r>
            <a:r>
              <a:rPr lang="zh-CN" altLang="en-US" dirty="0"/>
              <a:t>高斯核函数</a:t>
            </a:r>
          </a:p>
        </p:txBody>
      </p:sp>
      <p:sp>
        <p:nvSpPr>
          <p:cNvPr id="27" name="文本框 26">
            <a:extLst>
              <a:ext uri="{FF2B5EF4-FFF2-40B4-BE49-F238E27FC236}">
                <a16:creationId xmlns:a16="http://schemas.microsoft.com/office/drawing/2014/main" id="{35ED586D-B5CE-4B67-B912-4ED262B25A37}"/>
              </a:ext>
            </a:extLst>
          </p:cNvPr>
          <p:cNvSpPr txBox="1"/>
          <p:nvPr/>
        </p:nvSpPr>
        <p:spPr>
          <a:xfrm>
            <a:off x="61156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pic>
        <p:nvPicPr>
          <p:cNvPr id="28" name="图片 27">
            <a:extLst>
              <a:ext uri="{FF2B5EF4-FFF2-40B4-BE49-F238E27FC236}">
                <a16:creationId xmlns:a16="http://schemas.microsoft.com/office/drawing/2014/main" id="{2820BD30-BD8E-42EC-AE6D-9ABF372B4912}"/>
              </a:ext>
            </a:extLst>
          </p:cNvPr>
          <p:cNvPicPr>
            <a:picLocks noChangeAspect="1"/>
          </p:cNvPicPr>
          <p:nvPr/>
        </p:nvPicPr>
        <p:blipFill>
          <a:blip r:embed="rId3"/>
          <a:stretch>
            <a:fillRect/>
          </a:stretch>
        </p:blipFill>
        <p:spPr>
          <a:xfrm>
            <a:off x="3773104" y="1435605"/>
            <a:ext cx="5286414" cy="790861"/>
          </a:xfrm>
          <a:prstGeom prst="rect">
            <a:avLst/>
          </a:prstGeom>
        </p:spPr>
      </p:pic>
    </p:spTree>
    <p:extLst>
      <p:ext uri="{BB962C8B-B14F-4D97-AF65-F5344CB8AC3E}">
        <p14:creationId xmlns:p14="http://schemas.microsoft.com/office/powerpoint/2010/main" val="3118887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27733" y="2590038"/>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3" name="object 3"/>
          <p:cNvSpPr/>
          <p:nvPr/>
        </p:nvSpPr>
        <p:spPr>
          <a:xfrm>
            <a:off x="2427733" y="2590038"/>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 name="object 4"/>
          <p:cNvSpPr/>
          <p:nvPr/>
        </p:nvSpPr>
        <p:spPr>
          <a:xfrm>
            <a:off x="797051" y="1815847"/>
            <a:ext cx="3256788" cy="2258567"/>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16" name="object 16"/>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7" name="object 17"/>
          <p:cNvSpPr txBox="1"/>
          <p:nvPr/>
        </p:nvSpPr>
        <p:spPr>
          <a:xfrm>
            <a:off x="1035508" y="3626484"/>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18" name="object 18"/>
          <p:cNvSpPr txBox="1"/>
          <p:nvPr/>
        </p:nvSpPr>
        <p:spPr>
          <a:xfrm>
            <a:off x="331444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19" name="object 19"/>
          <p:cNvSpPr/>
          <p:nvPr/>
        </p:nvSpPr>
        <p:spPr>
          <a:xfrm>
            <a:off x="5233416" y="28795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6F2F9F"/>
          </a:solidFill>
        </p:spPr>
        <p:txBody>
          <a:bodyPr wrap="square" lIns="0" tIns="0" rIns="0" bIns="0" rtlCol="0"/>
          <a:lstStyle/>
          <a:p>
            <a:endParaRPr/>
          </a:p>
        </p:txBody>
      </p:sp>
      <p:sp>
        <p:nvSpPr>
          <p:cNvPr id="20" name="object 20"/>
          <p:cNvSpPr/>
          <p:nvPr/>
        </p:nvSpPr>
        <p:spPr>
          <a:xfrm>
            <a:off x="5233416" y="28795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1" name="object 21"/>
          <p:cNvSpPr/>
          <p:nvPr/>
        </p:nvSpPr>
        <p:spPr>
          <a:xfrm>
            <a:off x="4546092" y="2516885"/>
            <a:ext cx="259079" cy="257810"/>
          </a:xfrm>
          <a:custGeom>
            <a:avLst/>
            <a:gdLst/>
            <a:ahLst/>
            <a:cxnLst/>
            <a:rect l="l" t="t" r="r" b="b"/>
            <a:pathLst>
              <a:path w="259079"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22" name="object 22"/>
          <p:cNvSpPr/>
          <p:nvPr/>
        </p:nvSpPr>
        <p:spPr>
          <a:xfrm>
            <a:off x="4546092" y="2516885"/>
            <a:ext cx="259079" cy="257810"/>
          </a:xfrm>
          <a:custGeom>
            <a:avLst/>
            <a:gdLst/>
            <a:ahLst/>
            <a:cxnLst/>
            <a:rect l="l" t="t" r="r" b="b"/>
            <a:pathLst>
              <a:path w="259079"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3" name="object 23"/>
          <p:cNvSpPr txBox="1"/>
          <p:nvPr/>
        </p:nvSpPr>
        <p:spPr>
          <a:xfrm>
            <a:off x="6946041" y="2762935"/>
            <a:ext cx="1948818" cy="1039323"/>
          </a:xfrm>
          <a:prstGeom prst="rect">
            <a:avLst/>
          </a:prstGeom>
          <a:solidFill>
            <a:srgbClr val="6F2F9F">
              <a:alpha val="79998"/>
            </a:srgbClr>
          </a:solidFill>
        </p:spPr>
        <p:txBody>
          <a:bodyPr vert="horz" wrap="square" lIns="0" tIns="2540" rIns="0" bIns="0" rtlCol="0">
            <a:spAutoFit/>
          </a:bodyPr>
          <a:lstStyle/>
          <a:p>
            <a:pPr>
              <a:lnSpc>
                <a:spcPct val="150000"/>
              </a:lnSpc>
              <a:spcBef>
                <a:spcPts val="20"/>
              </a:spcBef>
            </a:pPr>
            <a:r>
              <a:rPr lang="zh-CN" altLang="en-US" sz="2400" b="1" dirty="0">
                <a:solidFill>
                  <a:schemeClr val="bg1"/>
                </a:solidFill>
                <a:latin typeface="Trebuchet MS"/>
                <a:cs typeface="Trebuchet MS"/>
              </a:rPr>
              <a:t>为特征</a:t>
            </a:r>
            <a:r>
              <a:rPr lang="en-US" altLang="zh-CN" sz="2400" b="1" dirty="0">
                <a:solidFill>
                  <a:schemeClr val="bg1"/>
                </a:solidFill>
                <a:latin typeface="Trebuchet MS"/>
                <a:cs typeface="Trebuchet MS"/>
              </a:rPr>
              <a:t>3</a:t>
            </a:r>
            <a:r>
              <a:rPr lang="zh-CN" altLang="en-US" sz="2400" b="1" dirty="0">
                <a:solidFill>
                  <a:schemeClr val="bg1"/>
                </a:solidFill>
                <a:latin typeface="Trebuchet MS"/>
                <a:cs typeface="Trebuchet MS"/>
              </a:rPr>
              <a:t>创建一个高斯函数</a:t>
            </a:r>
            <a:endParaRPr sz="2400" b="1" dirty="0">
              <a:solidFill>
                <a:schemeClr val="bg1"/>
              </a:solidFill>
              <a:latin typeface="Trebuchet MS"/>
              <a:cs typeface="Trebuchet MS"/>
            </a:endParaRPr>
          </a:p>
        </p:txBody>
      </p:sp>
      <p:sp>
        <p:nvSpPr>
          <p:cNvPr id="24" name="object 2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44</a:t>
            </a:fld>
            <a:endParaRPr sz="800">
              <a:latin typeface="Arial"/>
              <a:cs typeface="Arial"/>
            </a:endParaRPr>
          </a:p>
        </p:txBody>
      </p:sp>
      <p:sp>
        <p:nvSpPr>
          <p:cNvPr id="26" name="标题 25">
            <a:extLst>
              <a:ext uri="{FF2B5EF4-FFF2-40B4-BE49-F238E27FC236}">
                <a16:creationId xmlns:a16="http://schemas.microsoft.com/office/drawing/2014/main" id="{C59D51D9-7626-4C73-9FF7-9C91699D653A}"/>
              </a:ext>
            </a:extLst>
          </p:cNvPr>
          <p:cNvSpPr>
            <a:spLocks noGrp="1"/>
          </p:cNvSpPr>
          <p:nvPr>
            <p:ph type="title"/>
          </p:nvPr>
        </p:nvSpPr>
        <p:spPr/>
        <p:txBody>
          <a:bodyPr/>
          <a:lstStyle/>
          <a:p>
            <a:r>
              <a:rPr lang="en-US" altLang="zh-CN" dirty="0"/>
              <a:t>SVM</a:t>
            </a:r>
            <a:r>
              <a:rPr lang="zh-CN" altLang="en-US" dirty="0"/>
              <a:t>高斯核函数</a:t>
            </a:r>
          </a:p>
        </p:txBody>
      </p:sp>
      <p:sp>
        <p:nvSpPr>
          <p:cNvPr id="27" name="文本框 26">
            <a:extLst>
              <a:ext uri="{FF2B5EF4-FFF2-40B4-BE49-F238E27FC236}">
                <a16:creationId xmlns:a16="http://schemas.microsoft.com/office/drawing/2014/main" id="{2BA8C230-E8DC-4BA6-89FB-A21D1D04111C}"/>
              </a:ext>
            </a:extLst>
          </p:cNvPr>
          <p:cNvSpPr txBox="1"/>
          <p:nvPr/>
        </p:nvSpPr>
        <p:spPr>
          <a:xfrm>
            <a:off x="61156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pic>
        <p:nvPicPr>
          <p:cNvPr id="28" name="图片 27">
            <a:extLst>
              <a:ext uri="{FF2B5EF4-FFF2-40B4-BE49-F238E27FC236}">
                <a16:creationId xmlns:a16="http://schemas.microsoft.com/office/drawing/2014/main" id="{E7EA77EE-75F7-4B13-8990-392391510977}"/>
              </a:ext>
            </a:extLst>
          </p:cNvPr>
          <p:cNvPicPr>
            <a:picLocks noChangeAspect="1"/>
          </p:cNvPicPr>
          <p:nvPr/>
        </p:nvPicPr>
        <p:blipFill>
          <a:blip r:embed="rId3"/>
          <a:stretch>
            <a:fillRect/>
          </a:stretch>
        </p:blipFill>
        <p:spPr>
          <a:xfrm>
            <a:off x="3599454" y="1424309"/>
            <a:ext cx="5430753" cy="786878"/>
          </a:xfrm>
          <a:prstGeom prst="rect">
            <a:avLst/>
          </a:prstGeom>
        </p:spPr>
      </p:pic>
    </p:spTree>
    <p:extLst>
      <p:ext uri="{BB962C8B-B14F-4D97-AF65-F5344CB8AC3E}">
        <p14:creationId xmlns:p14="http://schemas.microsoft.com/office/powerpoint/2010/main" val="365794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2764" y="2466595"/>
            <a:ext cx="515620" cy="513715"/>
          </a:xfrm>
          <a:custGeom>
            <a:avLst/>
            <a:gdLst/>
            <a:ahLst/>
            <a:cxnLst/>
            <a:rect l="l" t="t" r="r" b="b"/>
            <a:pathLst>
              <a:path w="515619" h="513714">
                <a:moveTo>
                  <a:pt x="0" y="256793"/>
                </a:moveTo>
                <a:lnTo>
                  <a:pt x="4149" y="210625"/>
                </a:lnTo>
                <a:lnTo>
                  <a:pt x="16113" y="167175"/>
                </a:lnTo>
                <a:lnTo>
                  <a:pt x="35164" y="127169"/>
                </a:lnTo>
                <a:lnTo>
                  <a:pt x="60575" y="91330"/>
                </a:lnTo>
                <a:lnTo>
                  <a:pt x="91617" y="60383"/>
                </a:lnTo>
                <a:lnTo>
                  <a:pt x="127564" y="35051"/>
                </a:lnTo>
                <a:lnTo>
                  <a:pt x="167688" y="16061"/>
                </a:lnTo>
                <a:lnTo>
                  <a:pt x="211261" y="4136"/>
                </a:lnTo>
                <a:lnTo>
                  <a:pt x="257556" y="0"/>
                </a:lnTo>
                <a:lnTo>
                  <a:pt x="303850" y="4136"/>
                </a:lnTo>
                <a:lnTo>
                  <a:pt x="347423" y="16061"/>
                </a:lnTo>
                <a:lnTo>
                  <a:pt x="387547" y="35052"/>
                </a:lnTo>
                <a:lnTo>
                  <a:pt x="423494" y="60383"/>
                </a:lnTo>
                <a:lnTo>
                  <a:pt x="454536" y="91330"/>
                </a:lnTo>
                <a:lnTo>
                  <a:pt x="479947" y="127169"/>
                </a:lnTo>
                <a:lnTo>
                  <a:pt x="498998" y="167175"/>
                </a:lnTo>
                <a:lnTo>
                  <a:pt x="510962" y="210625"/>
                </a:lnTo>
                <a:lnTo>
                  <a:pt x="515112" y="256793"/>
                </a:lnTo>
                <a:lnTo>
                  <a:pt x="510962" y="302962"/>
                </a:lnTo>
                <a:lnTo>
                  <a:pt x="498998" y="346412"/>
                </a:lnTo>
                <a:lnTo>
                  <a:pt x="479947" y="386418"/>
                </a:lnTo>
                <a:lnTo>
                  <a:pt x="454536" y="422257"/>
                </a:lnTo>
                <a:lnTo>
                  <a:pt x="423494" y="453204"/>
                </a:lnTo>
                <a:lnTo>
                  <a:pt x="387547" y="478535"/>
                </a:lnTo>
                <a:lnTo>
                  <a:pt x="347423" y="497526"/>
                </a:lnTo>
                <a:lnTo>
                  <a:pt x="303850" y="509451"/>
                </a:lnTo>
                <a:lnTo>
                  <a:pt x="257556" y="513587"/>
                </a:lnTo>
                <a:lnTo>
                  <a:pt x="211261" y="509451"/>
                </a:lnTo>
                <a:lnTo>
                  <a:pt x="167688" y="497526"/>
                </a:lnTo>
                <a:lnTo>
                  <a:pt x="127564" y="478535"/>
                </a:lnTo>
                <a:lnTo>
                  <a:pt x="91617" y="453204"/>
                </a:lnTo>
                <a:lnTo>
                  <a:pt x="60575" y="422257"/>
                </a:lnTo>
                <a:lnTo>
                  <a:pt x="35164" y="386418"/>
                </a:lnTo>
                <a:lnTo>
                  <a:pt x="16113" y="346412"/>
                </a:lnTo>
                <a:lnTo>
                  <a:pt x="4149" y="302962"/>
                </a:lnTo>
                <a:lnTo>
                  <a:pt x="0" y="256793"/>
                </a:lnTo>
                <a:close/>
              </a:path>
            </a:pathLst>
          </a:custGeom>
          <a:ln w="9144">
            <a:solidFill>
              <a:srgbClr val="84ADAF"/>
            </a:solidFill>
          </a:ln>
        </p:spPr>
        <p:txBody>
          <a:bodyPr wrap="square" lIns="0" tIns="0" rIns="0" bIns="0" rtlCol="0"/>
          <a:lstStyle/>
          <a:p>
            <a:endParaRPr/>
          </a:p>
        </p:txBody>
      </p:sp>
      <p:sp>
        <p:nvSpPr>
          <p:cNvPr id="3" name="object 3"/>
          <p:cNvSpPr/>
          <p:nvPr/>
        </p:nvSpPr>
        <p:spPr>
          <a:xfrm>
            <a:off x="2217420" y="2381250"/>
            <a:ext cx="685800" cy="685800"/>
          </a:xfrm>
          <a:custGeom>
            <a:avLst/>
            <a:gdLst/>
            <a:ahLst/>
            <a:cxnLst/>
            <a:rect l="l" t="t" r="r" b="b"/>
            <a:pathLst>
              <a:path w="685800" h="685800">
                <a:moveTo>
                  <a:pt x="0" y="342900"/>
                </a:moveTo>
                <a:lnTo>
                  <a:pt x="3130" y="296375"/>
                </a:lnTo>
                <a:lnTo>
                  <a:pt x="12250" y="251751"/>
                </a:lnTo>
                <a:lnTo>
                  <a:pt x="26949" y="209436"/>
                </a:lnTo>
                <a:lnTo>
                  <a:pt x="46820" y="169841"/>
                </a:lnTo>
                <a:lnTo>
                  <a:pt x="71454" y="133373"/>
                </a:lnTo>
                <a:lnTo>
                  <a:pt x="100441" y="100441"/>
                </a:lnTo>
                <a:lnTo>
                  <a:pt x="133373" y="71454"/>
                </a:lnTo>
                <a:lnTo>
                  <a:pt x="169841" y="46820"/>
                </a:lnTo>
                <a:lnTo>
                  <a:pt x="209436" y="26949"/>
                </a:lnTo>
                <a:lnTo>
                  <a:pt x="251751" y="12250"/>
                </a:lnTo>
                <a:lnTo>
                  <a:pt x="296375" y="3130"/>
                </a:lnTo>
                <a:lnTo>
                  <a:pt x="342900" y="0"/>
                </a:lnTo>
                <a:lnTo>
                  <a:pt x="389424" y="3130"/>
                </a:lnTo>
                <a:lnTo>
                  <a:pt x="434048" y="12250"/>
                </a:lnTo>
                <a:lnTo>
                  <a:pt x="476363" y="26949"/>
                </a:lnTo>
                <a:lnTo>
                  <a:pt x="515958" y="46820"/>
                </a:lnTo>
                <a:lnTo>
                  <a:pt x="552426" y="71454"/>
                </a:lnTo>
                <a:lnTo>
                  <a:pt x="585358" y="100441"/>
                </a:lnTo>
                <a:lnTo>
                  <a:pt x="614345" y="133373"/>
                </a:lnTo>
                <a:lnTo>
                  <a:pt x="638979" y="169841"/>
                </a:lnTo>
                <a:lnTo>
                  <a:pt x="658850" y="209436"/>
                </a:lnTo>
                <a:lnTo>
                  <a:pt x="673549" y="251751"/>
                </a:lnTo>
                <a:lnTo>
                  <a:pt x="682669" y="296375"/>
                </a:lnTo>
                <a:lnTo>
                  <a:pt x="685800" y="342900"/>
                </a:lnTo>
                <a:lnTo>
                  <a:pt x="682669" y="389424"/>
                </a:lnTo>
                <a:lnTo>
                  <a:pt x="673549" y="434048"/>
                </a:lnTo>
                <a:lnTo>
                  <a:pt x="658850" y="476363"/>
                </a:lnTo>
                <a:lnTo>
                  <a:pt x="638979" y="515958"/>
                </a:lnTo>
                <a:lnTo>
                  <a:pt x="614345" y="552426"/>
                </a:lnTo>
                <a:lnTo>
                  <a:pt x="585358" y="585358"/>
                </a:lnTo>
                <a:lnTo>
                  <a:pt x="552426" y="614345"/>
                </a:lnTo>
                <a:lnTo>
                  <a:pt x="515958" y="638979"/>
                </a:lnTo>
                <a:lnTo>
                  <a:pt x="476363" y="658850"/>
                </a:lnTo>
                <a:lnTo>
                  <a:pt x="434048" y="673549"/>
                </a:lnTo>
                <a:lnTo>
                  <a:pt x="389424" y="682669"/>
                </a:lnTo>
                <a:lnTo>
                  <a:pt x="342900" y="685800"/>
                </a:lnTo>
                <a:lnTo>
                  <a:pt x="296375" y="682669"/>
                </a:lnTo>
                <a:lnTo>
                  <a:pt x="251751" y="673549"/>
                </a:lnTo>
                <a:lnTo>
                  <a:pt x="209436" y="658850"/>
                </a:lnTo>
                <a:lnTo>
                  <a:pt x="169841" y="638979"/>
                </a:lnTo>
                <a:lnTo>
                  <a:pt x="133373" y="614345"/>
                </a:lnTo>
                <a:lnTo>
                  <a:pt x="100441" y="585358"/>
                </a:lnTo>
                <a:lnTo>
                  <a:pt x="71454" y="552426"/>
                </a:lnTo>
                <a:lnTo>
                  <a:pt x="46820" y="515958"/>
                </a:lnTo>
                <a:lnTo>
                  <a:pt x="26949" y="476363"/>
                </a:lnTo>
                <a:lnTo>
                  <a:pt x="12250" y="434048"/>
                </a:lnTo>
                <a:lnTo>
                  <a:pt x="3130" y="389424"/>
                </a:lnTo>
                <a:lnTo>
                  <a:pt x="0" y="342900"/>
                </a:lnTo>
                <a:close/>
              </a:path>
            </a:pathLst>
          </a:custGeom>
          <a:ln w="9144">
            <a:solidFill>
              <a:srgbClr val="84ADAF"/>
            </a:solidFill>
          </a:ln>
        </p:spPr>
        <p:txBody>
          <a:bodyPr wrap="square" lIns="0" tIns="0" rIns="0" bIns="0" rtlCol="0"/>
          <a:lstStyle/>
          <a:p>
            <a:endParaRPr/>
          </a:p>
        </p:txBody>
      </p:sp>
      <p:sp>
        <p:nvSpPr>
          <p:cNvPr id="4" name="object 4"/>
          <p:cNvSpPr/>
          <p:nvPr/>
        </p:nvSpPr>
        <p:spPr>
          <a:xfrm>
            <a:off x="2089404" y="2251710"/>
            <a:ext cx="943610" cy="943610"/>
          </a:xfrm>
          <a:custGeom>
            <a:avLst/>
            <a:gdLst/>
            <a:ahLst/>
            <a:cxnLst/>
            <a:rect l="l" t="t" r="r" b="b"/>
            <a:pathLst>
              <a:path w="943610" h="943610">
                <a:moveTo>
                  <a:pt x="0" y="471677"/>
                </a:moveTo>
                <a:lnTo>
                  <a:pt x="2435" y="423455"/>
                </a:lnTo>
                <a:lnTo>
                  <a:pt x="9583" y="376625"/>
                </a:lnTo>
                <a:lnTo>
                  <a:pt x="21207" y="331424"/>
                </a:lnTo>
                <a:lnTo>
                  <a:pt x="37070" y="288089"/>
                </a:lnTo>
                <a:lnTo>
                  <a:pt x="56933" y="246858"/>
                </a:lnTo>
                <a:lnTo>
                  <a:pt x="80561" y="207968"/>
                </a:lnTo>
                <a:lnTo>
                  <a:pt x="107715" y="171656"/>
                </a:lnTo>
                <a:lnTo>
                  <a:pt x="138160" y="138160"/>
                </a:lnTo>
                <a:lnTo>
                  <a:pt x="171656" y="107715"/>
                </a:lnTo>
                <a:lnTo>
                  <a:pt x="207968" y="80561"/>
                </a:lnTo>
                <a:lnTo>
                  <a:pt x="246858" y="56933"/>
                </a:lnTo>
                <a:lnTo>
                  <a:pt x="288089" y="37070"/>
                </a:lnTo>
                <a:lnTo>
                  <a:pt x="331424" y="21207"/>
                </a:lnTo>
                <a:lnTo>
                  <a:pt x="376625" y="9583"/>
                </a:lnTo>
                <a:lnTo>
                  <a:pt x="423455" y="2435"/>
                </a:lnTo>
                <a:lnTo>
                  <a:pt x="471677" y="0"/>
                </a:lnTo>
                <a:lnTo>
                  <a:pt x="519900" y="2435"/>
                </a:lnTo>
                <a:lnTo>
                  <a:pt x="566730" y="9583"/>
                </a:lnTo>
                <a:lnTo>
                  <a:pt x="611931" y="21207"/>
                </a:lnTo>
                <a:lnTo>
                  <a:pt x="655266" y="37070"/>
                </a:lnTo>
                <a:lnTo>
                  <a:pt x="696497" y="56933"/>
                </a:lnTo>
                <a:lnTo>
                  <a:pt x="735387" y="80561"/>
                </a:lnTo>
                <a:lnTo>
                  <a:pt x="771699" y="107715"/>
                </a:lnTo>
                <a:lnTo>
                  <a:pt x="805195" y="138160"/>
                </a:lnTo>
                <a:lnTo>
                  <a:pt x="835640" y="171656"/>
                </a:lnTo>
                <a:lnTo>
                  <a:pt x="862794" y="207968"/>
                </a:lnTo>
                <a:lnTo>
                  <a:pt x="886422" y="246858"/>
                </a:lnTo>
                <a:lnTo>
                  <a:pt x="906285" y="288089"/>
                </a:lnTo>
                <a:lnTo>
                  <a:pt x="922148" y="331424"/>
                </a:lnTo>
                <a:lnTo>
                  <a:pt x="933772" y="376625"/>
                </a:lnTo>
                <a:lnTo>
                  <a:pt x="940920" y="423455"/>
                </a:lnTo>
                <a:lnTo>
                  <a:pt x="943356" y="471677"/>
                </a:lnTo>
                <a:lnTo>
                  <a:pt x="940920" y="519900"/>
                </a:lnTo>
                <a:lnTo>
                  <a:pt x="933772" y="566730"/>
                </a:lnTo>
                <a:lnTo>
                  <a:pt x="922148" y="611931"/>
                </a:lnTo>
                <a:lnTo>
                  <a:pt x="906285" y="655266"/>
                </a:lnTo>
                <a:lnTo>
                  <a:pt x="886422" y="696497"/>
                </a:lnTo>
                <a:lnTo>
                  <a:pt x="862794" y="735387"/>
                </a:lnTo>
                <a:lnTo>
                  <a:pt x="835640" y="771699"/>
                </a:lnTo>
                <a:lnTo>
                  <a:pt x="805195" y="805195"/>
                </a:lnTo>
                <a:lnTo>
                  <a:pt x="771699" y="835640"/>
                </a:lnTo>
                <a:lnTo>
                  <a:pt x="735387" y="862794"/>
                </a:lnTo>
                <a:lnTo>
                  <a:pt x="696497" y="886422"/>
                </a:lnTo>
                <a:lnTo>
                  <a:pt x="655266" y="906285"/>
                </a:lnTo>
                <a:lnTo>
                  <a:pt x="611931" y="922148"/>
                </a:lnTo>
                <a:lnTo>
                  <a:pt x="566730" y="933772"/>
                </a:lnTo>
                <a:lnTo>
                  <a:pt x="519900" y="940920"/>
                </a:lnTo>
                <a:lnTo>
                  <a:pt x="471677" y="943356"/>
                </a:lnTo>
                <a:lnTo>
                  <a:pt x="423455" y="940920"/>
                </a:lnTo>
                <a:lnTo>
                  <a:pt x="376625" y="933772"/>
                </a:lnTo>
                <a:lnTo>
                  <a:pt x="331424" y="922148"/>
                </a:lnTo>
                <a:lnTo>
                  <a:pt x="288089" y="906285"/>
                </a:lnTo>
                <a:lnTo>
                  <a:pt x="246858" y="886422"/>
                </a:lnTo>
                <a:lnTo>
                  <a:pt x="207968" y="862794"/>
                </a:lnTo>
                <a:lnTo>
                  <a:pt x="171656" y="835640"/>
                </a:lnTo>
                <a:lnTo>
                  <a:pt x="138160" y="805195"/>
                </a:lnTo>
                <a:lnTo>
                  <a:pt x="107715" y="771699"/>
                </a:lnTo>
                <a:lnTo>
                  <a:pt x="80561" y="735387"/>
                </a:lnTo>
                <a:lnTo>
                  <a:pt x="56933" y="696497"/>
                </a:lnTo>
                <a:lnTo>
                  <a:pt x="37070" y="655266"/>
                </a:lnTo>
                <a:lnTo>
                  <a:pt x="21207" y="611931"/>
                </a:lnTo>
                <a:lnTo>
                  <a:pt x="9583" y="566730"/>
                </a:lnTo>
                <a:lnTo>
                  <a:pt x="2435" y="519900"/>
                </a:lnTo>
                <a:lnTo>
                  <a:pt x="0" y="471677"/>
                </a:lnTo>
                <a:close/>
              </a:path>
            </a:pathLst>
          </a:custGeom>
          <a:ln w="9144">
            <a:solidFill>
              <a:srgbClr val="84ADAF"/>
            </a:solidFill>
          </a:ln>
        </p:spPr>
        <p:txBody>
          <a:bodyPr wrap="square" lIns="0" tIns="0" rIns="0" bIns="0" rtlCol="0"/>
          <a:lstStyle/>
          <a:p>
            <a:endParaRPr/>
          </a:p>
        </p:txBody>
      </p:sp>
      <p:sp>
        <p:nvSpPr>
          <p:cNvPr id="5" name="object 5"/>
          <p:cNvSpPr/>
          <p:nvPr/>
        </p:nvSpPr>
        <p:spPr>
          <a:xfrm>
            <a:off x="1845564" y="2009395"/>
            <a:ext cx="1430020" cy="1428115"/>
          </a:xfrm>
          <a:custGeom>
            <a:avLst/>
            <a:gdLst/>
            <a:ahLst/>
            <a:cxnLst/>
            <a:rect l="l" t="t" r="r" b="b"/>
            <a:pathLst>
              <a:path w="1430020" h="1428114">
                <a:moveTo>
                  <a:pt x="0" y="713993"/>
                </a:moveTo>
                <a:lnTo>
                  <a:pt x="1649" y="665108"/>
                </a:lnTo>
                <a:lnTo>
                  <a:pt x="6525" y="617107"/>
                </a:lnTo>
                <a:lnTo>
                  <a:pt x="14522" y="570097"/>
                </a:lnTo>
                <a:lnTo>
                  <a:pt x="25534" y="524183"/>
                </a:lnTo>
                <a:lnTo>
                  <a:pt x="39453" y="479473"/>
                </a:lnTo>
                <a:lnTo>
                  <a:pt x="56173" y="436072"/>
                </a:lnTo>
                <a:lnTo>
                  <a:pt x="75588" y="394087"/>
                </a:lnTo>
                <a:lnTo>
                  <a:pt x="97592" y="353624"/>
                </a:lnTo>
                <a:lnTo>
                  <a:pt x="122077" y="314790"/>
                </a:lnTo>
                <a:lnTo>
                  <a:pt x="148938" y="277690"/>
                </a:lnTo>
                <a:lnTo>
                  <a:pt x="178067" y="242432"/>
                </a:lnTo>
                <a:lnTo>
                  <a:pt x="209359" y="209121"/>
                </a:lnTo>
                <a:lnTo>
                  <a:pt x="242707" y="177864"/>
                </a:lnTo>
                <a:lnTo>
                  <a:pt x="278003" y="148767"/>
                </a:lnTo>
                <a:lnTo>
                  <a:pt x="315143" y="121937"/>
                </a:lnTo>
                <a:lnTo>
                  <a:pt x="354019" y="97479"/>
                </a:lnTo>
                <a:lnTo>
                  <a:pt x="394525" y="75501"/>
                </a:lnTo>
                <a:lnTo>
                  <a:pt x="436554" y="56108"/>
                </a:lnTo>
                <a:lnTo>
                  <a:pt x="480000" y="39407"/>
                </a:lnTo>
                <a:lnTo>
                  <a:pt x="524756" y="25504"/>
                </a:lnTo>
                <a:lnTo>
                  <a:pt x="570717" y="14505"/>
                </a:lnTo>
                <a:lnTo>
                  <a:pt x="617774" y="6517"/>
                </a:lnTo>
                <a:lnTo>
                  <a:pt x="665823" y="1647"/>
                </a:lnTo>
                <a:lnTo>
                  <a:pt x="714756" y="0"/>
                </a:lnTo>
                <a:lnTo>
                  <a:pt x="763688" y="1647"/>
                </a:lnTo>
                <a:lnTo>
                  <a:pt x="811737" y="6517"/>
                </a:lnTo>
                <a:lnTo>
                  <a:pt x="858794" y="14505"/>
                </a:lnTo>
                <a:lnTo>
                  <a:pt x="904755" y="25504"/>
                </a:lnTo>
                <a:lnTo>
                  <a:pt x="949511" y="39407"/>
                </a:lnTo>
                <a:lnTo>
                  <a:pt x="992957" y="56108"/>
                </a:lnTo>
                <a:lnTo>
                  <a:pt x="1034986" y="75501"/>
                </a:lnTo>
                <a:lnTo>
                  <a:pt x="1075492" y="97479"/>
                </a:lnTo>
                <a:lnTo>
                  <a:pt x="1114368" y="121937"/>
                </a:lnTo>
                <a:lnTo>
                  <a:pt x="1151508" y="148767"/>
                </a:lnTo>
                <a:lnTo>
                  <a:pt x="1186804" y="177864"/>
                </a:lnTo>
                <a:lnTo>
                  <a:pt x="1220152" y="209121"/>
                </a:lnTo>
                <a:lnTo>
                  <a:pt x="1251444" y="242432"/>
                </a:lnTo>
                <a:lnTo>
                  <a:pt x="1280573" y="277690"/>
                </a:lnTo>
                <a:lnTo>
                  <a:pt x="1307434" y="314790"/>
                </a:lnTo>
                <a:lnTo>
                  <a:pt x="1331919" y="353624"/>
                </a:lnTo>
                <a:lnTo>
                  <a:pt x="1353923" y="394087"/>
                </a:lnTo>
                <a:lnTo>
                  <a:pt x="1373338" y="436072"/>
                </a:lnTo>
                <a:lnTo>
                  <a:pt x="1390058" y="479473"/>
                </a:lnTo>
                <a:lnTo>
                  <a:pt x="1403977" y="524183"/>
                </a:lnTo>
                <a:lnTo>
                  <a:pt x="1414989" y="570097"/>
                </a:lnTo>
                <a:lnTo>
                  <a:pt x="1422986" y="617107"/>
                </a:lnTo>
                <a:lnTo>
                  <a:pt x="1427862" y="665108"/>
                </a:lnTo>
                <a:lnTo>
                  <a:pt x="1429512" y="713993"/>
                </a:lnTo>
                <a:lnTo>
                  <a:pt x="1427862" y="762879"/>
                </a:lnTo>
                <a:lnTo>
                  <a:pt x="1422986" y="810880"/>
                </a:lnTo>
                <a:lnTo>
                  <a:pt x="1414989" y="857890"/>
                </a:lnTo>
                <a:lnTo>
                  <a:pt x="1403977" y="903804"/>
                </a:lnTo>
                <a:lnTo>
                  <a:pt x="1390058" y="948514"/>
                </a:lnTo>
                <a:lnTo>
                  <a:pt x="1373338" y="991915"/>
                </a:lnTo>
                <a:lnTo>
                  <a:pt x="1353923" y="1033900"/>
                </a:lnTo>
                <a:lnTo>
                  <a:pt x="1331919" y="1074363"/>
                </a:lnTo>
                <a:lnTo>
                  <a:pt x="1307434" y="1113197"/>
                </a:lnTo>
                <a:lnTo>
                  <a:pt x="1280573" y="1150297"/>
                </a:lnTo>
                <a:lnTo>
                  <a:pt x="1251444" y="1185555"/>
                </a:lnTo>
                <a:lnTo>
                  <a:pt x="1220152" y="1218866"/>
                </a:lnTo>
                <a:lnTo>
                  <a:pt x="1186804" y="1250123"/>
                </a:lnTo>
                <a:lnTo>
                  <a:pt x="1151508" y="1279220"/>
                </a:lnTo>
                <a:lnTo>
                  <a:pt x="1114368" y="1306050"/>
                </a:lnTo>
                <a:lnTo>
                  <a:pt x="1075492" y="1330508"/>
                </a:lnTo>
                <a:lnTo>
                  <a:pt x="1034986" y="1352486"/>
                </a:lnTo>
                <a:lnTo>
                  <a:pt x="992957" y="1371879"/>
                </a:lnTo>
                <a:lnTo>
                  <a:pt x="949511" y="1388580"/>
                </a:lnTo>
                <a:lnTo>
                  <a:pt x="904755" y="1402483"/>
                </a:lnTo>
                <a:lnTo>
                  <a:pt x="858794" y="1413482"/>
                </a:lnTo>
                <a:lnTo>
                  <a:pt x="811737" y="1421470"/>
                </a:lnTo>
                <a:lnTo>
                  <a:pt x="763688" y="1426340"/>
                </a:lnTo>
                <a:lnTo>
                  <a:pt x="714756" y="1427987"/>
                </a:lnTo>
                <a:lnTo>
                  <a:pt x="665823" y="1426340"/>
                </a:lnTo>
                <a:lnTo>
                  <a:pt x="617774" y="1421470"/>
                </a:lnTo>
                <a:lnTo>
                  <a:pt x="570717" y="1413482"/>
                </a:lnTo>
                <a:lnTo>
                  <a:pt x="524756" y="1402483"/>
                </a:lnTo>
                <a:lnTo>
                  <a:pt x="480000" y="1388580"/>
                </a:lnTo>
                <a:lnTo>
                  <a:pt x="436554" y="1371879"/>
                </a:lnTo>
                <a:lnTo>
                  <a:pt x="394525" y="1352486"/>
                </a:lnTo>
                <a:lnTo>
                  <a:pt x="354019" y="1330508"/>
                </a:lnTo>
                <a:lnTo>
                  <a:pt x="315143" y="1306050"/>
                </a:lnTo>
                <a:lnTo>
                  <a:pt x="278003" y="1279220"/>
                </a:lnTo>
                <a:lnTo>
                  <a:pt x="242707" y="1250123"/>
                </a:lnTo>
                <a:lnTo>
                  <a:pt x="209359" y="1218866"/>
                </a:lnTo>
                <a:lnTo>
                  <a:pt x="178067" y="1185555"/>
                </a:lnTo>
                <a:lnTo>
                  <a:pt x="148938" y="1150297"/>
                </a:lnTo>
                <a:lnTo>
                  <a:pt x="122077" y="1113197"/>
                </a:lnTo>
                <a:lnTo>
                  <a:pt x="97592" y="1074363"/>
                </a:lnTo>
                <a:lnTo>
                  <a:pt x="75588" y="1033900"/>
                </a:lnTo>
                <a:lnTo>
                  <a:pt x="56173" y="991915"/>
                </a:lnTo>
                <a:lnTo>
                  <a:pt x="39453" y="948514"/>
                </a:lnTo>
                <a:lnTo>
                  <a:pt x="25534" y="903804"/>
                </a:lnTo>
                <a:lnTo>
                  <a:pt x="14522" y="857890"/>
                </a:lnTo>
                <a:lnTo>
                  <a:pt x="6525" y="810880"/>
                </a:lnTo>
                <a:lnTo>
                  <a:pt x="1649" y="762879"/>
                </a:lnTo>
                <a:lnTo>
                  <a:pt x="0" y="713993"/>
                </a:lnTo>
                <a:close/>
              </a:path>
            </a:pathLst>
          </a:custGeom>
          <a:ln w="9144">
            <a:solidFill>
              <a:srgbClr val="84ADAF"/>
            </a:solidFill>
          </a:ln>
        </p:spPr>
        <p:txBody>
          <a:bodyPr wrap="square" lIns="0" tIns="0" rIns="0" bIns="0" rtlCol="0"/>
          <a:lstStyle/>
          <a:p>
            <a:endParaRPr/>
          </a:p>
        </p:txBody>
      </p:sp>
      <p:sp>
        <p:nvSpPr>
          <p:cNvPr id="6" name="object 6"/>
          <p:cNvSpPr/>
          <p:nvPr/>
        </p:nvSpPr>
        <p:spPr>
          <a:xfrm>
            <a:off x="2360677" y="2522982"/>
            <a:ext cx="399415" cy="401320"/>
          </a:xfrm>
          <a:custGeom>
            <a:avLst/>
            <a:gdLst/>
            <a:ahLst/>
            <a:cxnLst/>
            <a:rect l="l" t="t" r="r" b="b"/>
            <a:pathLst>
              <a:path w="399414" h="401319">
                <a:moveTo>
                  <a:pt x="0" y="200405"/>
                </a:moveTo>
                <a:lnTo>
                  <a:pt x="5274" y="154434"/>
                </a:lnTo>
                <a:lnTo>
                  <a:pt x="20296" y="112245"/>
                </a:lnTo>
                <a:lnTo>
                  <a:pt x="43867" y="75035"/>
                </a:lnTo>
                <a:lnTo>
                  <a:pt x="74787" y="44007"/>
                </a:lnTo>
                <a:lnTo>
                  <a:pt x="111856" y="20358"/>
                </a:lnTo>
                <a:lnTo>
                  <a:pt x="153875" y="5289"/>
                </a:lnTo>
                <a:lnTo>
                  <a:pt x="199644" y="0"/>
                </a:lnTo>
                <a:lnTo>
                  <a:pt x="245412" y="5289"/>
                </a:lnTo>
                <a:lnTo>
                  <a:pt x="287431" y="20358"/>
                </a:lnTo>
                <a:lnTo>
                  <a:pt x="324500" y="44007"/>
                </a:lnTo>
                <a:lnTo>
                  <a:pt x="355420" y="75035"/>
                </a:lnTo>
                <a:lnTo>
                  <a:pt x="378991" y="112245"/>
                </a:lnTo>
                <a:lnTo>
                  <a:pt x="394013" y="154434"/>
                </a:lnTo>
                <a:lnTo>
                  <a:pt x="399288" y="200405"/>
                </a:lnTo>
                <a:lnTo>
                  <a:pt x="394013" y="246377"/>
                </a:lnTo>
                <a:lnTo>
                  <a:pt x="378991" y="288566"/>
                </a:lnTo>
                <a:lnTo>
                  <a:pt x="355420" y="325776"/>
                </a:lnTo>
                <a:lnTo>
                  <a:pt x="324500" y="356804"/>
                </a:lnTo>
                <a:lnTo>
                  <a:pt x="287431" y="380453"/>
                </a:lnTo>
                <a:lnTo>
                  <a:pt x="245412" y="395522"/>
                </a:lnTo>
                <a:lnTo>
                  <a:pt x="199644" y="400811"/>
                </a:lnTo>
                <a:lnTo>
                  <a:pt x="153875" y="395522"/>
                </a:lnTo>
                <a:lnTo>
                  <a:pt x="111856" y="380453"/>
                </a:lnTo>
                <a:lnTo>
                  <a:pt x="74787" y="356804"/>
                </a:lnTo>
                <a:lnTo>
                  <a:pt x="43867" y="325776"/>
                </a:lnTo>
                <a:lnTo>
                  <a:pt x="20296" y="288566"/>
                </a:lnTo>
                <a:lnTo>
                  <a:pt x="5274" y="246377"/>
                </a:lnTo>
                <a:lnTo>
                  <a:pt x="0" y="200405"/>
                </a:lnTo>
                <a:close/>
              </a:path>
            </a:pathLst>
          </a:custGeom>
          <a:ln w="9144">
            <a:solidFill>
              <a:srgbClr val="84ADAF"/>
            </a:solidFill>
          </a:ln>
        </p:spPr>
        <p:txBody>
          <a:bodyPr wrap="square" lIns="0" tIns="0" rIns="0" bIns="0" rtlCol="0"/>
          <a:lstStyle/>
          <a:p>
            <a:endParaRPr/>
          </a:p>
        </p:txBody>
      </p:sp>
      <p:sp>
        <p:nvSpPr>
          <p:cNvPr id="7" name="object 7"/>
          <p:cNvSpPr/>
          <p:nvPr/>
        </p:nvSpPr>
        <p:spPr>
          <a:xfrm>
            <a:off x="1531619" y="1695450"/>
            <a:ext cx="2057400" cy="2057400"/>
          </a:xfrm>
          <a:custGeom>
            <a:avLst/>
            <a:gdLst/>
            <a:ahLst/>
            <a:cxnLst/>
            <a:rect l="l" t="t" r="r" b="b"/>
            <a:pathLst>
              <a:path w="2057400" h="2057400">
                <a:moveTo>
                  <a:pt x="0" y="1028700"/>
                </a:moveTo>
                <a:lnTo>
                  <a:pt x="1119" y="980269"/>
                </a:lnTo>
                <a:lnTo>
                  <a:pt x="4445" y="932415"/>
                </a:lnTo>
                <a:lnTo>
                  <a:pt x="9927" y="885187"/>
                </a:lnTo>
                <a:lnTo>
                  <a:pt x="17517" y="838635"/>
                </a:lnTo>
                <a:lnTo>
                  <a:pt x="27165" y="792808"/>
                </a:lnTo>
                <a:lnTo>
                  <a:pt x="38821" y="747756"/>
                </a:lnTo>
                <a:lnTo>
                  <a:pt x="52437" y="703527"/>
                </a:lnTo>
                <a:lnTo>
                  <a:pt x="67963" y="660171"/>
                </a:lnTo>
                <a:lnTo>
                  <a:pt x="85349" y="617737"/>
                </a:lnTo>
                <a:lnTo>
                  <a:pt x="104547" y="576276"/>
                </a:lnTo>
                <a:lnTo>
                  <a:pt x="125506" y="535836"/>
                </a:lnTo>
                <a:lnTo>
                  <a:pt x="148178" y="496466"/>
                </a:lnTo>
                <a:lnTo>
                  <a:pt x="172512" y="458216"/>
                </a:lnTo>
                <a:lnTo>
                  <a:pt x="198461" y="421136"/>
                </a:lnTo>
                <a:lnTo>
                  <a:pt x="225974" y="385274"/>
                </a:lnTo>
                <a:lnTo>
                  <a:pt x="255001" y="350680"/>
                </a:lnTo>
                <a:lnTo>
                  <a:pt x="285494" y="317404"/>
                </a:lnTo>
                <a:lnTo>
                  <a:pt x="317404" y="285494"/>
                </a:lnTo>
                <a:lnTo>
                  <a:pt x="350680" y="255001"/>
                </a:lnTo>
                <a:lnTo>
                  <a:pt x="385274" y="225974"/>
                </a:lnTo>
                <a:lnTo>
                  <a:pt x="421136" y="198461"/>
                </a:lnTo>
                <a:lnTo>
                  <a:pt x="458216" y="172512"/>
                </a:lnTo>
                <a:lnTo>
                  <a:pt x="496466" y="148178"/>
                </a:lnTo>
                <a:lnTo>
                  <a:pt x="535836" y="125506"/>
                </a:lnTo>
                <a:lnTo>
                  <a:pt x="576276" y="104547"/>
                </a:lnTo>
                <a:lnTo>
                  <a:pt x="617737" y="85349"/>
                </a:lnTo>
                <a:lnTo>
                  <a:pt x="660171" y="67963"/>
                </a:lnTo>
                <a:lnTo>
                  <a:pt x="703527" y="52437"/>
                </a:lnTo>
                <a:lnTo>
                  <a:pt x="747756" y="38821"/>
                </a:lnTo>
                <a:lnTo>
                  <a:pt x="792808" y="27165"/>
                </a:lnTo>
                <a:lnTo>
                  <a:pt x="838635" y="17517"/>
                </a:lnTo>
                <a:lnTo>
                  <a:pt x="885187" y="9927"/>
                </a:lnTo>
                <a:lnTo>
                  <a:pt x="932415" y="4445"/>
                </a:lnTo>
                <a:lnTo>
                  <a:pt x="980269" y="1119"/>
                </a:lnTo>
                <a:lnTo>
                  <a:pt x="1028700" y="0"/>
                </a:lnTo>
                <a:lnTo>
                  <a:pt x="1077130" y="1119"/>
                </a:lnTo>
                <a:lnTo>
                  <a:pt x="1124984" y="4445"/>
                </a:lnTo>
                <a:lnTo>
                  <a:pt x="1172212" y="9927"/>
                </a:lnTo>
                <a:lnTo>
                  <a:pt x="1218764" y="17517"/>
                </a:lnTo>
                <a:lnTo>
                  <a:pt x="1264591" y="27165"/>
                </a:lnTo>
                <a:lnTo>
                  <a:pt x="1309643" y="38821"/>
                </a:lnTo>
                <a:lnTo>
                  <a:pt x="1353872" y="52437"/>
                </a:lnTo>
                <a:lnTo>
                  <a:pt x="1397228" y="67963"/>
                </a:lnTo>
                <a:lnTo>
                  <a:pt x="1439662" y="85349"/>
                </a:lnTo>
                <a:lnTo>
                  <a:pt x="1481123" y="104547"/>
                </a:lnTo>
                <a:lnTo>
                  <a:pt x="1521563" y="125506"/>
                </a:lnTo>
                <a:lnTo>
                  <a:pt x="1560933" y="148178"/>
                </a:lnTo>
                <a:lnTo>
                  <a:pt x="1599183" y="172512"/>
                </a:lnTo>
                <a:lnTo>
                  <a:pt x="1636263" y="198461"/>
                </a:lnTo>
                <a:lnTo>
                  <a:pt x="1672125" y="225974"/>
                </a:lnTo>
                <a:lnTo>
                  <a:pt x="1706719" y="255001"/>
                </a:lnTo>
                <a:lnTo>
                  <a:pt x="1739995" y="285494"/>
                </a:lnTo>
                <a:lnTo>
                  <a:pt x="1771905" y="317404"/>
                </a:lnTo>
                <a:lnTo>
                  <a:pt x="1802398" y="350680"/>
                </a:lnTo>
                <a:lnTo>
                  <a:pt x="1831425" y="385274"/>
                </a:lnTo>
                <a:lnTo>
                  <a:pt x="1858938" y="421136"/>
                </a:lnTo>
                <a:lnTo>
                  <a:pt x="1884887" y="458216"/>
                </a:lnTo>
                <a:lnTo>
                  <a:pt x="1909221" y="496466"/>
                </a:lnTo>
                <a:lnTo>
                  <a:pt x="1931893" y="535836"/>
                </a:lnTo>
                <a:lnTo>
                  <a:pt x="1952852" y="576276"/>
                </a:lnTo>
                <a:lnTo>
                  <a:pt x="1972050" y="617737"/>
                </a:lnTo>
                <a:lnTo>
                  <a:pt x="1989436" y="660171"/>
                </a:lnTo>
                <a:lnTo>
                  <a:pt x="2004962" y="703527"/>
                </a:lnTo>
                <a:lnTo>
                  <a:pt x="2018578" y="747756"/>
                </a:lnTo>
                <a:lnTo>
                  <a:pt x="2030234" y="792808"/>
                </a:lnTo>
                <a:lnTo>
                  <a:pt x="2039882" y="838635"/>
                </a:lnTo>
                <a:lnTo>
                  <a:pt x="2047472" y="885187"/>
                </a:lnTo>
                <a:lnTo>
                  <a:pt x="2052954" y="932415"/>
                </a:lnTo>
                <a:lnTo>
                  <a:pt x="2056280" y="980269"/>
                </a:lnTo>
                <a:lnTo>
                  <a:pt x="2057400" y="1028700"/>
                </a:lnTo>
                <a:lnTo>
                  <a:pt x="2056280" y="1077130"/>
                </a:lnTo>
                <a:lnTo>
                  <a:pt x="2052954" y="1124984"/>
                </a:lnTo>
                <a:lnTo>
                  <a:pt x="2047472" y="1172212"/>
                </a:lnTo>
                <a:lnTo>
                  <a:pt x="2039882" y="1218764"/>
                </a:lnTo>
                <a:lnTo>
                  <a:pt x="2030234" y="1264591"/>
                </a:lnTo>
                <a:lnTo>
                  <a:pt x="2018578" y="1309643"/>
                </a:lnTo>
                <a:lnTo>
                  <a:pt x="2004962" y="1353872"/>
                </a:lnTo>
                <a:lnTo>
                  <a:pt x="1989436" y="1397228"/>
                </a:lnTo>
                <a:lnTo>
                  <a:pt x="1972050" y="1439662"/>
                </a:lnTo>
                <a:lnTo>
                  <a:pt x="1952852" y="1481123"/>
                </a:lnTo>
                <a:lnTo>
                  <a:pt x="1931893" y="1521563"/>
                </a:lnTo>
                <a:lnTo>
                  <a:pt x="1909221" y="1560933"/>
                </a:lnTo>
                <a:lnTo>
                  <a:pt x="1884887" y="1599183"/>
                </a:lnTo>
                <a:lnTo>
                  <a:pt x="1858938" y="1636263"/>
                </a:lnTo>
                <a:lnTo>
                  <a:pt x="1831425" y="1672125"/>
                </a:lnTo>
                <a:lnTo>
                  <a:pt x="1802398" y="1706719"/>
                </a:lnTo>
                <a:lnTo>
                  <a:pt x="1771905" y="1739995"/>
                </a:lnTo>
                <a:lnTo>
                  <a:pt x="1739995" y="1771905"/>
                </a:lnTo>
                <a:lnTo>
                  <a:pt x="1706719" y="1802398"/>
                </a:lnTo>
                <a:lnTo>
                  <a:pt x="1672125" y="1831425"/>
                </a:lnTo>
                <a:lnTo>
                  <a:pt x="1636263" y="1858938"/>
                </a:lnTo>
                <a:lnTo>
                  <a:pt x="1599183" y="1884887"/>
                </a:lnTo>
                <a:lnTo>
                  <a:pt x="1560933" y="1909221"/>
                </a:lnTo>
                <a:lnTo>
                  <a:pt x="1521563" y="1931893"/>
                </a:lnTo>
                <a:lnTo>
                  <a:pt x="1481123" y="1952852"/>
                </a:lnTo>
                <a:lnTo>
                  <a:pt x="1439662" y="1972050"/>
                </a:lnTo>
                <a:lnTo>
                  <a:pt x="1397228" y="1989436"/>
                </a:lnTo>
                <a:lnTo>
                  <a:pt x="1353872" y="2004962"/>
                </a:lnTo>
                <a:lnTo>
                  <a:pt x="1309643" y="2018578"/>
                </a:lnTo>
                <a:lnTo>
                  <a:pt x="1264591" y="2030234"/>
                </a:lnTo>
                <a:lnTo>
                  <a:pt x="1218764" y="2039882"/>
                </a:lnTo>
                <a:lnTo>
                  <a:pt x="1172212" y="2047472"/>
                </a:lnTo>
                <a:lnTo>
                  <a:pt x="1124984" y="2052954"/>
                </a:lnTo>
                <a:lnTo>
                  <a:pt x="1077130" y="2056280"/>
                </a:lnTo>
                <a:lnTo>
                  <a:pt x="1028700" y="2057400"/>
                </a:lnTo>
                <a:lnTo>
                  <a:pt x="980269" y="2056280"/>
                </a:lnTo>
                <a:lnTo>
                  <a:pt x="932415" y="2052954"/>
                </a:lnTo>
                <a:lnTo>
                  <a:pt x="885187" y="2047472"/>
                </a:lnTo>
                <a:lnTo>
                  <a:pt x="838635" y="2039882"/>
                </a:lnTo>
                <a:lnTo>
                  <a:pt x="792808" y="2030234"/>
                </a:lnTo>
                <a:lnTo>
                  <a:pt x="747756" y="2018578"/>
                </a:lnTo>
                <a:lnTo>
                  <a:pt x="703527" y="2004962"/>
                </a:lnTo>
                <a:lnTo>
                  <a:pt x="660171" y="1989436"/>
                </a:lnTo>
                <a:lnTo>
                  <a:pt x="617737" y="1972050"/>
                </a:lnTo>
                <a:lnTo>
                  <a:pt x="576276" y="1952852"/>
                </a:lnTo>
                <a:lnTo>
                  <a:pt x="535836" y="1931893"/>
                </a:lnTo>
                <a:lnTo>
                  <a:pt x="496466" y="1909221"/>
                </a:lnTo>
                <a:lnTo>
                  <a:pt x="458216" y="1884887"/>
                </a:lnTo>
                <a:lnTo>
                  <a:pt x="421136" y="1858938"/>
                </a:lnTo>
                <a:lnTo>
                  <a:pt x="385274" y="1831425"/>
                </a:lnTo>
                <a:lnTo>
                  <a:pt x="350680" y="1802398"/>
                </a:lnTo>
                <a:lnTo>
                  <a:pt x="317404" y="1771905"/>
                </a:lnTo>
                <a:lnTo>
                  <a:pt x="285494" y="1739995"/>
                </a:lnTo>
                <a:lnTo>
                  <a:pt x="255001" y="1706719"/>
                </a:lnTo>
                <a:lnTo>
                  <a:pt x="225974" y="1672125"/>
                </a:lnTo>
                <a:lnTo>
                  <a:pt x="198461" y="1636263"/>
                </a:lnTo>
                <a:lnTo>
                  <a:pt x="172512" y="1599183"/>
                </a:lnTo>
                <a:lnTo>
                  <a:pt x="148178" y="1560933"/>
                </a:lnTo>
                <a:lnTo>
                  <a:pt x="125506" y="1521563"/>
                </a:lnTo>
                <a:lnTo>
                  <a:pt x="104547" y="1481123"/>
                </a:lnTo>
                <a:lnTo>
                  <a:pt x="85349" y="1439662"/>
                </a:lnTo>
                <a:lnTo>
                  <a:pt x="67963" y="1397228"/>
                </a:lnTo>
                <a:lnTo>
                  <a:pt x="52437" y="1353872"/>
                </a:lnTo>
                <a:lnTo>
                  <a:pt x="38821" y="1309643"/>
                </a:lnTo>
                <a:lnTo>
                  <a:pt x="27165" y="1264591"/>
                </a:lnTo>
                <a:lnTo>
                  <a:pt x="17517" y="1218764"/>
                </a:lnTo>
                <a:lnTo>
                  <a:pt x="9927" y="1172212"/>
                </a:lnTo>
                <a:lnTo>
                  <a:pt x="4445" y="1124984"/>
                </a:lnTo>
                <a:lnTo>
                  <a:pt x="1119" y="1077130"/>
                </a:lnTo>
                <a:lnTo>
                  <a:pt x="0" y="1028700"/>
                </a:lnTo>
                <a:close/>
              </a:path>
            </a:pathLst>
          </a:custGeom>
          <a:ln w="9144">
            <a:solidFill>
              <a:srgbClr val="84ADAF"/>
            </a:solidFill>
          </a:ln>
        </p:spPr>
        <p:txBody>
          <a:bodyPr wrap="square" lIns="0" tIns="0" rIns="0" bIns="0" rtlCol="0"/>
          <a:lstStyle/>
          <a:p>
            <a:endParaRPr/>
          </a:p>
        </p:txBody>
      </p:sp>
      <p:sp>
        <p:nvSpPr>
          <p:cNvPr id="8" name="object 8"/>
          <p:cNvSpPr/>
          <p:nvPr/>
        </p:nvSpPr>
        <p:spPr>
          <a:xfrm>
            <a:off x="3640836" y="1616201"/>
            <a:ext cx="2755391" cy="24277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11" name="object 11"/>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2" name="object 12"/>
          <p:cNvSpPr txBox="1"/>
          <p:nvPr/>
        </p:nvSpPr>
        <p:spPr>
          <a:xfrm>
            <a:off x="103550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13" name="object 13"/>
          <p:cNvSpPr/>
          <p:nvPr/>
        </p:nvSpPr>
        <p:spPr>
          <a:xfrm>
            <a:off x="2427733" y="2590038"/>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14" name="object 14"/>
          <p:cNvSpPr/>
          <p:nvPr/>
        </p:nvSpPr>
        <p:spPr>
          <a:xfrm>
            <a:off x="2427733" y="2590038"/>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5" name="object 15"/>
          <p:cNvSpPr/>
          <p:nvPr/>
        </p:nvSpPr>
        <p:spPr>
          <a:xfrm>
            <a:off x="5233416" y="28795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6F2F9F"/>
          </a:solidFill>
        </p:spPr>
        <p:txBody>
          <a:bodyPr wrap="square" lIns="0" tIns="0" rIns="0" bIns="0" rtlCol="0"/>
          <a:lstStyle/>
          <a:p>
            <a:endParaRPr/>
          </a:p>
        </p:txBody>
      </p:sp>
      <p:sp>
        <p:nvSpPr>
          <p:cNvPr id="16" name="object 16"/>
          <p:cNvSpPr/>
          <p:nvPr/>
        </p:nvSpPr>
        <p:spPr>
          <a:xfrm>
            <a:off x="5233416" y="28795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7" name="object 17"/>
          <p:cNvSpPr/>
          <p:nvPr/>
        </p:nvSpPr>
        <p:spPr>
          <a:xfrm>
            <a:off x="4546092" y="2516885"/>
            <a:ext cx="259079" cy="257810"/>
          </a:xfrm>
          <a:custGeom>
            <a:avLst/>
            <a:gdLst/>
            <a:ahLst/>
            <a:cxnLst/>
            <a:rect l="l" t="t" r="r" b="b"/>
            <a:pathLst>
              <a:path w="259079"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18" name="object 18"/>
          <p:cNvSpPr/>
          <p:nvPr/>
        </p:nvSpPr>
        <p:spPr>
          <a:xfrm>
            <a:off x="4546092" y="2516885"/>
            <a:ext cx="259079" cy="257810"/>
          </a:xfrm>
          <a:custGeom>
            <a:avLst/>
            <a:gdLst/>
            <a:ahLst/>
            <a:cxnLst/>
            <a:rect l="l" t="t" r="r" b="b"/>
            <a:pathLst>
              <a:path w="259079"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9" name="object 19"/>
          <p:cNvSpPr txBox="1"/>
          <p:nvPr/>
        </p:nvSpPr>
        <p:spPr>
          <a:xfrm>
            <a:off x="2454345" y="5500171"/>
            <a:ext cx="6614130" cy="763671"/>
          </a:xfrm>
          <a:prstGeom prst="rect">
            <a:avLst/>
          </a:prstGeom>
        </p:spPr>
        <p:txBody>
          <a:bodyPr vert="horz" wrap="square" lIns="0" tIns="12065" rIns="0" bIns="0" rtlCol="0">
            <a:spAutoFit/>
          </a:bodyPr>
          <a:lstStyle/>
          <a:p>
            <a:pPr marL="2224405" algn="ctr">
              <a:spcBef>
                <a:spcPts val="95"/>
              </a:spcBef>
            </a:pPr>
            <a:r>
              <a:rPr lang="zh-CN" altLang="en-US" sz="2400" b="1" dirty="0">
                <a:solidFill>
                  <a:srgbClr val="344B5E"/>
                </a:solidFill>
                <a:latin typeface="Arial"/>
                <a:cs typeface="Arial"/>
              </a:rPr>
              <a:t>转换</a:t>
            </a:r>
            <a:r>
              <a:rPr sz="2400" b="1" dirty="0">
                <a:solidFill>
                  <a:srgbClr val="344B5E"/>
                </a:solidFill>
                <a:latin typeface="Arial"/>
                <a:cs typeface="Arial"/>
              </a:rPr>
              <a:t>:</a:t>
            </a:r>
            <a:endParaRPr lang="en-US" sz="2400" b="1" dirty="0">
              <a:latin typeface="Arial"/>
              <a:cs typeface="Arial"/>
            </a:endParaRPr>
          </a:p>
          <a:p>
            <a:pPr marL="2224405" algn="ctr">
              <a:spcBef>
                <a:spcPts val="95"/>
              </a:spcBef>
            </a:pPr>
            <a:r>
              <a:rPr sz="2400" dirty="0">
                <a:solidFill>
                  <a:srgbClr val="344B5E"/>
                </a:solidFill>
                <a:latin typeface="Arial"/>
                <a:cs typeface="Arial"/>
              </a:rPr>
              <a:t>[x</a:t>
            </a:r>
            <a:r>
              <a:rPr sz="2400" baseline="-21164" dirty="0">
                <a:solidFill>
                  <a:srgbClr val="344B5E"/>
                </a:solidFill>
                <a:latin typeface="Arial"/>
                <a:cs typeface="Arial"/>
              </a:rPr>
              <a:t>1</a:t>
            </a:r>
            <a:r>
              <a:rPr sz="2400" dirty="0">
                <a:solidFill>
                  <a:srgbClr val="344B5E"/>
                </a:solidFill>
                <a:latin typeface="Arial"/>
                <a:cs typeface="Arial"/>
              </a:rPr>
              <a:t>, x</a:t>
            </a:r>
            <a:r>
              <a:rPr sz="2400" baseline="-21164" dirty="0">
                <a:solidFill>
                  <a:srgbClr val="344B5E"/>
                </a:solidFill>
                <a:latin typeface="Arial"/>
                <a:cs typeface="Arial"/>
              </a:rPr>
              <a:t>2</a:t>
            </a:r>
            <a:r>
              <a:rPr sz="2400" dirty="0">
                <a:solidFill>
                  <a:srgbClr val="344B5E"/>
                </a:solidFill>
                <a:latin typeface="Arial"/>
                <a:cs typeface="Arial"/>
              </a:rPr>
              <a:t>] </a:t>
            </a:r>
            <a:r>
              <a:rPr sz="2400" dirty="0">
                <a:solidFill>
                  <a:srgbClr val="344B5E"/>
                </a:solidFill>
                <a:latin typeface="Wingdings"/>
                <a:cs typeface="Wingdings"/>
              </a:rPr>
              <a:t></a:t>
            </a:r>
            <a:r>
              <a:rPr sz="2400" dirty="0">
                <a:solidFill>
                  <a:srgbClr val="344B5E"/>
                </a:solidFill>
                <a:latin typeface="Times New Roman"/>
                <a:cs typeface="Times New Roman"/>
              </a:rPr>
              <a:t> </a:t>
            </a:r>
            <a:r>
              <a:rPr sz="2400" dirty="0">
                <a:solidFill>
                  <a:srgbClr val="344B5E"/>
                </a:solidFill>
                <a:latin typeface="Arial"/>
                <a:cs typeface="Arial"/>
              </a:rPr>
              <a:t>[0.7</a:t>
            </a:r>
            <a:r>
              <a:rPr sz="2400" dirty="0">
                <a:solidFill>
                  <a:srgbClr val="C00000"/>
                </a:solidFill>
                <a:latin typeface="Arial"/>
                <a:cs typeface="Arial"/>
              </a:rPr>
              <a:t>a</a:t>
            </a:r>
            <a:r>
              <a:rPr sz="2400" baseline="-21164" dirty="0">
                <a:solidFill>
                  <a:srgbClr val="C00000"/>
                </a:solidFill>
                <a:latin typeface="Arial"/>
                <a:cs typeface="Arial"/>
              </a:rPr>
              <a:t>1 </a:t>
            </a:r>
            <a:r>
              <a:rPr sz="2400" dirty="0">
                <a:solidFill>
                  <a:srgbClr val="344B5E"/>
                </a:solidFill>
                <a:latin typeface="Arial"/>
                <a:cs typeface="Arial"/>
              </a:rPr>
              <a:t>, 0.9</a:t>
            </a:r>
            <a:r>
              <a:rPr sz="2400" dirty="0">
                <a:solidFill>
                  <a:srgbClr val="0433FF"/>
                </a:solidFill>
                <a:latin typeface="Arial"/>
                <a:cs typeface="Arial"/>
              </a:rPr>
              <a:t>a</a:t>
            </a:r>
            <a:r>
              <a:rPr sz="2400" baseline="-21164" dirty="0">
                <a:solidFill>
                  <a:srgbClr val="0433FF"/>
                </a:solidFill>
                <a:latin typeface="Arial"/>
                <a:cs typeface="Arial"/>
              </a:rPr>
              <a:t>2 </a:t>
            </a:r>
            <a:r>
              <a:rPr sz="2400" dirty="0">
                <a:solidFill>
                  <a:srgbClr val="344B5E"/>
                </a:solidFill>
                <a:latin typeface="Arial"/>
                <a:cs typeface="Arial"/>
              </a:rPr>
              <a:t>, </a:t>
            </a:r>
            <a:r>
              <a:rPr lang="en-US" altLang="zh-CN" sz="2400" dirty="0">
                <a:solidFill>
                  <a:srgbClr val="344B5E"/>
                </a:solidFill>
                <a:latin typeface="Arial"/>
                <a:cs typeface="Arial"/>
              </a:rPr>
              <a:t> </a:t>
            </a:r>
            <a:r>
              <a:rPr sz="2400" dirty="0">
                <a:solidFill>
                  <a:srgbClr val="344B5E"/>
                </a:solidFill>
                <a:latin typeface="Arial"/>
                <a:cs typeface="Arial"/>
              </a:rPr>
              <a:t>-0.6</a:t>
            </a:r>
            <a:r>
              <a:rPr sz="2400" dirty="0">
                <a:solidFill>
                  <a:srgbClr val="9BB808"/>
                </a:solidFill>
                <a:latin typeface="Arial"/>
                <a:cs typeface="Arial"/>
              </a:rPr>
              <a:t>a</a:t>
            </a:r>
            <a:r>
              <a:rPr sz="2400" baseline="-21164" dirty="0">
                <a:solidFill>
                  <a:srgbClr val="9BB808"/>
                </a:solidFill>
                <a:latin typeface="Arial"/>
                <a:cs typeface="Arial"/>
              </a:rPr>
              <a:t>3</a:t>
            </a:r>
            <a:r>
              <a:rPr sz="2400" dirty="0">
                <a:solidFill>
                  <a:srgbClr val="344B5E"/>
                </a:solidFill>
                <a:latin typeface="Arial"/>
                <a:cs typeface="Arial"/>
              </a:rPr>
              <a:t>]</a:t>
            </a:r>
            <a:endParaRPr sz="2400" dirty="0">
              <a:latin typeface="Arial"/>
              <a:cs typeface="Arial"/>
            </a:endParaRPr>
          </a:p>
        </p:txBody>
      </p:sp>
      <p:sp>
        <p:nvSpPr>
          <p:cNvPr id="20" name="object 20"/>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45</a:t>
            </a:fld>
            <a:endParaRPr sz="800">
              <a:latin typeface="Arial"/>
              <a:cs typeface="Arial"/>
            </a:endParaRPr>
          </a:p>
        </p:txBody>
      </p:sp>
      <p:sp>
        <p:nvSpPr>
          <p:cNvPr id="22" name="标题 21">
            <a:extLst>
              <a:ext uri="{FF2B5EF4-FFF2-40B4-BE49-F238E27FC236}">
                <a16:creationId xmlns:a16="http://schemas.microsoft.com/office/drawing/2014/main" id="{C4D4C79C-EEB3-4A44-BDEF-9B7FAB0A1380}"/>
              </a:ext>
            </a:extLst>
          </p:cNvPr>
          <p:cNvSpPr>
            <a:spLocks noGrp="1"/>
          </p:cNvSpPr>
          <p:nvPr>
            <p:ph type="title"/>
          </p:nvPr>
        </p:nvSpPr>
        <p:spPr/>
        <p:txBody>
          <a:bodyPr/>
          <a:lstStyle/>
          <a:p>
            <a:r>
              <a:rPr lang="en-US" altLang="zh-CN" dirty="0"/>
              <a:t>SVM</a:t>
            </a:r>
            <a:r>
              <a:rPr lang="zh-CN" altLang="en-US" dirty="0"/>
              <a:t>高斯核函数</a:t>
            </a:r>
          </a:p>
        </p:txBody>
      </p:sp>
      <p:sp>
        <p:nvSpPr>
          <p:cNvPr id="9" name="文本框 8">
            <a:extLst>
              <a:ext uri="{FF2B5EF4-FFF2-40B4-BE49-F238E27FC236}">
                <a16:creationId xmlns:a16="http://schemas.microsoft.com/office/drawing/2014/main" id="{379CA65C-B4D6-4CE5-9E59-C4C044139685}"/>
              </a:ext>
            </a:extLst>
          </p:cNvPr>
          <p:cNvSpPr txBox="1"/>
          <p:nvPr/>
        </p:nvSpPr>
        <p:spPr>
          <a:xfrm>
            <a:off x="3189237" y="5013202"/>
            <a:ext cx="1917927" cy="338554"/>
          </a:xfrm>
          <a:prstGeom prst="rect">
            <a:avLst/>
          </a:prstGeom>
          <a:noFill/>
        </p:spPr>
        <p:txBody>
          <a:bodyPr wrap="square" rtlCol="0">
            <a:spAutoFit/>
          </a:bodyPr>
          <a:lstStyle/>
          <a:p>
            <a:r>
              <a:rPr lang="en-US" altLang="zh-CN" sz="1600" b="1" spc="20" dirty="0">
                <a:solidFill>
                  <a:srgbClr val="344B5E"/>
                </a:solidFill>
                <a:latin typeface="Trebuchet MS"/>
                <a:cs typeface="Trebuchet MS"/>
              </a:rPr>
              <a:t>IMDB </a:t>
            </a:r>
            <a:r>
              <a:rPr lang="en-US" altLang="zh-CN" sz="1600" b="1" spc="-85" dirty="0">
                <a:solidFill>
                  <a:srgbClr val="344B5E"/>
                </a:solidFill>
                <a:latin typeface="Trebuchet MS"/>
                <a:cs typeface="Trebuchet MS"/>
              </a:rPr>
              <a:t>User</a:t>
            </a:r>
            <a:r>
              <a:rPr lang="en-US" altLang="zh-CN" sz="1600" b="1" spc="-275" dirty="0">
                <a:solidFill>
                  <a:srgbClr val="344B5E"/>
                </a:solidFill>
                <a:latin typeface="Trebuchet MS"/>
                <a:cs typeface="Trebuchet MS"/>
              </a:rPr>
              <a:t> </a:t>
            </a:r>
            <a:r>
              <a:rPr lang="en-US" altLang="zh-CN" sz="1600" b="1" spc="-80" dirty="0">
                <a:solidFill>
                  <a:srgbClr val="344B5E"/>
                </a:solidFill>
                <a:latin typeface="Trebuchet MS"/>
                <a:cs typeface="Trebuchet MS"/>
              </a:rPr>
              <a:t>Rating</a:t>
            </a:r>
            <a:endParaRPr lang="en-US" altLang="zh-CN" sz="1600" dirty="0">
              <a:latin typeface="Trebuchet MS"/>
              <a:cs typeface="Trebuchet MS"/>
            </a:endParaRPr>
          </a:p>
        </p:txBody>
      </p:sp>
    </p:spTree>
    <p:extLst>
      <p:ext uri="{BB962C8B-B14F-4D97-AF65-F5344CB8AC3E}">
        <p14:creationId xmlns:p14="http://schemas.microsoft.com/office/powerpoint/2010/main" val="2629129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2764" y="2466595"/>
            <a:ext cx="515620" cy="513715"/>
          </a:xfrm>
          <a:custGeom>
            <a:avLst/>
            <a:gdLst/>
            <a:ahLst/>
            <a:cxnLst/>
            <a:rect l="l" t="t" r="r" b="b"/>
            <a:pathLst>
              <a:path w="515619" h="513714">
                <a:moveTo>
                  <a:pt x="0" y="256793"/>
                </a:moveTo>
                <a:lnTo>
                  <a:pt x="4149" y="210625"/>
                </a:lnTo>
                <a:lnTo>
                  <a:pt x="16113" y="167175"/>
                </a:lnTo>
                <a:lnTo>
                  <a:pt x="35164" y="127169"/>
                </a:lnTo>
                <a:lnTo>
                  <a:pt x="60575" y="91330"/>
                </a:lnTo>
                <a:lnTo>
                  <a:pt x="91617" y="60383"/>
                </a:lnTo>
                <a:lnTo>
                  <a:pt x="127564" y="35051"/>
                </a:lnTo>
                <a:lnTo>
                  <a:pt x="167688" y="16061"/>
                </a:lnTo>
                <a:lnTo>
                  <a:pt x="211261" y="4136"/>
                </a:lnTo>
                <a:lnTo>
                  <a:pt x="257556" y="0"/>
                </a:lnTo>
                <a:lnTo>
                  <a:pt x="303850" y="4136"/>
                </a:lnTo>
                <a:lnTo>
                  <a:pt x="347423" y="16061"/>
                </a:lnTo>
                <a:lnTo>
                  <a:pt x="387547" y="35052"/>
                </a:lnTo>
                <a:lnTo>
                  <a:pt x="423494" y="60383"/>
                </a:lnTo>
                <a:lnTo>
                  <a:pt x="454536" y="91330"/>
                </a:lnTo>
                <a:lnTo>
                  <a:pt x="479947" y="127169"/>
                </a:lnTo>
                <a:lnTo>
                  <a:pt x="498998" y="167175"/>
                </a:lnTo>
                <a:lnTo>
                  <a:pt x="510962" y="210625"/>
                </a:lnTo>
                <a:lnTo>
                  <a:pt x="515112" y="256793"/>
                </a:lnTo>
                <a:lnTo>
                  <a:pt x="510962" y="302962"/>
                </a:lnTo>
                <a:lnTo>
                  <a:pt x="498998" y="346412"/>
                </a:lnTo>
                <a:lnTo>
                  <a:pt x="479947" y="386418"/>
                </a:lnTo>
                <a:lnTo>
                  <a:pt x="454536" y="422257"/>
                </a:lnTo>
                <a:lnTo>
                  <a:pt x="423494" y="453204"/>
                </a:lnTo>
                <a:lnTo>
                  <a:pt x="387547" y="478535"/>
                </a:lnTo>
                <a:lnTo>
                  <a:pt x="347423" y="497526"/>
                </a:lnTo>
                <a:lnTo>
                  <a:pt x="303850" y="509451"/>
                </a:lnTo>
                <a:lnTo>
                  <a:pt x="257556" y="513587"/>
                </a:lnTo>
                <a:lnTo>
                  <a:pt x="211261" y="509451"/>
                </a:lnTo>
                <a:lnTo>
                  <a:pt x="167688" y="497526"/>
                </a:lnTo>
                <a:lnTo>
                  <a:pt x="127564" y="478535"/>
                </a:lnTo>
                <a:lnTo>
                  <a:pt x="91617" y="453204"/>
                </a:lnTo>
                <a:lnTo>
                  <a:pt x="60575" y="422257"/>
                </a:lnTo>
                <a:lnTo>
                  <a:pt x="35164" y="386418"/>
                </a:lnTo>
                <a:lnTo>
                  <a:pt x="16113" y="346412"/>
                </a:lnTo>
                <a:lnTo>
                  <a:pt x="4149" y="302962"/>
                </a:lnTo>
                <a:lnTo>
                  <a:pt x="0" y="256793"/>
                </a:lnTo>
                <a:close/>
              </a:path>
            </a:pathLst>
          </a:custGeom>
          <a:ln w="9144">
            <a:solidFill>
              <a:srgbClr val="84ADAF"/>
            </a:solidFill>
          </a:ln>
        </p:spPr>
        <p:txBody>
          <a:bodyPr wrap="square" lIns="0" tIns="0" rIns="0" bIns="0" rtlCol="0"/>
          <a:lstStyle/>
          <a:p>
            <a:endParaRPr/>
          </a:p>
        </p:txBody>
      </p:sp>
      <p:sp>
        <p:nvSpPr>
          <p:cNvPr id="3" name="object 3"/>
          <p:cNvSpPr/>
          <p:nvPr/>
        </p:nvSpPr>
        <p:spPr>
          <a:xfrm>
            <a:off x="2217420" y="2381250"/>
            <a:ext cx="685800" cy="685800"/>
          </a:xfrm>
          <a:custGeom>
            <a:avLst/>
            <a:gdLst/>
            <a:ahLst/>
            <a:cxnLst/>
            <a:rect l="l" t="t" r="r" b="b"/>
            <a:pathLst>
              <a:path w="685800" h="685800">
                <a:moveTo>
                  <a:pt x="0" y="342900"/>
                </a:moveTo>
                <a:lnTo>
                  <a:pt x="3130" y="296375"/>
                </a:lnTo>
                <a:lnTo>
                  <a:pt x="12250" y="251751"/>
                </a:lnTo>
                <a:lnTo>
                  <a:pt x="26949" y="209436"/>
                </a:lnTo>
                <a:lnTo>
                  <a:pt x="46820" y="169841"/>
                </a:lnTo>
                <a:lnTo>
                  <a:pt x="71454" y="133373"/>
                </a:lnTo>
                <a:lnTo>
                  <a:pt x="100441" y="100441"/>
                </a:lnTo>
                <a:lnTo>
                  <a:pt x="133373" y="71454"/>
                </a:lnTo>
                <a:lnTo>
                  <a:pt x="169841" y="46820"/>
                </a:lnTo>
                <a:lnTo>
                  <a:pt x="209436" y="26949"/>
                </a:lnTo>
                <a:lnTo>
                  <a:pt x="251751" y="12250"/>
                </a:lnTo>
                <a:lnTo>
                  <a:pt x="296375" y="3130"/>
                </a:lnTo>
                <a:lnTo>
                  <a:pt x="342900" y="0"/>
                </a:lnTo>
                <a:lnTo>
                  <a:pt x="389424" y="3130"/>
                </a:lnTo>
                <a:lnTo>
                  <a:pt x="434048" y="12250"/>
                </a:lnTo>
                <a:lnTo>
                  <a:pt x="476363" y="26949"/>
                </a:lnTo>
                <a:lnTo>
                  <a:pt x="515958" y="46820"/>
                </a:lnTo>
                <a:lnTo>
                  <a:pt x="552426" y="71454"/>
                </a:lnTo>
                <a:lnTo>
                  <a:pt x="585358" y="100441"/>
                </a:lnTo>
                <a:lnTo>
                  <a:pt x="614345" y="133373"/>
                </a:lnTo>
                <a:lnTo>
                  <a:pt x="638979" y="169841"/>
                </a:lnTo>
                <a:lnTo>
                  <a:pt x="658850" y="209436"/>
                </a:lnTo>
                <a:lnTo>
                  <a:pt x="673549" y="251751"/>
                </a:lnTo>
                <a:lnTo>
                  <a:pt x="682669" y="296375"/>
                </a:lnTo>
                <a:lnTo>
                  <a:pt x="685800" y="342900"/>
                </a:lnTo>
                <a:lnTo>
                  <a:pt x="682669" y="389424"/>
                </a:lnTo>
                <a:lnTo>
                  <a:pt x="673549" y="434048"/>
                </a:lnTo>
                <a:lnTo>
                  <a:pt x="658850" y="476363"/>
                </a:lnTo>
                <a:lnTo>
                  <a:pt x="638979" y="515958"/>
                </a:lnTo>
                <a:lnTo>
                  <a:pt x="614345" y="552426"/>
                </a:lnTo>
                <a:lnTo>
                  <a:pt x="585358" y="585358"/>
                </a:lnTo>
                <a:lnTo>
                  <a:pt x="552426" y="614345"/>
                </a:lnTo>
                <a:lnTo>
                  <a:pt x="515958" y="638979"/>
                </a:lnTo>
                <a:lnTo>
                  <a:pt x="476363" y="658850"/>
                </a:lnTo>
                <a:lnTo>
                  <a:pt x="434048" y="673549"/>
                </a:lnTo>
                <a:lnTo>
                  <a:pt x="389424" y="682669"/>
                </a:lnTo>
                <a:lnTo>
                  <a:pt x="342900" y="685800"/>
                </a:lnTo>
                <a:lnTo>
                  <a:pt x="296375" y="682669"/>
                </a:lnTo>
                <a:lnTo>
                  <a:pt x="251751" y="673549"/>
                </a:lnTo>
                <a:lnTo>
                  <a:pt x="209436" y="658850"/>
                </a:lnTo>
                <a:lnTo>
                  <a:pt x="169841" y="638979"/>
                </a:lnTo>
                <a:lnTo>
                  <a:pt x="133373" y="614345"/>
                </a:lnTo>
                <a:lnTo>
                  <a:pt x="100441" y="585358"/>
                </a:lnTo>
                <a:lnTo>
                  <a:pt x="71454" y="552426"/>
                </a:lnTo>
                <a:lnTo>
                  <a:pt x="46820" y="515958"/>
                </a:lnTo>
                <a:lnTo>
                  <a:pt x="26949" y="476363"/>
                </a:lnTo>
                <a:lnTo>
                  <a:pt x="12250" y="434048"/>
                </a:lnTo>
                <a:lnTo>
                  <a:pt x="3130" y="389424"/>
                </a:lnTo>
                <a:lnTo>
                  <a:pt x="0" y="342900"/>
                </a:lnTo>
                <a:close/>
              </a:path>
            </a:pathLst>
          </a:custGeom>
          <a:ln w="9144">
            <a:solidFill>
              <a:srgbClr val="84ADAF"/>
            </a:solidFill>
          </a:ln>
        </p:spPr>
        <p:txBody>
          <a:bodyPr wrap="square" lIns="0" tIns="0" rIns="0" bIns="0" rtlCol="0"/>
          <a:lstStyle/>
          <a:p>
            <a:endParaRPr/>
          </a:p>
        </p:txBody>
      </p:sp>
      <p:sp>
        <p:nvSpPr>
          <p:cNvPr id="4" name="object 4"/>
          <p:cNvSpPr/>
          <p:nvPr/>
        </p:nvSpPr>
        <p:spPr>
          <a:xfrm>
            <a:off x="2089404" y="2251710"/>
            <a:ext cx="943610" cy="943610"/>
          </a:xfrm>
          <a:custGeom>
            <a:avLst/>
            <a:gdLst/>
            <a:ahLst/>
            <a:cxnLst/>
            <a:rect l="l" t="t" r="r" b="b"/>
            <a:pathLst>
              <a:path w="943610" h="943610">
                <a:moveTo>
                  <a:pt x="0" y="471677"/>
                </a:moveTo>
                <a:lnTo>
                  <a:pt x="2435" y="423455"/>
                </a:lnTo>
                <a:lnTo>
                  <a:pt x="9583" y="376625"/>
                </a:lnTo>
                <a:lnTo>
                  <a:pt x="21207" y="331424"/>
                </a:lnTo>
                <a:lnTo>
                  <a:pt x="37070" y="288089"/>
                </a:lnTo>
                <a:lnTo>
                  <a:pt x="56933" y="246858"/>
                </a:lnTo>
                <a:lnTo>
                  <a:pt x="80561" y="207968"/>
                </a:lnTo>
                <a:lnTo>
                  <a:pt x="107715" y="171656"/>
                </a:lnTo>
                <a:lnTo>
                  <a:pt x="138160" y="138160"/>
                </a:lnTo>
                <a:lnTo>
                  <a:pt x="171656" y="107715"/>
                </a:lnTo>
                <a:lnTo>
                  <a:pt x="207968" y="80561"/>
                </a:lnTo>
                <a:lnTo>
                  <a:pt x="246858" y="56933"/>
                </a:lnTo>
                <a:lnTo>
                  <a:pt x="288089" y="37070"/>
                </a:lnTo>
                <a:lnTo>
                  <a:pt x="331424" y="21207"/>
                </a:lnTo>
                <a:lnTo>
                  <a:pt x="376625" y="9583"/>
                </a:lnTo>
                <a:lnTo>
                  <a:pt x="423455" y="2435"/>
                </a:lnTo>
                <a:lnTo>
                  <a:pt x="471677" y="0"/>
                </a:lnTo>
                <a:lnTo>
                  <a:pt x="519900" y="2435"/>
                </a:lnTo>
                <a:lnTo>
                  <a:pt x="566730" y="9583"/>
                </a:lnTo>
                <a:lnTo>
                  <a:pt x="611931" y="21207"/>
                </a:lnTo>
                <a:lnTo>
                  <a:pt x="655266" y="37070"/>
                </a:lnTo>
                <a:lnTo>
                  <a:pt x="696497" y="56933"/>
                </a:lnTo>
                <a:lnTo>
                  <a:pt x="735387" y="80561"/>
                </a:lnTo>
                <a:lnTo>
                  <a:pt x="771699" y="107715"/>
                </a:lnTo>
                <a:lnTo>
                  <a:pt x="805195" y="138160"/>
                </a:lnTo>
                <a:lnTo>
                  <a:pt x="835640" y="171656"/>
                </a:lnTo>
                <a:lnTo>
                  <a:pt x="862794" y="207968"/>
                </a:lnTo>
                <a:lnTo>
                  <a:pt x="886422" y="246858"/>
                </a:lnTo>
                <a:lnTo>
                  <a:pt x="906285" y="288089"/>
                </a:lnTo>
                <a:lnTo>
                  <a:pt x="922148" y="331424"/>
                </a:lnTo>
                <a:lnTo>
                  <a:pt x="933772" y="376625"/>
                </a:lnTo>
                <a:lnTo>
                  <a:pt x="940920" y="423455"/>
                </a:lnTo>
                <a:lnTo>
                  <a:pt x="943356" y="471677"/>
                </a:lnTo>
                <a:lnTo>
                  <a:pt x="940920" y="519900"/>
                </a:lnTo>
                <a:lnTo>
                  <a:pt x="933772" y="566730"/>
                </a:lnTo>
                <a:lnTo>
                  <a:pt x="922148" y="611931"/>
                </a:lnTo>
                <a:lnTo>
                  <a:pt x="906285" y="655266"/>
                </a:lnTo>
                <a:lnTo>
                  <a:pt x="886422" y="696497"/>
                </a:lnTo>
                <a:lnTo>
                  <a:pt x="862794" y="735387"/>
                </a:lnTo>
                <a:lnTo>
                  <a:pt x="835640" y="771699"/>
                </a:lnTo>
                <a:lnTo>
                  <a:pt x="805195" y="805195"/>
                </a:lnTo>
                <a:lnTo>
                  <a:pt x="771699" y="835640"/>
                </a:lnTo>
                <a:lnTo>
                  <a:pt x="735387" y="862794"/>
                </a:lnTo>
                <a:lnTo>
                  <a:pt x="696497" y="886422"/>
                </a:lnTo>
                <a:lnTo>
                  <a:pt x="655266" y="906285"/>
                </a:lnTo>
                <a:lnTo>
                  <a:pt x="611931" y="922148"/>
                </a:lnTo>
                <a:lnTo>
                  <a:pt x="566730" y="933772"/>
                </a:lnTo>
                <a:lnTo>
                  <a:pt x="519900" y="940920"/>
                </a:lnTo>
                <a:lnTo>
                  <a:pt x="471677" y="943356"/>
                </a:lnTo>
                <a:lnTo>
                  <a:pt x="423455" y="940920"/>
                </a:lnTo>
                <a:lnTo>
                  <a:pt x="376625" y="933772"/>
                </a:lnTo>
                <a:lnTo>
                  <a:pt x="331424" y="922148"/>
                </a:lnTo>
                <a:lnTo>
                  <a:pt x="288089" y="906285"/>
                </a:lnTo>
                <a:lnTo>
                  <a:pt x="246858" y="886422"/>
                </a:lnTo>
                <a:lnTo>
                  <a:pt x="207968" y="862794"/>
                </a:lnTo>
                <a:lnTo>
                  <a:pt x="171656" y="835640"/>
                </a:lnTo>
                <a:lnTo>
                  <a:pt x="138160" y="805195"/>
                </a:lnTo>
                <a:lnTo>
                  <a:pt x="107715" y="771699"/>
                </a:lnTo>
                <a:lnTo>
                  <a:pt x="80561" y="735387"/>
                </a:lnTo>
                <a:lnTo>
                  <a:pt x="56933" y="696497"/>
                </a:lnTo>
                <a:lnTo>
                  <a:pt x="37070" y="655266"/>
                </a:lnTo>
                <a:lnTo>
                  <a:pt x="21207" y="611931"/>
                </a:lnTo>
                <a:lnTo>
                  <a:pt x="9583" y="566730"/>
                </a:lnTo>
                <a:lnTo>
                  <a:pt x="2435" y="519900"/>
                </a:lnTo>
                <a:lnTo>
                  <a:pt x="0" y="471677"/>
                </a:lnTo>
                <a:close/>
              </a:path>
            </a:pathLst>
          </a:custGeom>
          <a:ln w="9144">
            <a:solidFill>
              <a:srgbClr val="84ADAF"/>
            </a:solidFill>
          </a:ln>
        </p:spPr>
        <p:txBody>
          <a:bodyPr wrap="square" lIns="0" tIns="0" rIns="0" bIns="0" rtlCol="0"/>
          <a:lstStyle/>
          <a:p>
            <a:endParaRPr/>
          </a:p>
        </p:txBody>
      </p:sp>
      <p:sp>
        <p:nvSpPr>
          <p:cNvPr id="5" name="object 5"/>
          <p:cNvSpPr/>
          <p:nvPr/>
        </p:nvSpPr>
        <p:spPr>
          <a:xfrm>
            <a:off x="1845564" y="2009395"/>
            <a:ext cx="1430020" cy="1428115"/>
          </a:xfrm>
          <a:custGeom>
            <a:avLst/>
            <a:gdLst/>
            <a:ahLst/>
            <a:cxnLst/>
            <a:rect l="l" t="t" r="r" b="b"/>
            <a:pathLst>
              <a:path w="1430020" h="1428114">
                <a:moveTo>
                  <a:pt x="0" y="713993"/>
                </a:moveTo>
                <a:lnTo>
                  <a:pt x="1649" y="665108"/>
                </a:lnTo>
                <a:lnTo>
                  <a:pt x="6525" y="617107"/>
                </a:lnTo>
                <a:lnTo>
                  <a:pt x="14522" y="570097"/>
                </a:lnTo>
                <a:lnTo>
                  <a:pt x="25534" y="524183"/>
                </a:lnTo>
                <a:lnTo>
                  <a:pt x="39453" y="479473"/>
                </a:lnTo>
                <a:lnTo>
                  <a:pt x="56173" y="436072"/>
                </a:lnTo>
                <a:lnTo>
                  <a:pt x="75588" y="394087"/>
                </a:lnTo>
                <a:lnTo>
                  <a:pt x="97592" y="353624"/>
                </a:lnTo>
                <a:lnTo>
                  <a:pt x="122077" y="314790"/>
                </a:lnTo>
                <a:lnTo>
                  <a:pt x="148938" y="277690"/>
                </a:lnTo>
                <a:lnTo>
                  <a:pt x="178067" y="242432"/>
                </a:lnTo>
                <a:lnTo>
                  <a:pt x="209359" y="209121"/>
                </a:lnTo>
                <a:lnTo>
                  <a:pt x="242707" y="177864"/>
                </a:lnTo>
                <a:lnTo>
                  <a:pt x="278003" y="148767"/>
                </a:lnTo>
                <a:lnTo>
                  <a:pt x="315143" y="121937"/>
                </a:lnTo>
                <a:lnTo>
                  <a:pt x="354019" y="97479"/>
                </a:lnTo>
                <a:lnTo>
                  <a:pt x="394525" y="75501"/>
                </a:lnTo>
                <a:lnTo>
                  <a:pt x="436554" y="56108"/>
                </a:lnTo>
                <a:lnTo>
                  <a:pt x="480000" y="39407"/>
                </a:lnTo>
                <a:lnTo>
                  <a:pt x="524756" y="25504"/>
                </a:lnTo>
                <a:lnTo>
                  <a:pt x="570717" y="14505"/>
                </a:lnTo>
                <a:lnTo>
                  <a:pt x="617774" y="6517"/>
                </a:lnTo>
                <a:lnTo>
                  <a:pt x="665823" y="1647"/>
                </a:lnTo>
                <a:lnTo>
                  <a:pt x="714756" y="0"/>
                </a:lnTo>
                <a:lnTo>
                  <a:pt x="763688" y="1647"/>
                </a:lnTo>
                <a:lnTo>
                  <a:pt x="811737" y="6517"/>
                </a:lnTo>
                <a:lnTo>
                  <a:pt x="858794" y="14505"/>
                </a:lnTo>
                <a:lnTo>
                  <a:pt x="904755" y="25504"/>
                </a:lnTo>
                <a:lnTo>
                  <a:pt x="949511" y="39407"/>
                </a:lnTo>
                <a:lnTo>
                  <a:pt x="992957" y="56108"/>
                </a:lnTo>
                <a:lnTo>
                  <a:pt x="1034986" y="75501"/>
                </a:lnTo>
                <a:lnTo>
                  <a:pt x="1075492" y="97479"/>
                </a:lnTo>
                <a:lnTo>
                  <a:pt x="1114368" y="121937"/>
                </a:lnTo>
                <a:lnTo>
                  <a:pt x="1151508" y="148767"/>
                </a:lnTo>
                <a:lnTo>
                  <a:pt x="1186804" y="177864"/>
                </a:lnTo>
                <a:lnTo>
                  <a:pt x="1220152" y="209121"/>
                </a:lnTo>
                <a:lnTo>
                  <a:pt x="1251444" y="242432"/>
                </a:lnTo>
                <a:lnTo>
                  <a:pt x="1280573" y="277690"/>
                </a:lnTo>
                <a:lnTo>
                  <a:pt x="1307434" y="314790"/>
                </a:lnTo>
                <a:lnTo>
                  <a:pt x="1331919" y="353624"/>
                </a:lnTo>
                <a:lnTo>
                  <a:pt x="1353923" y="394087"/>
                </a:lnTo>
                <a:lnTo>
                  <a:pt x="1373338" y="436072"/>
                </a:lnTo>
                <a:lnTo>
                  <a:pt x="1390058" y="479473"/>
                </a:lnTo>
                <a:lnTo>
                  <a:pt x="1403977" y="524183"/>
                </a:lnTo>
                <a:lnTo>
                  <a:pt x="1414989" y="570097"/>
                </a:lnTo>
                <a:lnTo>
                  <a:pt x="1422986" y="617107"/>
                </a:lnTo>
                <a:lnTo>
                  <a:pt x="1427862" y="665108"/>
                </a:lnTo>
                <a:lnTo>
                  <a:pt x="1429512" y="713993"/>
                </a:lnTo>
                <a:lnTo>
                  <a:pt x="1427862" y="762879"/>
                </a:lnTo>
                <a:lnTo>
                  <a:pt x="1422986" y="810880"/>
                </a:lnTo>
                <a:lnTo>
                  <a:pt x="1414989" y="857890"/>
                </a:lnTo>
                <a:lnTo>
                  <a:pt x="1403977" y="903804"/>
                </a:lnTo>
                <a:lnTo>
                  <a:pt x="1390058" y="948514"/>
                </a:lnTo>
                <a:lnTo>
                  <a:pt x="1373338" y="991915"/>
                </a:lnTo>
                <a:lnTo>
                  <a:pt x="1353923" y="1033900"/>
                </a:lnTo>
                <a:lnTo>
                  <a:pt x="1331919" y="1074363"/>
                </a:lnTo>
                <a:lnTo>
                  <a:pt x="1307434" y="1113197"/>
                </a:lnTo>
                <a:lnTo>
                  <a:pt x="1280573" y="1150297"/>
                </a:lnTo>
                <a:lnTo>
                  <a:pt x="1251444" y="1185555"/>
                </a:lnTo>
                <a:lnTo>
                  <a:pt x="1220152" y="1218866"/>
                </a:lnTo>
                <a:lnTo>
                  <a:pt x="1186804" y="1250123"/>
                </a:lnTo>
                <a:lnTo>
                  <a:pt x="1151508" y="1279220"/>
                </a:lnTo>
                <a:lnTo>
                  <a:pt x="1114368" y="1306050"/>
                </a:lnTo>
                <a:lnTo>
                  <a:pt x="1075492" y="1330508"/>
                </a:lnTo>
                <a:lnTo>
                  <a:pt x="1034986" y="1352486"/>
                </a:lnTo>
                <a:lnTo>
                  <a:pt x="992957" y="1371879"/>
                </a:lnTo>
                <a:lnTo>
                  <a:pt x="949511" y="1388580"/>
                </a:lnTo>
                <a:lnTo>
                  <a:pt x="904755" y="1402483"/>
                </a:lnTo>
                <a:lnTo>
                  <a:pt x="858794" y="1413482"/>
                </a:lnTo>
                <a:lnTo>
                  <a:pt x="811737" y="1421470"/>
                </a:lnTo>
                <a:lnTo>
                  <a:pt x="763688" y="1426340"/>
                </a:lnTo>
                <a:lnTo>
                  <a:pt x="714756" y="1427987"/>
                </a:lnTo>
                <a:lnTo>
                  <a:pt x="665823" y="1426340"/>
                </a:lnTo>
                <a:lnTo>
                  <a:pt x="617774" y="1421470"/>
                </a:lnTo>
                <a:lnTo>
                  <a:pt x="570717" y="1413482"/>
                </a:lnTo>
                <a:lnTo>
                  <a:pt x="524756" y="1402483"/>
                </a:lnTo>
                <a:lnTo>
                  <a:pt x="480000" y="1388580"/>
                </a:lnTo>
                <a:lnTo>
                  <a:pt x="436554" y="1371879"/>
                </a:lnTo>
                <a:lnTo>
                  <a:pt x="394525" y="1352486"/>
                </a:lnTo>
                <a:lnTo>
                  <a:pt x="354019" y="1330508"/>
                </a:lnTo>
                <a:lnTo>
                  <a:pt x="315143" y="1306050"/>
                </a:lnTo>
                <a:lnTo>
                  <a:pt x="278003" y="1279220"/>
                </a:lnTo>
                <a:lnTo>
                  <a:pt x="242707" y="1250123"/>
                </a:lnTo>
                <a:lnTo>
                  <a:pt x="209359" y="1218866"/>
                </a:lnTo>
                <a:lnTo>
                  <a:pt x="178067" y="1185555"/>
                </a:lnTo>
                <a:lnTo>
                  <a:pt x="148938" y="1150297"/>
                </a:lnTo>
                <a:lnTo>
                  <a:pt x="122077" y="1113197"/>
                </a:lnTo>
                <a:lnTo>
                  <a:pt x="97592" y="1074363"/>
                </a:lnTo>
                <a:lnTo>
                  <a:pt x="75588" y="1033900"/>
                </a:lnTo>
                <a:lnTo>
                  <a:pt x="56173" y="991915"/>
                </a:lnTo>
                <a:lnTo>
                  <a:pt x="39453" y="948514"/>
                </a:lnTo>
                <a:lnTo>
                  <a:pt x="25534" y="903804"/>
                </a:lnTo>
                <a:lnTo>
                  <a:pt x="14522" y="857890"/>
                </a:lnTo>
                <a:lnTo>
                  <a:pt x="6525" y="810880"/>
                </a:lnTo>
                <a:lnTo>
                  <a:pt x="1649" y="762879"/>
                </a:lnTo>
                <a:lnTo>
                  <a:pt x="0" y="713993"/>
                </a:lnTo>
                <a:close/>
              </a:path>
            </a:pathLst>
          </a:custGeom>
          <a:ln w="9144">
            <a:solidFill>
              <a:srgbClr val="84ADAF"/>
            </a:solidFill>
          </a:ln>
        </p:spPr>
        <p:txBody>
          <a:bodyPr wrap="square" lIns="0" tIns="0" rIns="0" bIns="0" rtlCol="0"/>
          <a:lstStyle/>
          <a:p>
            <a:endParaRPr/>
          </a:p>
        </p:txBody>
      </p:sp>
      <p:sp>
        <p:nvSpPr>
          <p:cNvPr id="6" name="object 6"/>
          <p:cNvSpPr/>
          <p:nvPr/>
        </p:nvSpPr>
        <p:spPr>
          <a:xfrm>
            <a:off x="2360677" y="2522982"/>
            <a:ext cx="399415" cy="401320"/>
          </a:xfrm>
          <a:custGeom>
            <a:avLst/>
            <a:gdLst/>
            <a:ahLst/>
            <a:cxnLst/>
            <a:rect l="l" t="t" r="r" b="b"/>
            <a:pathLst>
              <a:path w="399414" h="401319">
                <a:moveTo>
                  <a:pt x="0" y="200405"/>
                </a:moveTo>
                <a:lnTo>
                  <a:pt x="5274" y="154434"/>
                </a:lnTo>
                <a:lnTo>
                  <a:pt x="20296" y="112245"/>
                </a:lnTo>
                <a:lnTo>
                  <a:pt x="43867" y="75035"/>
                </a:lnTo>
                <a:lnTo>
                  <a:pt x="74787" y="44007"/>
                </a:lnTo>
                <a:lnTo>
                  <a:pt x="111856" y="20358"/>
                </a:lnTo>
                <a:lnTo>
                  <a:pt x="153875" y="5289"/>
                </a:lnTo>
                <a:lnTo>
                  <a:pt x="199644" y="0"/>
                </a:lnTo>
                <a:lnTo>
                  <a:pt x="245412" y="5289"/>
                </a:lnTo>
                <a:lnTo>
                  <a:pt x="287431" y="20358"/>
                </a:lnTo>
                <a:lnTo>
                  <a:pt x="324500" y="44007"/>
                </a:lnTo>
                <a:lnTo>
                  <a:pt x="355420" y="75035"/>
                </a:lnTo>
                <a:lnTo>
                  <a:pt x="378991" y="112245"/>
                </a:lnTo>
                <a:lnTo>
                  <a:pt x="394013" y="154434"/>
                </a:lnTo>
                <a:lnTo>
                  <a:pt x="399288" y="200405"/>
                </a:lnTo>
                <a:lnTo>
                  <a:pt x="394013" y="246377"/>
                </a:lnTo>
                <a:lnTo>
                  <a:pt x="378991" y="288566"/>
                </a:lnTo>
                <a:lnTo>
                  <a:pt x="355420" y="325776"/>
                </a:lnTo>
                <a:lnTo>
                  <a:pt x="324500" y="356804"/>
                </a:lnTo>
                <a:lnTo>
                  <a:pt x="287431" y="380453"/>
                </a:lnTo>
                <a:lnTo>
                  <a:pt x="245412" y="395522"/>
                </a:lnTo>
                <a:lnTo>
                  <a:pt x="199644" y="400811"/>
                </a:lnTo>
                <a:lnTo>
                  <a:pt x="153875" y="395522"/>
                </a:lnTo>
                <a:lnTo>
                  <a:pt x="111856" y="380453"/>
                </a:lnTo>
                <a:lnTo>
                  <a:pt x="74787" y="356804"/>
                </a:lnTo>
                <a:lnTo>
                  <a:pt x="43867" y="325776"/>
                </a:lnTo>
                <a:lnTo>
                  <a:pt x="20296" y="288566"/>
                </a:lnTo>
                <a:lnTo>
                  <a:pt x="5274" y="246377"/>
                </a:lnTo>
                <a:lnTo>
                  <a:pt x="0" y="200405"/>
                </a:lnTo>
                <a:close/>
              </a:path>
            </a:pathLst>
          </a:custGeom>
          <a:ln w="9144">
            <a:solidFill>
              <a:srgbClr val="84ADAF"/>
            </a:solidFill>
          </a:ln>
        </p:spPr>
        <p:txBody>
          <a:bodyPr wrap="square" lIns="0" tIns="0" rIns="0" bIns="0" rtlCol="0"/>
          <a:lstStyle/>
          <a:p>
            <a:endParaRPr/>
          </a:p>
        </p:txBody>
      </p:sp>
      <p:sp>
        <p:nvSpPr>
          <p:cNvPr id="7" name="object 7"/>
          <p:cNvSpPr/>
          <p:nvPr/>
        </p:nvSpPr>
        <p:spPr>
          <a:xfrm>
            <a:off x="1531619" y="1695450"/>
            <a:ext cx="2057400" cy="2057400"/>
          </a:xfrm>
          <a:custGeom>
            <a:avLst/>
            <a:gdLst/>
            <a:ahLst/>
            <a:cxnLst/>
            <a:rect l="l" t="t" r="r" b="b"/>
            <a:pathLst>
              <a:path w="2057400" h="2057400">
                <a:moveTo>
                  <a:pt x="0" y="1028700"/>
                </a:moveTo>
                <a:lnTo>
                  <a:pt x="1119" y="980269"/>
                </a:lnTo>
                <a:lnTo>
                  <a:pt x="4445" y="932415"/>
                </a:lnTo>
                <a:lnTo>
                  <a:pt x="9927" y="885187"/>
                </a:lnTo>
                <a:lnTo>
                  <a:pt x="17517" y="838635"/>
                </a:lnTo>
                <a:lnTo>
                  <a:pt x="27165" y="792808"/>
                </a:lnTo>
                <a:lnTo>
                  <a:pt x="38821" y="747756"/>
                </a:lnTo>
                <a:lnTo>
                  <a:pt x="52437" y="703527"/>
                </a:lnTo>
                <a:lnTo>
                  <a:pt x="67963" y="660171"/>
                </a:lnTo>
                <a:lnTo>
                  <a:pt x="85349" y="617737"/>
                </a:lnTo>
                <a:lnTo>
                  <a:pt x="104547" y="576276"/>
                </a:lnTo>
                <a:lnTo>
                  <a:pt x="125506" y="535836"/>
                </a:lnTo>
                <a:lnTo>
                  <a:pt x="148178" y="496466"/>
                </a:lnTo>
                <a:lnTo>
                  <a:pt x="172512" y="458216"/>
                </a:lnTo>
                <a:lnTo>
                  <a:pt x="198461" y="421136"/>
                </a:lnTo>
                <a:lnTo>
                  <a:pt x="225974" y="385274"/>
                </a:lnTo>
                <a:lnTo>
                  <a:pt x="255001" y="350680"/>
                </a:lnTo>
                <a:lnTo>
                  <a:pt x="285494" y="317404"/>
                </a:lnTo>
                <a:lnTo>
                  <a:pt x="317404" y="285494"/>
                </a:lnTo>
                <a:lnTo>
                  <a:pt x="350680" y="255001"/>
                </a:lnTo>
                <a:lnTo>
                  <a:pt x="385274" y="225974"/>
                </a:lnTo>
                <a:lnTo>
                  <a:pt x="421136" y="198461"/>
                </a:lnTo>
                <a:lnTo>
                  <a:pt x="458216" y="172512"/>
                </a:lnTo>
                <a:lnTo>
                  <a:pt x="496466" y="148178"/>
                </a:lnTo>
                <a:lnTo>
                  <a:pt x="535836" y="125506"/>
                </a:lnTo>
                <a:lnTo>
                  <a:pt x="576276" y="104547"/>
                </a:lnTo>
                <a:lnTo>
                  <a:pt x="617737" y="85349"/>
                </a:lnTo>
                <a:lnTo>
                  <a:pt x="660171" y="67963"/>
                </a:lnTo>
                <a:lnTo>
                  <a:pt x="703527" y="52437"/>
                </a:lnTo>
                <a:lnTo>
                  <a:pt x="747756" y="38821"/>
                </a:lnTo>
                <a:lnTo>
                  <a:pt x="792808" y="27165"/>
                </a:lnTo>
                <a:lnTo>
                  <a:pt x="838635" y="17517"/>
                </a:lnTo>
                <a:lnTo>
                  <a:pt x="885187" y="9927"/>
                </a:lnTo>
                <a:lnTo>
                  <a:pt x="932415" y="4445"/>
                </a:lnTo>
                <a:lnTo>
                  <a:pt x="980269" y="1119"/>
                </a:lnTo>
                <a:lnTo>
                  <a:pt x="1028700" y="0"/>
                </a:lnTo>
                <a:lnTo>
                  <a:pt x="1077130" y="1119"/>
                </a:lnTo>
                <a:lnTo>
                  <a:pt x="1124984" y="4445"/>
                </a:lnTo>
                <a:lnTo>
                  <a:pt x="1172212" y="9927"/>
                </a:lnTo>
                <a:lnTo>
                  <a:pt x="1218764" y="17517"/>
                </a:lnTo>
                <a:lnTo>
                  <a:pt x="1264591" y="27165"/>
                </a:lnTo>
                <a:lnTo>
                  <a:pt x="1309643" y="38821"/>
                </a:lnTo>
                <a:lnTo>
                  <a:pt x="1353872" y="52437"/>
                </a:lnTo>
                <a:lnTo>
                  <a:pt x="1397228" y="67963"/>
                </a:lnTo>
                <a:lnTo>
                  <a:pt x="1439662" y="85349"/>
                </a:lnTo>
                <a:lnTo>
                  <a:pt x="1481123" y="104547"/>
                </a:lnTo>
                <a:lnTo>
                  <a:pt x="1521563" y="125506"/>
                </a:lnTo>
                <a:lnTo>
                  <a:pt x="1560933" y="148178"/>
                </a:lnTo>
                <a:lnTo>
                  <a:pt x="1599183" y="172512"/>
                </a:lnTo>
                <a:lnTo>
                  <a:pt x="1636263" y="198461"/>
                </a:lnTo>
                <a:lnTo>
                  <a:pt x="1672125" y="225974"/>
                </a:lnTo>
                <a:lnTo>
                  <a:pt x="1706719" y="255001"/>
                </a:lnTo>
                <a:lnTo>
                  <a:pt x="1739995" y="285494"/>
                </a:lnTo>
                <a:lnTo>
                  <a:pt x="1771905" y="317404"/>
                </a:lnTo>
                <a:lnTo>
                  <a:pt x="1802398" y="350680"/>
                </a:lnTo>
                <a:lnTo>
                  <a:pt x="1831425" y="385274"/>
                </a:lnTo>
                <a:lnTo>
                  <a:pt x="1858938" y="421136"/>
                </a:lnTo>
                <a:lnTo>
                  <a:pt x="1884887" y="458216"/>
                </a:lnTo>
                <a:lnTo>
                  <a:pt x="1909221" y="496466"/>
                </a:lnTo>
                <a:lnTo>
                  <a:pt x="1931893" y="535836"/>
                </a:lnTo>
                <a:lnTo>
                  <a:pt x="1952852" y="576276"/>
                </a:lnTo>
                <a:lnTo>
                  <a:pt x="1972050" y="617737"/>
                </a:lnTo>
                <a:lnTo>
                  <a:pt x="1989436" y="660171"/>
                </a:lnTo>
                <a:lnTo>
                  <a:pt x="2004962" y="703527"/>
                </a:lnTo>
                <a:lnTo>
                  <a:pt x="2018578" y="747756"/>
                </a:lnTo>
                <a:lnTo>
                  <a:pt x="2030234" y="792808"/>
                </a:lnTo>
                <a:lnTo>
                  <a:pt x="2039882" y="838635"/>
                </a:lnTo>
                <a:lnTo>
                  <a:pt x="2047472" y="885187"/>
                </a:lnTo>
                <a:lnTo>
                  <a:pt x="2052954" y="932415"/>
                </a:lnTo>
                <a:lnTo>
                  <a:pt x="2056280" y="980269"/>
                </a:lnTo>
                <a:lnTo>
                  <a:pt x="2057400" y="1028700"/>
                </a:lnTo>
                <a:lnTo>
                  <a:pt x="2056280" y="1077130"/>
                </a:lnTo>
                <a:lnTo>
                  <a:pt x="2052954" y="1124984"/>
                </a:lnTo>
                <a:lnTo>
                  <a:pt x="2047472" y="1172212"/>
                </a:lnTo>
                <a:lnTo>
                  <a:pt x="2039882" y="1218764"/>
                </a:lnTo>
                <a:lnTo>
                  <a:pt x="2030234" y="1264591"/>
                </a:lnTo>
                <a:lnTo>
                  <a:pt x="2018578" y="1309643"/>
                </a:lnTo>
                <a:lnTo>
                  <a:pt x="2004962" y="1353872"/>
                </a:lnTo>
                <a:lnTo>
                  <a:pt x="1989436" y="1397228"/>
                </a:lnTo>
                <a:lnTo>
                  <a:pt x="1972050" y="1439662"/>
                </a:lnTo>
                <a:lnTo>
                  <a:pt x="1952852" y="1481123"/>
                </a:lnTo>
                <a:lnTo>
                  <a:pt x="1931893" y="1521563"/>
                </a:lnTo>
                <a:lnTo>
                  <a:pt x="1909221" y="1560933"/>
                </a:lnTo>
                <a:lnTo>
                  <a:pt x="1884887" y="1599183"/>
                </a:lnTo>
                <a:lnTo>
                  <a:pt x="1858938" y="1636263"/>
                </a:lnTo>
                <a:lnTo>
                  <a:pt x="1831425" y="1672125"/>
                </a:lnTo>
                <a:lnTo>
                  <a:pt x="1802398" y="1706719"/>
                </a:lnTo>
                <a:lnTo>
                  <a:pt x="1771905" y="1739995"/>
                </a:lnTo>
                <a:lnTo>
                  <a:pt x="1739995" y="1771905"/>
                </a:lnTo>
                <a:lnTo>
                  <a:pt x="1706719" y="1802398"/>
                </a:lnTo>
                <a:lnTo>
                  <a:pt x="1672125" y="1831425"/>
                </a:lnTo>
                <a:lnTo>
                  <a:pt x="1636263" y="1858938"/>
                </a:lnTo>
                <a:lnTo>
                  <a:pt x="1599183" y="1884887"/>
                </a:lnTo>
                <a:lnTo>
                  <a:pt x="1560933" y="1909221"/>
                </a:lnTo>
                <a:lnTo>
                  <a:pt x="1521563" y="1931893"/>
                </a:lnTo>
                <a:lnTo>
                  <a:pt x="1481123" y="1952852"/>
                </a:lnTo>
                <a:lnTo>
                  <a:pt x="1439662" y="1972050"/>
                </a:lnTo>
                <a:lnTo>
                  <a:pt x="1397228" y="1989436"/>
                </a:lnTo>
                <a:lnTo>
                  <a:pt x="1353872" y="2004962"/>
                </a:lnTo>
                <a:lnTo>
                  <a:pt x="1309643" y="2018578"/>
                </a:lnTo>
                <a:lnTo>
                  <a:pt x="1264591" y="2030234"/>
                </a:lnTo>
                <a:lnTo>
                  <a:pt x="1218764" y="2039882"/>
                </a:lnTo>
                <a:lnTo>
                  <a:pt x="1172212" y="2047472"/>
                </a:lnTo>
                <a:lnTo>
                  <a:pt x="1124984" y="2052954"/>
                </a:lnTo>
                <a:lnTo>
                  <a:pt x="1077130" y="2056280"/>
                </a:lnTo>
                <a:lnTo>
                  <a:pt x="1028700" y="2057400"/>
                </a:lnTo>
                <a:lnTo>
                  <a:pt x="980269" y="2056280"/>
                </a:lnTo>
                <a:lnTo>
                  <a:pt x="932415" y="2052954"/>
                </a:lnTo>
                <a:lnTo>
                  <a:pt x="885187" y="2047472"/>
                </a:lnTo>
                <a:lnTo>
                  <a:pt x="838635" y="2039882"/>
                </a:lnTo>
                <a:lnTo>
                  <a:pt x="792808" y="2030234"/>
                </a:lnTo>
                <a:lnTo>
                  <a:pt x="747756" y="2018578"/>
                </a:lnTo>
                <a:lnTo>
                  <a:pt x="703527" y="2004962"/>
                </a:lnTo>
                <a:lnTo>
                  <a:pt x="660171" y="1989436"/>
                </a:lnTo>
                <a:lnTo>
                  <a:pt x="617737" y="1972050"/>
                </a:lnTo>
                <a:lnTo>
                  <a:pt x="576276" y="1952852"/>
                </a:lnTo>
                <a:lnTo>
                  <a:pt x="535836" y="1931893"/>
                </a:lnTo>
                <a:lnTo>
                  <a:pt x="496466" y="1909221"/>
                </a:lnTo>
                <a:lnTo>
                  <a:pt x="458216" y="1884887"/>
                </a:lnTo>
                <a:lnTo>
                  <a:pt x="421136" y="1858938"/>
                </a:lnTo>
                <a:lnTo>
                  <a:pt x="385274" y="1831425"/>
                </a:lnTo>
                <a:lnTo>
                  <a:pt x="350680" y="1802398"/>
                </a:lnTo>
                <a:lnTo>
                  <a:pt x="317404" y="1771905"/>
                </a:lnTo>
                <a:lnTo>
                  <a:pt x="285494" y="1739995"/>
                </a:lnTo>
                <a:lnTo>
                  <a:pt x="255001" y="1706719"/>
                </a:lnTo>
                <a:lnTo>
                  <a:pt x="225974" y="1672125"/>
                </a:lnTo>
                <a:lnTo>
                  <a:pt x="198461" y="1636263"/>
                </a:lnTo>
                <a:lnTo>
                  <a:pt x="172512" y="1599183"/>
                </a:lnTo>
                <a:lnTo>
                  <a:pt x="148178" y="1560933"/>
                </a:lnTo>
                <a:lnTo>
                  <a:pt x="125506" y="1521563"/>
                </a:lnTo>
                <a:lnTo>
                  <a:pt x="104547" y="1481123"/>
                </a:lnTo>
                <a:lnTo>
                  <a:pt x="85349" y="1439662"/>
                </a:lnTo>
                <a:lnTo>
                  <a:pt x="67963" y="1397228"/>
                </a:lnTo>
                <a:lnTo>
                  <a:pt x="52437" y="1353872"/>
                </a:lnTo>
                <a:lnTo>
                  <a:pt x="38821" y="1309643"/>
                </a:lnTo>
                <a:lnTo>
                  <a:pt x="27165" y="1264591"/>
                </a:lnTo>
                <a:lnTo>
                  <a:pt x="17517" y="1218764"/>
                </a:lnTo>
                <a:lnTo>
                  <a:pt x="9927" y="1172212"/>
                </a:lnTo>
                <a:lnTo>
                  <a:pt x="4445" y="1124984"/>
                </a:lnTo>
                <a:lnTo>
                  <a:pt x="1119" y="1077130"/>
                </a:lnTo>
                <a:lnTo>
                  <a:pt x="0" y="1028700"/>
                </a:lnTo>
                <a:close/>
              </a:path>
            </a:pathLst>
          </a:custGeom>
          <a:ln w="9144">
            <a:solidFill>
              <a:srgbClr val="84ADAF"/>
            </a:solidFill>
          </a:ln>
        </p:spPr>
        <p:txBody>
          <a:bodyPr wrap="square" lIns="0" tIns="0" rIns="0" bIns="0" rtlCol="0"/>
          <a:lstStyle/>
          <a:p>
            <a:endParaRPr/>
          </a:p>
        </p:txBody>
      </p:sp>
      <p:sp>
        <p:nvSpPr>
          <p:cNvPr id="8" name="object 8"/>
          <p:cNvSpPr/>
          <p:nvPr/>
        </p:nvSpPr>
        <p:spPr>
          <a:xfrm>
            <a:off x="3640836" y="1616201"/>
            <a:ext cx="2755391" cy="24277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11" name="object 11"/>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2" name="object 12"/>
          <p:cNvSpPr txBox="1"/>
          <p:nvPr/>
        </p:nvSpPr>
        <p:spPr>
          <a:xfrm>
            <a:off x="103550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dirty="0">
              <a:latin typeface="Trebuchet MS"/>
              <a:cs typeface="Trebuchet MS"/>
            </a:endParaRPr>
          </a:p>
        </p:txBody>
      </p:sp>
      <p:sp>
        <p:nvSpPr>
          <p:cNvPr id="14" name="object 14"/>
          <p:cNvSpPr/>
          <p:nvPr/>
        </p:nvSpPr>
        <p:spPr>
          <a:xfrm>
            <a:off x="2427733" y="2590038"/>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15" name="object 15"/>
          <p:cNvSpPr/>
          <p:nvPr/>
        </p:nvSpPr>
        <p:spPr>
          <a:xfrm>
            <a:off x="2427733" y="2590038"/>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6" name="object 16"/>
          <p:cNvSpPr/>
          <p:nvPr/>
        </p:nvSpPr>
        <p:spPr>
          <a:xfrm>
            <a:off x="5233416" y="28795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6F2F9F"/>
          </a:solidFill>
        </p:spPr>
        <p:txBody>
          <a:bodyPr wrap="square" lIns="0" tIns="0" rIns="0" bIns="0" rtlCol="0"/>
          <a:lstStyle/>
          <a:p>
            <a:endParaRPr/>
          </a:p>
        </p:txBody>
      </p:sp>
      <p:sp>
        <p:nvSpPr>
          <p:cNvPr id="17" name="object 17"/>
          <p:cNvSpPr/>
          <p:nvPr/>
        </p:nvSpPr>
        <p:spPr>
          <a:xfrm>
            <a:off x="5233416" y="28795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8" name="object 18"/>
          <p:cNvSpPr/>
          <p:nvPr/>
        </p:nvSpPr>
        <p:spPr>
          <a:xfrm>
            <a:off x="4546092" y="2516885"/>
            <a:ext cx="259079" cy="257810"/>
          </a:xfrm>
          <a:custGeom>
            <a:avLst/>
            <a:gdLst/>
            <a:ahLst/>
            <a:cxnLst/>
            <a:rect l="l" t="t" r="r" b="b"/>
            <a:pathLst>
              <a:path w="259079"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19" name="object 19"/>
          <p:cNvSpPr/>
          <p:nvPr/>
        </p:nvSpPr>
        <p:spPr>
          <a:xfrm>
            <a:off x="4546092" y="2516885"/>
            <a:ext cx="259079" cy="257810"/>
          </a:xfrm>
          <a:custGeom>
            <a:avLst/>
            <a:gdLst/>
            <a:ahLst/>
            <a:cxnLst/>
            <a:rect l="l" t="t" r="r" b="b"/>
            <a:pathLst>
              <a:path w="259079"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2" name="object 22"/>
          <p:cNvSpPr txBox="1"/>
          <p:nvPr/>
        </p:nvSpPr>
        <p:spPr>
          <a:xfrm>
            <a:off x="2113027" y="4089400"/>
            <a:ext cx="998105" cy="1207382"/>
          </a:xfrm>
          <a:prstGeom prst="rect">
            <a:avLst/>
          </a:prstGeom>
        </p:spPr>
        <p:txBody>
          <a:bodyPr vert="horz" wrap="square" lIns="0" tIns="12065" rIns="0" bIns="0" rtlCol="0">
            <a:spAutoFit/>
          </a:bodyPr>
          <a:lstStyle/>
          <a:p>
            <a:pPr marL="12700" marR="5080" algn="just">
              <a:lnSpc>
                <a:spcPct val="150000"/>
              </a:lnSpc>
              <a:spcBef>
                <a:spcPts val="95"/>
              </a:spcBef>
            </a:pPr>
            <a:r>
              <a:rPr dirty="0">
                <a:solidFill>
                  <a:srgbClr val="C00000"/>
                </a:solidFill>
                <a:latin typeface="Arial"/>
                <a:cs typeface="Arial"/>
              </a:rPr>
              <a:t>a</a:t>
            </a:r>
            <a:r>
              <a:rPr baseline="-21164" dirty="0">
                <a:solidFill>
                  <a:srgbClr val="C00000"/>
                </a:solidFill>
                <a:latin typeface="Arial"/>
                <a:cs typeface="Arial"/>
              </a:rPr>
              <a:t>1</a:t>
            </a:r>
            <a:r>
              <a:rPr dirty="0">
                <a:solidFill>
                  <a:srgbClr val="C00000"/>
                </a:solidFill>
                <a:latin typeface="Arial"/>
                <a:cs typeface="Arial"/>
              </a:rPr>
              <a:t>=0.90  </a:t>
            </a:r>
            <a:r>
              <a:rPr dirty="0">
                <a:solidFill>
                  <a:srgbClr val="0433FF"/>
                </a:solidFill>
                <a:latin typeface="Arial"/>
                <a:cs typeface="Arial"/>
              </a:rPr>
              <a:t>a</a:t>
            </a:r>
            <a:r>
              <a:rPr baseline="-21164" dirty="0">
                <a:solidFill>
                  <a:srgbClr val="0433FF"/>
                </a:solidFill>
                <a:latin typeface="Arial"/>
                <a:cs typeface="Arial"/>
              </a:rPr>
              <a:t>2</a:t>
            </a:r>
            <a:r>
              <a:rPr dirty="0">
                <a:solidFill>
                  <a:srgbClr val="0433FF"/>
                </a:solidFill>
                <a:latin typeface="Arial"/>
                <a:cs typeface="Arial"/>
              </a:rPr>
              <a:t>=0.92  </a:t>
            </a:r>
            <a:r>
              <a:rPr dirty="0">
                <a:solidFill>
                  <a:srgbClr val="9BB808"/>
                </a:solidFill>
                <a:latin typeface="Arial"/>
                <a:cs typeface="Arial"/>
              </a:rPr>
              <a:t>a</a:t>
            </a:r>
            <a:r>
              <a:rPr baseline="-21164" dirty="0">
                <a:solidFill>
                  <a:srgbClr val="9BB808"/>
                </a:solidFill>
                <a:latin typeface="Arial"/>
                <a:cs typeface="Arial"/>
              </a:rPr>
              <a:t>3</a:t>
            </a:r>
            <a:r>
              <a:rPr dirty="0">
                <a:solidFill>
                  <a:srgbClr val="9BB808"/>
                </a:solidFill>
                <a:latin typeface="Arial"/>
                <a:cs typeface="Arial"/>
              </a:rPr>
              <a:t>=0.30</a:t>
            </a:r>
            <a:endParaRPr dirty="0">
              <a:latin typeface="Arial"/>
              <a:cs typeface="Arial"/>
            </a:endParaRPr>
          </a:p>
        </p:txBody>
      </p:sp>
      <p:sp>
        <p:nvSpPr>
          <p:cNvPr id="23" name="object 23"/>
          <p:cNvSpPr/>
          <p:nvPr/>
        </p:nvSpPr>
        <p:spPr>
          <a:xfrm>
            <a:off x="2310383" y="3838194"/>
            <a:ext cx="256540" cy="256540"/>
          </a:xfrm>
          <a:custGeom>
            <a:avLst/>
            <a:gdLst/>
            <a:ahLst/>
            <a:cxnLst/>
            <a:rect l="l" t="t" r="r" b="b"/>
            <a:pathLst>
              <a:path w="256539" h="256539">
                <a:moveTo>
                  <a:pt x="128016" y="0"/>
                </a:moveTo>
                <a:lnTo>
                  <a:pt x="78170" y="10054"/>
                </a:lnTo>
                <a:lnTo>
                  <a:pt x="37480" y="37480"/>
                </a:lnTo>
                <a:lnTo>
                  <a:pt x="10054" y="78170"/>
                </a:lnTo>
                <a:lnTo>
                  <a:pt x="0" y="128016"/>
                </a:lnTo>
                <a:lnTo>
                  <a:pt x="10054" y="177861"/>
                </a:lnTo>
                <a:lnTo>
                  <a:pt x="37480" y="218551"/>
                </a:lnTo>
                <a:lnTo>
                  <a:pt x="78170" y="245977"/>
                </a:lnTo>
                <a:lnTo>
                  <a:pt x="128016" y="256031"/>
                </a:lnTo>
                <a:lnTo>
                  <a:pt x="177861" y="245977"/>
                </a:lnTo>
                <a:lnTo>
                  <a:pt x="218551" y="218551"/>
                </a:lnTo>
                <a:lnTo>
                  <a:pt x="245977" y="177861"/>
                </a:lnTo>
                <a:lnTo>
                  <a:pt x="256032" y="128016"/>
                </a:lnTo>
                <a:lnTo>
                  <a:pt x="245977" y="78170"/>
                </a:lnTo>
                <a:lnTo>
                  <a:pt x="218551" y="37480"/>
                </a:lnTo>
                <a:lnTo>
                  <a:pt x="177861" y="10054"/>
                </a:lnTo>
                <a:lnTo>
                  <a:pt x="128016" y="0"/>
                </a:lnTo>
                <a:close/>
              </a:path>
            </a:pathLst>
          </a:custGeom>
          <a:solidFill>
            <a:srgbClr val="7195B0"/>
          </a:solidFill>
        </p:spPr>
        <p:txBody>
          <a:bodyPr wrap="square" lIns="0" tIns="0" rIns="0" bIns="0" rtlCol="0"/>
          <a:lstStyle/>
          <a:p>
            <a:endParaRPr/>
          </a:p>
        </p:txBody>
      </p:sp>
      <p:sp>
        <p:nvSpPr>
          <p:cNvPr id="24" name="object 24"/>
          <p:cNvSpPr/>
          <p:nvPr/>
        </p:nvSpPr>
        <p:spPr>
          <a:xfrm>
            <a:off x="2310383" y="3838194"/>
            <a:ext cx="256540" cy="256540"/>
          </a:xfrm>
          <a:custGeom>
            <a:avLst/>
            <a:gdLst/>
            <a:ahLst/>
            <a:cxnLst/>
            <a:rect l="l" t="t" r="r" b="b"/>
            <a:pathLst>
              <a:path w="256539" h="256539">
                <a:moveTo>
                  <a:pt x="0" y="128016"/>
                </a:moveTo>
                <a:lnTo>
                  <a:pt x="10054" y="78170"/>
                </a:lnTo>
                <a:lnTo>
                  <a:pt x="37480" y="37480"/>
                </a:lnTo>
                <a:lnTo>
                  <a:pt x="78170" y="10054"/>
                </a:lnTo>
                <a:lnTo>
                  <a:pt x="128016" y="0"/>
                </a:lnTo>
                <a:lnTo>
                  <a:pt x="177861" y="10054"/>
                </a:lnTo>
                <a:lnTo>
                  <a:pt x="218551" y="37480"/>
                </a:lnTo>
                <a:lnTo>
                  <a:pt x="245977" y="78170"/>
                </a:lnTo>
                <a:lnTo>
                  <a:pt x="256032" y="128016"/>
                </a:lnTo>
                <a:lnTo>
                  <a:pt x="245977" y="177861"/>
                </a:lnTo>
                <a:lnTo>
                  <a:pt x="218551" y="218551"/>
                </a:lnTo>
                <a:lnTo>
                  <a:pt x="177861" y="245977"/>
                </a:lnTo>
                <a:lnTo>
                  <a:pt x="128016" y="256031"/>
                </a:lnTo>
                <a:lnTo>
                  <a:pt x="78170" y="245977"/>
                </a:lnTo>
                <a:lnTo>
                  <a:pt x="37480" y="218551"/>
                </a:lnTo>
                <a:lnTo>
                  <a:pt x="10054" y="177861"/>
                </a:lnTo>
                <a:lnTo>
                  <a:pt x="0" y="128016"/>
                </a:lnTo>
                <a:close/>
              </a:path>
            </a:pathLst>
          </a:custGeom>
          <a:ln w="6096">
            <a:solidFill>
              <a:srgbClr val="202020"/>
            </a:solidFill>
          </a:ln>
        </p:spPr>
        <p:txBody>
          <a:bodyPr wrap="square" lIns="0" tIns="0" rIns="0" bIns="0" rtlCol="0"/>
          <a:lstStyle/>
          <a:p>
            <a:endParaRPr/>
          </a:p>
        </p:txBody>
      </p:sp>
      <p:sp>
        <p:nvSpPr>
          <p:cNvPr id="25" name="object 25"/>
          <p:cNvSpPr/>
          <p:nvPr/>
        </p:nvSpPr>
        <p:spPr>
          <a:xfrm>
            <a:off x="4258056" y="2253234"/>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3"/>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3"/>
                </a:lnTo>
                <a:lnTo>
                  <a:pt x="317321" y="118577"/>
                </a:lnTo>
                <a:lnTo>
                  <a:pt x="301046" y="79981"/>
                </a:lnTo>
                <a:lnTo>
                  <a:pt x="275796" y="47291"/>
                </a:lnTo>
                <a:lnTo>
                  <a:pt x="243106" y="22041"/>
                </a:lnTo>
                <a:lnTo>
                  <a:pt x="204510" y="5766"/>
                </a:lnTo>
                <a:lnTo>
                  <a:pt x="161544" y="0"/>
                </a:lnTo>
                <a:close/>
              </a:path>
            </a:pathLst>
          </a:custGeom>
          <a:solidFill>
            <a:srgbClr val="FFFFFF"/>
          </a:solidFill>
        </p:spPr>
        <p:txBody>
          <a:bodyPr wrap="square" lIns="0" tIns="0" rIns="0" bIns="0" rtlCol="0"/>
          <a:lstStyle/>
          <a:p>
            <a:endParaRPr/>
          </a:p>
        </p:txBody>
      </p:sp>
      <p:sp>
        <p:nvSpPr>
          <p:cNvPr id="26" name="object 26"/>
          <p:cNvSpPr txBox="1"/>
          <p:nvPr/>
        </p:nvSpPr>
        <p:spPr>
          <a:xfrm>
            <a:off x="4335527" y="2283841"/>
            <a:ext cx="169545" cy="228909"/>
          </a:xfrm>
          <a:prstGeom prst="rect">
            <a:avLst/>
          </a:prstGeom>
        </p:spPr>
        <p:txBody>
          <a:bodyPr vert="horz" wrap="square" lIns="0" tIns="13335" rIns="0" bIns="0" rtlCol="0">
            <a:spAutoFit/>
          </a:bodyPr>
          <a:lstStyle/>
          <a:p>
            <a:pPr marL="12700">
              <a:spcBef>
                <a:spcPts val="105"/>
              </a:spcBef>
            </a:pPr>
            <a:r>
              <a:rPr sz="1400" spc="-125" dirty="0">
                <a:solidFill>
                  <a:srgbClr val="C00000"/>
                </a:solidFill>
                <a:latin typeface="Arial"/>
                <a:cs typeface="Arial"/>
              </a:rPr>
              <a:t>a</a:t>
            </a:r>
            <a:r>
              <a:rPr sz="1350" spc="-44" baseline="-21604" dirty="0">
                <a:solidFill>
                  <a:srgbClr val="C00000"/>
                </a:solidFill>
                <a:latin typeface="Arial"/>
                <a:cs typeface="Arial"/>
              </a:rPr>
              <a:t>1</a:t>
            </a:r>
            <a:endParaRPr sz="1350" baseline="-21604">
              <a:latin typeface="Arial"/>
              <a:cs typeface="Arial"/>
            </a:endParaRPr>
          </a:p>
        </p:txBody>
      </p:sp>
      <p:sp>
        <p:nvSpPr>
          <p:cNvPr id="27" name="object 27"/>
          <p:cNvSpPr/>
          <p:nvPr/>
        </p:nvSpPr>
        <p:spPr>
          <a:xfrm>
            <a:off x="5401056" y="3117343"/>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4"/>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4"/>
                </a:lnTo>
                <a:lnTo>
                  <a:pt x="317321" y="118577"/>
                </a:lnTo>
                <a:lnTo>
                  <a:pt x="301046" y="79981"/>
                </a:lnTo>
                <a:lnTo>
                  <a:pt x="275796" y="47291"/>
                </a:lnTo>
                <a:lnTo>
                  <a:pt x="243106" y="22041"/>
                </a:lnTo>
                <a:lnTo>
                  <a:pt x="204510" y="5766"/>
                </a:lnTo>
                <a:lnTo>
                  <a:pt x="161544" y="0"/>
                </a:lnTo>
                <a:close/>
              </a:path>
            </a:pathLst>
          </a:custGeom>
          <a:solidFill>
            <a:srgbClr val="FFFFFF"/>
          </a:solidFill>
        </p:spPr>
        <p:txBody>
          <a:bodyPr wrap="square" lIns="0" tIns="0" rIns="0" bIns="0" rtlCol="0"/>
          <a:lstStyle/>
          <a:p>
            <a:endParaRPr/>
          </a:p>
        </p:txBody>
      </p:sp>
      <p:sp>
        <p:nvSpPr>
          <p:cNvPr id="28" name="object 28"/>
          <p:cNvSpPr txBox="1"/>
          <p:nvPr/>
        </p:nvSpPr>
        <p:spPr>
          <a:xfrm>
            <a:off x="5478272" y="3147568"/>
            <a:ext cx="169545" cy="228268"/>
          </a:xfrm>
          <a:prstGeom prst="rect">
            <a:avLst/>
          </a:prstGeom>
        </p:spPr>
        <p:txBody>
          <a:bodyPr vert="horz" wrap="square" lIns="0" tIns="12700" rIns="0" bIns="0" rtlCol="0">
            <a:spAutoFit/>
          </a:bodyPr>
          <a:lstStyle/>
          <a:p>
            <a:pPr marL="12700">
              <a:spcBef>
                <a:spcPts val="100"/>
              </a:spcBef>
            </a:pPr>
            <a:r>
              <a:rPr sz="1400" spc="-125" dirty="0">
                <a:solidFill>
                  <a:srgbClr val="0433FF"/>
                </a:solidFill>
                <a:latin typeface="Arial"/>
                <a:cs typeface="Arial"/>
              </a:rPr>
              <a:t>a</a:t>
            </a:r>
            <a:r>
              <a:rPr sz="1350" spc="-44" baseline="-21604" dirty="0">
                <a:solidFill>
                  <a:srgbClr val="0433FF"/>
                </a:solidFill>
                <a:latin typeface="Arial"/>
                <a:cs typeface="Arial"/>
              </a:rPr>
              <a:t>2</a:t>
            </a:r>
            <a:endParaRPr sz="1350" baseline="-21604">
              <a:latin typeface="Arial"/>
              <a:cs typeface="Arial"/>
            </a:endParaRPr>
          </a:p>
        </p:txBody>
      </p:sp>
      <p:sp>
        <p:nvSpPr>
          <p:cNvPr id="29" name="object 29"/>
          <p:cNvSpPr/>
          <p:nvPr/>
        </p:nvSpPr>
        <p:spPr>
          <a:xfrm>
            <a:off x="2581656" y="2277618"/>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4"/>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4"/>
                </a:lnTo>
                <a:lnTo>
                  <a:pt x="317321" y="118577"/>
                </a:lnTo>
                <a:lnTo>
                  <a:pt x="301046" y="79981"/>
                </a:lnTo>
                <a:lnTo>
                  <a:pt x="275796" y="47291"/>
                </a:lnTo>
                <a:lnTo>
                  <a:pt x="243106" y="22041"/>
                </a:lnTo>
                <a:lnTo>
                  <a:pt x="204510" y="5766"/>
                </a:lnTo>
                <a:lnTo>
                  <a:pt x="161544" y="0"/>
                </a:lnTo>
                <a:close/>
              </a:path>
            </a:pathLst>
          </a:custGeom>
          <a:solidFill>
            <a:srgbClr val="FFFFFF"/>
          </a:solidFill>
        </p:spPr>
        <p:txBody>
          <a:bodyPr wrap="square" lIns="0" tIns="0" rIns="0" bIns="0" rtlCol="0"/>
          <a:lstStyle/>
          <a:p>
            <a:endParaRPr/>
          </a:p>
        </p:txBody>
      </p:sp>
      <p:sp>
        <p:nvSpPr>
          <p:cNvPr id="30" name="object 30"/>
          <p:cNvSpPr txBox="1"/>
          <p:nvPr/>
        </p:nvSpPr>
        <p:spPr>
          <a:xfrm>
            <a:off x="2658237" y="2307590"/>
            <a:ext cx="169545" cy="228909"/>
          </a:xfrm>
          <a:prstGeom prst="rect">
            <a:avLst/>
          </a:prstGeom>
        </p:spPr>
        <p:txBody>
          <a:bodyPr vert="horz" wrap="square" lIns="0" tIns="13335" rIns="0" bIns="0" rtlCol="0">
            <a:spAutoFit/>
          </a:bodyPr>
          <a:lstStyle/>
          <a:p>
            <a:pPr marL="12700">
              <a:spcBef>
                <a:spcPts val="105"/>
              </a:spcBef>
            </a:pPr>
            <a:r>
              <a:rPr sz="1400" spc="-125" dirty="0">
                <a:solidFill>
                  <a:srgbClr val="9BB808"/>
                </a:solidFill>
                <a:latin typeface="Arial"/>
                <a:cs typeface="Arial"/>
              </a:rPr>
              <a:t>a</a:t>
            </a:r>
            <a:r>
              <a:rPr sz="1350" spc="-44" baseline="-21604" dirty="0">
                <a:solidFill>
                  <a:srgbClr val="9BB808"/>
                </a:solidFill>
                <a:latin typeface="Arial"/>
                <a:cs typeface="Arial"/>
              </a:rPr>
              <a:t>3</a:t>
            </a:r>
            <a:endParaRPr sz="1350" baseline="-21604">
              <a:latin typeface="Arial"/>
              <a:cs typeface="Arial"/>
            </a:endParaRPr>
          </a:p>
        </p:txBody>
      </p:sp>
      <p:sp>
        <p:nvSpPr>
          <p:cNvPr id="31" name="object 31"/>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46</a:t>
            </a:fld>
            <a:endParaRPr sz="800">
              <a:latin typeface="Arial"/>
              <a:cs typeface="Arial"/>
            </a:endParaRPr>
          </a:p>
        </p:txBody>
      </p:sp>
      <p:sp>
        <p:nvSpPr>
          <p:cNvPr id="33" name="标题 32">
            <a:extLst>
              <a:ext uri="{FF2B5EF4-FFF2-40B4-BE49-F238E27FC236}">
                <a16:creationId xmlns:a16="http://schemas.microsoft.com/office/drawing/2014/main" id="{571840E5-A23E-471F-839B-D9787BB1F974}"/>
              </a:ext>
            </a:extLst>
          </p:cNvPr>
          <p:cNvSpPr>
            <a:spLocks noGrp="1"/>
          </p:cNvSpPr>
          <p:nvPr>
            <p:ph type="title"/>
          </p:nvPr>
        </p:nvSpPr>
        <p:spPr/>
        <p:txBody>
          <a:bodyPr/>
          <a:lstStyle/>
          <a:p>
            <a:r>
              <a:rPr lang="en-US" altLang="zh-CN" dirty="0"/>
              <a:t>SVM</a:t>
            </a:r>
            <a:r>
              <a:rPr lang="zh-CN" altLang="en-US" dirty="0"/>
              <a:t>高斯核函数</a:t>
            </a:r>
          </a:p>
        </p:txBody>
      </p:sp>
      <p:sp>
        <p:nvSpPr>
          <p:cNvPr id="32" name="文本框 31">
            <a:extLst>
              <a:ext uri="{FF2B5EF4-FFF2-40B4-BE49-F238E27FC236}">
                <a16:creationId xmlns:a16="http://schemas.microsoft.com/office/drawing/2014/main" id="{62EC6838-7365-4EFC-8191-AFDF5F7B4873}"/>
              </a:ext>
            </a:extLst>
          </p:cNvPr>
          <p:cNvSpPr txBox="1"/>
          <p:nvPr/>
        </p:nvSpPr>
        <p:spPr>
          <a:xfrm>
            <a:off x="3189237" y="5013202"/>
            <a:ext cx="1917927" cy="338554"/>
          </a:xfrm>
          <a:prstGeom prst="rect">
            <a:avLst/>
          </a:prstGeom>
          <a:noFill/>
        </p:spPr>
        <p:txBody>
          <a:bodyPr wrap="square" rtlCol="0">
            <a:spAutoFit/>
          </a:bodyPr>
          <a:lstStyle/>
          <a:p>
            <a:r>
              <a:rPr lang="en-US" altLang="zh-CN" sz="1600" b="1" spc="20" dirty="0">
                <a:solidFill>
                  <a:srgbClr val="344B5E"/>
                </a:solidFill>
                <a:latin typeface="Trebuchet MS"/>
                <a:cs typeface="Trebuchet MS"/>
              </a:rPr>
              <a:t>IMDB </a:t>
            </a:r>
            <a:r>
              <a:rPr lang="en-US" altLang="zh-CN" sz="1600" b="1" spc="-85" dirty="0">
                <a:solidFill>
                  <a:srgbClr val="344B5E"/>
                </a:solidFill>
                <a:latin typeface="Trebuchet MS"/>
                <a:cs typeface="Trebuchet MS"/>
              </a:rPr>
              <a:t>User</a:t>
            </a:r>
            <a:r>
              <a:rPr lang="en-US" altLang="zh-CN" sz="1600" b="1" spc="-275" dirty="0">
                <a:solidFill>
                  <a:srgbClr val="344B5E"/>
                </a:solidFill>
                <a:latin typeface="Trebuchet MS"/>
                <a:cs typeface="Trebuchet MS"/>
              </a:rPr>
              <a:t> </a:t>
            </a:r>
            <a:r>
              <a:rPr lang="en-US" altLang="zh-CN" sz="1600" b="1" spc="-80" dirty="0">
                <a:solidFill>
                  <a:srgbClr val="344B5E"/>
                </a:solidFill>
                <a:latin typeface="Trebuchet MS"/>
                <a:cs typeface="Trebuchet MS"/>
              </a:rPr>
              <a:t>Rating</a:t>
            </a:r>
            <a:endParaRPr lang="en-US" altLang="zh-CN" sz="1600" dirty="0">
              <a:latin typeface="Trebuchet MS"/>
              <a:cs typeface="Trebuchet MS"/>
            </a:endParaRPr>
          </a:p>
        </p:txBody>
      </p:sp>
      <p:sp>
        <p:nvSpPr>
          <p:cNvPr id="34" name="object 19">
            <a:extLst>
              <a:ext uri="{FF2B5EF4-FFF2-40B4-BE49-F238E27FC236}">
                <a16:creationId xmlns:a16="http://schemas.microsoft.com/office/drawing/2014/main" id="{A4B99F6E-619F-47A9-AF7F-489307BDBB2F}"/>
              </a:ext>
            </a:extLst>
          </p:cNvPr>
          <p:cNvSpPr txBox="1"/>
          <p:nvPr/>
        </p:nvSpPr>
        <p:spPr>
          <a:xfrm>
            <a:off x="2454345" y="5500171"/>
            <a:ext cx="6614130" cy="763671"/>
          </a:xfrm>
          <a:prstGeom prst="rect">
            <a:avLst/>
          </a:prstGeom>
        </p:spPr>
        <p:txBody>
          <a:bodyPr vert="horz" wrap="square" lIns="0" tIns="12065" rIns="0" bIns="0" rtlCol="0">
            <a:spAutoFit/>
          </a:bodyPr>
          <a:lstStyle/>
          <a:p>
            <a:pPr marL="2224405" algn="ctr">
              <a:spcBef>
                <a:spcPts val="95"/>
              </a:spcBef>
            </a:pPr>
            <a:r>
              <a:rPr lang="zh-CN" altLang="en-US" sz="2400" b="1" dirty="0">
                <a:solidFill>
                  <a:srgbClr val="344B5E"/>
                </a:solidFill>
                <a:latin typeface="Arial"/>
                <a:cs typeface="Arial"/>
              </a:rPr>
              <a:t>转换</a:t>
            </a:r>
            <a:r>
              <a:rPr sz="2400" b="1" dirty="0">
                <a:solidFill>
                  <a:srgbClr val="344B5E"/>
                </a:solidFill>
                <a:latin typeface="Arial"/>
                <a:cs typeface="Arial"/>
              </a:rPr>
              <a:t>:</a:t>
            </a:r>
            <a:endParaRPr lang="en-US" sz="2400" b="1" dirty="0">
              <a:latin typeface="Arial"/>
              <a:cs typeface="Arial"/>
            </a:endParaRPr>
          </a:p>
          <a:p>
            <a:pPr marL="2224405" algn="ctr">
              <a:spcBef>
                <a:spcPts val="95"/>
              </a:spcBef>
            </a:pPr>
            <a:r>
              <a:rPr sz="2400" dirty="0">
                <a:solidFill>
                  <a:srgbClr val="344B5E"/>
                </a:solidFill>
                <a:latin typeface="Arial"/>
                <a:cs typeface="Arial"/>
              </a:rPr>
              <a:t>[x</a:t>
            </a:r>
            <a:r>
              <a:rPr sz="2400" baseline="-21164" dirty="0">
                <a:solidFill>
                  <a:srgbClr val="344B5E"/>
                </a:solidFill>
                <a:latin typeface="Arial"/>
                <a:cs typeface="Arial"/>
              </a:rPr>
              <a:t>1</a:t>
            </a:r>
            <a:r>
              <a:rPr sz="2400" dirty="0">
                <a:solidFill>
                  <a:srgbClr val="344B5E"/>
                </a:solidFill>
                <a:latin typeface="Arial"/>
                <a:cs typeface="Arial"/>
              </a:rPr>
              <a:t>, x</a:t>
            </a:r>
            <a:r>
              <a:rPr sz="2400" baseline="-21164" dirty="0">
                <a:solidFill>
                  <a:srgbClr val="344B5E"/>
                </a:solidFill>
                <a:latin typeface="Arial"/>
                <a:cs typeface="Arial"/>
              </a:rPr>
              <a:t>2</a:t>
            </a:r>
            <a:r>
              <a:rPr sz="2400" dirty="0">
                <a:solidFill>
                  <a:srgbClr val="344B5E"/>
                </a:solidFill>
                <a:latin typeface="Arial"/>
                <a:cs typeface="Arial"/>
              </a:rPr>
              <a:t>] </a:t>
            </a:r>
            <a:r>
              <a:rPr sz="2400" dirty="0">
                <a:solidFill>
                  <a:srgbClr val="344B5E"/>
                </a:solidFill>
                <a:latin typeface="Wingdings"/>
                <a:cs typeface="Wingdings"/>
              </a:rPr>
              <a:t></a:t>
            </a:r>
            <a:r>
              <a:rPr sz="2400" dirty="0">
                <a:solidFill>
                  <a:srgbClr val="344B5E"/>
                </a:solidFill>
                <a:latin typeface="Times New Roman"/>
                <a:cs typeface="Times New Roman"/>
              </a:rPr>
              <a:t> </a:t>
            </a:r>
            <a:r>
              <a:rPr sz="2400" dirty="0">
                <a:solidFill>
                  <a:srgbClr val="344B5E"/>
                </a:solidFill>
                <a:latin typeface="Arial"/>
                <a:cs typeface="Arial"/>
              </a:rPr>
              <a:t>[0.7</a:t>
            </a:r>
            <a:r>
              <a:rPr sz="2400" dirty="0">
                <a:solidFill>
                  <a:srgbClr val="C00000"/>
                </a:solidFill>
                <a:latin typeface="Arial"/>
                <a:cs typeface="Arial"/>
              </a:rPr>
              <a:t>a</a:t>
            </a:r>
            <a:r>
              <a:rPr sz="2400" baseline="-21164" dirty="0">
                <a:solidFill>
                  <a:srgbClr val="C00000"/>
                </a:solidFill>
                <a:latin typeface="Arial"/>
                <a:cs typeface="Arial"/>
              </a:rPr>
              <a:t>1 </a:t>
            </a:r>
            <a:r>
              <a:rPr sz="2400" dirty="0">
                <a:solidFill>
                  <a:srgbClr val="344B5E"/>
                </a:solidFill>
                <a:latin typeface="Arial"/>
                <a:cs typeface="Arial"/>
              </a:rPr>
              <a:t>, 0.9</a:t>
            </a:r>
            <a:r>
              <a:rPr sz="2400" dirty="0">
                <a:solidFill>
                  <a:srgbClr val="0433FF"/>
                </a:solidFill>
                <a:latin typeface="Arial"/>
                <a:cs typeface="Arial"/>
              </a:rPr>
              <a:t>a</a:t>
            </a:r>
            <a:r>
              <a:rPr sz="2400" baseline="-21164" dirty="0">
                <a:solidFill>
                  <a:srgbClr val="0433FF"/>
                </a:solidFill>
                <a:latin typeface="Arial"/>
                <a:cs typeface="Arial"/>
              </a:rPr>
              <a:t>2 </a:t>
            </a:r>
            <a:r>
              <a:rPr sz="2400" dirty="0">
                <a:solidFill>
                  <a:srgbClr val="344B5E"/>
                </a:solidFill>
                <a:latin typeface="Arial"/>
                <a:cs typeface="Arial"/>
              </a:rPr>
              <a:t>, </a:t>
            </a:r>
            <a:r>
              <a:rPr lang="en-US" altLang="zh-CN" sz="2400" dirty="0">
                <a:solidFill>
                  <a:srgbClr val="344B5E"/>
                </a:solidFill>
                <a:latin typeface="Arial"/>
                <a:cs typeface="Arial"/>
              </a:rPr>
              <a:t> </a:t>
            </a:r>
            <a:r>
              <a:rPr sz="2400" dirty="0">
                <a:solidFill>
                  <a:srgbClr val="344B5E"/>
                </a:solidFill>
                <a:latin typeface="Arial"/>
                <a:cs typeface="Arial"/>
              </a:rPr>
              <a:t>-0.6</a:t>
            </a:r>
            <a:r>
              <a:rPr sz="2400" dirty="0">
                <a:solidFill>
                  <a:srgbClr val="9BB808"/>
                </a:solidFill>
                <a:latin typeface="Arial"/>
                <a:cs typeface="Arial"/>
              </a:rPr>
              <a:t>a</a:t>
            </a:r>
            <a:r>
              <a:rPr sz="2400" baseline="-21164" dirty="0">
                <a:solidFill>
                  <a:srgbClr val="9BB808"/>
                </a:solidFill>
                <a:latin typeface="Arial"/>
                <a:cs typeface="Arial"/>
              </a:rPr>
              <a:t>3</a:t>
            </a:r>
            <a:r>
              <a:rPr sz="2400" dirty="0">
                <a:solidFill>
                  <a:srgbClr val="344B5E"/>
                </a:solidFill>
                <a:latin typeface="Arial"/>
                <a:cs typeface="Arial"/>
              </a:rPr>
              <a:t>]</a:t>
            </a:r>
            <a:endParaRPr sz="2400" dirty="0">
              <a:latin typeface="Arial"/>
              <a:cs typeface="Arial"/>
            </a:endParaRPr>
          </a:p>
        </p:txBody>
      </p:sp>
    </p:spTree>
    <p:extLst>
      <p:ext uri="{BB962C8B-B14F-4D97-AF65-F5344CB8AC3E}">
        <p14:creationId xmlns:p14="http://schemas.microsoft.com/office/powerpoint/2010/main" val="940098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2764" y="2466595"/>
            <a:ext cx="515620" cy="513715"/>
          </a:xfrm>
          <a:custGeom>
            <a:avLst/>
            <a:gdLst/>
            <a:ahLst/>
            <a:cxnLst/>
            <a:rect l="l" t="t" r="r" b="b"/>
            <a:pathLst>
              <a:path w="515619" h="513714">
                <a:moveTo>
                  <a:pt x="0" y="256793"/>
                </a:moveTo>
                <a:lnTo>
                  <a:pt x="4149" y="210625"/>
                </a:lnTo>
                <a:lnTo>
                  <a:pt x="16113" y="167175"/>
                </a:lnTo>
                <a:lnTo>
                  <a:pt x="35164" y="127169"/>
                </a:lnTo>
                <a:lnTo>
                  <a:pt x="60575" y="91330"/>
                </a:lnTo>
                <a:lnTo>
                  <a:pt x="91617" y="60383"/>
                </a:lnTo>
                <a:lnTo>
                  <a:pt x="127564" y="35051"/>
                </a:lnTo>
                <a:lnTo>
                  <a:pt x="167688" y="16061"/>
                </a:lnTo>
                <a:lnTo>
                  <a:pt x="211261" y="4136"/>
                </a:lnTo>
                <a:lnTo>
                  <a:pt x="257556" y="0"/>
                </a:lnTo>
                <a:lnTo>
                  <a:pt x="303850" y="4136"/>
                </a:lnTo>
                <a:lnTo>
                  <a:pt x="347423" y="16061"/>
                </a:lnTo>
                <a:lnTo>
                  <a:pt x="387547" y="35052"/>
                </a:lnTo>
                <a:lnTo>
                  <a:pt x="423494" y="60383"/>
                </a:lnTo>
                <a:lnTo>
                  <a:pt x="454536" y="91330"/>
                </a:lnTo>
                <a:lnTo>
                  <a:pt x="479947" y="127169"/>
                </a:lnTo>
                <a:lnTo>
                  <a:pt x="498998" y="167175"/>
                </a:lnTo>
                <a:lnTo>
                  <a:pt x="510962" y="210625"/>
                </a:lnTo>
                <a:lnTo>
                  <a:pt x="515112" y="256793"/>
                </a:lnTo>
                <a:lnTo>
                  <a:pt x="510962" y="302962"/>
                </a:lnTo>
                <a:lnTo>
                  <a:pt x="498998" y="346412"/>
                </a:lnTo>
                <a:lnTo>
                  <a:pt x="479947" y="386418"/>
                </a:lnTo>
                <a:lnTo>
                  <a:pt x="454536" y="422257"/>
                </a:lnTo>
                <a:lnTo>
                  <a:pt x="423494" y="453204"/>
                </a:lnTo>
                <a:lnTo>
                  <a:pt x="387547" y="478535"/>
                </a:lnTo>
                <a:lnTo>
                  <a:pt x="347423" y="497526"/>
                </a:lnTo>
                <a:lnTo>
                  <a:pt x="303850" y="509451"/>
                </a:lnTo>
                <a:lnTo>
                  <a:pt x="257556" y="513587"/>
                </a:lnTo>
                <a:lnTo>
                  <a:pt x="211261" y="509451"/>
                </a:lnTo>
                <a:lnTo>
                  <a:pt x="167688" y="497526"/>
                </a:lnTo>
                <a:lnTo>
                  <a:pt x="127564" y="478535"/>
                </a:lnTo>
                <a:lnTo>
                  <a:pt x="91617" y="453204"/>
                </a:lnTo>
                <a:lnTo>
                  <a:pt x="60575" y="422257"/>
                </a:lnTo>
                <a:lnTo>
                  <a:pt x="35164" y="386418"/>
                </a:lnTo>
                <a:lnTo>
                  <a:pt x="16113" y="346412"/>
                </a:lnTo>
                <a:lnTo>
                  <a:pt x="4149" y="302962"/>
                </a:lnTo>
                <a:lnTo>
                  <a:pt x="0" y="256793"/>
                </a:lnTo>
                <a:close/>
              </a:path>
            </a:pathLst>
          </a:custGeom>
          <a:ln w="9144">
            <a:solidFill>
              <a:srgbClr val="84ADAF"/>
            </a:solidFill>
          </a:ln>
        </p:spPr>
        <p:txBody>
          <a:bodyPr wrap="square" lIns="0" tIns="0" rIns="0" bIns="0" rtlCol="0"/>
          <a:lstStyle/>
          <a:p>
            <a:endParaRPr/>
          </a:p>
        </p:txBody>
      </p:sp>
      <p:sp>
        <p:nvSpPr>
          <p:cNvPr id="3" name="object 3"/>
          <p:cNvSpPr/>
          <p:nvPr/>
        </p:nvSpPr>
        <p:spPr>
          <a:xfrm>
            <a:off x="2217420" y="2381250"/>
            <a:ext cx="685800" cy="685800"/>
          </a:xfrm>
          <a:custGeom>
            <a:avLst/>
            <a:gdLst/>
            <a:ahLst/>
            <a:cxnLst/>
            <a:rect l="l" t="t" r="r" b="b"/>
            <a:pathLst>
              <a:path w="685800" h="685800">
                <a:moveTo>
                  <a:pt x="0" y="342900"/>
                </a:moveTo>
                <a:lnTo>
                  <a:pt x="3130" y="296375"/>
                </a:lnTo>
                <a:lnTo>
                  <a:pt x="12250" y="251751"/>
                </a:lnTo>
                <a:lnTo>
                  <a:pt x="26949" y="209436"/>
                </a:lnTo>
                <a:lnTo>
                  <a:pt x="46820" y="169841"/>
                </a:lnTo>
                <a:lnTo>
                  <a:pt x="71454" y="133373"/>
                </a:lnTo>
                <a:lnTo>
                  <a:pt x="100441" y="100441"/>
                </a:lnTo>
                <a:lnTo>
                  <a:pt x="133373" y="71454"/>
                </a:lnTo>
                <a:lnTo>
                  <a:pt x="169841" y="46820"/>
                </a:lnTo>
                <a:lnTo>
                  <a:pt x="209436" y="26949"/>
                </a:lnTo>
                <a:lnTo>
                  <a:pt x="251751" y="12250"/>
                </a:lnTo>
                <a:lnTo>
                  <a:pt x="296375" y="3130"/>
                </a:lnTo>
                <a:lnTo>
                  <a:pt x="342900" y="0"/>
                </a:lnTo>
                <a:lnTo>
                  <a:pt x="389424" y="3130"/>
                </a:lnTo>
                <a:lnTo>
                  <a:pt x="434048" y="12250"/>
                </a:lnTo>
                <a:lnTo>
                  <a:pt x="476363" y="26949"/>
                </a:lnTo>
                <a:lnTo>
                  <a:pt x="515958" y="46820"/>
                </a:lnTo>
                <a:lnTo>
                  <a:pt x="552426" y="71454"/>
                </a:lnTo>
                <a:lnTo>
                  <a:pt x="585358" y="100441"/>
                </a:lnTo>
                <a:lnTo>
                  <a:pt x="614345" y="133373"/>
                </a:lnTo>
                <a:lnTo>
                  <a:pt x="638979" y="169841"/>
                </a:lnTo>
                <a:lnTo>
                  <a:pt x="658850" y="209436"/>
                </a:lnTo>
                <a:lnTo>
                  <a:pt x="673549" y="251751"/>
                </a:lnTo>
                <a:lnTo>
                  <a:pt x="682669" y="296375"/>
                </a:lnTo>
                <a:lnTo>
                  <a:pt x="685800" y="342900"/>
                </a:lnTo>
                <a:lnTo>
                  <a:pt x="682669" y="389424"/>
                </a:lnTo>
                <a:lnTo>
                  <a:pt x="673549" y="434048"/>
                </a:lnTo>
                <a:lnTo>
                  <a:pt x="658850" y="476363"/>
                </a:lnTo>
                <a:lnTo>
                  <a:pt x="638979" y="515958"/>
                </a:lnTo>
                <a:lnTo>
                  <a:pt x="614345" y="552426"/>
                </a:lnTo>
                <a:lnTo>
                  <a:pt x="585358" y="585358"/>
                </a:lnTo>
                <a:lnTo>
                  <a:pt x="552426" y="614345"/>
                </a:lnTo>
                <a:lnTo>
                  <a:pt x="515958" y="638979"/>
                </a:lnTo>
                <a:lnTo>
                  <a:pt x="476363" y="658850"/>
                </a:lnTo>
                <a:lnTo>
                  <a:pt x="434048" y="673549"/>
                </a:lnTo>
                <a:lnTo>
                  <a:pt x="389424" y="682669"/>
                </a:lnTo>
                <a:lnTo>
                  <a:pt x="342900" y="685800"/>
                </a:lnTo>
                <a:lnTo>
                  <a:pt x="296375" y="682669"/>
                </a:lnTo>
                <a:lnTo>
                  <a:pt x="251751" y="673549"/>
                </a:lnTo>
                <a:lnTo>
                  <a:pt x="209436" y="658850"/>
                </a:lnTo>
                <a:lnTo>
                  <a:pt x="169841" y="638979"/>
                </a:lnTo>
                <a:lnTo>
                  <a:pt x="133373" y="614345"/>
                </a:lnTo>
                <a:lnTo>
                  <a:pt x="100441" y="585358"/>
                </a:lnTo>
                <a:lnTo>
                  <a:pt x="71454" y="552426"/>
                </a:lnTo>
                <a:lnTo>
                  <a:pt x="46820" y="515958"/>
                </a:lnTo>
                <a:lnTo>
                  <a:pt x="26949" y="476363"/>
                </a:lnTo>
                <a:lnTo>
                  <a:pt x="12250" y="434048"/>
                </a:lnTo>
                <a:lnTo>
                  <a:pt x="3130" y="389424"/>
                </a:lnTo>
                <a:lnTo>
                  <a:pt x="0" y="342900"/>
                </a:lnTo>
                <a:close/>
              </a:path>
            </a:pathLst>
          </a:custGeom>
          <a:ln w="9144">
            <a:solidFill>
              <a:srgbClr val="84ADAF"/>
            </a:solidFill>
          </a:ln>
        </p:spPr>
        <p:txBody>
          <a:bodyPr wrap="square" lIns="0" tIns="0" rIns="0" bIns="0" rtlCol="0"/>
          <a:lstStyle/>
          <a:p>
            <a:endParaRPr/>
          </a:p>
        </p:txBody>
      </p:sp>
      <p:sp>
        <p:nvSpPr>
          <p:cNvPr id="4" name="object 4"/>
          <p:cNvSpPr/>
          <p:nvPr/>
        </p:nvSpPr>
        <p:spPr>
          <a:xfrm>
            <a:off x="2089404" y="2251710"/>
            <a:ext cx="943610" cy="943610"/>
          </a:xfrm>
          <a:custGeom>
            <a:avLst/>
            <a:gdLst/>
            <a:ahLst/>
            <a:cxnLst/>
            <a:rect l="l" t="t" r="r" b="b"/>
            <a:pathLst>
              <a:path w="943610" h="943610">
                <a:moveTo>
                  <a:pt x="0" y="471677"/>
                </a:moveTo>
                <a:lnTo>
                  <a:pt x="2435" y="423455"/>
                </a:lnTo>
                <a:lnTo>
                  <a:pt x="9583" y="376625"/>
                </a:lnTo>
                <a:lnTo>
                  <a:pt x="21207" y="331424"/>
                </a:lnTo>
                <a:lnTo>
                  <a:pt x="37070" y="288089"/>
                </a:lnTo>
                <a:lnTo>
                  <a:pt x="56933" y="246858"/>
                </a:lnTo>
                <a:lnTo>
                  <a:pt x="80561" y="207968"/>
                </a:lnTo>
                <a:lnTo>
                  <a:pt x="107715" y="171656"/>
                </a:lnTo>
                <a:lnTo>
                  <a:pt x="138160" y="138160"/>
                </a:lnTo>
                <a:lnTo>
                  <a:pt x="171656" y="107715"/>
                </a:lnTo>
                <a:lnTo>
                  <a:pt x="207968" y="80561"/>
                </a:lnTo>
                <a:lnTo>
                  <a:pt x="246858" y="56933"/>
                </a:lnTo>
                <a:lnTo>
                  <a:pt x="288089" y="37070"/>
                </a:lnTo>
                <a:lnTo>
                  <a:pt x="331424" y="21207"/>
                </a:lnTo>
                <a:lnTo>
                  <a:pt x="376625" y="9583"/>
                </a:lnTo>
                <a:lnTo>
                  <a:pt x="423455" y="2435"/>
                </a:lnTo>
                <a:lnTo>
                  <a:pt x="471677" y="0"/>
                </a:lnTo>
                <a:lnTo>
                  <a:pt x="519900" y="2435"/>
                </a:lnTo>
                <a:lnTo>
                  <a:pt x="566730" y="9583"/>
                </a:lnTo>
                <a:lnTo>
                  <a:pt x="611931" y="21207"/>
                </a:lnTo>
                <a:lnTo>
                  <a:pt x="655266" y="37070"/>
                </a:lnTo>
                <a:lnTo>
                  <a:pt x="696497" y="56933"/>
                </a:lnTo>
                <a:lnTo>
                  <a:pt x="735387" y="80561"/>
                </a:lnTo>
                <a:lnTo>
                  <a:pt x="771699" y="107715"/>
                </a:lnTo>
                <a:lnTo>
                  <a:pt x="805195" y="138160"/>
                </a:lnTo>
                <a:lnTo>
                  <a:pt x="835640" y="171656"/>
                </a:lnTo>
                <a:lnTo>
                  <a:pt x="862794" y="207968"/>
                </a:lnTo>
                <a:lnTo>
                  <a:pt x="886422" y="246858"/>
                </a:lnTo>
                <a:lnTo>
                  <a:pt x="906285" y="288089"/>
                </a:lnTo>
                <a:lnTo>
                  <a:pt x="922148" y="331424"/>
                </a:lnTo>
                <a:lnTo>
                  <a:pt x="933772" y="376625"/>
                </a:lnTo>
                <a:lnTo>
                  <a:pt x="940920" y="423455"/>
                </a:lnTo>
                <a:lnTo>
                  <a:pt x="943356" y="471677"/>
                </a:lnTo>
                <a:lnTo>
                  <a:pt x="940920" y="519900"/>
                </a:lnTo>
                <a:lnTo>
                  <a:pt x="933772" y="566730"/>
                </a:lnTo>
                <a:lnTo>
                  <a:pt x="922148" y="611931"/>
                </a:lnTo>
                <a:lnTo>
                  <a:pt x="906285" y="655266"/>
                </a:lnTo>
                <a:lnTo>
                  <a:pt x="886422" y="696497"/>
                </a:lnTo>
                <a:lnTo>
                  <a:pt x="862794" y="735387"/>
                </a:lnTo>
                <a:lnTo>
                  <a:pt x="835640" y="771699"/>
                </a:lnTo>
                <a:lnTo>
                  <a:pt x="805195" y="805195"/>
                </a:lnTo>
                <a:lnTo>
                  <a:pt x="771699" y="835640"/>
                </a:lnTo>
                <a:lnTo>
                  <a:pt x="735387" y="862794"/>
                </a:lnTo>
                <a:lnTo>
                  <a:pt x="696497" y="886422"/>
                </a:lnTo>
                <a:lnTo>
                  <a:pt x="655266" y="906285"/>
                </a:lnTo>
                <a:lnTo>
                  <a:pt x="611931" y="922148"/>
                </a:lnTo>
                <a:lnTo>
                  <a:pt x="566730" y="933772"/>
                </a:lnTo>
                <a:lnTo>
                  <a:pt x="519900" y="940920"/>
                </a:lnTo>
                <a:lnTo>
                  <a:pt x="471677" y="943356"/>
                </a:lnTo>
                <a:lnTo>
                  <a:pt x="423455" y="940920"/>
                </a:lnTo>
                <a:lnTo>
                  <a:pt x="376625" y="933772"/>
                </a:lnTo>
                <a:lnTo>
                  <a:pt x="331424" y="922148"/>
                </a:lnTo>
                <a:lnTo>
                  <a:pt x="288089" y="906285"/>
                </a:lnTo>
                <a:lnTo>
                  <a:pt x="246858" y="886422"/>
                </a:lnTo>
                <a:lnTo>
                  <a:pt x="207968" y="862794"/>
                </a:lnTo>
                <a:lnTo>
                  <a:pt x="171656" y="835640"/>
                </a:lnTo>
                <a:lnTo>
                  <a:pt x="138160" y="805195"/>
                </a:lnTo>
                <a:lnTo>
                  <a:pt x="107715" y="771699"/>
                </a:lnTo>
                <a:lnTo>
                  <a:pt x="80561" y="735387"/>
                </a:lnTo>
                <a:lnTo>
                  <a:pt x="56933" y="696497"/>
                </a:lnTo>
                <a:lnTo>
                  <a:pt x="37070" y="655266"/>
                </a:lnTo>
                <a:lnTo>
                  <a:pt x="21207" y="611931"/>
                </a:lnTo>
                <a:lnTo>
                  <a:pt x="9583" y="566730"/>
                </a:lnTo>
                <a:lnTo>
                  <a:pt x="2435" y="519900"/>
                </a:lnTo>
                <a:lnTo>
                  <a:pt x="0" y="471677"/>
                </a:lnTo>
                <a:close/>
              </a:path>
            </a:pathLst>
          </a:custGeom>
          <a:ln w="9144">
            <a:solidFill>
              <a:srgbClr val="84ADAF"/>
            </a:solidFill>
          </a:ln>
        </p:spPr>
        <p:txBody>
          <a:bodyPr wrap="square" lIns="0" tIns="0" rIns="0" bIns="0" rtlCol="0"/>
          <a:lstStyle/>
          <a:p>
            <a:endParaRPr/>
          </a:p>
        </p:txBody>
      </p:sp>
      <p:sp>
        <p:nvSpPr>
          <p:cNvPr id="5" name="object 5"/>
          <p:cNvSpPr/>
          <p:nvPr/>
        </p:nvSpPr>
        <p:spPr>
          <a:xfrm>
            <a:off x="1845564" y="2009395"/>
            <a:ext cx="1430020" cy="1428115"/>
          </a:xfrm>
          <a:custGeom>
            <a:avLst/>
            <a:gdLst/>
            <a:ahLst/>
            <a:cxnLst/>
            <a:rect l="l" t="t" r="r" b="b"/>
            <a:pathLst>
              <a:path w="1430020" h="1428114">
                <a:moveTo>
                  <a:pt x="0" y="713993"/>
                </a:moveTo>
                <a:lnTo>
                  <a:pt x="1649" y="665108"/>
                </a:lnTo>
                <a:lnTo>
                  <a:pt x="6525" y="617107"/>
                </a:lnTo>
                <a:lnTo>
                  <a:pt x="14522" y="570097"/>
                </a:lnTo>
                <a:lnTo>
                  <a:pt x="25534" y="524183"/>
                </a:lnTo>
                <a:lnTo>
                  <a:pt x="39453" y="479473"/>
                </a:lnTo>
                <a:lnTo>
                  <a:pt x="56173" y="436072"/>
                </a:lnTo>
                <a:lnTo>
                  <a:pt x="75588" y="394087"/>
                </a:lnTo>
                <a:lnTo>
                  <a:pt x="97592" y="353624"/>
                </a:lnTo>
                <a:lnTo>
                  <a:pt x="122077" y="314790"/>
                </a:lnTo>
                <a:lnTo>
                  <a:pt x="148938" y="277690"/>
                </a:lnTo>
                <a:lnTo>
                  <a:pt x="178067" y="242432"/>
                </a:lnTo>
                <a:lnTo>
                  <a:pt x="209359" y="209121"/>
                </a:lnTo>
                <a:lnTo>
                  <a:pt x="242707" y="177864"/>
                </a:lnTo>
                <a:lnTo>
                  <a:pt x="278003" y="148767"/>
                </a:lnTo>
                <a:lnTo>
                  <a:pt x="315143" y="121937"/>
                </a:lnTo>
                <a:lnTo>
                  <a:pt x="354019" y="97479"/>
                </a:lnTo>
                <a:lnTo>
                  <a:pt x="394525" y="75501"/>
                </a:lnTo>
                <a:lnTo>
                  <a:pt x="436554" y="56108"/>
                </a:lnTo>
                <a:lnTo>
                  <a:pt x="480000" y="39407"/>
                </a:lnTo>
                <a:lnTo>
                  <a:pt x="524756" y="25504"/>
                </a:lnTo>
                <a:lnTo>
                  <a:pt x="570717" y="14505"/>
                </a:lnTo>
                <a:lnTo>
                  <a:pt x="617774" y="6517"/>
                </a:lnTo>
                <a:lnTo>
                  <a:pt x="665823" y="1647"/>
                </a:lnTo>
                <a:lnTo>
                  <a:pt x="714756" y="0"/>
                </a:lnTo>
                <a:lnTo>
                  <a:pt x="763688" y="1647"/>
                </a:lnTo>
                <a:lnTo>
                  <a:pt x="811737" y="6517"/>
                </a:lnTo>
                <a:lnTo>
                  <a:pt x="858794" y="14505"/>
                </a:lnTo>
                <a:lnTo>
                  <a:pt x="904755" y="25504"/>
                </a:lnTo>
                <a:lnTo>
                  <a:pt x="949511" y="39407"/>
                </a:lnTo>
                <a:lnTo>
                  <a:pt x="992957" y="56108"/>
                </a:lnTo>
                <a:lnTo>
                  <a:pt x="1034986" y="75501"/>
                </a:lnTo>
                <a:lnTo>
                  <a:pt x="1075492" y="97479"/>
                </a:lnTo>
                <a:lnTo>
                  <a:pt x="1114368" y="121937"/>
                </a:lnTo>
                <a:lnTo>
                  <a:pt x="1151508" y="148767"/>
                </a:lnTo>
                <a:lnTo>
                  <a:pt x="1186804" y="177864"/>
                </a:lnTo>
                <a:lnTo>
                  <a:pt x="1220152" y="209121"/>
                </a:lnTo>
                <a:lnTo>
                  <a:pt x="1251444" y="242432"/>
                </a:lnTo>
                <a:lnTo>
                  <a:pt x="1280573" y="277690"/>
                </a:lnTo>
                <a:lnTo>
                  <a:pt x="1307434" y="314790"/>
                </a:lnTo>
                <a:lnTo>
                  <a:pt x="1331919" y="353624"/>
                </a:lnTo>
                <a:lnTo>
                  <a:pt x="1353923" y="394087"/>
                </a:lnTo>
                <a:lnTo>
                  <a:pt x="1373338" y="436072"/>
                </a:lnTo>
                <a:lnTo>
                  <a:pt x="1390058" y="479473"/>
                </a:lnTo>
                <a:lnTo>
                  <a:pt x="1403977" y="524183"/>
                </a:lnTo>
                <a:lnTo>
                  <a:pt x="1414989" y="570097"/>
                </a:lnTo>
                <a:lnTo>
                  <a:pt x="1422986" y="617107"/>
                </a:lnTo>
                <a:lnTo>
                  <a:pt x="1427862" y="665108"/>
                </a:lnTo>
                <a:lnTo>
                  <a:pt x="1429512" y="713993"/>
                </a:lnTo>
                <a:lnTo>
                  <a:pt x="1427862" y="762879"/>
                </a:lnTo>
                <a:lnTo>
                  <a:pt x="1422986" y="810880"/>
                </a:lnTo>
                <a:lnTo>
                  <a:pt x="1414989" y="857890"/>
                </a:lnTo>
                <a:lnTo>
                  <a:pt x="1403977" y="903804"/>
                </a:lnTo>
                <a:lnTo>
                  <a:pt x="1390058" y="948514"/>
                </a:lnTo>
                <a:lnTo>
                  <a:pt x="1373338" y="991915"/>
                </a:lnTo>
                <a:lnTo>
                  <a:pt x="1353923" y="1033900"/>
                </a:lnTo>
                <a:lnTo>
                  <a:pt x="1331919" y="1074363"/>
                </a:lnTo>
                <a:lnTo>
                  <a:pt x="1307434" y="1113197"/>
                </a:lnTo>
                <a:lnTo>
                  <a:pt x="1280573" y="1150297"/>
                </a:lnTo>
                <a:lnTo>
                  <a:pt x="1251444" y="1185555"/>
                </a:lnTo>
                <a:lnTo>
                  <a:pt x="1220152" y="1218866"/>
                </a:lnTo>
                <a:lnTo>
                  <a:pt x="1186804" y="1250123"/>
                </a:lnTo>
                <a:lnTo>
                  <a:pt x="1151508" y="1279220"/>
                </a:lnTo>
                <a:lnTo>
                  <a:pt x="1114368" y="1306050"/>
                </a:lnTo>
                <a:lnTo>
                  <a:pt x="1075492" y="1330508"/>
                </a:lnTo>
                <a:lnTo>
                  <a:pt x="1034986" y="1352486"/>
                </a:lnTo>
                <a:lnTo>
                  <a:pt x="992957" y="1371879"/>
                </a:lnTo>
                <a:lnTo>
                  <a:pt x="949511" y="1388580"/>
                </a:lnTo>
                <a:lnTo>
                  <a:pt x="904755" y="1402483"/>
                </a:lnTo>
                <a:lnTo>
                  <a:pt x="858794" y="1413482"/>
                </a:lnTo>
                <a:lnTo>
                  <a:pt x="811737" y="1421470"/>
                </a:lnTo>
                <a:lnTo>
                  <a:pt x="763688" y="1426340"/>
                </a:lnTo>
                <a:lnTo>
                  <a:pt x="714756" y="1427987"/>
                </a:lnTo>
                <a:lnTo>
                  <a:pt x="665823" y="1426340"/>
                </a:lnTo>
                <a:lnTo>
                  <a:pt x="617774" y="1421470"/>
                </a:lnTo>
                <a:lnTo>
                  <a:pt x="570717" y="1413482"/>
                </a:lnTo>
                <a:lnTo>
                  <a:pt x="524756" y="1402483"/>
                </a:lnTo>
                <a:lnTo>
                  <a:pt x="480000" y="1388580"/>
                </a:lnTo>
                <a:lnTo>
                  <a:pt x="436554" y="1371879"/>
                </a:lnTo>
                <a:lnTo>
                  <a:pt x="394525" y="1352486"/>
                </a:lnTo>
                <a:lnTo>
                  <a:pt x="354019" y="1330508"/>
                </a:lnTo>
                <a:lnTo>
                  <a:pt x="315143" y="1306050"/>
                </a:lnTo>
                <a:lnTo>
                  <a:pt x="278003" y="1279220"/>
                </a:lnTo>
                <a:lnTo>
                  <a:pt x="242707" y="1250123"/>
                </a:lnTo>
                <a:lnTo>
                  <a:pt x="209359" y="1218866"/>
                </a:lnTo>
                <a:lnTo>
                  <a:pt x="178067" y="1185555"/>
                </a:lnTo>
                <a:lnTo>
                  <a:pt x="148938" y="1150297"/>
                </a:lnTo>
                <a:lnTo>
                  <a:pt x="122077" y="1113197"/>
                </a:lnTo>
                <a:lnTo>
                  <a:pt x="97592" y="1074363"/>
                </a:lnTo>
                <a:lnTo>
                  <a:pt x="75588" y="1033900"/>
                </a:lnTo>
                <a:lnTo>
                  <a:pt x="56173" y="991915"/>
                </a:lnTo>
                <a:lnTo>
                  <a:pt x="39453" y="948514"/>
                </a:lnTo>
                <a:lnTo>
                  <a:pt x="25534" y="903804"/>
                </a:lnTo>
                <a:lnTo>
                  <a:pt x="14522" y="857890"/>
                </a:lnTo>
                <a:lnTo>
                  <a:pt x="6525" y="810880"/>
                </a:lnTo>
                <a:lnTo>
                  <a:pt x="1649" y="762879"/>
                </a:lnTo>
                <a:lnTo>
                  <a:pt x="0" y="713993"/>
                </a:lnTo>
                <a:close/>
              </a:path>
            </a:pathLst>
          </a:custGeom>
          <a:ln w="9144">
            <a:solidFill>
              <a:srgbClr val="84ADAF"/>
            </a:solidFill>
          </a:ln>
        </p:spPr>
        <p:txBody>
          <a:bodyPr wrap="square" lIns="0" tIns="0" rIns="0" bIns="0" rtlCol="0"/>
          <a:lstStyle/>
          <a:p>
            <a:endParaRPr/>
          </a:p>
        </p:txBody>
      </p:sp>
      <p:sp>
        <p:nvSpPr>
          <p:cNvPr id="6" name="object 6"/>
          <p:cNvSpPr/>
          <p:nvPr/>
        </p:nvSpPr>
        <p:spPr>
          <a:xfrm>
            <a:off x="2360677" y="2522982"/>
            <a:ext cx="399415" cy="401320"/>
          </a:xfrm>
          <a:custGeom>
            <a:avLst/>
            <a:gdLst/>
            <a:ahLst/>
            <a:cxnLst/>
            <a:rect l="l" t="t" r="r" b="b"/>
            <a:pathLst>
              <a:path w="399414" h="401319">
                <a:moveTo>
                  <a:pt x="0" y="200405"/>
                </a:moveTo>
                <a:lnTo>
                  <a:pt x="5274" y="154434"/>
                </a:lnTo>
                <a:lnTo>
                  <a:pt x="20296" y="112245"/>
                </a:lnTo>
                <a:lnTo>
                  <a:pt x="43867" y="75035"/>
                </a:lnTo>
                <a:lnTo>
                  <a:pt x="74787" y="44007"/>
                </a:lnTo>
                <a:lnTo>
                  <a:pt x="111856" y="20358"/>
                </a:lnTo>
                <a:lnTo>
                  <a:pt x="153875" y="5289"/>
                </a:lnTo>
                <a:lnTo>
                  <a:pt x="199644" y="0"/>
                </a:lnTo>
                <a:lnTo>
                  <a:pt x="245412" y="5289"/>
                </a:lnTo>
                <a:lnTo>
                  <a:pt x="287431" y="20358"/>
                </a:lnTo>
                <a:lnTo>
                  <a:pt x="324500" y="44007"/>
                </a:lnTo>
                <a:lnTo>
                  <a:pt x="355420" y="75035"/>
                </a:lnTo>
                <a:lnTo>
                  <a:pt x="378991" y="112245"/>
                </a:lnTo>
                <a:lnTo>
                  <a:pt x="394013" y="154434"/>
                </a:lnTo>
                <a:lnTo>
                  <a:pt x="399288" y="200405"/>
                </a:lnTo>
                <a:lnTo>
                  <a:pt x="394013" y="246377"/>
                </a:lnTo>
                <a:lnTo>
                  <a:pt x="378991" y="288566"/>
                </a:lnTo>
                <a:lnTo>
                  <a:pt x="355420" y="325776"/>
                </a:lnTo>
                <a:lnTo>
                  <a:pt x="324500" y="356804"/>
                </a:lnTo>
                <a:lnTo>
                  <a:pt x="287431" y="380453"/>
                </a:lnTo>
                <a:lnTo>
                  <a:pt x="245412" y="395522"/>
                </a:lnTo>
                <a:lnTo>
                  <a:pt x="199644" y="400811"/>
                </a:lnTo>
                <a:lnTo>
                  <a:pt x="153875" y="395522"/>
                </a:lnTo>
                <a:lnTo>
                  <a:pt x="111856" y="380453"/>
                </a:lnTo>
                <a:lnTo>
                  <a:pt x="74787" y="356804"/>
                </a:lnTo>
                <a:lnTo>
                  <a:pt x="43867" y="325776"/>
                </a:lnTo>
                <a:lnTo>
                  <a:pt x="20296" y="288566"/>
                </a:lnTo>
                <a:lnTo>
                  <a:pt x="5274" y="246377"/>
                </a:lnTo>
                <a:lnTo>
                  <a:pt x="0" y="200405"/>
                </a:lnTo>
                <a:close/>
              </a:path>
            </a:pathLst>
          </a:custGeom>
          <a:ln w="9144">
            <a:solidFill>
              <a:srgbClr val="84ADAF"/>
            </a:solidFill>
          </a:ln>
        </p:spPr>
        <p:txBody>
          <a:bodyPr wrap="square" lIns="0" tIns="0" rIns="0" bIns="0" rtlCol="0"/>
          <a:lstStyle/>
          <a:p>
            <a:endParaRPr/>
          </a:p>
        </p:txBody>
      </p:sp>
      <p:sp>
        <p:nvSpPr>
          <p:cNvPr id="7" name="object 7"/>
          <p:cNvSpPr/>
          <p:nvPr/>
        </p:nvSpPr>
        <p:spPr>
          <a:xfrm>
            <a:off x="1531619" y="1695450"/>
            <a:ext cx="2057400" cy="2057400"/>
          </a:xfrm>
          <a:custGeom>
            <a:avLst/>
            <a:gdLst/>
            <a:ahLst/>
            <a:cxnLst/>
            <a:rect l="l" t="t" r="r" b="b"/>
            <a:pathLst>
              <a:path w="2057400" h="2057400">
                <a:moveTo>
                  <a:pt x="0" y="1028700"/>
                </a:moveTo>
                <a:lnTo>
                  <a:pt x="1119" y="980269"/>
                </a:lnTo>
                <a:lnTo>
                  <a:pt x="4445" y="932415"/>
                </a:lnTo>
                <a:lnTo>
                  <a:pt x="9927" y="885187"/>
                </a:lnTo>
                <a:lnTo>
                  <a:pt x="17517" y="838635"/>
                </a:lnTo>
                <a:lnTo>
                  <a:pt x="27165" y="792808"/>
                </a:lnTo>
                <a:lnTo>
                  <a:pt x="38821" y="747756"/>
                </a:lnTo>
                <a:lnTo>
                  <a:pt x="52437" y="703527"/>
                </a:lnTo>
                <a:lnTo>
                  <a:pt x="67963" y="660171"/>
                </a:lnTo>
                <a:lnTo>
                  <a:pt x="85349" y="617737"/>
                </a:lnTo>
                <a:lnTo>
                  <a:pt x="104547" y="576276"/>
                </a:lnTo>
                <a:lnTo>
                  <a:pt x="125506" y="535836"/>
                </a:lnTo>
                <a:lnTo>
                  <a:pt x="148178" y="496466"/>
                </a:lnTo>
                <a:lnTo>
                  <a:pt x="172512" y="458216"/>
                </a:lnTo>
                <a:lnTo>
                  <a:pt x="198461" y="421136"/>
                </a:lnTo>
                <a:lnTo>
                  <a:pt x="225974" y="385274"/>
                </a:lnTo>
                <a:lnTo>
                  <a:pt x="255001" y="350680"/>
                </a:lnTo>
                <a:lnTo>
                  <a:pt x="285494" y="317404"/>
                </a:lnTo>
                <a:lnTo>
                  <a:pt x="317404" y="285494"/>
                </a:lnTo>
                <a:lnTo>
                  <a:pt x="350680" y="255001"/>
                </a:lnTo>
                <a:lnTo>
                  <a:pt x="385274" y="225974"/>
                </a:lnTo>
                <a:lnTo>
                  <a:pt x="421136" y="198461"/>
                </a:lnTo>
                <a:lnTo>
                  <a:pt x="458216" y="172512"/>
                </a:lnTo>
                <a:lnTo>
                  <a:pt x="496466" y="148178"/>
                </a:lnTo>
                <a:lnTo>
                  <a:pt x="535836" y="125506"/>
                </a:lnTo>
                <a:lnTo>
                  <a:pt x="576276" y="104547"/>
                </a:lnTo>
                <a:lnTo>
                  <a:pt x="617737" y="85349"/>
                </a:lnTo>
                <a:lnTo>
                  <a:pt x="660171" y="67963"/>
                </a:lnTo>
                <a:lnTo>
                  <a:pt x="703527" y="52437"/>
                </a:lnTo>
                <a:lnTo>
                  <a:pt x="747756" y="38821"/>
                </a:lnTo>
                <a:lnTo>
                  <a:pt x="792808" y="27165"/>
                </a:lnTo>
                <a:lnTo>
                  <a:pt x="838635" y="17517"/>
                </a:lnTo>
                <a:lnTo>
                  <a:pt x="885187" y="9927"/>
                </a:lnTo>
                <a:lnTo>
                  <a:pt x="932415" y="4445"/>
                </a:lnTo>
                <a:lnTo>
                  <a:pt x="980269" y="1119"/>
                </a:lnTo>
                <a:lnTo>
                  <a:pt x="1028700" y="0"/>
                </a:lnTo>
                <a:lnTo>
                  <a:pt x="1077130" y="1119"/>
                </a:lnTo>
                <a:lnTo>
                  <a:pt x="1124984" y="4445"/>
                </a:lnTo>
                <a:lnTo>
                  <a:pt x="1172212" y="9927"/>
                </a:lnTo>
                <a:lnTo>
                  <a:pt x="1218764" y="17517"/>
                </a:lnTo>
                <a:lnTo>
                  <a:pt x="1264591" y="27165"/>
                </a:lnTo>
                <a:lnTo>
                  <a:pt x="1309643" y="38821"/>
                </a:lnTo>
                <a:lnTo>
                  <a:pt x="1353872" y="52437"/>
                </a:lnTo>
                <a:lnTo>
                  <a:pt x="1397228" y="67963"/>
                </a:lnTo>
                <a:lnTo>
                  <a:pt x="1439662" y="85349"/>
                </a:lnTo>
                <a:lnTo>
                  <a:pt x="1481123" y="104547"/>
                </a:lnTo>
                <a:lnTo>
                  <a:pt x="1521563" y="125506"/>
                </a:lnTo>
                <a:lnTo>
                  <a:pt x="1560933" y="148178"/>
                </a:lnTo>
                <a:lnTo>
                  <a:pt x="1599183" y="172512"/>
                </a:lnTo>
                <a:lnTo>
                  <a:pt x="1636263" y="198461"/>
                </a:lnTo>
                <a:lnTo>
                  <a:pt x="1672125" y="225974"/>
                </a:lnTo>
                <a:lnTo>
                  <a:pt x="1706719" y="255001"/>
                </a:lnTo>
                <a:lnTo>
                  <a:pt x="1739995" y="285494"/>
                </a:lnTo>
                <a:lnTo>
                  <a:pt x="1771905" y="317404"/>
                </a:lnTo>
                <a:lnTo>
                  <a:pt x="1802398" y="350680"/>
                </a:lnTo>
                <a:lnTo>
                  <a:pt x="1831425" y="385274"/>
                </a:lnTo>
                <a:lnTo>
                  <a:pt x="1858938" y="421136"/>
                </a:lnTo>
                <a:lnTo>
                  <a:pt x="1884887" y="458216"/>
                </a:lnTo>
                <a:lnTo>
                  <a:pt x="1909221" y="496466"/>
                </a:lnTo>
                <a:lnTo>
                  <a:pt x="1931893" y="535836"/>
                </a:lnTo>
                <a:lnTo>
                  <a:pt x="1952852" y="576276"/>
                </a:lnTo>
                <a:lnTo>
                  <a:pt x="1972050" y="617737"/>
                </a:lnTo>
                <a:lnTo>
                  <a:pt x="1989436" y="660171"/>
                </a:lnTo>
                <a:lnTo>
                  <a:pt x="2004962" y="703527"/>
                </a:lnTo>
                <a:lnTo>
                  <a:pt x="2018578" y="747756"/>
                </a:lnTo>
                <a:lnTo>
                  <a:pt x="2030234" y="792808"/>
                </a:lnTo>
                <a:lnTo>
                  <a:pt x="2039882" y="838635"/>
                </a:lnTo>
                <a:lnTo>
                  <a:pt x="2047472" y="885187"/>
                </a:lnTo>
                <a:lnTo>
                  <a:pt x="2052954" y="932415"/>
                </a:lnTo>
                <a:lnTo>
                  <a:pt x="2056280" y="980269"/>
                </a:lnTo>
                <a:lnTo>
                  <a:pt x="2057400" y="1028700"/>
                </a:lnTo>
                <a:lnTo>
                  <a:pt x="2056280" y="1077130"/>
                </a:lnTo>
                <a:lnTo>
                  <a:pt x="2052954" y="1124984"/>
                </a:lnTo>
                <a:lnTo>
                  <a:pt x="2047472" y="1172212"/>
                </a:lnTo>
                <a:lnTo>
                  <a:pt x="2039882" y="1218764"/>
                </a:lnTo>
                <a:lnTo>
                  <a:pt x="2030234" y="1264591"/>
                </a:lnTo>
                <a:lnTo>
                  <a:pt x="2018578" y="1309643"/>
                </a:lnTo>
                <a:lnTo>
                  <a:pt x="2004962" y="1353872"/>
                </a:lnTo>
                <a:lnTo>
                  <a:pt x="1989436" y="1397228"/>
                </a:lnTo>
                <a:lnTo>
                  <a:pt x="1972050" y="1439662"/>
                </a:lnTo>
                <a:lnTo>
                  <a:pt x="1952852" y="1481123"/>
                </a:lnTo>
                <a:lnTo>
                  <a:pt x="1931893" y="1521563"/>
                </a:lnTo>
                <a:lnTo>
                  <a:pt x="1909221" y="1560933"/>
                </a:lnTo>
                <a:lnTo>
                  <a:pt x="1884887" y="1599183"/>
                </a:lnTo>
                <a:lnTo>
                  <a:pt x="1858938" y="1636263"/>
                </a:lnTo>
                <a:lnTo>
                  <a:pt x="1831425" y="1672125"/>
                </a:lnTo>
                <a:lnTo>
                  <a:pt x="1802398" y="1706719"/>
                </a:lnTo>
                <a:lnTo>
                  <a:pt x="1771905" y="1739995"/>
                </a:lnTo>
                <a:lnTo>
                  <a:pt x="1739995" y="1771905"/>
                </a:lnTo>
                <a:lnTo>
                  <a:pt x="1706719" y="1802398"/>
                </a:lnTo>
                <a:lnTo>
                  <a:pt x="1672125" y="1831425"/>
                </a:lnTo>
                <a:lnTo>
                  <a:pt x="1636263" y="1858938"/>
                </a:lnTo>
                <a:lnTo>
                  <a:pt x="1599183" y="1884887"/>
                </a:lnTo>
                <a:lnTo>
                  <a:pt x="1560933" y="1909221"/>
                </a:lnTo>
                <a:lnTo>
                  <a:pt x="1521563" y="1931893"/>
                </a:lnTo>
                <a:lnTo>
                  <a:pt x="1481123" y="1952852"/>
                </a:lnTo>
                <a:lnTo>
                  <a:pt x="1439662" y="1972050"/>
                </a:lnTo>
                <a:lnTo>
                  <a:pt x="1397228" y="1989436"/>
                </a:lnTo>
                <a:lnTo>
                  <a:pt x="1353872" y="2004962"/>
                </a:lnTo>
                <a:lnTo>
                  <a:pt x="1309643" y="2018578"/>
                </a:lnTo>
                <a:lnTo>
                  <a:pt x="1264591" y="2030234"/>
                </a:lnTo>
                <a:lnTo>
                  <a:pt x="1218764" y="2039882"/>
                </a:lnTo>
                <a:lnTo>
                  <a:pt x="1172212" y="2047472"/>
                </a:lnTo>
                <a:lnTo>
                  <a:pt x="1124984" y="2052954"/>
                </a:lnTo>
                <a:lnTo>
                  <a:pt x="1077130" y="2056280"/>
                </a:lnTo>
                <a:lnTo>
                  <a:pt x="1028700" y="2057400"/>
                </a:lnTo>
                <a:lnTo>
                  <a:pt x="980269" y="2056280"/>
                </a:lnTo>
                <a:lnTo>
                  <a:pt x="932415" y="2052954"/>
                </a:lnTo>
                <a:lnTo>
                  <a:pt x="885187" y="2047472"/>
                </a:lnTo>
                <a:lnTo>
                  <a:pt x="838635" y="2039882"/>
                </a:lnTo>
                <a:lnTo>
                  <a:pt x="792808" y="2030234"/>
                </a:lnTo>
                <a:lnTo>
                  <a:pt x="747756" y="2018578"/>
                </a:lnTo>
                <a:lnTo>
                  <a:pt x="703527" y="2004962"/>
                </a:lnTo>
                <a:lnTo>
                  <a:pt x="660171" y="1989436"/>
                </a:lnTo>
                <a:lnTo>
                  <a:pt x="617737" y="1972050"/>
                </a:lnTo>
                <a:lnTo>
                  <a:pt x="576276" y="1952852"/>
                </a:lnTo>
                <a:lnTo>
                  <a:pt x="535836" y="1931893"/>
                </a:lnTo>
                <a:lnTo>
                  <a:pt x="496466" y="1909221"/>
                </a:lnTo>
                <a:lnTo>
                  <a:pt x="458216" y="1884887"/>
                </a:lnTo>
                <a:lnTo>
                  <a:pt x="421136" y="1858938"/>
                </a:lnTo>
                <a:lnTo>
                  <a:pt x="385274" y="1831425"/>
                </a:lnTo>
                <a:lnTo>
                  <a:pt x="350680" y="1802398"/>
                </a:lnTo>
                <a:lnTo>
                  <a:pt x="317404" y="1771905"/>
                </a:lnTo>
                <a:lnTo>
                  <a:pt x="285494" y="1739995"/>
                </a:lnTo>
                <a:lnTo>
                  <a:pt x="255001" y="1706719"/>
                </a:lnTo>
                <a:lnTo>
                  <a:pt x="225974" y="1672125"/>
                </a:lnTo>
                <a:lnTo>
                  <a:pt x="198461" y="1636263"/>
                </a:lnTo>
                <a:lnTo>
                  <a:pt x="172512" y="1599183"/>
                </a:lnTo>
                <a:lnTo>
                  <a:pt x="148178" y="1560933"/>
                </a:lnTo>
                <a:lnTo>
                  <a:pt x="125506" y="1521563"/>
                </a:lnTo>
                <a:lnTo>
                  <a:pt x="104547" y="1481123"/>
                </a:lnTo>
                <a:lnTo>
                  <a:pt x="85349" y="1439662"/>
                </a:lnTo>
                <a:lnTo>
                  <a:pt x="67963" y="1397228"/>
                </a:lnTo>
                <a:lnTo>
                  <a:pt x="52437" y="1353872"/>
                </a:lnTo>
                <a:lnTo>
                  <a:pt x="38821" y="1309643"/>
                </a:lnTo>
                <a:lnTo>
                  <a:pt x="27165" y="1264591"/>
                </a:lnTo>
                <a:lnTo>
                  <a:pt x="17517" y="1218764"/>
                </a:lnTo>
                <a:lnTo>
                  <a:pt x="9927" y="1172212"/>
                </a:lnTo>
                <a:lnTo>
                  <a:pt x="4445" y="1124984"/>
                </a:lnTo>
                <a:lnTo>
                  <a:pt x="1119" y="1077130"/>
                </a:lnTo>
                <a:lnTo>
                  <a:pt x="0" y="1028700"/>
                </a:lnTo>
                <a:close/>
              </a:path>
            </a:pathLst>
          </a:custGeom>
          <a:ln w="9144">
            <a:solidFill>
              <a:srgbClr val="84ADAF"/>
            </a:solidFill>
          </a:ln>
        </p:spPr>
        <p:txBody>
          <a:bodyPr wrap="square" lIns="0" tIns="0" rIns="0" bIns="0" rtlCol="0"/>
          <a:lstStyle/>
          <a:p>
            <a:endParaRPr/>
          </a:p>
        </p:txBody>
      </p:sp>
      <p:sp>
        <p:nvSpPr>
          <p:cNvPr id="8" name="object 8"/>
          <p:cNvSpPr/>
          <p:nvPr/>
        </p:nvSpPr>
        <p:spPr>
          <a:xfrm>
            <a:off x="3640836" y="1616201"/>
            <a:ext cx="2755391" cy="24277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11" name="object 11"/>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2" name="object 12"/>
          <p:cNvSpPr txBox="1"/>
          <p:nvPr/>
        </p:nvSpPr>
        <p:spPr>
          <a:xfrm>
            <a:off x="103550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14" name="object 14"/>
          <p:cNvSpPr/>
          <p:nvPr/>
        </p:nvSpPr>
        <p:spPr>
          <a:xfrm>
            <a:off x="2427733" y="2590038"/>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15" name="object 15"/>
          <p:cNvSpPr/>
          <p:nvPr/>
        </p:nvSpPr>
        <p:spPr>
          <a:xfrm>
            <a:off x="2427733" y="2590038"/>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6" name="object 16"/>
          <p:cNvSpPr/>
          <p:nvPr/>
        </p:nvSpPr>
        <p:spPr>
          <a:xfrm>
            <a:off x="5233416" y="28795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6F2F9F"/>
          </a:solidFill>
        </p:spPr>
        <p:txBody>
          <a:bodyPr wrap="square" lIns="0" tIns="0" rIns="0" bIns="0" rtlCol="0"/>
          <a:lstStyle/>
          <a:p>
            <a:endParaRPr/>
          </a:p>
        </p:txBody>
      </p:sp>
      <p:sp>
        <p:nvSpPr>
          <p:cNvPr id="17" name="object 17"/>
          <p:cNvSpPr/>
          <p:nvPr/>
        </p:nvSpPr>
        <p:spPr>
          <a:xfrm>
            <a:off x="5233416" y="28795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8" name="object 18"/>
          <p:cNvSpPr/>
          <p:nvPr/>
        </p:nvSpPr>
        <p:spPr>
          <a:xfrm>
            <a:off x="4546092" y="2516885"/>
            <a:ext cx="259079" cy="257810"/>
          </a:xfrm>
          <a:custGeom>
            <a:avLst/>
            <a:gdLst/>
            <a:ahLst/>
            <a:cxnLst/>
            <a:rect l="l" t="t" r="r" b="b"/>
            <a:pathLst>
              <a:path w="259079"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6F2F9F"/>
          </a:solidFill>
        </p:spPr>
        <p:txBody>
          <a:bodyPr wrap="square" lIns="0" tIns="0" rIns="0" bIns="0" rtlCol="0"/>
          <a:lstStyle/>
          <a:p>
            <a:endParaRPr/>
          </a:p>
        </p:txBody>
      </p:sp>
      <p:sp>
        <p:nvSpPr>
          <p:cNvPr id="19" name="object 19"/>
          <p:cNvSpPr/>
          <p:nvPr/>
        </p:nvSpPr>
        <p:spPr>
          <a:xfrm>
            <a:off x="4546092" y="2516885"/>
            <a:ext cx="259079" cy="257810"/>
          </a:xfrm>
          <a:custGeom>
            <a:avLst/>
            <a:gdLst/>
            <a:ahLst/>
            <a:cxnLst/>
            <a:rect l="l" t="t" r="r" b="b"/>
            <a:pathLst>
              <a:path w="259079"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1" name="object 21"/>
          <p:cNvSpPr txBox="1"/>
          <p:nvPr/>
        </p:nvSpPr>
        <p:spPr>
          <a:xfrm>
            <a:off x="3791204" y="3654805"/>
            <a:ext cx="1013967" cy="1207382"/>
          </a:xfrm>
          <a:prstGeom prst="rect">
            <a:avLst/>
          </a:prstGeom>
        </p:spPr>
        <p:txBody>
          <a:bodyPr vert="horz" wrap="square" lIns="0" tIns="12065" rIns="0" bIns="0" rtlCol="0">
            <a:spAutoFit/>
          </a:bodyPr>
          <a:lstStyle/>
          <a:p>
            <a:pPr marL="12700" marR="5080" algn="just">
              <a:lnSpc>
                <a:spcPct val="150000"/>
              </a:lnSpc>
              <a:spcBef>
                <a:spcPts val="95"/>
              </a:spcBef>
            </a:pPr>
            <a:r>
              <a:rPr dirty="0">
                <a:solidFill>
                  <a:srgbClr val="C00000"/>
                </a:solidFill>
                <a:latin typeface="Arial"/>
                <a:cs typeface="Arial"/>
              </a:rPr>
              <a:t>a</a:t>
            </a:r>
            <a:r>
              <a:rPr baseline="-21164" dirty="0">
                <a:solidFill>
                  <a:srgbClr val="C00000"/>
                </a:solidFill>
                <a:latin typeface="Arial"/>
                <a:cs typeface="Arial"/>
              </a:rPr>
              <a:t>1</a:t>
            </a:r>
            <a:r>
              <a:rPr dirty="0">
                <a:solidFill>
                  <a:srgbClr val="C00000"/>
                </a:solidFill>
                <a:latin typeface="Arial"/>
                <a:cs typeface="Arial"/>
              </a:rPr>
              <a:t>=0.50  </a:t>
            </a:r>
            <a:r>
              <a:rPr dirty="0">
                <a:solidFill>
                  <a:srgbClr val="0433FF"/>
                </a:solidFill>
                <a:latin typeface="Arial"/>
                <a:cs typeface="Arial"/>
              </a:rPr>
              <a:t>a</a:t>
            </a:r>
            <a:r>
              <a:rPr baseline="-21164" dirty="0">
                <a:solidFill>
                  <a:srgbClr val="0433FF"/>
                </a:solidFill>
                <a:latin typeface="Arial"/>
                <a:cs typeface="Arial"/>
              </a:rPr>
              <a:t>2</a:t>
            </a:r>
            <a:r>
              <a:rPr dirty="0">
                <a:solidFill>
                  <a:srgbClr val="0433FF"/>
                </a:solidFill>
                <a:latin typeface="Arial"/>
                <a:cs typeface="Arial"/>
              </a:rPr>
              <a:t>=0.60  </a:t>
            </a:r>
            <a:r>
              <a:rPr dirty="0">
                <a:solidFill>
                  <a:srgbClr val="9BB808"/>
                </a:solidFill>
                <a:latin typeface="Arial"/>
                <a:cs typeface="Arial"/>
              </a:rPr>
              <a:t>a</a:t>
            </a:r>
            <a:r>
              <a:rPr baseline="-21164" dirty="0">
                <a:solidFill>
                  <a:srgbClr val="9BB808"/>
                </a:solidFill>
                <a:latin typeface="Arial"/>
                <a:cs typeface="Arial"/>
              </a:rPr>
              <a:t>3</a:t>
            </a:r>
            <a:r>
              <a:rPr dirty="0">
                <a:solidFill>
                  <a:srgbClr val="9BB808"/>
                </a:solidFill>
                <a:latin typeface="Arial"/>
                <a:cs typeface="Arial"/>
              </a:rPr>
              <a:t>=0.70</a:t>
            </a:r>
            <a:endParaRPr dirty="0">
              <a:latin typeface="Arial"/>
              <a:cs typeface="Arial"/>
            </a:endParaRPr>
          </a:p>
        </p:txBody>
      </p:sp>
      <p:sp>
        <p:nvSpPr>
          <p:cNvPr id="22" name="object 22"/>
          <p:cNvSpPr/>
          <p:nvPr/>
        </p:nvSpPr>
        <p:spPr>
          <a:xfrm>
            <a:off x="3988308" y="3403854"/>
            <a:ext cx="256540" cy="256540"/>
          </a:xfrm>
          <a:custGeom>
            <a:avLst/>
            <a:gdLst/>
            <a:ahLst/>
            <a:cxnLst/>
            <a:rect l="l" t="t" r="r" b="b"/>
            <a:pathLst>
              <a:path w="256539"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7195B0"/>
          </a:solidFill>
        </p:spPr>
        <p:txBody>
          <a:bodyPr wrap="square" lIns="0" tIns="0" rIns="0" bIns="0" rtlCol="0"/>
          <a:lstStyle/>
          <a:p>
            <a:endParaRPr/>
          </a:p>
        </p:txBody>
      </p:sp>
      <p:sp>
        <p:nvSpPr>
          <p:cNvPr id="23" name="object 23"/>
          <p:cNvSpPr/>
          <p:nvPr/>
        </p:nvSpPr>
        <p:spPr>
          <a:xfrm>
            <a:off x="3988308" y="3403854"/>
            <a:ext cx="256540" cy="256540"/>
          </a:xfrm>
          <a:custGeom>
            <a:avLst/>
            <a:gdLst/>
            <a:ahLst/>
            <a:cxnLst/>
            <a:rect l="l" t="t" r="r" b="b"/>
            <a:pathLst>
              <a:path w="256539" h="256539">
                <a:moveTo>
                  <a:pt x="0" y="128015"/>
                </a:moveTo>
                <a:lnTo>
                  <a:pt x="10054" y="78170"/>
                </a:lnTo>
                <a:lnTo>
                  <a:pt x="37480" y="37480"/>
                </a:lnTo>
                <a:lnTo>
                  <a:pt x="78170" y="10054"/>
                </a:lnTo>
                <a:lnTo>
                  <a:pt x="128015" y="0"/>
                </a:lnTo>
                <a:lnTo>
                  <a:pt x="177861" y="10054"/>
                </a:lnTo>
                <a:lnTo>
                  <a:pt x="218551" y="37480"/>
                </a:lnTo>
                <a:lnTo>
                  <a:pt x="245977" y="78170"/>
                </a:lnTo>
                <a:lnTo>
                  <a:pt x="256031" y="128015"/>
                </a:lnTo>
                <a:lnTo>
                  <a:pt x="245977" y="177861"/>
                </a:lnTo>
                <a:lnTo>
                  <a:pt x="218551" y="218551"/>
                </a:lnTo>
                <a:lnTo>
                  <a:pt x="177861" y="245977"/>
                </a:lnTo>
                <a:lnTo>
                  <a:pt x="128015" y="256031"/>
                </a:lnTo>
                <a:lnTo>
                  <a:pt x="78170" y="245977"/>
                </a:lnTo>
                <a:lnTo>
                  <a:pt x="37480" y="218551"/>
                </a:lnTo>
                <a:lnTo>
                  <a:pt x="10054" y="177861"/>
                </a:lnTo>
                <a:lnTo>
                  <a:pt x="0" y="128015"/>
                </a:lnTo>
                <a:close/>
              </a:path>
            </a:pathLst>
          </a:custGeom>
          <a:ln w="6096">
            <a:solidFill>
              <a:srgbClr val="202020"/>
            </a:solidFill>
          </a:ln>
        </p:spPr>
        <p:txBody>
          <a:bodyPr wrap="square" lIns="0" tIns="0" rIns="0" bIns="0" rtlCol="0"/>
          <a:lstStyle/>
          <a:p>
            <a:endParaRPr/>
          </a:p>
        </p:txBody>
      </p:sp>
      <p:sp>
        <p:nvSpPr>
          <p:cNvPr id="24" name="object 24"/>
          <p:cNvSpPr/>
          <p:nvPr/>
        </p:nvSpPr>
        <p:spPr>
          <a:xfrm>
            <a:off x="4258056" y="2253234"/>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3"/>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3"/>
                </a:lnTo>
                <a:lnTo>
                  <a:pt x="317321" y="118577"/>
                </a:lnTo>
                <a:lnTo>
                  <a:pt x="301046" y="79981"/>
                </a:lnTo>
                <a:lnTo>
                  <a:pt x="275796" y="47291"/>
                </a:lnTo>
                <a:lnTo>
                  <a:pt x="243106" y="22041"/>
                </a:lnTo>
                <a:lnTo>
                  <a:pt x="204510" y="5766"/>
                </a:lnTo>
                <a:lnTo>
                  <a:pt x="161544" y="0"/>
                </a:lnTo>
                <a:close/>
              </a:path>
            </a:pathLst>
          </a:custGeom>
          <a:solidFill>
            <a:srgbClr val="FFFFFF"/>
          </a:solidFill>
        </p:spPr>
        <p:txBody>
          <a:bodyPr wrap="square" lIns="0" tIns="0" rIns="0" bIns="0" rtlCol="0"/>
          <a:lstStyle/>
          <a:p>
            <a:endParaRPr/>
          </a:p>
        </p:txBody>
      </p:sp>
      <p:sp>
        <p:nvSpPr>
          <p:cNvPr id="25" name="object 25"/>
          <p:cNvSpPr txBox="1"/>
          <p:nvPr/>
        </p:nvSpPr>
        <p:spPr>
          <a:xfrm>
            <a:off x="4335527" y="2283841"/>
            <a:ext cx="169545" cy="228909"/>
          </a:xfrm>
          <a:prstGeom prst="rect">
            <a:avLst/>
          </a:prstGeom>
        </p:spPr>
        <p:txBody>
          <a:bodyPr vert="horz" wrap="square" lIns="0" tIns="13335" rIns="0" bIns="0" rtlCol="0">
            <a:spAutoFit/>
          </a:bodyPr>
          <a:lstStyle/>
          <a:p>
            <a:pPr marL="12700">
              <a:spcBef>
                <a:spcPts val="105"/>
              </a:spcBef>
            </a:pPr>
            <a:r>
              <a:rPr sz="1400" spc="-125" dirty="0">
                <a:solidFill>
                  <a:srgbClr val="C00000"/>
                </a:solidFill>
                <a:latin typeface="Arial"/>
                <a:cs typeface="Arial"/>
              </a:rPr>
              <a:t>a</a:t>
            </a:r>
            <a:r>
              <a:rPr sz="1350" spc="-44" baseline="-21604" dirty="0">
                <a:solidFill>
                  <a:srgbClr val="C00000"/>
                </a:solidFill>
                <a:latin typeface="Arial"/>
                <a:cs typeface="Arial"/>
              </a:rPr>
              <a:t>1</a:t>
            </a:r>
            <a:endParaRPr sz="1350" baseline="-21604">
              <a:latin typeface="Arial"/>
              <a:cs typeface="Arial"/>
            </a:endParaRPr>
          </a:p>
        </p:txBody>
      </p:sp>
      <p:sp>
        <p:nvSpPr>
          <p:cNvPr id="26" name="object 26"/>
          <p:cNvSpPr/>
          <p:nvPr/>
        </p:nvSpPr>
        <p:spPr>
          <a:xfrm>
            <a:off x="5401056" y="3117343"/>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4"/>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4"/>
                </a:lnTo>
                <a:lnTo>
                  <a:pt x="317321" y="118577"/>
                </a:lnTo>
                <a:lnTo>
                  <a:pt x="301046" y="79981"/>
                </a:lnTo>
                <a:lnTo>
                  <a:pt x="275796" y="47291"/>
                </a:lnTo>
                <a:lnTo>
                  <a:pt x="243106" y="22041"/>
                </a:lnTo>
                <a:lnTo>
                  <a:pt x="204510" y="5766"/>
                </a:lnTo>
                <a:lnTo>
                  <a:pt x="161544" y="0"/>
                </a:lnTo>
                <a:close/>
              </a:path>
            </a:pathLst>
          </a:custGeom>
          <a:solidFill>
            <a:srgbClr val="FFFFFF"/>
          </a:solidFill>
        </p:spPr>
        <p:txBody>
          <a:bodyPr wrap="square" lIns="0" tIns="0" rIns="0" bIns="0" rtlCol="0"/>
          <a:lstStyle/>
          <a:p>
            <a:endParaRPr/>
          </a:p>
        </p:txBody>
      </p:sp>
      <p:sp>
        <p:nvSpPr>
          <p:cNvPr id="27" name="object 27"/>
          <p:cNvSpPr txBox="1"/>
          <p:nvPr/>
        </p:nvSpPr>
        <p:spPr>
          <a:xfrm>
            <a:off x="5478272" y="3147568"/>
            <a:ext cx="169545" cy="228268"/>
          </a:xfrm>
          <a:prstGeom prst="rect">
            <a:avLst/>
          </a:prstGeom>
        </p:spPr>
        <p:txBody>
          <a:bodyPr vert="horz" wrap="square" lIns="0" tIns="12700" rIns="0" bIns="0" rtlCol="0">
            <a:spAutoFit/>
          </a:bodyPr>
          <a:lstStyle/>
          <a:p>
            <a:pPr marL="12700">
              <a:spcBef>
                <a:spcPts val="100"/>
              </a:spcBef>
            </a:pPr>
            <a:r>
              <a:rPr sz="1400" spc="-125" dirty="0">
                <a:solidFill>
                  <a:srgbClr val="0433FF"/>
                </a:solidFill>
                <a:latin typeface="Arial"/>
                <a:cs typeface="Arial"/>
              </a:rPr>
              <a:t>a</a:t>
            </a:r>
            <a:r>
              <a:rPr sz="1350" spc="-44" baseline="-21604" dirty="0">
                <a:solidFill>
                  <a:srgbClr val="0433FF"/>
                </a:solidFill>
                <a:latin typeface="Arial"/>
                <a:cs typeface="Arial"/>
              </a:rPr>
              <a:t>2</a:t>
            </a:r>
            <a:endParaRPr sz="1350" baseline="-21604">
              <a:latin typeface="Arial"/>
              <a:cs typeface="Arial"/>
            </a:endParaRPr>
          </a:p>
        </p:txBody>
      </p:sp>
      <p:sp>
        <p:nvSpPr>
          <p:cNvPr id="28" name="object 28"/>
          <p:cNvSpPr/>
          <p:nvPr/>
        </p:nvSpPr>
        <p:spPr>
          <a:xfrm>
            <a:off x="2581656" y="2277618"/>
            <a:ext cx="323215" cy="323215"/>
          </a:xfrm>
          <a:custGeom>
            <a:avLst/>
            <a:gdLst/>
            <a:ahLst/>
            <a:cxnLst/>
            <a:rect l="l" t="t" r="r" b="b"/>
            <a:pathLst>
              <a:path w="323214" h="323214">
                <a:moveTo>
                  <a:pt x="161544" y="0"/>
                </a:moveTo>
                <a:lnTo>
                  <a:pt x="118577" y="5766"/>
                </a:lnTo>
                <a:lnTo>
                  <a:pt x="79981" y="22041"/>
                </a:lnTo>
                <a:lnTo>
                  <a:pt x="47291" y="47291"/>
                </a:lnTo>
                <a:lnTo>
                  <a:pt x="22041" y="79981"/>
                </a:lnTo>
                <a:lnTo>
                  <a:pt x="5766" y="118577"/>
                </a:lnTo>
                <a:lnTo>
                  <a:pt x="0" y="161544"/>
                </a:lnTo>
                <a:lnTo>
                  <a:pt x="5766" y="204510"/>
                </a:lnTo>
                <a:lnTo>
                  <a:pt x="22041" y="243106"/>
                </a:lnTo>
                <a:lnTo>
                  <a:pt x="47291" y="275796"/>
                </a:lnTo>
                <a:lnTo>
                  <a:pt x="79981" y="301046"/>
                </a:lnTo>
                <a:lnTo>
                  <a:pt x="118577" y="317321"/>
                </a:lnTo>
                <a:lnTo>
                  <a:pt x="161544" y="323088"/>
                </a:lnTo>
                <a:lnTo>
                  <a:pt x="204510" y="317321"/>
                </a:lnTo>
                <a:lnTo>
                  <a:pt x="243106" y="301046"/>
                </a:lnTo>
                <a:lnTo>
                  <a:pt x="275796" y="275796"/>
                </a:lnTo>
                <a:lnTo>
                  <a:pt x="301046" y="243106"/>
                </a:lnTo>
                <a:lnTo>
                  <a:pt x="317321" y="204510"/>
                </a:lnTo>
                <a:lnTo>
                  <a:pt x="323088" y="161544"/>
                </a:lnTo>
                <a:lnTo>
                  <a:pt x="317321" y="118577"/>
                </a:lnTo>
                <a:lnTo>
                  <a:pt x="301046" y="79981"/>
                </a:lnTo>
                <a:lnTo>
                  <a:pt x="275796" y="47291"/>
                </a:lnTo>
                <a:lnTo>
                  <a:pt x="243106" y="22041"/>
                </a:lnTo>
                <a:lnTo>
                  <a:pt x="204510" y="5766"/>
                </a:lnTo>
                <a:lnTo>
                  <a:pt x="161544" y="0"/>
                </a:lnTo>
                <a:close/>
              </a:path>
            </a:pathLst>
          </a:custGeom>
          <a:solidFill>
            <a:srgbClr val="FFFFFF"/>
          </a:solidFill>
        </p:spPr>
        <p:txBody>
          <a:bodyPr wrap="square" lIns="0" tIns="0" rIns="0" bIns="0" rtlCol="0"/>
          <a:lstStyle/>
          <a:p>
            <a:endParaRPr/>
          </a:p>
        </p:txBody>
      </p:sp>
      <p:sp>
        <p:nvSpPr>
          <p:cNvPr id="29" name="object 29"/>
          <p:cNvSpPr txBox="1"/>
          <p:nvPr/>
        </p:nvSpPr>
        <p:spPr>
          <a:xfrm>
            <a:off x="2658237" y="2307590"/>
            <a:ext cx="169545" cy="228909"/>
          </a:xfrm>
          <a:prstGeom prst="rect">
            <a:avLst/>
          </a:prstGeom>
        </p:spPr>
        <p:txBody>
          <a:bodyPr vert="horz" wrap="square" lIns="0" tIns="13335" rIns="0" bIns="0" rtlCol="0">
            <a:spAutoFit/>
          </a:bodyPr>
          <a:lstStyle/>
          <a:p>
            <a:pPr marL="12700">
              <a:spcBef>
                <a:spcPts val="105"/>
              </a:spcBef>
            </a:pPr>
            <a:r>
              <a:rPr sz="1400" spc="-125" dirty="0">
                <a:solidFill>
                  <a:srgbClr val="9BB808"/>
                </a:solidFill>
                <a:latin typeface="Arial"/>
                <a:cs typeface="Arial"/>
              </a:rPr>
              <a:t>a</a:t>
            </a:r>
            <a:r>
              <a:rPr sz="1350" spc="-44" baseline="-21604" dirty="0">
                <a:solidFill>
                  <a:srgbClr val="9BB808"/>
                </a:solidFill>
                <a:latin typeface="Arial"/>
                <a:cs typeface="Arial"/>
              </a:rPr>
              <a:t>3</a:t>
            </a:r>
            <a:endParaRPr sz="1350" baseline="-21604">
              <a:latin typeface="Arial"/>
              <a:cs typeface="Arial"/>
            </a:endParaRPr>
          </a:p>
        </p:txBody>
      </p:sp>
      <p:sp>
        <p:nvSpPr>
          <p:cNvPr id="30" name="object 30"/>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47</a:t>
            </a:fld>
            <a:endParaRPr sz="800">
              <a:latin typeface="Arial"/>
              <a:cs typeface="Arial"/>
            </a:endParaRPr>
          </a:p>
        </p:txBody>
      </p:sp>
      <p:sp>
        <p:nvSpPr>
          <p:cNvPr id="32" name="标题 31">
            <a:extLst>
              <a:ext uri="{FF2B5EF4-FFF2-40B4-BE49-F238E27FC236}">
                <a16:creationId xmlns:a16="http://schemas.microsoft.com/office/drawing/2014/main" id="{81F00D49-028A-468D-8454-8C9E41824FE1}"/>
              </a:ext>
            </a:extLst>
          </p:cNvPr>
          <p:cNvSpPr>
            <a:spLocks noGrp="1"/>
          </p:cNvSpPr>
          <p:nvPr>
            <p:ph type="title"/>
          </p:nvPr>
        </p:nvSpPr>
        <p:spPr/>
        <p:txBody>
          <a:bodyPr/>
          <a:lstStyle/>
          <a:p>
            <a:r>
              <a:rPr lang="en-US" altLang="zh-CN" dirty="0"/>
              <a:t>SVM</a:t>
            </a:r>
            <a:r>
              <a:rPr lang="zh-CN" altLang="en-US" dirty="0"/>
              <a:t>高斯核函数</a:t>
            </a:r>
          </a:p>
        </p:txBody>
      </p:sp>
      <p:sp>
        <p:nvSpPr>
          <p:cNvPr id="31" name="文本框 30">
            <a:extLst>
              <a:ext uri="{FF2B5EF4-FFF2-40B4-BE49-F238E27FC236}">
                <a16:creationId xmlns:a16="http://schemas.microsoft.com/office/drawing/2014/main" id="{F9DFD54A-60D2-4191-B6B8-DE82305DD82F}"/>
              </a:ext>
            </a:extLst>
          </p:cNvPr>
          <p:cNvSpPr txBox="1"/>
          <p:nvPr/>
        </p:nvSpPr>
        <p:spPr>
          <a:xfrm>
            <a:off x="3189237" y="5013202"/>
            <a:ext cx="1917927" cy="338554"/>
          </a:xfrm>
          <a:prstGeom prst="rect">
            <a:avLst/>
          </a:prstGeom>
          <a:noFill/>
        </p:spPr>
        <p:txBody>
          <a:bodyPr wrap="square" rtlCol="0">
            <a:spAutoFit/>
          </a:bodyPr>
          <a:lstStyle/>
          <a:p>
            <a:r>
              <a:rPr lang="en-US" altLang="zh-CN" sz="1600" b="1" spc="20" dirty="0">
                <a:solidFill>
                  <a:srgbClr val="344B5E"/>
                </a:solidFill>
                <a:latin typeface="Trebuchet MS"/>
                <a:cs typeface="Trebuchet MS"/>
              </a:rPr>
              <a:t>IMDB </a:t>
            </a:r>
            <a:r>
              <a:rPr lang="en-US" altLang="zh-CN" sz="1600" b="1" spc="-85" dirty="0">
                <a:solidFill>
                  <a:srgbClr val="344B5E"/>
                </a:solidFill>
                <a:latin typeface="Trebuchet MS"/>
                <a:cs typeface="Trebuchet MS"/>
              </a:rPr>
              <a:t>User</a:t>
            </a:r>
            <a:r>
              <a:rPr lang="en-US" altLang="zh-CN" sz="1600" b="1" spc="-275" dirty="0">
                <a:solidFill>
                  <a:srgbClr val="344B5E"/>
                </a:solidFill>
                <a:latin typeface="Trebuchet MS"/>
                <a:cs typeface="Trebuchet MS"/>
              </a:rPr>
              <a:t> </a:t>
            </a:r>
            <a:r>
              <a:rPr lang="en-US" altLang="zh-CN" sz="1600" b="1" spc="-80" dirty="0">
                <a:solidFill>
                  <a:srgbClr val="344B5E"/>
                </a:solidFill>
                <a:latin typeface="Trebuchet MS"/>
                <a:cs typeface="Trebuchet MS"/>
              </a:rPr>
              <a:t>Rating</a:t>
            </a:r>
            <a:endParaRPr lang="en-US" altLang="zh-CN" sz="1600" dirty="0">
              <a:latin typeface="Trebuchet MS"/>
              <a:cs typeface="Trebuchet MS"/>
            </a:endParaRPr>
          </a:p>
        </p:txBody>
      </p:sp>
      <p:sp>
        <p:nvSpPr>
          <p:cNvPr id="33" name="object 19">
            <a:extLst>
              <a:ext uri="{FF2B5EF4-FFF2-40B4-BE49-F238E27FC236}">
                <a16:creationId xmlns:a16="http://schemas.microsoft.com/office/drawing/2014/main" id="{28B8791B-7D78-4D63-BB0E-17C6643A6900}"/>
              </a:ext>
            </a:extLst>
          </p:cNvPr>
          <p:cNvSpPr txBox="1"/>
          <p:nvPr/>
        </p:nvSpPr>
        <p:spPr>
          <a:xfrm>
            <a:off x="2454345" y="5500171"/>
            <a:ext cx="6614130" cy="763671"/>
          </a:xfrm>
          <a:prstGeom prst="rect">
            <a:avLst/>
          </a:prstGeom>
        </p:spPr>
        <p:txBody>
          <a:bodyPr vert="horz" wrap="square" lIns="0" tIns="12065" rIns="0" bIns="0" rtlCol="0">
            <a:spAutoFit/>
          </a:bodyPr>
          <a:lstStyle/>
          <a:p>
            <a:pPr marL="2224405" algn="ctr">
              <a:spcBef>
                <a:spcPts val="95"/>
              </a:spcBef>
            </a:pPr>
            <a:r>
              <a:rPr lang="zh-CN" altLang="en-US" sz="2400" b="1" dirty="0">
                <a:solidFill>
                  <a:srgbClr val="344B5E"/>
                </a:solidFill>
                <a:latin typeface="Arial"/>
                <a:cs typeface="Arial"/>
              </a:rPr>
              <a:t>转换</a:t>
            </a:r>
            <a:r>
              <a:rPr sz="2400" b="1" dirty="0">
                <a:solidFill>
                  <a:srgbClr val="344B5E"/>
                </a:solidFill>
                <a:latin typeface="Arial"/>
                <a:cs typeface="Arial"/>
              </a:rPr>
              <a:t>:</a:t>
            </a:r>
            <a:endParaRPr lang="en-US" sz="2400" b="1" dirty="0">
              <a:latin typeface="Arial"/>
              <a:cs typeface="Arial"/>
            </a:endParaRPr>
          </a:p>
          <a:p>
            <a:pPr marL="2224405" algn="ctr">
              <a:spcBef>
                <a:spcPts val="95"/>
              </a:spcBef>
            </a:pPr>
            <a:r>
              <a:rPr sz="2400" dirty="0">
                <a:solidFill>
                  <a:srgbClr val="344B5E"/>
                </a:solidFill>
                <a:latin typeface="Arial"/>
                <a:cs typeface="Arial"/>
              </a:rPr>
              <a:t>[x</a:t>
            </a:r>
            <a:r>
              <a:rPr sz="2400" baseline="-21164" dirty="0">
                <a:solidFill>
                  <a:srgbClr val="344B5E"/>
                </a:solidFill>
                <a:latin typeface="Arial"/>
                <a:cs typeface="Arial"/>
              </a:rPr>
              <a:t>1</a:t>
            </a:r>
            <a:r>
              <a:rPr sz="2400" dirty="0">
                <a:solidFill>
                  <a:srgbClr val="344B5E"/>
                </a:solidFill>
                <a:latin typeface="Arial"/>
                <a:cs typeface="Arial"/>
              </a:rPr>
              <a:t>, x</a:t>
            </a:r>
            <a:r>
              <a:rPr sz="2400" baseline="-21164" dirty="0">
                <a:solidFill>
                  <a:srgbClr val="344B5E"/>
                </a:solidFill>
                <a:latin typeface="Arial"/>
                <a:cs typeface="Arial"/>
              </a:rPr>
              <a:t>2</a:t>
            </a:r>
            <a:r>
              <a:rPr sz="2400" dirty="0">
                <a:solidFill>
                  <a:srgbClr val="344B5E"/>
                </a:solidFill>
                <a:latin typeface="Arial"/>
                <a:cs typeface="Arial"/>
              </a:rPr>
              <a:t>] </a:t>
            </a:r>
            <a:r>
              <a:rPr sz="2400" dirty="0">
                <a:solidFill>
                  <a:srgbClr val="344B5E"/>
                </a:solidFill>
                <a:latin typeface="Wingdings"/>
                <a:cs typeface="Wingdings"/>
              </a:rPr>
              <a:t></a:t>
            </a:r>
            <a:r>
              <a:rPr sz="2400" dirty="0">
                <a:solidFill>
                  <a:srgbClr val="344B5E"/>
                </a:solidFill>
                <a:latin typeface="Times New Roman"/>
                <a:cs typeface="Times New Roman"/>
              </a:rPr>
              <a:t> </a:t>
            </a:r>
            <a:r>
              <a:rPr sz="2400" dirty="0">
                <a:solidFill>
                  <a:srgbClr val="344B5E"/>
                </a:solidFill>
                <a:latin typeface="Arial"/>
                <a:cs typeface="Arial"/>
              </a:rPr>
              <a:t>[0.7</a:t>
            </a:r>
            <a:r>
              <a:rPr sz="2400" dirty="0">
                <a:solidFill>
                  <a:srgbClr val="C00000"/>
                </a:solidFill>
                <a:latin typeface="Arial"/>
                <a:cs typeface="Arial"/>
              </a:rPr>
              <a:t>a</a:t>
            </a:r>
            <a:r>
              <a:rPr sz="2400" baseline="-21164" dirty="0">
                <a:solidFill>
                  <a:srgbClr val="C00000"/>
                </a:solidFill>
                <a:latin typeface="Arial"/>
                <a:cs typeface="Arial"/>
              </a:rPr>
              <a:t>1 </a:t>
            </a:r>
            <a:r>
              <a:rPr sz="2400" dirty="0">
                <a:solidFill>
                  <a:srgbClr val="344B5E"/>
                </a:solidFill>
                <a:latin typeface="Arial"/>
                <a:cs typeface="Arial"/>
              </a:rPr>
              <a:t>, 0.9</a:t>
            </a:r>
            <a:r>
              <a:rPr sz="2400" dirty="0">
                <a:solidFill>
                  <a:srgbClr val="0433FF"/>
                </a:solidFill>
                <a:latin typeface="Arial"/>
                <a:cs typeface="Arial"/>
              </a:rPr>
              <a:t>a</a:t>
            </a:r>
            <a:r>
              <a:rPr sz="2400" baseline="-21164" dirty="0">
                <a:solidFill>
                  <a:srgbClr val="0433FF"/>
                </a:solidFill>
                <a:latin typeface="Arial"/>
                <a:cs typeface="Arial"/>
              </a:rPr>
              <a:t>2 </a:t>
            </a:r>
            <a:r>
              <a:rPr sz="2400" dirty="0">
                <a:solidFill>
                  <a:srgbClr val="344B5E"/>
                </a:solidFill>
                <a:latin typeface="Arial"/>
                <a:cs typeface="Arial"/>
              </a:rPr>
              <a:t>, </a:t>
            </a:r>
            <a:r>
              <a:rPr lang="en-US" altLang="zh-CN" sz="2400" dirty="0">
                <a:solidFill>
                  <a:srgbClr val="344B5E"/>
                </a:solidFill>
                <a:latin typeface="Arial"/>
                <a:cs typeface="Arial"/>
              </a:rPr>
              <a:t> </a:t>
            </a:r>
            <a:r>
              <a:rPr sz="2400" dirty="0">
                <a:solidFill>
                  <a:srgbClr val="344B5E"/>
                </a:solidFill>
                <a:latin typeface="Arial"/>
                <a:cs typeface="Arial"/>
              </a:rPr>
              <a:t>-0.6</a:t>
            </a:r>
            <a:r>
              <a:rPr sz="2400" dirty="0">
                <a:solidFill>
                  <a:srgbClr val="9BB808"/>
                </a:solidFill>
                <a:latin typeface="Arial"/>
                <a:cs typeface="Arial"/>
              </a:rPr>
              <a:t>a</a:t>
            </a:r>
            <a:r>
              <a:rPr sz="2400" baseline="-21164" dirty="0">
                <a:solidFill>
                  <a:srgbClr val="9BB808"/>
                </a:solidFill>
                <a:latin typeface="Arial"/>
                <a:cs typeface="Arial"/>
              </a:rPr>
              <a:t>3</a:t>
            </a:r>
            <a:r>
              <a:rPr sz="2400" dirty="0">
                <a:solidFill>
                  <a:srgbClr val="344B5E"/>
                </a:solidFill>
                <a:latin typeface="Arial"/>
                <a:cs typeface="Arial"/>
              </a:rPr>
              <a:t>]</a:t>
            </a:r>
            <a:endParaRPr sz="2400" dirty="0">
              <a:latin typeface="Arial"/>
              <a:cs typeface="Arial"/>
            </a:endParaRPr>
          </a:p>
        </p:txBody>
      </p:sp>
    </p:spTree>
    <p:extLst>
      <p:ext uri="{BB962C8B-B14F-4D97-AF65-F5344CB8AC3E}">
        <p14:creationId xmlns:p14="http://schemas.microsoft.com/office/powerpoint/2010/main" val="644700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5902" y="1297286"/>
            <a:ext cx="4367913" cy="1066254"/>
          </a:xfrm>
          <a:prstGeom prst="rect">
            <a:avLst/>
          </a:prstGeom>
        </p:spPr>
        <p:txBody>
          <a:bodyPr vert="horz" wrap="square" lIns="0" tIns="12065" rIns="0" bIns="0" rtlCol="0">
            <a:spAutoFit/>
          </a:bodyPr>
          <a:lstStyle/>
          <a:p>
            <a:pPr marL="12700">
              <a:lnSpc>
                <a:spcPct val="150000"/>
              </a:lnSpc>
              <a:spcBef>
                <a:spcPts val="95"/>
              </a:spcBef>
            </a:pPr>
            <a:r>
              <a:rPr lang="zh-CN" altLang="en-US" sz="2400" b="1" dirty="0">
                <a:solidFill>
                  <a:srgbClr val="344B5E"/>
                </a:solidFill>
                <a:latin typeface="Trebuchet MS"/>
                <a:cs typeface="Trebuchet MS"/>
              </a:rPr>
              <a:t>转换：</a:t>
            </a:r>
            <a:endParaRPr lang="en-US" altLang="zh-CN" sz="2400" b="1" dirty="0">
              <a:solidFill>
                <a:srgbClr val="344B5E"/>
              </a:solidFill>
              <a:latin typeface="Trebuchet MS"/>
              <a:cs typeface="Trebuchet MS"/>
            </a:endParaRPr>
          </a:p>
          <a:p>
            <a:pPr marL="12700">
              <a:lnSpc>
                <a:spcPct val="150000"/>
              </a:lnSpc>
              <a:spcBef>
                <a:spcPts val="95"/>
              </a:spcBef>
            </a:pPr>
            <a:r>
              <a:rPr sz="2400" dirty="0">
                <a:solidFill>
                  <a:srgbClr val="344B5E"/>
                </a:solidFill>
                <a:latin typeface="Arial"/>
                <a:cs typeface="Arial"/>
              </a:rPr>
              <a:t>[x</a:t>
            </a:r>
            <a:r>
              <a:rPr sz="2400" baseline="-21164" dirty="0">
                <a:solidFill>
                  <a:srgbClr val="344B5E"/>
                </a:solidFill>
                <a:latin typeface="Arial"/>
                <a:cs typeface="Arial"/>
              </a:rPr>
              <a:t>1</a:t>
            </a:r>
            <a:r>
              <a:rPr sz="2400" dirty="0">
                <a:solidFill>
                  <a:srgbClr val="344B5E"/>
                </a:solidFill>
                <a:latin typeface="Arial"/>
                <a:cs typeface="Arial"/>
              </a:rPr>
              <a:t>, x</a:t>
            </a:r>
            <a:r>
              <a:rPr sz="2400" baseline="-21164" dirty="0">
                <a:solidFill>
                  <a:srgbClr val="344B5E"/>
                </a:solidFill>
                <a:latin typeface="Arial"/>
                <a:cs typeface="Arial"/>
              </a:rPr>
              <a:t>2</a:t>
            </a:r>
            <a:r>
              <a:rPr sz="2400" dirty="0">
                <a:solidFill>
                  <a:srgbClr val="344B5E"/>
                </a:solidFill>
                <a:latin typeface="Arial"/>
                <a:cs typeface="Arial"/>
              </a:rPr>
              <a:t>] </a:t>
            </a:r>
            <a:r>
              <a:rPr sz="2400" dirty="0">
                <a:solidFill>
                  <a:srgbClr val="344B5E"/>
                </a:solidFill>
                <a:latin typeface="Wingdings"/>
                <a:cs typeface="Wingdings"/>
              </a:rPr>
              <a:t></a:t>
            </a:r>
            <a:r>
              <a:rPr sz="2400" dirty="0">
                <a:solidFill>
                  <a:srgbClr val="344B5E"/>
                </a:solidFill>
                <a:latin typeface="Times New Roman"/>
                <a:cs typeface="Times New Roman"/>
              </a:rPr>
              <a:t> </a:t>
            </a:r>
            <a:r>
              <a:rPr sz="2400" dirty="0">
                <a:solidFill>
                  <a:srgbClr val="344B5E"/>
                </a:solidFill>
                <a:latin typeface="Arial"/>
                <a:cs typeface="Arial"/>
              </a:rPr>
              <a:t>[0.7</a:t>
            </a:r>
            <a:r>
              <a:rPr sz="2400" dirty="0">
                <a:solidFill>
                  <a:srgbClr val="C00000"/>
                </a:solidFill>
                <a:latin typeface="Arial"/>
                <a:cs typeface="Arial"/>
              </a:rPr>
              <a:t>a</a:t>
            </a:r>
            <a:r>
              <a:rPr sz="2400" baseline="-21164" dirty="0">
                <a:solidFill>
                  <a:srgbClr val="C00000"/>
                </a:solidFill>
                <a:latin typeface="Arial"/>
                <a:cs typeface="Arial"/>
              </a:rPr>
              <a:t>1 </a:t>
            </a:r>
            <a:r>
              <a:rPr sz="2400" dirty="0">
                <a:solidFill>
                  <a:srgbClr val="344B5E"/>
                </a:solidFill>
                <a:latin typeface="Arial"/>
                <a:cs typeface="Arial"/>
              </a:rPr>
              <a:t>, 0.9</a:t>
            </a:r>
            <a:r>
              <a:rPr sz="2400" dirty="0">
                <a:solidFill>
                  <a:srgbClr val="0433FF"/>
                </a:solidFill>
                <a:latin typeface="Arial"/>
                <a:cs typeface="Arial"/>
              </a:rPr>
              <a:t>a</a:t>
            </a:r>
            <a:r>
              <a:rPr sz="2400" baseline="-21164" dirty="0">
                <a:solidFill>
                  <a:srgbClr val="0433FF"/>
                </a:solidFill>
                <a:latin typeface="Arial"/>
                <a:cs typeface="Arial"/>
              </a:rPr>
              <a:t>2 </a:t>
            </a:r>
            <a:r>
              <a:rPr sz="2400" dirty="0">
                <a:solidFill>
                  <a:srgbClr val="344B5E"/>
                </a:solidFill>
                <a:latin typeface="Arial"/>
                <a:cs typeface="Arial"/>
              </a:rPr>
              <a:t>, -0.6</a:t>
            </a:r>
            <a:r>
              <a:rPr sz="2400" dirty="0">
                <a:solidFill>
                  <a:srgbClr val="9BB808"/>
                </a:solidFill>
                <a:latin typeface="Arial"/>
                <a:cs typeface="Arial"/>
              </a:rPr>
              <a:t>a</a:t>
            </a:r>
            <a:r>
              <a:rPr sz="2400" baseline="-21164" dirty="0">
                <a:solidFill>
                  <a:srgbClr val="9BB808"/>
                </a:solidFill>
                <a:latin typeface="Arial"/>
                <a:cs typeface="Arial"/>
              </a:rPr>
              <a:t>3</a:t>
            </a:r>
            <a:r>
              <a:rPr sz="2400" dirty="0">
                <a:solidFill>
                  <a:srgbClr val="344B5E"/>
                </a:solidFill>
                <a:latin typeface="Arial"/>
                <a:cs typeface="Arial"/>
              </a:rPr>
              <a:t>]</a:t>
            </a:r>
            <a:endParaRPr sz="2400" dirty="0">
              <a:latin typeface="Arial"/>
              <a:cs typeface="Arial"/>
            </a:endParaRPr>
          </a:p>
        </p:txBody>
      </p:sp>
      <p:sp>
        <p:nvSpPr>
          <p:cNvPr id="4" name="object 4"/>
          <p:cNvSpPr txBox="1"/>
          <p:nvPr/>
        </p:nvSpPr>
        <p:spPr>
          <a:xfrm>
            <a:off x="2258642" y="5048441"/>
            <a:ext cx="1359535" cy="258404"/>
          </a:xfrm>
          <a:prstGeom prst="rect">
            <a:avLst/>
          </a:prstGeom>
        </p:spPr>
        <p:txBody>
          <a:bodyPr vert="horz" wrap="square" lIns="0" tIns="12065" rIns="0" bIns="0" rtlCol="0">
            <a:spAutoFit/>
          </a:bodyPr>
          <a:lstStyle/>
          <a:p>
            <a:pPr marL="12700">
              <a:spcBef>
                <a:spcPts val="95"/>
              </a:spcBef>
            </a:pPr>
            <a:r>
              <a:rPr sz="1600" spc="-85" dirty="0">
                <a:solidFill>
                  <a:srgbClr val="344B5E"/>
                </a:solidFill>
                <a:latin typeface="Arial"/>
                <a:cs typeface="Arial"/>
              </a:rPr>
              <a:t>x</a:t>
            </a:r>
            <a:r>
              <a:rPr sz="1575" spc="-127" baseline="-21164" dirty="0">
                <a:solidFill>
                  <a:srgbClr val="344B5E"/>
                </a:solidFill>
                <a:latin typeface="Arial"/>
                <a:cs typeface="Arial"/>
              </a:rPr>
              <a:t>2 </a:t>
            </a:r>
            <a:r>
              <a:rPr sz="1600" spc="-100" dirty="0">
                <a:solidFill>
                  <a:srgbClr val="344B5E"/>
                </a:solidFill>
                <a:latin typeface="Arial"/>
                <a:cs typeface="Arial"/>
              </a:rPr>
              <a:t>(IMDB</a:t>
            </a:r>
            <a:r>
              <a:rPr sz="1600" spc="-225" dirty="0">
                <a:solidFill>
                  <a:srgbClr val="344B5E"/>
                </a:solidFill>
                <a:latin typeface="Arial"/>
                <a:cs typeface="Arial"/>
              </a:rPr>
              <a:t> </a:t>
            </a:r>
            <a:r>
              <a:rPr sz="1600" spc="-95" dirty="0">
                <a:solidFill>
                  <a:srgbClr val="344B5E"/>
                </a:solidFill>
                <a:latin typeface="Arial"/>
                <a:cs typeface="Arial"/>
              </a:rPr>
              <a:t>Rating)</a:t>
            </a:r>
            <a:endParaRPr sz="1600">
              <a:latin typeface="Arial"/>
              <a:cs typeface="Arial"/>
            </a:endParaRPr>
          </a:p>
        </p:txBody>
      </p:sp>
      <p:sp>
        <p:nvSpPr>
          <p:cNvPr id="5" name="object 5"/>
          <p:cNvSpPr/>
          <p:nvPr/>
        </p:nvSpPr>
        <p:spPr>
          <a:xfrm>
            <a:off x="1770960" y="3290711"/>
            <a:ext cx="120650" cy="1714500"/>
          </a:xfrm>
          <a:custGeom>
            <a:avLst/>
            <a:gdLst/>
            <a:ahLst/>
            <a:cxnLst/>
            <a:rect l="l" t="t" r="r" b="b"/>
            <a:pathLst>
              <a:path w="120650" h="1714500">
                <a:moveTo>
                  <a:pt x="60071" y="51289"/>
                </a:moveTo>
                <a:lnTo>
                  <a:pt x="47117" y="73496"/>
                </a:lnTo>
                <a:lnTo>
                  <a:pt x="47117" y="1714500"/>
                </a:lnTo>
                <a:lnTo>
                  <a:pt x="73025" y="1714500"/>
                </a:lnTo>
                <a:lnTo>
                  <a:pt x="73025" y="73496"/>
                </a:lnTo>
                <a:lnTo>
                  <a:pt x="60071" y="51289"/>
                </a:lnTo>
                <a:close/>
              </a:path>
              <a:path w="120650" h="1714500">
                <a:moveTo>
                  <a:pt x="60071" y="0"/>
                </a:moveTo>
                <a:lnTo>
                  <a:pt x="0" y="102997"/>
                </a:lnTo>
                <a:lnTo>
                  <a:pt x="2032" y="110998"/>
                </a:lnTo>
                <a:lnTo>
                  <a:pt x="8255" y="114554"/>
                </a:lnTo>
                <a:lnTo>
                  <a:pt x="14351" y="118110"/>
                </a:lnTo>
                <a:lnTo>
                  <a:pt x="22352" y="116078"/>
                </a:lnTo>
                <a:lnTo>
                  <a:pt x="25908" y="109855"/>
                </a:lnTo>
                <a:lnTo>
                  <a:pt x="47117" y="73496"/>
                </a:lnTo>
                <a:lnTo>
                  <a:pt x="47117" y="25654"/>
                </a:lnTo>
                <a:lnTo>
                  <a:pt x="75033" y="25654"/>
                </a:lnTo>
                <a:lnTo>
                  <a:pt x="60071" y="0"/>
                </a:lnTo>
                <a:close/>
              </a:path>
              <a:path w="120650" h="1714500">
                <a:moveTo>
                  <a:pt x="75033" y="25654"/>
                </a:moveTo>
                <a:lnTo>
                  <a:pt x="73025" y="25654"/>
                </a:lnTo>
                <a:lnTo>
                  <a:pt x="73025" y="73496"/>
                </a:lnTo>
                <a:lnTo>
                  <a:pt x="94234" y="109855"/>
                </a:lnTo>
                <a:lnTo>
                  <a:pt x="97790" y="116078"/>
                </a:lnTo>
                <a:lnTo>
                  <a:pt x="105791" y="118110"/>
                </a:lnTo>
                <a:lnTo>
                  <a:pt x="111887" y="114554"/>
                </a:lnTo>
                <a:lnTo>
                  <a:pt x="118110" y="110998"/>
                </a:lnTo>
                <a:lnTo>
                  <a:pt x="120142" y="102997"/>
                </a:lnTo>
                <a:lnTo>
                  <a:pt x="75033" y="25654"/>
                </a:lnTo>
                <a:close/>
              </a:path>
              <a:path w="120650" h="1714500">
                <a:moveTo>
                  <a:pt x="73025" y="25654"/>
                </a:moveTo>
                <a:lnTo>
                  <a:pt x="47117" y="25654"/>
                </a:lnTo>
                <a:lnTo>
                  <a:pt x="47117" y="73496"/>
                </a:lnTo>
                <a:lnTo>
                  <a:pt x="60071" y="51289"/>
                </a:lnTo>
                <a:lnTo>
                  <a:pt x="48895" y="32131"/>
                </a:lnTo>
                <a:lnTo>
                  <a:pt x="73025" y="32131"/>
                </a:lnTo>
                <a:lnTo>
                  <a:pt x="73025" y="25654"/>
                </a:lnTo>
                <a:close/>
              </a:path>
              <a:path w="120650" h="1714500">
                <a:moveTo>
                  <a:pt x="73025" y="32131"/>
                </a:moveTo>
                <a:lnTo>
                  <a:pt x="71247" y="32131"/>
                </a:lnTo>
                <a:lnTo>
                  <a:pt x="60071" y="51289"/>
                </a:lnTo>
                <a:lnTo>
                  <a:pt x="73025" y="73496"/>
                </a:lnTo>
                <a:lnTo>
                  <a:pt x="73025" y="32131"/>
                </a:lnTo>
                <a:close/>
              </a:path>
              <a:path w="120650" h="1714500">
                <a:moveTo>
                  <a:pt x="71247" y="32131"/>
                </a:moveTo>
                <a:lnTo>
                  <a:pt x="48895" y="32131"/>
                </a:lnTo>
                <a:lnTo>
                  <a:pt x="60071" y="51289"/>
                </a:lnTo>
                <a:lnTo>
                  <a:pt x="71247" y="32131"/>
                </a:lnTo>
                <a:close/>
              </a:path>
            </a:pathLst>
          </a:custGeom>
          <a:solidFill>
            <a:srgbClr val="344B5E"/>
          </a:solidFill>
        </p:spPr>
        <p:txBody>
          <a:bodyPr wrap="square" lIns="0" tIns="0" rIns="0" bIns="0" rtlCol="0"/>
          <a:lstStyle/>
          <a:p>
            <a:endParaRPr/>
          </a:p>
        </p:txBody>
      </p:sp>
      <p:sp>
        <p:nvSpPr>
          <p:cNvPr id="6" name="object 6"/>
          <p:cNvSpPr/>
          <p:nvPr/>
        </p:nvSpPr>
        <p:spPr>
          <a:xfrm>
            <a:off x="1831032" y="4945139"/>
            <a:ext cx="1771650" cy="120650"/>
          </a:xfrm>
          <a:custGeom>
            <a:avLst/>
            <a:gdLst/>
            <a:ahLst/>
            <a:cxnLst/>
            <a:rect l="l" t="t" r="r" b="b"/>
            <a:pathLst>
              <a:path w="1771650" h="120650">
                <a:moveTo>
                  <a:pt x="1720360" y="60071"/>
                </a:moveTo>
                <a:lnTo>
                  <a:pt x="1661795" y="94234"/>
                </a:lnTo>
                <a:lnTo>
                  <a:pt x="1655572" y="97790"/>
                </a:lnTo>
                <a:lnTo>
                  <a:pt x="1653539" y="105791"/>
                </a:lnTo>
                <a:lnTo>
                  <a:pt x="1657096" y="111887"/>
                </a:lnTo>
                <a:lnTo>
                  <a:pt x="1660652" y="118110"/>
                </a:lnTo>
                <a:lnTo>
                  <a:pt x="1668652" y="120142"/>
                </a:lnTo>
                <a:lnTo>
                  <a:pt x="1749439" y="73025"/>
                </a:lnTo>
                <a:lnTo>
                  <a:pt x="1745996" y="73025"/>
                </a:lnTo>
                <a:lnTo>
                  <a:pt x="1745996" y="71247"/>
                </a:lnTo>
                <a:lnTo>
                  <a:pt x="1739519" y="71247"/>
                </a:lnTo>
                <a:lnTo>
                  <a:pt x="1720360" y="60071"/>
                </a:lnTo>
                <a:close/>
              </a:path>
              <a:path w="1771650" h="120650">
                <a:moveTo>
                  <a:pt x="1698153" y="47117"/>
                </a:moveTo>
                <a:lnTo>
                  <a:pt x="0" y="47117"/>
                </a:lnTo>
                <a:lnTo>
                  <a:pt x="0" y="73025"/>
                </a:lnTo>
                <a:lnTo>
                  <a:pt x="1698153" y="73025"/>
                </a:lnTo>
                <a:lnTo>
                  <a:pt x="1720360" y="60071"/>
                </a:lnTo>
                <a:lnTo>
                  <a:pt x="1698153" y="47117"/>
                </a:lnTo>
                <a:close/>
              </a:path>
              <a:path w="1771650" h="120650">
                <a:moveTo>
                  <a:pt x="1749438" y="47117"/>
                </a:moveTo>
                <a:lnTo>
                  <a:pt x="1745996" y="47117"/>
                </a:lnTo>
                <a:lnTo>
                  <a:pt x="1745996" y="73025"/>
                </a:lnTo>
                <a:lnTo>
                  <a:pt x="1749439" y="73025"/>
                </a:lnTo>
                <a:lnTo>
                  <a:pt x="1771650" y="60071"/>
                </a:lnTo>
                <a:lnTo>
                  <a:pt x="1749438" y="47117"/>
                </a:lnTo>
                <a:close/>
              </a:path>
              <a:path w="1771650" h="120650">
                <a:moveTo>
                  <a:pt x="1739519" y="48895"/>
                </a:moveTo>
                <a:lnTo>
                  <a:pt x="1720360" y="60071"/>
                </a:lnTo>
                <a:lnTo>
                  <a:pt x="1739519" y="71247"/>
                </a:lnTo>
                <a:lnTo>
                  <a:pt x="1739519" y="48895"/>
                </a:lnTo>
                <a:close/>
              </a:path>
              <a:path w="1771650" h="120650">
                <a:moveTo>
                  <a:pt x="1745996" y="48895"/>
                </a:moveTo>
                <a:lnTo>
                  <a:pt x="1739519" y="48895"/>
                </a:lnTo>
                <a:lnTo>
                  <a:pt x="1739519" y="71247"/>
                </a:lnTo>
                <a:lnTo>
                  <a:pt x="1745996" y="71247"/>
                </a:lnTo>
                <a:lnTo>
                  <a:pt x="1745996" y="48895"/>
                </a:lnTo>
                <a:close/>
              </a:path>
              <a:path w="1771650" h="120650">
                <a:moveTo>
                  <a:pt x="1668652" y="0"/>
                </a:moveTo>
                <a:lnTo>
                  <a:pt x="1660652" y="2032"/>
                </a:lnTo>
                <a:lnTo>
                  <a:pt x="1657096" y="8255"/>
                </a:lnTo>
                <a:lnTo>
                  <a:pt x="1653539" y="14351"/>
                </a:lnTo>
                <a:lnTo>
                  <a:pt x="1655572" y="22352"/>
                </a:lnTo>
                <a:lnTo>
                  <a:pt x="1661795" y="25908"/>
                </a:lnTo>
                <a:lnTo>
                  <a:pt x="1720360" y="60071"/>
                </a:lnTo>
                <a:lnTo>
                  <a:pt x="1739519" y="48895"/>
                </a:lnTo>
                <a:lnTo>
                  <a:pt x="1745996" y="48895"/>
                </a:lnTo>
                <a:lnTo>
                  <a:pt x="1745996" y="47117"/>
                </a:lnTo>
                <a:lnTo>
                  <a:pt x="1749438" y="47117"/>
                </a:lnTo>
                <a:lnTo>
                  <a:pt x="1668652" y="0"/>
                </a:lnTo>
                <a:close/>
              </a:path>
            </a:pathLst>
          </a:custGeom>
          <a:solidFill>
            <a:srgbClr val="344B5E"/>
          </a:solidFill>
        </p:spPr>
        <p:txBody>
          <a:bodyPr wrap="square" lIns="0" tIns="0" rIns="0" bIns="0" rtlCol="0"/>
          <a:lstStyle/>
          <a:p>
            <a:endParaRPr/>
          </a:p>
        </p:txBody>
      </p:sp>
      <p:sp>
        <p:nvSpPr>
          <p:cNvPr id="7" name="object 7"/>
          <p:cNvSpPr txBox="1"/>
          <p:nvPr/>
        </p:nvSpPr>
        <p:spPr>
          <a:xfrm>
            <a:off x="1493338" y="3292108"/>
            <a:ext cx="205184" cy="920750"/>
          </a:xfrm>
          <a:prstGeom prst="rect">
            <a:avLst/>
          </a:prstGeom>
        </p:spPr>
        <p:txBody>
          <a:bodyPr vert="vert270" wrap="square" lIns="0" tIns="0" rIns="0" bIns="0" rtlCol="0">
            <a:spAutoFit/>
          </a:bodyPr>
          <a:lstStyle/>
          <a:p>
            <a:pPr marL="12700">
              <a:lnSpc>
                <a:spcPts val="1614"/>
              </a:lnSpc>
            </a:pPr>
            <a:r>
              <a:rPr sz="1600" spc="-85" dirty="0">
                <a:solidFill>
                  <a:srgbClr val="344B5E"/>
                </a:solidFill>
                <a:latin typeface="Arial"/>
                <a:cs typeface="Arial"/>
              </a:rPr>
              <a:t>x</a:t>
            </a:r>
            <a:r>
              <a:rPr sz="1575" spc="-127" baseline="-21164" dirty="0">
                <a:solidFill>
                  <a:srgbClr val="344B5E"/>
                </a:solidFill>
                <a:latin typeface="Arial"/>
                <a:cs typeface="Arial"/>
              </a:rPr>
              <a:t>1</a:t>
            </a:r>
            <a:r>
              <a:rPr sz="1575" spc="-37" baseline="-21164" dirty="0">
                <a:solidFill>
                  <a:srgbClr val="344B5E"/>
                </a:solidFill>
                <a:latin typeface="Arial"/>
                <a:cs typeface="Arial"/>
              </a:rPr>
              <a:t> </a:t>
            </a:r>
            <a:r>
              <a:rPr sz="1600" spc="-85" dirty="0">
                <a:solidFill>
                  <a:srgbClr val="344B5E"/>
                </a:solidFill>
                <a:latin typeface="Arial"/>
                <a:cs typeface="Arial"/>
              </a:rPr>
              <a:t>(Budget)</a:t>
            </a:r>
            <a:endParaRPr sz="1600">
              <a:latin typeface="Arial"/>
              <a:cs typeface="Arial"/>
            </a:endParaRPr>
          </a:p>
        </p:txBody>
      </p:sp>
      <p:sp>
        <p:nvSpPr>
          <p:cNvPr id="8" name="object 8"/>
          <p:cNvSpPr/>
          <p:nvPr/>
        </p:nvSpPr>
        <p:spPr>
          <a:xfrm>
            <a:off x="2002482" y="4490861"/>
            <a:ext cx="274320" cy="274320"/>
          </a:xfrm>
          <a:custGeom>
            <a:avLst/>
            <a:gdLst/>
            <a:ahLst/>
            <a:cxnLst/>
            <a:rect l="l" t="t" r="r" b="b"/>
            <a:pathLst>
              <a:path w="274319" h="274320">
                <a:moveTo>
                  <a:pt x="137159"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59" y="274319"/>
                </a:lnTo>
                <a:lnTo>
                  <a:pt x="180490" y="267321"/>
                </a:lnTo>
                <a:lnTo>
                  <a:pt x="218139" y="247838"/>
                </a:lnTo>
                <a:lnTo>
                  <a:pt x="247838" y="218139"/>
                </a:lnTo>
                <a:lnTo>
                  <a:pt x="267321" y="180490"/>
                </a:lnTo>
                <a:lnTo>
                  <a:pt x="274319" y="137160"/>
                </a:lnTo>
                <a:lnTo>
                  <a:pt x="267321" y="93829"/>
                </a:lnTo>
                <a:lnTo>
                  <a:pt x="247838" y="56180"/>
                </a:lnTo>
                <a:lnTo>
                  <a:pt x="218139" y="26481"/>
                </a:lnTo>
                <a:lnTo>
                  <a:pt x="180490" y="6998"/>
                </a:lnTo>
                <a:lnTo>
                  <a:pt x="137159" y="0"/>
                </a:lnTo>
                <a:close/>
              </a:path>
            </a:pathLst>
          </a:custGeom>
          <a:solidFill>
            <a:srgbClr val="FFC000"/>
          </a:solidFill>
        </p:spPr>
        <p:txBody>
          <a:bodyPr wrap="square" lIns="0" tIns="0" rIns="0" bIns="0" rtlCol="0"/>
          <a:lstStyle/>
          <a:p>
            <a:endParaRPr/>
          </a:p>
        </p:txBody>
      </p:sp>
      <p:sp>
        <p:nvSpPr>
          <p:cNvPr id="9" name="object 9"/>
          <p:cNvSpPr/>
          <p:nvPr/>
        </p:nvSpPr>
        <p:spPr>
          <a:xfrm>
            <a:off x="2002482" y="4490861"/>
            <a:ext cx="274320" cy="274320"/>
          </a:xfrm>
          <a:custGeom>
            <a:avLst/>
            <a:gdLst/>
            <a:ahLst/>
            <a:cxnLst/>
            <a:rect l="l" t="t" r="r" b="b"/>
            <a:pathLst>
              <a:path w="274319" h="274320">
                <a:moveTo>
                  <a:pt x="0" y="137160"/>
                </a:moveTo>
                <a:lnTo>
                  <a:pt x="6998" y="93829"/>
                </a:lnTo>
                <a:lnTo>
                  <a:pt x="26481" y="56180"/>
                </a:lnTo>
                <a:lnTo>
                  <a:pt x="56180" y="26481"/>
                </a:lnTo>
                <a:lnTo>
                  <a:pt x="93829" y="6998"/>
                </a:lnTo>
                <a:lnTo>
                  <a:pt x="137159" y="0"/>
                </a:lnTo>
                <a:lnTo>
                  <a:pt x="180490" y="6998"/>
                </a:lnTo>
                <a:lnTo>
                  <a:pt x="218139" y="26481"/>
                </a:lnTo>
                <a:lnTo>
                  <a:pt x="247838" y="56180"/>
                </a:lnTo>
                <a:lnTo>
                  <a:pt x="267321" y="93829"/>
                </a:lnTo>
                <a:lnTo>
                  <a:pt x="274319" y="137160"/>
                </a:lnTo>
                <a:lnTo>
                  <a:pt x="267321" y="180490"/>
                </a:lnTo>
                <a:lnTo>
                  <a:pt x="247838" y="218139"/>
                </a:lnTo>
                <a:lnTo>
                  <a:pt x="218139" y="247838"/>
                </a:lnTo>
                <a:lnTo>
                  <a:pt x="180490" y="267321"/>
                </a:lnTo>
                <a:lnTo>
                  <a:pt x="137159" y="274319"/>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10" name="object 10"/>
          <p:cNvSpPr/>
          <p:nvPr/>
        </p:nvSpPr>
        <p:spPr>
          <a:xfrm>
            <a:off x="2116782" y="3518549"/>
            <a:ext cx="274320" cy="274320"/>
          </a:xfrm>
          <a:custGeom>
            <a:avLst/>
            <a:gdLst/>
            <a:ahLst/>
            <a:cxnLst/>
            <a:rect l="l" t="t" r="r" b="b"/>
            <a:pathLst>
              <a:path w="274319" h="274319">
                <a:moveTo>
                  <a:pt x="137159"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59" y="274319"/>
                </a:lnTo>
                <a:lnTo>
                  <a:pt x="180490" y="267321"/>
                </a:lnTo>
                <a:lnTo>
                  <a:pt x="218139" y="247838"/>
                </a:lnTo>
                <a:lnTo>
                  <a:pt x="247838" y="218139"/>
                </a:lnTo>
                <a:lnTo>
                  <a:pt x="267321" y="180490"/>
                </a:lnTo>
                <a:lnTo>
                  <a:pt x="274319" y="137160"/>
                </a:lnTo>
                <a:lnTo>
                  <a:pt x="267321" y="93829"/>
                </a:lnTo>
                <a:lnTo>
                  <a:pt x="247838" y="56180"/>
                </a:lnTo>
                <a:lnTo>
                  <a:pt x="218139" y="26481"/>
                </a:lnTo>
                <a:lnTo>
                  <a:pt x="180490" y="6998"/>
                </a:lnTo>
                <a:lnTo>
                  <a:pt x="137159" y="0"/>
                </a:lnTo>
                <a:close/>
              </a:path>
            </a:pathLst>
          </a:custGeom>
          <a:solidFill>
            <a:srgbClr val="0433FF"/>
          </a:solidFill>
        </p:spPr>
        <p:txBody>
          <a:bodyPr wrap="square" lIns="0" tIns="0" rIns="0" bIns="0" rtlCol="0"/>
          <a:lstStyle/>
          <a:p>
            <a:endParaRPr/>
          </a:p>
        </p:txBody>
      </p:sp>
      <p:sp>
        <p:nvSpPr>
          <p:cNvPr id="11" name="object 11"/>
          <p:cNvSpPr/>
          <p:nvPr/>
        </p:nvSpPr>
        <p:spPr>
          <a:xfrm>
            <a:off x="2116782" y="3518549"/>
            <a:ext cx="274320" cy="274320"/>
          </a:xfrm>
          <a:custGeom>
            <a:avLst/>
            <a:gdLst/>
            <a:ahLst/>
            <a:cxnLst/>
            <a:rect l="l" t="t" r="r" b="b"/>
            <a:pathLst>
              <a:path w="274319" h="274319">
                <a:moveTo>
                  <a:pt x="0" y="137160"/>
                </a:moveTo>
                <a:lnTo>
                  <a:pt x="6998" y="93829"/>
                </a:lnTo>
                <a:lnTo>
                  <a:pt x="26481" y="56180"/>
                </a:lnTo>
                <a:lnTo>
                  <a:pt x="56180" y="26481"/>
                </a:lnTo>
                <a:lnTo>
                  <a:pt x="93829" y="6998"/>
                </a:lnTo>
                <a:lnTo>
                  <a:pt x="137159" y="0"/>
                </a:lnTo>
                <a:lnTo>
                  <a:pt x="180490" y="6998"/>
                </a:lnTo>
                <a:lnTo>
                  <a:pt x="218139" y="26481"/>
                </a:lnTo>
                <a:lnTo>
                  <a:pt x="247838" y="56180"/>
                </a:lnTo>
                <a:lnTo>
                  <a:pt x="267321" y="93829"/>
                </a:lnTo>
                <a:lnTo>
                  <a:pt x="274319" y="137160"/>
                </a:lnTo>
                <a:lnTo>
                  <a:pt x="267321" y="180490"/>
                </a:lnTo>
                <a:lnTo>
                  <a:pt x="247838" y="218139"/>
                </a:lnTo>
                <a:lnTo>
                  <a:pt x="218139" y="247838"/>
                </a:lnTo>
                <a:lnTo>
                  <a:pt x="180490" y="267321"/>
                </a:lnTo>
                <a:lnTo>
                  <a:pt x="137159" y="274319"/>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12" name="object 12"/>
          <p:cNvSpPr/>
          <p:nvPr/>
        </p:nvSpPr>
        <p:spPr>
          <a:xfrm>
            <a:off x="2858970" y="4147961"/>
            <a:ext cx="274320" cy="274320"/>
          </a:xfrm>
          <a:custGeom>
            <a:avLst/>
            <a:gdLst/>
            <a:ahLst/>
            <a:cxnLst/>
            <a:rect l="l" t="t" r="r" b="b"/>
            <a:pathLst>
              <a:path w="274319" h="274319">
                <a:moveTo>
                  <a:pt x="137159"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59" y="274319"/>
                </a:lnTo>
                <a:lnTo>
                  <a:pt x="180490" y="267321"/>
                </a:lnTo>
                <a:lnTo>
                  <a:pt x="218139" y="247838"/>
                </a:lnTo>
                <a:lnTo>
                  <a:pt x="247838" y="218139"/>
                </a:lnTo>
                <a:lnTo>
                  <a:pt x="267321" y="180490"/>
                </a:lnTo>
                <a:lnTo>
                  <a:pt x="274319" y="137160"/>
                </a:lnTo>
                <a:lnTo>
                  <a:pt x="267321" y="93829"/>
                </a:lnTo>
                <a:lnTo>
                  <a:pt x="247838" y="56180"/>
                </a:lnTo>
                <a:lnTo>
                  <a:pt x="218139" y="26481"/>
                </a:lnTo>
                <a:lnTo>
                  <a:pt x="180490" y="6998"/>
                </a:lnTo>
                <a:lnTo>
                  <a:pt x="137159" y="0"/>
                </a:lnTo>
                <a:close/>
              </a:path>
            </a:pathLst>
          </a:custGeom>
          <a:solidFill>
            <a:srgbClr val="6F2F9F"/>
          </a:solidFill>
        </p:spPr>
        <p:txBody>
          <a:bodyPr wrap="square" lIns="0" tIns="0" rIns="0" bIns="0" rtlCol="0"/>
          <a:lstStyle/>
          <a:p>
            <a:endParaRPr/>
          </a:p>
        </p:txBody>
      </p:sp>
      <p:sp>
        <p:nvSpPr>
          <p:cNvPr id="13" name="object 13"/>
          <p:cNvSpPr/>
          <p:nvPr/>
        </p:nvSpPr>
        <p:spPr>
          <a:xfrm>
            <a:off x="2858970" y="4147961"/>
            <a:ext cx="274320" cy="274320"/>
          </a:xfrm>
          <a:custGeom>
            <a:avLst/>
            <a:gdLst/>
            <a:ahLst/>
            <a:cxnLst/>
            <a:rect l="l" t="t" r="r" b="b"/>
            <a:pathLst>
              <a:path w="274319" h="274319">
                <a:moveTo>
                  <a:pt x="0" y="137160"/>
                </a:moveTo>
                <a:lnTo>
                  <a:pt x="6998" y="93829"/>
                </a:lnTo>
                <a:lnTo>
                  <a:pt x="26481" y="56180"/>
                </a:lnTo>
                <a:lnTo>
                  <a:pt x="56180" y="26481"/>
                </a:lnTo>
                <a:lnTo>
                  <a:pt x="93829" y="6998"/>
                </a:lnTo>
                <a:lnTo>
                  <a:pt x="137159" y="0"/>
                </a:lnTo>
                <a:lnTo>
                  <a:pt x="180490" y="6998"/>
                </a:lnTo>
                <a:lnTo>
                  <a:pt x="218139" y="26481"/>
                </a:lnTo>
                <a:lnTo>
                  <a:pt x="247838" y="56180"/>
                </a:lnTo>
                <a:lnTo>
                  <a:pt x="267321" y="93829"/>
                </a:lnTo>
                <a:lnTo>
                  <a:pt x="274319" y="137160"/>
                </a:lnTo>
                <a:lnTo>
                  <a:pt x="267321" y="180490"/>
                </a:lnTo>
                <a:lnTo>
                  <a:pt x="247838" y="218139"/>
                </a:lnTo>
                <a:lnTo>
                  <a:pt x="218139" y="247838"/>
                </a:lnTo>
                <a:lnTo>
                  <a:pt x="180490" y="267321"/>
                </a:lnTo>
                <a:lnTo>
                  <a:pt x="137159" y="274319"/>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14" name="object 14"/>
          <p:cNvSpPr/>
          <p:nvPr/>
        </p:nvSpPr>
        <p:spPr>
          <a:xfrm>
            <a:off x="3488382" y="4318649"/>
            <a:ext cx="274320" cy="274320"/>
          </a:xfrm>
          <a:custGeom>
            <a:avLst/>
            <a:gdLst/>
            <a:ahLst/>
            <a:cxnLst/>
            <a:rect l="l" t="t" r="r" b="b"/>
            <a:pathLst>
              <a:path w="274320" h="274319">
                <a:moveTo>
                  <a:pt x="137160"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60" y="274319"/>
                </a:lnTo>
                <a:lnTo>
                  <a:pt x="180490" y="267321"/>
                </a:lnTo>
                <a:lnTo>
                  <a:pt x="218139" y="247838"/>
                </a:lnTo>
                <a:lnTo>
                  <a:pt x="247838" y="218139"/>
                </a:lnTo>
                <a:lnTo>
                  <a:pt x="267321" y="180490"/>
                </a:lnTo>
                <a:lnTo>
                  <a:pt x="274319" y="137160"/>
                </a:lnTo>
                <a:lnTo>
                  <a:pt x="267321" y="93829"/>
                </a:lnTo>
                <a:lnTo>
                  <a:pt x="247838" y="56180"/>
                </a:lnTo>
                <a:lnTo>
                  <a:pt x="218139" y="26481"/>
                </a:lnTo>
                <a:lnTo>
                  <a:pt x="180490" y="6998"/>
                </a:lnTo>
                <a:lnTo>
                  <a:pt x="137160" y="0"/>
                </a:lnTo>
                <a:close/>
              </a:path>
            </a:pathLst>
          </a:custGeom>
          <a:solidFill>
            <a:srgbClr val="9BB808"/>
          </a:solidFill>
        </p:spPr>
        <p:txBody>
          <a:bodyPr wrap="square" lIns="0" tIns="0" rIns="0" bIns="0" rtlCol="0"/>
          <a:lstStyle/>
          <a:p>
            <a:endParaRPr/>
          </a:p>
        </p:txBody>
      </p:sp>
      <p:sp>
        <p:nvSpPr>
          <p:cNvPr id="15" name="object 15"/>
          <p:cNvSpPr/>
          <p:nvPr/>
        </p:nvSpPr>
        <p:spPr>
          <a:xfrm>
            <a:off x="3488382" y="4318649"/>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19" y="137160"/>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16" name="object 16"/>
          <p:cNvSpPr/>
          <p:nvPr/>
        </p:nvSpPr>
        <p:spPr>
          <a:xfrm>
            <a:off x="5660843" y="4373640"/>
            <a:ext cx="1543050" cy="120650"/>
          </a:xfrm>
          <a:custGeom>
            <a:avLst/>
            <a:gdLst/>
            <a:ahLst/>
            <a:cxnLst/>
            <a:rect l="l" t="t" r="r" b="b"/>
            <a:pathLst>
              <a:path w="1543050" h="120650">
                <a:moveTo>
                  <a:pt x="1491760" y="60070"/>
                </a:moveTo>
                <a:lnTo>
                  <a:pt x="1433195" y="94233"/>
                </a:lnTo>
                <a:lnTo>
                  <a:pt x="1426972" y="97789"/>
                </a:lnTo>
                <a:lnTo>
                  <a:pt x="1424939" y="105790"/>
                </a:lnTo>
                <a:lnTo>
                  <a:pt x="1428496" y="111887"/>
                </a:lnTo>
                <a:lnTo>
                  <a:pt x="1432052" y="118109"/>
                </a:lnTo>
                <a:lnTo>
                  <a:pt x="1440052" y="120141"/>
                </a:lnTo>
                <a:lnTo>
                  <a:pt x="1520839" y="73025"/>
                </a:lnTo>
                <a:lnTo>
                  <a:pt x="1517396" y="73025"/>
                </a:lnTo>
                <a:lnTo>
                  <a:pt x="1517396" y="71246"/>
                </a:lnTo>
                <a:lnTo>
                  <a:pt x="1510919" y="71246"/>
                </a:lnTo>
                <a:lnTo>
                  <a:pt x="1491760" y="60070"/>
                </a:lnTo>
                <a:close/>
              </a:path>
              <a:path w="1543050" h="120650">
                <a:moveTo>
                  <a:pt x="1469553" y="47116"/>
                </a:moveTo>
                <a:lnTo>
                  <a:pt x="0" y="47116"/>
                </a:lnTo>
                <a:lnTo>
                  <a:pt x="0" y="73025"/>
                </a:lnTo>
                <a:lnTo>
                  <a:pt x="1469553" y="73025"/>
                </a:lnTo>
                <a:lnTo>
                  <a:pt x="1491760" y="60070"/>
                </a:lnTo>
                <a:lnTo>
                  <a:pt x="1469553" y="47116"/>
                </a:lnTo>
                <a:close/>
              </a:path>
              <a:path w="1543050" h="120650">
                <a:moveTo>
                  <a:pt x="1520838" y="47116"/>
                </a:moveTo>
                <a:lnTo>
                  <a:pt x="1517396" y="47116"/>
                </a:lnTo>
                <a:lnTo>
                  <a:pt x="1517396" y="73025"/>
                </a:lnTo>
                <a:lnTo>
                  <a:pt x="1520839" y="73025"/>
                </a:lnTo>
                <a:lnTo>
                  <a:pt x="1543050" y="60070"/>
                </a:lnTo>
                <a:lnTo>
                  <a:pt x="1520838" y="47116"/>
                </a:lnTo>
                <a:close/>
              </a:path>
              <a:path w="1543050" h="120650">
                <a:moveTo>
                  <a:pt x="1510919" y="48894"/>
                </a:moveTo>
                <a:lnTo>
                  <a:pt x="1491760" y="60070"/>
                </a:lnTo>
                <a:lnTo>
                  <a:pt x="1510919" y="71246"/>
                </a:lnTo>
                <a:lnTo>
                  <a:pt x="1510919" y="48894"/>
                </a:lnTo>
                <a:close/>
              </a:path>
              <a:path w="1543050" h="120650">
                <a:moveTo>
                  <a:pt x="1517396" y="48894"/>
                </a:moveTo>
                <a:lnTo>
                  <a:pt x="1510919" y="48894"/>
                </a:lnTo>
                <a:lnTo>
                  <a:pt x="1510919" y="71246"/>
                </a:lnTo>
                <a:lnTo>
                  <a:pt x="1517396" y="71246"/>
                </a:lnTo>
                <a:lnTo>
                  <a:pt x="1517396" y="48894"/>
                </a:lnTo>
                <a:close/>
              </a:path>
              <a:path w="1543050" h="120650">
                <a:moveTo>
                  <a:pt x="1440052" y="0"/>
                </a:moveTo>
                <a:lnTo>
                  <a:pt x="1432052" y="2031"/>
                </a:lnTo>
                <a:lnTo>
                  <a:pt x="1428496" y="8255"/>
                </a:lnTo>
                <a:lnTo>
                  <a:pt x="1424939" y="14350"/>
                </a:lnTo>
                <a:lnTo>
                  <a:pt x="1426972" y="22351"/>
                </a:lnTo>
                <a:lnTo>
                  <a:pt x="1433195" y="25907"/>
                </a:lnTo>
                <a:lnTo>
                  <a:pt x="1491760" y="60070"/>
                </a:lnTo>
                <a:lnTo>
                  <a:pt x="1510919" y="48894"/>
                </a:lnTo>
                <a:lnTo>
                  <a:pt x="1517396" y="48894"/>
                </a:lnTo>
                <a:lnTo>
                  <a:pt x="1517396" y="47116"/>
                </a:lnTo>
                <a:lnTo>
                  <a:pt x="1520838" y="47116"/>
                </a:lnTo>
                <a:lnTo>
                  <a:pt x="1440052" y="0"/>
                </a:lnTo>
                <a:close/>
              </a:path>
            </a:pathLst>
          </a:custGeom>
          <a:solidFill>
            <a:srgbClr val="344B5E"/>
          </a:solidFill>
        </p:spPr>
        <p:txBody>
          <a:bodyPr wrap="square" lIns="0" tIns="0" rIns="0" bIns="0" rtlCol="0"/>
          <a:lstStyle/>
          <a:p>
            <a:endParaRPr/>
          </a:p>
        </p:txBody>
      </p:sp>
      <p:sp>
        <p:nvSpPr>
          <p:cNvPr id="17" name="object 17"/>
          <p:cNvSpPr/>
          <p:nvPr/>
        </p:nvSpPr>
        <p:spPr>
          <a:xfrm>
            <a:off x="5600773" y="3120023"/>
            <a:ext cx="120650" cy="1314450"/>
          </a:xfrm>
          <a:custGeom>
            <a:avLst/>
            <a:gdLst/>
            <a:ahLst/>
            <a:cxnLst/>
            <a:rect l="l" t="t" r="r" b="b"/>
            <a:pathLst>
              <a:path w="120650" h="1314450">
                <a:moveTo>
                  <a:pt x="60071" y="51289"/>
                </a:moveTo>
                <a:lnTo>
                  <a:pt x="47116" y="73496"/>
                </a:lnTo>
                <a:lnTo>
                  <a:pt x="47116" y="1314450"/>
                </a:lnTo>
                <a:lnTo>
                  <a:pt x="73025" y="1314450"/>
                </a:lnTo>
                <a:lnTo>
                  <a:pt x="73025" y="73496"/>
                </a:lnTo>
                <a:lnTo>
                  <a:pt x="60071" y="51289"/>
                </a:lnTo>
                <a:close/>
              </a:path>
              <a:path w="120650" h="1314450">
                <a:moveTo>
                  <a:pt x="60071" y="0"/>
                </a:moveTo>
                <a:lnTo>
                  <a:pt x="0" y="102997"/>
                </a:lnTo>
                <a:lnTo>
                  <a:pt x="2032" y="110998"/>
                </a:lnTo>
                <a:lnTo>
                  <a:pt x="8254" y="114553"/>
                </a:lnTo>
                <a:lnTo>
                  <a:pt x="14350" y="118110"/>
                </a:lnTo>
                <a:lnTo>
                  <a:pt x="22351" y="116077"/>
                </a:lnTo>
                <a:lnTo>
                  <a:pt x="25908" y="109854"/>
                </a:lnTo>
                <a:lnTo>
                  <a:pt x="47116" y="73496"/>
                </a:lnTo>
                <a:lnTo>
                  <a:pt x="47116" y="25653"/>
                </a:lnTo>
                <a:lnTo>
                  <a:pt x="75033" y="25653"/>
                </a:lnTo>
                <a:lnTo>
                  <a:pt x="60071" y="0"/>
                </a:lnTo>
                <a:close/>
              </a:path>
              <a:path w="120650" h="1314450">
                <a:moveTo>
                  <a:pt x="75033" y="25653"/>
                </a:moveTo>
                <a:lnTo>
                  <a:pt x="73025" y="25653"/>
                </a:lnTo>
                <a:lnTo>
                  <a:pt x="73025" y="73496"/>
                </a:lnTo>
                <a:lnTo>
                  <a:pt x="94234" y="109854"/>
                </a:lnTo>
                <a:lnTo>
                  <a:pt x="97789" y="116077"/>
                </a:lnTo>
                <a:lnTo>
                  <a:pt x="105790" y="118110"/>
                </a:lnTo>
                <a:lnTo>
                  <a:pt x="111887" y="114553"/>
                </a:lnTo>
                <a:lnTo>
                  <a:pt x="118110" y="110998"/>
                </a:lnTo>
                <a:lnTo>
                  <a:pt x="120141" y="102997"/>
                </a:lnTo>
                <a:lnTo>
                  <a:pt x="75033" y="25653"/>
                </a:lnTo>
                <a:close/>
              </a:path>
              <a:path w="120650" h="1314450">
                <a:moveTo>
                  <a:pt x="73025" y="25653"/>
                </a:moveTo>
                <a:lnTo>
                  <a:pt x="47116" y="25653"/>
                </a:lnTo>
                <a:lnTo>
                  <a:pt x="47116" y="73496"/>
                </a:lnTo>
                <a:lnTo>
                  <a:pt x="60071" y="51289"/>
                </a:lnTo>
                <a:lnTo>
                  <a:pt x="48895" y="32130"/>
                </a:lnTo>
                <a:lnTo>
                  <a:pt x="73025" y="32130"/>
                </a:lnTo>
                <a:lnTo>
                  <a:pt x="73025" y="25653"/>
                </a:lnTo>
                <a:close/>
              </a:path>
              <a:path w="120650" h="1314450">
                <a:moveTo>
                  <a:pt x="73025" y="32130"/>
                </a:moveTo>
                <a:lnTo>
                  <a:pt x="71247" y="32130"/>
                </a:lnTo>
                <a:lnTo>
                  <a:pt x="60071" y="51289"/>
                </a:lnTo>
                <a:lnTo>
                  <a:pt x="73025" y="73496"/>
                </a:lnTo>
                <a:lnTo>
                  <a:pt x="73025" y="32130"/>
                </a:lnTo>
                <a:close/>
              </a:path>
              <a:path w="120650" h="1314450">
                <a:moveTo>
                  <a:pt x="71247" y="32130"/>
                </a:moveTo>
                <a:lnTo>
                  <a:pt x="48895" y="32130"/>
                </a:lnTo>
                <a:lnTo>
                  <a:pt x="60071" y="51289"/>
                </a:lnTo>
                <a:lnTo>
                  <a:pt x="71247" y="32130"/>
                </a:lnTo>
                <a:close/>
              </a:path>
            </a:pathLst>
          </a:custGeom>
          <a:solidFill>
            <a:srgbClr val="344B5E"/>
          </a:solidFill>
        </p:spPr>
        <p:txBody>
          <a:bodyPr wrap="square" lIns="0" tIns="0" rIns="0" bIns="0" rtlCol="0"/>
          <a:lstStyle/>
          <a:p>
            <a:endParaRPr/>
          </a:p>
        </p:txBody>
      </p:sp>
      <p:sp>
        <p:nvSpPr>
          <p:cNvPr id="18" name="object 18"/>
          <p:cNvSpPr/>
          <p:nvPr/>
        </p:nvSpPr>
        <p:spPr>
          <a:xfrm>
            <a:off x="4860743" y="4424187"/>
            <a:ext cx="808990" cy="752475"/>
          </a:xfrm>
          <a:custGeom>
            <a:avLst/>
            <a:gdLst/>
            <a:ahLst/>
            <a:cxnLst/>
            <a:rect l="l" t="t" r="r" b="b"/>
            <a:pathLst>
              <a:path w="808989" h="752475">
                <a:moveTo>
                  <a:pt x="41782" y="634492"/>
                </a:moveTo>
                <a:lnTo>
                  <a:pt x="34543" y="638302"/>
                </a:lnTo>
                <a:lnTo>
                  <a:pt x="32512" y="645160"/>
                </a:lnTo>
                <a:lnTo>
                  <a:pt x="0" y="752475"/>
                </a:lnTo>
                <a:lnTo>
                  <a:pt x="35735" y="744474"/>
                </a:lnTo>
                <a:lnTo>
                  <a:pt x="27558" y="744474"/>
                </a:lnTo>
                <a:lnTo>
                  <a:pt x="10032" y="725551"/>
                </a:lnTo>
                <a:lnTo>
                  <a:pt x="45074" y="693009"/>
                </a:lnTo>
                <a:lnTo>
                  <a:pt x="57276" y="652653"/>
                </a:lnTo>
                <a:lnTo>
                  <a:pt x="59436" y="645795"/>
                </a:lnTo>
                <a:lnTo>
                  <a:pt x="55499" y="638556"/>
                </a:lnTo>
                <a:lnTo>
                  <a:pt x="41782" y="634492"/>
                </a:lnTo>
                <a:close/>
              </a:path>
              <a:path w="808989" h="752475">
                <a:moveTo>
                  <a:pt x="45074" y="693009"/>
                </a:moveTo>
                <a:lnTo>
                  <a:pt x="10032" y="725551"/>
                </a:lnTo>
                <a:lnTo>
                  <a:pt x="27558" y="744474"/>
                </a:lnTo>
                <a:lnTo>
                  <a:pt x="33714" y="738759"/>
                </a:lnTo>
                <a:lnTo>
                  <a:pt x="31241" y="738759"/>
                </a:lnTo>
                <a:lnTo>
                  <a:pt x="16001" y="722376"/>
                </a:lnTo>
                <a:lnTo>
                  <a:pt x="37664" y="717516"/>
                </a:lnTo>
                <a:lnTo>
                  <a:pt x="45074" y="693009"/>
                </a:lnTo>
                <a:close/>
              </a:path>
              <a:path w="808989" h="752475">
                <a:moveTo>
                  <a:pt x="110743" y="701167"/>
                </a:moveTo>
                <a:lnTo>
                  <a:pt x="62622" y="711918"/>
                </a:lnTo>
                <a:lnTo>
                  <a:pt x="27558" y="744474"/>
                </a:lnTo>
                <a:lnTo>
                  <a:pt x="35735" y="744474"/>
                </a:lnTo>
                <a:lnTo>
                  <a:pt x="116458" y="726440"/>
                </a:lnTo>
                <a:lnTo>
                  <a:pt x="120776" y="719455"/>
                </a:lnTo>
                <a:lnTo>
                  <a:pt x="117728" y="705485"/>
                </a:lnTo>
                <a:lnTo>
                  <a:pt x="110743" y="701167"/>
                </a:lnTo>
                <a:close/>
              </a:path>
              <a:path w="808989" h="752475">
                <a:moveTo>
                  <a:pt x="37664" y="717516"/>
                </a:moveTo>
                <a:lnTo>
                  <a:pt x="16001" y="722376"/>
                </a:lnTo>
                <a:lnTo>
                  <a:pt x="31241" y="738759"/>
                </a:lnTo>
                <a:lnTo>
                  <a:pt x="37664" y="717516"/>
                </a:lnTo>
                <a:close/>
              </a:path>
              <a:path w="808989" h="752475">
                <a:moveTo>
                  <a:pt x="62622" y="711918"/>
                </a:moveTo>
                <a:lnTo>
                  <a:pt x="37664" y="717516"/>
                </a:lnTo>
                <a:lnTo>
                  <a:pt x="31241" y="738759"/>
                </a:lnTo>
                <a:lnTo>
                  <a:pt x="33714" y="738759"/>
                </a:lnTo>
                <a:lnTo>
                  <a:pt x="62622" y="711918"/>
                </a:lnTo>
                <a:close/>
              </a:path>
              <a:path w="808989" h="752475">
                <a:moveTo>
                  <a:pt x="791337" y="0"/>
                </a:moveTo>
                <a:lnTo>
                  <a:pt x="45074" y="693009"/>
                </a:lnTo>
                <a:lnTo>
                  <a:pt x="37664" y="717516"/>
                </a:lnTo>
                <a:lnTo>
                  <a:pt x="62622" y="711918"/>
                </a:lnTo>
                <a:lnTo>
                  <a:pt x="808863" y="19050"/>
                </a:lnTo>
                <a:lnTo>
                  <a:pt x="791337" y="0"/>
                </a:lnTo>
                <a:close/>
              </a:path>
            </a:pathLst>
          </a:custGeom>
          <a:solidFill>
            <a:srgbClr val="344B5E"/>
          </a:solidFill>
        </p:spPr>
        <p:txBody>
          <a:bodyPr wrap="square" lIns="0" tIns="0" rIns="0" bIns="0" rtlCol="0"/>
          <a:lstStyle/>
          <a:p>
            <a:endParaRPr/>
          </a:p>
        </p:txBody>
      </p:sp>
      <p:sp>
        <p:nvSpPr>
          <p:cNvPr id="19" name="object 19"/>
          <p:cNvSpPr txBox="1"/>
          <p:nvPr/>
        </p:nvSpPr>
        <p:spPr>
          <a:xfrm>
            <a:off x="7086039" y="4463809"/>
            <a:ext cx="1302385"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a</a:t>
            </a:r>
            <a:r>
              <a:rPr sz="1575" spc="-135" baseline="-21164" dirty="0">
                <a:solidFill>
                  <a:srgbClr val="344B5E"/>
                </a:solidFill>
                <a:latin typeface="Arial"/>
                <a:cs typeface="Arial"/>
              </a:rPr>
              <a:t>1 </a:t>
            </a:r>
            <a:r>
              <a:rPr sz="1600" spc="-90" dirty="0">
                <a:solidFill>
                  <a:srgbClr val="344B5E"/>
                </a:solidFill>
                <a:latin typeface="Arial"/>
                <a:cs typeface="Arial"/>
              </a:rPr>
              <a:t>(Pulp</a:t>
            </a:r>
            <a:r>
              <a:rPr sz="1600" spc="-235" dirty="0">
                <a:solidFill>
                  <a:srgbClr val="344B5E"/>
                </a:solidFill>
                <a:latin typeface="Arial"/>
                <a:cs typeface="Arial"/>
              </a:rPr>
              <a:t> </a:t>
            </a:r>
            <a:r>
              <a:rPr sz="1600" spc="-65" dirty="0">
                <a:solidFill>
                  <a:srgbClr val="344B5E"/>
                </a:solidFill>
                <a:latin typeface="Arial"/>
                <a:cs typeface="Arial"/>
              </a:rPr>
              <a:t>Fiction)</a:t>
            </a:r>
            <a:endParaRPr sz="1600">
              <a:latin typeface="Arial"/>
              <a:cs typeface="Arial"/>
            </a:endParaRPr>
          </a:p>
        </p:txBody>
      </p:sp>
      <p:sp>
        <p:nvSpPr>
          <p:cNvPr id="20" name="object 20"/>
          <p:cNvSpPr txBox="1"/>
          <p:nvPr/>
        </p:nvSpPr>
        <p:spPr>
          <a:xfrm>
            <a:off x="4315407" y="5186820"/>
            <a:ext cx="1412875"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a</a:t>
            </a:r>
            <a:r>
              <a:rPr sz="1575" spc="-135" baseline="-21164" dirty="0">
                <a:solidFill>
                  <a:srgbClr val="344B5E"/>
                </a:solidFill>
                <a:latin typeface="Arial"/>
                <a:cs typeface="Arial"/>
              </a:rPr>
              <a:t>3</a:t>
            </a:r>
            <a:r>
              <a:rPr sz="1575" spc="-37" baseline="-21164" dirty="0">
                <a:solidFill>
                  <a:srgbClr val="344B5E"/>
                </a:solidFill>
                <a:latin typeface="Arial"/>
                <a:cs typeface="Arial"/>
              </a:rPr>
              <a:t> </a:t>
            </a:r>
            <a:r>
              <a:rPr sz="1600" spc="-95" dirty="0">
                <a:solidFill>
                  <a:srgbClr val="344B5E"/>
                </a:solidFill>
                <a:latin typeface="Arial"/>
                <a:cs typeface="Arial"/>
              </a:rPr>
              <a:t>(Transformers)</a:t>
            </a:r>
            <a:endParaRPr sz="1600">
              <a:latin typeface="Arial"/>
              <a:cs typeface="Arial"/>
            </a:endParaRPr>
          </a:p>
        </p:txBody>
      </p:sp>
      <p:sp>
        <p:nvSpPr>
          <p:cNvPr id="21" name="object 21"/>
          <p:cNvSpPr txBox="1"/>
          <p:nvPr/>
        </p:nvSpPr>
        <p:spPr>
          <a:xfrm>
            <a:off x="5237173" y="2752739"/>
            <a:ext cx="1257935"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a</a:t>
            </a:r>
            <a:r>
              <a:rPr sz="1575" spc="-135" baseline="-21164" dirty="0">
                <a:solidFill>
                  <a:srgbClr val="344B5E"/>
                </a:solidFill>
                <a:latin typeface="Arial"/>
                <a:cs typeface="Arial"/>
              </a:rPr>
              <a:t>2 </a:t>
            </a:r>
            <a:r>
              <a:rPr sz="1600" spc="-110" dirty="0">
                <a:solidFill>
                  <a:srgbClr val="344B5E"/>
                </a:solidFill>
                <a:latin typeface="Arial"/>
                <a:cs typeface="Arial"/>
              </a:rPr>
              <a:t>(Black</a:t>
            </a:r>
            <a:r>
              <a:rPr sz="1600" spc="-215" dirty="0">
                <a:solidFill>
                  <a:srgbClr val="344B5E"/>
                </a:solidFill>
                <a:latin typeface="Arial"/>
                <a:cs typeface="Arial"/>
              </a:rPr>
              <a:t> </a:t>
            </a:r>
            <a:r>
              <a:rPr sz="1600" spc="-135" dirty="0">
                <a:solidFill>
                  <a:srgbClr val="344B5E"/>
                </a:solidFill>
                <a:latin typeface="Arial"/>
                <a:cs typeface="Arial"/>
              </a:rPr>
              <a:t>Swan)</a:t>
            </a:r>
            <a:endParaRPr sz="1600">
              <a:latin typeface="Arial"/>
              <a:cs typeface="Arial"/>
            </a:endParaRPr>
          </a:p>
        </p:txBody>
      </p:sp>
      <p:sp>
        <p:nvSpPr>
          <p:cNvPr id="22" name="object 22"/>
          <p:cNvSpPr/>
          <p:nvPr/>
        </p:nvSpPr>
        <p:spPr>
          <a:xfrm>
            <a:off x="4001969" y="3632849"/>
            <a:ext cx="744220" cy="629920"/>
          </a:xfrm>
          <a:custGeom>
            <a:avLst/>
            <a:gdLst/>
            <a:ahLst/>
            <a:cxnLst/>
            <a:rect l="l" t="t" r="r" b="b"/>
            <a:pathLst>
              <a:path w="744220" h="629919">
                <a:moveTo>
                  <a:pt x="429005" y="0"/>
                </a:moveTo>
                <a:lnTo>
                  <a:pt x="429005" y="157353"/>
                </a:lnTo>
                <a:lnTo>
                  <a:pt x="0" y="157353"/>
                </a:lnTo>
                <a:lnTo>
                  <a:pt x="0" y="472059"/>
                </a:lnTo>
                <a:lnTo>
                  <a:pt x="429005" y="472059"/>
                </a:lnTo>
                <a:lnTo>
                  <a:pt x="429005" y="629412"/>
                </a:lnTo>
                <a:lnTo>
                  <a:pt x="743712" y="314706"/>
                </a:lnTo>
                <a:lnTo>
                  <a:pt x="429005" y="0"/>
                </a:lnTo>
                <a:close/>
              </a:path>
            </a:pathLst>
          </a:custGeom>
          <a:solidFill>
            <a:srgbClr val="7195B0"/>
          </a:solidFill>
        </p:spPr>
        <p:txBody>
          <a:bodyPr wrap="square" lIns="0" tIns="0" rIns="0" bIns="0" rtlCol="0"/>
          <a:lstStyle/>
          <a:p>
            <a:endParaRPr/>
          </a:p>
        </p:txBody>
      </p:sp>
      <p:sp>
        <p:nvSpPr>
          <p:cNvPr id="23" name="object 23"/>
          <p:cNvSpPr/>
          <p:nvPr/>
        </p:nvSpPr>
        <p:spPr>
          <a:xfrm>
            <a:off x="4001969" y="3632849"/>
            <a:ext cx="744220" cy="629920"/>
          </a:xfrm>
          <a:custGeom>
            <a:avLst/>
            <a:gdLst/>
            <a:ahLst/>
            <a:cxnLst/>
            <a:rect l="l" t="t" r="r" b="b"/>
            <a:pathLst>
              <a:path w="744220" h="629919">
                <a:moveTo>
                  <a:pt x="0" y="157353"/>
                </a:moveTo>
                <a:lnTo>
                  <a:pt x="429005" y="157353"/>
                </a:lnTo>
                <a:lnTo>
                  <a:pt x="429005" y="0"/>
                </a:lnTo>
                <a:lnTo>
                  <a:pt x="743712" y="314706"/>
                </a:lnTo>
                <a:lnTo>
                  <a:pt x="429005" y="629412"/>
                </a:lnTo>
                <a:lnTo>
                  <a:pt x="429005" y="472059"/>
                </a:lnTo>
                <a:lnTo>
                  <a:pt x="0" y="472059"/>
                </a:lnTo>
                <a:lnTo>
                  <a:pt x="0" y="157353"/>
                </a:lnTo>
                <a:close/>
              </a:path>
            </a:pathLst>
          </a:custGeom>
          <a:ln w="9143">
            <a:solidFill>
              <a:srgbClr val="202020"/>
            </a:solidFill>
          </a:ln>
        </p:spPr>
        <p:txBody>
          <a:bodyPr wrap="square" lIns="0" tIns="0" rIns="0" bIns="0" rtlCol="0"/>
          <a:lstStyle/>
          <a:p>
            <a:endParaRPr/>
          </a:p>
        </p:txBody>
      </p:sp>
      <p:sp>
        <p:nvSpPr>
          <p:cNvPr id="24" name="object 24"/>
          <p:cNvSpPr/>
          <p:nvPr/>
        </p:nvSpPr>
        <p:spPr>
          <a:xfrm>
            <a:off x="4965137" y="4804805"/>
            <a:ext cx="274320" cy="274320"/>
          </a:xfrm>
          <a:custGeom>
            <a:avLst/>
            <a:gdLst/>
            <a:ahLst/>
            <a:cxnLst/>
            <a:rect l="l" t="t" r="r" b="b"/>
            <a:pathLst>
              <a:path w="274320" h="274320">
                <a:moveTo>
                  <a:pt x="137160"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60" y="274320"/>
                </a:lnTo>
                <a:lnTo>
                  <a:pt x="180490" y="267321"/>
                </a:lnTo>
                <a:lnTo>
                  <a:pt x="218139" y="247838"/>
                </a:lnTo>
                <a:lnTo>
                  <a:pt x="247838" y="218139"/>
                </a:lnTo>
                <a:lnTo>
                  <a:pt x="267321" y="180490"/>
                </a:lnTo>
                <a:lnTo>
                  <a:pt x="274320" y="137160"/>
                </a:lnTo>
                <a:lnTo>
                  <a:pt x="267321" y="93829"/>
                </a:lnTo>
                <a:lnTo>
                  <a:pt x="247838" y="56180"/>
                </a:lnTo>
                <a:lnTo>
                  <a:pt x="218139" y="26481"/>
                </a:lnTo>
                <a:lnTo>
                  <a:pt x="180490" y="6998"/>
                </a:lnTo>
                <a:lnTo>
                  <a:pt x="137160" y="0"/>
                </a:lnTo>
                <a:close/>
              </a:path>
            </a:pathLst>
          </a:custGeom>
          <a:solidFill>
            <a:srgbClr val="0433FF"/>
          </a:solidFill>
        </p:spPr>
        <p:txBody>
          <a:bodyPr wrap="square" lIns="0" tIns="0" rIns="0" bIns="0" rtlCol="0"/>
          <a:lstStyle/>
          <a:p>
            <a:endParaRPr/>
          </a:p>
        </p:txBody>
      </p:sp>
      <p:sp>
        <p:nvSpPr>
          <p:cNvPr id="25" name="object 25"/>
          <p:cNvSpPr/>
          <p:nvPr/>
        </p:nvSpPr>
        <p:spPr>
          <a:xfrm>
            <a:off x="4965137" y="4804805"/>
            <a:ext cx="274320" cy="274320"/>
          </a:xfrm>
          <a:custGeom>
            <a:avLst/>
            <a:gdLst/>
            <a:ahLst/>
            <a:cxnLst/>
            <a:rect l="l" t="t" r="r" b="b"/>
            <a:pathLst>
              <a:path w="274320" h="274320">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60"/>
                </a:lnTo>
                <a:lnTo>
                  <a:pt x="267321" y="180490"/>
                </a:lnTo>
                <a:lnTo>
                  <a:pt x="247838" y="218139"/>
                </a:lnTo>
                <a:lnTo>
                  <a:pt x="218139" y="247838"/>
                </a:lnTo>
                <a:lnTo>
                  <a:pt x="180490" y="267321"/>
                </a:lnTo>
                <a:lnTo>
                  <a:pt x="137160" y="274320"/>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26" name="object 26"/>
          <p:cNvSpPr/>
          <p:nvPr/>
        </p:nvSpPr>
        <p:spPr>
          <a:xfrm>
            <a:off x="5522922" y="4286645"/>
            <a:ext cx="274320" cy="274320"/>
          </a:xfrm>
          <a:custGeom>
            <a:avLst/>
            <a:gdLst/>
            <a:ahLst/>
            <a:cxnLst/>
            <a:rect l="l" t="t" r="r" b="b"/>
            <a:pathLst>
              <a:path w="274320" h="274319">
                <a:moveTo>
                  <a:pt x="137160" y="0"/>
                </a:moveTo>
                <a:lnTo>
                  <a:pt x="93829" y="6998"/>
                </a:lnTo>
                <a:lnTo>
                  <a:pt x="56180" y="26481"/>
                </a:lnTo>
                <a:lnTo>
                  <a:pt x="26481" y="56180"/>
                </a:lnTo>
                <a:lnTo>
                  <a:pt x="6998" y="93829"/>
                </a:lnTo>
                <a:lnTo>
                  <a:pt x="0" y="137159"/>
                </a:lnTo>
                <a:lnTo>
                  <a:pt x="6998" y="180490"/>
                </a:lnTo>
                <a:lnTo>
                  <a:pt x="26481" y="218139"/>
                </a:lnTo>
                <a:lnTo>
                  <a:pt x="56180" y="247838"/>
                </a:lnTo>
                <a:lnTo>
                  <a:pt x="93829" y="267321"/>
                </a:lnTo>
                <a:lnTo>
                  <a:pt x="137160" y="274319"/>
                </a:lnTo>
                <a:lnTo>
                  <a:pt x="180490" y="267321"/>
                </a:lnTo>
                <a:lnTo>
                  <a:pt x="218139" y="247838"/>
                </a:lnTo>
                <a:lnTo>
                  <a:pt x="247838" y="218139"/>
                </a:lnTo>
                <a:lnTo>
                  <a:pt x="267321" y="180490"/>
                </a:lnTo>
                <a:lnTo>
                  <a:pt x="274320" y="137159"/>
                </a:lnTo>
                <a:lnTo>
                  <a:pt x="267321" y="93829"/>
                </a:lnTo>
                <a:lnTo>
                  <a:pt x="247838" y="56180"/>
                </a:lnTo>
                <a:lnTo>
                  <a:pt x="218139" y="26481"/>
                </a:lnTo>
                <a:lnTo>
                  <a:pt x="180490" y="6998"/>
                </a:lnTo>
                <a:lnTo>
                  <a:pt x="137160" y="0"/>
                </a:lnTo>
                <a:close/>
              </a:path>
            </a:pathLst>
          </a:custGeom>
          <a:solidFill>
            <a:srgbClr val="FFC000"/>
          </a:solidFill>
        </p:spPr>
        <p:txBody>
          <a:bodyPr wrap="square" lIns="0" tIns="0" rIns="0" bIns="0" rtlCol="0"/>
          <a:lstStyle/>
          <a:p>
            <a:endParaRPr/>
          </a:p>
        </p:txBody>
      </p:sp>
      <p:sp>
        <p:nvSpPr>
          <p:cNvPr id="27" name="object 27"/>
          <p:cNvSpPr/>
          <p:nvPr/>
        </p:nvSpPr>
        <p:spPr>
          <a:xfrm>
            <a:off x="5522922" y="4286645"/>
            <a:ext cx="274320" cy="274320"/>
          </a:xfrm>
          <a:custGeom>
            <a:avLst/>
            <a:gdLst/>
            <a:ahLst/>
            <a:cxnLst/>
            <a:rect l="l" t="t" r="r" b="b"/>
            <a:pathLst>
              <a:path w="274320" h="274319">
                <a:moveTo>
                  <a:pt x="0" y="137159"/>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59"/>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59"/>
                </a:lnTo>
                <a:close/>
              </a:path>
            </a:pathLst>
          </a:custGeom>
          <a:ln w="6095">
            <a:solidFill>
              <a:srgbClr val="344B5E"/>
            </a:solidFill>
          </a:ln>
        </p:spPr>
        <p:txBody>
          <a:bodyPr wrap="square" lIns="0" tIns="0" rIns="0" bIns="0" rtlCol="0"/>
          <a:lstStyle/>
          <a:p>
            <a:endParaRPr/>
          </a:p>
        </p:txBody>
      </p:sp>
      <p:sp>
        <p:nvSpPr>
          <p:cNvPr id="28" name="object 28"/>
          <p:cNvSpPr/>
          <p:nvPr/>
        </p:nvSpPr>
        <p:spPr>
          <a:xfrm>
            <a:off x="6059369" y="3632849"/>
            <a:ext cx="274320" cy="274320"/>
          </a:xfrm>
          <a:custGeom>
            <a:avLst/>
            <a:gdLst/>
            <a:ahLst/>
            <a:cxnLst/>
            <a:rect l="l" t="t" r="r" b="b"/>
            <a:pathLst>
              <a:path w="274320" h="274319">
                <a:moveTo>
                  <a:pt x="137160"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60" y="274319"/>
                </a:lnTo>
                <a:lnTo>
                  <a:pt x="180490" y="267321"/>
                </a:lnTo>
                <a:lnTo>
                  <a:pt x="218139" y="247838"/>
                </a:lnTo>
                <a:lnTo>
                  <a:pt x="247838" y="218139"/>
                </a:lnTo>
                <a:lnTo>
                  <a:pt x="267321" y="180490"/>
                </a:lnTo>
                <a:lnTo>
                  <a:pt x="274319" y="137160"/>
                </a:lnTo>
                <a:lnTo>
                  <a:pt x="267321" y="93829"/>
                </a:lnTo>
                <a:lnTo>
                  <a:pt x="247838" y="56180"/>
                </a:lnTo>
                <a:lnTo>
                  <a:pt x="218139" y="26481"/>
                </a:lnTo>
                <a:lnTo>
                  <a:pt x="180490" y="6998"/>
                </a:lnTo>
                <a:lnTo>
                  <a:pt x="137160" y="0"/>
                </a:lnTo>
                <a:close/>
              </a:path>
            </a:pathLst>
          </a:custGeom>
          <a:solidFill>
            <a:srgbClr val="6F2F9F"/>
          </a:solidFill>
        </p:spPr>
        <p:txBody>
          <a:bodyPr wrap="square" lIns="0" tIns="0" rIns="0" bIns="0" rtlCol="0"/>
          <a:lstStyle/>
          <a:p>
            <a:endParaRPr/>
          </a:p>
        </p:txBody>
      </p:sp>
      <p:sp>
        <p:nvSpPr>
          <p:cNvPr id="29" name="object 29"/>
          <p:cNvSpPr/>
          <p:nvPr/>
        </p:nvSpPr>
        <p:spPr>
          <a:xfrm>
            <a:off x="6059369" y="3632849"/>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19" y="137160"/>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30" name="object 30"/>
          <p:cNvSpPr/>
          <p:nvPr/>
        </p:nvSpPr>
        <p:spPr>
          <a:xfrm>
            <a:off x="6574481" y="4279024"/>
            <a:ext cx="274320" cy="274320"/>
          </a:xfrm>
          <a:custGeom>
            <a:avLst/>
            <a:gdLst/>
            <a:ahLst/>
            <a:cxnLst/>
            <a:rect l="l" t="t" r="r" b="b"/>
            <a:pathLst>
              <a:path w="274320" h="274319">
                <a:moveTo>
                  <a:pt x="137160"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60" y="274320"/>
                </a:lnTo>
                <a:lnTo>
                  <a:pt x="180490" y="267321"/>
                </a:lnTo>
                <a:lnTo>
                  <a:pt x="218139" y="247838"/>
                </a:lnTo>
                <a:lnTo>
                  <a:pt x="247838" y="218139"/>
                </a:lnTo>
                <a:lnTo>
                  <a:pt x="267321" y="180490"/>
                </a:lnTo>
                <a:lnTo>
                  <a:pt x="274319" y="137160"/>
                </a:lnTo>
                <a:lnTo>
                  <a:pt x="267321" y="93829"/>
                </a:lnTo>
                <a:lnTo>
                  <a:pt x="247838" y="56180"/>
                </a:lnTo>
                <a:lnTo>
                  <a:pt x="218139" y="26481"/>
                </a:lnTo>
                <a:lnTo>
                  <a:pt x="180490" y="6998"/>
                </a:lnTo>
                <a:lnTo>
                  <a:pt x="137160" y="0"/>
                </a:lnTo>
                <a:close/>
              </a:path>
            </a:pathLst>
          </a:custGeom>
          <a:solidFill>
            <a:srgbClr val="9BB808"/>
          </a:solidFill>
        </p:spPr>
        <p:txBody>
          <a:bodyPr wrap="square" lIns="0" tIns="0" rIns="0" bIns="0" rtlCol="0"/>
          <a:lstStyle/>
          <a:p>
            <a:endParaRPr/>
          </a:p>
        </p:txBody>
      </p:sp>
      <p:sp>
        <p:nvSpPr>
          <p:cNvPr id="31" name="object 31"/>
          <p:cNvSpPr/>
          <p:nvPr/>
        </p:nvSpPr>
        <p:spPr>
          <a:xfrm>
            <a:off x="6574481" y="4279024"/>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19" y="137160"/>
                </a:lnTo>
                <a:lnTo>
                  <a:pt x="267321" y="180490"/>
                </a:lnTo>
                <a:lnTo>
                  <a:pt x="247838" y="218139"/>
                </a:lnTo>
                <a:lnTo>
                  <a:pt x="218139" y="247838"/>
                </a:lnTo>
                <a:lnTo>
                  <a:pt x="180490" y="267321"/>
                </a:lnTo>
                <a:lnTo>
                  <a:pt x="137160" y="274320"/>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32" name="object 32"/>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48</a:t>
            </a:fld>
            <a:endParaRPr sz="800">
              <a:latin typeface="Arial"/>
              <a:cs typeface="Arial"/>
            </a:endParaRPr>
          </a:p>
        </p:txBody>
      </p:sp>
      <p:sp>
        <p:nvSpPr>
          <p:cNvPr id="34" name="标题 33">
            <a:extLst>
              <a:ext uri="{FF2B5EF4-FFF2-40B4-BE49-F238E27FC236}">
                <a16:creationId xmlns:a16="http://schemas.microsoft.com/office/drawing/2014/main" id="{398E4467-5DB9-4D8B-9CC2-A449A43C1D86}"/>
              </a:ext>
            </a:extLst>
          </p:cNvPr>
          <p:cNvSpPr>
            <a:spLocks noGrp="1"/>
          </p:cNvSpPr>
          <p:nvPr>
            <p:ph type="title"/>
          </p:nvPr>
        </p:nvSpPr>
        <p:spPr/>
        <p:txBody>
          <a:bodyPr/>
          <a:lstStyle/>
          <a:p>
            <a:r>
              <a:rPr lang="en-US" altLang="zh-CN" dirty="0"/>
              <a:t>SVM</a:t>
            </a:r>
            <a:r>
              <a:rPr lang="zh-CN" altLang="en-US" dirty="0"/>
              <a:t>高斯核函数</a:t>
            </a:r>
          </a:p>
        </p:txBody>
      </p:sp>
    </p:spTree>
    <p:extLst>
      <p:ext uri="{BB962C8B-B14F-4D97-AF65-F5344CB8AC3E}">
        <p14:creationId xmlns:p14="http://schemas.microsoft.com/office/powerpoint/2010/main" val="1908969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084527" y="3882517"/>
            <a:ext cx="1543050" cy="120650"/>
          </a:xfrm>
          <a:custGeom>
            <a:avLst/>
            <a:gdLst/>
            <a:ahLst/>
            <a:cxnLst/>
            <a:rect l="l" t="t" r="r" b="b"/>
            <a:pathLst>
              <a:path w="1543050" h="120650">
                <a:moveTo>
                  <a:pt x="1491760" y="60070"/>
                </a:moveTo>
                <a:lnTo>
                  <a:pt x="1433194" y="94233"/>
                </a:lnTo>
                <a:lnTo>
                  <a:pt x="1426971" y="97789"/>
                </a:lnTo>
                <a:lnTo>
                  <a:pt x="1424939" y="105790"/>
                </a:lnTo>
                <a:lnTo>
                  <a:pt x="1428495" y="111887"/>
                </a:lnTo>
                <a:lnTo>
                  <a:pt x="1432052" y="118109"/>
                </a:lnTo>
                <a:lnTo>
                  <a:pt x="1440052" y="120141"/>
                </a:lnTo>
                <a:lnTo>
                  <a:pt x="1520839" y="73025"/>
                </a:lnTo>
                <a:lnTo>
                  <a:pt x="1517395" y="73025"/>
                </a:lnTo>
                <a:lnTo>
                  <a:pt x="1517395" y="71246"/>
                </a:lnTo>
                <a:lnTo>
                  <a:pt x="1510918" y="71246"/>
                </a:lnTo>
                <a:lnTo>
                  <a:pt x="1491760" y="60070"/>
                </a:lnTo>
                <a:close/>
              </a:path>
              <a:path w="1543050" h="120650">
                <a:moveTo>
                  <a:pt x="1469553" y="47116"/>
                </a:moveTo>
                <a:lnTo>
                  <a:pt x="0" y="47116"/>
                </a:lnTo>
                <a:lnTo>
                  <a:pt x="0" y="73025"/>
                </a:lnTo>
                <a:lnTo>
                  <a:pt x="1469553" y="73025"/>
                </a:lnTo>
                <a:lnTo>
                  <a:pt x="1491760" y="60070"/>
                </a:lnTo>
                <a:lnTo>
                  <a:pt x="1469553" y="47116"/>
                </a:lnTo>
                <a:close/>
              </a:path>
              <a:path w="1543050" h="120650">
                <a:moveTo>
                  <a:pt x="1520838" y="47116"/>
                </a:moveTo>
                <a:lnTo>
                  <a:pt x="1517395" y="47116"/>
                </a:lnTo>
                <a:lnTo>
                  <a:pt x="1517395" y="73025"/>
                </a:lnTo>
                <a:lnTo>
                  <a:pt x="1520839" y="73025"/>
                </a:lnTo>
                <a:lnTo>
                  <a:pt x="1543050" y="60070"/>
                </a:lnTo>
                <a:lnTo>
                  <a:pt x="1520838" y="47116"/>
                </a:lnTo>
                <a:close/>
              </a:path>
              <a:path w="1543050" h="120650">
                <a:moveTo>
                  <a:pt x="1510918" y="48894"/>
                </a:moveTo>
                <a:lnTo>
                  <a:pt x="1491760" y="60070"/>
                </a:lnTo>
                <a:lnTo>
                  <a:pt x="1510918" y="71246"/>
                </a:lnTo>
                <a:lnTo>
                  <a:pt x="1510918" y="48894"/>
                </a:lnTo>
                <a:close/>
              </a:path>
              <a:path w="1543050" h="120650">
                <a:moveTo>
                  <a:pt x="1517395" y="48894"/>
                </a:moveTo>
                <a:lnTo>
                  <a:pt x="1510918" y="48894"/>
                </a:lnTo>
                <a:lnTo>
                  <a:pt x="1510918" y="71246"/>
                </a:lnTo>
                <a:lnTo>
                  <a:pt x="1517395" y="71246"/>
                </a:lnTo>
                <a:lnTo>
                  <a:pt x="1517395" y="48894"/>
                </a:lnTo>
                <a:close/>
              </a:path>
              <a:path w="1543050" h="120650">
                <a:moveTo>
                  <a:pt x="1440052" y="0"/>
                </a:moveTo>
                <a:lnTo>
                  <a:pt x="1432052" y="2031"/>
                </a:lnTo>
                <a:lnTo>
                  <a:pt x="1428495" y="8255"/>
                </a:lnTo>
                <a:lnTo>
                  <a:pt x="1424939" y="14350"/>
                </a:lnTo>
                <a:lnTo>
                  <a:pt x="1426971" y="22351"/>
                </a:lnTo>
                <a:lnTo>
                  <a:pt x="1433194" y="25907"/>
                </a:lnTo>
                <a:lnTo>
                  <a:pt x="1491760" y="60070"/>
                </a:lnTo>
                <a:lnTo>
                  <a:pt x="1510918" y="48894"/>
                </a:lnTo>
                <a:lnTo>
                  <a:pt x="1517395" y="48894"/>
                </a:lnTo>
                <a:lnTo>
                  <a:pt x="1517395" y="47116"/>
                </a:lnTo>
                <a:lnTo>
                  <a:pt x="1520838" y="47116"/>
                </a:lnTo>
                <a:lnTo>
                  <a:pt x="1440052" y="0"/>
                </a:lnTo>
                <a:close/>
              </a:path>
            </a:pathLst>
          </a:custGeom>
          <a:solidFill>
            <a:srgbClr val="344B5E"/>
          </a:solidFill>
        </p:spPr>
        <p:txBody>
          <a:bodyPr wrap="square" lIns="0" tIns="0" rIns="0" bIns="0" rtlCol="0"/>
          <a:lstStyle/>
          <a:p>
            <a:endParaRPr/>
          </a:p>
        </p:txBody>
      </p:sp>
      <p:sp>
        <p:nvSpPr>
          <p:cNvPr id="4" name="object 4"/>
          <p:cNvSpPr/>
          <p:nvPr/>
        </p:nvSpPr>
        <p:spPr>
          <a:xfrm>
            <a:off x="5024455" y="2628900"/>
            <a:ext cx="120650" cy="1314450"/>
          </a:xfrm>
          <a:custGeom>
            <a:avLst/>
            <a:gdLst/>
            <a:ahLst/>
            <a:cxnLst/>
            <a:rect l="l" t="t" r="r" b="b"/>
            <a:pathLst>
              <a:path w="120650" h="1314450">
                <a:moveTo>
                  <a:pt x="60071" y="51289"/>
                </a:moveTo>
                <a:lnTo>
                  <a:pt x="47116" y="73496"/>
                </a:lnTo>
                <a:lnTo>
                  <a:pt x="47116" y="1314450"/>
                </a:lnTo>
                <a:lnTo>
                  <a:pt x="73025" y="1314450"/>
                </a:lnTo>
                <a:lnTo>
                  <a:pt x="73025" y="73496"/>
                </a:lnTo>
                <a:lnTo>
                  <a:pt x="60071" y="51289"/>
                </a:lnTo>
                <a:close/>
              </a:path>
              <a:path w="120650" h="1314450">
                <a:moveTo>
                  <a:pt x="60071" y="0"/>
                </a:moveTo>
                <a:lnTo>
                  <a:pt x="0" y="102997"/>
                </a:lnTo>
                <a:lnTo>
                  <a:pt x="2032" y="110998"/>
                </a:lnTo>
                <a:lnTo>
                  <a:pt x="8254" y="114553"/>
                </a:lnTo>
                <a:lnTo>
                  <a:pt x="14350" y="118110"/>
                </a:lnTo>
                <a:lnTo>
                  <a:pt x="22351" y="116077"/>
                </a:lnTo>
                <a:lnTo>
                  <a:pt x="25908" y="109854"/>
                </a:lnTo>
                <a:lnTo>
                  <a:pt x="47116" y="73496"/>
                </a:lnTo>
                <a:lnTo>
                  <a:pt x="47116" y="25653"/>
                </a:lnTo>
                <a:lnTo>
                  <a:pt x="75033" y="25653"/>
                </a:lnTo>
                <a:lnTo>
                  <a:pt x="60071" y="0"/>
                </a:lnTo>
                <a:close/>
              </a:path>
              <a:path w="120650" h="1314450">
                <a:moveTo>
                  <a:pt x="75033" y="25653"/>
                </a:moveTo>
                <a:lnTo>
                  <a:pt x="73025" y="25653"/>
                </a:lnTo>
                <a:lnTo>
                  <a:pt x="73025" y="73496"/>
                </a:lnTo>
                <a:lnTo>
                  <a:pt x="94234" y="109854"/>
                </a:lnTo>
                <a:lnTo>
                  <a:pt x="97789" y="116077"/>
                </a:lnTo>
                <a:lnTo>
                  <a:pt x="105790" y="118110"/>
                </a:lnTo>
                <a:lnTo>
                  <a:pt x="111887" y="114553"/>
                </a:lnTo>
                <a:lnTo>
                  <a:pt x="118110" y="110998"/>
                </a:lnTo>
                <a:lnTo>
                  <a:pt x="120141" y="102997"/>
                </a:lnTo>
                <a:lnTo>
                  <a:pt x="75033" y="25653"/>
                </a:lnTo>
                <a:close/>
              </a:path>
              <a:path w="120650" h="1314450">
                <a:moveTo>
                  <a:pt x="73025" y="25653"/>
                </a:moveTo>
                <a:lnTo>
                  <a:pt x="47116" y="25653"/>
                </a:lnTo>
                <a:lnTo>
                  <a:pt x="47116" y="73496"/>
                </a:lnTo>
                <a:lnTo>
                  <a:pt x="60071" y="51289"/>
                </a:lnTo>
                <a:lnTo>
                  <a:pt x="48895" y="32130"/>
                </a:lnTo>
                <a:lnTo>
                  <a:pt x="73025" y="32130"/>
                </a:lnTo>
                <a:lnTo>
                  <a:pt x="73025" y="25653"/>
                </a:lnTo>
                <a:close/>
              </a:path>
              <a:path w="120650" h="1314450">
                <a:moveTo>
                  <a:pt x="73025" y="32130"/>
                </a:moveTo>
                <a:lnTo>
                  <a:pt x="71247" y="32130"/>
                </a:lnTo>
                <a:lnTo>
                  <a:pt x="60071" y="51289"/>
                </a:lnTo>
                <a:lnTo>
                  <a:pt x="73025" y="73496"/>
                </a:lnTo>
                <a:lnTo>
                  <a:pt x="73025" y="32130"/>
                </a:lnTo>
                <a:close/>
              </a:path>
              <a:path w="120650" h="1314450">
                <a:moveTo>
                  <a:pt x="71247" y="32130"/>
                </a:moveTo>
                <a:lnTo>
                  <a:pt x="48895" y="32130"/>
                </a:lnTo>
                <a:lnTo>
                  <a:pt x="60071" y="51289"/>
                </a:lnTo>
                <a:lnTo>
                  <a:pt x="71247" y="32130"/>
                </a:lnTo>
                <a:close/>
              </a:path>
            </a:pathLst>
          </a:custGeom>
          <a:solidFill>
            <a:srgbClr val="344B5E"/>
          </a:solidFill>
        </p:spPr>
        <p:txBody>
          <a:bodyPr wrap="square" lIns="0" tIns="0" rIns="0" bIns="0" rtlCol="0"/>
          <a:lstStyle/>
          <a:p>
            <a:endParaRPr/>
          </a:p>
        </p:txBody>
      </p:sp>
      <p:sp>
        <p:nvSpPr>
          <p:cNvPr id="5" name="object 5"/>
          <p:cNvSpPr/>
          <p:nvPr/>
        </p:nvSpPr>
        <p:spPr>
          <a:xfrm>
            <a:off x="4284427" y="3933064"/>
            <a:ext cx="808990" cy="752475"/>
          </a:xfrm>
          <a:custGeom>
            <a:avLst/>
            <a:gdLst/>
            <a:ahLst/>
            <a:cxnLst/>
            <a:rect l="l" t="t" r="r" b="b"/>
            <a:pathLst>
              <a:path w="808989" h="752475">
                <a:moveTo>
                  <a:pt x="41782" y="634492"/>
                </a:moveTo>
                <a:lnTo>
                  <a:pt x="34543" y="638302"/>
                </a:lnTo>
                <a:lnTo>
                  <a:pt x="32512" y="645160"/>
                </a:lnTo>
                <a:lnTo>
                  <a:pt x="0" y="752475"/>
                </a:lnTo>
                <a:lnTo>
                  <a:pt x="35735" y="744474"/>
                </a:lnTo>
                <a:lnTo>
                  <a:pt x="27558" y="744474"/>
                </a:lnTo>
                <a:lnTo>
                  <a:pt x="10032" y="725551"/>
                </a:lnTo>
                <a:lnTo>
                  <a:pt x="45074" y="693009"/>
                </a:lnTo>
                <a:lnTo>
                  <a:pt x="57276" y="652653"/>
                </a:lnTo>
                <a:lnTo>
                  <a:pt x="59436" y="645795"/>
                </a:lnTo>
                <a:lnTo>
                  <a:pt x="55499" y="638556"/>
                </a:lnTo>
                <a:lnTo>
                  <a:pt x="41782" y="634492"/>
                </a:lnTo>
                <a:close/>
              </a:path>
              <a:path w="808989" h="752475">
                <a:moveTo>
                  <a:pt x="45074" y="693009"/>
                </a:moveTo>
                <a:lnTo>
                  <a:pt x="10032" y="725551"/>
                </a:lnTo>
                <a:lnTo>
                  <a:pt x="27558" y="744474"/>
                </a:lnTo>
                <a:lnTo>
                  <a:pt x="33714" y="738759"/>
                </a:lnTo>
                <a:lnTo>
                  <a:pt x="31241" y="738759"/>
                </a:lnTo>
                <a:lnTo>
                  <a:pt x="16001" y="722376"/>
                </a:lnTo>
                <a:lnTo>
                  <a:pt x="37664" y="717516"/>
                </a:lnTo>
                <a:lnTo>
                  <a:pt x="45074" y="693009"/>
                </a:lnTo>
                <a:close/>
              </a:path>
              <a:path w="808989" h="752475">
                <a:moveTo>
                  <a:pt x="110743" y="701167"/>
                </a:moveTo>
                <a:lnTo>
                  <a:pt x="62622" y="711918"/>
                </a:lnTo>
                <a:lnTo>
                  <a:pt x="27558" y="744474"/>
                </a:lnTo>
                <a:lnTo>
                  <a:pt x="35735" y="744474"/>
                </a:lnTo>
                <a:lnTo>
                  <a:pt x="116458" y="726440"/>
                </a:lnTo>
                <a:lnTo>
                  <a:pt x="120776" y="719455"/>
                </a:lnTo>
                <a:lnTo>
                  <a:pt x="117728" y="705485"/>
                </a:lnTo>
                <a:lnTo>
                  <a:pt x="110743" y="701167"/>
                </a:lnTo>
                <a:close/>
              </a:path>
              <a:path w="808989" h="752475">
                <a:moveTo>
                  <a:pt x="37664" y="717516"/>
                </a:moveTo>
                <a:lnTo>
                  <a:pt x="16001" y="722376"/>
                </a:lnTo>
                <a:lnTo>
                  <a:pt x="31241" y="738759"/>
                </a:lnTo>
                <a:lnTo>
                  <a:pt x="37664" y="717516"/>
                </a:lnTo>
                <a:close/>
              </a:path>
              <a:path w="808989" h="752475">
                <a:moveTo>
                  <a:pt x="62622" y="711918"/>
                </a:moveTo>
                <a:lnTo>
                  <a:pt x="37664" y="717516"/>
                </a:lnTo>
                <a:lnTo>
                  <a:pt x="31241" y="738759"/>
                </a:lnTo>
                <a:lnTo>
                  <a:pt x="33714" y="738759"/>
                </a:lnTo>
                <a:lnTo>
                  <a:pt x="62622" y="711918"/>
                </a:lnTo>
                <a:close/>
              </a:path>
              <a:path w="808989" h="752475">
                <a:moveTo>
                  <a:pt x="791337" y="0"/>
                </a:moveTo>
                <a:lnTo>
                  <a:pt x="45074" y="693009"/>
                </a:lnTo>
                <a:lnTo>
                  <a:pt x="37664" y="717516"/>
                </a:lnTo>
                <a:lnTo>
                  <a:pt x="62622" y="711918"/>
                </a:lnTo>
                <a:lnTo>
                  <a:pt x="808863" y="19050"/>
                </a:lnTo>
                <a:lnTo>
                  <a:pt x="791337" y="0"/>
                </a:lnTo>
                <a:close/>
              </a:path>
            </a:pathLst>
          </a:custGeom>
          <a:solidFill>
            <a:srgbClr val="344B5E"/>
          </a:solidFill>
        </p:spPr>
        <p:txBody>
          <a:bodyPr wrap="square" lIns="0" tIns="0" rIns="0" bIns="0" rtlCol="0"/>
          <a:lstStyle/>
          <a:p>
            <a:endParaRPr/>
          </a:p>
        </p:txBody>
      </p:sp>
      <p:sp>
        <p:nvSpPr>
          <p:cNvPr id="6" name="object 6"/>
          <p:cNvSpPr txBox="1"/>
          <p:nvPr/>
        </p:nvSpPr>
        <p:spPr>
          <a:xfrm>
            <a:off x="6509975" y="3972686"/>
            <a:ext cx="1302385"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a</a:t>
            </a:r>
            <a:r>
              <a:rPr sz="1575" spc="-135" baseline="-21164" dirty="0">
                <a:solidFill>
                  <a:srgbClr val="344B5E"/>
                </a:solidFill>
                <a:latin typeface="Arial"/>
                <a:cs typeface="Arial"/>
              </a:rPr>
              <a:t>1 </a:t>
            </a:r>
            <a:r>
              <a:rPr sz="1600" spc="-90" dirty="0">
                <a:solidFill>
                  <a:srgbClr val="344B5E"/>
                </a:solidFill>
                <a:latin typeface="Arial"/>
                <a:cs typeface="Arial"/>
              </a:rPr>
              <a:t>(Pulp</a:t>
            </a:r>
            <a:r>
              <a:rPr sz="1600" spc="-235" dirty="0">
                <a:solidFill>
                  <a:srgbClr val="344B5E"/>
                </a:solidFill>
                <a:latin typeface="Arial"/>
                <a:cs typeface="Arial"/>
              </a:rPr>
              <a:t> </a:t>
            </a:r>
            <a:r>
              <a:rPr sz="1600" spc="-65" dirty="0">
                <a:solidFill>
                  <a:srgbClr val="344B5E"/>
                </a:solidFill>
                <a:latin typeface="Arial"/>
                <a:cs typeface="Arial"/>
              </a:rPr>
              <a:t>Fiction)</a:t>
            </a:r>
            <a:endParaRPr sz="1600">
              <a:latin typeface="Arial"/>
              <a:cs typeface="Arial"/>
            </a:endParaRPr>
          </a:p>
        </p:txBody>
      </p:sp>
      <p:sp>
        <p:nvSpPr>
          <p:cNvPr id="7" name="object 7"/>
          <p:cNvSpPr txBox="1"/>
          <p:nvPr/>
        </p:nvSpPr>
        <p:spPr>
          <a:xfrm>
            <a:off x="3739724" y="4695697"/>
            <a:ext cx="1412875" cy="258404"/>
          </a:xfrm>
          <a:prstGeom prst="rect">
            <a:avLst/>
          </a:prstGeom>
        </p:spPr>
        <p:txBody>
          <a:bodyPr vert="horz" wrap="square" lIns="0" tIns="12065" rIns="0" bIns="0" rtlCol="0">
            <a:spAutoFit/>
          </a:bodyPr>
          <a:lstStyle/>
          <a:p>
            <a:pPr marL="12700">
              <a:spcBef>
                <a:spcPts val="95"/>
              </a:spcBef>
            </a:pPr>
            <a:r>
              <a:rPr sz="1600" spc="-90" dirty="0">
                <a:solidFill>
                  <a:srgbClr val="344B5E"/>
                </a:solidFill>
                <a:latin typeface="Arial"/>
                <a:cs typeface="Arial"/>
              </a:rPr>
              <a:t>a</a:t>
            </a:r>
            <a:r>
              <a:rPr sz="1575" spc="-135" baseline="-21164" dirty="0">
                <a:solidFill>
                  <a:srgbClr val="344B5E"/>
                </a:solidFill>
                <a:latin typeface="Arial"/>
                <a:cs typeface="Arial"/>
              </a:rPr>
              <a:t>3</a:t>
            </a:r>
            <a:r>
              <a:rPr sz="1575" spc="-37" baseline="-21164" dirty="0">
                <a:solidFill>
                  <a:srgbClr val="344B5E"/>
                </a:solidFill>
                <a:latin typeface="Arial"/>
                <a:cs typeface="Arial"/>
              </a:rPr>
              <a:t> </a:t>
            </a:r>
            <a:r>
              <a:rPr sz="1600" spc="-95" dirty="0">
                <a:solidFill>
                  <a:srgbClr val="344B5E"/>
                </a:solidFill>
                <a:latin typeface="Arial"/>
                <a:cs typeface="Arial"/>
              </a:rPr>
              <a:t>(Transformers)</a:t>
            </a:r>
            <a:endParaRPr sz="1600">
              <a:latin typeface="Arial"/>
              <a:cs typeface="Arial"/>
            </a:endParaRPr>
          </a:p>
        </p:txBody>
      </p:sp>
      <p:sp>
        <p:nvSpPr>
          <p:cNvPr id="8" name="object 8"/>
          <p:cNvSpPr txBox="1"/>
          <p:nvPr/>
        </p:nvSpPr>
        <p:spPr>
          <a:xfrm>
            <a:off x="4613499" y="2249881"/>
            <a:ext cx="1305545" cy="252527"/>
          </a:xfrm>
          <a:prstGeom prst="rect">
            <a:avLst/>
          </a:prstGeom>
        </p:spPr>
        <p:txBody>
          <a:bodyPr vert="horz" wrap="square" lIns="0" tIns="12065" rIns="0" bIns="0" rtlCol="0">
            <a:spAutoFit/>
          </a:bodyPr>
          <a:lstStyle/>
          <a:p>
            <a:pPr marR="5080" algn="r">
              <a:lnSpc>
                <a:spcPts val="1830"/>
              </a:lnSpc>
            </a:pPr>
            <a:r>
              <a:rPr sz="1600" spc="-90" dirty="0">
                <a:solidFill>
                  <a:srgbClr val="344B5E"/>
                </a:solidFill>
                <a:latin typeface="Arial"/>
                <a:cs typeface="Arial"/>
              </a:rPr>
              <a:t>a</a:t>
            </a:r>
            <a:r>
              <a:rPr sz="1575" spc="-135" baseline="-21164" dirty="0">
                <a:solidFill>
                  <a:srgbClr val="344B5E"/>
                </a:solidFill>
                <a:latin typeface="Arial"/>
                <a:cs typeface="Arial"/>
              </a:rPr>
              <a:t>2 </a:t>
            </a:r>
            <a:r>
              <a:rPr sz="1600" spc="-110" dirty="0">
                <a:solidFill>
                  <a:srgbClr val="344B5E"/>
                </a:solidFill>
                <a:latin typeface="Arial"/>
                <a:cs typeface="Arial"/>
              </a:rPr>
              <a:t>(Black</a:t>
            </a:r>
            <a:r>
              <a:rPr sz="1600" spc="-225" dirty="0">
                <a:solidFill>
                  <a:srgbClr val="344B5E"/>
                </a:solidFill>
                <a:latin typeface="Arial"/>
                <a:cs typeface="Arial"/>
              </a:rPr>
              <a:t> </a:t>
            </a:r>
            <a:r>
              <a:rPr sz="1600" spc="-135" dirty="0">
                <a:solidFill>
                  <a:srgbClr val="344B5E"/>
                </a:solidFill>
                <a:latin typeface="Arial"/>
                <a:cs typeface="Arial"/>
              </a:rPr>
              <a:t>Swan)</a:t>
            </a:r>
            <a:endParaRPr sz="1600" dirty="0">
              <a:latin typeface="Arial"/>
              <a:cs typeface="Arial"/>
            </a:endParaRPr>
          </a:p>
        </p:txBody>
      </p:sp>
      <p:sp>
        <p:nvSpPr>
          <p:cNvPr id="9" name="object 9"/>
          <p:cNvSpPr/>
          <p:nvPr/>
        </p:nvSpPr>
        <p:spPr>
          <a:xfrm>
            <a:off x="4390345" y="4313682"/>
            <a:ext cx="274320" cy="274320"/>
          </a:xfrm>
          <a:custGeom>
            <a:avLst/>
            <a:gdLst/>
            <a:ahLst/>
            <a:cxnLst/>
            <a:rect l="l" t="t" r="r" b="b"/>
            <a:pathLst>
              <a:path w="274320" h="274320">
                <a:moveTo>
                  <a:pt x="137160"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60" y="274320"/>
                </a:lnTo>
                <a:lnTo>
                  <a:pt x="180490" y="267321"/>
                </a:lnTo>
                <a:lnTo>
                  <a:pt x="218139" y="247838"/>
                </a:lnTo>
                <a:lnTo>
                  <a:pt x="247838" y="218139"/>
                </a:lnTo>
                <a:lnTo>
                  <a:pt x="267321" y="180490"/>
                </a:lnTo>
                <a:lnTo>
                  <a:pt x="274320" y="137160"/>
                </a:lnTo>
                <a:lnTo>
                  <a:pt x="267321" y="93829"/>
                </a:lnTo>
                <a:lnTo>
                  <a:pt x="247838" y="56180"/>
                </a:lnTo>
                <a:lnTo>
                  <a:pt x="218139" y="26481"/>
                </a:lnTo>
                <a:lnTo>
                  <a:pt x="180490" y="6998"/>
                </a:lnTo>
                <a:lnTo>
                  <a:pt x="137160" y="0"/>
                </a:lnTo>
                <a:close/>
              </a:path>
            </a:pathLst>
          </a:custGeom>
          <a:solidFill>
            <a:srgbClr val="0433FF"/>
          </a:solidFill>
        </p:spPr>
        <p:txBody>
          <a:bodyPr wrap="square" lIns="0" tIns="0" rIns="0" bIns="0" rtlCol="0"/>
          <a:lstStyle/>
          <a:p>
            <a:endParaRPr/>
          </a:p>
        </p:txBody>
      </p:sp>
      <p:sp>
        <p:nvSpPr>
          <p:cNvPr id="10" name="object 10"/>
          <p:cNvSpPr/>
          <p:nvPr/>
        </p:nvSpPr>
        <p:spPr>
          <a:xfrm>
            <a:off x="4390345" y="4313682"/>
            <a:ext cx="274320" cy="274320"/>
          </a:xfrm>
          <a:custGeom>
            <a:avLst/>
            <a:gdLst/>
            <a:ahLst/>
            <a:cxnLst/>
            <a:rect l="l" t="t" r="r" b="b"/>
            <a:pathLst>
              <a:path w="274320" h="274320">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60"/>
                </a:lnTo>
                <a:lnTo>
                  <a:pt x="267321" y="180490"/>
                </a:lnTo>
                <a:lnTo>
                  <a:pt x="247838" y="218139"/>
                </a:lnTo>
                <a:lnTo>
                  <a:pt x="218139" y="247838"/>
                </a:lnTo>
                <a:lnTo>
                  <a:pt x="180490" y="267321"/>
                </a:lnTo>
                <a:lnTo>
                  <a:pt x="137160" y="274320"/>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11" name="object 11"/>
          <p:cNvSpPr/>
          <p:nvPr/>
        </p:nvSpPr>
        <p:spPr>
          <a:xfrm>
            <a:off x="4946604" y="3795522"/>
            <a:ext cx="274320" cy="274320"/>
          </a:xfrm>
          <a:custGeom>
            <a:avLst/>
            <a:gdLst/>
            <a:ahLst/>
            <a:cxnLst/>
            <a:rect l="l" t="t" r="r" b="b"/>
            <a:pathLst>
              <a:path w="274320" h="274319">
                <a:moveTo>
                  <a:pt x="137160" y="0"/>
                </a:moveTo>
                <a:lnTo>
                  <a:pt x="93829" y="6998"/>
                </a:lnTo>
                <a:lnTo>
                  <a:pt x="56180" y="26481"/>
                </a:lnTo>
                <a:lnTo>
                  <a:pt x="26481" y="56180"/>
                </a:lnTo>
                <a:lnTo>
                  <a:pt x="6998" y="93829"/>
                </a:lnTo>
                <a:lnTo>
                  <a:pt x="0" y="137159"/>
                </a:lnTo>
                <a:lnTo>
                  <a:pt x="6998" y="180490"/>
                </a:lnTo>
                <a:lnTo>
                  <a:pt x="26481" y="218139"/>
                </a:lnTo>
                <a:lnTo>
                  <a:pt x="56180" y="247838"/>
                </a:lnTo>
                <a:lnTo>
                  <a:pt x="93829" y="267321"/>
                </a:lnTo>
                <a:lnTo>
                  <a:pt x="137160" y="274319"/>
                </a:lnTo>
                <a:lnTo>
                  <a:pt x="180490" y="267321"/>
                </a:lnTo>
                <a:lnTo>
                  <a:pt x="218139" y="247838"/>
                </a:lnTo>
                <a:lnTo>
                  <a:pt x="247838" y="218139"/>
                </a:lnTo>
                <a:lnTo>
                  <a:pt x="267321" y="180490"/>
                </a:lnTo>
                <a:lnTo>
                  <a:pt x="274319" y="137159"/>
                </a:lnTo>
                <a:lnTo>
                  <a:pt x="267321" y="93829"/>
                </a:lnTo>
                <a:lnTo>
                  <a:pt x="247838" y="56180"/>
                </a:lnTo>
                <a:lnTo>
                  <a:pt x="218139" y="26481"/>
                </a:lnTo>
                <a:lnTo>
                  <a:pt x="180490" y="6998"/>
                </a:lnTo>
                <a:lnTo>
                  <a:pt x="137160" y="0"/>
                </a:lnTo>
                <a:close/>
              </a:path>
            </a:pathLst>
          </a:custGeom>
          <a:solidFill>
            <a:srgbClr val="FFC000"/>
          </a:solidFill>
        </p:spPr>
        <p:txBody>
          <a:bodyPr wrap="square" lIns="0" tIns="0" rIns="0" bIns="0" rtlCol="0"/>
          <a:lstStyle/>
          <a:p>
            <a:endParaRPr/>
          </a:p>
        </p:txBody>
      </p:sp>
      <p:sp>
        <p:nvSpPr>
          <p:cNvPr id="12" name="object 12"/>
          <p:cNvSpPr/>
          <p:nvPr/>
        </p:nvSpPr>
        <p:spPr>
          <a:xfrm>
            <a:off x="4946604" y="3795522"/>
            <a:ext cx="274320" cy="274320"/>
          </a:xfrm>
          <a:custGeom>
            <a:avLst/>
            <a:gdLst/>
            <a:ahLst/>
            <a:cxnLst/>
            <a:rect l="l" t="t" r="r" b="b"/>
            <a:pathLst>
              <a:path w="274320" h="274319">
                <a:moveTo>
                  <a:pt x="0" y="137159"/>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19" y="137159"/>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59"/>
                </a:lnTo>
                <a:close/>
              </a:path>
            </a:pathLst>
          </a:custGeom>
          <a:ln w="6096">
            <a:solidFill>
              <a:srgbClr val="344B5E"/>
            </a:solidFill>
          </a:ln>
        </p:spPr>
        <p:txBody>
          <a:bodyPr wrap="square" lIns="0" tIns="0" rIns="0" bIns="0" rtlCol="0"/>
          <a:lstStyle/>
          <a:p>
            <a:endParaRPr/>
          </a:p>
        </p:txBody>
      </p:sp>
      <p:sp>
        <p:nvSpPr>
          <p:cNvPr id="13" name="object 13"/>
          <p:cNvSpPr/>
          <p:nvPr/>
        </p:nvSpPr>
        <p:spPr>
          <a:xfrm>
            <a:off x="5484577" y="3141726"/>
            <a:ext cx="274320" cy="274320"/>
          </a:xfrm>
          <a:custGeom>
            <a:avLst/>
            <a:gdLst/>
            <a:ahLst/>
            <a:cxnLst/>
            <a:rect l="l" t="t" r="r" b="b"/>
            <a:pathLst>
              <a:path w="274320" h="274319">
                <a:moveTo>
                  <a:pt x="137159"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59" y="274319"/>
                </a:lnTo>
                <a:lnTo>
                  <a:pt x="180490" y="267321"/>
                </a:lnTo>
                <a:lnTo>
                  <a:pt x="218139" y="247838"/>
                </a:lnTo>
                <a:lnTo>
                  <a:pt x="247838" y="218139"/>
                </a:lnTo>
                <a:lnTo>
                  <a:pt x="267321" y="180490"/>
                </a:lnTo>
                <a:lnTo>
                  <a:pt x="274319" y="137160"/>
                </a:lnTo>
                <a:lnTo>
                  <a:pt x="267321" y="93829"/>
                </a:lnTo>
                <a:lnTo>
                  <a:pt x="247838" y="56180"/>
                </a:lnTo>
                <a:lnTo>
                  <a:pt x="218139" y="26481"/>
                </a:lnTo>
                <a:lnTo>
                  <a:pt x="180490" y="6998"/>
                </a:lnTo>
                <a:lnTo>
                  <a:pt x="137159" y="0"/>
                </a:lnTo>
                <a:close/>
              </a:path>
            </a:pathLst>
          </a:custGeom>
          <a:solidFill>
            <a:srgbClr val="6F2F9F"/>
          </a:solidFill>
        </p:spPr>
        <p:txBody>
          <a:bodyPr wrap="square" lIns="0" tIns="0" rIns="0" bIns="0" rtlCol="0"/>
          <a:lstStyle/>
          <a:p>
            <a:endParaRPr/>
          </a:p>
        </p:txBody>
      </p:sp>
      <p:sp>
        <p:nvSpPr>
          <p:cNvPr id="14" name="object 14"/>
          <p:cNvSpPr/>
          <p:nvPr/>
        </p:nvSpPr>
        <p:spPr>
          <a:xfrm>
            <a:off x="5484577" y="3141726"/>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59" y="0"/>
                </a:lnTo>
                <a:lnTo>
                  <a:pt x="180490" y="6998"/>
                </a:lnTo>
                <a:lnTo>
                  <a:pt x="218139" y="26481"/>
                </a:lnTo>
                <a:lnTo>
                  <a:pt x="247838" y="56180"/>
                </a:lnTo>
                <a:lnTo>
                  <a:pt x="267321" y="93829"/>
                </a:lnTo>
                <a:lnTo>
                  <a:pt x="274319" y="137160"/>
                </a:lnTo>
                <a:lnTo>
                  <a:pt x="267321" y="180490"/>
                </a:lnTo>
                <a:lnTo>
                  <a:pt x="247838" y="218139"/>
                </a:lnTo>
                <a:lnTo>
                  <a:pt x="218139" y="247838"/>
                </a:lnTo>
                <a:lnTo>
                  <a:pt x="180490" y="267321"/>
                </a:lnTo>
                <a:lnTo>
                  <a:pt x="137159" y="274319"/>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15" name="object 15"/>
          <p:cNvSpPr/>
          <p:nvPr/>
        </p:nvSpPr>
        <p:spPr>
          <a:xfrm>
            <a:off x="5998165" y="3787901"/>
            <a:ext cx="274320" cy="274320"/>
          </a:xfrm>
          <a:custGeom>
            <a:avLst/>
            <a:gdLst/>
            <a:ahLst/>
            <a:cxnLst/>
            <a:rect l="l" t="t" r="r" b="b"/>
            <a:pathLst>
              <a:path w="274320" h="274319">
                <a:moveTo>
                  <a:pt x="137159" y="0"/>
                </a:moveTo>
                <a:lnTo>
                  <a:pt x="93829" y="6998"/>
                </a:lnTo>
                <a:lnTo>
                  <a:pt x="56180" y="26481"/>
                </a:lnTo>
                <a:lnTo>
                  <a:pt x="26481" y="56180"/>
                </a:lnTo>
                <a:lnTo>
                  <a:pt x="6998" y="93829"/>
                </a:lnTo>
                <a:lnTo>
                  <a:pt x="0" y="137160"/>
                </a:lnTo>
                <a:lnTo>
                  <a:pt x="6998" y="180490"/>
                </a:lnTo>
                <a:lnTo>
                  <a:pt x="26481" y="218139"/>
                </a:lnTo>
                <a:lnTo>
                  <a:pt x="56180" y="247838"/>
                </a:lnTo>
                <a:lnTo>
                  <a:pt x="93829" y="267321"/>
                </a:lnTo>
                <a:lnTo>
                  <a:pt x="137159" y="274320"/>
                </a:lnTo>
                <a:lnTo>
                  <a:pt x="180490" y="267321"/>
                </a:lnTo>
                <a:lnTo>
                  <a:pt x="218139" y="247838"/>
                </a:lnTo>
                <a:lnTo>
                  <a:pt x="247838" y="218139"/>
                </a:lnTo>
                <a:lnTo>
                  <a:pt x="267321" y="180490"/>
                </a:lnTo>
                <a:lnTo>
                  <a:pt x="274319" y="137160"/>
                </a:lnTo>
                <a:lnTo>
                  <a:pt x="267321" y="93829"/>
                </a:lnTo>
                <a:lnTo>
                  <a:pt x="247838" y="56180"/>
                </a:lnTo>
                <a:lnTo>
                  <a:pt x="218139" y="26481"/>
                </a:lnTo>
                <a:lnTo>
                  <a:pt x="180490" y="6998"/>
                </a:lnTo>
                <a:lnTo>
                  <a:pt x="137159" y="0"/>
                </a:lnTo>
                <a:close/>
              </a:path>
            </a:pathLst>
          </a:custGeom>
          <a:solidFill>
            <a:srgbClr val="9BB808"/>
          </a:solidFill>
        </p:spPr>
        <p:txBody>
          <a:bodyPr wrap="square" lIns="0" tIns="0" rIns="0" bIns="0" rtlCol="0"/>
          <a:lstStyle/>
          <a:p>
            <a:endParaRPr/>
          </a:p>
        </p:txBody>
      </p:sp>
      <p:sp>
        <p:nvSpPr>
          <p:cNvPr id="16" name="object 16"/>
          <p:cNvSpPr/>
          <p:nvPr/>
        </p:nvSpPr>
        <p:spPr>
          <a:xfrm>
            <a:off x="5998165" y="3787901"/>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59" y="0"/>
                </a:lnTo>
                <a:lnTo>
                  <a:pt x="180490" y="6998"/>
                </a:lnTo>
                <a:lnTo>
                  <a:pt x="218139" y="26481"/>
                </a:lnTo>
                <a:lnTo>
                  <a:pt x="247838" y="56180"/>
                </a:lnTo>
                <a:lnTo>
                  <a:pt x="267321" y="93829"/>
                </a:lnTo>
                <a:lnTo>
                  <a:pt x="274319" y="137160"/>
                </a:lnTo>
                <a:lnTo>
                  <a:pt x="267321" y="180490"/>
                </a:lnTo>
                <a:lnTo>
                  <a:pt x="247838" y="218139"/>
                </a:lnTo>
                <a:lnTo>
                  <a:pt x="218139" y="247838"/>
                </a:lnTo>
                <a:lnTo>
                  <a:pt x="180490" y="267321"/>
                </a:lnTo>
                <a:lnTo>
                  <a:pt x="137159" y="274320"/>
                </a:lnTo>
                <a:lnTo>
                  <a:pt x="93829" y="267321"/>
                </a:lnTo>
                <a:lnTo>
                  <a:pt x="56180" y="247838"/>
                </a:lnTo>
                <a:lnTo>
                  <a:pt x="26481" y="218139"/>
                </a:lnTo>
                <a:lnTo>
                  <a:pt x="6998" y="180490"/>
                </a:lnTo>
                <a:lnTo>
                  <a:pt x="0" y="137160"/>
                </a:lnTo>
                <a:close/>
              </a:path>
            </a:pathLst>
          </a:custGeom>
          <a:ln w="6096">
            <a:solidFill>
              <a:srgbClr val="344B5E"/>
            </a:solidFill>
          </a:ln>
        </p:spPr>
        <p:txBody>
          <a:bodyPr wrap="square" lIns="0" tIns="0" rIns="0" bIns="0" rtlCol="0"/>
          <a:lstStyle/>
          <a:p>
            <a:endParaRPr/>
          </a:p>
        </p:txBody>
      </p:sp>
      <p:sp>
        <p:nvSpPr>
          <p:cNvPr id="17" name="object 17"/>
          <p:cNvSpPr/>
          <p:nvPr/>
        </p:nvSpPr>
        <p:spPr>
          <a:xfrm>
            <a:off x="3686066" y="3195087"/>
            <a:ext cx="2575019" cy="2072005"/>
          </a:xfrm>
          <a:custGeom>
            <a:avLst/>
            <a:gdLst/>
            <a:ahLst/>
            <a:cxnLst/>
            <a:rect l="l" t="t" r="r" b="b"/>
            <a:pathLst>
              <a:path w="2679065" h="2072004">
                <a:moveTo>
                  <a:pt x="1213992" y="0"/>
                </a:moveTo>
                <a:lnTo>
                  <a:pt x="0" y="982471"/>
                </a:lnTo>
                <a:lnTo>
                  <a:pt x="1464945" y="2071789"/>
                </a:lnTo>
                <a:lnTo>
                  <a:pt x="2678938" y="1089278"/>
                </a:lnTo>
                <a:lnTo>
                  <a:pt x="1213992" y="0"/>
                </a:lnTo>
                <a:close/>
              </a:path>
            </a:pathLst>
          </a:custGeom>
          <a:solidFill>
            <a:srgbClr val="D9D9D9">
              <a:alpha val="63920"/>
            </a:srgbClr>
          </a:solidFill>
        </p:spPr>
        <p:txBody>
          <a:bodyPr wrap="square" lIns="0" tIns="0" rIns="0" bIns="0" rtlCol="0"/>
          <a:lstStyle/>
          <a:p>
            <a:endParaRPr dirty="0"/>
          </a:p>
        </p:txBody>
      </p:sp>
      <p:sp>
        <p:nvSpPr>
          <p:cNvPr id="18" name="object 18"/>
          <p:cNvSpPr/>
          <p:nvPr/>
        </p:nvSpPr>
        <p:spPr>
          <a:xfrm>
            <a:off x="3725122" y="3195087"/>
            <a:ext cx="2483605" cy="2072005"/>
          </a:xfrm>
          <a:custGeom>
            <a:avLst/>
            <a:gdLst/>
            <a:ahLst/>
            <a:cxnLst/>
            <a:rect l="l" t="t" r="r" b="b"/>
            <a:pathLst>
              <a:path w="2679065" h="2072004">
                <a:moveTo>
                  <a:pt x="2678938" y="1089278"/>
                </a:moveTo>
                <a:lnTo>
                  <a:pt x="1213992" y="0"/>
                </a:lnTo>
                <a:lnTo>
                  <a:pt x="0" y="982471"/>
                </a:lnTo>
                <a:lnTo>
                  <a:pt x="1464945" y="2071789"/>
                </a:lnTo>
                <a:lnTo>
                  <a:pt x="2678938" y="1089278"/>
                </a:lnTo>
                <a:close/>
              </a:path>
            </a:pathLst>
          </a:custGeom>
          <a:ln w="25400">
            <a:solidFill>
              <a:srgbClr val="344B5E"/>
            </a:solidFill>
            <a:prstDash val="lgDash"/>
          </a:ln>
        </p:spPr>
        <p:txBody>
          <a:bodyPr wrap="square" lIns="0" tIns="0" rIns="0" bIns="0" rtlCol="0"/>
          <a:lstStyle/>
          <a:p>
            <a:endParaRPr/>
          </a:p>
        </p:txBody>
      </p:sp>
      <p:sp>
        <p:nvSpPr>
          <p:cNvPr id="19" name="object 19"/>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49</a:t>
            </a:fld>
            <a:endParaRPr sz="800">
              <a:latin typeface="Arial"/>
              <a:cs typeface="Arial"/>
            </a:endParaRPr>
          </a:p>
        </p:txBody>
      </p:sp>
      <p:sp>
        <p:nvSpPr>
          <p:cNvPr id="21" name="标题 20">
            <a:extLst>
              <a:ext uri="{FF2B5EF4-FFF2-40B4-BE49-F238E27FC236}">
                <a16:creationId xmlns:a16="http://schemas.microsoft.com/office/drawing/2014/main" id="{87E5C8B4-FB66-4B39-B1C2-EF046828B85D}"/>
              </a:ext>
            </a:extLst>
          </p:cNvPr>
          <p:cNvSpPr>
            <a:spLocks noGrp="1"/>
          </p:cNvSpPr>
          <p:nvPr>
            <p:ph type="title"/>
          </p:nvPr>
        </p:nvSpPr>
        <p:spPr/>
        <p:txBody>
          <a:bodyPr/>
          <a:lstStyle/>
          <a:p>
            <a:r>
              <a:rPr lang="zh-CN" altLang="en-US" dirty="0"/>
              <a:t>在新空间中的分类</a:t>
            </a:r>
          </a:p>
        </p:txBody>
      </p:sp>
      <p:sp>
        <p:nvSpPr>
          <p:cNvPr id="22" name="object 3">
            <a:extLst>
              <a:ext uri="{FF2B5EF4-FFF2-40B4-BE49-F238E27FC236}">
                <a16:creationId xmlns:a16="http://schemas.microsoft.com/office/drawing/2014/main" id="{D0A0BAF4-287B-4762-8C23-44846C51B5F0}"/>
              </a:ext>
            </a:extLst>
          </p:cNvPr>
          <p:cNvSpPr txBox="1"/>
          <p:nvPr/>
        </p:nvSpPr>
        <p:spPr>
          <a:xfrm>
            <a:off x="255902" y="1297286"/>
            <a:ext cx="4367913" cy="1066254"/>
          </a:xfrm>
          <a:prstGeom prst="rect">
            <a:avLst/>
          </a:prstGeom>
        </p:spPr>
        <p:txBody>
          <a:bodyPr vert="horz" wrap="square" lIns="0" tIns="12065" rIns="0" bIns="0" rtlCol="0">
            <a:spAutoFit/>
          </a:bodyPr>
          <a:lstStyle/>
          <a:p>
            <a:pPr marL="12700">
              <a:lnSpc>
                <a:spcPct val="150000"/>
              </a:lnSpc>
              <a:spcBef>
                <a:spcPts val="95"/>
              </a:spcBef>
            </a:pPr>
            <a:r>
              <a:rPr lang="zh-CN" altLang="en-US" sz="2400" b="1" dirty="0">
                <a:solidFill>
                  <a:srgbClr val="344B5E"/>
                </a:solidFill>
                <a:latin typeface="Trebuchet MS"/>
                <a:cs typeface="Trebuchet MS"/>
              </a:rPr>
              <a:t>转换：</a:t>
            </a:r>
            <a:endParaRPr lang="en-US" altLang="zh-CN" sz="2400" b="1" dirty="0">
              <a:solidFill>
                <a:srgbClr val="344B5E"/>
              </a:solidFill>
              <a:latin typeface="Trebuchet MS"/>
              <a:cs typeface="Trebuchet MS"/>
            </a:endParaRPr>
          </a:p>
          <a:p>
            <a:pPr marL="12700">
              <a:lnSpc>
                <a:spcPct val="150000"/>
              </a:lnSpc>
              <a:spcBef>
                <a:spcPts val="95"/>
              </a:spcBef>
            </a:pPr>
            <a:r>
              <a:rPr sz="2400" dirty="0">
                <a:solidFill>
                  <a:srgbClr val="344B5E"/>
                </a:solidFill>
                <a:latin typeface="Arial"/>
                <a:cs typeface="Arial"/>
              </a:rPr>
              <a:t>[x</a:t>
            </a:r>
            <a:r>
              <a:rPr sz="2400" baseline="-21164" dirty="0">
                <a:solidFill>
                  <a:srgbClr val="344B5E"/>
                </a:solidFill>
                <a:latin typeface="Arial"/>
                <a:cs typeface="Arial"/>
              </a:rPr>
              <a:t>1</a:t>
            </a:r>
            <a:r>
              <a:rPr sz="2400" dirty="0">
                <a:solidFill>
                  <a:srgbClr val="344B5E"/>
                </a:solidFill>
                <a:latin typeface="Arial"/>
                <a:cs typeface="Arial"/>
              </a:rPr>
              <a:t>, x</a:t>
            </a:r>
            <a:r>
              <a:rPr sz="2400" baseline="-21164" dirty="0">
                <a:solidFill>
                  <a:srgbClr val="344B5E"/>
                </a:solidFill>
                <a:latin typeface="Arial"/>
                <a:cs typeface="Arial"/>
              </a:rPr>
              <a:t>2</a:t>
            </a:r>
            <a:r>
              <a:rPr sz="2400" dirty="0">
                <a:solidFill>
                  <a:srgbClr val="344B5E"/>
                </a:solidFill>
                <a:latin typeface="Arial"/>
                <a:cs typeface="Arial"/>
              </a:rPr>
              <a:t>] </a:t>
            </a:r>
            <a:r>
              <a:rPr sz="2400" dirty="0">
                <a:solidFill>
                  <a:srgbClr val="344B5E"/>
                </a:solidFill>
                <a:latin typeface="Wingdings"/>
                <a:cs typeface="Wingdings"/>
              </a:rPr>
              <a:t></a:t>
            </a:r>
            <a:r>
              <a:rPr sz="2400" dirty="0">
                <a:solidFill>
                  <a:srgbClr val="344B5E"/>
                </a:solidFill>
                <a:latin typeface="Times New Roman"/>
                <a:cs typeface="Times New Roman"/>
              </a:rPr>
              <a:t> </a:t>
            </a:r>
            <a:r>
              <a:rPr sz="2400" dirty="0">
                <a:solidFill>
                  <a:srgbClr val="344B5E"/>
                </a:solidFill>
                <a:latin typeface="Arial"/>
                <a:cs typeface="Arial"/>
              </a:rPr>
              <a:t>[0.7</a:t>
            </a:r>
            <a:r>
              <a:rPr sz="2400" dirty="0">
                <a:solidFill>
                  <a:srgbClr val="C00000"/>
                </a:solidFill>
                <a:latin typeface="Arial"/>
                <a:cs typeface="Arial"/>
              </a:rPr>
              <a:t>a</a:t>
            </a:r>
            <a:r>
              <a:rPr sz="2400" baseline="-21164" dirty="0">
                <a:solidFill>
                  <a:srgbClr val="C00000"/>
                </a:solidFill>
                <a:latin typeface="Arial"/>
                <a:cs typeface="Arial"/>
              </a:rPr>
              <a:t>1 </a:t>
            </a:r>
            <a:r>
              <a:rPr sz="2400" dirty="0">
                <a:solidFill>
                  <a:srgbClr val="344B5E"/>
                </a:solidFill>
                <a:latin typeface="Arial"/>
                <a:cs typeface="Arial"/>
              </a:rPr>
              <a:t>, 0.9</a:t>
            </a:r>
            <a:r>
              <a:rPr sz="2400" dirty="0">
                <a:solidFill>
                  <a:srgbClr val="0433FF"/>
                </a:solidFill>
                <a:latin typeface="Arial"/>
                <a:cs typeface="Arial"/>
              </a:rPr>
              <a:t>a</a:t>
            </a:r>
            <a:r>
              <a:rPr sz="2400" baseline="-21164" dirty="0">
                <a:solidFill>
                  <a:srgbClr val="0433FF"/>
                </a:solidFill>
                <a:latin typeface="Arial"/>
                <a:cs typeface="Arial"/>
              </a:rPr>
              <a:t>2 </a:t>
            </a:r>
            <a:r>
              <a:rPr sz="2400" dirty="0">
                <a:solidFill>
                  <a:srgbClr val="344B5E"/>
                </a:solidFill>
                <a:latin typeface="Arial"/>
                <a:cs typeface="Arial"/>
              </a:rPr>
              <a:t>, -0.6</a:t>
            </a:r>
            <a:r>
              <a:rPr sz="2400" dirty="0">
                <a:solidFill>
                  <a:srgbClr val="9BB808"/>
                </a:solidFill>
                <a:latin typeface="Arial"/>
                <a:cs typeface="Arial"/>
              </a:rPr>
              <a:t>a</a:t>
            </a:r>
            <a:r>
              <a:rPr sz="2400" baseline="-21164" dirty="0">
                <a:solidFill>
                  <a:srgbClr val="9BB808"/>
                </a:solidFill>
                <a:latin typeface="Arial"/>
                <a:cs typeface="Arial"/>
              </a:rPr>
              <a:t>3</a:t>
            </a:r>
            <a:r>
              <a:rPr sz="2400" dirty="0">
                <a:solidFill>
                  <a:srgbClr val="344B5E"/>
                </a:solidFill>
                <a:latin typeface="Arial"/>
                <a:cs typeface="Arial"/>
              </a:rPr>
              <a:t>]</a:t>
            </a:r>
            <a:endParaRPr sz="2400" dirty="0">
              <a:latin typeface="Arial"/>
              <a:cs typeface="Arial"/>
            </a:endParaRPr>
          </a:p>
        </p:txBody>
      </p:sp>
    </p:spTree>
    <p:extLst>
      <p:ext uri="{BB962C8B-B14F-4D97-AF65-F5344CB8AC3E}">
        <p14:creationId xmlns:p14="http://schemas.microsoft.com/office/powerpoint/2010/main" val="418177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5" name="object 5"/>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6" name="object 6"/>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7" name="object 7"/>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8" name="object 8"/>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9" name="object 9"/>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0" name="object 10"/>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1" name="object 11"/>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7883653" y="253060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5" name="object 15"/>
          <p:cNvSpPr/>
          <p:nvPr/>
        </p:nvSpPr>
        <p:spPr>
          <a:xfrm>
            <a:off x="7883653" y="2530602"/>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txBox="1"/>
          <p:nvPr/>
        </p:nvSpPr>
        <p:spPr>
          <a:xfrm>
            <a:off x="4331588" y="4052823"/>
            <a:ext cx="2832695"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17" name="object 17"/>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8" name="object 18"/>
          <p:cNvSpPr txBox="1"/>
          <p:nvPr/>
        </p:nvSpPr>
        <p:spPr>
          <a:xfrm>
            <a:off x="472187" y="2510536"/>
            <a:ext cx="1316482" cy="628377"/>
          </a:xfrm>
          <a:prstGeom prst="rect">
            <a:avLst/>
          </a:prstGeom>
        </p:spPr>
        <p:txBody>
          <a:bodyPr vert="horz" wrap="square" lIns="0" tIns="12700" rIns="0" bIns="0" rtlCol="0">
            <a:spAutoFit/>
          </a:bodyPr>
          <a:lstStyle/>
          <a:p>
            <a:pPr marL="12065" marR="5080" indent="635" algn="ctr">
              <a:spcBef>
                <a:spcPts val="100"/>
              </a:spcBef>
            </a:pPr>
            <a:r>
              <a:rPr lang="zh-CN" altLang="en-US" sz="2000" dirty="0">
                <a:latin typeface="Trebuchet MS"/>
                <a:cs typeface="Trebuchet MS"/>
              </a:rPr>
              <a:t>治疗五年后，病人的状况</a:t>
            </a:r>
            <a:endParaRPr sz="2000" dirty="0">
              <a:latin typeface="Trebuchet MS"/>
              <a:cs typeface="Trebuchet MS"/>
            </a:endParaRPr>
          </a:p>
        </p:txBody>
      </p:sp>
      <p:sp>
        <p:nvSpPr>
          <p:cNvPr id="19" name="object 19"/>
          <p:cNvSpPr/>
          <p:nvPr/>
        </p:nvSpPr>
        <p:spPr>
          <a:xfrm>
            <a:off x="6530341" y="3224783"/>
            <a:ext cx="1623695" cy="0"/>
          </a:xfrm>
          <a:custGeom>
            <a:avLst/>
            <a:gdLst/>
            <a:ahLst/>
            <a:cxnLst/>
            <a:rect l="l" t="t" r="r" b="b"/>
            <a:pathLst>
              <a:path w="1623695">
                <a:moveTo>
                  <a:pt x="0" y="0"/>
                </a:moveTo>
                <a:lnTo>
                  <a:pt x="1623694" y="0"/>
                </a:lnTo>
              </a:path>
            </a:pathLst>
          </a:custGeom>
          <a:ln w="25908">
            <a:solidFill>
              <a:srgbClr val="84ADAF"/>
            </a:solidFill>
          </a:ln>
        </p:spPr>
        <p:txBody>
          <a:bodyPr wrap="square" lIns="0" tIns="0" rIns="0" bIns="0" rtlCol="0"/>
          <a:lstStyle/>
          <a:p>
            <a:endParaRPr/>
          </a:p>
        </p:txBody>
      </p:sp>
      <p:sp>
        <p:nvSpPr>
          <p:cNvPr id="20" name="object 20"/>
          <p:cNvSpPr/>
          <p:nvPr/>
        </p:nvSpPr>
        <p:spPr>
          <a:xfrm>
            <a:off x="3007614" y="3224783"/>
            <a:ext cx="3469640" cy="0"/>
          </a:xfrm>
          <a:custGeom>
            <a:avLst/>
            <a:gdLst/>
            <a:ahLst/>
            <a:cxnLst/>
            <a:rect l="l" t="t" r="r" b="b"/>
            <a:pathLst>
              <a:path w="3469640">
                <a:moveTo>
                  <a:pt x="0" y="0"/>
                </a:moveTo>
                <a:lnTo>
                  <a:pt x="3469386" y="0"/>
                </a:lnTo>
              </a:path>
            </a:pathLst>
          </a:custGeom>
          <a:ln w="25908">
            <a:solidFill>
              <a:srgbClr val="84ADAF"/>
            </a:solidFill>
          </a:ln>
        </p:spPr>
        <p:txBody>
          <a:bodyPr wrap="square" lIns="0" tIns="0" rIns="0" bIns="0" rtlCol="0"/>
          <a:lstStyle/>
          <a:p>
            <a:endParaRPr/>
          </a:p>
        </p:txBody>
      </p:sp>
      <p:sp>
        <p:nvSpPr>
          <p:cNvPr id="21" name="object 21"/>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22" name="object 22"/>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23" name="object 23"/>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4" name="object 24"/>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25" name="object 25"/>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26" name="object 26"/>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7" name="object 27"/>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28" name="object 28"/>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9" name="object 29"/>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30" name="object 30"/>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31" name="object 31"/>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2" name="object 32"/>
          <p:cNvSpPr/>
          <p:nvPr/>
        </p:nvSpPr>
        <p:spPr>
          <a:xfrm>
            <a:off x="6503669" y="2257045"/>
            <a:ext cx="0" cy="1712595"/>
          </a:xfrm>
          <a:custGeom>
            <a:avLst/>
            <a:gdLst/>
            <a:ahLst/>
            <a:cxnLst/>
            <a:rect l="l" t="t" r="r" b="b"/>
            <a:pathLst>
              <a:path h="1712595">
                <a:moveTo>
                  <a:pt x="0" y="1712340"/>
                </a:moveTo>
                <a:lnTo>
                  <a:pt x="0" y="0"/>
                </a:lnTo>
              </a:path>
            </a:pathLst>
          </a:custGeom>
          <a:ln w="53340">
            <a:solidFill>
              <a:srgbClr val="6F2F9F"/>
            </a:solidFill>
          </a:ln>
        </p:spPr>
        <p:txBody>
          <a:bodyPr wrap="square" lIns="0" tIns="0" rIns="0" bIns="0" rtlCol="0"/>
          <a:lstStyle/>
          <a:p>
            <a:endParaRPr/>
          </a:p>
        </p:txBody>
      </p:sp>
      <p:sp>
        <p:nvSpPr>
          <p:cNvPr id="33" name="object 33"/>
          <p:cNvSpPr txBox="1"/>
          <p:nvPr/>
        </p:nvSpPr>
        <p:spPr>
          <a:xfrm>
            <a:off x="458722" y="4629151"/>
            <a:ext cx="3161286" cy="449482"/>
          </a:xfrm>
          <a:prstGeom prst="rect">
            <a:avLst/>
          </a:prstGeom>
          <a:solidFill>
            <a:srgbClr val="6F2F9F">
              <a:alpha val="59999"/>
            </a:srgbClr>
          </a:solidFill>
        </p:spPr>
        <p:txBody>
          <a:bodyPr vert="horz" wrap="square" lIns="0" tIns="79375" rIns="0" bIns="0" rtlCol="0">
            <a:spAutoFit/>
          </a:bodyPr>
          <a:lstStyle/>
          <a:p>
            <a:pPr marL="417830" algn="ctr">
              <a:spcBef>
                <a:spcPts val="625"/>
              </a:spcBef>
            </a:pPr>
            <a:r>
              <a:rPr lang="zh-CN" altLang="en-US" sz="2400" b="1" spc="-135" dirty="0">
                <a:solidFill>
                  <a:srgbClr val="FFFFFF"/>
                </a:solidFill>
                <a:latin typeface="Trebuchet MS"/>
                <a:cs typeface="Trebuchet MS"/>
              </a:rPr>
              <a:t>两个分类错误</a:t>
            </a:r>
            <a:endParaRPr sz="2400" dirty="0">
              <a:latin typeface="Trebuchet MS"/>
              <a:cs typeface="Trebuchet MS"/>
            </a:endParaRPr>
          </a:p>
        </p:txBody>
      </p:sp>
      <p:sp>
        <p:nvSpPr>
          <p:cNvPr id="36" name="标题 35">
            <a:extLst>
              <a:ext uri="{FF2B5EF4-FFF2-40B4-BE49-F238E27FC236}">
                <a16:creationId xmlns:a16="http://schemas.microsoft.com/office/drawing/2014/main" id="{549B5E45-C944-4E5D-A661-E9A8A38A91CD}"/>
              </a:ext>
            </a:extLst>
          </p:cNvPr>
          <p:cNvSpPr>
            <a:spLocks noGrp="1"/>
          </p:cNvSpPr>
          <p:nvPr>
            <p:ph type="title"/>
          </p:nvPr>
        </p:nvSpPr>
        <p:spPr/>
        <p:txBody>
          <a:bodyPr/>
          <a:lstStyle/>
          <a:p>
            <a:r>
              <a:rPr lang="zh-CN" altLang="en-US" dirty="0"/>
              <a:t>支持向量机</a:t>
            </a:r>
          </a:p>
        </p:txBody>
      </p:sp>
    </p:spTree>
    <p:extLst>
      <p:ext uri="{BB962C8B-B14F-4D97-AF65-F5344CB8AC3E}">
        <p14:creationId xmlns:p14="http://schemas.microsoft.com/office/powerpoint/2010/main" val="350443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3" name="object 3"/>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4" name="object 4"/>
          <p:cNvSpPr/>
          <p:nvPr/>
        </p:nvSpPr>
        <p:spPr>
          <a:xfrm>
            <a:off x="315620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5" name="object 5"/>
          <p:cNvSpPr/>
          <p:nvPr/>
        </p:nvSpPr>
        <p:spPr>
          <a:xfrm>
            <a:off x="315620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6" name="object 6"/>
          <p:cNvSpPr/>
          <p:nvPr/>
        </p:nvSpPr>
        <p:spPr>
          <a:xfrm>
            <a:off x="303733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7" name="object 7"/>
          <p:cNvSpPr/>
          <p:nvPr/>
        </p:nvSpPr>
        <p:spPr>
          <a:xfrm>
            <a:off x="303733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8" name="object 8"/>
          <p:cNvSpPr/>
          <p:nvPr/>
        </p:nvSpPr>
        <p:spPr>
          <a:xfrm>
            <a:off x="337413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9" name="object 9"/>
          <p:cNvSpPr/>
          <p:nvPr/>
        </p:nvSpPr>
        <p:spPr>
          <a:xfrm>
            <a:off x="337413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0" name="object 10"/>
          <p:cNvSpPr/>
          <p:nvPr/>
        </p:nvSpPr>
        <p:spPr>
          <a:xfrm>
            <a:off x="237439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11" name="object 11"/>
          <p:cNvSpPr/>
          <p:nvPr/>
        </p:nvSpPr>
        <p:spPr>
          <a:xfrm>
            <a:off x="237439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2" name="object 12"/>
          <p:cNvSpPr/>
          <p:nvPr/>
        </p:nvSpPr>
        <p:spPr>
          <a:xfrm>
            <a:off x="260299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13" name="object 13"/>
          <p:cNvSpPr/>
          <p:nvPr/>
        </p:nvSpPr>
        <p:spPr>
          <a:xfrm>
            <a:off x="260299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14" name="object 14"/>
          <p:cNvSpPr/>
          <p:nvPr/>
        </p:nvSpPr>
        <p:spPr>
          <a:xfrm>
            <a:off x="218084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15" name="object 15"/>
          <p:cNvSpPr/>
          <p:nvPr/>
        </p:nvSpPr>
        <p:spPr>
          <a:xfrm>
            <a:off x="218084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6" name="object 16"/>
          <p:cNvSpPr/>
          <p:nvPr/>
        </p:nvSpPr>
        <p:spPr>
          <a:xfrm>
            <a:off x="361340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solidFill>
        </p:spPr>
        <p:txBody>
          <a:bodyPr wrap="square" lIns="0" tIns="0" rIns="0" bIns="0" rtlCol="0"/>
          <a:lstStyle/>
          <a:p>
            <a:endParaRPr/>
          </a:p>
        </p:txBody>
      </p:sp>
      <p:sp>
        <p:nvSpPr>
          <p:cNvPr id="17" name="object 17"/>
          <p:cNvSpPr/>
          <p:nvPr/>
        </p:nvSpPr>
        <p:spPr>
          <a:xfrm>
            <a:off x="361340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8" name="object 18"/>
          <p:cNvSpPr/>
          <p:nvPr/>
        </p:nvSpPr>
        <p:spPr>
          <a:xfrm>
            <a:off x="252222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19" name="object 19"/>
          <p:cNvSpPr/>
          <p:nvPr/>
        </p:nvSpPr>
        <p:spPr>
          <a:xfrm>
            <a:off x="252222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0" name="object 20"/>
          <p:cNvSpPr/>
          <p:nvPr/>
        </p:nvSpPr>
        <p:spPr>
          <a:xfrm>
            <a:off x="4137659" y="2152651"/>
            <a:ext cx="257810" cy="259079"/>
          </a:xfrm>
          <a:custGeom>
            <a:avLst/>
            <a:gdLst/>
            <a:ahLst/>
            <a:cxnLst/>
            <a:rect l="l" t="t" r="r" b="b"/>
            <a:pathLst>
              <a:path w="257810" h="259080">
                <a:moveTo>
                  <a:pt x="128777" y="0"/>
                </a:moveTo>
                <a:lnTo>
                  <a:pt x="78652" y="10185"/>
                </a:lnTo>
                <a:lnTo>
                  <a:pt x="37718" y="37957"/>
                </a:lnTo>
                <a:lnTo>
                  <a:pt x="10120" y="79134"/>
                </a:lnTo>
                <a:lnTo>
                  <a:pt x="0" y="129539"/>
                </a:lnTo>
                <a:lnTo>
                  <a:pt x="10120" y="179945"/>
                </a:lnTo>
                <a:lnTo>
                  <a:pt x="37718"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21" name="object 21"/>
          <p:cNvSpPr/>
          <p:nvPr/>
        </p:nvSpPr>
        <p:spPr>
          <a:xfrm>
            <a:off x="4137659" y="2152651"/>
            <a:ext cx="257810" cy="259079"/>
          </a:xfrm>
          <a:custGeom>
            <a:avLst/>
            <a:gdLst/>
            <a:ahLst/>
            <a:cxnLst/>
            <a:rect l="l" t="t" r="r" b="b"/>
            <a:pathLst>
              <a:path w="257810" h="259080">
                <a:moveTo>
                  <a:pt x="0" y="129539"/>
                </a:moveTo>
                <a:lnTo>
                  <a:pt x="10120" y="79134"/>
                </a:lnTo>
                <a:lnTo>
                  <a:pt x="37718"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22" name="object 22"/>
          <p:cNvSpPr/>
          <p:nvPr/>
        </p:nvSpPr>
        <p:spPr>
          <a:xfrm>
            <a:off x="208330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23" name="object 23"/>
          <p:cNvSpPr/>
          <p:nvPr/>
        </p:nvSpPr>
        <p:spPr>
          <a:xfrm>
            <a:off x="208330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4" name="object 24"/>
          <p:cNvSpPr/>
          <p:nvPr/>
        </p:nvSpPr>
        <p:spPr>
          <a:xfrm>
            <a:off x="242468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25" name="object 25"/>
          <p:cNvSpPr/>
          <p:nvPr/>
        </p:nvSpPr>
        <p:spPr>
          <a:xfrm>
            <a:off x="242468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6" name="object 26"/>
          <p:cNvSpPr/>
          <p:nvPr/>
        </p:nvSpPr>
        <p:spPr>
          <a:xfrm>
            <a:off x="305257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27" name="object 27"/>
          <p:cNvSpPr/>
          <p:nvPr/>
        </p:nvSpPr>
        <p:spPr>
          <a:xfrm>
            <a:off x="305257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8" name="object 28"/>
          <p:cNvSpPr/>
          <p:nvPr/>
        </p:nvSpPr>
        <p:spPr>
          <a:xfrm>
            <a:off x="238201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29" name="object 29"/>
          <p:cNvSpPr/>
          <p:nvPr/>
        </p:nvSpPr>
        <p:spPr>
          <a:xfrm>
            <a:off x="238201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0" name="object 30"/>
          <p:cNvSpPr/>
          <p:nvPr/>
        </p:nvSpPr>
        <p:spPr>
          <a:xfrm>
            <a:off x="308152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31" name="object 31"/>
          <p:cNvSpPr/>
          <p:nvPr/>
        </p:nvSpPr>
        <p:spPr>
          <a:xfrm>
            <a:off x="308152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32" name="object 32"/>
          <p:cNvSpPr/>
          <p:nvPr/>
        </p:nvSpPr>
        <p:spPr>
          <a:xfrm>
            <a:off x="279806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33" name="object 33"/>
          <p:cNvSpPr/>
          <p:nvPr/>
        </p:nvSpPr>
        <p:spPr>
          <a:xfrm>
            <a:off x="279806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4" name="object 34"/>
          <p:cNvSpPr/>
          <p:nvPr/>
        </p:nvSpPr>
        <p:spPr>
          <a:xfrm>
            <a:off x="356158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5" name="object 35"/>
          <p:cNvSpPr/>
          <p:nvPr/>
        </p:nvSpPr>
        <p:spPr>
          <a:xfrm>
            <a:off x="356158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6" name="object 36"/>
          <p:cNvSpPr/>
          <p:nvPr/>
        </p:nvSpPr>
        <p:spPr>
          <a:xfrm>
            <a:off x="3808477" y="3342894"/>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37" name="object 37"/>
          <p:cNvSpPr/>
          <p:nvPr/>
        </p:nvSpPr>
        <p:spPr>
          <a:xfrm>
            <a:off x="3808477" y="3342894"/>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38" name="object 38"/>
          <p:cNvSpPr/>
          <p:nvPr/>
        </p:nvSpPr>
        <p:spPr>
          <a:xfrm>
            <a:off x="3805428" y="2870454"/>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39" name="object 39"/>
          <p:cNvSpPr/>
          <p:nvPr/>
        </p:nvSpPr>
        <p:spPr>
          <a:xfrm>
            <a:off x="3805428" y="2870454"/>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0" name="object 40"/>
          <p:cNvSpPr/>
          <p:nvPr/>
        </p:nvSpPr>
        <p:spPr>
          <a:xfrm>
            <a:off x="353568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41" name="object 41"/>
          <p:cNvSpPr/>
          <p:nvPr/>
        </p:nvSpPr>
        <p:spPr>
          <a:xfrm>
            <a:off x="353568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42" name="object 42"/>
          <p:cNvSpPr/>
          <p:nvPr/>
        </p:nvSpPr>
        <p:spPr>
          <a:xfrm>
            <a:off x="4456177" y="1800606"/>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43" name="object 43"/>
          <p:cNvSpPr/>
          <p:nvPr/>
        </p:nvSpPr>
        <p:spPr>
          <a:xfrm>
            <a:off x="4456177" y="1800606"/>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44" name="object 44"/>
          <p:cNvSpPr/>
          <p:nvPr/>
        </p:nvSpPr>
        <p:spPr>
          <a:xfrm>
            <a:off x="5140452" y="1777746"/>
            <a:ext cx="257810" cy="257810"/>
          </a:xfrm>
          <a:custGeom>
            <a:avLst/>
            <a:gdLst/>
            <a:ahLst/>
            <a:cxnLst/>
            <a:rect l="l" t="t" r="r" b="b"/>
            <a:pathLst>
              <a:path w="257810" h="257809">
                <a:moveTo>
                  <a:pt x="128777" y="0"/>
                </a:moveTo>
                <a:lnTo>
                  <a:pt x="78652" y="10120"/>
                </a:lnTo>
                <a:lnTo>
                  <a:pt x="37719" y="37718"/>
                </a:lnTo>
                <a:lnTo>
                  <a:pt x="10120" y="78652"/>
                </a:lnTo>
                <a:lnTo>
                  <a:pt x="0" y="128777"/>
                </a:lnTo>
                <a:lnTo>
                  <a:pt x="10120" y="178903"/>
                </a:lnTo>
                <a:lnTo>
                  <a:pt x="37719" y="219837"/>
                </a:lnTo>
                <a:lnTo>
                  <a:pt x="78652" y="247435"/>
                </a:lnTo>
                <a:lnTo>
                  <a:pt x="128777" y="257555"/>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45" name="object 45"/>
          <p:cNvSpPr/>
          <p:nvPr/>
        </p:nvSpPr>
        <p:spPr>
          <a:xfrm>
            <a:off x="5140452" y="1777746"/>
            <a:ext cx="257810" cy="257810"/>
          </a:xfrm>
          <a:custGeom>
            <a:avLst/>
            <a:gdLst/>
            <a:ahLst/>
            <a:cxnLst/>
            <a:rect l="l" t="t" r="r" b="b"/>
            <a:pathLst>
              <a:path w="257810" h="257809">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5"/>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6" name="object 46"/>
          <p:cNvSpPr/>
          <p:nvPr/>
        </p:nvSpPr>
        <p:spPr>
          <a:xfrm>
            <a:off x="410108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7" name="object 47"/>
          <p:cNvSpPr/>
          <p:nvPr/>
        </p:nvSpPr>
        <p:spPr>
          <a:xfrm>
            <a:off x="410108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8" name="object 48"/>
          <p:cNvSpPr/>
          <p:nvPr/>
        </p:nvSpPr>
        <p:spPr>
          <a:xfrm>
            <a:off x="358749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9" name="object 49"/>
          <p:cNvSpPr/>
          <p:nvPr/>
        </p:nvSpPr>
        <p:spPr>
          <a:xfrm>
            <a:off x="358749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50" name="object 50"/>
          <p:cNvSpPr/>
          <p:nvPr/>
        </p:nvSpPr>
        <p:spPr>
          <a:xfrm>
            <a:off x="484479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51" name="object 51"/>
          <p:cNvSpPr/>
          <p:nvPr/>
        </p:nvSpPr>
        <p:spPr>
          <a:xfrm>
            <a:off x="484479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2" name="object 52"/>
          <p:cNvSpPr/>
          <p:nvPr/>
        </p:nvSpPr>
        <p:spPr>
          <a:xfrm>
            <a:off x="462381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53" name="object 53"/>
          <p:cNvSpPr/>
          <p:nvPr/>
        </p:nvSpPr>
        <p:spPr>
          <a:xfrm>
            <a:off x="462381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54" name="object 54"/>
          <p:cNvSpPr/>
          <p:nvPr/>
        </p:nvSpPr>
        <p:spPr>
          <a:xfrm>
            <a:off x="5175503" y="3597401"/>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84ADAF"/>
          </a:solidFill>
        </p:spPr>
        <p:txBody>
          <a:bodyPr wrap="square" lIns="0" tIns="0" rIns="0" bIns="0" rtlCol="0"/>
          <a:lstStyle/>
          <a:p>
            <a:endParaRPr/>
          </a:p>
        </p:txBody>
      </p:sp>
      <p:sp>
        <p:nvSpPr>
          <p:cNvPr id="55" name="object 55"/>
          <p:cNvSpPr/>
          <p:nvPr/>
        </p:nvSpPr>
        <p:spPr>
          <a:xfrm>
            <a:off x="5175503" y="3597401"/>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56" name="object 56"/>
          <p:cNvSpPr/>
          <p:nvPr/>
        </p:nvSpPr>
        <p:spPr>
          <a:xfrm>
            <a:off x="6082285" y="3361182"/>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57" name="object 57"/>
          <p:cNvSpPr/>
          <p:nvPr/>
        </p:nvSpPr>
        <p:spPr>
          <a:xfrm>
            <a:off x="6082285" y="336118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58" name="object 58"/>
          <p:cNvSpPr/>
          <p:nvPr/>
        </p:nvSpPr>
        <p:spPr>
          <a:xfrm>
            <a:off x="553212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solidFill>
        </p:spPr>
        <p:txBody>
          <a:bodyPr wrap="square" lIns="0" tIns="0" rIns="0" bIns="0" rtlCol="0"/>
          <a:lstStyle/>
          <a:p>
            <a:endParaRPr/>
          </a:p>
        </p:txBody>
      </p:sp>
      <p:sp>
        <p:nvSpPr>
          <p:cNvPr id="59" name="object 59"/>
          <p:cNvSpPr/>
          <p:nvPr/>
        </p:nvSpPr>
        <p:spPr>
          <a:xfrm>
            <a:off x="553212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60" name="object 60"/>
          <p:cNvSpPr/>
          <p:nvPr/>
        </p:nvSpPr>
        <p:spPr>
          <a:xfrm>
            <a:off x="536905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1" name="object 61"/>
          <p:cNvSpPr/>
          <p:nvPr/>
        </p:nvSpPr>
        <p:spPr>
          <a:xfrm>
            <a:off x="536905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62" name="object 62"/>
          <p:cNvSpPr/>
          <p:nvPr/>
        </p:nvSpPr>
        <p:spPr>
          <a:xfrm>
            <a:off x="596798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63" name="object 63"/>
          <p:cNvSpPr/>
          <p:nvPr/>
        </p:nvSpPr>
        <p:spPr>
          <a:xfrm>
            <a:off x="596798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64" name="object 64"/>
          <p:cNvSpPr/>
          <p:nvPr/>
        </p:nvSpPr>
        <p:spPr>
          <a:xfrm>
            <a:off x="5760721" y="3518155"/>
            <a:ext cx="259079" cy="259079"/>
          </a:xfrm>
          <a:custGeom>
            <a:avLst/>
            <a:gdLst/>
            <a:ahLst/>
            <a:cxnLst/>
            <a:rect l="l" t="t" r="r" b="b"/>
            <a:pathLst>
              <a:path w="259079" h="259080">
                <a:moveTo>
                  <a:pt x="129539" y="0"/>
                </a:moveTo>
                <a:lnTo>
                  <a:pt x="79134" y="10185"/>
                </a:lnTo>
                <a:lnTo>
                  <a:pt x="37957" y="37957"/>
                </a:lnTo>
                <a:lnTo>
                  <a:pt x="10185" y="79134"/>
                </a:lnTo>
                <a:lnTo>
                  <a:pt x="0" y="129539"/>
                </a:lnTo>
                <a:lnTo>
                  <a:pt x="10185" y="179945"/>
                </a:lnTo>
                <a:lnTo>
                  <a:pt x="37957" y="221122"/>
                </a:lnTo>
                <a:lnTo>
                  <a:pt x="79134" y="248894"/>
                </a:lnTo>
                <a:lnTo>
                  <a:pt x="129539" y="259079"/>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65" name="object 65"/>
          <p:cNvSpPr/>
          <p:nvPr/>
        </p:nvSpPr>
        <p:spPr>
          <a:xfrm>
            <a:off x="5760721" y="3518155"/>
            <a:ext cx="259079" cy="259079"/>
          </a:xfrm>
          <a:custGeom>
            <a:avLst/>
            <a:gdLst/>
            <a:ahLst/>
            <a:cxnLst/>
            <a:rect l="l" t="t" r="r" b="b"/>
            <a:pathLst>
              <a:path w="259079" h="259080">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79"/>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66" name="object 66"/>
          <p:cNvSpPr/>
          <p:nvPr/>
        </p:nvSpPr>
        <p:spPr>
          <a:xfrm>
            <a:off x="610209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67" name="object 67"/>
          <p:cNvSpPr/>
          <p:nvPr/>
        </p:nvSpPr>
        <p:spPr>
          <a:xfrm>
            <a:off x="610209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68" name="object 68"/>
          <p:cNvSpPr/>
          <p:nvPr/>
        </p:nvSpPr>
        <p:spPr>
          <a:xfrm>
            <a:off x="4549140" y="2512314"/>
            <a:ext cx="257810" cy="257810"/>
          </a:xfrm>
          <a:custGeom>
            <a:avLst/>
            <a:gdLst/>
            <a:ahLst/>
            <a:cxnLst/>
            <a:rect l="l" t="t" r="r" b="b"/>
            <a:pathLst>
              <a:path w="257810" h="257810">
                <a:moveTo>
                  <a:pt x="128777" y="0"/>
                </a:moveTo>
                <a:lnTo>
                  <a:pt x="78652" y="10120"/>
                </a:lnTo>
                <a:lnTo>
                  <a:pt x="37719" y="37719"/>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9"/>
                </a:lnTo>
                <a:lnTo>
                  <a:pt x="178903" y="10120"/>
                </a:lnTo>
                <a:lnTo>
                  <a:pt x="128777" y="0"/>
                </a:lnTo>
                <a:close/>
              </a:path>
            </a:pathLst>
          </a:custGeom>
          <a:solidFill>
            <a:srgbClr val="D0692F"/>
          </a:solidFill>
        </p:spPr>
        <p:txBody>
          <a:bodyPr wrap="square" lIns="0" tIns="0" rIns="0" bIns="0" rtlCol="0"/>
          <a:lstStyle/>
          <a:p>
            <a:endParaRPr/>
          </a:p>
        </p:txBody>
      </p:sp>
      <p:sp>
        <p:nvSpPr>
          <p:cNvPr id="69" name="object 69"/>
          <p:cNvSpPr/>
          <p:nvPr/>
        </p:nvSpPr>
        <p:spPr>
          <a:xfrm>
            <a:off x="4549140" y="2512314"/>
            <a:ext cx="257810" cy="257810"/>
          </a:xfrm>
          <a:custGeom>
            <a:avLst/>
            <a:gdLst/>
            <a:ahLst/>
            <a:cxnLst/>
            <a:rect l="l" t="t" r="r" b="b"/>
            <a:pathLst>
              <a:path w="257810" h="257810">
                <a:moveTo>
                  <a:pt x="0" y="128777"/>
                </a:moveTo>
                <a:lnTo>
                  <a:pt x="10120" y="78652"/>
                </a:lnTo>
                <a:lnTo>
                  <a:pt x="37719" y="37719"/>
                </a:lnTo>
                <a:lnTo>
                  <a:pt x="78652" y="10120"/>
                </a:lnTo>
                <a:lnTo>
                  <a:pt x="128777" y="0"/>
                </a:lnTo>
                <a:lnTo>
                  <a:pt x="178903" y="10120"/>
                </a:lnTo>
                <a:lnTo>
                  <a:pt x="219837" y="37719"/>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70" name="object 70"/>
          <p:cNvSpPr/>
          <p:nvPr/>
        </p:nvSpPr>
        <p:spPr>
          <a:xfrm>
            <a:off x="4715255" y="2980182"/>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D0692F"/>
          </a:solidFill>
        </p:spPr>
        <p:txBody>
          <a:bodyPr wrap="square" lIns="0" tIns="0" rIns="0" bIns="0" rtlCol="0"/>
          <a:lstStyle/>
          <a:p>
            <a:endParaRPr/>
          </a:p>
        </p:txBody>
      </p:sp>
      <p:sp>
        <p:nvSpPr>
          <p:cNvPr id="71" name="object 71"/>
          <p:cNvSpPr/>
          <p:nvPr/>
        </p:nvSpPr>
        <p:spPr>
          <a:xfrm>
            <a:off x="4715255" y="2980182"/>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72" name="object 72"/>
          <p:cNvSpPr/>
          <p:nvPr/>
        </p:nvSpPr>
        <p:spPr>
          <a:xfrm>
            <a:off x="5234940" y="2881122"/>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D0692F"/>
          </a:solidFill>
        </p:spPr>
        <p:txBody>
          <a:bodyPr wrap="square" lIns="0" tIns="0" rIns="0" bIns="0" rtlCol="0"/>
          <a:lstStyle/>
          <a:p>
            <a:endParaRPr/>
          </a:p>
        </p:txBody>
      </p:sp>
      <p:sp>
        <p:nvSpPr>
          <p:cNvPr id="73" name="object 73"/>
          <p:cNvSpPr/>
          <p:nvPr/>
        </p:nvSpPr>
        <p:spPr>
          <a:xfrm>
            <a:off x="5234940" y="2881122"/>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74" name="object 74"/>
          <p:cNvSpPr/>
          <p:nvPr/>
        </p:nvSpPr>
        <p:spPr>
          <a:xfrm>
            <a:off x="4779264" y="2113026"/>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6" y="129539"/>
                </a:lnTo>
                <a:lnTo>
                  <a:pt x="247435" y="79134"/>
                </a:lnTo>
                <a:lnTo>
                  <a:pt x="219837" y="37957"/>
                </a:lnTo>
                <a:lnTo>
                  <a:pt x="178903" y="10185"/>
                </a:lnTo>
                <a:lnTo>
                  <a:pt x="128777" y="0"/>
                </a:lnTo>
                <a:close/>
              </a:path>
            </a:pathLst>
          </a:custGeom>
          <a:solidFill>
            <a:srgbClr val="D0692F"/>
          </a:solidFill>
        </p:spPr>
        <p:txBody>
          <a:bodyPr wrap="square" lIns="0" tIns="0" rIns="0" bIns="0" rtlCol="0"/>
          <a:lstStyle/>
          <a:p>
            <a:endParaRPr/>
          </a:p>
        </p:txBody>
      </p:sp>
      <p:sp>
        <p:nvSpPr>
          <p:cNvPr id="75" name="object 75"/>
          <p:cNvSpPr/>
          <p:nvPr/>
        </p:nvSpPr>
        <p:spPr>
          <a:xfrm>
            <a:off x="4779264" y="2113026"/>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6"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6" name="object 76"/>
          <p:cNvSpPr/>
          <p:nvPr/>
        </p:nvSpPr>
        <p:spPr>
          <a:xfrm>
            <a:off x="5315711" y="2314195"/>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D0692F"/>
          </a:solidFill>
        </p:spPr>
        <p:txBody>
          <a:bodyPr wrap="square" lIns="0" tIns="0" rIns="0" bIns="0" rtlCol="0"/>
          <a:lstStyle/>
          <a:p>
            <a:endParaRPr/>
          </a:p>
        </p:txBody>
      </p:sp>
      <p:sp>
        <p:nvSpPr>
          <p:cNvPr id="77" name="object 77"/>
          <p:cNvSpPr/>
          <p:nvPr/>
        </p:nvSpPr>
        <p:spPr>
          <a:xfrm>
            <a:off x="5315711" y="2314195"/>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78" name="object 78"/>
          <p:cNvSpPr/>
          <p:nvPr/>
        </p:nvSpPr>
        <p:spPr>
          <a:xfrm>
            <a:off x="4864608" y="2646426"/>
            <a:ext cx="257810" cy="257810"/>
          </a:xfrm>
          <a:custGeom>
            <a:avLst/>
            <a:gdLst/>
            <a:ahLst/>
            <a:cxnLst/>
            <a:rect l="l" t="t" r="r" b="b"/>
            <a:pathLst>
              <a:path w="257810" h="257810">
                <a:moveTo>
                  <a:pt x="128777" y="0"/>
                </a:moveTo>
                <a:lnTo>
                  <a:pt x="78652" y="10120"/>
                </a:lnTo>
                <a:lnTo>
                  <a:pt x="37718" y="37719"/>
                </a:lnTo>
                <a:lnTo>
                  <a:pt x="10120" y="78652"/>
                </a:lnTo>
                <a:lnTo>
                  <a:pt x="0" y="128778"/>
                </a:lnTo>
                <a:lnTo>
                  <a:pt x="10120" y="178903"/>
                </a:lnTo>
                <a:lnTo>
                  <a:pt x="37718" y="219837"/>
                </a:lnTo>
                <a:lnTo>
                  <a:pt x="78652" y="247435"/>
                </a:lnTo>
                <a:lnTo>
                  <a:pt x="128777" y="257556"/>
                </a:lnTo>
                <a:lnTo>
                  <a:pt x="178903" y="247435"/>
                </a:lnTo>
                <a:lnTo>
                  <a:pt x="219836" y="219837"/>
                </a:lnTo>
                <a:lnTo>
                  <a:pt x="247435" y="178903"/>
                </a:lnTo>
                <a:lnTo>
                  <a:pt x="257555" y="128778"/>
                </a:lnTo>
                <a:lnTo>
                  <a:pt x="247435" y="78652"/>
                </a:lnTo>
                <a:lnTo>
                  <a:pt x="219836" y="37719"/>
                </a:lnTo>
                <a:lnTo>
                  <a:pt x="178903" y="10120"/>
                </a:lnTo>
                <a:lnTo>
                  <a:pt x="128777" y="0"/>
                </a:lnTo>
                <a:close/>
              </a:path>
            </a:pathLst>
          </a:custGeom>
          <a:solidFill>
            <a:srgbClr val="D0692F"/>
          </a:solidFill>
        </p:spPr>
        <p:txBody>
          <a:bodyPr wrap="square" lIns="0" tIns="0" rIns="0" bIns="0" rtlCol="0"/>
          <a:lstStyle/>
          <a:p>
            <a:endParaRPr/>
          </a:p>
        </p:txBody>
      </p:sp>
      <p:sp>
        <p:nvSpPr>
          <p:cNvPr id="79" name="object 79"/>
          <p:cNvSpPr/>
          <p:nvPr/>
        </p:nvSpPr>
        <p:spPr>
          <a:xfrm>
            <a:off x="4864608" y="26464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0" name="object 80"/>
          <p:cNvSpPr/>
          <p:nvPr/>
        </p:nvSpPr>
        <p:spPr>
          <a:xfrm>
            <a:off x="5727191" y="2964943"/>
            <a:ext cx="257810" cy="259079"/>
          </a:xfrm>
          <a:custGeom>
            <a:avLst/>
            <a:gdLst/>
            <a:ahLst/>
            <a:cxnLst/>
            <a:rect l="l" t="t" r="r" b="b"/>
            <a:pathLst>
              <a:path w="257810" h="259080">
                <a:moveTo>
                  <a:pt x="128778" y="0"/>
                </a:moveTo>
                <a:lnTo>
                  <a:pt x="78652" y="10185"/>
                </a:lnTo>
                <a:lnTo>
                  <a:pt x="37719" y="37957"/>
                </a:lnTo>
                <a:lnTo>
                  <a:pt x="10120" y="79134"/>
                </a:lnTo>
                <a:lnTo>
                  <a:pt x="0" y="129539"/>
                </a:lnTo>
                <a:lnTo>
                  <a:pt x="10120" y="179945"/>
                </a:lnTo>
                <a:lnTo>
                  <a:pt x="37718" y="221122"/>
                </a:lnTo>
                <a:lnTo>
                  <a:pt x="78652" y="248894"/>
                </a:lnTo>
                <a:lnTo>
                  <a:pt x="128778" y="259080"/>
                </a:lnTo>
                <a:lnTo>
                  <a:pt x="178903" y="248894"/>
                </a:lnTo>
                <a:lnTo>
                  <a:pt x="219837" y="221122"/>
                </a:lnTo>
                <a:lnTo>
                  <a:pt x="247435" y="179945"/>
                </a:lnTo>
                <a:lnTo>
                  <a:pt x="257556" y="129539"/>
                </a:lnTo>
                <a:lnTo>
                  <a:pt x="247435" y="79134"/>
                </a:lnTo>
                <a:lnTo>
                  <a:pt x="219837" y="37957"/>
                </a:lnTo>
                <a:lnTo>
                  <a:pt x="178903" y="10185"/>
                </a:lnTo>
                <a:lnTo>
                  <a:pt x="128778" y="0"/>
                </a:lnTo>
                <a:close/>
              </a:path>
            </a:pathLst>
          </a:custGeom>
          <a:solidFill>
            <a:srgbClr val="D0692F"/>
          </a:solidFill>
        </p:spPr>
        <p:txBody>
          <a:bodyPr wrap="square" lIns="0" tIns="0" rIns="0" bIns="0" rtlCol="0"/>
          <a:lstStyle/>
          <a:p>
            <a:endParaRPr/>
          </a:p>
        </p:txBody>
      </p:sp>
      <p:sp>
        <p:nvSpPr>
          <p:cNvPr id="81" name="object 81"/>
          <p:cNvSpPr/>
          <p:nvPr/>
        </p:nvSpPr>
        <p:spPr>
          <a:xfrm>
            <a:off x="5727191" y="2964943"/>
            <a:ext cx="257810" cy="259079"/>
          </a:xfrm>
          <a:custGeom>
            <a:avLst/>
            <a:gdLst/>
            <a:ahLst/>
            <a:cxnLst/>
            <a:rect l="l" t="t" r="r" b="b"/>
            <a:pathLst>
              <a:path w="257810" h="259080">
                <a:moveTo>
                  <a:pt x="0" y="129539"/>
                </a:moveTo>
                <a:lnTo>
                  <a:pt x="10120" y="79134"/>
                </a:lnTo>
                <a:lnTo>
                  <a:pt x="37719" y="37957"/>
                </a:lnTo>
                <a:lnTo>
                  <a:pt x="78652" y="10185"/>
                </a:lnTo>
                <a:lnTo>
                  <a:pt x="128778" y="0"/>
                </a:lnTo>
                <a:lnTo>
                  <a:pt x="178903" y="10185"/>
                </a:lnTo>
                <a:lnTo>
                  <a:pt x="219837" y="37957"/>
                </a:lnTo>
                <a:lnTo>
                  <a:pt x="247435" y="79134"/>
                </a:lnTo>
                <a:lnTo>
                  <a:pt x="257556" y="129539"/>
                </a:lnTo>
                <a:lnTo>
                  <a:pt x="247435" y="179945"/>
                </a:lnTo>
                <a:lnTo>
                  <a:pt x="219837" y="221122"/>
                </a:lnTo>
                <a:lnTo>
                  <a:pt x="178903" y="248894"/>
                </a:lnTo>
                <a:lnTo>
                  <a:pt x="128778" y="259080"/>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82" name="object 82"/>
          <p:cNvSpPr/>
          <p:nvPr/>
        </p:nvSpPr>
        <p:spPr>
          <a:xfrm>
            <a:off x="4945380" y="3245358"/>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solidFill>
        </p:spPr>
        <p:txBody>
          <a:bodyPr wrap="square" lIns="0" tIns="0" rIns="0" bIns="0" rtlCol="0"/>
          <a:lstStyle/>
          <a:p>
            <a:endParaRPr/>
          </a:p>
        </p:txBody>
      </p:sp>
      <p:sp>
        <p:nvSpPr>
          <p:cNvPr id="83" name="object 83"/>
          <p:cNvSpPr/>
          <p:nvPr/>
        </p:nvSpPr>
        <p:spPr>
          <a:xfrm>
            <a:off x="4945380" y="3245358"/>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4" name="object 84"/>
          <p:cNvSpPr/>
          <p:nvPr/>
        </p:nvSpPr>
        <p:spPr>
          <a:xfrm>
            <a:off x="4373880" y="3246883"/>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solidFill>
        </p:spPr>
        <p:txBody>
          <a:bodyPr wrap="square" lIns="0" tIns="0" rIns="0" bIns="0" rtlCol="0"/>
          <a:lstStyle/>
          <a:p>
            <a:endParaRPr/>
          </a:p>
        </p:txBody>
      </p:sp>
      <p:sp>
        <p:nvSpPr>
          <p:cNvPr id="85" name="object 85"/>
          <p:cNvSpPr/>
          <p:nvPr/>
        </p:nvSpPr>
        <p:spPr>
          <a:xfrm>
            <a:off x="4373880" y="3246883"/>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86" name="object 86"/>
          <p:cNvSpPr/>
          <p:nvPr/>
        </p:nvSpPr>
        <p:spPr>
          <a:xfrm>
            <a:off x="5414771" y="3217926"/>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5" y="128778"/>
                </a:lnTo>
                <a:lnTo>
                  <a:pt x="247435" y="78652"/>
                </a:lnTo>
                <a:lnTo>
                  <a:pt x="219837" y="37718"/>
                </a:lnTo>
                <a:lnTo>
                  <a:pt x="178903" y="10120"/>
                </a:lnTo>
                <a:lnTo>
                  <a:pt x="128777" y="0"/>
                </a:lnTo>
                <a:close/>
              </a:path>
            </a:pathLst>
          </a:custGeom>
          <a:solidFill>
            <a:srgbClr val="D0692F"/>
          </a:solidFill>
        </p:spPr>
        <p:txBody>
          <a:bodyPr wrap="square" lIns="0" tIns="0" rIns="0" bIns="0" rtlCol="0"/>
          <a:lstStyle/>
          <a:p>
            <a:endParaRPr/>
          </a:p>
        </p:txBody>
      </p:sp>
      <p:sp>
        <p:nvSpPr>
          <p:cNvPr id="87" name="object 87"/>
          <p:cNvSpPr/>
          <p:nvPr/>
        </p:nvSpPr>
        <p:spPr>
          <a:xfrm>
            <a:off x="5414771" y="32179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5"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8" name="object 88"/>
          <p:cNvSpPr/>
          <p:nvPr/>
        </p:nvSpPr>
        <p:spPr>
          <a:xfrm>
            <a:off x="5626609" y="2507742"/>
            <a:ext cx="259079" cy="257810"/>
          </a:xfrm>
          <a:custGeom>
            <a:avLst/>
            <a:gdLst/>
            <a:ahLst/>
            <a:cxnLst/>
            <a:rect l="l" t="t" r="r" b="b"/>
            <a:pathLst>
              <a:path w="259079" h="257810">
                <a:moveTo>
                  <a:pt x="129539" y="0"/>
                </a:moveTo>
                <a:lnTo>
                  <a:pt x="79134" y="10120"/>
                </a:lnTo>
                <a:lnTo>
                  <a:pt x="37957" y="37719"/>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9"/>
                </a:lnTo>
                <a:lnTo>
                  <a:pt x="179945" y="10120"/>
                </a:lnTo>
                <a:lnTo>
                  <a:pt x="129539" y="0"/>
                </a:lnTo>
                <a:close/>
              </a:path>
            </a:pathLst>
          </a:custGeom>
          <a:solidFill>
            <a:srgbClr val="D0692F"/>
          </a:solidFill>
        </p:spPr>
        <p:txBody>
          <a:bodyPr wrap="square" lIns="0" tIns="0" rIns="0" bIns="0" rtlCol="0"/>
          <a:lstStyle/>
          <a:p>
            <a:endParaRPr/>
          </a:p>
        </p:txBody>
      </p:sp>
      <p:sp>
        <p:nvSpPr>
          <p:cNvPr id="89" name="object 89"/>
          <p:cNvSpPr/>
          <p:nvPr/>
        </p:nvSpPr>
        <p:spPr>
          <a:xfrm>
            <a:off x="5626609" y="250774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9"/>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90" name="object 90"/>
          <p:cNvSpPr/>
          <p:nvPr/>
        </p:nvSpPr>
        <p:spPr>
          <a:xfrm>
            <a:off x="4116323" y="2626614"/>
            <a:ext cx="257810" cy="257810"/>
          </a:xfrm>
          <a:custGeom>
            <a:avLst/>
            <a:gdLst/>
            <a:ahLst/>
            <a:cxnLst/>
            <a:rect l="l" t="t" r="r" b="b"/>
            <a:pathLst>
              <a:path w="257810" h="257810">
                <a:moveTo>
                  <a:pt x="128777" y="0"/>
                </a:moveTo>
                <a:lnTo>
                  <a:pt x="78652" y="10120"/>
                </a:lnTo>
                <a:lnTo>
                  <a:pt x="37719" y="37719"/>
                </a:lnTo>
                <a:lnTo>
                  <a:pt x="10120" y="78652"/>
                </a:lnTo>
                <a:lnTo>
                  <a:pt x="0" y="128778"/>
                </a:lnTo>
                <a:lnTo>
                  <a:pt x="10120" y="178903"/>
                </a:lnTo>
                <a:lnTo>
                  <a:pt x="37719" y="219837"/>
                </a:lnTo>
                <a:lnTo>
                  <a:pt x="78652" y="247435"/>
                </a:lnTo>
                <a:lnTo>
                  <a:pt x="128777" y="257556"/>
                </a:lnTo>
                <a:lnTo>
                  <a:pt x="178903" y="247435"/>
                </a:lnTo>
                <a:lnTo>
                  <a:pt x="219837" y="219837"/>
                </a:lnTo>
                <a:lnTo>
                  <a:pt x="247435" y="178903"/>
                </a:lnTo>
                <a:lnTo>
                  <a:pt x="257555" y="128778"/>
                </a:lnTo>
                <a:lnTo>
                  <a:pt x="247435" y="78652"/>
                </a:lnTo>
                <a:lnTo>
                  <a:pt x="219837" y="37719"/>
                </a:lnTo>
                <a:lnTo>
                  <a:pt x="178903" y="10120"/>
                </a:lnTo>
                <a:lnTo>
                  <a:pt x="128777" y="0"/>
                </a:lnTo>
                <a:close/>
              </a:path>
            </a:pathLst>
          </a:custGeom>
          <a:solidFill>
            <a:srgbClr val="D0692F"/>
          </a:solidFill>
        </p:spPr>
        <p:txBody>
          <a:bodyPr wrap="square" lIns="0" tIns="0" rIns="0" bIns="0" rtlCol="0"/>
          <a:lstStyle/>
          <a:p>
            <a:endParaRPr/>
          </a:p>
        </p:txBody>
      </p:sp>
      <p:sp>
        <p:nvSpPr>
          <p:cNvPr id="91" name="object 91"/>
          <p:cNvSpPr/>
          <p:nvPr/>
        </p:nvSpPr>
        <p:spPr>
          <a:xfrm>
            <a:off x="4116323" y="2626614"/>
            <a:ext cx="257810" cy="257810"/>
          </a:xfrm>
          <a:custGeom>
            <a:avLst/>
            <a:gdLst/>
            <a:ahLst/>
            <a:cxnLst/>
            <a:rect l="l" t="t" r="r" b="b"/>
            <a:pathLst>
              <a:path w="257810" h="257810">
                <a:moveTo>
                  <a:pt x="0" y="128778"/>
                </a:moveTo>
                <a:lnTo>
                  <a:pt x="10120" y="78652"/>
                </a:lnTo>
                <a:lnTo>
                  <a:pt x="37719" y="37719"/>
                </a:lnTo>
                <a:lnTo>
                  <a:pt x="78652" y="10120"/>
                </a:lnTo>
                <a:lnTo>
                  <a:pt x="128777" y="0"/>
                </a:lnTo>
                <a:lnTo>
                  <a:pt x="178903" y="10120"/>
                </a:lnTo>
                <a:lnTo>
                  <a:pt x="219837" y="37719"/>
                </a:lnTo>
                <a:lnTo>
                  <a:pt x="247435" y="78652"/>
                </a:lnTo>
                <a:lnTo>
                  <a:pt x="257555" y="128778"/>
                </a:lnTo>
                <a:lnTo>
                  <a:pt x="247435" y="178903"/>
                </a:lnTo>
                <a:lnTo>
                  <a:pt x="219837" y="219837"/>
                </a:lnTo>
                <a:lnTo>
                  <a:pt x="178903" y="247435"/>
                </a:lnTo>
                <a:lnTo>
                  <a:pt x="128777" y="257556"/>
                </a:lnTo>
                <a:lnTo>
                  <a:pt x="78652" y="247435"/>
                </a:lnTo>
                <a:lnTo>
                  <a:pt x="37719"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2" name="object 92"/>
          <p:cNvSpPr txBox="1"/>
          <p:nvPr/>
        </p:nvSpPr>
        <p:spPr>
          <a:xfrm>
            <a:off x="103550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95" name="object 95"/>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50</a:t>
            </a:fld>
            <a:endParaRPr sz="800">
              <a:latin typeface="Arial"/>
              <a:cs typeface="Arial"/>
            </a:endParaRPr>
          </a:p>
        </p:txBody>
      </p:sp>
      <p:sp>
        <p:nvSpPr>
          <p:cNvPr id="93" name="object 93"/>
          <p:cNvSpPr txBox="1"/>
          <p:nvPr/>
        </p:nvSpPr>
        <p:spPr>
          <a:xfrm>
            <a:off x="331444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97" name="标题 96">
            <a:extLst>
              <a:ext uri="{FF2B5EF4-FFF2-40B4-BE49-F238E27FC236}">
                <a16:creationId xmlns:a16="http://schemas.microsoft.com/office/drawing/2014/main" id="{9231475C-BA5C-45B1-AA23-1A18738CB374}"/>
              </a:ext>
            </a:extLst>
          </p:cNvPr>
          <p:cNvSpPr>
            <a:spLocks noGrp="1"/>
          </p:cNvSpPr>
          <p:nvPr>
            <p:ph type="title"/>
          </p:nvPr>
        </p:nvSpPr>
        <p:spPr/>
        <p:txBody>
          <a:bodyPr/>
          <a:lstStyle/>
          <a:p>
            <a:r>
              <a:rPr lang="en-US" altLang="zh-CN" dirty="0"/>
              <a:t>SVM</a:t>
            </a:r>
            <a:r>
              <a:rPr lang="zh-CN" altLang="en-US" dirty="0"/>
              <a:t>高斯核函数</a:t>
            </a:r>
          </a:p>
        </p:txBody>
      </p:sp>
      <p:sp>
        <p:nvSpPr>
          <p:cNvPr id="98" name="文本框 97">
            <a:extLst>
              <a:ext uri="{FF2B5EF4-FFF2-40B4-BE49-F238E27FC236}">
                <a16:creationId xmlns:a16="http://schemas.microsoft.com/office/drawing/2014/main" id="{C14D5890-5609-40FA-96D9-0B86A91E8825}"/>
              </a:ext>
            </a:extLst>
          </p:cNvPr>
          <p:cNvSpPr txBox="1"/>
          <p:nvPr/>
        </p:nvSpPr>
        <p:spPr>
          <a:xfrm>
            <a:off x="61156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1118951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91512" y="2413254"/>
            <a:ext cx="513715" cy="513715"/>
          </a:xfrm>
          <a:custGeom>
            <a:avLst/>
            <a:gdLst/>
            <a:ahLst/>
            <a:cxnLst/>
            <a:rect l="l" t="t" r="r" b="b"/>
            <a:pathLst>
              <a:path w="513714" h="513714">
                <a:moveTo>
                  <a:pt x="0" y="256794"/>
                </a:moveTo>
                <a:lnTo>
                  <a:pt x="4136" y="210625"/>
                </a:lnTo>
                <a:lnTo>
                  <a:pt x="16061" y="167175"/>
                </a:lnTo>
                <a:lnTo>
                  <a:pt x="35051" y="127169"/>
                </a:lnTo>
                <a:lnTo>
                  <a:pt x="60383" y="91330"/>
                </a:lnTo>
                <a:lnTo>
                  <a:pt x="91330" y="60383"/>
                </a:lnTo>
                <a:lnTo>
                  <a:pt x="127169" y="35051"/>
                </a:lnTo>
                <a:lnTo>
                  <a:pt x="167175" y="16061"/>
                </a:lnTo>
                <a:lnTo>
                  <a:pt x="210625" y="4136"/>
                </a:lnTo>
                <a:lnTo>
                  <a:pt x="256794" y="0"/>
                </a:lnTo>
                <a:lnTo>
                  <a:pt x="302962" y="4136"/>
                </a:lnTo>
                <a:lnTo>
                  <a:pt x="346412" y="16061"/>
                </a:lnTo>
                <a:lnTo>
                  <a:pt x="386418" y="35052"/>
                </a:lnTo>
                <a:lnTo>
                  <a:pt x="422257" y="60383"/>
                </a:lnTo>
                <a:lnTo>
                  <a:pt x="453204" y="91330"/>
                </a:lnTo>
                <a:lnTo>
                  <a:pt x="478536" y="127169"/>
                </a:lnTo>
                <a:lnTo>
                  <a:pt x="497526" y="167175"/>
                </a:lnTo>
                <a:lnTo>
                  <a:pt x="509451" y="210625"/>
                </a:lnTo>
                <a:lnTo>
                  <a:pt x="513588" y="256794"/>
                </a:lnTo>
                <a:lnTo>
                  <a:pt x="509451" y="302962"/>
                </a:lnTo>
                <a:lnTo>
                  <a:pt x="497526" y="346412"/>
                </a:lnTo>
                <a:lnTo>
                  <a:pt x="478536" y="386418"/>
                </a:lnTo>
                <a:lnTo>
                  <a:pt x="453204" y="422257"/>
                </a:lnTo>
                <a:lnTo>
                  <a:pt x="422257" y="453204"/>
                </a:lnTo>
                <a:lnTo>
                  <a:pt x="386418" y="478536"/>
                </a:lnTo>
                <a:lnTo>
                  <a:pt x="346412" y="497526"/>
                </a:lnTo>
                <a:lnTo>
                  <a:pt x="302962" y="509451"/>
                </a:lnTo>
                <a:lnTo>
                  <a:pt x="256794" y="513588"/>
                </a:lnTo>
                <a:lnTo>
                  <a:pt x="210625" y="509451"/>
                </a:lnTo>
                <a:lnTo>
                  <a:pt x="167175" y="497526"/>
                </a:lnTo>
                <a:lnTo>
                  <a:pt x="127169" y="478536"/>
                </a:lnTo>
                <a:lnTo>
                  <a:pt x="91330" y="453204"/>
                </a:lnTo>
                <a:lnTo>
                  <a:pt x="60383" y="422257"/>
                </a:lnTo>
                <a:lnTo>
                  <a:pt x="35051" y="386418"/>
                </a:lnTo>
                <a:lnTo>
                  <a:pt x="16061" y="346412"/>
                </a:lnTo>
                <a:lnTo>
                  <a:pt x="4136" y="302962"/>
                </a:lnTo>
                <a:lnTo>
                  <a:pt x="0" y="256794"/>
                </a:lnTo>
                <a:close/>
              </a:path>
            </a:pathLst>
          </a:custGeom>
          <a:ln w="9144">
            <a:solidFill>
              <a:srgbClr val="84ADAF"/>
            </a:solidFill>
          </a:ln>
        </p:spPr>
        <p:txBody>
          <a:bodyPr wrap="square" lIns="0" tIns="0" rIns="0" bIns="0" rtlCol="0"/>
          <a:lstStyle/>
          <a:p>
            <a:endParaRPr/>
          </a:p>
        </p:txBody>
      </p:sp>
      <p:sp>
        <p:nvSpPr>
          <p:cNvPr id="3" name="object 3"/>
          <p:cNvSpPr/>
          <p:nvPr/>
        </p:nvSpPr>
        <p:spPr>
          <a:xfrm>
            <a:off x="2106167" y="2327910"/>
            <a:ext cx="685800" cy="685800"/>
          </a:xfrm>
          <a:custGeom>
            <a:avLst/>
            <a:gdLst/>
            <a:ahLst/>
            <a:cxnLst/>
            <a:rect l="l" t="t" r="r" b="b"/>
            <a:pathLst>
              <a:path w="685800" h="685800">
                <a:moveTo>
                  <a:pt x="0" y="342900"/>
                </a:moveTo>
                <a:lnTo>
                  <a:pt x="3130" y="296375"/>
                </a:lnTo>
                <a:lnTo>
                  <a:pt x="12250" y="251751"/>
                </a:lnTo>
                <a:lnTo>
                  <a:pt x="26949" y="209436"/>
                </a:lnTo>
                <a:lnTo>
                  <a:pt x="46820" y="169841"/>
                </a:lnTo>
                <a:lnTo>
                  <a:pt x="71454" y="133373"/>
                </a:lnTo>
                <a:lnTo>
                  <a:pt x="100441" y="100441"/>
                </a:lnTo>
                <a:lnTo>
                  <a:pt x="133373" y="71454"/>
                </a:lnTo>
                <a:lnTo>
                  <a:pt x="169841" y="46820"/>
                </a:lnTo>
                <a:lnTo>
                  <a:pt x="209436" y="26949"/>
                </a:lnTo>
                <a:lnTo>
                  <a:pt x="251751" y="12250"/>
                </a:lnTo>
                <a:lnTo>
                  <a:pt x="296375" y="3130"/>
                </a:lnTo>
                <a:lnTo>
                  <a:pt x="342900" y="0"/>
                </a:lnTo>
                <a:lnTo>
                  <a:pt x="389424" y="3130"/>
                </a:lnTo>
                <a:lnTo>
                  <a:pt x="434048" y="12250"/>
                </a:lnTo>
                <a:lnTo>
                  <a:pt x="476363" y="26949"/>
                </a:lnTo>
                <a:lnTo>
                  <a:pt x="515958" y="46820"/>
                </a:lnTo>
                <a:lnTo>
                  <a:pt x="552426" y="71454"/>
                </a:lnTo>
                <a:lnTo>
                  <a:pt x="585358" y="100441"/>
                </a:lnTo>
                <a:lnTo>
                  <a:pt x="614345" y="133373"/>
                </a:lnTo>
                <a:lnTo>
                  <a:pt x="638979" y="169841"/>
                </a:lnTo>
                <a:lnTo>
                  <a:pt x="658850" y="209436"/>
                </a:lnTo>
                <a:lnTo>
                  <a:pt x="673549" y="251751"/>
                </a:lnTo>
                <a:lnTo>
                  <a:pt x="682669" y="296375"/>
                </a:lnTo>
                <a:lnTo>
                  <a:pt x="685800" y="342900"/>
                </a:lnTo>
                <a:lnTo>
                  <a:pt x="682669" y="389424"/>
                </a:lnTo>
                <a:lnTo>
                  <a:pt x="673549" y="434048"/>
                </a:lnTo>
                <a:lnTo>
                  <a:pt x="658850" y="476363"/>
                </a:lnTo>
                <a:lnTo>
                  <a:pt x="638979" y="515958"/>
                </a:lnTo>
                <a:lnTo>
                  <a:pt x="614345" y="552426"/>
                </a:lnTo>
                <a:lnTo>
                  <a:pt x="585358" y="585358"/>
                </a:lnTo>
                <a:lnTo>
                  <a:pt x="552426" y="614345"/>
                </a:lnTo>
                <a:lnTo>
                  <a:pt x="515958" y="638979"/>
                </a:lnTo>
                <a:lnTo>
                  <a:pt x="476363" y="658850"/>
                </a:lnTo>
                <a:lnTo>
                  <a:pt x="434048" y="673549"/>
                </a:lnTo>
                <a:lnTo>
                  <a:pt x="389424" y="682669"/>
                </a:lnTo>
                <a:lnTo>
                  <a:pt x="342900" y="685800"/>
                </a:lnTo>
                <a:lnTo>
                  <a:pt x="296375" y="682669"/>
                </a:lnTo>
                <a:lnTo>
                  <a:pt x="251751" y="673549"/>
                </a:lnTo>
                <a:lnTo>
                  <a:pt x="209436" y="658850"/>
                </a:lnTo>
                <a:lnTo>
                  <a:pt x="169841" y="638979"/>
                </a:lnTo>
                <a:lnTo>
                  <a:pt x="133373" y="614345"/>
                </a:lnTo>
                <a:lnTo>
                  <a:pt x="100441" y="585358"/>
                </a:lnTo>
                <a:lnTo>
                  <a:pt x="71454" y="552426"/>
                </a:lnTo>
                <a:lnTo>
                  <a:pt x="46820" y="515958"/>
                </a:lnTo>
                <a:lnTo>
                  <a:pt x="26949" y="476363"/>
                </a:lnTo>
                <a:lnTo>
                  <a:pt x="12250" y="434048"/>
                </a:lnTo>
                <a:lnTo>
                  <a:pt x="3130" y="389424"/>
                </a:lnTo>
                <a:lnTo>
                  <a:pt x="0" y="342900"/>
                </a:lnTo>
                <a:close/>
              </a:path>
            </a:pathLst>
          </a:custGeom>
          <a:ln w="9144">
            <a:solidFill>
              <a:srgbClr val="84ADAF"/>
            </a:solidFill>
          </a:ln>
        </p:spPr>
        <p:txBody>
          <a:bodyPr wrap="square" lIns="0" tIns="0" rIns="0" bIns="0" rtlCol="0"/>
          <a:lstStyle/>
          <a:p>
            <a:endParaRPr/>
          </a:p>
        </p:txBody>
      </p:sp>
      <p:sp>
        <p:nvSpPr>
          <p:cNvPr id="4" name="object 4"/>
          <p:cNvSpPr/>
          <p:nvPr/>
        </p:nvSpPr>
        <p:spPr>
          <a:xfrm>
            <a:off x="1976627" y="2198369"/>
            <a:ext cx="943610" cy="943610"/>
          </a:xfrm>
          <a:custGeom>
            <a:avLst/>
            <a:gdLst/>
            <a:ahLst/>
            <a:cxnLst/>
            <a:rect l="l" t="t" r="r" b="b"/>
            <a:pathLst>
              <a:path w="943610" h="943610">
                <a:moveTo>
                  <a:pt x="0" y="471677"/>
                </a:moveTo>
                <a:lnTo>
                  <a:pt x="2435" y="423455"/>
                </a:lnTo>
                <a:lnTo>
                  <a:pt x="9583" y="376625"/>
                </a:lnTo>
                <a:lnTo>
                  <a:pt x="21207" y="331424"/>
                </a:lnTo>
                <a:lnTo>
                  <a:pt x="37070" y="288089"/>
                </a:lnTo>
                <a:lnTo>
                  <a:pt x="56933" y="246858"/>
                </a:lnTo>
                <a:lnTo>
                  <a:pt x="80561" y="207968"/>
                </a:lnTo>
                <a:lnTo>
                  <a:pt x="107715" y="171656"/>
                </a:lnTo>
                <a:lnTo>
                  <a:pt x="138160" y="138160"/>
                </a:lnTo>
                <a:lnTo>
                  <a:pt x="171656" y="107715"/>
                </a:lnTo>
                <a:lnTo>
                  <a:pt x="207968" y="80561"/>
                </a:lnTo>
                <a:lnTo>
                  <a:pt x="246858" y="56933"/>
                </a:lnTo>
                <a:lnTo>
                  <a:pt x="288089" y="37070"/>
                </a:lnTo>
                <a:lnTo>
                  <a:pt x="331424" y="21207"/>
                </a:lnTo>
                <a:lnTo>
                  <a:pt x="376625" y="9583"/>
                </a:lnTo>
                <a:lnTo>
                  <a:pt x="423455" y="2435"/>
                </a:lnTo>
                <a:lnTo>
                  <a:pt x="471678" y="0"/>
                </a:lnTo>
                <a:lnTo>
                  <a:pt x="519900" y="2435"/>
                </a:lnTo>
                <a:lnTo>
                  <a:pt x="566730" y="9583"/>
                </a:lnTo>
                <a:lnTo>
                  <a:pt x="611931" y="21207"/>
                </a:lnTo>
                <a:lnTo>
                  <a:pt x="655266" y="37070"/>
                </a:lnTo>
                <a:lnTo>
                  <a:pt x="696497" y="56933"/>
                </a:lnTo>
                <a:lnTo>
                  <a:pt x="735387" y="80561"/>
                </a:lnTo>
                <a:lnTo>
                  <a:pt x="771699" y="107715"/>
                </a:lnTo>
                <a:lnTo>
                  <a:pt x="805195" y="138160"/>
                </a:lnTo>
                <a:lnTo>
                  <a:pt x="835640" y="171656"/>
                </a:lnTo>
                <a:lnTo>
                  <a:pt x="862794" y="207968"/>
                </a:lnTo>
                <a:lnTo>
                  <a:pt x="886422" y="246858"/>
                </a:lnTo>
                <a:lnTo>
                  <a:pt x="906285" y="288089"/>
                </a:lnTo>
                <a:lnTo>
                  <a:pt x="922148" y="331424"/>
                </a:lnTo>
                <a:lnTo>
                  <a:pt x="933772" y="376625"/>
                </a:lnTo>
                <a:lnTo>
                  <a:pt x="940920" y="423455"/>
                </a:lnTo>
                <a:lnTo>
                  <a:pt x="943356" y="471677"/>
                </a:lnTo>
                <a:lnTo>
                  <a:pt x="940920" y="519900"/>
                </a:lnTo>
                <a:lnTo>
                  <a:pt x="933772" y="566730"/>
                </a:lnTo>
                <a:lnTo>
                  <a:pt x="922148" y="611931"/>
                </a:lnTo>
                <a:lnTo>
                  <a:pt x="906285" y="655266"/>
                </a:lnTo>
                <a:lnTo>
                  <a:pt x="886422" y="696497"/>
                </a:lnTo>
                <a:lnTo>
                  <a:pt x="862794" y="735387"/>
                </a:lnTo>
                <a:lnTo>
                  <a:pt x="835640" y="771699"/>
                </a:lnTo>
                <a:lnTo>
                  <a:pt x="805195" y="805195"/>
                </a:lnTo>
                <a:lnTo>
                  <a:pt x="771699" y="835640"/>
                </a:lnTo>
                <a:lnTo>
                  <a:pt x="735387" y="862794"/>
                </a:lnTo>
                <a:lnTo>
                  <a:pt x="696497" y="886422"/>
                </a:lnTo>
                <a:lnTo>
                  <a:pt x="655266" y="906285"/>
                </a:lnTo>
                <a:lnTo>
                  <a:pt x="611931" y="922148"/>
                </a:lnTo>
                <a:lnTo>
                  <a:pt x="566730" y="933772"/>
                </a:lnTo>
                <a:lnTo>
                  <a:pt x="519900" y="940920"/>
                </a:lnTo>
                <a:lnTo>
                  <a:pt x="471678" y="943355"/>
                </a:lnTo>
                <a:lnTo>
                  <a:pt x="423455" y="940920"/>
                </a:lnTo>
                <a:lnTo>
                  <a:pt x="376625" y="933772"/>
                </a:lnTo>
                <a:lnTo>
                  <a:pt x="331424" y="922148"/>
                </a:lnTo>
                <a:lnTo>
                  <a:pt x="288089" y="906285"/>
                </a:lnTo>
                <a:lnTo>
                  <a:pt x="246858" y="886422"/>
                </a:lnTo>
                <a:lnTo>
                  <a:pt x="207968" y="862794"/>
                </a:lnTo>
                <a:lnTo>
                  <a:pt x="171656" y="835640"/>
                </a:lnTo>
                <a:lnTo>
                  <a:pt x="138160" y="805195"/>
                </a:lnTo>
                <a:lnTo>
                  <a:pt x="107715" y="771699"/>
                </a:lnTo>
                <a:lnTo>
                  <a:pt x="80561" y="735387"/>
                </a:lnTo>
                <a:lnTo>
                  <a:pt x="56933" y="696497"/>
                </a:lnTo>
                <a:lnTo>
                  <a:pt x="37070" y="655266"/>
                </a:lnTo>
                <a:lnTo>
                  <a:pt x="21207" y="611931"/>
                </a:lnTo>
                <a:lnTo>
                  <a:pt x="9583" y="566730"/>
                </a:lnTo>
                <a:lnTo>
                  <a:pt x="2435" y="519900"/>
                </a:lnTo>
                <a:lnTo>
                  <a:pt x="0" y="471677"/>
                </a:lnTo>
                <a:close/>
              </a:path>
            </a:pathLst>
          </a:custGeom>
          <a:ln w="9144">
            <a:solidFill>
              <a:srgbClr val="84ADAF"/>
            </a:solidFill>
          </a:ln>
        </p:spPr>
        <p:txBody>
          <a:bodyPr wrap="square" lIns="0" tIns="0" rIns="0" bIns="0" rtlCol="0"/>
          <a:lstStyle/>
          <a:p>
            <a:endParaRPr/>
          </a:p>
        </p:txBody>
      </p:sp>
      <p:sp>
        <p:nvSpPr>
          <p:cNvPr id="5" name="object 5"/>
          <p:cNvSpPr/>
          <p:nvPr/>
        </p:nvSpPr>
        <p:spPr>
          <a:xfrm>
            <a:off x="1734312" y="1956054"/>
            <a:ext cx="1428115" cy="1428115"/>
          </a:xfrm>
          <a:custGeom>
            <a:avLst/>
            <a:gdLst/>
            <a:ahLst/>
            <a:cxnLst/>
            <a:rect l="l" t="t" r="r" b="b"/>
            <a:pathLst>
              <a:path w="1428114" h="1428114">
                <a:moveTo>
                  <a:pt x="0" y="713994"/>
                </a:moveTo>
                <a:lnTo>
                  <a:pt x="1647" y="665108"/>
                </a:lnTo>
                <a:lnTo>
                  <a:pt x="6517" y="617107"/>
                </a:lnTo>
                <a:lnTo>
                  <a:pt x="14505" y="570097"/>
                </a:lnTo>
                <a:lnTo>
                  <a:pt x="25504" y="524183"/>
                </a:lnTo>
                <a:lnTo>
                  <a:pt x="39407" y="479473"/>
                </a:lnTo>
                <a:lnTo>
                  <a:pt x="56108" y="436072"/>
                </a:lnTo>
                <a:lnTo>
                  <a:pt x="75501" y="394087"/>
                </a:lnTo>
                <a:lnTo>
                  <a:pt x="97479" y="353624"/>
                </a:lnTo>
                <a:lnTo>
                  <a:pt x="121937" y="314790"/>
                </a:lnTo>
                <a:lnTo>
                  <a:pt x="148767" y="277690"/>
                </a:lnTo>
                <a:lnTo>
                  <a:pt x="177864" y="242432"/>
                </a:lnTo>
                <a:lnTo>
                  <a:pt x="209121" y="209121"/>
                </a:lnTo>
                <a:lnTo>
                  <a:pt x="242432" y="177864"/>
                </a:lnTo>
                <a:lnTo>
                  <a:pt x="277690" y="148767"/>
                </a:lnTo>
                <a:lnTo>
                  <a:pt x="314790" y="121937"/>
                </a:lnTo>
                <a:lnTo>
                  <a:pt x="353624" y="97479"/>
                </a:lnTo>
                <a:lnTo>
                  <a:pt x="394087" y="75501"/>
                </a:lnTo>
                <a:lnTo>
                  <a:pt x="436072" y="56108"/>
                </a:lnTo>
                <a:lnTo>
                  <a:pt x="479473" y="39407"/>
                </a:lnTo>
                <a:lnTo>
                  <a:pt x="524183" y="25504"/>
                </a:lnTo>
                <a:lnTo>
                  <a:pt x="570097" y="14505"/>
                </a:lnTo>
                <a:lnTo>
                  <a:pt x="617107" y="6517"/>
                </a:lnTo>
                <a:lnTo>
                  <a:pt x="665108" y="1647"/>
                </a:lnTo>
                <a:lnTo>
                  <a:pt x="713994" y="0"/>
                </a:lnTo>
                <a:lnTo>
                  <a:pt x="762879" y="1647"/>
                </a:lnTo>
                <a:lnTo>
                  <a:pt x="810880" y="6517"/>
                </a:lnTo>
                <a:lnTo>
                  <a:pt x="857890" y="14505"/>
                </a:lnTo>
                <a:lnTo>
                  <a:pt x="903804" y="25504"/>
                </a:lnTo>
                <a:lnTo>
                  <a:pt x="948514" y="39407"/>
                </a:lnTo>
                <a:lnTo>
                  <a:pt x="991915" y="56108"/>
                </a:lnTo>
                <a:lnTo>
                  <a:pt x="1033900" y="75501"/>
                </a:lnTo>
                <a:lnTo>
                  <a:pt x="1074363" y="97479"/>
                </a:lnTo>
                <a:lnTo>
                  <a:pt x="1113197" y="121937"/>
                </a:lnTo>
                <a:lnTo>
                  <a:pt x="1150297" y="148767"/>
                </a:lnTo>
                <a:lnTo>
                  <a:pt x="1185555" y="177864"/>
                </a:lnTo>
                <a:lnTo>
                  <a:pt x="1218866" y="209121"/>
                </a:lnTo>
                <a:lnTo>
                  <a:pt x="1250123" y="242432"/>
                </a:lnTo>
                <a:lnTo>
                  <a:pt x="1279220" y="277690"/>
                </a:lnTo>
                <a:lnTo>
                  <a:pt x="1306050" y="314790"/>
                </a:lnTo>
                <a:lnTo>
                  <a:pt x="1330508" y="353624"/>
                </a:lnTo>
                <a:lnTo>
                  <a:pt x="1352486" y="394087"/>
                </a:lnTo>
                <a:lnTo>
                  <a:pt x="1371879" y="436072"/>
                </a:lnTo>
                <a:lnTo>
                  <a:pt x="1388580" y="479473"/>
                </a:lnTo>
                <a:lnTo>
                  <a:pt x="1402483" y="524183"/>
                </a:lnTo>
                <a:lnTo>
                  <a:pt x="1413482" y="570097"/>
                </a:lnTo>
                <a:lnTo>
                  <a:pt x="1421470" y="617107"/>
                </a:lnTo>
                <a:lnTo>
                  <a:pt x="1426340" y="665108"/>
                </a:lnTo>
                <a:lnTo>
                  <a:pt x="1427988" y="713994"/>
                </a:lnTo>
                <a:lnTo>
                  <a:pt x="1426340" y="762879"/>
                </a:lnTo>
                <a:lnTo>
                  <a:pt x="1421470" y="810880"/>
                </a:lnTo>
                <a:lnTo>
                  <a:pt x="1413482" y="857890"/>
                </a:lnTo>
                <a:lnTo>
                  <a:pt x="1402483" y="903804"/>
                </a:lnTo>
                <a:lnTo>
                  <a:pt x="1388580" y="948514"/>
                </a:lnTo>
                <a:lnTo>
                  <a:pt x="1371879" y="991915"/>
                </a:lnTo>
                <a:lnTo>
                  <a:pt x="1352486" y="1033900"/>
                </a:lnTo>
                <a:lnTo>
                  <a:pt x="1330508" y="1074363"/>
                </a:lnTo>
                <a:lnTo>
                  <a:pt x="1306050" y="1113197"/>
                </a:lnTo>
                <a:lnTo>
                  <a:pt x="1279220" y="1150297"/>
                </a:lnTo>
                <a:lnTo>
                  <a:pt x="1250123" y="1185555"/>
                </a:lnTo>
                <a:lnTo>
                  <a:pt x="1218866" y="1218866"/>
                </a:lnTo>
                <a:lnTo>
                  <a:pt x="1185555" y="1250123"/>
                </a:lnTo>
                <a:lnTo>
                  <a:pt x="1150297" y="1279220"/>
                </a:lnTo>
                <a:lnTo>
                  <a:pt x="1113197" y="1306050"/>
                </a:lnTo>
                <a:lnTo>
                  <a:pt x="1074363" y="1330508"/>
                </a:lnTo>
                <a:lnTo>
                  <a:pt x="1033900" y="1352486"/>
                </a:lnTo>
                <a:lnTo>
                  <a:pt x="991915" y="1371879"/>
                </a:lnTo>
                <a:lnTo>
                  <a:pt x="948514" y="1388580"/>
                </a:lnTo>
                <a:lnTo>
                  <a:pt x="903804" y="1402483"/>
                </a:lnTo>
                <a:lnTo>
                  <a:pt x="857890" y="1413482"/>
                </a:lnTo>
                <a:lnTo>
                  <a:pt x="810880" y="1421470"/>
                </a:lnTo>
                <a:lnTo>
                  <a:pt x="762879" y="1426340"/>
                </a:lnTo>
                <a:lnTo>
                  <a:pt x="713994" y="1427988"/>
                </a:lnTo>
                <a:lnTo>
                  <a:pt x="665108" y="1426340"/>
                </a:lnTo>
                <a:lnTo>
                  <a:pt x="617107" y="1421470"/>
                </a:lnTo>
                <a:lnTo>
                  <a:pt x="570097" y="1413482"/>
                </a:lnTo>
                <a:lnTo>
                  <a:pt x="524183" y="1402483"/>
                </a:lnTo>
                <a:lnTo>
                  <a:pt x="479473" y="1388580"/>
                </a:lnTo>
                <a:lnTo>
                  <a:pt x="436072" y="1371879"/>
                </a:lnTo>
                <a:lnTo>
                  <a:pt x="394087" y="1352486"/>
                </a:lnTo>
                <a:lnTo>
                  <a:pt x="353624" y="1330508"/>
                </a:lnTo>
                <a:lnTo>
                  <a:pt x="314790" y="1306050"/>
                </a:lnTo>
                <a:lnTo>
                  <a:pt x="277690" y="1279220"/>
                </a:lnTo>
                <a:lnTo>
                  <a:pt x="242432" y="1250123"/>
                </a:lnTo>
                <a:lnTo>
                  <a:pt x="209121" y="1218866"/>
                </a:lnTo>
                <a:lnTo>
                  <a:pt x="177864" y="1185555"/>
                </a:lnTo>
                <a:lnTo>
                  <a:pt x="148767" y="1150297"/>
                </a:lnTo>
                <a:lnTo>
                  <a:pt x="121937" y="1113197"/>
                </a:lnTo>
                <a:lnTo>
                  <a:pt x="97479" y="1074363"/>
                </a:lnTo>
                <a:lnTo>
                  <a:pt x="75501" y="1033900"/>
                </a:lnTo>
                <a:lnTo>
                  <a:pt x="56108" y="991915"/>
                </a:lnTo>
                <a:lnTo>
                  <a:pt x="39407" y="948514"/>
                </a:lnTo>
                <a:lnTo>
                  <a:pt x="25504" y="903804"/>
                </a:lnTo>
                <a:lnTo>
                  <a:pt x="14505" y="857890"/>
                </a:lnTo>
                <a:lnTo>
                  <a:pt x="6517" y="810880"/>
                </a:lnTo>
                <a:lnTo>
                  <a:pt x="1647" y="762879"/>
                </a:lnTo>
                <a:lnTo>
                  <a:pt x="0" y="713994"/>
                </a:lnTo>
                <a:close/>
              </a:path>
            </a:pathLst>
          </a:custGeom>
          <a:ln w="9144">
            <a:solidFill>
              <a:srgbClr val="84ADAF"/>
            </a:solidFill>
          </a:ln>
        </p:spPr>
        <p:txBody>
          <a:bodyPr wrap="square" lIns="0" tIns="0" rIns="0" bIns="0" rtlCol="0"/>
          <a:lstStyle/>
          <a:p>
            <a:endParaRPr/>
          </a:p>
        </p:txBody>
      </p:sp>
      <p:sp>
        <p:nvSpPr>
          <p:cNvPr id="6" name="object 6"/>
          <p:cNvSpPr/>
          <p:nvPr/>
        </p:nvSpPr>
        <p:spPr>
          <a:xfrm>
            <a:off x="2247900" y="2469641"/>
            <a:ext cx="401320" cy="401320"/>
          </a:xfrm>
          <a:custGeom>
            <a:avLst/>
            <a:gdLst/>
            <a:ahLst/>
            <a:cxnLst/>
            <a:rect l="l" t="t" r="r" b="b"/>
            <a:pathLst>
              <a:path w="401319" h="401319">
                <a:moveTo>
                  <a:pt x="0" y="200406"/>
                </a:moveTo>
                <a:lnTo>
                  <a:pt x="5289" y="154434"/>
                </a:lnTo>
                <a:lnTo>
                  <a:pt x="20358" y="112245"/>
                </a:lnTo>
                <a:lnTo>
                  <a:pt x="44007" y="75035"/>
                </a:lnTo>
                <a:lnTo>
                  <a:pt x="75035" y="44007"/>
                </a:lnTo>
                <a:lnTo>
                  <a:pt x="112245" y="20358"/>
                </a:lnTo>
                <a:lnTo>
                  <a:pt x="154434" y="5289"/>
                </a:lnTo>
                <a:lnTo>
                  <a:pt x="200406" y="0"/>
                </a:lnTo>
                <a:lnTo>
                  <a:pt x="246377" y="5289"/>
                </a:lnTo>
                <a:lnTo>
                  <a:pt x="288566" y="20358"/>
                </a:lnTo>
                <a:lnTo>
                  <a:pt x="325776" y="44007"/>
                </a:lnTo>
                <a:lnTo>
                  <a:pt x="356804" y="75035"/>
                </a:lnTo>
                <a:lnTo>
                  <a:pt x="380453" y="112245"/>
                </a:lnTo>
                <a:lnTo>
                  <a:pt x="395522" y="154434"/>
                </a:lnTo>
                <a:lnTo>
                  <a:pt x="400812" y="200406"/>
                </a:lnTo>
                <a:lnTo>
                  <a:pt x="395522" y="246377"/>
                </a:lnTo>
                <a:lnTo>
                  <a:pt x="380453" y="288566"/>
                </a:lnTo>
                <a:lnTo>
                  <a:pt x="356804" y="325776"/>
                </a:lnTo>
                <a:lnTo>
                  <a:pt x="325776" y="356804"/>
                </a:lnTo>
                <a:lnTo>
                  <a:pt x="288566" y="380453"/>
                </a:lnTo>
                <a:lnTo>
                  <a:pt x="246377" y="395522"/>
                </a:lnTo>
                <a:lnTo>
                  <a:pt x="200406" y="400812"/>
                </a:lnTo>
                <a:lnTo>
                  <a:pt x="154434" y="395522"/>
                </a:lnTo>
                <a:lnTo>
                  <a:pt x="112245" y="380453"/>
                </a:lnTo>
                <a:lnTo>
                  <a:pt x="75035" y="356804"/>
                </a:lnTo>
                <a:lnTo>
                  <a:pt x="44007" y="325776"/>
                </a:lnTo>
                <a:lnTo>
                  <a:pt x="20358" y="288566"/>
                </a:lnTo>
                <a:lnTo>
                  <a:pt x="5289" y="246377"/>
                </a:lnTo>
                <a:lnTo>
                  <a:pt x="0" y="200406"/>
                </a:lnTo>
                <a:close/>
              </a:path>
            </a:pathLst>
          </a:custGeom>
          <a:ln w="9144">
            <a:solidFill>
              <a:srgbClr val="84ADAF"/>
            </a:solidFill>
          </a:ln>
        </p:spPr>
        <p:txBody>
          <a:bodyPr wrap="square" lIns="0" tIns="0" rIns="0" bIns="0" rtlCol="0"/>
          <a:lstStyle/>
          <a:p>
            <a:endParaRPr/>
          </a:p>
        </p:txBody>
      </p:sp>
      <p:sp>
        <p:nvSpPr>
          <p:cNvPr id="7" name="object 7"/>
          <p:cNvSpPr/>
          <p:nvPr/>
        </p:nvSpPr>
        <p:spPr>
          <a:xfrm>
            <a:off x="1420367" y="1642109"/>
            <a:ext cx="2057400" cy="2057400"/>
          </a:xfrm>
          <a:custGeom>
            <a:avLst/>
            <a:gdLst/>
            <a:ahLst/>
            <a:cxnLst/>
            <a:rect l="l" t="t" r="r" b="b"/>
            <a:pathLst>
              <a:path w="2057400" h="2057400">
                <a:moveTo>
                  <a:pt x="0" y="1028700"/>
                </a:moveTo>
                <a:lnTo>
                  <a:pt x="1119" y="980269"/>
                </a:lnTo>
                <a:lnTo>
                  <a:pt x="4445" y="932415"/>
                </a:lnTo>
                <a:lnTo>
                  <a:pt x="9927" y="885187"/>
                </a:lnTo>
                <a:lnTo>
                  <a:pt x="17517" y="838635"/>
                </a:lnTo>
                <a:lnTo>
                  <a:pt x="27165" y="792808"/>
                </a:lnTo>
                <a:lnTo>
                  <a:pt x="38821" y="747756"/>
                </a:lnTo>
                <a:lnTo>
                  <a:pt x="52437" y="703527"/>
                </a:lnTo>
                <a:lnTo>
                  <a:pt x="67963" y="660171"/>
                </a:lnTo>
                <a:lnTo>
                  <a:pt x="85349" y="617737"/>
                </a:lnTo>
                <a:lnTo>
                  <a:pt x="104547" y="576276"/>
                </a:lnTo>
                <a:lnTo>
                  <a:pt x="125506" y="535836"/>
                </a:lnTo>
                <a:lnTo>
                  <a:pt x="148178" y="496466"/>
                </a:lnTo>
                <a:lnTo>
                  <a:pt x="172512" y="458216"/>
                </a:lnTo>
                <a:lnTo>
                  <a:pt x="198461" y="421136"/>
                </a:lnTo>
                <a:lnTo>
                  <a:pt x="225974" y="385274"/>
                </a:lnTo>
                <a:lnTo>
                  <a:pt x="255001" y="350680"/>
                </a:lnTo>
                <a:lnTo>
                  <a:pt x="285494" y="317404"/>
                </a:lnTo>
                <a:lnTo>
                  <a:pt x="317404" y="285494"/>
                </a:lnTo>
                <a:lnTo>
                  <a:pt x="350680" y="255001"/>
                </a:lnTo>
                <a:lnTo>
                  <a:pt x="385274" y="225974"/>
                </a:lnTo>
                <a:lnTo>
                  <a:pt x="421136" y="198461"/>
                </a:lnTo>
                <a:lnTo>
                  <a:pt x="458216" y="172512"/>
                </a:lnTo>
                <a:lnTo>
                  <a:pt x="496466" y="148178"/>
                </a:lnTo>
                <a:lnTo>
                  <a:pt x="535836" y="125506"/>
                </a:lnTo>
                <a:lnTo>
                  <a:pt x="576276" y="104547"/>
                </a:lnTo>
                <a:lnTo>
                  <a:pt x="617737" y="85349"/>
                </a:lnTo>
                <a:lnTo>
                  <a:pt x="660171" y="67963"/>
                </a:lnTo>
                <a:lnTo>
                  <a:pt x="703527" y="52437"/>
                </a:lnTo>
                <a:lnTo>
                  <a:pt x="747756" y="38821"/>
                </a:lnTo>
                <a:lnTo>
                  <a:pt x="792808" y="27165"/>
                </a:lnTo>
                <a:lnTo>
                  <a:pt x="838635" y="17517"/>
                </a:lnTo>
                <a:lnTo>
                  <a:pt x="885187" y="9927"/>
                </a:lnTo>
                <a:lnTo>
                  <a:pt x="932415" y="4445"/>
                </a:lnTo>
                <a:lnTo>
                  <a:pt x="980269" y="1119"/>
                </a:lnTo>
                <a:lnTo>
                  <a:pt x="1028700" y="0"/>
                </a:lnTo>
                <a:lnTo>
                  <a:pt x="1077130" y="1119"/>
                </a:lnTo>
                <a:lnTo>
                  <a:pt x="1124984" y="4445"/>
                </a:lnTo>
                <a:lnTo>
                  <a:pt x="1172212" y="9927"/>
                </a:lnTo>
                <a:lnTo>
                  <a:pt x="1218764" y="17517"/>
                </a:lnTo>
                <a:lnTo>
                  <a:pt x="1264591" y="27165"/>
                </a:lnTo>
                <a:lnTo>
                  <a:pt x="1309643" y="38821"/>
                </a:lnTo>
                <a:lnTo>
                  <a:pt x="1353872" y="52437"/>
                </a:lnTo>
                <a:lnTo>
                  <a:pt x="1397228" y="67963"/>
                </a:lnTo>
                <a:lnTo>
                  <a:pt x="1439662" y="85349"/>
                </a:lnTo>
                <a:lnTo>
                  <a:pt x="1481123" y="104547"/>
                </a:lnTo>
                <a:lnTo>
                  <a:pt x="1521563" y="125506"/>
                </a:lnTo>
                <a:lnTo>
                  <a:pt x="1560933" y="148178"/>
                </a:lnTo>
                <a:lnTo>
                  <a:pt x="1599183" y="172512"/>
                </a:lnTo>
                <a:lnTo>
                  <a:pt x="1636263" y="198461"/>
                </a:lnTo>
                <a:lnTo>
                  <a:pt x="1672125" y="225974"/>
                </a:lnTo>
                <a:lnTo>
                  <a:pt x="1706719" y="255001"/>
                </a:lnTo>
                <a:lnTo>
                  <a:pt x="1739995" y="285494"/>
                </a:lnTo>
                <a:lnTo>
                  <a:pt x="1771905" y="317404"/>
                </a:lnTo>
                <a:lnTo>
                  <a:pt x="1802398" y="350680"/>
                </a:lnTo>
                <a:lnTo>
                  <a:pt x="1831425" y="385274"/>
                </a:lnTo>
                <a:lnTo>
                  <a:pt x="1858938" y="421136"/>
                </a:lnTo>
                <a:lnTo>
                  <a:pt x="1884887" y="458216"/>
                </a:lnTo>
                <a:lnTo>
                  <a:pt x="1909221" y="496466"/>
                </a:lnTo>
                <a:lnTo>
                  <a:pt x="1931893" y="535836"/>
                </a:lnTo>
                <a:lnTo>
                  <a:pt x="1952852" y="576276"/>
                </a:lnTo>
                <a:lnTo>
                  <a:pt x="1972050" y="617737"/>
                </a:lnTo>
                <a:lnTo>
                  <a:pt x="1989436" y="660171"/>
                </a:lnTo>
                <a:lnTo>
                  <a:pt x="2004962" y="703527"/>
                </a:lnTo>
                <a:lnTo>
                  <a:pt x="2018578" y="747756"/>
                </a:lnTo>
                <a:lnTo>
                  <a:pt x="2030234" y="792808"/>
                </a:lnTo>
                <a:lnTo>
                  <a:pt x="2039882" y="838635"/>
                </a:lnTo>
                <a:lnTo>
                  <a:pt x="2047472" y="885187"/>
                </a:lnTo>
                <a:lnTo>
                  <a:pt x="2052954" y="932415"/>
                </a:lnTo>
                <a:lnTo>
                  <a:pt x="2056280" y="980269"/>
                </a:lnTo>
                <a:lnTo>
                  <a:pt x="2057399" y="1028700"/>
                </a:lnTo>
                <a:lnTo>
                  <a:pt x="2056280" y="1077130"/>
                </a:lnTo>
                <a:lnTo>
                  <a:pt x="2052954" y="1124984"/>
                </a:lnTo>
                <a:lnTo>
                  <a:pt x="2047472" y="1172212"/>
                </a:lnTo>
                <a:lnTo>
                  <a:pt x="2039882" y="1218764"/>
                </a:lnTo>
                <a:lnTo>
                  <a:pt x="2030234" y="1264591"/>
                </a:lnTo>
                <a:lnTo>
                  <a:pt x="2018578" y="1309643"/>
                </a:lnTo>
                <a:lnTo>
                  <a:pt x="2004962" y="1353872"/>
                </a:lnTo>
                <a:lnTo>
                  <a:pt x="1989436" y="1397228"/>
                </a:lnTo>
                <a:lnTo>
                  <a:pt x="1972050" y="1439662"/>
                </a:lnTo>
                <a:lnTo>
                  <a:pt x="1952852" y="1481123"/>
                </a:lnTo>
                <a:lnTo>
                  <a:pt x="1931893" y="1521563"/>
                </a:lnTo>
                <a:lnTo>
                  <a:pt x="1909221" y="1560933"/>
                </a:lnTo>
                <a:lnTo>
                  <a:pt x="1884887" y="1599183"/>
                </a:lnTo>
                <a:lnTo>
                  <a:pt x="1858938" y="1636263"/>
                </a:lnTo>
                <a:lnTo>
                  <a:pt x="1831425" y="1672125"/>
                </a:lnTo>
                <a:lnTo>
                  <a:pt x="1802398" y="1706719"/>
                </a:lnTo>
                <a:lnTo>
                  <a:pt x="1771905" y="1739995"/>
                </a:lnTo>
                <a:lnTo>
                  <a:pt x="1739995" y="1771905"/>
                </a:lnTo>
                <a:lnTo>
                  <a:pt x="1706719" y="1802398"/>
                </a:lnTo>
                <a:lnTo>
                  <a:pt x="1672125" y="1831425"/>
                </a:lnTo>
                <a:lnTo>
                  <a:pt x="1636263" y="1858938"/>
                </a:lnTo>
                <a:lnTo>
                  <a:pt x="1599183" y="1884887"/>
                </a:lnTo>
                <a:lnTo>
                  <a:pt x="1560933" y="1909221"/>
                </a:lnTo>
                <a:lnTo>
                  <a:pt x="1521563" y="1931893"/>
                </a:lnTo>
                <a:lnTo>
                  <a:pt x="1481123" y="1952852"/>
                </a:lnTo>
                <a:lnTo>
                  <a:pt x="1439662" y="1972050"/>
                </a:lnTo>
                <a:lnTo>
                  <a:pt x="1397228" y="1989436"/>
                </a:lnTo>
                <a:lnTo>
                  <a:pt x="1353872" y="2004962"/>
                </a:lnTo>
                <a:lnTo>
                  <a:pt x="1309643" y="2018578"/>
                </a:lnTo>
                <a:lnTo>
                  <a:pt x="1264591" y="2030234"/>
                </a:lnTo>
                <a:lnTo>
                  <a:pt x="1218764" y="2039882"/>
                </a:lnTo>
                <a:lnTo>
                  <a:pt x="1172212" y="2047472"/>
                </a:lnTo>
                <a:lnTo>
                  <a:pt x="1124984" y="2052954"/>
                </a:lnTo>
                <a:lnTo>
                  <a:pt x="1077130" y="2056280"/>
                </a:lnTo>
                <a:lnTo>
                  <a:pt x="1028700" y="2057400"/>
                </a:lnTo>
                <a:lnTo>
                  <a:pt x="980269" y="2056280"/>
                </a:lnTo>
                <a:lnTo>
                  <a:pt x="932415" y="2052954"/>
                </a:lnTo>
                <a:lnTo>
                  <a:pt x="885187" y="2047472"/>
                </a:lnTo>
                <a:lnTo>
                  <a:pt x="838635" y="2039882"/>
                </a:lnTo>
                <a:lnTo>
                  <a:pt x="792808" y="2030234"/>
                </a:lnTo>
                <a:lnTo>
                  <a:pt x="747756" y="2018578"/>
                </a:lnTo>
                <a:lnTo>
                  <a:pt x="703527" y="2004962"/>
                </a:lnTo>
                <a:lnTo>
                  <a:pt x="660171" y="1989436"/>
                </a:lnTo>
                <a:lnTo>
                  <a:pt x="617737" y="1972050"/>
                </a:lnTo>
                <a:lnTo>
                  <a:pt x="576276" y="1952852"/>
                </a:lnTo>
                <a:lnTo>
                  <a:pt x="535836" y="1931893"/>
                </a:lnTo>
                <a:lnTo>
                  <a:pt x="496466" y="1909221"/>
                </a:lnTo>
                <a:lnTo>
                  <a:pt x="458216" y="1884887"/>
                </a:lnTo>
                <a:lnTo>
                  <a:pt x="421136" y="1858938"/>
                </a:lnTo>
                <a:lnTo>
                  <a:pt x="385274" y="1831425"/>
                </a:lnTo>
                <a:lnTo>
                  <a:pt x="350680" y="1802398"/>
                </a:lnTo>
                <a:lnTo>
                  <a:pt x="317404" y="1771905"/>
                </a:lnTo>
                <a:lnTo>
                  <a:pt x="285494" y="1739995"/>
                </a:lnTo>
                <a:lnTo>
                  <a:pt x="255001" y="1706719"/>
                </a:lnTo>
                <a:lnTo>
                  <a:pt x="225974" y="1672125"/>
                </a:lnTo>
                <a:lnTo>
                  <a:pt x="198461" y="1636263"/>
                </a:lnTo>
                <a:lnTo>
                  <a:pt x="172512" y="1599183"/>
                </a:lnTo>
                <a:lnTo>
                  <a:pt x="148178" y="1560933"/>
                </a:lnTo>
                <a:lnTo>
                  <a:pt x="125506" y="1521563"/>
                </a:lnTo>
                <a:lnTo>
                  <a:pt x="104547" y="1481123"/>
                </a:lnTo>
                <a:lnTo>
                  <a:pt x="85349" y="1439662"/>
                </a:lnTo>
                <a:lnTo>
                  <a:pt x="67963" y="1397228"/>
                </a:lnTo>
                <a:lnTo>
                  <a:pt x="52437" y="1353872"/>
                </a:lnTo>
                <a:lnTo>
                  <a:pt x="38821" y="1309643"/>
                </a:lnTo>
                <a:lnTo>
                  <a:pt x="27165" y="1264591"/>
                </a:lnTo>
                <a:lnTo>
                  <a:pt x="17517" y="1218764"/>
                </a:lnTo>
                <a:lnTo>
                  <a:pt x="9927" y="1172212"/>
                </a:lnTo>
                <a:lnTo>
                  <a:pt x="4445" y="1124984"/>
                </a:lnTo>
                <a:lnTo>
                  <a:pt x="1119" y="1077130"/>
                </a:lnTo>
                <a:lnTo>
                  <a:pt x="0" y="1028700"/>
                </a:lnTo>
                <a:close/>
              </a:path>
            </a:pathLst>
          </a:custGeom>
          <a:ln w="9144">
            <a:solidFill>
              <a:srgbClr val="84ADAF"/>
            </a:solidFill>
          </a:ln>
        </p:spPr>
        <p:txBody>
          <a:bodyPr wrap="square" lIns="0" tIns="0" rIns="0" bIns="0" rtlCol="0"/>
          <a:lstStyle/>
          <a:p>
            <a:endParaRPr/>
          </a:p>
        </p:txBody>
      </p:sp>
      <p:sp>
        <p:nvSpPr>
          <p:cNvPr id="8" name="object 8"/>
          <p:cNvSpPr/>
          <p:nvPr/>
        </p:nvSpPr>
        <p:spPr>
          <a:xfrm>
            <a:off x="3640836" y="1582673"/>
            <a:ext cx="2755391" cy="246126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316479" y="2536698"/>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6F2F9F">
              <a:alpha val="39999"/>
            </a:srgbClr>
          </a:solidFill>
        </p:spPr>
        <p:txBody>
          <a:bodyPr wrap="square" lIns="0" tIns="0" rIns="0" bIns="0" rtlCol="0"/>
          <a:lstStyle/>
          <a:p>
            <a:endParaRPr/>
          </a:p>
        </p:txBody>
      </p:sp>
      <p:sp>
        <p:nvSpPr>
          <p:cNvPr id="10" name="object 10"/>
          <p:cNvSpPr/>
          <p:nvPr/>
        </p:nvSpPr>
        <p:spPr>
          <a:xfrm>
            <a:off x="2316479" y="2536698"/>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6"/>
                </a:lnTo>
                <a:lnTo>
                  <a:pt x="78652" y="247435"/>
                </a:lnTo>
                <a:lnTo>
                  <a:pt x="37718" y="219837"/>
                </a:lnTo>
                <a:lnTo>
                  <a:pt x="10120" y="178903"/>
                </a:lnTo>
                <a:lnTo>
                  <a:pt x="0" y="128777"/>
                </a:lnTo>
                <a:close/>
              </a:path>
            </a:pathLst>
          </a:custGeom>
          <a:ln w="6096">
            <a:solidFill>
              <a:srgbClr val="84ADAF"/>
            </a:solidFill>
          </a:ln>
        </p:spPr>
        <p:txBody>
          <a:bodyPr wrap="square" lIns="0" tIns="0" rIns="0" bIns="0" rtlCol="0"/>
          <a:lstStyle/>
          <a:p>
            <a:endParaRPr/>
          </a:p>
        </p:txBody>
      </p:sp>
      <p:sp>
        <p:nvSpPr>
          <p:cNvPr id="11" name="object 11"/>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12" name="object 12"/>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3" name="object 13"/>
          <p:cNvSpPr/>
          <p:nvPr/>
        </p:nvSpPr>
        <p:spPr>
          <a:xfrm>
            <a:off x="315620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14" name="object 14"/>
          <p:cNvSpPr/>
          <p:nvPr/>
        </p:nvSpPr>
        <p:spPr>
          <a:xfrm>
            <a:off x="315620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15" name="object 15"/>
          <p:cNvSpPr/>
          <p:nvPr/>
        </p:nvSpPr>
        <p:spPr>
          <a:xfrm>
            <a:off x="303733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16" name="object 16"/>
          <p:cNvSpPr/>
          <p:nvPr/>
        </p:nvSpPr>
        <p:spPr>
          <a:xfrm>
            <a:off x="303733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7" name="object 17"/>
          <p:cNvSpPr/>
          <p:nvPr/>
        </p:nvSpPr>
        <p:spPr>
          <a:xfrm>
            <a:off x="337413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18" name="object 18"/>
          <p:cNvSpPr/>
          <p:nvPr/>
        </p:nvSpPr>
        <p:spPr>
          <a:xfrm>
            <a:off x="337413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9" name="object 19"/>
          <p:cNvSpPr/>
          <p:nvPr/>
        </p:nvSpPr>
        <p:spPr>
          <a:xfrm>
            <a:off x="237439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20" name="object 20"/>
          <p:cNvSpPr/>
          <p:nvPr/>
        </p:nvSpPr>
        <p:spPr>
          <a:xfrm>
            <a:off x="237439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1" name="object 21"/>
          <p:cNvSpPr/>
          <p:nvPr/>
        </p:nvSpPr>
        <p:spPr>
          <a:xfrm>
            <a:off x="260299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22" name="object 22"/>
          <p:cNvSpPr/>
          <p:nvPr/>
        </p:nvSpPr>
        <p:spPr>
          <a:xfrm>
            <a:off x="260299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23" name="object 23"/>
          <p:cNvSpPr/>
          <p:nvPr/>
        </p:nvSpPr>
        <p:spPr>
          <a:xfrm>
            <a:off x="218084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24" name="object 24"/>
          <p:cNvSpPr/>
          <p:nvPr/>
        </p:nvSpPr>
        <p:spPr>
          <a:xfrm>
            <a:off x="218084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25" name="object 25"/>
          <p:cNvSpPr/>
          <p:nvPr/>
        </p:nvSpPr>
        <p:spPr>
          <a:xfrm>
            <a:off x="361340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solidFill>
        </p:spPr>
        <p:txBody>
          <a:bodyPr wrap="square" lIns="0" tIns="0" rIns="0" bIns="0" rtlCol="0"/>
          <a:lstStyle/>
          <a:p>
            <a:endParaRPr/>
          </a:p>
        </p:txBody>
      </p:sp>
      <p:sp>
        <p:nvSpPr>
          <p:cNvPr id="26" name="object 26"/>
          <p:cNvSpPr/>
          <p:nvPr/>
        </p:nvSpPr>
        <p:spPr>
          <a:xfrm>
            <a:off x="361340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7" name="object 27"/>
          <p:cNvSpPr/>
          <p:nvPr/>
        </p:nvSpPr>
        <p:spPr>
          <a:xfrm>
            <a:off x="252222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28" name="object 28"/>
          <p:cNvSpPr/>
          <p:nvPr/>
        </p:nvSpPr>
        <p:spPr>
          <a:xfrm>
            <a:off x="252222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9" name="object 29"/>
          <p:cNvSpPr/>
          <p:nvPr/>
        </p:nvSpPr>
        <p:spPr>
          <a:xfrm>
            <a:off x="4137659" y="2152651"/>
            <a:ext cx="257810" cy="259079"/>
          </a:xfrm>
          <a:custGeom>
            <a:avLst/>
            <a:gdLst/>
            <a:ahLst/>
            <a:cxnLst/>
            <a:rect l="l" t="t" r="r" b="b"/>
            <a:pathLst>
              <a:path w="257810" h="259080">
                <a:moveTo>
                  <a:pt x="128777" y="0"/>
                </a:moveTo>
                <a:lnTo>
                  <a:pt x="78652" y="10185"/>
                </a:lnTo>
                <a:lnTo>
                  <a:pt x="37718" y="37957"/>
                </a:lnTo>
                <a:lnTo>
                  <a:pt x="10120" y="79134"/>
                </a:lnTo>
                <a:lnTo>
                  <a:pt x="0" y="129539"/>
                </a:lnTo>
                <a:lnTo>
                  <a:pt x="10120" y="179945"/>
                </a:lnTo>
                <a:lnTo>
                  <a:pt x="37718"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30" name="object 30"/>
          <p:cNvSpPr/>
          <p:nvPr/>
        </p:nvSpPr>
        <p:spPr>
          <a:xfrm>
            <a:off x="4137659" y="2152651"/>
            <a:ext cx="257810" cy="259079"/>
          </a:xfrm>
          <a:custGeom>
            <a:avLst/>
            <a:gdLst/>
            <a:ahLst/>
            <a:cxnLst/>
            <a:rect l="l" t="t" r="r" b="b"/>
            <a:pathLst>
              <a:path w="257810" h="259080">
                <a:moveTo>
                  <a:pt x="0" y="129539"/>
                </a:moveTo>
                <a:lnTo>
                  <a:pt x="10120" y="79134"/>
                </a:lnTo>
                <a:lnTo>
                  <a:pt x="37718"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31" name="object 31"/>
          <p:cNvSpPr/>
          <p:nvPr/>
        </p:nvSpPr>
        <p:spPr>
          <a:xfrm>
            <a:off x="208330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32" name="object 32"/>
          <p:cNvSpPr/>
          <p:nvPr/>
        </p:nvSpPr>
        <p:spPr>
          <a:xfrm>
            <a:off x="208330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3" name="object 33"/>
          <p:cNvSpPr/>
          <p:nvPr/>
        </p:nvSpPr>
        <p:spPr>
          <a:xfrm>
            <a:off x="242468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34" name="object 34"/>
          <p:cNvSpPr/>
          <p:nvPr/>
        </p:nvSpPr>
        <p:spPr>
          <a:xfrm>
            <a:off x="242468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5" name="object 35"/>
          <p:cNvSpPr/>
          <p:nvPr/>
        </p:nvSpPr>
        <p:spPr>
          <a:xfrm>
            <a:off x="305257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6" name="object 36"/>
          <p:cNvSpPr/>
          <p:nvPr/>
        </p:nvSpPr>
        <p:spPr>
          <a:xfrm>
            <a:off x="305257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37" name="object 37"/>
          <p:cNvSpPr/>
          <p:nvPr/>
        </p:nvSpPr>
        <p:spPr>
          <a:xfrm>
            <a:off x="238201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8" name="object 38"/>
          <p:cNvSpPr/>
          <p:nvPr/>
        </p:nvSpPr>
        <p:spPr>
          <a:xfrm>
            <a:off x="238201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9" name="object 39"/>
          <p:cNvSpPr/>
          <p:nvPr/>
        </p:nvSpPr>
        <p:spPr>
          <a:xfrm>
            <a:off x="308152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40" name="object 40"/>
          <p:cNvSpPr/>
          <p:nvPr/>
        </p:nvSpPr>
        <p:spPr>
          <a:xfrm>
            <a:off x="308152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41" name="object 41"/>
          <p:cNvSpPr/>
          <p:nvPr/>
        </p:nvSpPr>
        <p:spPr>
          <a:xfrm>
            <a:off x="279806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42" name="object 42"/>
          <p:cNvSpPr/>
          <p:nvPr/>
        </p:nvSpPr>
        <p:spPr>
          <a:xfrm>
            <a:off x="279806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3" name="object 43"/>
          <p:cNvSpPr/>
          <p:nvPr/>
        </p:nvSpPr>
        <p:spPr>
          <a:xfrm>
            <a:off x="356158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44" name="object 44"/>
          <p:cNvSpPr/>
          <p:nvPr/>
        </p:nvSpPr>
        <p:spPr>
          <a:xfrm>
            <a:off x="356158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45" name="object 45"/>
          <p:cNvSpPr/>
          <p:nvPr/>
        </p:nvSpPr>
        <p:spPr>
          <a:xfrm>
            <a:off x="3808477" y="3342894"/>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6" name="object 46"/>
          <p:cNvSpPr/>
          <p:nvPr/>
        </p:nvSpPr>
        <p:spPr>
          <a:xfrm>
            <a:off x="3808477" y="3342894"/>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47" name="object 47"/>
          <p:cNvSpPr/>
          <p:nvPr/>
        </p:nvSpPr>
        <p:spPr>
          <a:xfrm>
            <a:off x="3805428" y="2870454"/>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48" name="object 48"/>
          <p:cNvSpPr/>
          <p:nvPr/>
        </p:nvSpPr>
        <p:spPr>
          <a:xfrm>
            <a:off x="3805428" y="2870454"/>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49" name="object 49"/>
          <p:cNvSpPr/>
          <p:nvPr/>
        </p:nvSpPr>
        <p:spPr>
          <a:xfrm>
            <a:off x="353568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50" name="object 50"/>
          <p:cNvSpPr/>
          <p:nvPr/>
        </p:nvSpPr>
        <p:spPr>
          <a:xfrm>
            <a:off x="353568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51" name="object 51"/>
          <p:cNvSpPr/>
          <p:nvPr/>
        </p:nvSpPr>
        <p:spPr>
          <a:xfrm>
            <a:off x="4456177" y="1800606"/>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52" name="object 52"/>
          <p:cNvSpPr/>
          <p:nvPr/>
        </p:nvSpPr>
        <p:spPr>
          <a:xfrm>
            <a:off x="4456177" y="1800606"/>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53" name="object 53"/>
          <p:cNvSpPr/>
          <p:nvPr/>
        </p:nvSpPr>
        <p:spPr>
          <a:xfrm>
            <a:off x="5140452" y="1777746"/>
            <a:ext cx="257810" cy="257810"/>
          </a:xfrm>
          <a:custGeom>
            <a:avLst/>
            <a:gdLst/>
            <a:ahLst/>
            <a:cxnLst/>
            <a:rect l="l" t="t" r="r" b="b"/>
            <a:pathLst>
              <a:path w="257810" h="257809">
                <a:moveTo>
                  <a:pt x="128777" y="0"/>
                </a:moveTo>
                <a:lnTo>
                  <a:pt x="78652" y="10120"/>
                </a:lnTo>
                <a:lnTo>
                  <a:pt x="37719" y="37718"/>
                </a:lnTo>
                <a:lnTo>
                  <a:pt x="10120" y="78652"/>
                </a:lnTo>
                <a:lnTo>
                  <a:pt x="0" y="128777"/>
                </a:lnTo>
                <a:lnTo>
                  <a:pt x="10120" y="178903"/>
                </a:lnTo>
                <a:lnTo>
                  <a:pt x="37719" y="219837"/>
                </a:lnTo>
                <a:lnTo>
                  <a:pt x="78652" y="247435"/>
                </a:lnTo>
                <a:lnTo>
                  <a:pt x="128777" y="257555"/>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54" name="object 54"/>
          <p:cNvSpPr/>
          <p:nvPr/>
        </p:nvSpPr>
        <p:spPr>
          <a:xfrm>
            <a:off x="5140452" y="1777746"/>
            <a:ext cx="257810" cy="257810"/>
          </a:xfrm>
          <a:custGeom>
            <a:avLst/>
            <a:gdLst/>
            <a:ahLst/>
            <a:cxnLst/>
            <a:rect l="l" t="t" r="r" b="b"/>
            <a:pathLst>
              <a:path w="257810" h="257809">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5"/>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55" name="object 55"/>
          <p:cNvSpPr/>
          <p:nvPr/>
        </p:nvSpPr>
        <p:spPr>
          <a:xfrm>
            <a:off x="410108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56" name="object 56"/>
          <p:cNvSpPr/>
          <p:nvPr/>
        </p:nvSpPr>
        <p:spPr>
          <a:xfrm>
            <a:off x="410108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57" name="object 57"/>
          <p:cNvSpPr/>
          <p:nvPr/>
        </p:nvSpPr>
        <p:spPr>
          <a:xfrm>
            <a:off x="358749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58" name="object 58"/>
          <p:cNvSpPr/>
          <p:nvPr/>
        </p:nvSpPr>
        <p:spPr>
          <a:xfrm>
            <a:off x="358749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59" name="object 59"/>
          <p:cNvSpPr/>
          <p:nvPr/>
        </p:nvSpPr>
        <p:spPr>
          <a:xfrm>
            <a:off x="484479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60" name="object 60"/>
          <p:cNvSpPr/>
          <p:nvPr/>
        </p:nvSpPr>
        <p:spPr>
          <a:xfrm>
            <a:off x="484479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61" name="object 61"/>
          <p:cNvSpPr/>
          <p:nvPr/>
        </p:nvSpPr>
        <p:spPr>
          <a:xfrm>
            <a:off x="462381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62" name="object 62"/>
          <p:cNvSpPr/>
          <p:nvPr/>
        </p:nvSpPr>
        <p:spPr>
          <a:xfrm>
            <a:off x="462381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63" name="object 63"/>
          <p:cNvSpPr/>
          <p:nvPr/>
        </p:nvSpPr>
        <p:spPr>
          <a:xfrm>
            <a:off x="5175503" y="3597401"/>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84ADAF"/>
          </a:solidFill>
        </p:spPr>
        <p:txBody>
          <a:bodyPr wrap="square" lIns="0" tIns="0" rIns="0" bIns="0" rtlCol="0"/>
          <a:lstStyle/>
          <a:p>
            <a:endParaRPr/>
          </a:p>
        </p:txBody>
      </p:sp>
      <p:sp>
        <p:nvSpPr>
          <p:cNvPr id="64" name="object 64"/>
          <p:cNvSpPr/>
          <p:nvPr/>
        </p:nvSpPr>
        <p:spPr>
          <a:xfrm>
            <a:off x="5175503" y="3597401"/>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65" name="object 65"/>
          <p:cNvSpPr/>
          <p:nvPr/>
        </p:nvSpPr>
        <p:spPr>
          <a:xfrm>
            <a:off x="6082285" y="3361182"/>
            <a:ext cx="259079" cy="257810"/>
          </a:xfrm>
          <a:custGeom>
            <a:avLst/>
            <a:gdLst/>
            <a:ahLst/>
            <a:cxnLst/>
            <a:rect l="l" t="t" r="r" b="b"/>
            <a:pathLst>
              <a:path w="259079" h="257810">
                <a:moveTo>
                  <a:pt x="129539" y="0"/>
                </a:moveTo>
                <a:lnTo>
                  <a:pt x="79134" y="10120"/>
                </a:lnTo>
                <a:lnTo>
                  <a:pt x="37957" y="37718"/>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66" name="object 66"/>
          <p:cNvSpPr/>
          <p:nvPr/>
        </p:nvSpPr>
        <p:spPr>
          <a:xfrm>
            <a:off x="6082285" y="336118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8"/>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67" name="object 67"/>
          <p:cNvSpPr/>
          <p:nvPr/>
        </p:nvSpPr>
        <p:spPr>
          <a:xfrm>
            <a:off x="553212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solidFill>
        </p:spPr>
        <p:txBody>
          <a:bodyPr wrap="square" lIns="0" tIns="0" rIns="0" bIns="0" rtlCol="0"/>
          <a:lstStyle/>
          <a:p>
            <a:endParaRPr/>
          </a:p>
        </p:txBody>
      </p:sp>
      <p:sp>
        <p:nvSpPr>
          <p:cNvPr id="68" name="object 68"/>
          <p:cNvSpPr/>
          <p:nvPr/>
        </p:nvSpPr>
        <p:spPr>
          <a:xfrm>
            <a:off x="553212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69" name="object 69"/>
          <p:cNvSpPr/>
          <p:nvPr/>
        </p:nvSpPr>
        <p:spPr>
          <a:xfrm>
            <a:off x="536905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70" name="object 70"/>
          <p:cNvSpPr/>
          <p:nvPr/>
        </p:nvSpPr>
        <p:spPr>
          <a:xfrm>
            <a:off x="536905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71" name="object 71"/>
          <p:cNvSpPr/>
          <p:nvPr/>
        </p:nvSpPr>
        <p:spPr>
          <a:xfrm>
            <a:off x="596798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72" name="object 72"/>
          <p:cNvSpPr/>
          <p:nvPr/>
        </p:nvSpPr>
        <p:spPr>
          <a:xfrm>
            <a:off x="596798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73" name="object 73"/>
          <p:cNvSpPr/>
          <p:nvPr/>
        </p:nvSpPr>
        <p:spPr>
          <a:xfrm>
            <a:off x="5760721" y="3518155"/>
            <a:ext cx="259079" cy="259079"/>
          </a:xfrm>
          <a:custGeom>
            <a:avLst/>
            <a:gdLst/>
            <a:ahLst/>
            <a:cxnLst/>
            <a:rect l="l" t="t" r="r" b="b"/>
            <a:pathLst>
              <a:path w="259079" h="259080">
                <a:moveTo>
                  <a:pt x="129539" y="0"/>
                </a:moveTo>
                <a:lnTo>
                  <a:pt x="79134" y="10185"/>
                </a:lnTo>
                <a:lnTo>
                  <a:pt x="37957" y="37957"/>
                </a:lnTo>
                <a:lnTo>
                  <a:pt x="10185" y="79134"/>
                </a:lnTo>
                <a:lnTo>
                  <a:pt x="0" y="129539"/>
                </a:lnTo>
                <a:lnTo>
                  <a:pt x="10185" y="179945"/>
                </a:lnTo>
                <a:lnTo>
                  <a:pt x="37957" y="221122"/>
                </a:lnTo>
                <a:lnTo>
                  <a:pt x="79134" y="248894"/>
                </a:lnTo>
                <a:lnTo>
                  <a:pt x="129539" y="259079"/>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74" name="object 74"/>
          <p:cNvSpPr/>
          <p:nvPr/>
        </p:nvSpPr>
        <p:spPr>
          <a:xfrm>
            <a:off x="5760721" y="3518155"/>
            <a:ext cx="259079" cy="259079"/>
          </a:xfrm>
          <a:custGeom>
            <a:avLst/>
            <a:gdLst/>
            <a:ahLst/>
            <a:cxnLst/>
            <a:rect l="l" t="t" r="r" b="b"/>
            <a:pathLst>
              <a:path w="259079" h="259080">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79"/>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75" name="object 75"/>
          <p:cNvSpPr/>
          <p:nvPr/>
        </p:nvSpPr>
        <p:spPr>
          <a:xfrm>
            <a:off x="610209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76" name="object 76"/>
          <p:cNvSpPr/>
          <p:nvPr/>
        </p:nvSpPr>
        <p:spPr>
          <a:xfrm>
            <a:off x="610209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77" name="object 77"/>
          <p:cNvSpPr/>
          <p:nvPr/>
        </p:nvSpPr>
        <p:spPr>
          <a:xfrm>
            <a:off x="4549140" y="2512314"/>
            <a:ext cx="257810" cy="257810"/>
          </a:xfrm>
          <a:custGeom>
            <a:avLst/>
            <a:gdLst/>
            <a:ahLst/>
            <a:cxnLst/>
            <a:rect l="l" t="t" r="r" b="b"/>
            <a:pathLst>
              <a:path w="257810" h="257810">
                <a:moveTo>
                  <a:pt x="128777" y="0"/>
                </a:moveTo>
                <a:lnTo>
                  <a:pt x="78652" y="10120"/>
                </a:lnTo>
                <a:lnTo>
                  <a:pt x="37719" y="37719"/>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9"/>
                </a:lnTo>
                <a:lnTo>
                  <a:pt x="178903" y="10120"/>
                </a:lnTo>
                <a:lnTo>
                  <a:pt x="128777" y="0"/>
                </a:lnTo>
                <a:close/>
              </a:path>
            </a:pathLst>
          </a:custGeom>
          <a:solidFill>
            <a:srgbClr val="D0692F"/>
          </a:solidFill>
        </p:spPr>
        <p:txBody>
          <a:bodyPr wrap="square" lIns="0" tIns="0" rIns="0" bIns="0" rtlCol="0"/>
          <a:lstStyle/>
          <a:p>
            <a:endParaRPr/>
          </a:p>
        </p:txBody>
      </p:sp>
      <p:sp>
        <p:nvSpPr>
          <p:cNvPr id="78" name="object 78"/>
          <p:cNvSpPr/>
          <p:nvPr/>
        </p:nvSpPr>
        <p:spPr>
          <a:xfrm>
            <a:off x="4549140" y="2512314"/>
            <a:ext cx="257810" cy="257810"/>
          </a:xfrm>
          <a:custGeom>
            <a:avLst/>
            <a:gdLst/>
            <a:ahLst/>
            <a:cxnLst/>
            <a:rect l="l" t="t" r="r" b="b"/>
            <a:pathLst>
              <a:path w="257810" h="257810">
                <a:moveTo>
                  <a:pt x="0" y="128777"/>
                </a:moveTo>
                <a:lnTo>
                  <a:pt x="10120" y="78652"/>
                </a:lnTo>
                <a:lnTo>
                  <a:pt x="37719" y="37719"/>
                </a:lnTo>
                <a:lnTo>
                  <a:pt x="78652" y="10120"/>
                </a:lnTo>
                <a:lnTo>
                  <a:pt x="128777" y="0"/>
                </a:lnTo>
                <a:lnTo>
                  <a:pt x="178903" y="10120"/>
                </a:lnTo>
                <a:lnTo>
                  <a:pt x="219837" y="37719"/>
                </a:lnTo>
                <a:lnTo>
                  <a:pt x="247435" y="78652"/>
                </a:lnTo>
                <a:lnTo>
                  <a:pt x="257556" y="128777"/>
                </a:lnTo>
                <a:lnTo>
                  <a:pt x="247435" y="178903"/>
                </a:lnTo>
                <a:lnTo>
                  <a:pt x="219837" y="219837"/>
                </a:lnTo>
                <a:lnTo>
                  <a:pt x="178903" y="247435"/>
                </a:lnTo>
                <a:lnTo>
                  <a:pt x="128777" y="257556"/>
                </a:lnTo>
                <a:lnTo>
                  <a:pt x="78652" y="247435"/>
                </a:lnTo>
                <a:lnTo>
                  <a:pt x="37719" y="219837"/>
                </a:lnTo>
                <a:lnTo>
                  <a:pt x="10120" y="178903"/>
                </a:lnTo>
                <a:lnTo>
                  <a:pt x="0" y="128777"/>
                </a:lnTo>
                <a:close/>
              </a:path>
            </a:pathLst>
          </a:custGeom>
          <a:ln w="6096">
            <a:solidFill>
              <a:srgbClr val="344B5E"/>
            </a:solidFill>
          </a:ln>
        </p:spPr>
        <p:txBody>
          <a:bodyPr wrap="square" lIns="0" tIns="0" rIns="0" bIns="0" rtlCol="0"/>
          <a:lstStyle/>
          <a:p>
            <a:endParaRPr/>
          </a:p>
        </p:txBody>
      </p:sp>
      <p:sp>
        <p:nvSpPr>
          <p:cNvPr id="79" name="object 79"/>
          <p:cNvSpPr/>
          <p:nvPr/>
        </p:nvSpPr>
        <p:spPr>
          <a:xfrm>
            <a:off x="4715255" y="2980182"/>
            <a:ext cx="257810" cy="257810"/>
          </a:xfrm>
          <a:custGeom>
            <a:avLst/>
            <a:gdLst/>
            <a:ahLst/>
            <a:cxnLst/>
            <a:rect l="l" t="t" r="r" b="b"/>
            <a:pathLst>
              <a:path w="257810" h="257810">
                <a:moveTo>
                  <a:pt x="128778" y="0"/>
                </a:moveTo>
                <a:lnTo>
                  <a:pt x="78652" y="10120"/>
                </a:lnTo>
                <a:lnTo>
                  <a:pt x="37719" y="37718"/>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8"/>
                </a:lnTo>
                <a:lnTo>
                  <a:pt x="178903" y="10120"/>
                </a:lnTo>
                <a:lnTo>
                  <a:pt x="128778" y="0"/>
                </a:lnTo>
                <a:close/>
              </a:path>
            </a:pathLst>
          </a:custGeom>
          <a:solidFill>
            <a:srgbClr val="D0692F"/>
          </a:solidFill>
        </p:spPr>
        <p:txBody>
          <a:bodyPr wrap="square" lIns="0" tIns="0" rIns="0" bIns="0" rtlCol="0"/>
          <a:lstStyle/>
          <a:p>
            <a:endParaRPr/>
          </a:p>
        </p:txBody>
      </p:sp>
      <p:sp>
        <p:nvSpPr>
          <p:cNvPr id="80" name="object 80"/>
          <p:cNvSpPr/>
          <p:nvPr/>
        </p:nvSpPr>
        <p:spPr>
          <a:xfrm>
            <a:off x="4715255" y="2980182"/>
            <a:ext cx="257810" cy="257810"/>
          </a:xfrm>
          <a:custGeom>
            <a:avLst/>
            <a:gdLst/>
            <a:ahLst/>
            <a:cxnLst/>
            <a:rect l="l" t="t" r="r" b="b"/>
            <a:pathLst>
              <a:path w="257810" h="257810">
                <a:moveTo>
                  <a:pt x="0" y="128778"/>
                </a:moveTo>
                <a:lnTo>
                  <a:pt x="10120" y="78652"/>
                </a:lnTo>
                <a:lnTo>
                  <a:pt x="37719" y="37718"/>
                </a:lnTo>
                <a:lnTo>
                  <a:pt x="78652" y="10120"/>
                </a:lnTo>
                <a:lnTo>
                  <a:pt x="128778" y="0"/>
                </a:lnTo>
                <a:lnTo>
                  <a:pt x="178903" y="10120"/>
                </a:lnTo>
                <a:lnTo>
                  <a:pt x="219837" y="37718"/>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1" name="object 81"/>
          <p:cNvSpPr/>
          <p:nvPr/>
        </p:nvSpPr>
        <p:spPr>
          <a:xfrm>
            <a:off x="5234940" y="2881122"/>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D0692F"/>
          </a:solidFill>
        </p:spPr>
        <p:txBody>
          <a:bodyPr wrap="square" lIns="0" tIns="0" rIns="0" bIns="0" rtlCol="0"/>
          <a:lstStyle/>
          <a:p>
            <a:endParaRPr/>
          </a:p>
        </p:txBody>
      </p:sp>
      <p:sp>
        <p:nvSpPr>
          <p:cNvPr id="82" name="object 82"/>
          <p:cNvSpPr/>
          <p:nvPr/>
        </p:nvSpPr>
        <p:spPr>
          <a:xfrm>
            <a:off x="5234940" y="2881122"/>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83" name="object 83"/>
          <p:cNvSpPr/>
          <p:nvPr/>
        </p:nvSpPr>
        <p:spPr>
          <a:xfrm>
            <a:off x="4779264" y="2113026"/>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6" y="129539"/>
                </a:lnTo>
                <a:lnTo>
                  <a:pt x="247435" y="79134"/>
                </a:lnTo>
                <a:lnTo>
                  <a:pt x="219837" y="37957"/>
                </a:lnTo>
                <a:lnTo>
                  <a:pt x="178903" y="10185"/>
                </a:lnTo>
                <a:lnTo>
                  <a:pt x="128777" y="0"/>
                </a:lnTo>
                <a:close/>
              </a:path>
            </a:pathLst>
          </a:custGeom>
          <a:solidFill>
            <a:srgbClr val="D0692F"/>
          </a:solidFill>
        </p:spPr>
        <p:txBody>
          <a:bodyPr wrap="square" lIns="0" tIns="0" rIns="0" bIns="0" rtlCol="0"/>
          <a:lstStyle/>
          <a:p>
            <a:endParaRPr/>
          </a:p>
        </p:txBody>
      </p:sp>
      <p:sp>
        <p:nvSpPr>
          <p:cNvPr id="84" name="object 84"/>
          <p:cNvSpPr/>
          <p:nvPr/>
        </p:nvSpPr>
        <p:spPr>
          <a:xfrm>
            <a:off x="4779264" y="2113026"/>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6"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85" name="object 85"/>
          <p:cNvSpPr/>
          <p:nvPr/>
        </p:nvSpPr>
        <p:spPr>
          <a:xfrm>
            <a:off x="5315711" y="2314195"/>
            <a:ext cx="257810" cy="259079"/>
          </a:xfrm>
          <a:custGeom>
            <a:avLst/>
            <a:gdLst/>
            <a:ahLst/>
            <a:cxnLst/>
            <a:rect l="l" t="t" r="r" b="b"/>
            <a:pathLst>
              <a:path w="257810" h="259080">
                <a:moveTo>
                  <a:pt x="128777" y="0"/>
                </a:moveTo>
                <a:lnTo>
                  <a:pt x="78652" y="10185"/>
                </a:lnTo>
                <a:lnTo>
                  <a:pt x="37719" y="37957"/>
                </a:lnTo>
                <a:lnTo>
                  <a:pt x="10120" y="79134"/>
                </a:lnTo>
                <a:lnTo>
                  <a:pt x="0" y="129539"/>
                </a:lnTo>
                <a:lnTo>
                  <a:pt x="10120" y="179945"/>
                </a:lnTo>
                <a:lnTo>
                  <a:pt x="37719" y="221122"/>
                </a:lnTo>
                <a:lnTo>
                  <a:pt x="78652" y="248894"/>
                </a:lnTo>
                <a:lnTo>
                  <a:pt x="128777" y="259079"/>
                </a:lnTo>
                <a:lnTo>
                  <a:pt x="178903" y="248894"/>
                </a:lnTo>
                <a:lnTo>
                  <a:pt x="219837" y="221122"/>
                </a:lnTo>
                <a:lnTo>
                  <a:pt x="247435" y="179945"/>
                </a:lnTo>
                <a:lnTo>
                  <a:pt x="257555" y="129539"/>
                </a:lnTo>
                <a:lnTo>
                  <a:pt x="247435" y="79134"/>
                </a:lnTo>
                <a:lnTo>
                  <a:pt x="219837" y="37957"/>
                </a:lnTo>
                <a:lnTo>
                  <a:pt x="178903" y="10185"/>
                </a:lnTo>
                <a:lnTo>
                  <a:pt x="128777" y="0"/>
                </a:lnTo>
                <a:close/>
              </a:path>
            </a:pathLst>
          </a:custGeom>
          <a:solidFill>
            <a:srgbClr val="D0692F"/>
          </a:solidFill>
        </p:spPr>
        <p:txBody>
          <a:bodyPr wrap="square" lIns="0" tIns="0" rIns="0" bIns="0" rtlCol="0"/>
          <a:lstStyle/>
          <a:p>
            <a:endParaRPr/>
          </a:p>
        </p:txBody>
      </p:sp>
      <p:sp>
        <p:nvSpPr>
          <p:cNvPr id="86" name="object 86"/>
          <p:cNvSpPr/>
          <p:nvPr/>
        </p:nvSpPr>
        <p:spPr>
          <a:xfrm>
            <a:off x="5315711" y="2314195"/>
            <a:ext cx="257810" cy="259079"/>
          </a:xfrm>
          <a:custGeom>
            <a:avLst/>
            <a:gdLst/>
            <a:ahLst/>
            <a:cxnLst/>
            <a:rect l="l" t="t" r="r" b="b"/>
            <a:pathLst>
              <a:path w="257810" h="259080">
                <a:moveTo>
                  <a:pt x="0" y="129539"/>
                </a:moveTo>
                <a:lnTo>
                  <a:pt x="10120" y="79134"/>
                </a:lnTo>
                <a:lnTo>
                  <a:pt x="37719" y="37957"/>
                </a:lnTo>
                <a:lnTo>
                  <a:pt x="78652" y="10185"/>
                </a:lnTo>
                <a:lnTo>
                  <a:pt x="128777" y="0"/>
                </a:lnTo>
                <a:lnTo>
                  <a:pt x="178903" y="10185"/>
                </a:lnTo>
                <a:lnTo>
                  <a:pt x="219837" y="37957"/>
                </a:lnTo>
                <a:lnTo>
                  <a:pt x="247435" y="79134"/>
                </a:lnTo>
                <a:lnTo>
                  <a:pt x="257555" y="129539"/>
                </a:lnTo>
                <a:lnTo>
                  <a:pt x="247435" y="179945"/>
                </a:lnTo>
                <a:lnTo>
                  <a:pt x="219837" y="221122"/>
                </a:lnTo>
                <a:lnTo>
                  <a:pt x="178903" y="248894"/>
                </a:lnTo>
                <a:lnTo>
                  <a:pt x="128777" y="259079"/>
                </a:lnTo>
                <a:lnTo>
                  <a:pt x="78652" y="248894"/>
                </a:lnTo>
                <a:lnTo>
                  <a:pt x="37719"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87" name="object 87"/>
          <p:cNvSpPr/>
          <p:nvPr/>
        </p:nvSpPr>
        <p:spPr>
          <a:xfrm>
            <a:off x="4864608" y="2646426"/>
            <a:ext cx="257810" cy="257810"/>
          </a:xfrm>
          <a:custGeom>
            <a:avLst/>
            <a:gdLst/>
            <a:ahLst/>
            <a:cxnLst/>
            <a:rect l="l" t="t" r="r" b="b"/>
            <a:pathLst>
              <a:path w="257810" h="257810">
                <a:moveTo>
                  <a:pt x="128777" y="0"/>
                </a:moveTo>
                <a:lnTo>
                  <a:pt x="78652" y="10120"/>
                </a:lnTo>
                <a:lnTo>
                  <a:pt x="37718" y="37719"/>
                </a:lnTo>
                <a:lnTo>
                  <a:pt x="10120" y="78652"/>
                </a:lnTo>
                <a:lnTo>
                  <a:pt x="0" y="128778"/>
                </a:lnTo>
                <a:lnTo>
                  <a:pt x="10120" y="178903"/>
                </a:lnTo>
                <a:lnTo>
                  <a:pt x="37718" y="219837"/>
                </a:lnTo>
                <a:lnTo>
                  <a:pt x="78652" y="247435"/>
                </a:lnTo>
                <a:lnTo>
                  <a:pt x="128777" y="257556"/>
                </a:lnTo>
                <a:lnTo>
                  <a:pt x="178903" y="247435"/>
                </a:lnTo>
                <a:lnTo>
                  <a:pt x="219836" y="219837"/>
                </a:lnTo>
                <a:lnTo>
                  <a:pt x="247435" y="178903"/>
                </a:lnTo>
                <a:lnTo>
                  <a:pt x="257555" y="128778"/>
                </a:lnTo>
                <a:lnTo>
                  <a:pt x="247435" y="78652"/>
                </a:lnTo>
                <a:lnTo>
                  <a:pt x="219836" y="37719"/>
                </a:lnTo>
                <a:lnTo>
                  <a:pt x="178903" y="10120"/>
                </a:lnTo>
                <a:lnTo>
                  <a:pt x="128777" y="0"/>
                </a:lnTo>
                <a:close/>
              </a:path>
            </a:pathLst>
          </a:custGeom>
          <a:solidFill>
            <a:srgbClr val="D0692F"/>
          </a:solidFill>
        </p:spPr>
        <p:txBody>
          <a:bodyPr wrap="square" lIns="0" tIns="0" rIns="0" bIns="0" rtlCol="0"/>
          <a:lstStyle/>
          <a:p>
            <a:endParaRPr/>
          </a:p>
        </p:txBody>
      </p:sp>
      <p:sp>
        <p:nvSpPr>
          <p:cNvPr id="88" name="object 88"/>
          <p:cNvSpPr/>
          <p:nvPr/>
        </p:nvSpPr>
        <p:spPr>
          <a:xfrm>
            <a:off x="4864608" y="26464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6" y="37719"/>
                </a:lnTo>
                <a:lnTo>
                  <a:pt x="247435" y="78652"/>
                </a:lnTo>
                <a:lnTo>
                  <a:pt x="257555" y="128778"/>
                </a:lnTo>
                <a:lnTo>
                  <a:pt x="247435" y="178903"/>
                </a:lnTo>
                <a:lnTo>
                  <a:pt x="219836"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89" name="object 89"/>
          <p:cNvSpPr/>
          <p:nvPr/>
        </p:nvSpPr>
        <p:spPr>
          <a:xfrm>
            <a:off x="5727191" y="2964943"/>
            <a:ext cx="257810" cy="259079"/>
          </a:xfrm>
          <a:custGeom>
            <a:avLst/>
            <a:gdLst/>
            <a:ahLst/>
            <a:cxnLst/>
            <a:rect l="l" t="t" r="r" b="b"/>
            <a:pathLst>
              <a:path w="257810" h="259080">
                <a:moveTo>
                  <a:pt x="128778" y="0"/>
                </a:moveTo>
                <a:lnTo>
                  <a:pt x="78652" y="10185"/>
                </a:lnTo>
                <a:lnTo>
                  <a:pt x="37719" y="37957"/>
                </a:lnTo>
                <a:lnTo>
                  <a:pt x="10120" y="79134"/>
                </a:lnTo>
                <a:lnTo>
                  <a:pt x="0" y="129539"/>
                </a:lnTo>
                <a:lnTo>
                  <a:pt x="10120" y="179945"/>
                </a:lnTo>
                <a:lnTo>
                  <a:pt x="37718" y="221122"/>
                </a:lnTo>
                <a:lnTo>
                  <a:pt x="78652" y="248894"/>
                </a:lnTo>
                <a:lnTo>
                  <a:pt x="128778" y="259080"/>
                </a:lnTo>
                <a:lnTo>
                  <a:pt x="178903" y="248894"/>
                </a:lnTo>
                <a:lnTo>
                  <a:pt x="219837" y="221122"/>
                </a:lnTo>
                <a:lnTo>
                  <a:pt x="247435" y="179945"/>
                </a:lnTo>
                <a:lnTo>
                  <a:pt x="257556" y="129539"/>
                </a:lnTo>
                <a:lnTo>
                  <a:pt x="247435" y="79134"/>
                </a:lnTo>
                <a:lnTo>
                  <a:pt x="219837" y="37957"/>
                </a:lnTo>
                <a:lnTo>
                  <a:pt x="178903" y="10185"/>
                </a:lnTo>
                <a:lnTo>
                  <a:pt x="128778" y="0"/>
                </a:lnTo>
                <a:close/>
              </a:path>
            </a:pathLst>
          </a:custGeom>
          <a:solidFill>
            <a:srgbClr val="D0692F"/>
          </a:solidFill>
        </p:spPr>
        <p:txBody>
          <a:bodyPr wrap="square" lIns="0" tIns="0" rIns="0" bIns="0" rtlCol="0"/>
          <a:lstStyle/>
          <a:p>
            <a:endParaRPr/>
          </a:p>
        </p:txBody>
      </p:sp>
      <p:sp>
        <p:nvSpPr>
          <p:cNvPr id="90" name="object 90"/>
          <p:cNvSpPr/>
          <p:nvPr/>
        </p:nvSpPr>
        <p:spPr>
          <a:xfrm>
            <a:off x="5727191" y="2964943"/>
            <a:ext cx="257810" cy="259079"/>
          </a:xfrm>
          <a:custGeom>
            <a:avLst/>
            <a:gdLst/>
            <a:ahLst/>
            <a:cxnLst/>
            <a:rect l="l" t="t" r="r" b="b"/>
            <a:pathLst>
              <a:path w="257810" h="259080">
                <a:moveTo>
                  <a:pt x="0" y="129539"/>
                </a:moveTo>
                <a:lnTo>
                  <a:pt x="10120" y="79134"/>
                </a:lnTo>
                <a:lnTo>
                  <a:pt x="37719" y="37957"/>
                </a:lnTo>
                <a:lnTo>
                  <a:pt x="78652" y="10185"/>
                </a:lnTo>
                <a:lnTo>
                  <a:pt x="128778" y="0"/>
                </a:lnTo>
                <a:lnTo>
                  <a:pt x="178903" y="10185"/>
                </a:lnTo>
                <a:lnTo>
                  <a:pt x="219837" y="37957"/>
                </a:lnTo>
                <a:lnTo>
                  <a:pt x="247435" y="79134"/>
                </a:lnTo>
                <a:lnTo>
                  <a:pt x="257556" y="129539"/>
                </a:lnTo>
                <a:lnTo>
                  <a:pt x="247435" y="179945"/>
                </a:lnTo>
                <a:lnTo>
                  <a:pt x="219837" y="221122"/>
                </a:lnTo>
                <a:lnTo>
                  <a:pt x="178903" y="248894"/>
                </a:lnTo>
                <a:lnTo>
                  <a:pt x="128778" y="259080"/>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91" name="object 91"/>
          <p:cNvSpPr/>
          <p:nvPr/>
        </p:nvSpPr>
        <p:spPr>
          <a:xfrm>
            <a:off x="4945380" y="3245358"/>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solidFill>
        </p:spPr>
        <p:txBody>
          <a:bodyPr wrap="square" lIns="0" tIns="0" rIns="0" bIns="0" rtlCol="0"/>
          <a:lstStyle/>
          <a:p>
            <a:endParaRPr/>
          </a:p>
        </p:txBody>
      </p:sp>
      <p:sp>
        <p:nvSpPr>
          <p:cNvPr id="92" name="object 92"/>
          <p:cNvSpPr/>
          <p:nvPr/>
        </p:nvSpPr>
        <p:spPr>
          <a:xfrm>
            <a:off x="4945380" y="3245358"/>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93" name="object 93"/>
          <p:cNvSpPr/>
          <p:nvPr/>
        </p:nvSpPr>
        <p:spPr>
          <a:xfrm>
            <a:off x="4373880" y="3246883"/>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D0692F"/>
          </a:solidFill>
        </p:spPr>
        <p:txBody>
          <a:bodyPr wrap="square" lIns="0" tIns="0" rIns="0" bIns="0" rtlCol="0"/>
          <a:lstStyle/>
          <a:p>
            <a:endParaRPr/>
          </a:p>
        </p:txBody>
      </p:sp>
      <p:sp>
        <p:nvSpPr>
          <p:cNvPr id="94" name="object 94"/>
          <p:cNvSpPr/>
          <p:nvPr/>
        </p:nvSpPr>
        <p:spPr>
          <a:xfrm>
            <a:off x="4373880" y="3246883"/>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95" name="object 95"/>
          <p:cNvSpPr/>
          <p:nvPr/>
        </p:nvSpPr>
        <p:spPr>
          <a:xfrm>
            <a:off x="5414771" y="3217926"/>
            <a:ext cx="257810" cy="257810"/>
          </a:xfrm>
          <a:custGeom>
            <a:avLst/>
            <a:gdLst/>
            <a:ahLst/>
            <a:cxnLst/>
            <a:rect l="l" t="t" r="r" b="b"/>
            <a:pathLst>
              <a:path w="257810" h="257810">
                <a:moveTo>
                  <a:pt x="128777" y="0"/>
                </a:moveTo>
                <a:lnTo>
                  <a:pt x="78652" y="10120"/>
                </a:lnTo>
                <a:lnTo>
                  <a:pt x="37718" y="37718"/>
                </a:lnTo>
                <a:lnTo>
                  <a:pt x="10120" y="78652"/>
                </a:lnTo>
                <a:lnTo>
                  <a:pt x="0" y="128778"/>
                </a:lnTo>
                <a:lnTo>
                  <a:pt x="10120" y="178903"/>
                </a:lnTo>
                <a:lnTo>
                  <a:pt x="37718" y="219837"/>
                </a:lnTo>
                <a:lnTo>
                  <a:pt x="78652" y="247435"/>
                </a:lnTo>
                <a:lnTo>
                  <a:pt x="128777" y="257556"/>
                </a:lnTo>
                <a:lnTo>
                  <a:pt x="178903" y="247435"/>
                </a:lnTo>
                <a:lnTo>
                  <a:pt x="219837" y="219837"/>
                </a:lnTo>
                <a:lnTo>
                  <a:pt x="247435" y="178903"/>
                </a:lnTo>
                <a:lnTo>
                  <a:pt x="257555" y="128778"/>
                </a:lnTo>
                <a:lnTo>
                  <a:pt x="247435" y="78652"/>
                </a:lnTo>
                <a:lnTo>
                  <a:pt x="219837" y="37718"/>
                </a:lnTo>
                <a:lnTo>
                  <a:pt x="178903" y="10120"/>
                </a:lnTo>
                <a:lnTo>
                  <a:pt x="128777" y="0"/>
                </a:lnTo>
                <a:close/>
              </a:path>
            </a:pathLst>
          </a:custGeom>
          <a:solidFill>
            <a:srgbClr val="D0692F"/>
          </a:solidFill>
        </p:spPr>
        <p:txBody>
          <a:bodyPr wrap="square" lIns="0" tIns="0" rIns="0" bIns="0" rtlCol="0"/>
          <a:lstStyle/>
          <a:p>
            <a:endParaRPr/>
          </a:p>
        </p:txBody>
      </p:sp>
      <p:sp>
        <p:nvSpPr>
          <p:cNvPr id="96" name="object 96"/>
          <p:cNvSpPr/>
          <p:nvPr/>
        </p:nvSpPr>
        <p:spPr>
          <a:xfrm>
            <a:off x="5414771" y="3217926"/>
            <a:ext cx="257810" cy="257810"/>
          </a:xfrm>
          <a:custGeom>
            <a:avLst/>
            <a:gdLst/>
            <a:ahLst/>
            <a:cxnLst/>
            <a:rect l="l" t="t" r="r" b="b"/>
            <a:pathLst>
              <a:path w="257810" h="257810">
                <a:moveTo>
                  <a:pt x="0" y="128778"/>
                </a:moveTo>
                <a:lnTo>
                  <a:pt x="10120" y="78652"/>
                </a:lnTo>
                <a:lnTo>
                  <a:pt x="37718" y="37718"/>
                </a:lnTo>
                <a:lnTo>
                  <a:pt x="78652" y="10120"/>
                </a:lnTo>
                <a:lnTo>
                  <a:pt x="128777" y="0"/>
                </a:lnTo>
                <a:lnTo>
                  <a:pt x="178903" y="10120"/>
                </a:lnTo>
                <a:lnTo>
                  <a:pt x="219837" y="37718"/>
                </a:lnTo>
                <a:lnTo>
                  <a:pt x="247435" y="78652"/>
                </a:lnTo>
                <a:lnTo>
                  <a:pt x="257555" y="128778"/>
                </a:lnTo>
                <a:lnTo>
                  <a:pt x="247435" y="178903"/>
                </a:lnTo>
                <a:lnTo>
                  <a:pt x="219837" y="219837"/>
                </a:lnTo>
                <a:lnTo>
                  <a:pt x="178903" y="247435"/>
                </a:lnTo>
                <a:lnTo>
                  <a:pt x="128777"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97" name="object 97"/>
          <p:cNvSpPr/>
          <p:nvPr/>
        </p:nvSpPr>
        <p:spPr>
          <a:xfrm>
            <a:off x="5626609" y="2507742"/>
            <a:ext cx="259079" cy="257810"/>
          </a:xfrm>
          <a:custGeom>
            <a:avLst/>
            <a:gdLst/>
            <a:ahLst/>
            <a:cxnLst/>
            <a:rect l="l" t="t" r="r" b="b"/>
            <a:pathLst>
              <a:path w="259079" h="257810">
                <a:moveTo>
                  <a:pt x="129539" y="0"/>
                </a:moveTo>
                <a:lnTo>
                  <a:pt x="79134" y="10120"/>
                </a:lnTo>
                <a:lnTo>
                  <a:pt x="37957" y="37719"/>
                </a:lnTo>
                <a:lnTo>
                  <a:pt x="10185" y="78652"/>
                </a:lnTo>
                <a:lnTo>
                  <a:pt x="0" y="128778"/>
                </a:lnTo>
                <a:lnTo>
                  <a:pt x="10185" y="178903"/>
                </a:lnTo>
                <a:lnTo>
                  <a:pt x="37957" y="219837"/>
                </a:lnTo>
                <a:lnTo>
                  <a:pt x="79134" y="247435"/>
                </a:lnTo>
                <a:lnTo>
                  <a:pt x="129539" y="257556"/>
                </a:lnTo>
                <a:lnTo>
                  <a:pt x="179945" y="247435"/>
                </a:lnTo>
                <a:lnTo>
                  <a:pt x="221122" y="219837"/>
                </a:lnTo>
                <a:lnTo>
                  <a:pt x="248894" y="178903"/>
                </a:lnTo>
                <a:lnTo>
                  <a:pt x="259079" y="128778"/>
                </a:lnTo>
                <a:lnTo>
                  <a:pt x="248894" y="78652"/>
                </a:lnTo>
                <a:lnTo>
                  <a:pt x="221122" y="37719"/>
                </a:lnTo>
                <a:lnTo>
                  <a:pt x="179945" y="10120"/>
                </a:lnTo>
                <a:lnTo>
                  <a:pt x="129539" y="0"/>
                </a:lnTo>
                <a:close/>
              </a:path>
            </a:pathLst>
          </a:custGeom>
          <a:solidFill>
            <a:srgbClr val="D0692F"/>
          </a:solidFill>
        </p:spPr>
        <p:txBody>
          <a:bodyPr wrap="square" lIns="0" tIns="0" rIns="0" bIns="0" rtlCol="0"/>
          <a:lstStyle/>
          <a:p>
            <a:endParaRPr/>
          </a:p>
        </p:txBody>
      </p:sp>
      <p:sp>
        <p:nvSpPr>
          <p:cNvPr id="98" name="object 98"/>
          <p:cNvSpPr/>
          <p:nvPr/>
        </p:nvSpPr>
        <p:spPr>
          <a:xfrm>
            <a:off x="5626609" y="2507742"/>
            <a:ext cx="259079" cy="257810"/>
          </a:xfrm>
          <a:custGeom>
            <a:avLst/>
            <a:gdLst/>
            <a:ahLst/>
            <a:cxnLst/>
            <a:rect l="l" t="t" r="r" b="b"/>
            <a:pathLst>
              <a:path w="259079" h="257810">
                <a:moveTo>
                  <a:pt x="0" y="128778"/>
                </a:moveTo>
                <a:lnTo>
                  <a:pt x="10185" y="78652"/>
                </a:lnTo>
                <a:lnTo>
                  <a:pt x="37957" y="37718"/>
                </a:lnTo>
                <a:lnTo>
                  <a:pt x="79134" y="10120"/>
                </a:lnTo>
                <a:lnTo>
                  <a:pt x="129539" y="0"/>
                </a:lnTo>
                <a:lnTo>
                  <a:pt x="179945" y="10120"/>
                </a:lnTo>
                <a:lnTo>
                  <a:pt x="221122" y="37719"/>
                </a:lnTo>
                <a:lnTo>
                  <a:pt x="248894" y="78652"/>
                </a:lnTo>
                <a:lnTo>
                  <a:pt x="259079" y="128778"/>
                </a:lnTo>
                <a:lnTo>
                  <a:pt x="248894" y="178903"/>
                </a:lnTo>
                <a:lnTo>
                  <a:pt x="221122" y="219837"/>
                </a:lnTo>
                <a:lnTo>
                  <a:pt x="179945" y="247435"/>
                </a:lnTo>
                <a:lnTo>
                  <a:pt x="129539"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99" name="object 99"/>
          <p:cNvSpPr/>
          <p:nvPr/>
        </p:nvSpPr>
        <p:spPr>
          <a:xfrm>
            <a:off x="4116323" y="2626614"/>
            <a:ext cx="257810" cy="257810"/>
          </a:xfrm>
          <a:custGeom>
            <a:avLst/>
            <a:gdLst/>
            <a:ahLst/>
            <a:cxnLst/>
            <a:rect l="l" t="t" r="r" b="b"/>
            <a:pathLst>
              <a:path w="257810" h="257810">
                <a:moveTo>
                  <a:pt x="128777" y="0"/>
                </a:moveTo>
                <a:lnTo>
                  <a:pt x="78652" y="10120"/>
                </a:lnTo>
                <a:lnTo>
                  <a:pt x="37719" y="37719"/>
                </a:lnTo>
                <a:lnTo>
                  <a:pt x="10120" y="78652"/>
                </a:lnTo>
                <a:lnTo>
                  <a:pt x="0" y="128778"/>
                </a:lnTo>
                <a:lnTo>
                  <a:pt x="10120" y="178903"/>
                </a:lnTo>
                <a:lnTo>
                  <a:pt x="37719" y="219837"/>
                </a:lnTo>
                <a:lnTo>
                  <a:pt x="78652" y="247435"/>
                </a:lnTo>
                <a:lnTo>
                  <a:pt x="128777" y="257556"/>
                </a:lnTo>
                <a:lnTo>
                  <a:pt x="178903" y="247435"/>
                </a:lnTo>
                <a:lnTo>
                  <a:pt x="219837" y="219837"/>
                </a:lnTo>
                <a:lnTo>
                  <a:pt x="247435" y="178903"/>
                </a:lnTo>
                <a:lnTo>
                  <a:pt x="257555" y="128778"/>
                </a:lnTo>
                <a:lnTo>
                  <a:pt x="247435" y="78652"/>
                </a:lnTo>
                <a:lnTo>
                  <a:pt x="219837" y="37719"/>
                </a:lnTo>
                <a:lnTo>
                  <a:pt x="178903" y="10120"/>
                </a:lnTo>
                <a:lnTo>
                  <a:pt x="128777" y="0"/>
                </a:lnTo>
                <a:close/>
              </a:path>
            </a:pathLst>
          </a:custGeom>
          <a:solidFill>
            <a:srgbClr val="D0692F"/>
          </a:solidFill>
        </p:spPr>
        <p:txBody>
          <a:bodyPr wrap="square" lIns="0" tIns="0" rIns="0" bIns="0" rtlCol="0"/>
          <a:lstStyle/>
          <a:p>
            <a:endParaRPr/>
          </a:p>
        </p:txBody>
      </p:sp>
      <p:sp>
        <p:nvSpPr>
          <p:cNvPr id="100" name="object 100"/>
          <p:cNvSpPr/>
          <p:nvPr/>
        </p:nvSpPr>
        <p:spPr>
          <a:xfrm>
            <a:off x="4116323" y="2626614"/>
            <a:ext cx="257810" cy="257810"/>
          </a:xfrm>
          <a:custGeom>
            <a:avLst/>
            <a:gdLst/>
            <a:ahLst/>
            <a:cxnLst/>
            <a:rect l="l" t="t" r="r" b="b"/>
            <a:pathLst>
              <a:path w="257810" h="257810">
                <a:moveTo>
                  <a:pt x="0" y="128778"/>
                </a:moveTo>
                <a:lnTo>
                  <a:pt x="10120" y="78652"/>
                </a:lnTo>
                <a:lnTo>
                  <a:pt x="37719" y="37719"/>
                </a:lnTo>
                <a:lnTo>
                  <a:pt x="78652" y="10120"/>
                </a:lnTo>
                <a:lnTo>
                  <a:pt x="128777" y="0"/>
                </a:lnTo>
                <a:lnTo>
                  <a:pt x="178903" y="10120"/>
                </a:lnTo>
                <a:lnTo>
                  <a:pt x="219837" y="37719"/>
                </a:lnTo>
                <a:lnTo>
                  <a:pt x="247435" y="78652"/>
                </a:lnTo>
                <a:lnTo>
                  <a:pt x="257555" y="128778"/>
                </a:lnTo>
                <a:lnTo>
                  <a:pt x="247435" y="178903"/>
                </a:lnTo>
                <a:lnTo>
                  <a:pt x="219837" y="219837"/>
                </a:lnTo>
                <a:lnTo>
                  <a:pt x="178903" y="247435"/>
                </a:lnTo>
                <a:lnTo>
                  <a:pt x="128777" y="257556"/>
                </a:lnTo>
                <a:lnTo>
                  <a:pt x="78652" y="247435"/>
                </a:lnTo>
                <a:lnTo>
                  <a:pt x="37719"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101" name="object 101"/>
          <p:cNvSpPr txBox="1"/>
          <p:nvPr/>
        </p:nvSpPr>
        <p:spPr>
          <a:xfrm>
            <a:off x="103550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104" name="object 10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51</a:t>
            </a:fld>
            <a:endParaRPr sz="800">
              <a:latin typeface="Arial"/>
              <a:cs typeface="Arial"/>
            </a:endParaRPr>
          </a:p>
        </p:txBody>
      </p:sp>
      <p:sp>
        <p:nvSpPr>
          <p:cNvPr id="102" name="object 102"/>
          <p:cNvSpPr txBox="1"/>
          <p:nvPr/>
        </p:nvSpPr>
        <p:spPr>
          <a:xfrm>
            <a:off x="331444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106" name="标题 105">
            <a:extLst>
              <a:ext uri="{FF2B5EF4-FFF2-40B4-BE49-F238E27FC236}">
                <a16:creationId xmlns:a16="http://schemas.microsoft.com/office/drawing/2014/main" id="{3B6A3392-52E7-4ABC-AD1A-BB1D0DAE618D}"/>
              </a:ext>
            </a:extLst>
          </p:cNvPr>
          <p:cNvSpPr>
            <a:spLocks noGrp="1"/>
          </p:cNvSpPr>
          <p:nvPr>
            <p:ph type="title"/>
          </p:nvPr>
        </p:nvSpPr>
        <p:spPr/>
        <p:txBody>
          <a:bodyPr/>
          <a:lstStyle/>
          <a:p>
            <a:r>
              <a:rPr lang="en-US" altLang="zh-CN" dirty="0"/>
              <a:t>SVM</a:t>
            </a:r>
            <a:r>
              <a:rPr lang="zh-CN" altLang="en-US" dirty="0"/>
              <a:t>高斯核函数</a:t>
            </a:r>
          </a:p>
        </p:txBody>
      </p:sp>
      <p:sp>
        <p:nvSpPr>
          <p:cNvPr id="107" name="文本框 106">
            <a:extLst>
              <a:ext uri="{FF2B5EF4-FFF2-40B4-BE49-F238E27FC236}">
                <a16:creationId xmlns:a16="http://schemas.microsoft.com/office/drawing/2014/main" id="{C69B6971-1170-4A80-97FA-137F64AA7B5C}"/>
              </a:ext>
            </a:extLst>
          </p:cNvPr>
          <p:cNvSpPr txBox="1"/>
          <p:nvPr/>
        </p:nvSpPr>
        <p:spPr>
          <a:xfrm>
            <a:off x="61156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3222823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91512" y="2413254"/>
            <a:ext cx="513715" cy="513715"/>
          </a:xfrm>
          <a:custGeom>
            <a:avLst/>
            <a:gdLst/>
            <a:ahLst/>
            <a:cxnLst/>
            <a:rect l="l" t="t" r="r" b="b"/>
            <a:pathLst>
              <a:path w="513714" h="513714">
                <a:moveTo>
                  <a:pt x="0" y="256794"/>
                </a:moveTo>
                <a:lnTo>
                  <a:pt x="4136" y="210625"/>
                </a:lnTo>
                <a:lnTo>
                  <a:pt x="16061" y="167175"/>
                </a:lnTo>
                <a:lnTo>
                  <a:pt x="35051" y="127169"/>
                </a:lnTo>
                <a:lnTo>
                  <a:pt x="60383" y="91330"/>
                </a:lnTo>
                <a:lnTo>
                  <a:pt x="91330" y="60383"/>
                </a:lnTo>
                <a:lnTo>
                  <a:pt x="127169" y="35051"/>
                </a:lnTo>
                <a:lnTo>
                  <a:pt x="167175" y="16061"/>
                </a:lnTo>
                <a:lnTo>
                  <a:pt x="210625" y="4136"/>
                </a:lnTo>
                <a:lnTo>
                  <a:pt x="256794" y="0"/>
                </a:lnTo>
                <a:lnTo>
                  <a:pt x="302962" y="4136"/>
                </a:lnTo>
                <a:lnTo>
                  <a:pt x="346412" y="16061"/>
                </a:lnTo>
                <a:lnTo>
                  <a:pt x="386418" y="35052"/>
                </a:lnTo>
                <a:lnTo>
                  <a:pt x="422257" y="60383"/>
                </a:lnTo>
                <a:lnTo>
                  <a:pt x="453204" y="91330"/>
                </a:lnTo>
                <a:lnTo>
                  <a:pt x="478536" y="127169"/>
                </a:lnTo>
                <a:lnTo>
                  <a:pt x="497526" y="167175"/>
                </a:lnTo>
                <a:lnTo>
                  <a:pt x="509451" y="210625"/>
                </a:lnTo>
                <a:lnTo>
                  <a:pt x="513588" y="256794"/>
                </a:lnTo>
                <a:lnTo>
                  <a:pt x="509451" y="302962"/>
                </a:lnTo>
                <a:lnTo>
                  <a:pt x="497526" y="346412"/>
                </a:lnTo>
                <a:lnTo>
                  <a:pt x="478536" y="386418"/>
                </a:lnTo>
                <a:lnTo>
                  <a:pt x="453204" y="422257"/>
                </a:lnTo>
                <a:lnTo>
                  <a:pt x="422257" y="453204"/>
                </a:lnTo>
                <a:lnTo>
                  <a:pt x="386418" y="478536"/>
                </a:lnTo>
                <a:lnTo>
                  <a:pt x="346412" y="497526"/>
                </a:lnTo>
                <a:lnTo>
                  <a:pt x="302962" y="509451"/>
                </a:lnTo>
                <a:lnTo>
                  <a:pt x="256794" y="513588"/>
                </a:lnTo>
                <a:lnTo>
                  <a:pt x="210625" y="509451"/>
                </a:lnTo>
                <a:lnTo>
                  <a:pt x="167175" y="497526"/>
                </a:lnTo>
                <a:lnTo>
                  <a:pt x="127169" y="478536"/>
                </a:lnTo>
                <a:lnTo>
                  <a:pt x="91330" y="453204"/>
                </a:lnTo>
                <a:lnTo>
                  <a:pt x="60383" y="422257"/>
                </a:lnTo>
                <a:lnTo>
                  <a:pt x="35051" y="386418"/>
                </a:lnTo>
                <a:lnTo>
                  <a:pt x="16061" y="346412"/>
                </a:lnTo>
                <a:lnTo>
                  <a:pt x="4136" y="302962"/>
                </a:lnTo>
                <a:lnTo>
                  <a:pt x="0" y="256794"/>
                </a:lnTo>
                <a:close/>
              </a:path>
            </a:pathLst>
          </a:custGeom>
          <a:ln w="9144">
            <a:solidFill>
              <a:srgbClr val="84ADAF"/>
            </a:solidFill>
          </a:ln>
        </p:spPr>
        <p:txBody>
          <a:bodyPr wrap="square" lIns="0" tIns="0" rIns="0" bIns="0" rtlCol="0"/>
          <a:lstStyle/>
          <a:p>
            <a:endParaRPr/>
          </a:p>
        </p:txBody>
      </p:sp>
      <p:sp>
        <p:nvSpPr>
          <p:cNvPr id="3" name="object 3"/>
          <p:cNvSpPr/>
          <p:nvPr/>
        </p:nvSpPr>
        <p:spPr>
          <a:xfrm>
            <a:off x="2106167" y="2327910"/>
            <a:ext cx="685800" cy="685800"/>
          </a:xfrm>
          <a:custGeom>
            <a:avLst/>
            <a:gdLst/>
            <a:ahLst/>
            <a:cxnLst/>
            <a:rect l="l" t="t" r="r" b="b"/>
            <a:pathLst>
              <a:path w="685800" h="685800">
                <a:moveTo>
                  <a:pt x="0" y="342900"/>
                </a:moveTo>
                <a:lnTo>
                  <a:pt x="3130" y="296375"/>
                </a:lnTo>
                <a:lnTo>
                  <a:pt x="12250" y="251751"/>
                </a:lnTo>
                <a:lnTo>
                  <a:pt x="26949" y="209436"/>
                </a:lnTo>
                <a:lnTo>
                  <a:pt x="46820" y="169841"/>
                </a:lnTo>
                <a:lnTo>
                  <a:pt x="71454" y="133373"/>
                </a:lnTo>
                <a:lnTo>
                  <a:pt x="100441" y="100441"/>
                </a:lnTo>
                <a:lnTo>
                  <a:pt x="133373" y="71454"/>
                </a:lnTo>
                <a:lnTo>
                  <a:pt x="169841" y="46820"/>
                </a:lnTo>
                <a:lnTo>
                  <a:pt x="209436" y="26949"/>
                </a:lnTo>
                <a:lnTo>
                  <a:pt x="251751" y="12250"/>
                </a:lnTo>
                <a:lnTo>
                  <a:pt x="296375" y="3130"/>
                </a:lnTo>
                <a:lnTo>
                  <a:pt x="342900" y="0"/>
                </a:lnTo>
                <a:lnTo>
                  <a:pt x="389424" y="3130"/>
                </a:lnTo>
                <a:lnTo>
                  <a:pt x="434048" y="12250"/>
                </a:lnTo>
                <a:lnTo>
                  <a:pt x="476363" y="26949"/>
                </a:lnTo>
                <a:lnTo>
                  <a:pt x="515958" y="46820"/>
                </a:lnTo>
                <a:lnTo>
                  <a:pt x="552426" y="71454"/>
                </a:lnTo>
                <a:lnTo>
                  <a:pt x="585358" y="100441"/>
                </a:lnTo>
                <a:lnTo>
                  <a:pt x="614345" y="133373"/>
                </a:lnTo>
                <a:lnTo>
                  <a:pt x="638979" y="169841"/>
                </a:lnTo>
                <a:lnTo>
                  <a:pt x="658850" y="209436"/>
                </a:lnTo>
                <a:lnTo>
                  <a:pt x="673549" y="251751"/>
                </a:lnTo>
                <a:lnTo>
                  <a:pt x="682669" y="296375"/>
                </a:lnTo>
                <a:lnTo>
                  <a:pt x="685800" y="342900"/>
                </a:lnTo>
                <a:lnTo>
                  <a:pt x="682669" y="389424"/>
                </a:lnTo>
                <a:lnTo>
                  <a:pt x="673549" y="434048"/>
                </a:lnTo>
                <a:lnTo>
                  <a:pt x="658850" y="476363"/>
                </a:lnTo>
                <a:lnTo>
                  <a:pt x="638979" y="515958"/>
                </a:lnTo>
                <a:lnTo>
                  <a:pt x="614345" y="552426"/>
                </a:lnTo>
                <a:lnTo>
                  <a:pt x="585358" y="585358"/>
                </a:lnTo>
                <a:lnTo>
                  <a:pt x="552426" y="614345"/>
                </a:lnTo>
                <a:lnTo>
                  <a:pt x="515958" y="638979"/>
                </a:lnTo>
                <a:lnTo>
                  <a:pt x="476363" y="658850"/>
                </a:lnTo>
                <a:lnTo>
                  <a:pt x="434048" y="673549"/>
                </a:lnTo>
                <a:lnTo>
                  <a:pt x="389424" y="682669"/>
                </a:lnTo>
                <a:lnTo>
                  <a:pt x="342900" y="685800"/>
                </a:lnTo>
                <a:lnTo>
                  <a:pt x="296375" y="682669"/>
                </a:lnTo>
                <a:lnTo>
                  <a:pt x="251751" y="673549"/>
                </a:lnTo>
                <a:lnTo>
                  <a:pt x="209436" y="658850"/>
                </a:lnTo>
                <a:lnTo>
                  <a:pt x="169841" y="638979"/>
                </a:lnTo>
                <a:lnTo>
                  <a:pt x="133373" y="614345"/>
                </a:lnTo>
                <a:lnTo>
                  <a:pt x="100441" y="585358"/>
                </a:lnTo>
                <a:lnTo>
                  <a:pt x="71454" y="552426"/>
                </a:lnTo>
                <a:lnTo>
                  <a:pt x="46820" y="515958"/>
                </a:lnTo>
                <a:lnTo>
                  <a:pt x="26949" y="476363"/>
                </a:lnTo>
                <a:lnTo>
                  <a:pt x="12250" y="434048"/>
                </a:lnTo>
                <a:lnTo>
                  <a:pt x="3130" y="389424"/>
                </a:lnTo>
                <a:lnTo>
                  <a:pt x="0" y="342900"/>
                </a:lnTo>
                <a:close/>
              </a:path>
            </a:pathLst>
          </a:custGeom>
          <a:ln w="9144">
            <a:solidFill>
              <a:srgbClr val="84ADAF"/>
            </a:solidFill>
          </a:ln>
        </p:spPr>
        <p:txBody>
          <a:bodyPr wrap="square" lIns="0" tIns="0" rIns="0" bIns="0" rtlCol="0"/>
          <a:lstStyle/>
          <a:p>
            <a:endParaRPr/>
          </a:p>
        </p:txBody>
      </p:sp>
      <p:sp>
        <p:nvSpPr>
          <p:cNvPr id="4" name="object 4"/>
          <p:cNvSpPr/>
          <p:nvPr/>
        </p:nvSpPr>
        <p:spPr>
          <a:xfrm>
            <a:off x="1976627" y="2198369"/>
            <a:ext cx="943610" cy="943610"/>
          </a:xfrm>
          <a:custGeom>
            <a:avLst/>
            <a:gdLst/>
            <a:ahLst/>
            <a:cxnLst/>
            <a:rect l="l" t="t" r="r" b="b"/>
            <a:pathLst>
              <a:path w="943610" h="943610">
                <a:moveTo>
                  <a:pt x="0" y="471677"/>
                </a:moveTo>
                <a:lnTo>
                  <a:pt x="2435" y="423455"/>
                </a:lnTo>
                <a:lnTo>
                  <a:pt x="9583" y="376625"/>
                </a:lnTo>
                <a:lnTo>
                  <a:pt x="21207" y="331424"/>
                </a:lnTo>
                <a:lnTo>
                  <a:pt x="37070" y="288089"/>
                </a:lnTo>
                <a:lnTo>
                  <a:pt x="56933" y="246858"/>
                </a:lnTo>
                <a:lnTo>
                  <a:pt x="80561" y="207968"/>
                </a:lnTo>
                <a:lnTo>
                  <a:pt x="107715" y="171656"/>
                </a:lnTo>
                <a:lnTo>
                  <a:pt x="138160" y="138160"/>
                </a:lnTo>
                <a:lnTo>
                  <a:pt x="171656" y="107715"/>
                </a:lnTo>
                <a:lnTo>
                  <a:pt x="207968" y="80561"/>
                </a:lnTo>
                <a:lnTo>
                  <a:pt x="246858" y="56933"/>
                </a:lnTo>
                <a:lnTo>
                  <a:pt x="288089" y="37070"/>
                </a:lnTo>
                <a:lnTo>
                  <a:pt x="331424" y="21207"/>
                </a:lnTo>
                <a:lnTo>
                  <a:pt x="376625" y="9583"/>
                </a:lnTo>
                <a:lnTo>
                  <a:pt x="423455" y="2435"/>
                </a:lnTo>
                <a:lnTo>
                  <a:pt x="471678" y="0"/>
                </a:lnTo>
                <a:lnTo>
                  <a:pt x="519900" y="2435"/>
                </a:lnTo>
                <a:lnTo>
                  <a:pt x="566730" y="9583"/>
                </a:lnTo>
                <a:lnTo>
                  <a:pt x="611931" y="21207"/>
                </a:lnTo>
                <a:lnTo>
                  <a:pt x="655266" y="37070"/>
                </a:lnTo>
                <a:lnTo>
                  <a:pt x="696497" y="56933"/>
                </a:lnTo>
                <a:lnTo>
                  <a:pt x="735387" y="80561"/>
                </a:lnTo>
                <a:lnTo>
                  <a:pt x="771699" y="107715"/>
                </a:lnTo>
                <a:lnTo>
                  <a:pt x="805195" y="138160"/>
                </a:lnTo>
                <a:lnTo>
                  <a:pt x="835640" y="171656"/>
                </a:lnTo>
                <a:lnTo>
                  <a:pt x="862794" y="207968"/>
                </a:lnTo>
                <a:lnTo>
                  <a:pt x="886422" y="246858"/>
                </a:lnTo>
                <a:lnTo>
                  <a:pt x="906285" y="288089"/>
                </a:lnTo>
                <a:lnTo>
                  <a:pt x="922148" y="331424"/>
                </a:lnTo>
                <a:lnTo>
                  <a:pt x="933772" y="376625"/>
                </a:lnTo>
                <a:lnTo>
                  <a:pt x="940920" y="423455"/>
                </a:lnTo>
                <a:lnTo>
                  <a:pt x="943356" y="471677"/>
                </a:lnTo>
                <a:lnTo>
                  <a:pt x="940920" y="519900"/>
                </a:lnTo>
                <a:lnTo>
                  <a:pt x="933772" y="566730"/>
                </a:lnTo>
                <a:lnTo>
                  <a:pt x="922148" y="611931"/>
                </a:lnTo>
                <a:lnTo>
                  <a:pt x="906285" y="655266"/>
                </a:lnTo>
                <a:lnTo>
                  <a:pt x="886422" y="696497"/>
                </a:lnTo>
                <a:lnTo>
                  <a:pt x="862794" y="735387"/>
                </a:lnTo>
                <a:lnTo>
                  <a:pt x="835640" y="771699"/>
                </a:lnTo>
                <a:lnTo>
                  <a:pt x="805195" y="805195"/>
                </a:lnTo>
                <a:lnTo>
                  <a:pt x="771699" y="835640"/>
                </a:lnTo>
                <a:lnTo>
                  <a:pt x="735387" y="862794"/>
                </a:lnTo>
                <a:lnTo>
                  <a:pt x="696497" y="886422"/>
                </a:lnTo>
                <a:lnTo>
                  <a:pt x="655266" y="906285"/>
                </a:lnTo>
                <a:lnTo>
                  <a:pt x="611931" y="922148"/>
                </a:lnTo>
                <a:lnTo>
                  <a:pt x="566730" y="933772"/>
                </a:lnTo>
                <a:lnTo>
                  <a:pt x="519900" y="940920"/>
                </a:lnTo>
                <a:lnTo>
                  <a:pt x="471678" y="943355"/>
                </a:lnTo>
                <a:lnTo>
                  <a:pt x="423455" y="940920"/>
                </a:lnTo>
                <a:lnTo>
                  <a:pt x="376625" y="933772"/>
                </a:lnTo>
                <a:lnTo>
                  <a:pt x="331424" y="922148"/>
                </a:lnTo>
                <a:lnTo>
                  <a:pt x="288089" y="906285"/>
                </a:lnTo>
                <a:lnTo>
                  <a:pt x="246858" y="886422"/>
                </a:lnTo>
                <a:lnTo>
                  <a:pt x="207968" y="862794"/>
                </a:lnTo>
                <a:lnTo>
                  <a:pt x="171656" y="835640"/>
                </a:lnTo>
                <a:lnTo>
                  <a:pt x="138160" y="805195"/>
                </a:lnTo>
                <a:lnTo>
                  <a:pt x="107715" y="771699"/>
                </a:lnTo>
                <a:lnTo>
                  <a:pt x="80561" y="735387"/>
                </a:lnTo>
                <a:lnTo>
                  <a:pt x="56933" y="696497"/>
                </a:lnTo>
                <a:lnTo>
                  <a:pt x="37070" y="655266"/>
                </a:lnTo>
                <a:lnTo>
                  <a:pt x="21207" y="611931"/>
                </a:lnTo>
                <a:lnTo>
                  <a:pt x="9583" y="566730"/>
                </a:lnTo>
                <a:lnTo>
                  <a:pt x="2435" y="519900"/>
                </a:lnTo>
                <a:lnTo>
                  <a:pt x="0" y="471677"/>
                </a:lnTo>
                <a:close/>
              </a:path>
            </a:pathLst>
          </a:custGeom>
          <a:ln w="9144">
            <a:solidFill>
              <a:srgbClr val="84ADAF"/>
            </a:solidFill>
          </a:ln>
        </p:spPr>
        <p:txBody>
          <a:bodyPr wrap="square" lIns="0" tIns="0" rIns="0" bIns="0" rtlCol="0"/>
          <a:lstStyle/>
          <a:p>
            <a:endParaRPr/>
          </a:p>
        </p:txBody>
      </p:sp>
      <p:sp>
        <p:nvSpPr>
          <p:cNvPr id="5" name="object 5"/>
          <p:cNvSpPr/>
          <p:nvPr/>
        </p:nvSpPr>
        <p:spPr>
          <a:xfrm>
            <a:off x="1734312" y="1956054"/>
            <a:ext cx="1428115" cy="1428115"/>
          </a:xfrm>
          <a:custGeom>
            <a:avLst/>
            <a:gdLst/>
            <a:ahLst/>
            <a:cxnLst/>
            <a:rect l="l" t="t" r="r" b="b"/>
            <a:pathLst>
              <a:path w="1428114" h="1428114">
                <a:moveTo>
                  <a:pt x="0" y="713994"/>
                </a:moveTo>
                <a:lnTo>
                  <a:pt x="1647" y="665108"/>
                </a:lnTo>
                <a:lnTo>
                  <a:pt x="6517" y="617107"/>
                </a:lnTo>
                <a:lnTo>
                  <a:pt x="14505" y="570097"/>
                </a:lnTo>
                <a:lnTo>
                  <a:pt x="25504" y="524183"/>
                </a:lnTo>
                <a:lnTo>
                  <a:pt x="39407" y="479473"/>
                </a:lnTo>
                <a:lnTo>
                  <a:pt x="56108" y="436072"/>
                </a:lnTo>
                <a:lnTo>
                  <a:pt x="75501" y="394087"/>
                </a:lnTo>
                <a:lnTo>
                  <a:pt x="97479" y="353624"/>
                </a:lnTo>
                <a:lnTo>
                  <a:pt x="121937" y="314790"/>
                </a:lnTo>
                <a:lnTo>
                  <a:pt x="148767" y="277690"/>
                </a:lnTo>
                <a:lnTo>
                  <a:pt x="177864" y="242432"/>
                </a:lnTo>
                <a:lnTo>
                  <a:pt x="209121" y="209121"/>
                </a:lnTo>
                <a:lnTo>
                  <a:pt x="242432" y="177864"/>
                </a:lnTo>
                <a:lnTo>
                  <a:pt x="277690" y="148767"/>
                </a:lnTo>
                <a:lnTo>
                  <a:pt x="314790" y="121937"/>
                </a:lnTo>
                <a:lnTo>
                  <a:pt x="353624" y="97479"/>
                </a:lnTo>
                <a:lnTo>
                  <a:pt x="394087" y="75501"/>
                </a:lnTo>
                <a:lnTo>
                  <a:pt x="436072" y="56108"/>
                </a:lnTo>
                <a:lnTo>
                  <a:pt x="479473" y="39407"/>
                </a:lnTo>
                <a:lnTo>
                  <a:pt x="524183" y="25504"/>
                </a:lnTo>
                <a:lnTo>
                  <a:pt x="570097" y="14505"/>
                </a:lnTo>
                <a:lnTo>
                  <a:pt x="617107" y="6517"/>
                </a:lnTo>
                <a:lnTo>
                  <a:pt x="665108" y="1647"/>
                </a:lnTo>
                <a:lnTo>
                  <a:pt x="713994" y="0"/>
                </a:lnTo>
                <a:lnTo>
                  <a:pt x="762879" y="1647"/>
                </a:lnTo>
                <a:lnTo>
                  <a:pt x="810880" y="6517"/>
                </a:lnTo>
                <a:lnTo>
                  <a:pt x="857890" y="14505"/>
                </a:lnTo>
                <a:lnTo>
                  <a:pt x="903804" y="25504"/>
                </a:lnTo>
                <a:lnTo>
                  <a:pt x="948514" y="39407"/>
                </a:lnTo>
                <a:lnTo>
                  <a:pt x="991915" y="56108"/>
                </a:lnTo>
                <a:lnTo>
                  <a:pt x="1033900" y="75501"/>
                </a:lnTo>
                <a:lnTo>
                  <a:pt x="1074363" y="97479"/>
                </a:lnTo>
                <a:lnTo>
                  <a:pt x="1113197" y="121937"/>
                </a:lnTo>
                <a:lnTo>
                  <a:pt x="1150297" y="148767"/>
                </a:lnTo>
                <a:lnTo>
                  <a:pt x="1185555" y="177864"/>
                </a:lnTo>
                <a:lnTo>
                  <a:pt x="1218866" y="209121"/>
                </a:lnTo>
                <a:lnTo>
                  <a:pt x="1250123" y="242432"/>
                </a:lnTo>
                <a:lnTo>
                  <a:pt x="1279220" y="277690"/>
                </a:lnTo>
                <a:lnTo>
                  <a:pt x="1306050" y="314790"/>
                </a:lnTo>
                <a:lnTo>
                  <a:pt x="1330508" y="353624"/>
                </a:lnTo>
                <a:lnTo>
                  <a:pt x="1352486" y="394087"/>
                </a:lnTo>
                <a:lnTo>
                  <a:pt x="1371879" y="436072"/>
                </a:lnTo>
                <a:lnTo>
                  <a:pt x="1388580" y="479473"/>
                </a:lnTo>
                <a:lnTo>
                  <a:pt x="1402483" y="524183"/>
                </a:lnTo>
                <a:lnTo>
                  <a:pt x="1413482" y="570097"/>
                </a:lnTo>
                <a:lnTo>
                  <a:pt x="1421470" y="617107"/>
                </a:lnTo>
                <a:lnTo>
                  <a:pt x="1426340" y="665108"/>
                </a:lnTo>
                <a:lnTo>
                  <a:pt x="1427988" y="713994"/>
                </a:lnTo>
                <a:lnTo>
                  <a:pt x="1426340" y="762879"/>
                </a:lnTo>
                <a:lnTo>
                  <a:pt x="1421470" y="810880"/>
                </a:lnTo>
                <a:lnTo>
                  <a:pt x="1413482" y="857890"/>
                </a:lnTo>
                <a:lnTo>
                  <a:pt x="1402483" y="903804"/>
                </a:lnTo>
                <a:lnTo>
                  <a:pt x="1388580" y="948514"/>
                </a:lnTo>
                <a:lnTo>
                  <a:pt x="1371879" y="991915"/>
                </a:lnTo>
                <a:lnTo>
                  <a:pt x="1352486" y="1033900"/>
                </a:lnTo>
                <a:lnTo>
                  <a:pt x="1330508" y="1074363"/>
                </a:lnTo>
                <a:lnTo>
                  <a:pt x="1306050" y="1113197"/>
                </a:lnTo>
                <a:lnTo>
                  <a:pt x="1279220" y="1150297"/>
                </a:lnTo>
                <a:lnTo>
                  <a:pt x="1250123" y="1185555"/>
                </a:lnTo>
                <a:lnTo>
                  <a:pt x="1218866" y="1218866"/>
                </a:lnTo>
                <a:lnTo>
                  <a:pt x="1185555" y="1250123"/>
                </a:lnTo>
                <a:lnTo>
                  <a:pt x="1150297" y="1279220"/>
                </a:lnTo>
                <a:lnTo>
                  <a:pt x="1113197" y="1306050"/>
                </a:lnTo>
                <a:lnTo>
                  <a:pt x="1074363" y="1330508"/>
                </a:lnTo>
                <a:lnTo>
                  <a:pt x="1033900" y="1352486"/>
                </a:lnTo>
                <a:lnTo>
                  <a:pt x="991915" y="1371879"/>
                </a:lnTo>
                <a:lnTo>
                  <a:pt x="948514" y="1388580"/>
                </a:lnTo>
                <a:lnTo>
                  <a:pt x="903804" y="1402483"/>
                </a:lnTo>
                <a:lnTo>
                  <a:pt x="857890" y="1413482"/>
                </a:lnTo>
                <a:lnTo>
                  <a:pt x="810880" y="1421470"/>
                </a:lnTo>
                <a:lnTo>
                  <a:pt x="762879" y="1426340"/>
                </a:lnTo>
                <a:lnTo>
                  <a:pt x="713994" y="1427988"/>
                </a:lnTo>
                <a:lnTo>
                  <a:pt x="665108" y="1426340"/>
                </a:lnTo>
                <a:lnTo>
                  <a:pt x="617107" y="1421470"/>
                </a:lnTo>
                <a:lnTo>
                  <a:pt x="570097" y="1413482"/>
                </a:lnTo>
                <a:lnTo>
                  <a:pt x="524183" y="1402483"/>
                </a:lnTo>
                <a:lnTo>
                  <a:pt x="479473" y="1388580"/>
                </a:lnTo>
                <a:lnTo>
                  <a:pt x="436072" y="1371879"/>
                </a:lnTo>
                <a:lnTo>
                  <a:pt x="394087" y="1352486"/>
                </a:lnTo>
                <a:lnTo>
                  <a:pt x="353624" y="1330508"/>
                </a:lnTo>
                <a:lnTo>
                  <a:pt x="314790" y="1306050"/>
                </a:lnTo>
                <a:lnTo>
                  <a:pt x="277690" y="1279220"/>
                </a:lnTo>
                <a:lnTo>
                  <a:pt x="242432" y="1250123"/>
                </a:lnTo>
                <a:lnTo>
                  <a:pt x="209121" y="1218866"/>
                </a:lnTo>
                <a:lnTo>
                  <a:pt x="177864" y="1185555"/>
                </a:lnTo>
                <a:lnTo>
                  <a:pt x="148767" y="1150297"/>
                </a:lnTo>
                <a:lnTo>
                  <a:pt x="121937" y="1113197"/>
                </a:lnTo>
                <a:lnTo>
                  <a:pt x="97479" y="1074363"/>
                </a:lnTo>
                <a:lnTo>
                  <a:pt x="75501" y="1033900"/>
                </a:lnTo>
                <a:lnTo>
                  <a:pt x="56108" y="991915"/>
                </a:lnTo>
                <a:lnTo>
                  <a:pt x="39407" y="948514"/>
                </a:lnTo>
                <a:lnTo>
                  <a:pt x="25504" y="903804"/>
                </a:lnTo>
                <a:lnTo>
                  <a:pt x="14505" y="857890"/>
                </a:lnTo>
                <a:lnTo>
                  <a:pt x="6517" y="810880"/>
                </a:lnTo>
                <a:lnTo>
                  <a:pt x="1647" y="762879"/>
                </a:lnTo>
                <a:lnTo>
                  <a:pt x="0" y="713994"/>
                </a:lnTo>
                <a:close/>
              </a:path>
            </a:pathLst>
          </a:custGeom>
          <a:ln w="9144">
            <a:solidFill>
              <a:srgbClr val="84ADAF"/>
            </a:solidFill>
          </a:ln>
        </p:spPr>
        <p:txBody>
          <a:bodyPr wrap="square" lIns="0" tIns="0" rIns="0" bIns="0" rtlCol="0"/>
          <a:lstStyle/>
          <a:p>
            <a:endParaRPr/>
          </a:p>
        </p:txBody>
      </p:sp>
      <p:sp>
        <p:nvSpPr>
          <p:cNvPr id="6" name="object 6"/>
          <p:cNvSpPr/>
          <p:nvPr/>
        </p:nvSpPr>
        <p:spPr>
          <a:xfrm>
            <a:off x="2247900" y="2469641"/>
            <a:ext cx="401320" cy="401320"/>
          </a:xfrm>
          <a:custGeom>
            <a:avLst/>
            <a:gdLst/>
            <a:ahLst/>
            <a:cxnLst/>
            <a:rect l="l" t="t" r="r" b="b"/>
            <a:pathLst>
              <a:path w="401319" h="401319">
                <a:moveTo>
                  <a:pt x="0" y="200406"/>
                </a:moveTo>
                <a:lnTo>
                  <a:pt x="5289" y="154434"/>
                </a:lnTo>
                <a:lnTo>
                  <a:pt x="20358" y="112245"/>
                </a:lnTo>
                <a:lnTo>
                  <a:pt x="44007" y="75035"/>
                </a:lnTo>
                <a:lnTo>
                  <a:pt x="75035" y="44007"/>
                </a:lnTo>
                <a:lnTo>
                  <a:pt x="112245" y="20358"/>
                </a:lnTo>
                <a:lnTo>
                  <a:pt x="154434" y="5289"/>
                </a:lnTo>
                <a:lnTo>
                  <a:pt x="200406" y="0"/>
                </a:lnTo>
                <a:lnTo>
                  <a:pt x="246377" y="5289"/>
                </a:lnTo>
                <a:lnTo>
                  <a:pt x="288566" y="20358"/>
                </a:lnTo>
                <a:lnTo>
                  <a:pt x="325776" y="44007"/>
                </a:lnTo>
                <a:lnTo>
                  <a:pt x="356804" y="75035"/>
                </a:lnTo>
                <a:lnTo>
                  <a:pt x="380453" y="112245"/>
                </a:lnTo>
                <a:lnTo>
                  <a:pt x="395522" y="154434"/>
                </a:lnTo>
                <a:lnTo>
                  <a:pt x="400812" y="200406"/>
                </a:lnTo>
                <a:lnTo>
                  <a:pt x="395522" y="246377"/>
                </a:lnTo>
                <a:lnTo>
                  <a:pt x="380453" y="288566"/>
                </a:lnTo>
                <a:lnTo>
                  <a:pt x="356804" y="325776"/>
                </a:lnTo>
                <a:lnTo>
                  <a:pt x="325776" y="356804"/>
                </a:lnTo>
                <a:lnTo>
                  <a:pt x="288566" y="380453"/>
                </a:lnTo>
                <a:lnTo>
                  <a:pt x="246377" y="395522"/>
                </a:lnTo>
                <a:lnTo>
                  <a:pt x="200406" y="400812"/>
                </a:lnTo>
                <a:lnTo>
                  <a:pt x="154434" y="395522"/>
                </a:lnTo>
                <a:lnTo>
                  <a:pt x="112245" y="380453"/>
                </a:lnTo>
                <a:lnTo>
                  <a:pt x="75035" y="356804"/>
                </a:lnTo>
                <a:lnTo>
                  <a:pt x="44007" y="325776"/>
                </a:lnTo>
                <a:lnTo>
                  <a:pt x="20358" y="288566"/>
                </a:lnTo>
                <a:lnTo>
                  <a:pt x="5289" y="246377"/>
                </a:lnTo>
                <a:lnTo>
                  <a:pt x="0" y="200406"/>
                </a:lnTo>
                <a:close/>
              </a:path>
            </a:pathLst>
          </a:custGeom>
          <a:ln w="9144">
            <a:solidFill>
              <a:srgbClr val="84ADAF"/>
            </a:solidFill>
          </a:ln>
        </p:spPr>
        <p:txBody>
          <a:bodyPr wrap="square" lIns="0" tIns="0" rIns="0" bIns="0" rtlCol="0"/>
          <a:lstStyle/>
          <a:p>
            <a:endParaRPr/>
          </a:p>
        </p:txBody>
      </p:sp>
      <p:sp>
        <p:nvSpPr>
          <p:cNvPr id="7" name="object 7"/>
          <p:cNvSpPr/>
          <p:nvPr/>
        </p:nvSpPr>
        <p:spPr>
          <a:xfrm>
            <a:off x="1420367" y="1642109"/>
            <a:ext cx="2057400" cy="2057400"/>
          </a:xfrm>
          <a:custGeom>
            <a:avLst/>
            <a:gdLst/>
            <a:ahLst/>
            <a:cxnLst/>
            <a:rect l="l" t="t" r="r" b="b"/>
            <a:pathLst>
              <a:path w="2057400" h="2057400">
                <a:moveTo>
                  <a:pt x="0" y="1028700"/>
                </a:moveTo>
                <a:lnTo>
                  <a:pt x="1119" y="980269"/>
                </a:lnTo>
                <a:lnTo>
                  <a:pt x="4445" y="932415"/>
                </a:lnTo>
                <a:lnTo>
                  <a:pt x="9927" y="885187"/>
                </a:lnTo>
                <a:lnTo>
                  <a:pt x="17517" y="838635"/>
                </a:lnTo>
                <a:lnTo>
                  <a:pt x="27165" y="792808"/>
                </a:lnTo>
                <a:lnTo>
                  <a:pt x="38821" y="747756"/>
                </a:lnTo>
                <a:lnTo>
                  <a:pt x="52437" y="703527"/>
                </a:lnTo>
                <a:lnTo>
                  <a:pt x="67963" y="660171"/>
                </a:lnTo>
                <a:lnTo>
                  <a:pt x="85349" y="617737"/>
                </a:lnTo>
                <a:lnTo>
                  <a:pt x="104547" y="576276"/>
                </a:lnTo>
                <a:lnTo>
                  <a:pt x="125506" y="535836"/>
                </a:lnTo>
                <a:lnTo>
                  <a:pt x="148178" y="496466"/>
                </a:lnTo>
                <a:lnTo>
                  <a:pt x="172512" y="458216"/>
                </a:lnTo>
                <a:lnTo>
                  <a:pt x="198461" y="421136"/>
                </a:lnTo>
                <a:lnTo>
                  <a:pt x="225974" y="385274"/>
                </a:lnTo>
                <a:lnTo>
                  <a:pt x="255001" y="350680"/>
                </a:lnTo>
                <a:lnTo>
                  <a:pt x="285494" y="317404"/>
                </a:lnTo>
                <a:lnTo>
                  <a:pt x="317404" y="285494"/>
                </a:lnTo>
                <a:lnTo>
                  <a:pt x="350680" y="255001"/>
                </a:lnTo>
                <a:lnTo>
                  <a:pt x="385274" y="225974"/>
                </a:lnTo>
                <a:lnTo>
                  <a:pt x="421136" y="198461"/>
                </a:lnTo>
                <a:lnTo>
                  <a:pt x="458216" y="172512"/>
                </a:lnTo>
                <a:lnTo>
                  <a:pt x="496466" y="148178"/>
                </a:lnTo>
                <a:lnTo>
                  <a:pt x="535836" y="125506"/>
                </a:lnTo>
                <a:lnTo>
                  <a:pt x="576276" y="104547"/>
                </a:lnTo>
                <a:lnTo>
                  <a:pt x="617737" y="85349"/>
                </a:lnTo>
                <a:lnTo>
                  <a:pt x="660171" y="67963"/>
                </a:lnTo>
                <a:lnTo>
                  <a:pt x="703527" y="52437"/>
                </a:lnTo>
                <a:lnTo>
                  <a:pt x="747756" y="38821"/>
                </a:lnTo>
                <a:lnTo>
                  <a:pt x="792808" y="27165"/>
                </a:lnTo>
                <a:lnTo>
                  <a:pt x="838635" y="17517"/>
                </a:lnTo>
                <a:lnTo>
                  <a:pt x="885187" y="9927"/>
                </a:lnTo>
                <a:lnTo>
                  <a:pt x="932415" y="4445"/>
                </a:lnTo>
                <a:lnTo>
                  <a:pt x="980269" y="1119"/>
                </a:lnTo>
                <a:lnTo>
                  <a:pt x="1028700" y="0"/>
                </a:lnTo>
                <a:lnTo>
                  <a:pt x="1077130" y="1119"/>
                </a:lnTo>
                <a:lnTo>
                  <a:pt x="1124984" y="4445"/>
                </a:lnTo>
                <a:lnTo>
                  <a:pt x="1172212" y="9927"/>
                </a:lnTo>
                <a:lnTo>
                  <a:pt x="1218764" y="17517"/>
                </a:lnTo>
                <a:lnTo>
                  <a:pt x="1264591" y="27165"/>
                </a:lnTo>
                <a:lnTo>
                  <a:pt x="1309643" y="38821"/>
                </a:lnTo>
                <a:lnTo>
                  <a:pt x="1353872" y="52437"/>
                </a:lnTo>
                <a:lnTo>
                  <a:pt x="1397228" y="67963"/>
                </a:lnTo>
                <a:lnTo>
                  <a:pt x="1439662" y="85349"/>
                </a:lnTo>
                <a:lnTo>
                  <a:pt x="1481123" y="104547"/>
                </a:lnTo>
                <a:lnTo>
                  <a:pt x="1521563" y="125506"/>
                </a:lnTo>
                <a:lnTo>
                  <a:pt x="1560933" y="148178"/>
                </a:lnTo>
                <a:lnTo>
                  <a:pt x="1599183" y="172512"/>
                </a:lnTo>
                <a:lnTo>
                  <a:pt x="1636263" y="198461"/>
                </a:lnTo>
                <a:lnTo>
                  <a:pt x="1672125" y="225974"/>
                </a:lnTo>
                <a:lnTo>
                  <a:pt x="1706719" y="255001"/>
                </a:lnTo>
                <a:lnTo>
                  <a:pt x="1739995" y="285494"/>
                </a:lnTo>
                <a:lnTo>
                  <a:pt x="1771905" y="317404"/>
                </a:lnTo>
                <a:lnTo>
                  <a:pt x="1802398" y="350680"/>
                </a:lnTo>
                <a:lnTo>
                  <a:pt x="1831425" y="385274"/>
                </a:lnTo>
                <a:lnTo>
                  <a:pt x="1858938" y="421136"/>
                </a:lnTo>
                <a:lnTo>
                  <a:pt x="1884887" y="458216"/>
                </a:lnTo>
                <a:lnTo>
                  <a:pt x="1909221" y="496466"/>
                </a:lnTo>
                <a:lnTo>
                  <a:pt x="1931893" y="535836"/>
                </a:lnTo>
                <a:lnTo>
                  <a:pt x="1952852" y="576276"/>
                </a:lnTo>
                <a:lnTo>
                  <a:pt x="1972050" y="617737"/>
                </a:lnTo>
                <a:lnTo>
                  <a:pt x="1989436" y="660171"/>
                </a:lnTo>
                <a:lnTo>
                  <a:pt x="2004962" y="703527"/>
                </a:lnTo>
                <a:lnTo>
                  <a:pt x="2018578" y="747756"/>
                </a:lnTo>
                <a:lnTo>
                  <a:pt x="2030234" y="792808"/>
                </a:lnTo>
                <a:lnTo>
                  <a:pt x="2039882" y="838635"/>
                </a:lnTo>
                <a:lnTo>
                  <a:pt x="2047472" y="885187"/>
                </a:lnTo>
                <a:lnTo>
                  <a:pt x="2052954" y="932415"/>
                </a:lnTo>
                <a:lnTo>
                  <a:pt x="2056280" y="980269"/>
                </a:lnTo>
                <a:lnTo>
                  <a:pt x="2057399" y="1028700"/>
                </a:lnTo>
                <a:lnTo>
                  <a:pt x="2056280" y="1077130"/>
                </a:lnTo>
                <a:lnTo>
                  <a:pt x="2052954" y="1124984"/>
                </a:lnTo>
                <a:lnTo>
                  <a:pt x="2047472" y="1172212"/>
                </a:lnTo>
                <a:lnTo>
                  <a:pt x="2039882" y="1218764"/>
                </a:lnTo>
                <a:lnTo>
                  <a:pt x="2030234" y="1264591"/>
                </a:lnTo>
                <a:lnTo>
                  <a:pt x="2018578" y="1309643"/>
                </a:lnTo>
                <a:lnTo>
                  <a:pt x="2004962" y="1353872"/>
                </a:lnTo>
                <a:lnTo>
                  <a:pt x="1989436" y="1397228"/>
                </a:lnTo>
                <a:lnTo>
                  <a:pt x="1972050" y="1439662"/>
                </a:lnTo>
                <a:lnTo>
                  <a:pt x="1952852" y="1481123"/>
                </a:lnTo>
                <a:lnTo>
                  <a:pt x="1931893" y="1521563"/>
                </a:lnTo>
                <a:lnTo>
                  <a:pt x="1909221" y="1560933"/>
                </a:lnTo>
                <a:lnTo>
                  <a:pt x="1884887" y="1599183"/>
                </a:lnTo>
                <a:lnTo>
                  <a:pt x="1858938" y="1636263"/>
                </a:lnTo>
                <a:lnTo>
                  <a:pt x="1831425" y="1672125"/>
                </a:lnTo>
                <a:lnTo>
                  <a:pt x="1802398" y="1706719"/>
                </a:lnTo>
                <a:lnTo>
                  <a:pt x="1771905" y="1739995"/>
                </a:lnTo>
                <a:lnTo>
                  <a:pt x="1739995" y="1771905"/>
                </a:lnTo>
                <a:lnTo>
                  <a:pt x="1706719" y="1802398"/>
                </a:lnTo>
                <a:lnTo>
                  <a:pt x="1672125" y="1831425"/>
                </a:lnTo>
                <a:lnTo>
                  <a:pt x="1636263" y="1858938"/>
                </a:lnTo>
                <a:lnTo>
                  <a:pt x="1599183" y="1884887"/>
                </a:lnTo>
                <a:lnTo>
                  <a:pt x="1560933" y="1909221"/>
                </a:lnTo>
                <a:lnTo>
                  <a:pt x="1521563" y="1931893"/>
                </a:lnTo>
                <a:lnTo>
                  <a:pt x="1481123" y="1952852"/>
                </a:lnTo>
                <a:lnTo>
                  <a:pt x="1439662" y="1972050"/>
                </a:lnTo>
                <a:lnTo>
                  <a:pt x="1397228" y="1989436"/>
                </a:lnTo>
                <a:lnTo>
                  <a:pt x="1353872" y="2004962"/>
                </a:lnTo>
                <a:lnTo>
                  <a:pt x="1309643" y="2018578"/>
                </a:lnTo>
                <a:lnTo>
                  <a:pt x="1264591" y="2030234"/>
                </a:lnTo>
                <a:lnTo>
                  <a:pt x="1218764" y="2039882"/>
                </a:lnTo>
                <a:lnTo>
                  <a:pt x="1172212" y="2047472"/>
                </a:lnTo>
                <a:lnTo>
                  <a:pt x="1124984" y="2052954"/>
                </a:lnTo>
                <a:lnTo>
                  <a:pt x="1077130" y="2056280"/>
                </a:lnTo>
                <a:lnTo>
                  <a:pt x="1028700" y="2057400"/>
                </a:lnTo>
                <a:lnTo>
                  <a:pt x="980269" y="2056280"/>
                </a:lnTo>
                <a:lnTo>
                  <a:pt x="932415" y="2052954"/>
                </a:lnTo>
                <a:lnTo>
                  <a:pt x="885187" y="2047472"/>
                </a:lnTo>
                <a:lnTo>
                  <a:pt x="838635" y="2039882"/>
                </a:lnTo>
                <a:lnTo>
                  <a:pt x="792808" y="2030234"/>
                </a:lnTo>
                <a:lnTo>
                  <a:pt x="747756" y="2018578"/>
                </a:lnTo>
                <a:lnTo>
                  <a:pt x="703527" y="2004962"/>
                </a:lnTo>
                <a:lnTo>
                  <a:pt x="660171" y="1989436"/>
                </a:lnTo>
                <a:lnTo>
                  <a:pt x="617737" y="1972050"/>
                </a:lnTo>
                <a:lnTo>
                  <a:pt x="576276" y="1952852"/>
                </a:lnTo>
                <a:lnTo>
                  <a:pt x="535836" y="1931893"/>
                </a:lnTo>
                <a:lnTo>
                  <a:pt x="496466" y="1909221"/>
                </a:lnTo>
                <a:lnTo>
                  <a:pt x="458216" y="1884887"/>
                </a:lnTo>
                <a:lnTo>
                  <a:pt x="421136" y="1858938"/>
                </a:lnTo>
                <a:lnTo>
                  <a:pt x="385274" y="1831425"/>
                </a:lnTo>
                <a:lnTo>
                  <a:pt x="350680" y="1802398"/>
                </a:lnTo>
                <a:lnTo>
                  <a:pt x="317404" y="1771905"/>
                </a:lnTo>
                <a:lnTo>
                  <a:pt x="285494" y="1739995"/>
                </a:lnTo>
                <a:lnTo>
                  <a:pt x="255001" y="1706719"/>
                </a:lnTo>
                <a:lnTo>
                  <a:pt x="225974" y="1672125"/>
                </a:lnTo>
                <a:lnTo>
                  <a:pt x="198461" y="1636263"/>
                </a:lnTo>
                <a:lnTo>
                  <a:pt x="172512" y="1599183"/>
                </a:lnTo>
                <a:lnTo>
                  <a:pt x="148178" y="1560933"/>
                </a:lnTo>
                <a:lnTo>
                  <a:pt x="125506" y="1521563"/>
                </a:lnTo>
                <a:lnTo>
                  <a:pt x="104547" y="1481123"/>
                </a:lnTo>
                <a:lnTo>
                  <a:pt x="85349" y="1439662"/>
                </a:lnTo>
                <a:lnTo>
                  <a:pt x="67963" y="1397228"/>
                </a:lnTo>
                <a:lnTo>
                  <a:pt x="52437" y="1353872"/>
                </a:lnTo>
                <a:lnTo>
                  <a:pt x="38821" y="1309643"/>
                </a:lnTo>
                <a:lnTo>
                  <a:pt x="27165" y="1264591"/>
                </a:lnTo>
                <a:lnTo>
                  <a:pt x="17517" y="1218764"/>
                </a:lnTo>
                <a:lnTo>
                  <a:pt x="9927" y="1172212"/>
                </a:lnTo>
                <a:lnTo>
                  <a:pt x="4445" y="1124984"/>
                </a:lnTo>
                <a:lnTo>
                  <a:pt x="1119" y="1077130"/>
                </a:lnTo>
                <a:lnTo>
                  <a:pt x="0" y="1028700"/>
                </a:lnTo>
                <a:close/>
              </a:path>
            </a:pathLst>
          </a:custGeom>
          <a:ln w="9144">
            <a:solidFill>
              <a:srgbClr val="84ADAF"/>
            </a:solidFill>
          </a:ln>
        </p:spPr>
        <p:txBody>
          <a:bodyPr wrap="square" lIns="0" tIns="0" rIns="0" bIns="0" rtlCol="0"/>
          <a:lstStyle/>
          <a:p>
            <a:endParaRPr/>
          </a:p>
        </p:txBody>
      </p:sp>
      <p:sp>
        <p:nvSpPr>
          <p:cNvPr id="8" name="object 8"/>
          <p:cNvSpPr/>
          <p:nvPr/>
        </p:nvSpPr>
        <p:spPr>
          <a:xfrm>
            <a:off x="3640836" y="1582673"/>
            <a:ext cx="2755391" cy="246126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316479" y="2536698"/>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9" y="219837"/>
                </a:lnTo>
                <a:lnTo>
                  <a:pt x="78652" y="247435"/>
                </a:lnTo>
                <a:lnTo>
                  <a:pt x="128777" y="257556"/>
                </a:lnTo>
                <a:lnTo>
                  <a:pt x="178903" y="247435"/>
                </a:lnTo>
                <a:lnTo>
                  <a:pt x="219837" y="219837"/>
                </a:lnTo>
                <a:lnTo>
                  <a:pt x="247435" y="178903"/>
                </a:lnTo>
                <a:lnTo>
                  <a:pt x="257556" y="128777"/>
                </a:lnTo>
                <a:lnTo>
                  <a:pt x="247435" y="78652"/>
                </a:lnTo>
                <a:lnTo>
                  <a:pt x="219837" y="37718"/>
                </a:lnTo>
                <a:lnTo>
                  <a:pt x="178903" y="10120"/>
                </a:lnTo>
                <a:lnTo>
                  <a:pt x="128777" y="0"/>
                </a:lnTo>
                <a:close/>
              </a:path>
            </a:pathLst>
          </a:custGeom>
          <a:solidFill>
            <a:srgbClr val="6F2F9F">
              <a:alpha val="39999"/>
            </a:srgbClr>
          </a:solidFill>
        </p:spPr>
        <p:txBody>
          <a:bodyPr wrap="square" lIns="0" tIns="0" rIns="0" bIns="0" rtlCol="0"/>
          <a:lstStyle/>
          <a:p>
            <a:endParaRPr/>
          </a:p>
        </p:txBody>
      </p:sp>
      <p:sp>
        <p:nvSpPr>
          <p:cNvPr id="10" name="object 10"/>
          <p:cNvSpPr/>
          <p:nvPr/>
        </p:nvSpPr>
        <p:spPr>
          <a:xfrm>
            <a:off x="2316479" y="2536698"/>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7"/>
                </a:lnTo>
                <a:lnTo>
                  <a:pt x="178903" y="247435"/>
                </a:lnTo>
                <a:lnTo>
                  <a:pt x="128777" y="257556"/>
                </a:lnTo>
                <a:lnTo>
                  <a:pt x="78652" y="247435"/>
                </a:lnTo>
                <a:lnTo>
                  <a:pt x="37718" y="219837"/>
                </a:lnTo>
                <a:lnTo>
                  <a:pt x="10120" y="178903"/>
                </a:lnTo>
                <a:lnTo>
                  <a:pt x="0" y="128777"/>
                </a:lnTo>
                <a:close/>
              </a:path>
            </a:pathLst>
          </a:custGeom>
          <a:ln w="6096">
            <a:solidFill>
              <a:srgbClr val="84ADAF"/>
            </a:solidFill>
          </a:ln>
        </p:spPr>
        <p:txBody>
          <a:bodyPr wrap="square" lIns="0" tIns="0" rIns="0" bIns="0" rtlCol="0"/>
          <a:lstStyle/>
          <a:p>
            <a:endParaRPr/>
          </a:p>
        </p:txBody>
      </p:sp>
      <p:sp>
        <p:nvSpPr>
          <p:cNvPr id="11" name="object 11"/>
          <p:cNvSpPr/>
          <p:nvPr/>
        </p:nvSpPr>
        <p:spPr>
          <a:xfrm>
            <a:off x="1927861" y="2122933"/>
            <a:ext cx="78105" cy="2837815"/>
          </a:xfrm>
          <a:custGeom>
            <a:avLst/>
            <a:gdLst/>
            <a:ahLst/>
            <a:cxnLst/>
            <a:rect l="l" t="t" r="r" b="b"/>
            <a:pathLst>
              <a:path w="78105" h="2837815">
                <a:moveTo>
                  <a:pt x="51815" y="64769"/>
                </a:moveTo>
                <a:lnTo>
                  <a:pt x="25907" y="64769"/>
                </a:lnTo>
                <a:lnTo>
                  <a:pt x="25907" y="2837281"/>
                </a:lnTo>
                <a:lnTo>
                  <a:pt x="51815" y="2837281"/>
                </a:lnTo>
                <a:lnTo>
                  <a:pt x="51815" y="64769"/>
                </a:lnTo>
                <a:close/>
              </a:path>
              <a:path w="78105" h="2837815">
                <a:moveTo>
                  <a:pt x="38862" y="0"/>
                </a:moveTo>
                <a:lnTo>
                  <a:pt x="0" y="77723"/>
                </a:lnTo>
                <a:lnTo>
                  <a:pt x="25907" y="77723"/>
                </a:lnTo>
                <a:lnTo>
                  <a:pt x="25907" y="64769"/>
                </a:lnTo>
                <a:lnTo>
                  <a:pt x="71246" y="64769"/>
                </a:lnTo>
                <a:lnTo>
                  <a:pt x="38862" y="0"/>
                </a:lnTo>
                <a:close/>
              </a:path>
              <a:path w="78105" h="2837815">
                <a:moveTo>
                  <a:pt x="71246" y="64769"/>
                </a:moveTo>
                <a:lnTo>
                  <a:pt x="51815" y="64769"/>
                </a:lnTo>
                <a:lnTo>
                  <a:pt x="51815" y="77723"/>
                </a:lnTo>
                <a:lnTo>
                  <a:pt x="77723" y="77723"/>
                </a:lnTo>
                <a:lnTo>
                  <a:pt x="71246" y="64769"/>
                </a:lnTo>
                <a:close/>
              </a:path>
            </a:pathLst>
          </a:custGeom>
          <a:solidFill>
            <a:srgbClr val="344B5E"/>
          </a:solidFill>
        </p:spPr>
        <p:txBody>
          <a:bodyPr wrap="square" lIns="0" tIns="0" rIns="0" bIns="0" rtlCol="0"/>
          <a:lstStyle/>
          <a:p>
            <a:endParaRPr/>
          </a:p>
        </p:txBody>
      </p:sp>
      <p:sp>
        <p:nvSpPr>
          <p:cNvPr id="12" name="object 12"/>
          <p:cNvSpPr/>
          <p:nvPr/>
        </p:nvSpPr>
        <p:spPr>
          <a:xfrm>
            <a:off x="1960626" y="4906785"/>
            <a:ext cx="4375150" cy="78105"/>
          </a:xfrm>
          <a:custGeom>
            <a:avLst/>
            <a:gdLst/>
            <a:ahLst/>
            <a:cxnLst/>
            <a:rect l="l" t="t" r="r" b="b"/>
            <a:pathLst>
              <a:path w="4375150" h="78104">
                <a:moveTo>
                  <a:pt x="4349227" y="25869"/>
                </a:moveTo>
                <a:lnTo>
                  <a:pt x="4310126" y="25869"/>
                </a:lnTo>
                <a:lnTo>
                  <a:pt x="4310253" y="51777"/>
                </a:lnTo>
                <a:lnTo>
                  <a:pt x="4297214" y="51823"/>
                </a:lnTo>
                <a:lnTo>
                  <a:pt x="4297299" y="77724"/>
                </a:lnTo>
                <a:lnTo>
                  <a:pt x="4374896" y="38595"/>
                </a:lnTo>
                <a:lnTo>
                  <a:pt x="4349227" y="25869"/>
                </a:lnTo>
                <a:close/>
              </a:path>
              <a:path w="4375150" h="78104">
                <a:moveTo>
                  <a:pt x="4297129" y="25915"/>
                </a:moveTo>
                <a:lnTo>
                  <a:pt x="0" y="40982"/>
                </a:lnTo>
                <a:lnTo>
                  <a:pt x="0" y="66890"/>
                </a:lnTo>
                <a:lnTo>
                  <a:pt x="4297214" y="51823"/>
                </a:lnTo>
                <a:lnTo>
                  <a:pt x="4297129" y="25915"/>
                </a:lnTo>
                <a:close/>
              </a:path>
              <a:path w="4375150" h="78104">
                <a:moveTo>
                  <a:pt x="4310126" y="25869"/>
                </a:moveTo>
                <a:lnTo>
                  <a:pt x="4297129" y="25915"/>
                </a:lnTo>
                <a:lnTo>
                  <a:pt x="4297214" y="51823"/>
                </a:lnTo>
                <a:lnTo>
                  <a:pt x="4310253" y="51777"/>
                </a:lnTo>
                <a:lnTo>
                  <a:pt x="4310126" y="25869"/>
                </a:lnTo>
                <a:close/>
              </a:path>
              <a:path w="4375150" h="78104">
                <a:moveTo>
                  <a:pt x="4297045" y="0"/>
                </a:moveTo>
                <a:lnTo>
                  <a:pt x="4297129" y="25915"/>
                </a:lnTo>
                <a:lnTo>
                  <a:pt x="4349227" y="25869"/>
                </a:lnTo>
                <a:lnTo>
                  <a:pt x="4297045" y="0"/>
                </a:lnTo>
                <a:close/>
              </a:path>
            </a:pathLst>
          </a:custGeom>
          <a:solidFill>
            <a:srgbClr val="344B5E"/>
          </a:solidFill>
        </p:spPr>
        <p:txBody>
          <a:bodyPr wrap="square" lIns="0" tIns="0" rIns="0" bIns="0" rtlCol="0"/>
          <a:lstStyle/>
          <a:p>
            <a:endParaRPr/>
          </a:p>
        </p:txBody>
      </p:sp>
      <p:sp>
        <p:nvSpPr>
          <p:cNvPr id="13" name="object 13"/>
          <p:cNvSpPr/>
          <p:nvPr/>
        </p:nvSpPr>
        <p:spPr>
          <a:xfrm>
            <a:off x="3156205" y="2931415"/>
            <a:ext cx="259079" cy="259079"/>
          </a:xfrm>
          <a:custGeom>
            <a:avLst/>
            <a:gdLst/>
            <a:ahLst/>
            <a:cxnLst/>
            <a:rect l="l" t="t" r="r" b="b"/>
            <a:pathLst>
              <a:path w="259079" h="259080">
                <a:moveTo>
                  <a:pt x="129540" y="0"/>
                </a:moveTo>
                <a:lnTo>
                  <a:pt x="79134" y="10185"/>
                </a:lnTo>
                <a:lnTo>
                  <a:pt x="37957" y="37957"/>
                </a:lnTo>
                <a:lnTo>
                  <a:pt x="10185" y="79134"/>
                </a:lnTo>
                <a:lnTo>
                  <a:pt x="0" y="129540"/>
                </a:lnTo>
                <a:lnTo>
                  <a:pt x="10185" y="179945"/>
                </a:lnTo>
                <a:lnTo>
                  <a:pt x="37957" y="221122"/>
                </a:lnTo>
                <a:lnTo>
                  <a:pt x="79134" y="248894"/>
                </a:lnTo>
                <a:lnTo>
                  <a:pt x="129540" y="259080"/>
                </a:lnTo>
                <a:lnTo>
                  <a:pt x="179945" y="248894"/>
                </a:lnTo>
                <a:lnTo>
                  <a:pt x="221122" y="221122"/>
                </a:lnTo>
                <a:lnTo>
                  <a:pt x="248894" y="179945"/>
                </a:lnTo>
                <a:lnTo>
                  <a:pt x="259080" y="129540"/>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14" name="object 14"/>
          <p:cNvSpPr/>
          <p:nvPr/>
        </p:nvSpPr>
        <p:spPr>
          <a:xfrm>
            <a:off x="3156205" y="2931415"/>
            <a:ext cx="259079" cy="259079"/>
          </a:xfrm>
          <a:custGeom>
            <a:avLst/>
            <a:gdLst/>
            <a:ahLst/>
            <a:cxnLst/>
            <a:rect l="l" t="t" r="r" b="b"/>
            <a:pathLst>
              <a:path w="259079" h="259080">
                <a:moveTo>
                  <a:pt x="0" y="129540"/>
                </a:moveTo>
                <a:lnTo>
                  <a:pt x="10185" y="79134"/>
                </a:lnTo>
                <a:lnTo>
                  <a:pt x="37957" y="37957"/>
                </a:lnTo>
                <a:lnTo>
                  <a:pt x="79134" y="10185"/>
                </a:lnTo>
                <a:lnTo>
                  <a:pt x="129540" y="0"/>
                </a:lnTo>
                <a:lnTo>
                  <a:pt x="179945" y="10185"/>
                </a:lnTo>
                <a:lnTo>
                  <a:pt x="221122" y="37957"/>
                </a:lnTo>
                <a:lnTo>
                  <a:pt x="248894" y="79134"/>
                </a:lnTo>
                <a:lnTo>
                  <a:pt x="259080" y="129540"/>
                </a:lnTo>
                <a:lnTo>
                  <a:pt x="248894" y="179945"/>
                </a:lnTo>
                <a:lnTo>
                  <a:pt x="221122" y="221122"/>
                </a:lnTo>
                <a:lnTo>
                  <a:pt x="179945" y="248894"/>
                </a:lnTo>
                <a:lnTo>
                  <a:pt x="129540"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15" name="object 15"/>
          <p:cNvSpPr/>
          <p:nvPr/>
        </p:nvSpPr>
        <p:spPr>
          <a:xfrm>
            <a:off x="3037333" y="3612642"/>
            <a:ext cx="259079" cy="257810"/>
          </a:xfrm>
          <a:custGeom>
            <a:avLst/>
            <a:gdLst/>
            <a:ahLst/>
            <a:cxnLst/>
            <a:rect l="l" t="t" r="r" b="b"/>
            <a:pathLst>
              <a:path w="259079"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16" name="object 16"/>
          <p:cNvSpPr/>
          <p:nvPr/>
        </p:nvSpPr>
        <p:spPr>
          <a:xfrm>
            <a:off x="3037333" y="3612642"/>
            <a:ext cx="259079" cy="257810"/>
          </a:xfrm>
          <a:custGeom>
            <a:avLst/>
            <a:gdLst/>
            <a:ahLst/>
            <a:cxnLst/>
            <a:rect l="l" t="t" r="r" b="b"/>
            <a:pathLst>
              <a:path w="259079"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17" name="object 17"/>
          <p:cNvSpPr/>
          <p:nvPr/>
        </p:nvSpPr>
        <p:spPr>
          <a:xfrm>
            <a:off x="3374135" y="3208783"/>
            <a:ext cx="257810" cy="259079"/>
          </a:xfrm>
          <a:custGeom>
            <a:avLst/>
            <a:gdLst/>
            <a:ahLst/>
            <a:cxnLst/>
            <a:rect l="l" t="t" r="r" b="b"/>
            <a:pathLst>
              <a:path w="257810" h="259080">
                <a:moveTo>
                  <a:pt x="128777" y="0"/>
                </a:moveTo>
                <a:lnTo>
                  <a:pt x="78652" y="10185"/>
                </a:lnTo>
                <a:lnTo>
                  <a:pt x="37719"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18" name="object 18"/>
          <p:cNvSpPr/>
          <p:nvPr/>
        </p:nvSpPr>
        <p:spPr>
          <a:xfrm>
            <a:off x="3374135" y="3208783"/>
            <a:ext cx="257810" cy="259079"/>
          </a:xfrm>
          <a:custGeom>
            <a:avLst/>
            <a:gdLst/>
            <a:ahLst/>
            <a:cxnLst/>
            <a:rect l="l" t="t" r="r" b="b"/>
            <a:pathLst>
              <a:path w="257810" h="259080">
                <a:moveTo>
                  <a:pt x="0" y="129540"/>
                </a:moveTo>
                <a:lnTo>
                  <a:pt x="10120" y="79134"/>
                </a:lnTo>
                <a:lnTo>
                  <a:pt x="37719"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9"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19" name="object 19"/>
          <p:cNvSpPr/>
          <p:nvPr/>
        </p:nvSpPr>
        <p:spPr>
          <a:xfrm>
            <a:off x="2374393" y="3984498"/>
            <a:ext cx="259079" cy="257810"/>
          </a:xfrm>
          <a:custGeom>
            <a:avLst/>
            <a:gdLst/>
            <a:ahLst/>
            <a:cxnLst/>
            <a:rect l="l" t="t" r="r" b="b"/>
            <a:pathLst>
              <a:path w="259080"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80"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20" name="object 20"/>
          <p:cNvSpPr/>
          <p:nvPr/>
        </p:nvSpPr>
        <p:spPr>
          <a:xfrm>
            <a:off x="2374393" y="3984498"/>
            <a:ext cx="259079" cy="257810"/>
          </a:xfrm>
          <a:custGeom>
            <a:avLst/>
            <a:gdLst/>
            <a:ahLst/>
            <a:cxnLst/>
            <a:rect l="l" t="t" r="r" b="b"/>
            <a:pathLst>
              <a:path w="259080" h="257810">
                <a:moveTo>
                  <a:pt x="0" y="128777"/>
                </a:moveTo>
                <a:lnTo>
                  <a:pt x="10185" y="78652"/>
                </a:lnTo>
                <a:lnTo>
                  <a:pt x="37957" y="37718"/>
                </a:lnTo>
                <a:lnTo>
                  <a:pt x="79134" y="10120"/>
                </a:lnTo>
                <a:lnTo>
                  <a:pt x="129539" y="0"/>
                </a:lnTo>
                <a:lnTo>
                  <a:pt x="179945" y="10120"/>
                </a:lnTo>
                <a:lnTo>
                  <a:pt x="221122" y="37718"/>
                </a:lnTo>
                <a:lnTo>
                  <a:pt x="248894" y="78652"/>
                </a:lnTo>
                <a:lnTo>
                  <a:pt x="259080"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21" name="object 21"/>
          <p:cNvSpPr/>
          <p:nvPr/>
        </p:nvSpPr>
        <p:spPr>
          <a:xfrm>
            <a:off x="2602992" y="4449317"/>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6"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22" name="object 22"/>
          <p:cNvSpPr/>
          <p:nvPr/>
        </p:nvSpPr>
        <p:spPr>
          <a:xfrm>
            <a:off x="2602992" y="4449317"/>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23" name="object 23"/>
          <p:cNvSpPr/>
          <p:nvPr/>
        </p:nvSpPr>
        <p:spPr>
          <a:xfrm>
            <a:off x="2180844" y="4432554"/>
            <a:ext cx="257810" cy="259079"/>
          </a:xfrm>
          <a:custGeom>
            <a:avLst/>
            <a:gdLst/>
            <a:ahLst/>
            <a:cxnLst/>
            <a:rect l="l" t="t" r="r" b="b"/>
            <a:pathLst>
              <a:path w="257810" h="259079">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24" name="object 24"/>
          <p:cNvSpPr/>
          <p:nvPr/>
        </p:nvSpPr>
        <p:spPr>
          <a:xfrm>
            <a:off x="2180844" y="4432554"/>
            <a:ext cx="257810" cy="259079"/>
          </a:xfrm>
          <a:custGeom>
            <a:avLst/>
            <a:gdLst/>
            <a:ahLst/>
            <a:cxnLst/>
            <a:rect l="l" t="t" r="r" b="b"/>
            <a:pathLst>
              <a:path w="257810" h="259079">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25" name="object 25"/>
          <p:cNvSpPr/>
          <p:nvPr/>
        </p:nvSpPr>
        <p:spPr>
          <a:xfrm>
            <a:off x="3613403" y="1991105"/>
            <a:ext cx="257810" cy="257810"/>
          </a:xfrm>
          <a:custGeom>
            <a:avLst/>
            <a:gdLst/>
            <a:ahLst/>
            <a:cxnLst/>
            <a:rect l="l" t="t" r="r" b="b"/>
            <a:pathLst>
              <a:path w="257810" h="257809">
                <a:moveTo>
                  <a:pt x="128778" y="0"/>
                </a:moveTo>
                <a:lnTo>
                  <a:pt x="78652" y="10120"/>
                </a:lnTo>
                <a:lnTo>
                  <a:pt x="37718" y="37719"/>
                </a:lnTo>
                <a:lnTo>
                  <a:pt x="10120" y="78652"/>
                </a:lnTo>
                <a:lnTo>
                  <a:pt x="0" y="128778"/>
                </a:lnTo>
                <a:lnTo>
                  <a:pt x="10120" y="178903"/>
                </a:lnTo>
                <a:lnTo>
                  <a:pt x="37718" y="219837"/>
                </a:lnTo>
                <a:lnTo>
                  <a:pt x="78652" y="247435"/>
                </a:lnTo>
                <a:lnTo>
                  <a:pt x="128778" y="257556"/>
                </a:lnTo>
                <a:lnTo>
                  <a:pt x="178903" y="247435"/>
                </a:lnTo>
                <a:lnTo>
                  <a:pt x="219837" y="219837"/>
                </a:lnTo>
                <a:lnTo>
                  <a:pt x="247435" y="178903"/>
                </a:lnTo>
                <a:lnTo>
                  <a:pt x="257556" y="128778"/>
                </a:lnTo>
                <a:lnTo>
                  <a:pt x="247435" y="78652"/>
                </a:lnTo>
                <a:lnTo>
                  <a:pt x="219837" y="37719"/>
                </a:lnTo>
                <a:lnTo>
                  <a:pt x="178903" y="10120"/>
                </a:lnTo>
                <a:lnTo>
                  <a:pt x="128778" y="0"/>
                </a:lnTo>
                <a:close/>
              </a:path>
            </a:pathLst>
          </a:custGeom>
          <a:solidFill>
            <a:srgbClr val="84ADAF"/>
          </a:solidFill>
        </p:spPr>
        <p:txBody>
          <a:bodyPr wrap="square" lIns="0" tIns="0" rIns="0" bIns="0" rtlCol="0"/>
          <a:lstStyle/>
          <a:p>
            <a:endParaRPr/>
          </a:p>
        </p:txBody>
      </p:sp>
      <p:sp>
        <p:nvSpPr>
          <p:cNvPr id="26" name="object 26"/>
          <p:cNvSpPr/>
          <p:nvPr/>
        </p:nvSpPr>
        <p:spPr>
          <a:xfrm>
            <a:off x="3613403" y="1991105"/>
            <a:ext cx="257810" cy="257810"/>
          </a:xfrm>
          <a:custGeom>
            <a:avLst/>
            <a:gdLst/>
            <a:ahLst/>
            <a:cxnLst/>
            <a:rect l="l" t="t" r="r" b="b"/>
            <a:pathLst>
              <a:path w="257810" h="257809">
                <a:moveTo>
                  <a:pt x="0" y="128778"/>
                </a:moveTo>
                <a:lnTo>
                  <a:pt x="10120" y="78652"/>
                </a:lnTo>
                <a:lnTo>
                  <a:pt x="37719" y="37718"/>
                </a:lnTo>
                <a:lnTo>
                  <a:pt x="78652" y="10120"/>
                </a:lnTo>
                <a:lnTo>
                  <a:pt x="128778" y="0"/>
                </a:lnTo>
                <a:lnTo>
                  <a:pt x="178903" y="10120"/>
                </a:lnTo>
                <a:lnTo>
                  <a:pt x="219837" y="37719"/>
                </a:lnTo>
                <a:lnTo>
                  <a:pt x="247435" y="78652"/>
                </a:lnTo>
                <a:lnTo>
                  <a:pt x="257556" y="128778"/>
                </a:lnTo>
                <a:lnTo>
                  <a:pt x="247435" y="178903"/>
                </a:lnTo>
                <a:lnTo>
                  <a:pt x="219837" y="219837"/>
                </a:lnTo>
                <a:lnTo>
                  <a:pt x="178903" y="247435"/>
                </a:lnTo>
                <a:lnTo>
                  <a:pt x="128778" y="257556"/>
                </a:lnTo>
                <a:lnTo>
                  <a:pt x="78652" y="247435"/>
                </a:lnTo>
                <a:lnTo>
                  <a:pt x="37718" y="219837"/>
                </a:lnTo>
                <a:lnTo>
                  <a:pt x="10120" y="178903"/>
                </a:lnTo>
                <a:lnTo>
                  <a:pt x="0" y="128778"/>
                </a:lnTo>
                <a:close/>
              </a:path>
            </a:pathLst>
          </a:custGeom>
          <a:ln w="6096">
            <a:solidFill>
              <a:srgbClr val="344B5E"/>
            </a:solidFill>
          </a:ln>
        </p:spPr>
        <p:txBody>
          <a:bodyPr wrap="square" lIns="0" tIns="0" rIns="0" bIns="0" rtlCol="0"/>
          <a:lstStyle/>
          <a:p>
            <a:endParaRPr/>
          </a:p>
        </p:txBody>
      </p:sp>
      <p:sp>
        <p:nvSpPr>
          <p:cNvPr id="27" name="object 27"/>
          <p:cNvSpPr/>
          <p:nvPr/>
        </p:nvSpPr>
        <p:spPr>
          <a:xfrm>
            <a:off x="2522221" y="3609595"/>
            <a:ext cx="259079" cy="259079"/>
          </a:xfrm>
          <a:custGeom>
            <a:avLst/>
            <a:gdLst/>
            <a:ahLst/>
            <a:cxnLst/>
            <a:rect l="l" t="t" r="r" b="b"/>
            <a:pathLst>
              <a:path w="259080" h="259080">
                <a:moveTo>
                  <a:pt x="129540" y="0"/>
                </a:moveTo>
                <a:lnTo>
                  <a:pt x="79134" y="10185"/>
                </a:lnTo>
                <a:lnTo>
                  <a:pt x="37957" y="37957"/>
                </a:lnTo>
                <a:lnTo>
                  <a:pt x="10185" y="79134"/>
                </a:lnTo>
                <a:lnTo>
                  <a:pt x="0" y="129539"/>
                </a:lnTo>
                <a:lnTo>
                  <a:pt x="10185" y="179945"/>
                </a:lnTo>
                <a:lnTo>
                  <a:pt x="37957" y="221122"/>
                </a:lnTo>
                <a:lnTo>
                  <a:pt x="79134" y="248894"/>
                </a:lnTo>
                <a:lnTo>
                  <a:pt x="129540" y="259080"/>
                </a:lnTo>
                <a:lnTo>
                  <a:pt x="179945" y="248894"/>
                </a:lnTo>
                <a:lnTo>
                  <a:pt x="221122" y="221122"/>
                </a:lnTo>
                <a:lnTo>
                  <a:pt x="248894" y="179945"/>
                </a:lnTo>
                <a:lnTo>
                  <a:pt x="259080" y="129539"/>
                </a:lnTo>
                <a:lnTo>
                  <a:pt x="248894" y="79134"/>
                </a:lnTo>
                <a:lnTo>
                  <a:pt x="221122" y="37957"/>
                </a:lnTo>
                <a:lnTo>
                  <a:pt x="179945" y="10185"/>
                </a:lnTo>
                <a:lnTo>
                  <a:pt x="129540" y="0"/>
                </a:lnTo>
                <a:close/>
              </a:path>
            </a:pathLst>
          </a:custGeom>
          <a:solidFill>
            <a:srgbClr val="84ADAF"/>
          </a:solidFill>
        </p:spPr>
        <p:txBody>
          <a:bodyPr wrap="square" lIns="0" tIns="0" rIns="0" bIns="0" rtlCol="0"/>
          <a:lstStyle/>
          <a:p>
            <a:endParaRPr/>
          </a:p>
        </p:txBody>
      </p:sp>
      <p:sp>
        <p:nvSpPr>
          <p:cNvPr id="28" name="object 28"/>
          <p:cNvSpPr/>
          <p:nvPr/>
        </p:nvSpPr>
        <p:spPr>
          <a:xfrm>
            <a:off x="2522221" y="3609595"/>
            <a:ext cx="259079" cy="259079"/>
          </a:xfrm>
          <a:custGeom>
            <a:avLst/>
            <a:gdLst/>
            <a:ahLst/>
            <a:cxnLst/>
            <a:rect l="l" t="t" r="r" b="b"/>
            <a:pathLst>
              <a:path w="259080" h="259080">
                <a:moveTo>
                  <a:pt x="0" y="129539"/>
                </a:moveTo>
                <a:lnTo>
                  <a:pt x="10185" y="79134"/>
                </a:lnTo>
                <a:lnTo>
                  <a:pt x="37957" y="37957"/>
                </a:lnTo>
                <a:lnTo>
                  <a:pt x="79134" y="10185"/>
                </a:lnTo>
                <a:lnTo>
                  <a:pt x="129540" y="0"/>
                </a:lnTo>
                <a:lnTo>
                  <a:pt x="179945" y="10185"/>
                </a:lnTo>
                <a:lnTo>
                  <a:pt x="221122" y="37957"/>
                </a:lnTo>
                <a:lnTo>
                  <a:pt x="248894" y="79134"/>
                </a:lnTo>
                <a:lnTo>
                  <a:pt x="259080" y="129539"/>
                </a:lnTo>
                <a:lnTo>
                  <a:pt x="248894" y="179945"/>
                </a:lnTo>
                <a:lnTo>
                  <a:pt x="221122" y="221122"/>
                </a:lnTo>
                <a:lnTo>
                  <a:pt x="179945" y="248894"/>
                </a:lnTo>
                <a:lnTo>
                  <a:pt x="129540"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29" name="object 29"/>
          <p:cNvSpPr/>
          <p:nvPr/>
        </p:nvSpPr>
        <p:spPr>
          <a:xfrm>
            <a:off x="3802379" y="1774697"/>
            <a:ext cx="2542032" cy="2083308"/>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2083308" y="3411473"/>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31" name="object 31"/>
          <p:cNvSpPr/>
          <p:nvPr/>
        </p:nvSpPr>
        <p:spPr>
          <a:xfrm>
            <a:off x="2083308" y="3411473"/>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2" name="object 32"/>
          <p:cNvSpPr/>
          <p:nvPr/>
        </p:nvSpPr>
        <p:spPr>
          <a:xfrm>
            <a:off x="2424684" y="2588514"/>
            <a:ext cx="259079" cy="257810"/>
          </a:xfrm>
          <a:custGeom>
            <a:avLst/>
            <a:gdLst/>
            <a:ahLst/>
            <a:cxnLst/>
            <a:rect l="l" t="t" r="r" b="b"/>
            <a:pathLst>
              <a:path w="259080" h="257810">
                <a:moveTo>
                  <a:pt x="129540" y="0"/>
                </a:moveTo>
                <a:lnTo>
                  <a:pt x="79134" y="10120"/>
                </a:lnTo>
                <a:lnTo>
                  <a:pt x="37957" y="37719"/>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33" name="object 33"/>
          <p:cNvSpPr/>
          <p:nvPr/>
        </p:nvSpPr>
        <p:spPr>
          <a:xfrm>
            <a:off x="2424684" y="2588514"/>
            <a:ext cx="259079" cy="257810"/>
          </a:xfrm>
          <a:custGeom>
            <a:avLst/>
            <a:gdLst/>
            <a:ahLst/>
            <a:cxnLst/>
            <a:rect l="l" t="t" r="r" b="b"/>
            <a:pathLst>
              <a:path w="259080" h="257810">
                <a:moveTo>
                  <a:pt x="0" y="128777"/>
                </a:moveTo>
                <a:lnTo>
                  <a:pt x="10185" y="78652"/>
                </a:lnTo>
                <a:lnTo>
                  <a:pt x="37957" y="37719"/>
                </a:lnTo>
                <a:lnTo>
                  <a:pt x="79134" y="10120"/>
                </a:lnTo>
                <a:lnTo>
                  <a:pt x="129540" y="0"/>
                </a:lnTo>
                <a:lnTo>
                  <a:pt x="179945" y="10120"/>
                </a:lnTo>
                <a:lnTo>
                  <a:pt x="221122" y="37719"/>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34" name="object 34"/>
          <p:cNvSpPr/>
          <p:nvPr/>
        </p:nvSpPr>
        <p:spPr>
          <a:xfrm>
            <a:off x="3052573" y="4114039"/>
            <a:ext cx="259079" cy="259079"/>
          </a:xfrm>
          <a:custGeom>
            <a:avLst/>
            <a:gdLst/>
            <a:ahLst/>
            <a:cxnLst/>
            <a:rect l="l" t="t" r="r" b="b"/>
            <a:pathLst>
              <a:path w="259079" h="259079">
                <a:moveTo>
                  <a:pt x="129539" y="0"/>
                </a:moveTo>
                <a:lnTo>
                  <a:pt x="79134" y="10185"/>
                </a:lnTo>
                <a:lnTo>
                  <a:pt x="37957" y="37957"/>
                </a:lnTo>
                <a:lnTo>
                  <a:pt x="10185" y="79134"/>
                </a:lnTo>
                <a:lnTo>
                  <a:pt x="0" y="129539"/>
                </a:lnTo>
                <a:lnTo>
                  <a:pt x="10185" y="179945"/>
                </a:lnTo>
                <a:lnTo>
                  <a:pt x="37957" y="221122"/>
                </a:lnTo>
                <a:lnTo>
                  <a:pt x="79134" y="248894"/>
                </a:lnTo>
                <a:lnTo>
                  <a:pt x="129539" y="259080"/>
                </a:lnTo>
                <a:lnTo>
                  <a:pt x="179945" y="248894"/>
                </a:lnTo>
                <a:lnTo>
                  <a:pt x="221122" y="221122"/>
                </a:lnTo>
                <a:lnTo>
                  <a:pt x="248894" y="179945"/>
                </a:lnTo>
                <a:lnTo>
                  <a:pt x="259079" y="129539"/>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5" name="object 35"/>
          <p:cNvSpPr/>
          <p:nvPr/>
        </p:nvSpPr>
        <p:spPr>
          <a:xfrm>
            <a:off x="3052573" y="4114039"/>
            <a:ext cx="259079" cy="259079"/>
          </a:xfrm>
          <a:custGeom>
            <a:avLst/>
            <a:gdLst/>
            <a:ahLst/>
            <a:cxnLst/>
            <a:rect l="l" t="t" r="r" b="b"/>
            <a:pathLst>
              <a:path w="259079" h="259079">
                <a:moveTo>
                  <a:pt x="0" y="129539"/>
                </a:moveTo>
                <a:lnTo>
                  <a:pt x="10185" y="79134"/>
                </a:lnTo>
                <a:lnTo>
                  <a:pt x="37957" y="37957"/>
                </a:lnTo>
                <a:lnTo>
                  <a:pt x="79134" y="10185"/>
                </a:lnTo>
                <a:lnTo>
                  <a:pt x="129539" y="0"/>
                </a:lnTo>
                <a:lnTo>
                  <a:pt x="179945" y="10185"/>
                </a:lnTo>
                <a:lnTo>
                  <a:pt x="221122" y="37957"/>
                </a:lnTo>
                <a:lnTo>
                  <a:pt x="248894" y="79134"/>
                </a:lnTo>
                <a:lnTo>
                  <a:pt x="259079" y="129539"/>
                </a:lnTo>
                <a:lnTo>
                  <a:pt x="248894" y="179945"/>
                </a:lnTo>
                <a:lnTo>
                  <a:pt x="221122" y="221122"/>
                </a:lnTo>
                <a:lnTo>
                  <a:pt x="179945" y="248894"/>
                </a:lnTo>
                <a:lnTo>
                  <a:pt x="129539" y="259080"/>
                </a:lnTo>
                <a:lnTo>
                  <a:pt x="79134" y="248894"/>
                </a:lnTo>
                <a:lnTo>
                  <a:pt x="37957" y="221122"/>
                </a:lnTo>
                <a:lnTo>
                  <a:pt x="10185" y="179945"/>
                </a:lnTo>
                <a:lnTo>
                  <a:pt x="0" y="129539"/>
                </a:lnTo>
                <a:close/>
              </a:path>
            </a:pathLst>
          </a:custGeom>
          <a:ln w="6096">
            <a:solidFill>
              <a:srgbClr val="344B5E"/>
            </a:solidFill>
          </a:ln>
        </p:spPr>
        <p:txBody>
          <a:bodyPr wrap="square" lIns="0" tIns="0" rIns="0" bIns="0" rtlCol="0"/>
          <a:lstStyle/>
          <a:p>
            <a:endParaRPr/>
          </a:p>
        </p:txBody>
      </p:sp>
      <p:sp>
        <p:nvSpPr>
          <p:cNvPr id="36" name="object 36"/>
          <p:cNvSpPr/>
          <p:nvPr/>
        </p:nvSpPr>
        <p:spPr>
          <a:xfrm>
            <a:off x="2382012" y="3102102"/>
            <a:ext cx="259079" cy="259079"/>
          </a:xfrm>
          <a:custGeom>
            <a:avLst/>
            <a:gdLst/>
            <a:ahLst/>
            <a:cxnLst/>
            <a:rect l="l" t="t" r="r" b="b"/>
            <a:pathLst>
              <a:path w="259080"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80"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37" name="object 37"/>
          <p:cNvSpPr/>
          <p:nvPr/>
        </p:nvSpPr>
        <p:spPr>
          <a:xfrm>
            <a:off x="2382012" y="3102102"/>
            <a:ext cx="259079" cy="259079"/>
          </a:xfrm>
          <a:custGeom>
            <a:avLst/>
            <a:gdLst/>
            <a:ahLst/>
            <a:cxnLst/>
            <a:rect l="l" t="t" r="r" b="b"/>
            <a:pathLst>
              <a:path w="259080" h="259080">
                <a:moveTo>
                  <a:pt x="0" y="129540"/>
                </a:moveTo>
                <a:lnTo>
                  <a:pt x="10185" y="79134"/>
                </a:lnTo>
                <a:lnTo>
                  <a:pt x="37957" y="37957"/>
                </a:lnTo>
                <a:lnTo>
                  <a:pt x="79134" y="10185"/>
                </a:lnTo>
                <a:lnTo>
                  <a:pt x="129539" y="0"/>
                </a:lnTo>
                <a:lnTo>
                  <a:pt x="179945" y="10185"/>
                </a:lnTo>
                <a:lnTo>
                  <a:pt x="221122" y="37957"/>
                </a:lnTo>
                <a:lnTo>
                  <a:pt x="248894" y="79134"/>
                </a:lnTo>
                <a:lnTo>
                  <a:pt x="259080"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38" name="object 38"/>
          <p:cNvSpPr/>
          <p:nvPr/>
        </p:nvSpPr>
        <p:spPr>
          <a:xfrm>
            <a:off x="3081527" y="2469642"/>
            <a:ext cx="257810" cy="259079"/>
          </a:xfrm>
          <a:custGeom>
            <a:avLst/>
            <a:gdLst/>
            <a:ahLst/>
            <a:cxnLst/>
            <a:rect l="l" t="t" r="r" b="b"/>
            <a:pathLst>
              <a:path w="257810" h="259080">
                <a:moveTo>
                  <a:pt x="128778" y="0"/>
                </a:moveTo>
                <a:lnTo>
                  <a:pt x="78652" y="10185"/>
                </a:lnTo>
                <a:lnTo>
                  <a:pt x="37718" y="37957"/>
                </a:lnTo>
                <a:lnTo>
                  <a:pt x="10120" y="79134"/>
                </a:lnTo>
                <a:lnTo>
                  <a:pt x="0" y="129540"/>
                </a:lnTo>
                <a:lnTo>
                  <a:pt x="10120" y="179945"/>
                </a:lnTo>
                <a:lnTo>
                  <a:pt x="37718"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39" name="object 39"/>
          <p:cNvSpPr/>
          <p:nvPr/>
        </p:nvSpPr>
        <p:spPr>
          <a:xfrm>
            <a:off x="3081527" y="2469642"/>
            <a:ext cx="257810" cy="259079"/>
          </a:xfrm>
          <a:custGeom>
            <a:avLst/>
            <a:gdLst/>
            <a:ahLst/>
            <a:cxnLst/>
            <a:rect l="l" t="t" r="r" b="b"/>
            <a:pathLst>
              <a:path w="257810" h="259080">
                <a:moveTo>
                  <a:pt x="0" y="129540"/>
                </a:moveTo>
                <a:lnTo>
                  <a:pt x="10120" y="79134"/>
                </a:lnTo>
                <a:lnTo>
                  <a:pt x="37718"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40" name="object 40"/>
          <p:cNvSpPr/>
          <p:nvPr/>
        </p:nvSpPr>
        <p:spPr>
          <a:xfrm>
            <a:off x="2798065" y="3277361"/>
            <a:ext cx="259079" cy="257810"/>
          </a:xfrm>
          <a:custGeom>
            <a:avLst/>
            <a:gdLst/>
            <a:ahLst/>
            <a:cxnLst/>
            <a:rect l="l" t="t" r="r" b="b"/>
            <a:pathLst>
              <a:path w="259080" h="257810">
                <a:moveTo>
                  <a:pt x="129540" y="0"/>
                </a:moveTo>
                <a:lnTo>
                  <a:pt x="79134" y="10120"/>
                </a:lnTo>
                <a:lnTo>
                  <a:pt x="37957" y="37718"/>
                </a:lnTo>
                <a:lnTo>
                  <a:pt x="10185" y="78652"/>
                </a:lnTo>
                <a:lnTo>
                  <a:pt x="0" y="128777"/>
                </a:lnTo>
                <a:lnTo>
                  <a:pt x="10185" y="178903"/>
                </a:lnTo>
                <a:lnTo>
                  <a:pt x="37957" y="219837"/>
                </a:lnTo>
                <a:lnTo>
                  <a:pt x="79134" y="247435"/>
                </a:lnTo>
                <a:lnTo>
                  <a:pt x="129540" y="257556"/>
                </a:lnTo>
                <a:lnTo>
                  <a:pt x="179945" y="247435"/>
                </a:lnTo>
                <a:lnTo>
                  <a:pt x="221122" y="219837"/>
                </a:lnTo>
                <a:lnTo>
                  <a:pt x="248894" y="178903"/>
                </a:lnTo>
                <a:lnTo>
                  <a:pt x="259080" y="128777"/>
                </a:lnTo>
                <a:lnTo>
                  <a:pt x="248894" y="78652"/>
                </a:lnTo>
                <a:lnTo>
                  <a:pt x="221122" y="37718"/>
                </a:lnTo>
                <a:lnTo>
                  <a:pt x="179945" y="10120"/>
                </a:lnTo>
                <a:lnTo>
                  <a:pt x="129540" y="0"/>
                </a:lnTo>
                <a:close/>
              </a:path>
            </a:pathLst>
          </a:custGeom>
          <a:solidFill>
            <a:srgbClr val="84ADAF"/>
          </a:solidFill>
        </p:spPr>
        <p:txBody>
          <a:bodyPr wrap="square" lIns="0" tIns="0" rIns="0" bIns="0" rtlCol="0"/>
          <a:lstStyle/>
          <a:p>
            <a:endParaRPr/>
          </a:p>
        </p:txBody>
      </p:sp>
      <p:sp>
        <p:nvSpPr>
          <p:cNvPr id="41" name="object 41"/>
          <p:cNvSpPr/>
          <p:nvPr/>
        </p:nvSpPr>
        <p:spPr>
          <a:xfrm>
            <a:off x="2798065" y="3277361"/>
            <a:ext cx="259079" cy="257810"/>
          </a:xfrm>
          <a:custGeom>
            <a:avLst/>
            <a:gdLst/>
            <a:ahLst/>
            <a:cxnLst/>
            <a:rect l="l" t="t" r="r" b="b"/>
            <a:pathLst>
              <a:path w="259080" h="257810">
                <a:moveTo>
                  <a:pt x="0" y="128777"/>
                </a:moveTo>
                <a:lnTo>
                  <a:pt x="10185" y="78652"/>
                </a:lnTo>
                <a:lnTo>
                  <a:pt x="37957" y="37718"/>
                </a:lnTo>
                <a:lnTo>
                  <a:pt x="79134" y="10120"/>
                </a:lnTo>
                <a:lnTo>
                  <a:pt x="129540" y="0"/>
                </a:lnTo>
                <a:lnTo>
                  <a:pt x="179945" y="10120"/>
                </a:lnTo>
                <a:lnTo>
                  <a:pt x="221122" y="37718"/>
                </a:lnTo>
                <a:lnTo>
                  <a:pt x="248894" y="78652"/>
                </a:lnTo>
                <a:lnTo>
                  <a:pt x="259080" y="128777"/>
                </a:lnTo>
                <a:lnTo>
                  <a:pt x="248894" y="178903"/>
                </a:lnTo>
                <a:lnTo>
                  <a:pt x="221122" y="219837"/>
                </a:lnTo>
                <a:lnTo>
                  <a:pt x="179945" y="247435"/>
                </a:lnTo>
                <a:lnTo>
                  <a:pt x="129540"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2" name="object 42"/>
          <p:cNvSpPr/>
          <p:nvPr/>
        </p:nvSpPr>
        <p:spPr>
          <a:xfrm>
            <a:off x="3561589" y="3836671"/>
            <a:ext cx="259079" cy="259079"/>
          </a:xfrm>
          <a:custGeom>
            <a:avLst/>
            <a:gdLst/>
            <a:ahLst/>
            <a:cxnLst/>
            <a:rect l="l" t="t" r="r" b="b"/>
            <a:pathLst>
              <a:path w="259079" h="259080">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43" name="object 43"/>
          <p:cNvSpPr/>
          <p:nvPr/>
        </p:nvSpPr>
        <p:spPr>
          <a:xfrm>
            <a:off x="3561589" y="3836671"/>
            <a:ext cx="259079" cy="259079"/>
          </a:xfrm>
          <a:custGeom>
            <a:avLst/>
            <a:gdLst/>
            <a:ahLst/>
            <a:cxnLst/>
            <a:rect l="l" t="t" r="r" b="b"/>
            <a:pathLst>
              <a:path w="259079" h="259080">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44" name="object 44"/>
          <p:cNvSpPr/>
          <p:nvPr/>
        </p:nvSpPr>
        <p:spPr>
          <a:xfrm>
            <a:off x="3535680" y="2509266"/>
            <a:ext cx="259079" cy="257810"/>
          </a:xfrm>
          <a:custGeom>
            <a:avLst/>
            <a:gdLst/>
            <a:ahLst/>
            <a:cxnLst/>
            <a:rect l="l" t="t" r="r" b="b"/>
            <a:pathLst>
              <a:path w="259079" h="257810">
                <a:moveTo>
                  <a:pt x="129540" y="0"/>
                </a:moveTo>
                <a:lnTo>
                  <a:pt x="79134" y="10120"/>
                </a:lnTo>
                <a:lnTo>
                  <a:pt x="37957" y="37719"/>
                </a:lnTo>
                <a:lnTo>
                  <a:pt x="10185" y="78652"/>
                </a:lnTo>
                <a:lnTo>
                  <a:pt x="0" y="128778"/>
                </a:lnTo>
                <a:lnTo>
                  <a:pt x="10185" y="178903"/>
                </a:lnTo>
                <a:lnTo>
                  <a:pt x="37957" y="219837"/>
                </a:lnTo>
                <a:lnTo>
                  <a:pt x="79134" y="247435"/>
                </a:lnTo>
                <a:lnTo>
                  <a:pt x="129540" y="257556"/>
                </a:lnTo>
                <a:lnTo>
                  <a:pt x="179945" y="247435"/>
                </a:lnTo>
                <a:lnTo>
                  <a:pt x="221122" y="219837"/>
                </a:lnTo>
                <a:lnTo>
                  <a:pt x="248894" y="178903"/>
                </a:lnTo>
                <a:lnTo>
                  <a:pt x="259080" y="128778"/>
                </a:lnTo>
                <a:lnTo>
                  <a:pt x="248894" y="78652"/>
                </a:lnTo>
                <a:lnTo>
                  <a:pt x="221122" y="37719"/>
                </a:lnTo>
                <a:lnTo>
                  <a:pt x="179945" y="10120"/>
                </a:lnTo>
                <a:lnTo>
                  <a:pt x="129540" y="0"/>
                </a:lnTo>
                <a:close/>
              </a:path>
            </a:pathLst>
          </a:custGeom>
          <a:solidFill>
            <a:srgbClr val="84ADAF"/>
          </a:solidFill>
        </p:spPr>
        <p:txBody>
          <a:bodyPr wrap="square" lIns="0" tIns="0" rIns="0" bIns="0" rtlCol="0"/>
          <a:lstStyle/>
          <a:p>
            <a:endParaRPr/>
          </a:p>
        </p:txBody>
      </p:sp>
      <p:sp>
        <p:nvSpPr>
          <p:cNvPr id="45" name="object 45"/>
          <p:cNvSpPr/>
          <p:nvPr/>
        </p:nvSpPr>
        <p:spPr>
          <a:xfrm>
            <a:off x="3535680" y="2509266"/>
            <a:ext cx="259079" cy="257810"/>
          </a:xfrm>
          <a:custGeom>
            <a:avLst/>
            <a:gdLst/>
            <a:ahLst/>
            <a:cxnLst/>
            <a:rect l="l" t="t" r="r" b="b"/>
            <a:pathLst>
              <a:path w="259079" h="257810">
                <a:moveTo>
                  <a:pt x="0" y="128778"/>
                </a:moveTo>
                <a:lnTo>
                  <a:pt x="10185" y="78652"/>
                </a:lnTo>
                <a:lnTo>
                  <a:pt x="37957" y="37718"/>
                </a:lnTo>
                <a:lnTo>
                  <a:pt x="79134" y="10120"/>
                </a:lnTo>
                <a:lnTo>
                  <a:pt x="129540" y="0"/>
                </a:lnTo>
                <a:lnTo>
                  <a:pt x="179945" y="10120"/>
                </a:lnTo>
                <a:lnTo>
                  <a:pt x="221122" y="37719"/>
                </a:lnTo>
                <a:lnTo>
                  <a:pt x="248894" y="78652"/>
                </a:lnTo>
                <a:lnTo>
                  <a:pt x="259080" y="128778"/>
                </a:lnTo>
                <a:lnTo>
                  <a:pt x="248894" y="178903"/>
                </a:lnTo>
                <a:lnTo>
                  <a:pt x="221122" y="219837"/>
                </a:lnTo>
                <a:lnTo>
                  <a:pt x="179945" y="247435"/>
                </a:lnTo>
                <a:lnTo>
                  <a:pt x="129540" y="257556"/>
                </a:lnTo>
                <a:lnTo>
                  <a:pt x="79134" y="247435"/>
                </a:lnTo>
                <a:lnTo>
                  <a:pt x="37957" y="219837"/>
                </a:lnTo>
                <a:lnTo>
                  <a:pt x="10185" y="178903"/>
                </a:lnTo>
                <a:lnTo>
                  <a:pt x="0" y="128778"/>
                </a:lnTo>
                <a:close/>
              </a:path>
            </a:pathLst>
          </a:custGeom>
          <a:ln w="6096">
            <a:solidFill>
              <a:srgbClr val="344B5E"/>
            </a:solidFill>
          </a:ln>
        </p:spPr>
        <p:txBody>
          <a:bodyPr wrap="square" lIns="0" tIns="0" rIns="0" bIns="0" rtlCol="0"/>
          <a:lstStyle/>
          <a:p>
            <a:endParaRPr/>
          </a:p>
        </p:txBody>
      </p:sp>
      <p:sp>
        <p:nvSpPr>
          <p:cNvPr id="46" name="object 46"/>
          <p:cNvSpPr/>
          <p:nvPr/>
        </p:nvSpPr>
        <p:spPr>
          <a:xfrm>
            <a:off x="4101085" y="4060698"/>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7"/>
                </a:lnTo>
                <a:lnTo>
                  <a:pt x="79134" y="247435"/>
                </a:lnTo>
                <a:lnTo>
                  <a:pt x="129539" y="257556"/>
                </a:lnTo>
                <a:lnTo>
                  <a:pt x="179945" y="247435"/>
                </a:lnTo>
                <a:lnTo>
                  <a:pt x="221122" y="219837"/>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7" name="object 47"/>
          <p:cNvSpPr/>
          <p:nvPr/>
        </p:nvSpPr>
        <p:spPr>
          <a:xfrm>
            <a:off x="4101085" y="4060698"/>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7"/>
                </a:lnTo>
                <a:lnTo>
                  <a:pt x="179945" y="247435"/>
                </a:lnTo>
                <a:lnTo>
                  <a:pt x="129539" y="257556"/>
                </a:lnTo>
                <a:lnTo>
                  <a:pt x="79134" y="247435"/>
                </a:lnTo>
                <a:lnTo>
                  <a:pt x="37957" y="219837"/>
                </a:lnTo>
                <a:lnTo>
                  <a:pt x="10185" y="178903"/>
                </a:lnTo>
                <a:lnTo>
                  <a:pt x="0" y="128777"/>
                </a:lnTo>
                <a:close/>
              </a:path>
            </a:pathLst>
          </a:custGeom>
          <a:ln w="6096">
            <a:solidFill>
              <a:srgbClr val="344B5E"/>
            </a:solidFill>
          </a:ln>
        </p:spPr>
        <p:txBody>
          <a:bodyPr wrap="square" lIns="0" tIns="0" rIns="0" bIns="0" rtlCol="0"/>
          <a:lstStyle/>
          <a:p>
            <a:endParaRPr/>
          </a:p>
        </p:txBody>
      </p:sp>
      <p:sp>
        <p:nvSpPr>
          <p:cNvPr id="48" name="object 48"/>
          <p:cNvSpPr/>
          <p:nvPr/>
        </p:nvSpPr>
        <p:spPr>
          <a:xfrm>
            <a:off x="3587497" y="4327397"/>
            <a:ext cx="259079" cy="257810"/>
          </a:xfrm>
          <a:custGeom>
            <a:avLst/>
            <a:gdLst/>
            <a:ahLst/>
            <a:cxnLst/>
            <a:rect l="l" t="t" r="r" b="b"/>
            <a:pathLst>
              <a:path w="259079" h="257810">
                <a:moveTo>
                  <a:pt x="129539" y="0"/>
                </a:moveTo>
                <a:lnTo>
                  <a:pt x="79134" y="10120"/>
                </a:lnTo>
                <a:lnTo>
                  <a:pt x="37957" y="37718"/>
                </a:lnTo>
                <a:lnTo>
                  <a:pt x="10185" y="78652"/>
                </a:lnTo>
                <a:lnTo>
                  <a:pt x="0" y="128777"/>
                </a:lnTo>
                <a:lnTo>
                  <a:pt x="10185" y="178903"/>
                </a:lnTo>
                <a:lnTo>
                  <a:pt x="37957" y="219836"/>
                </a:lnTo>
                <a:lnTo>
                  <a:pt x="79134" y="247435"/>
                </a:lnTo>
                <a:lnTo>
                  <a:pt x="129539" y="257555"/>
                </a:lnTo>
                <a:lnTo>
                  <a:pt x="179945" y="247435"/>
                </a:lnTo>
                <a:lnTo>
                  <a:pt x="221122" y="219836"/>
                </a:lnTo>
                <a:lnTo>
                  <a:pt x="248894" y="178903"/>
                </a:lnTo>
                <a:lnTo>
                  <a:pt x="259079" y="128777"/>
                </a:lnTo>
                <a:lnTo>
                  <a:pt x="248894" y="78652"/>
                </a:lnTo>
                <a:lnTo>
                  <a:pt x="221122" y="37718"/>
                </a:lnTo>
                <a:lnTo>
                  <a:pt x="179945" y="10120"/>
                </a:lnTo>
                <a:lnTo>
                  <a:pt x="129539" y="0"/>
                </a:lnTo>
                <a:close/>
              </a:path>
            </a:pathLst>
          </a:custGeom>
          <a:solidFill>
            <a:srgbClr val="84ADAF"/>
          </a:solidFill>
        </p:spPr>
        <p:txBody>
          <a:bodyPr wrap="square" lIns="0" tIns="0" rIns="0" bIns="0" rtlCol="0"/>
          <a:lstStyle/>
          <a:p>
            <a:endParaRPr/>
          </a:p>
        </p:txBody>
      </p:sp>
      <p:sp>
        <p:nvSpPr>
          <p:cNvPr id="49" name="object 49"/>
          <p:cNvSpPr/>
          <p:nvPr/>
        </p:nvSpPr>
        <p:spPr>
          <a:xfrm>
            <a:off x="3587497" y="4327397"/>
            <a:ext cx="259079" cy="257810"/>
          </a:xfrm>
          <a:custGeom>
            <a:avLst/>
            <a:gdLst/>
            <a:ahLst/>
            <a:cxnLst/>
            <a:rect l="l" t="t" r="r" b="b"/>
            <a:pathLst>
              <a:path w="259079" h="257810">
                <a:moveTo>
                  <a:pt x="0" y="128777"/>
                </a:moveTo>
                <a:lnTo>
                  <a:pt x="10185" y="78652"/>
                </a:lnTo>
                <a:lnTo>
                  <a:pt x="37957" y="37718"/>
                </a:lnTo>
                <a:lnTo>
                  <a:pt x="79134" y="10120"/>
                </a:lnTo>
                <a:lnTo>
                  <a:pt x="129539" y="0"/>
                </a:lnTo>
                <a:lnTo>
                  <a:pt x="179945" y="10120"/>
                </a:lnTo>
                <a:lnTo>
                  <a:pt x="221122" y="37718"/>
                </a:lnTo>
                <a:lnTo>
                  <a:pt x="248894" y="78652"/>
                </a:lnTo>
                <a:lnTo>
                  <a:pt x="259079" y="128777"/>
                </a:lnTo>
                <a:lnTo>
                  <a:pt x="248894" y="178903"/>
                </a:lnTo>
                <a:lnTo>
                  <a:pt x="221122" y="219836"/>
                </a:lnTo>
                <a:lnTo>
                  <a:pt x="179945" y="247435"/>
                </a:lnTo>
                <a:lnTo>
                  <a:pt x="129539" y="257555"/>
                </a:lnTo>
                <a:lnTo>
                  <a:pt x="79134" y="247435"/>
                </a:lnTo>
                <a:lnTo>
                  <a:pt x="37957" y="219836"/>
                </a:lnTo>
                <a:lnTo>
                  <a:pt x="10185" y="178903"/>
                </a:lnTo>
                <a:lnTo>
                  <a:pt x="0" y="128777"/>
                </a:lnTo>
                <a:close/>
              </a:path>
            </a:pathLst>
          </a:custGeom>
          <a:ln w="6096">
            <a:solidFill>
              <a:srgbClr val="344B5E"/>
            </a:solidFill>
          </a:ln>
        </p:spPr>
        <p:txBody>
          <a:bodyPr wrap="square" lIns="0" tIns="0" rIns="0" bIns="0" rtlCol="0"/>
          <a:lstStyle/>
          <a:p>
            <a:endParaRPr/>
          </a:p>
        </p:txBody>
      </p:sp>
      <p:sp>
        <p:nvSpPr>
          <p:cNvPr id="50" name="object 50"/>
          <p:cNvSpPr/>
          <p:nvPr/>
        </p:nvSpPr>
        <p:spPr>
          <a:xfrm>
            <a:off x="4844796" y="4368546"/>
            <a:ext cx="257810" cy="257810"/>
          </a:xfrm>
          <a:custGeom>
            <a:avLst/>
            <a:gdLst/>
            <a:ahLst/>
            <a:cxnLst/>
            <a:rect l="l" t="t" r="r" b="b"/>
            <a:pathLst>
              <a:path w="257810" h="257810">
                <a:moveTo>
                  <a:pt x="128777" y="0"/>
                </a:moveTo>
                <a:lnTo>
                  <a:pt x="78652" y="10120"/>
                </a:lnTo>
                <a:lnTo>
                  <a:pt x="37718" y="37718"/>
                </a:lnTo>
                <a:lnTo>
                  <a:pt x="10120" y="78652"/>
                </a:lnTo>
                <a:lnTo>
                  <a:pt x="0" y="128777"/>
                </a:lnTo>
                <a:lnTo>
                  <a:pt x="10120" y="178903"/>
                </a:lnTo>
                <a:lnTo>
                  <a:pt x="37718" y="219836"/>
                </a:lnTo>
                <a:lnTo>
                  <a:pt x="78652" y="247435"/>
                </a:lnTo>
                <a:lnTo>
                  <a:pt x="128777" y="257555"/>
                </a:lnTo>
                <a:lnTo>
                  <a:pt x="178903" y="247435"/>
                </a:lnTo>
                <a:lnTo>
                  <a:pt x="219837" y="219836"/>
                </a:lnTo>
                <a:lnTo>
                  <a:pt x="247435" y="178903"/>
                </a:lnTo>
                <a:lnTo>
                  <a:pt x="257555"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51" name="object 51"/>
          <p:cNvSpPr/>
          <p:nvPr/>
        </p:nvSpPr>
        <p:spPr>
          <a:xfrm>
            <a:off x="4844796" y="4368546"/>
            <a:ext cx="257810" cy="257810"/>
          </a:xfrm>
          <a:custGeom>
            <a:avLst/>
            <a:gdLst/>
            <a:ahLst/>
            <a:cxnLst/>
            <a:rect l="l" t="t" r="r" b="b"/>
            <a:pathLst>
              <a:path w="257810" h="257810">
                <a:moveTo>
                  <a:pt x="0" y="128777"/>
                </a:moveTo>
                <a:lnTo>
                  <a:pt x="10120" y="78652"/>
                </a:lnTo>
                <a:lnTo>
                  <a:pt x="37718" y="37718"/>
                </a:lnTo>
                <a:lnTo>
                  <a:pt x="78652" y="10120"/>
                </a:lnTo>
                <a:lnTo>
                  <a:pt x="128777" y="0"/>
                </a:lnTo>
                <a:lnTo>
                  <a:pt x="178903" y="10120"/>
                </a:lnTo>
                <a:lnTo>
                  <a:pt x="219837" y="37718"/>
                </a:lnTo>
                <a:lnTo>
                  <a:pt x="247435" y="78652"/>
                </a:lnTo>
                <a:lnTo>
                  <a:pt x="257555" y="128777"/>
                </a:lnTo>
                <a:lnTo>
                  <a:pt x="247435" y="178903"/>
                </a:lnTo>
                <a:lnTo>
                  <a:pt x="219837" y="219836"/>
                </a:lnTo>
                <a:lnTo>
                  <a:pt x="178903" y="247435"/>
                </a:lnTo>
                <a:lnTo>
                  <a:pt x="128777" y="257555"/>
                </a:lnTo>
                <a:lnTo>
                  <a:pt x="78652" y="247435"/>
                </a:lnTo>
                <a:lnTo>
                  <a:pt x="37718"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2" name="object 52"/>
          <p:cNvSpPr/>
          <p:nvPr/>
        </p:nvSpPr>
        <p:spPr>
          <a:xfrm>
            <a:off x="4623815" y="3824478"/>
            <a:ext cx="257810" cy="259079"/>
          </a:xfrm>
          <a:custGeom>
            <a:avLst/>
            <a:gdLst/>
            <a:ahLst/>
            <a:cxnLst/>
            <a:rect l="l" t="t" r="r" b="b"/>
            <a:pathLst>
              <a:path w="257810" h="259080">
                <a:moveTo>
                  <a:pt x="128778" y="0"/>
                </a:moveTo>
                <a:lnTo>
                  <a:pt x="78652" y="10185"/>
                </a:lnTo>
                <a:lnTo>
                  <a:pt x="37719" y="37957"/>
                </a:lnTo>
                <a:lnTo>
                  <a:pt x="10120" y="79134"/>
                </a:lnTo>
                <a:lnTo>
                  <a:pt x="0" y="129540"/>
                </a:lnTo>
                <a:lnTo>
                  <a:pt x="10120" y="179945"/>
                </a:lnTo>
                <a:lnTo>
                  <a:pt x="37719" y="221122"/>
                </a:lnTo>
                <a:lnTo>
                  <a:pt x="78652" y="248894"/>
                </a:lnTo>
                <a:lnTo>
                  <a:pt x="128778" y="259080"/>
                </a:lnTo>
                <a:lnTo>
                  <a:pt x="178903" y="248894"/>
                </a:lnTo>
                <a:lnTo>
                  <a:pt x="219837" y="221122"/>
                </a:lnTo>
                <a:lnTo>
                  <a:pt x="247435" y="179945"/>
                </a:lnTo>
                <a:lnTo>
                  <a:pt x="257556" y="129540"/>
                </a:lnTo>
                <a:lnTo>
                  <a:pt x="247435" y="79134"/>
                </a:lnTo>
                <a:lnTo>
                  <a:pt x="219837" y="37957"/>
                </a:lnTo>
                <a:lnTo>
                  <a:pt x="178903" y="10185"/>
                </a:lnTo>
                <a:lnTo>
                  <a:pt x="128778" y="0"/>
                </a:lnTo>
                <a:close/>
              </a:path>
            </a:pathLst>
          </a:custGeom>
          <a:solidFill>
            <a:srgbClr val="84ADAF"/>
          </a:solidFill>
        </p:spPr>
        <p:txBody>
          <a:bodyPr wrap="square" lIns="0" tIns="0" rIns="0" bIns="0" rtlCol="0"/>
          <a:lstStyle/>
          <a:p>
            <a:endParaRPr/>
          </a:p>
        </p:txBody>
      </p:sp>
      <p:sp>
        <p:nvSpPr>
          <p:cNvPr id="53" name="object 53"/>
          <p:cNvSpPr/>
          <p:nvPr/>
        </p:nvSpPr>
        <p:spPr>
          <a:xfrm>
            <a:off x="4623815" y="3824478"/>
            <a:ext cx="257810" cy="259079"/>
          </a:xfrm>
          <a:custGeom>
            <a:avLst/>
            <a:gdLst/>
            <a:ahLst/>
            <a:cxnLst/>
            <a:rect l="l" t="t" r="r" b="b"/>
            <a:pathLst>
              <a:path w="257810" h="259080">
                <a:moveTo>
                  <a:pt x="0" y="129540"/>
                </a:moveTo>
                <a:lnTo>
                  <a:pt x="10120" y="79134"/>
                </a:lnTo>
                <a:lnTo>
                  <a:pt x="37719" y="37957"/>
                </a:lnTo>
                <a:lnTo>
                  <a:pt x="78652" y="10185"/>
                </a:lnTo>
                <a:lnTo>
                  <a:pt x="128778" y="0"/>
                </a:lnTo>
                <a:lnTo>
                  <a:pt x="178903" y="10185"/>
                </a:lnTo>
                <a:lnTo>
                  <a:pt x="219837" y="37957"/>
                </a:lnTo>
                <a:lnTo>
                  <a:pt x="247435" y="79134"/>
                </a:lnTo>
                <a:lnTo>
                  <a:pt x="257556" y="129540"/>
                </a:lnTo>
                <a:lnTo>
                  <a:pt x="247435" y="179945"/>
                </a:lnTo>
                <a:lnTo>
                  <a:pt x="219837" y="221122"/>
                </a:lnTo>
                <a:lnTo>
                  <a:pt x="178903" y="248894"/>
                </a:lnTo>
                <a:lnTo>
                  <a:pt x="128778"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54" name="object 54"/>
          <p:cNvSpPr/>
          <p:nvPr/>
        </p:nvSpPr>
        <p:spPr>
          <a:xfrm>
            <a:off x="5532120" y="3918967"/>
            <a:ext cx="257810" cy="259079"/>
          </a:xfrm>
          <a:custGeom>
            <a:avLst/>
            <a:gdLst/>
            <a:ahLst/>
            <a:cxnLst/>
            <a:rect l="l" t="t" r="r" b="b"/>
            <a:pathLst>
              <a:path w="257810" h="259079">
                <a:moveTo>
                  <a:pt x="128777" y="0"/>
                </a:moveTo>
                <a:lnTo>
                  <a:pt x="78652" y="10185"/>
                </a:lnTo>
                <a:lnTo>
                  <a:pt x="37718" y="37957"/>
                </a:lnTo>
                <a:lnTo>
                  <a:pt x="10120" y="79134"/>
                </a:lnTo>
                <a:lnTo>
                  <a:pt x="0" y="129539"/>
                </a:lnTo>
                <a:lnTo>
                  <a:pt x="10120" y="179945"/>
                </a:lnTo>
                <a:lnTo>
                  <a:pt x="37719" y="221122"/>
                </a:lnTo>
                <a:lnTo>
                  <a:pt x="78652" y="248894"/>
                </a:lnTo>
                <a:lnTo>
                  <a:pt x="128777" y="259079"/>
                </a:lnTo>
                <a:lnTo>
                  <a:pt x="178903" y="248894"/>
                </a:lnTo>
                <a:lnTo>
                  <a:pt x="219836" y="221122"/>
                </a:lnTo>
                <a:lnTo>
                  <a:pt x="247435" y="179945"/>
                </a:lnTo>
                <a:lnTo>
                  <a:pt x="257555" y="129539"/>
                </a:lnTo>
                <a:lnTo>
                  <a:pt x="247435" y="79134"/>
                </a:lnTo>
                <a:lnTo>
                  <a:pt x="219836" y="37957"/>
                </a:lnTo>
                <a:lnTo>
                  <a:pt x="178903" y="10185"/>
                </a:lnTo>
                <a:lnTo>
                  <a:pt x="128777" y="0"/>
                </a:lnTo>
                <a:close/>
              </a:path>
            </a:pathLst>
          </a:custGeom>
          <a:solidFill>
            <a:srgbClr val="84ADAF"/>
          </a:solidFill>
        </p:spPr>
        <p:txBody>
          <a:bodyPr wrap="square" lIns="0" tIns="0" rIns="0" bIns="0" rtlCol="0"/>
          <a:lstStyle/>
          <a:p>
            <a:endParaRPr/>
          </a:p>
        </p:txBody>
      </p:sp>
      <p:sp>
        <p:nvSpPr>
          <p:cNvPr id="55" name="object 55"/>
          <p:cNvSpPr/>
          <p:nvPr/>
        </p:nvSpPr>
        <p:spPr>
          <a:xfrm>
            <a:off x="5532120" y="3918967"/>
            <a:ext cx="257810" cy="259079"/>
          </a:xfrm>
          <a:custGeom>
            <a:avLst/>
            <a:gdLst/>
            <a:ahLst/>
            <a:cxnLst/>
            <a:rect l="l" t="t" r="r" b="b"/>
            <a:pathLst>
              <a:path w="257810" h="259079">
                <a:moveTo>
                  <a:pt x="0" y="129539"/>
                </a:moveTo>
                <a:lnTo>
                  <a:pt x="10120" y="79134"/>
                </a:lnTo>
                <a:lnTo>
                  <a:pt x="37718" y="37957"/>
                </a:lnTo>
                <a:lnTo>
                  <a:pt x="78652" y="10185"/>
                </a:lnTo>
                <a:lnTo>
                  <a:pt x="128777" y="0"/>
                </a:lnTo>
                <a:lnTo>
                  <a:pt x="178903" y="10185"/>
                </a:lnTo>
                <a:lnTo>
                  <a:pt x="219836" y="37957"/>
                </a:lnTo>
                <a:lnTo>
                  <a:pt x="247435" y="79134"/>
                </a:lnTo>
                <a:lnTo>
                  <a:pt x="257555" y="129539"/>
                </a:lnTo>
                <a:lnTo>
                  <a:pt x="247435" y="179945"/>
                </a:lnTo>
                <a:lnTo>
                  <a:pt x="219836" y="221122"/>
                </a:lnTo>
                <a:lnTo>
                  <a:pt x="178903" y="248894"/>
                </a:lnTo>
                <a:lnTo>
                  <a:pt x="128777" y="259079"/>
                </a:lnTo>
                <a:lnTo>
                  <a:pt x="78652" y="248894"/>
                </a:lnTo>
                <a:lnTo>
                  <a:pt x="37718" y="221122"/>
                </a:lnTo>
                <a:lnTo>
                  <a:pt x="10120" y="179945"/>
                </a:lnTo>
                <a:lnTo>
                  <a:pt x="0" y="129539"/>
                </a:lnTo>
                <a:close/>
              </a:path>
            </a:pathLst>
          </a:custGeom>
          <a:ln w="6096">
            <a:solidFill>
              <a:srgbClr val="344B5E"/>
            </a:solidFill>
          </a:ln>
        </p:spPr>
        <p:txBody>
          <a:bodyPr wrap="square" lIns="0" tIns="0" rIns="0" bIns="0" rtlCol="0"/>
          <a:lstStyle/>
          <a:p>
            <a:endParaRPr/>
          </a:p>
        </p:txBody>
      </p:sp>
      <p:sp>
        <p:nvSpPr>
          <p:cNvPr id="56" name="object 56"/>
          <p:cNvSpPr/>
          <p:nvPr/>
        </p:nvSpPr>
        <p:spPr>
          <a:xfrm>
            <a:off x="5369052" y="4330446"/>
            <a:ext cx="257810" cy="257810"/>
          </a:xfrm>
          <a:custGeom>
            <a:avLst/>
            <a:gdLst/>
            <a:ahLst/>
            <a:cxnLst/>
            <a:rect l="l" t="t" r="r" b="b"/>
            <a:pathLst>
              <a:path w="257810" h="257810">
                <a:moveTo>
                  <a:pt x="128777" y="0"/>
                </a:moveTo>
                <a:lnTo>
                  <a:pt x="78652" y="10120"/>
                </a:lnTo>
                <a:lnTo>
                  <a:pt x="37719" y="37718"/>
                </a:lnTo>
                <a:lnTo>
                  <a:pt x="10120" y="78652"/>
                </a:lnTo>
                <a:lnTo>
                  <a:pt x="0" y="128777"/>
                </a:lnTo>
                <a:lnTo>
                  <a:pt x="10120" y="178903"/>
                </a:lnTo>
                <a:lnTo>
                  <a:pt x="37719" y="219836"/>
                </a:lnTo>
                <a:lnTo>
                  <a:pt x="78652" y="247435"/>
                </a:lnTo>
                <a:lnTo>
                  <a:pt x="128777" y="257555"/>
                </a:lnTo>
                <a:lnTo>
                  <a:pt x="178903" y="247435"/>
                </a:lnTo>
                <a:lnTo>
                  <a:pt x="219837" y="219836"/>
                </a:lnTo>
                <a:lnTo>
                  <a:pt x="247435" y="178903"/>
                </a:lnTo>
                <a:lnTo>
                  <a:pt x="257556" y="128777"/>
                </a:lnTo>
                <a:lnTo>
                  <a:pt x="247435" y="78652"/>
                </a:lnTo>
                <a:lnTo>
                  <a:pt x="219837" y="37718"/>
                </a:lnTo>
                <a:lnTo>
                  <a:pt x="178903" y="10120"/>
                </a:lnTo>
                <a:lnTo>
                  <a:pt x="128777" y="0"/>
                </a:lnTo>
                <a:close/>
              </a:path>
            </a:pathLst>
          </a:custGeom>
          <a:solidFill>
            <a:srgbClr val="84ADAF"/>
          </a:solidFill>
        </p:spPr>
        <p:txBody>
          <a:bodyPr wrap="square" lIns="0" tIns="0" rIns="0" bIns="0" rtlCol="0"/>
          <a:lstStyle/>
          <a:p>
            <a:endParaRPr/>
          </a:p>
        </p:txBody>
      </p:sp>
      <p:sp>
        <p:nvSpPr>
          <p:cNvPr id="57" name="object 57"/>
          <p:cNvSpPr/>
          <p:nvPr/>
        </p:nvSpPr>
        <p:spPr>
          <a:xfrm>
            <a:off x="5369052" y="4330446"/>
            <a:ext cx="257810" cy="257810"/>
          </a:xfrm>
          <a:custGeom>
            <a:avLst/>
            <a:gdLst/>
            <a:ahLst/>
            <a:cxnLst/>
            <a:rect l="l" t="t" r="r" b="b"/>
            <a:pathLst>
              <a:path w="257810" h="257810">
                <a:moveTo>
                  <a:pt x="0" y="128777"/>
                </a:moveTo>
                <a:lnTo>
                  <a:pt x="10120" y="78652"/>
                </a:lnTo>
                <a:lnTo>
                  <a:pt x="37719" y="37718"/>
                </a:lnTo>
                <a:lnTo>
                  <a:pt x="78652" y="10120"/>
                </a:lnTo>
                <a:lnTo>
                  <a:pt x="128777" y="0"/>
                </a:lnTo>
                <a:lnTo>
                  <a:pt x="178903" y="10120"/>
                </a:lnTo>
                <a:lnTo>
                  <a:pt x="219837" y="37718"/>
                </a:lnTo>
                <a:lnTo>
                  <a:pt x="247435" y="78652"/>
                </a:lnTo>
                <a:lnTo>
                  <a:pt x="257556" y="128777"/>
                </a:lnTo>
                <a:lnTo>
                  <a:pt x="247435" y="178903"/>
                </a:lnTo>
                <a:lnTo>
                  <a:pt x="219837" y="219836"/>
                </a:lnTo>
                <a:lnTo>
                  <a:pt x="178903" y="247435"/>
                </a:lnTo>
                <a:lnTo>
                  <a:pt x="128777" y="257555"/>
                </a:lnTo>
                <a:lnTo>
                  <a:pt x="78652" y="247435"/>
                </a:lnTo>
                <a:lnTo>
                  <a:pt x="37719" y="219836"/>
                </a:lnTo>
                <a:lnTo>
                  <a:pt x="10120" y="178903"/>
                </a:lnTo>
                <a:lnTo>
                  <a:pt x="0" y="128777"/>
                </a:lnTo>
                <a:close/>
              </a:path>
            </a:pathLst>
          </a:custGeom>
          <a:ln w="6096">
            <a:solidFill>
              <a:srgbClr val="344B5E"/>
            </a:solidFill>
          </a:ln>
        </p:spPr>
        <p:txBody>
          <a:bodyPr wrap="square" lIns="0" tIns="0" rIns="0" bIns="0" rtlCol="0"/>
          <a:lstStyle/>
          <a:p>
            <a:endParaRPr/>
          </a:p>
        </p:txBody>
      </p:sp>
      <p:sp>
        <p:nvSpPr>
          <p:cNvPr id="58" name="object 58"/>
          <p:cNvSpPr/>
          <p:nvPr/>
        </p:nvSpPr>
        <p:spPr>
          <a:xfrm>
            <a:off x="5967985" y="4310635"/>
            <a:ext cx="259079" cy="259079"/>
          </a:xfrm>
          <a:custGeom>
            <a:avLst/>
            <a:gdLst/>
            <a:ahLst/>
            <a:cxnLst/>
            <a:rect l="l" t="t" r="r" b="b"/>
            <a:pathLst>
              <a:path w="259079" h="259079">
                <a:moveTo>
                  <a:pt x="129539" y="0"/>
                </a:moveTo>
                <a:lnTo>
                  <a:pt x="79134" y="10185"/>
                </a:lnTo>
                <a:lnTo>
                  <a:pt x="37957" y="37957"/>
                </a:lnTo>
                <a:lnTo>
                  <a:pt x="10185" y="79134"/>
                </a:lnTo>
                <a:lnTo>
                  <a:pt x="0" y="129540"/>
                </a:lnTo>
                <a:lnTo>
                  <a:pt x="10185" y="179945"/>
                </a:lnTo>
                <a:lnTo>
                  <a:pt x="37957" y="221122"/>
                </a:lnTo>
                <a:lnTo>
                  <a:pt x="79134" y="248894"/>
                </a:lnTo>
                <a:lnTo>
                  <a:pt x="129539" y="259080"/>
                </a:lnTo>
                <a:lnTo>
                  <a:pt x="179945" y="248894"/>
                </a:lnTo>
                <a:lnTo>
                  <a:pt x="221122" y="221122"/>
                </a:lnTo>
                <a:lnTo>
                  <a:pt x="248894" y="179945"/>
                </a:lnTo>
                <a:lnTo>
                  <a:pt x="259079" y="129540"/>
                </a:lnTo>
                <a:lnTo>
                  <a:pt x="248894" y="79134"/>
                </a:lnTo>
                <a:lnTo>
                  <a:pt x="221122" y="37957"/>
                </a:lnTo>
                <a:lnTo>
                  <a:pt x="179945" y="10185"/>
                </a:lnTo>
                <a:lnTo>
                  <a:pt x="129539" y="0"/>
                </a:lnTo>
                <a:close/>
              </a:path>
            </a:pathLst>
          </a:custGeom>
          <a:solidFill>
            <a:srgbClr val="84ADAF"/>
          </a:solidFill>
        </p:spPr>
        <p:txBody>
          <a:bodyPr wrap="square" lIns="0" tIns="0" rIns="0" bIns="0" rtlCol="0"/>
          <a:lstStyle/>
          <a:p>
            <a:endParaRPr/>
          </a:p>
        </p:txBody>
      </p:sp>
      <p:sp>
        <p:nvSpPr>
          <p:cNvPr id="59" name="object 59"/>
          <p:cNvSpPr/>
          <p:nvPr/>
        </p:nvSpPr>
        <p:spPr>
          <a:xfrm>
            <a:off x="5967985" y="4310635"/>
            <a:ext cx="259079" cy="259079"/>
          </a:xfrm>
          <a:custGeom>
            <a:avLst/>
            <a:gdLst/>
            <a:ahLst/>
            <a:cxnLst/>
            <a:rect l="l" t="t" r="r" b="b"/>
            <a:pathLst>
              <a:path w="259079" h="259079">
                <a:moveTo>
                  <a:pt x="0" y="129540"/>
                </a:moveTo>
                <a:lnTo>
                  <a:pt x="10185" y="79134"/>
                </a:lnTo>
                <a:lnTo>
                  <a:pt x="37957" y="37957"/>
                </a:lnTo>
                <a:lnTo>
                  <a:pt x="79134" y="10185"/>
                </a:lnTo>
                <a:lnTo>
                  <a:pt x="129539" y="0"/>
                </a:lnTo>
                <a:lnTo>
                  <a:pt x="179945" y="10185"/>
                </a:lnTo>
                <a:lnTo>
                  <a:pt x="221122" y="37957"/>
                </a:lnTo>
                <a:lnTo>
                  <a:pt x="248894" y="79134"/>
                </a:lnTo>
                <a:lnTo>
                  <a:pt x="259079" y="129540"/>
                </a:lnTo>
                <a:lnTo>
                  <a:pt x="248894" y="179945"/>
                </a:lnTo>
                <a:lnTo>
                  <a:pt x="221122" y="221122"/>
                </a:lnTo>
                <a:lnTo>
                  <a:pt x="179945" y="248894"/>
                </a:lnTo>
                <a:lnTo>
                  <a:pt x="129539" y="259080"/>
                </a:lnTo>
                <a:lnTo>
                  <a:pt x="79134" y="248894"/>
                </a:lnTo>
                <a:lnTo>
                  <a:pt x="37957" y="221122"/>
                </a:lnTo>
                <a:lnTo>
                  <a:pt x="10185" y="179945"/>
                </a:lnTo>
                <a:lnTo>
                  <a:pt x="0" y="129540"/>
                </a:lnTo>
                <a:close/>
              </a:path>
            </a:pathLst>
          </a:custGeom>
          <a:ln w="6096">
            <a:solidFill>
              <a:srgbClr val="344B5E"/>
            </a:solidFill>
          </a:ln>
        </p:spPr>
        <p:txBody>
          <a:bodyPr wrap="square" lIns="0" tIns="0" rIns="0" bIns="0" rtlCol="0"/>
          <a:lstStyle/>
          <a:p>
            <a:endParaRPr/>
          </a:p>
        </p:txBody>
      </p:sp>
      <p:sp>
        <p:nvSpPr>
          <p:cNvPr id="60" name="object 60"/>
          <p:cNvSpPr/>
          <p:nvPr/>
        </p:nvSpPr>
        <p:spPr>
          <a:xfrm>
            <a:off x="6102096" y="3826002"/>
            <a:ext cx="257810" cy="259079"/>
          </a:xfrm>
          <a:custGeom>
            <a:avLst/>
            <a:gdLst/>
            <a:ahLst/>
            <a:cxnLst/>
            <a:rect l="l" t="t" r="r" b="b"/>
            <a:pathLst>
              <a:path w="257810" h="259080">
                <a:moveTo>
                  <a:pt x="128777" y="0"/>
                </a:moveTo>
                <a:lnTo>
                  <a:pt x="78652" y="10185"/>
                </a:lnTo>
                <a:lnTo>
                  <a:pt x="37718" y="37957"/>
                </a:lnTo>
                <a:lnTo>
                  <a:pt x="10120" y="79134"/>
                </a:lnTo>
                <a:lnTo>
                  <a:pt x="0" y="129540"/>
                </a:lnTo>
                <a:lnTo>
                  <a:pt x="10120" y="179945"/>
                </a:lnTo>
                <a:lnTo>
                  <a:pt x="37719" y="221122"/>
                </a:lnTo>
                <a:lnTo>
                  <a:pt x="78652" y="248894"/>
                </a:lnTo>
                <a:lnTo>
                  <a:pt x="128777" y="259080"/>
                </a:lnTo>
                <a:lnTo>
                  <a:pt x="178903" y="248894"/>
                </a:lnTo>
                <a:lnTo>
                  <a:pt x="219837" y="221122"/>
                </a:lnTo>
                <a:lnTo>
                  <a:pt x="247435" y="179945"/>
                </a:lnTo>
                <a:lnTo>
                  <a:pt x="257555" y="129540"/>
                </a:lnTo>
                <a:lnTo>
                  <a:pt x="247435" y="79134"/>
                </a:lnTo>
                <a:lnTo>
                  <a:pt x="219837" y="37957"/>
                </a:lnTo>
                <a:lnTo>
                  <a:pt x="178903" y="10185"/>
                </a:lnTo>
                <a:lnTo>
                  <a:pt x="128777" y="0"/>
                </a:lnTo>
                <a:close/>
              </a:path>
            </a:pathLst>
          </a:custGeom>
          <a:solidFill>
            <a:srgbClr val="84ADAF"/>
          </a:solidFill>
        </p:spPr>
        <p:txBody>
          <a:bodyPr wrap="square" lIns="0" tIns="0" rIns="0" bIns="0" rtlCol="0"/>
          <a:lstStyle/>
          <a:p>
            <a:endParaRPr/>
          </a:p>
        </p:txBody>
      </p:sp>
      <p:sp>
        <p:nvSpPr>
          <p:cNvPr id="61" name="object 61"/>
          <p:cNvSpPr/>
          <p:nvPr/>
        </p:nvSpPr>
        <p:spPr>
          <a:xfrm>
            <a:off x="6102096" y="3826002"/>
            <a:ext cx="257810" cy="259079"/>
          </a:xfrm>
          <a:custGeom>
            <a:avLst/>
            <a:gdLst/>
            <a:ahLst/>
            <a:cxnLst/>
            <a:rect l="l" t="t" r="r" b="b"/>
            <a:pathLst>
              <a:path w="257810" h="259080">
                <a:moveTo>
                  <a:pt x="0" y="129540"/>
                </a:moveTo>
                <a:lnTo>
                  <a:pt x="10120" y="79134"/>
                </a:lnTo>
                <a:lnTo>
                  <a:pt x="37718" y="37957"/>
                </a:lnTo>
                <a:lnTo>
                  <a:pt x="78652" y="10185"/>
                </a:lnTo>
                <a:lnTo>
                  <a:pt x="128777" y="0"/>
                </a:lnTo>
                <a:lnTo>
                  <a:pt x="178903" y="10185"/>
                </a:lnTo>
                <a:lnTo>
                  <a:pt x="219837" y="37957"/>
                </a:lnTo>
                <a:lnTo>
                  <a:pt x="247435" y="79134"/>
                </a:lnTo>
                <a:lnTo>
                  <a:pt x="257555" y="129540"/>
                </a:lnTo>
                <a:lnTo>
                  <a:pt x="247435" y="179945"/>
                </a:lnTo>
                <a:lnTo>
                  <a:pt x="219837" y="221122"/>
                </a:lnTo>
                <a:lnTo>
                  <a:pt x="178903" y="248894"/>
                </a:lnTo>
                <a:lnTo>
                  <a:pt x="128777" y="259080"/>
                </a:lnTo>
                <a:lnTo>
                  <a:pt x="78652" y="248894"/>
                </a:lnTo>
                <a:lnTo>
                  <a:pt x="37718" y="221122"/>
                </a:lnTo>
                <a:lnTo>
                  <a:pt x="10120" y="179945"/>
                </a:lnTo>
                <a:lnTo>
                  <a:pt x="0" y="129540"/>
                </a:lnTo>
                <a:close/>
              </a:path>
            </a:pathLst>
          </a:custGeom>
          <a:ln w="6096">
            <a:solidFill>
              <a:srgbClr val="344B5E"/>
            </a:solidFill>
          </a:ln>
        </p:spPr>
        <p:txBody>
          <a:bodyPr wrap="square" lIns="0" tIns="0" rIns="0" bIns="0" rtlCol="0"/>
          <a:lstStyle/>
          <a:p>
            <a:endParaRPr/>
          </a:p>
        </p:txBody>
      </p:sp>
      <p:sp>
        <p:nvSpPr>
          <p:cNvPr id="62" name="object 62"/>
          <p:cNvSpPr txBox="1"/>
          <p:nvPr/>
        </p:nvSpPr>
        <p:spPr>
          <a:xfrm>
            <a:off x="1035508" y="3335019"/>
            <a:ext cx="621665" cy="258404"/>
          </a:xfrm>
          <a:prstGeom prst="rect">
            <a:avLst/>
          </a:prstGeom>
        </p:spPr>
        <p:txBody>
          <a:bodyPr vert="horz" wrap="square" lIns="0" tIns="12065" rIns="0" bIns="0" rtlCol="0">
            <a:spAutoFit/>
          </a:bodyPr>
          <a:lstStyle/>
          <a:p>
            <a:pPr marL="12700">
              <a:spcBef>
                <a:spcPts val="95"/>
              </a:spcBef>
            </a:pPr>
            <a:r>
              <a:rPr sz="1600" b="1" spc="-75" dirty="0">
                <a:solidFill>
                  <a:srgbClr val="344B5E"/>
                </a:solidFill>
                <a:latin typeface="Trebuchet MS"/>
                <a:cs typeface="Trebuchet MS"/>
              </a:rPr>
              <a:t>Bu</a:t>
            </a:r>
            <a:r>
              <a:rPr sz="1600" b="1" spc="-80" dirty="0">
                <a:solidFill>
                  <a:srgbClr val="344B5E"/>
                </a:solidFill>
                <a:latin typeface="Trebuchet MS"/>
                <a:cs typeface="Trebuchet MS"/>
              </a:rPr>
              <a:t>d</a:t>
            </a:r>
            <a:r>
              <a:rPr sz="1600" b="1" spc="-65" dirty="0">
                <a:solidFill>
                  <a:srgbClr val="344B5E"/>
                </a:solidFill>
                <a:latin typeface="Trebuchet MS"/>
                <a:cs typeface="Trebuchet MS"/>
              </a:rPr>
              <a:t>g</a:t>
            </a:r>
            <a:r>
              <a:rPr sz="1600" b="1" spc="-135" dirty="0">
                <a:solidFill>
                  <a:srgbClr val="344B5E"/>
                </a:solidFill>
                <a:latin typeface="Trebuchet MS"/>
                <a:cs typeface="Trebuchet MS"/>
              </a:rPr>
              <a:t>e</a:t>
            </a:r>
            <a:r>
              <a:rPr sz="1600" b="1" spc="-85" dirty="0">
                <a:solidFill>
                  <a:srgbClr val="344B5E"/>
                </a:solidFill>
                <a:latin typeface="Trebuchet MS"/>
                <a:cs typeface="Trebuchet MS"/>
              </a:rPr>
              <a:t>t</a:t>
            </a:r>
            <a:endParaRPr sz="1600">
              <a:latin typeface="Trebuchet MS"/>
              <a:cs typeface="Trebuchet MS"/>
            </a:endParaRPr>
          </a:p>
        </p:txBody>
      </p:sp>
      <p:sp>
        <p:nvSpPr>
          <p:cNvPr id="66" name="object 66"/>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52</a:t>
            </a:fld>
            <a:endParaRPr sz="800">
              <a:latin typeface="Arial"/>
              <a:cs typeface="Arial"/>
            </a:endParaRPr>
          </a:p>
        </p:txBody>
      </p:sp>
      <p:sp>
        <p:nvSpPr>
          <p:cNvPr id="63" name="object 63"/>
          <p:cNvSpPr txBox="1"/>
          <p:nvPr/>
        </p:nvSpPr>
        <p:spPr>
          <a:xfrm>
            <a:off x="3314446" y="5139486"/>
            <a:ext cx="1515110" cy="258404"/>
          </a:xfrm>
          <a:prstGeom prst="rect">
            <a:avLst/>
          </a:prstGeom>
        </p:spPr>
        <p:txBody>
          <a:bodyPr vert="horz" wrap="square" lIns="0" tIns="12065" rIns="0" bIns="0" rtlCol="0">
            <a:spAutoFit/>
          </a:bodyPr>
          <a:lstStyle/>
          <a:p>
            <a:pPr marL="12700">
              <a:spcBef>
                <a:spcPts val="95"/>
              </a:spcBef>
            </a:pPr>
            <a:r>
              <a:rPr sz="1600" b="1" spc="20" dirty="0">
                <a:solidFill>
                  <a:srgbClr val="344B5E"/>
                </a:solidFill>
                <a:latin typeface="Trebuchet MS"/>
                <a:cs typeface="Trebuchet MS"/>
              </a:rPr>
              <a:t>IMDB </a:t>
            </a:r>
            <a:r>
              <a:rPr sz="1600" b="1" spc="-85" dirty="0">
                <a:solidFill>
                  <a:srgbClr val="344B5E"/>
                </a:solidFill>
                <a:latin typeface="Trebuchet MS"/>
                <a:cs typeface="Trebuchet MS"/>
              </a:rPr>
              <a:t>User</a:t>
            </a:r>
            <a:r>
              <a:rPr sz="1600" b="1" spc="-320" dirty="0">
                <a:solidFill>
                  <a:srgbClr val="344B5E"/>
                </a:solidFill>
                <a:latin typeface="Trebuchet MS"/>
                <a:cs typeface="Trebuchet MS"/>
              </a:rPr>
              <a:t> </a:t>
            </a:r>
            <a:r>
              <a:rPr sz="1600" b="1" spc="-80" dirty="0">
                <a:solidFill>
                  <a:srgbClr val="344B5E"/>
                </a:solidFill>
                <a:latin typeface="Trebuchet MS"/>
                <a:cs typeface="Trebuchet MS"/>
              </a:rPr>
              <a:t>Rating</a:t>
            </a:r>
            <a:endParaRPr sz="1600">
              <a:latin typeface="Trebuchet MS"/>
              <a:cs typeface="Trebuchet MS"/>
            </a:endParaRPr>
          </a:p>
        </p:txBody>
      </p:sp>
      <p:sp>
        <p:nvSpPr>
          <p:cNvPr id="65" name="object 65"/>
          <p:cNvSpPr txBox="1"/>
          <p:nvPr/>
        </p:nvSpPr>
        <p:spPr>
          <a:xfrm>
            <a:off x="6012702" y="1684340"/>
            <a:ext cx="3109565" cy="381515"/>
          </a:xfrm>
          <a:prstGeom prst="rect">
            <a:avLst/>
          </a:prstGeom>
        </p:spPr>
        <p:txBody>
          <a:bodyPr vert="horz" wrap="square" lIns="0" tIns="12065" rIns="0" bIns="0" rtlCol="0">
            <a:spAutoFit/>
          </a:bodyPr>
          <a:lstStyle/>
          <a:p>
            <a:pPr marL="12700" marR="5080">
              <a:spcBef>
                <a:spcPts val="95"/>
              </a:spcBef>
            </a:pPr>
            <a:r>
              <a:rPr lang="zh-CN" altLang="en-US" sz="2400" dirty="0">
                <a:solidFill>
                  <a:srgbClr val="344B5E"/>
                </a:solidFill>
                <a:latin typeface="Arial"/>
                <a:cs typeface="Arial"/>
              </a:rPr>
              <a:t>径向基（</a:t>
            </a:r>
            <a:r>
              <a:rPr sz="2400" dirty="0">
                <a:solidFill>
                  <a:srgbClr val="344B5E"/>
                </a:solidFill>
                <a:latin typeface="Arial"/>
                <a:cs typeface="Arial"/>
              </a:rPr>
              <a:t>RBF</a:t>
            </a:r>
            <a:r>
              <a:rPr lang="zh-CN" altLang="en-US" sz="2400" dirty="0">
                <a:solidFill>
                  <a:srgbClr val="344B5E"/>
                </a:solidFill>
                <a:latin typeface="Arial"/>
                <a:cs typeface="Arial"/>
              </a:rPr>
              <a:t>）核函数</a:t>
            </a:r>
            <a:endParaRPr sz="2400" dirty="0">
              <a:latin typeface="Arial"/>
              <a:cs typeface="Arial"/>
            </a:endParaRPr>
          </a:p>
        </p:txBody>
      </p:sp>
      <p:sp>
        <p:nvSpPr>
          <p:cNvPr id="68" name="标题 67">
            <a:extLst>
              <a:ext uri="{FF2B5EF4-FFF2-40B4-BE49-F238E27FC236}">
                <a16:creationId xmlns:a16="http://schemas.microsoft.com/office/drawing/2014/main" id="{03BE99E3-ECE8-432D-B5D9-76DBC02DED0A}"/>
              </a:ext>
            </a:extLst>
          </p:cNvPr>
          <p:cNvSpPr>
            <a:spLocks noGrp="1"/>
          </p:cNvSpPr>
          <p:nvPr>
            <p:ph type="title"/>
          </p:nvPr>
        </p:nvSpPr>
        <p:spPr/>
        <p:txBody>
          <a:bodyPr/>
          <a:lstStyle/>
          <a:p>
            <a:r>
              <a:rPr lang="en-US" altLang="zh-CN" dirty="0"/>
              <a:t>SVM</a:t>
            </a:r>
            <a:r>
              <a:rPr lang="zh-CN" altLang="en-US" dirty="0"/>
              <a:t>高斯核函数</a:t>
            </a:r>
          </a:p>
        </p:txBody>
      </p:sp>
      <p:sp>
        <p:nvSpPr>
          <p:cNvPr id="69" name="文本框 68">
            <a:extLst>
              <a:ext uri="{FF2B5EF4-FFF2-40B4-BE49-F238E27FC236}">
                <a16:creationId xmlns:a16="http://schemas.microsoft.com/office/drawing/2014/main" id="{A8EDEB9E-C01B-4186-AACB-B035B4874EFA}"/>
              </a:ext>
            </a:extLst>
          </p:cNvPr>
          <p:cNvSpPr txBox="1"/>
          <p:nvPr/>
        </p:nvSpPr>
        <p:spPr>
          <a:xfrm>
            <a:off x="611560" y="1417638"/>
            <a:ext cx="3096344" cy="400110"/>
          </a:xfrm>
          <a:prstGeom prst="rect">
            <a:avLst/>
          </a:prstGeom>
          <a:noFill/>
        </p:spPr>
        <p:txBody>
          <a:bodyPr wrap="square" rtlCol="0">
            <a:spAutoFit/>
          </a:bodyPr>
          <a:lstStyle/>
          <a:p>
            <a:r>
              <a:rPr lang="zh-CN" altLang="en-US" sz="2000" b="1" dirty="0">
                <a:solidFill>
                  <a:srgbClr val="84ADAF"/>
                </a:solidFill>
                <a:latin typeface="Trebuchet MS"/>
                <a:cs typeface="Trebuchet MS"/>
              </a:rPr>
              <a:t>戛纳金棕榈奖得主</a:t>
            </a:r>
            <a:endParaRPr lang="zh-CN" altLang="en-US" sz="2000" dirty="0"/>
          </a:p>
        </p:txBody>
      </p:sp>
    </p:spTree>
    <p:extLst>
      <p:ext uri="{BB962C8B-B14F-4D97-AF65-F5344CB8AC3E}">
        <p14:creationId xmlns:p14="http://schemas.microsoft.com/office/powerpoint/2010/main" val="15596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53</a:t>
            </a:fld>
            <a:endParaRPr sz="800">
              <a:latin typeface="Arial"/>
              <a:cs typeface="Arial"/>
            </a:endParaRPr>
          </a:p>
        </p:txBody>
      </p:sp>
      <p:sp>
        <p:nvSpPr>
          <p:cNvPr id="3" name="object 3"/>
          <p:cNvSpPr txBox="1"/>
          <p:nvPr/>
        </p:nvSpPr>
        <p:spPr>
          <a:xfrm>
            <a:off x="444500" y="1849069"/>
            <a:ext cx="8242300" cy="3179075"/>
          </a:xfrm>
          <a:prstGeom prst="rect">
            <a:avLst/>
          </a:prstGeom>
        </p:spPr>
        <p:txBody>
          <a:bodyPr vert="horz" wrap="square" lIns="0" tIns="90170" rIns="0" bIns="0" rtlCol="0">
            <a:spAutoFit/>
          </a:bodyPr>
          <a:lstStyle/>
          <a:p>
            <a:pPr marL="12700">
              <a:spcBef>
                <a:spcPts val="710"/>
              </a:spcBef>
            </a:pPr>
            <a:r>
              <a:rPr lang="zh-CN" altLang="en-US" sz="2400" b="1" spc="-80" dirty="0">
                <a:solidFill>
                  <a:srgbClr val="84ADAF"/>
                </a:solidFill>
                <a:latin typeface="Trebuchet MS"/>
                <a:cs typeface="Trebuchet MS"/>
              </a:rPr>
              <a:t>导入包含分类方法的类：</a:t>
            </a:r>
            <a:endParaRPr sz="2400" dirty="0">
              <a:latin typeface="Trebuchet MS"/>
              <a:cs typeface="Trebuchet MS"/>
            </a:endParaRPr>
          </a:p>
          <a:p>
            <a:pPr marL="377825">
              <a:spcBef>
                <a:spcPts val="540"/>
              </a:spcBef>
            </a:pPr>
            <a:r>
              <a:rPr sz="2000" b="1" spc="-5" dirty="0">
                <a:solidFill>
                  <a:srgbClr val="8B8B8B"/>
                </a:solidFill>
                <a:latin typeface="Courier New"/>
                <a:cs typeface="Courier New"/>
              </a:rPr>
              <a:t>from sklearn.svm import</a:t>
            </a:r>
            <a:r>
              <a:rPr sz="2000" b="1" spc="60" dirty="0">
                <a:solidFill>
                  <a:srgbClr val="8B8B8B"/>
                </a:solidFill>
                <a:latin typeface="Courier New"/>
                <a:cs typeface="Courier New"/>
              </a:rPr>
              <a:t> </a:t>
            </a:r>
            <a:r>
              <a:rPr sz="2000" b="1" spc="-5" dirty="0">
                <a:solidFill>
                  <a:srgbClr val="0433FF"/>
                </a:solidFill>
                <a:latin typeface="Courier New"/>
                <a:cs typeface="Courier New"/>
              </a:rPr>
              <a:t>SVC</a:t>
            </a:r>
            <a:endParaRPr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spc="-130" dirty="0">
                <a:solidFill>
                  <a:srgbClr val="84ADAF"/>
                </a:solidFill>
                <a:latin typeface="Trebuchet MS"/>
                <a:cs typeface="Trebuchet MS"/>
              </a:rPr>
              <a:t>创建该类的一个对象：</a:t>
            </a:r>
            <a:endParaRPr sz="2400" dirty="0">
              <a:latin typeface="Trebuchet MS"/>
              <a:cs typeface="Trebuchet MS"/>
            </a:endParaRPr>
          </a:p>
          <a:p>
            <a:pPr marL="377825">
              <a:spcBef>
                <a:spcPts val="535"/>
              </a:spcBef>
            </a:pPr>
            <a:r>
              <a:rPr sz="2000" b="1" spc="-5" dirty="0">
                <a:solidFill>
                  <a:srgbClr val="6F2F9F"/>
                </a:solidFill>
                <a:latin typeface="Courier New"/>
                <a:cs typeface="Courier New"/>
              </a:rPr>
              <a:t>rbfSVC </a:t>
            </a:r>
            <a:r>
              <a:rPr sz="2000" b="1" spc="-5" dirty="0">
                <a:solidFill>
                  <a:srgbClr val="8B8B8B"/>
                </a:solidFill>
                <a:latin typeface="Courier New"/>
                <a:cs typeface="Courier New"/>
              </a:rPr>
              <a:t>= </a:t>
            </a:r>
            <a:r>
              <a:rPr sz="2000" b="1" spc="-5" dirty="0">
                <a:solidFill>
                  <a:srgbClr val="0433FF"/>
                </a:solidFill>
                <a:latin typeface="Courier New"/>
                <a:cs typeface="Courier New"/>
              </a:rPr>
              <a:t>SVC</a:t>
            </a:r>
            <a:r>
              <a:rPr sz="2000" b="1" spc="-5" dirty="0">
                <a:solidFill>
                  <a:srgbClr val="344B5E"/>
                </a:solidFill>
                <a:latin typeface="Courier New"/>
                <a:cs typeface="Courier New"/>
              </a:rPr>
              <a:t>(kernel='rbf', gamma=1.0,</a:t>
            </a:r>
            <a:r>
              <a:rPr sz="2000" b="1" spc="75" dirty="0">
                <a:solidFill>
                  <a:srgbClr val="344B5E"/>
                </a:solidFill>
                <a:latin typeface="Courier New"/>
                <a:cs typeface="Courier New"/>
              </a:rPr>
              <a:t> </a:t>
            </a:r>
            <a:r>
              <a:rPr sz="2000" b="1" spc="-5" dirty="0">
                <a:solidFill>
                  <a:srgbClr val="344B5E"/>
                </a:solidFill>
                <a:latin typeface="Courier New"/>
                <a:cs typeface="Courier New"/>
              </a:rPr>
              <a:t>C=10.0)</a:t>
            </a:r>
            <a:endParaRPr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spc="-140" dirty="0">
                <a:solidFill>
                  <a:srgbClr val="84ADAF"/>
                </a:solidFill>
                <a:latin typeface="Trebuchet MS"/>
                <a:cs typeface="Trebuchet MS"/>
              </a:rPr>
              <a:t>拟合训练数据，并预测：</a:t>
            </a:r>
            <a:endParaRPr sz="2400" dirty="0">
              <a:latin typeface="Trebuchet MS"/>
              <a:cs typeface="Trebuchet MS"/>
            </a:endParaRPr>
          </a:p>
          <a:p>
            <a:pPr marL="377825" marR="1230630">
              <a:spcBef>
                <a:spcPts val="535"/>
              </a:spcBef>
            </a:pPr>
            <a:r>
              <a:rPr sz="2000" b="1" spc="-5" dirty="0">
                <a:solidFill>
                  <a:srgbClr val="6F2F9F"/>
                </a:solidFill>
                <a:latin typeface="Courier New"/>
                <a:cs typeface="Courier New"/>
              </a:rPr>
              <a:t>rbfSVC </a:t>
            </a:r>
            <a:r>
              <a:rPr sz="2000" b="1" spc="-5" dirty="0">
                <a:solidFill>
                  <a:srgbClr val="8B8B8B"/>
                </a:solidFill>
                <a:latin typeface="Courier New"/>
                <a:cs typeface="Courier New"/>
              </a:rPr>
              <a:t>= </a:t>
            </a:r>
            <a:r>
              <a:rPr sz="2000" b="1" spc="-5" dirty="0">
                <a:solidFill>
                  <a:srgbClr val="6F2F9F"/>
                </a:solidFill>
                <a:latin typeface="Courier New"/>
                <a:cs typeface="Courier New"/>
              </a:rPr>
              <a:t>rbfSVC</a:t>
            </a:r>
            <a:r>
              <a:rPr sz="2000" b="1" spc="-5" dirty="0">
                <a:solidFill>
                  <a:srgbClr val="8B8B8B"/>
                </a:solidFill>
                <a:latin typeface="Courier New"/>
                <a:cs typeface="Courier New"/>
              </a:rPr>
              <a:t>.</a:t>
            </a:r>
            <a:r>
              <a:rPr sz="2000" b="1" spc="-5" dirty="0">
                <a:solidFill>
                  <a:srgbClr val="C00000"/>
                </a:solidFill>
                <a:latin typeface="Courier New"/>
                <a:cs typeface="Courier New"/>
              </a:rPr>
              <a:t>fit</a:t>
            </a:r>
            <a:r>
              <a:rPr sz="2000" b="1" spc="-5" dirty="0">
                <a:solidFill>
                  <a:srgbClr val="8B8B8B"/>
                </a:solidFill>
                <a:latin typeface="Courier New"/>
                <a:cs typeface="Courier New"/>
              </a:rPr>
              <a:t>(X_train, </a:t>
            </a:r>
            <a:r>
              <a:rPr sz="2000" b="1" spc="-5" dirty="0" err="1">
                <a:solidFill>
                  <a:srgbClr val="8B8B8B"/>
                </a:solidFill>
                <a:latin typeface="Courier New"/>
                <a:cs typeface="Courier New"/>
              </a:rPr>
              <a:t>y_train</a:t>
            </a:r>
            <a:r>
              <a:rPr sz="2000" b="1" spc="-5" dirty="0">
                <a:solidFill>
                  <a:srgbClr val="8B8B8B"/>
                </a:solidFill>
                <a:latin typeface="Courier New"/>
                <a:cs typeface="Courier New"/>
              </a:rPr>
              <a:t>)</a:t>
            </a:r>
            <a:endParaRPr lang="en-US" altLang="zh-CN" sz="2000" b="1" spc="-5" dirty="0">
              <a:solidFill>
                <a:srgbClr val="8B8B8B"/>
              </a:solidFill>
              <a:latin typeface="Courier New"/>
              <a:cs typeface="Courier New"/>
            </a:endParaRPr>
          </a:p>
          <a:p>
            <a:pPr marL="377825" marR="1230630">
              <a:spcBef>
                <a:spcPts val="535"/>
              </a:spcBef>
            </a:pPr>
            <a:r>
              <a:rPr sz="2000" b="1" spc="-5" dirty="0" err="1">
                <a:solidFill>
                  <a:srgbClr val="8B8B8B"/>
                </a:solidFill>
                <a:latin typeface="Courier New"/>
                <a:cs typeface="Courier New"/>
              </a:rPr>
              <a:t>y_predict</a:t>
            </a:r>
            <a:r>
              <a:rPr sz="2000" b="1" spc="-5" dirty="0">
                <a:solidFill>
                  <a:srgbClr val="8B8B8B"/>
                </a:solidFill>
                <a:latin typeface="Courier New"/>
                <a:cs typeface="Courier New"/>
              </a:rPr>
              <a:t> =</a:t>
            </a:r>
            <a:r>
              <a:rPr sz="2000" b="1" spc="5" dirty="0">
                <a:solidFill>
                  <a:srgbClr val="8B8B8B"/>
                </a:solidFill>
                <a:latin typeface="Courier New"/>
                <a:cs typeface="Courier New"/>
              </a:rPr>
              <a:t> </a:t>
            </a:r>
            <a:r>
              <a:rPr sz="2000" b="1" spc="-5" dirty="0">
                <a:solidFill>
                  <a:srgbClr val="6F2F9F"/>
                </a:solidFill>
                <a:latin typeface="Courier New"/>
                <a:cs typeface="Courier New"/>
              </a:rPr>
              <a:t>rbfSVC</a:t>
            </a:r>
            <a:r>
              <a:rPr sz="2000" b="1" spc="-5" dirty="0">
                <a:solidFill>
                  <a:srgbClr val="8B8B8B"/>
                </a:solidFill>
                <a:latin typeface="Courier New"/>
                <a:cs typeface="Courier New"/>
              </a:rPr>
              <a:t>.</a:t>
            </a:r>
            <a:r>
              <a:rPr sz="2000" b="1" spc="-5" dirty="0">
                <a:solidFill>
                  <a:srgbClr val="C00000"/>
                </a:solidFill>
                <a:latin typeface="Courier New"/>
                <a:cs typeface="Courier New"/>
              </a:rPr>
              <a:t>predict</a:t>
            </a:r>
            <a:r>
              <a:rPr sz="2000" b="1" spc="-5" dirty="0">
                <a:solidFill>
                  <a:srgbClr val="8B8B8B"/>
                </a:solidFill>
                <a:latin typeface="Courier New"/>
                <a:cs typeface="Courier New"/>
              </a:rPr>
              <a:t>(X_test)</a:t>
            </a:r>
            <a:endParaRPr sz="2000" dirty="0">
              <a:latin typeface="Courier New"/>
              <a:cs typeface="Courier New"/>
            </a:endParaRPr>
          </a:p>
        </p:txBody>
      </p:sp>
      <p:sp>
        <p:nvSpPr>
          <p:cNvPr id="6" name="标题 5">
            <a:extLst>
              <a:ext uri="{FF2B5EF4-FFF2-40B4-BE49-F238E27FC236}">
                <a16:creationId xmlns:a16="http://schemas.microsoft.com/office/drawing/2014/main" id="{35A30D96-A19F-453B-BAC0-F9C850D935C6}"/>
              </a:ext>
            </a:extLst>
          </p:cNvPr>
          <p:cNvSpPr>
            <a:spLocks noGrp="1"/>
          </p:cNvSpPr>
          <p:nvPr>
            <p:ph type="title"/>
          </p:nvPr>
        </p:nvSpPr>
        <p:spPr/>
        <p:txBody>
          <a:bodyPr/>
          <a:lstStyle/>
          <a:p>
            <a:r>
              <a:rPr lang="zh-CN" altLang="en-US" dirty="0"/>
              <a:t>使用核函数的</a:t>
            </a:r>
            <a:r>
              <a:rPr lang="en-US" altLang="zh-CN" dirty="0"/>
              <a:t>SVM</a:t>
            </a:r>
            <a:r>
              <a:rPr lang="zh-CN" altLang="en-US" dirty="0"/>
              <a:t>的语法</a:t>
            </a:r>
          </a:p>
        </p:txBody>
      </p:sp>
    </p:spTree>
    <p:extLst>
      <p:ext uri="{BB962C8B-B14F-4D97-AF65-F5344CB8AC3E}">
        <p14:creationId xmlns:p14="http://schemas.microsoft.com/office/powerpoint/2010/main" val="621694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54</a:t>
            </a:fld>
            <a:endParaRPr sz="800">
              <a:latin typeface="Arial"/>
              <a:cs typeface="Arial"/>
            </a:endParaRPr>
          </a:p>
        </p:txBody>
      </p:sp>
      <p:sp>
        <p:nvSpPr>
          <p:cNvPr id="3" name="object 3"/>
          <p:cNvSpPr txBox="1"/>
          <p:nvPr/>
        </p:nvSpPr>
        <p:spPr>
          <a:xfrm>
            <a:off x="444500" y="1849069"/>
            <a:ext cx="8242300" cy="3179075"/>
          </a:xfrm>
          <a:prstGeom prst="rect">
            <a:avLst/>
          </a:prstGeom>
        </p:spPr>
        <p:txBody>
          <a:bodyPr vert="horz" wrap="square" lIns="0" tIns="90170" rIns="0" bIns="0" rtlCol="0">
            <a:spAutoFit/>
          </a:bodyPr>
          <a:lstStyle/>
          <a:p>
            <a:pPr marL="12700">
              <a:spcBef>
                <a:spcPts val="710"/>
              </a:spcBef>
            </a:pPr>
            <a:r>
              <a:rPr lang="zh-CN" altLang="en-US" sz="2400" b="1" spc="-80" dirty="0">
                <a:solidFill>
                  <a:srgbClr val="84ADAF"/>
                </a:solidFill>
                <a:latin typeface="Trebuchet MS"/>
                <a:cs typeface="Trebuchet MS"/>
              </a:rPr>
              <a:t>导入包含分类方法的类：</a:t>
            </a:r>
            <a:endParaRPr sz="2400" dirty="0">
              <a:latin typeface="Trebuchet MS"/>
              <a:cs typeface="Trebuchet MS"/>
            </a:endParaRPr>
          </a:p>
          <a:p>
            <a:pPr marL="377825">
              <a:spcBef>
                <a:spcPts val="540"/>
              </a:spcBef>
            </a:pPr>
            <a:r>
              <a:rPr sz="2000" b="1" spc="-5" dirty="0">
                <a:solidFill>
                  <a:srgbClr val="8B8B8B"/>
                </a:solidFill>
                <a:latin typeface="Courier New"/>
                <a:cs typeface="Courier New"/>
              </a:rPr>
              <a:t>from sklearn.svm import</a:t>
            </a:r>
            <a:r>
              <a:rPr sz="2000" b="1" spc="60" dirty="0">
                <a:solidFill>
                  <a:srgbClr val="8B8B8B"/>
                </a:solidFill>
                <a:latin typeface="Courier New"/>
                <a:cs typeface="Courier New"/>
              </a:rPr>
              <a:t> </a:t>
            </a:r>
            <a:r>
              <a:rPr sz="2000" b="1" spc="-5" dirty="0">
                <a:solidFill>
                  <a:srgbClr val="0433FF"/>
                </a:solidFill>
                <a:latin typeface="Courier New"/>
                <a:cs typeface="Courier New"/>
              </a:rPr>
              <a:t>SVC</a:t>
            </a:r>
            <a:endParaRPr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spc="-130" dirty="0">
                <a:solidFill>
                  <a:srgbClr val="84ADAF"/>
                </a:solidFill>
                <a:latin typeface="Trebuchet MS"/>
                <a:cs typeface="Trebuchet MS"/>
              </a:rPr>
              <a:t>创建该类的一个对象：</a:t>
            </a:r>
            <a:endParaRPr sz="2400" dirty="0">
              <a:latin typeface="Trebuchet MS"/>
              <a:cs typeface="Trebuchet MS"/>
            </a:endParaRPr>
          </a:p>
          <a:p>
            <a:pPr marL="377825">
              <a:spcBef>
                <a:spcPts val="535"/>
              </a:spcBef>
            </a:pPr>
            <a:r>
              <a:rPr sz="2000" b="1" spc="-5" dirty="0">
                <a:solidFill>
                  <a:srgbClr val="6F2F9F"/>
                </a:solidFill>
                <a:latin typeface="Courier New"/>
                <a:cs typeface="Courier New"/>
              </a:rPr>
              <a:t>rbfSVC </a:t>
            </a:r>
            <a:r>
              <a:rPr sz="2000" b="1" spc="-5" dirty="0">
                <a:solidFill>
                  <a:srgbClr val="8B8B8B"/>
                </a:solidFill>
                <a:latin typeface="Courier New"/>
                <a:cs typeface="Courier New"/>
              </a:rPr>
              <a:t>= </a:t>
            </a:r>
            <a:r>
              <a:rPr sz="2000" b="1" spc="-5" dirty="0">
                <a:solidFill>
                  <a:srgbClr val="0433FF"/>
                </a:solidFill>
                <a:latin typeface="Courier New"/>
                <a:cs typeface="Courier New"/>
              </a:rPr>
              <a:t>SVC</a:t>
            </a:r>
            <a:r>
              <a:rPr sz="2000" b="1" spc="-5" dirty="0">
                <a:solidFill>
                  <a:srgbClr val="344B5E"/>
                </a:solidFill>
                <a:latin typeface="Courier New"/>
                <a:cs typeface="Courier New"/>
              </a:rPr>
              <a:t>(kernel='rbf', gamma=1.0,</a:t>
            </a:r>
            <a:r>
              <a:rPr sz="2000" b="1" spc="75" dirty="0">
                <a:solidFill>
                  <a:srgbClr val="344B5E"/>
                </a:solidFill>
                <a:latin typeface="Courier New"/>
                <a:cs typeface="Courier New"/>
              </a:rPr>
              <a:t> </a:t>
            </a:r>
            <a:r>
              <a:rPr sz="2000" b="1" spc="-5" dirty="0">
                <a:solidFill>
                  <a:srgbClr val="344B5E"/>
                </a:solidFill>
                <a:latin typeface="Courier New"/>
                <a:cs typeface="Courier New"/>
              </a:rPr>
              <a:t>C=10.0)</a:t>
            </a:r>
            <a:endParaRPr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spc="-140" dirty="0">
                <a:solidFill>
                  <a:srgbClr val="84ADAF"/>
                </a:solidFill>
                <a:latin typeface="Trebuchet MS"/>
                <a:cs typeface="Trebuchet MS"/>
              </a:rPr>
              <a:t>拟合训练数据，并预测：</a:t>
            </a:r>
            <a:endParaRPr sz="2400" dirty="0">
              <a:latin typeface="Trebuchet MS"/>
              <a:cs typeface="Trebuchet MS"/>
            </a:endParaRPr>
          </a:p>
          <a:p>
            <a:pPr marL="377825" marR="1230630">
              <a:spcBef>
                <a:spcPts val="535"/>
              </a:spcBef>
            </a:pPr>
            <a:r>
              <a:rPr sz="2000" b="1" spc="-5" dirty="0">
                <a:solidFill>
                  <a:srgbClr val="6F2F9F"/>
                </a:solidFill>
                <a:latin typeface="Courier New"/>
                <a:cs typeface="Courier New"/>
              </a:rPr>
              <a:t>rbfSVC </a:t>
            </a:r>
            <a:r>
              <a:rPr sz="2000" b="1" spc="-5" dirty="0">
                <a:solidFill>
                  <a:srgbClr val="8B8B8B"/>
                </a:solidFill>
                <a:latin typeface="Courier New"/>
                <a:cs typeface="Courier New"/>
              </a:rPr>
              <a:t>= </a:t>
            </a:r>
            <a:r>
              <a:rPr sz="2000" b="1" spc="-5" dirty="0">
                <a:solidFill>
                  <a:srgbClr val="6F2F9F"/>
                </a:solidFill>
                <a:latin typeface="Courier New"/>
                <a:cs typeface="Courier New"/>
              </a:rPr>
              <a:t>rbfSVC</a:t>
            </a:r>
            <a:r>
              <a:rPr sz="2000" b="1" spc="-5" dirty="0">
                <a:solidFill>
                  <a:srgbClr val="8B8B8B"/>
                </a:solidFill>
                <a:latin typeface="Courier New"/>
                <a:cs typeface="Courier New"/>
              </a:rPr>
              <a:t>.</a:t>
            </a:r>
            <a:r>
              <a:rPr sz="2000" b="1" spc="-5" dirty="0">
                <a:solidFill>
                  <a:srgbClr val="C00000"/>
                </a:solidFill>
                <a:latin typeface="Courier New"/>
                <a:cs typeface="Courier New"/>
              </a:rPr>
              <a:t>fit</a:t>
            </a:r>
            <a:r>
              <a:rPr sz="2000" b="1" spc="-5" dirty="0">
                <a:solidFill>
                  <a:srgbClr val="8B8B8B"/>
                </a:solidFill>
                <a:latin typeface="Courier New"/>
                <a:cs typeface="Courier New"/>
              </a:rPr>
              <a:t>(X_train, </a:t>
            </a:r>
            <a:r>
              <a:rPr sz="2000" b="1" spc="-5" dirty="0" err="1">
                <a:solidFill>
                  <a:srgbClr val="8B8B8B"/>
                </a:solidFill>
                <a:latin typeface="Courier New"/>
                <a:cs typeface="Courier New"/>
              </a:rPr>
              <a:t>y_train</a:t>
            </a:r>
            <a:r>
              <a:rPr sz="2000" b="1" spc="-5" dirty="0">
                <a:solidFill>
                  <a:srgbClr val="8B8B8B"/>
                </a:solidFill>
                <a:latin typeface="Courier New"/>
                <a:cs typeface="Courier New"/>
              </a:rPr>
              <a:t>)</a:t>
            </a:r>
            <a:endParaRPr lang="en-US" altLang="zh-CN" sz="2000" b="1" spc="-5" dirty="0">
              <a:solidFill>
                <a:srgbClr val="8B8B8B"/>
              </a:solidFill>
              <a:latin typeface="Courier New"/>
              <a:cs typeface="Courier New"/>
            </a:endParaRPr>
          </a:p>
          <a:p>
            <a:pPr marL="377825" marR="1230630">
              <a:spcBef>
                <a:spcPts val="535"/>
              </a:spcBef>
            </a:pPr>
            <a:r>
              <a:rPr sz="2000" b="1" spc="-5" dirty="0" err="1">
                <a:solidFill>
                  <a:srgbClr val="8B8B8B"/>
                </a:solidFill>
                <a:latin typeface="Courier New"/>
                <a:cs typeface="Courier New"/>
              </a:rPr>
              <a:t>y_predict</a:t>
            </a:r>
            <a:r>
              <a:rPr sz="2000" b="1" spc="-5" dirty="0">
                <a:solidFill>
                  <a:srgbClr val="8B8B8B"/>
                </a:solidFill>
                <a:latin typeface="Courier New"/>
                <a:cs typeface="Courier New"/>
              </a:rPr>
              <a:t> =</a:t>
            </a:r>
            <a:r>
              <a:rPr sz="2000" b="1" spc="5" dirty="0">
                <a:solidFill>
                  <a:srgbClr val="8B8B8B"/>
                </a:solidFill>
                <a:latin typeface="Courier New"/>
                <a:cs typeface="Courier New"/>
              </a:rPr>
              <a:t> </a:t>
            </a:r>
            <a:r>
              <a:rPr sz="2000" b="1" spc="-5" dirty="0">
                <a:solidFill>
                  <a:srgbClr val="6F2F9F"/>
                </a:solidFill>
                <a:latin typeface="Courier New"/>
                <a:cs typeface="Courier New"/>
              </a:rPr>
              <a:t>rbfSVC</a:t>
            </a:r>
            <a:r>
              <a:rPr sz="2000" b="1" spc="-5" dirty="0">
                <a:solidFill>
                  <a:srgbClr val="8B8B8B"/>
                </a:solidFill>
                <a:latin typeface="Courier New"/>
                <a:cs typeface="Courier New"/>
              </a:rPr>
              <a:t>.</a:t>
            </a:r>
            <a:r>
              <a:rPr sz="2000" b="1" spc="-5" dirty="0">
                <a:solidFill>
                  <a:srgbClr val="C00000"/>
                </a:solidFill>
                <a:latin typeface="Courier New"/>
                <a:cs typeface="Courier New"/>
              </a:rPr>
              <a:t>predict</a:t>
            </a:r>
            <a:r>
              <a:rPr sz="2000" b="1" spc="-5" dirty="0">
                <a:solidFill>
                  <a:srgbClr val="8B8B8B"/>
                </a:solidFill>
                <a:latin typeface="Courier New"/>
                <a:cs typeface="Courier New"/>
              </a:rPr>
              <a:t>(X_test)</a:t>
            </a:r>
            <a:endParaRPr sz="2000" dirty="0">
              <a:latin typeface="Courier New"/>
              <a:cs typeface="Courier New"/>
            </a:endParaRPr>
          </a:p>
        </p:txBody>
      </p:sp>
      <p:sp>
        <p:nvSpPr>
          <p:cNvPr id="6" name="标题 5">
            <a:extLst>
              <a:ext uri="{FF2B5EF4-FFF2-40B4-BE49-F238E27FC236}">
                <a16:creationId xmlns:a16="http://schemas.microsoft.com/office/drawing/2014/main" id="{35A30D96-A19F-453B-BAC0-F9C850D935C6}"/>
              </a:ext>
            </a:extLst>
          </p:cNvPr>
          <p:cNvSpPr>
            <a:spLocks noGrp="1"/>
          </p:cNvSpPr>
          <p:nvPr>
            <p:ph type="title"/>
          </p:nvPr>
        </p:nvSpPr>
        <p:spPr/>
        <p:txBody>
          <a:bodyPr/>
          <a:lstStyle/>
          <a:p>
            <a:r>
              <a:rPr lang="zh-CN" altLang="en-US" dirty="0"/>
              <a:t>使用核函数的</a:t>
            </a:r>
            <a:r>
              <a:rPr lang="en-US" altLang="zh-CN" dirty="0"/>
              <a:t>SVM</a:t>
            </a:r>
            <a:r>
              <a:rPr lang="zh-CN" altLang="en-US" dirty="0"/>
              <a:t>的语法</a:t>
            </a:r>
          </a:p>
        </p:txBody>
      </p:sp>
      <mc:AlternateContent xmlns:mc="http://schemas.openxmlformats.org/markup-compatibility/2006" xmlns:a14="http://schemas.microsoft.com/office/drawing/2010/main">
        <mc:Choice Requires="a14">
          <p:sp>
            <p:nvSpPr>
              <p:cNvPr id="5" name="object 5">
                <a:extLst>
                  <a:ext uri="{FF2B5EF4-FFF2-40B4-BE49-F238E27FC236}">
                    <a16:creationId xmlns:a16="http://schemas.microsoft.com/office/drawing/2014/main" id="{5E8DFEA9-8656-4DCF-9B0D-5600CD2C0948}"/>
                  </a:ext>
                </a:extLst>
              </p:cNvPr>
              <p:cNvSpPr txBox="1"/>
              <p:nvPr/>
            </p:nvSpPr>
            <p:spPr>
              <a:xfrm>
                <a:off x="8063096" y="2436970"/>
                <a:ext cx="1067486" cy="2454775"/>
              </a:xfrm>
              <a:prstGeom prst="rect">
                <a:avLst/>
              </a:prstGeom>
            </p:spPr>
            <p:txBody>
              <a:bodyPr vert="horz" wrap="square" lIns="0" tIns="12065" rIns="0" bIns="0" rtlCol="0">
                <a:spAutoFit/>
              </a:bodyPr>
              <a:lstStyle/>
              <a:p>
                <a:pPr marL="12700" marR="5080">
                  <a:lnSpc>
                    <a:spcPct val="150000"/>
                  </a:lnSpc>
                  <a:spcBef>
                    <a:spcPts val="95"/>
                  </a:spcBef>
                </a:pPr>
                <a:r>
                  <a:rPr lang="zh-CN" altLang="en-US" b="1" dirty="0">
                    <a:solidFill>
                      <a:srgbClr val="344B5E"/>
                    </a:solidFill>
                    <a:latin typeface="Trebuchet MS"/>
                    <a:cs typeface="Trebuchet MS"/>
                  </a:rPr>
                  <a:t>设置核函数，及其相应参数</a:t>
                </a:r>
                <a:r>
                  <a:rPr b="1" dirty="0">
                    <a:solidFill>
                      <a:srgbClr val="344B5E"/>
                    </a:solidFill>
                    <a:latin typeface="Trebuchet MS"/>
                    <a:cs typeface="Trebuchet MS"/>
                  </a:rPr>
                  <a:t>  (gamma).</a:t>
                </a:r>
                <a:endParaRPr lang="en-US" altLang="zh-CN" b="1" dirty="0">
                  <a:solidFill>
                    <a:srgbClr val="344B5E"/>
                  </a:solidFill>
                  <a:latin typeface="Trebuchet MS"/>
                  <a:cs typeface="Trebuchet MS"/>
                </a:endParaRPr>
              </a:p>
              <a:p>
                <a:pPr marL="12700" marR="5080">
                  <a:lnSpc>
                    <a:spcPct val="150000"/>
                  </a:lnSpc>
                  <a:spcBef>
                    <a:spcPts val="95"/>
                  </a:spcBef>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𝜸</m:t>
                      </m:r>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sSup>
                            <m:sSupPr>
                              <m:ctrlPr>
                                <a:rPr lang="en-US" altLang="zh-CN" b="1" i="1">
                                  <a:latin typeface="Cambria Math" panose="02040503050406030204" pitchFamily="18" charset="0"/>
                                </a:rPr>
                              </m:ctrlPr>
                            </m:sSupPr>
                            <m:e>
                              <m:r>
                                <a:rPr lang="zh-CN" altLang="en-US" b="1" i="1">
                                  <a:latin typeface="Cambria Math" panose="02040503050406030204" pitchFamily="18" charset="0"/>
                                </a:rPr>
                                <m:t>𝝈</m:t>
                              </m:r>
                            </m:e>
                            <m:sup>
                              <m:r>
                                <a:rPr lang="en-US" altLang="zh-CN" b="1" i="1">
                                  <a:latin typeface="Cambria Math" panose="02040503050406030204" pitchFamily="18" charset="0"/>
                                </a:rPr>
                                <m:t>𝟐</m:t>
                              </m:r>
                            </m:sup>
                          </m:sSup>
                        </m:den>
                      </m:f>
                    </m:oMath>
                  </m:oMathPara>
                </a14:m>
                <a:endParaRPr lang="zh-CN" altLang="en-US" b="1" dirty="0"/>
              </a:p>
            </p:txBody>
          </p:sp>
        </mc:Choice>
        <mc:Fallback xmlns="">
          <p:sp>
            <p:nvSpPr>
              <p:cNvPr id="5" name="object 5">
                <a:extLst>
                  <a:ext uri="{FF2B5EF4-FFF2-40B4-BE49-F238E27FC236}">
                    <a16:creationId xmlns:a16="http://schemas.microsoft.com/office/drawing/2014/main" id="{5E8DFEA9-8656-4DCF-9B0D-5600CD2C0948}"/>
                  </a:ext>
                </a:extLst>
              </p:cNvPr>
              <p:cNvSpPr txBox="1">
                <a:spLocks noRot="1" noChangeAspect="1" noMove="1" noResize="1" noEditPoints="1" noAdjustHandles="1" noChangeArrowheads="1" noChangeShapeType="1" noTextEdit="1"/>
              </p:cNvSpPr>
              <p:nvPr/>
            </p:nvSpPr>
            <p:spPr>
              <a:xfrm>
                <a:off x="8063096" y="2436970"/>
                <a:ext cx="1067486" cy="2454775"/>
              </a:xfrm>
              <a:prstGeom prst="rect">
                <a:avLst/>
              </a:prstGeom>
              <a:blipFill>
                <a:blip r:embed="rId3"/>
                <a:stretch>
                  <a:fillRect l="-12571" r="-9714"/>
                </a:stretch>
              </a:blipFill>
            </p:spPr>
            <p:txBody>
              <a:bodyPr/>
              <a:lstStyle/>
              <a:p>
                <a:r>
                  <a:rPr lang="zh-CN" altLang="en-US">
                    <a:noFill/>
                  </a:rPr>
                  <a:t> </a:t>
                </a:r>
              </a:p>
            </p:txBody>
          </p:sp>
        </mc:Fallback>
      </mc:AlternateContent>
      <p:sp>
        <p:nvSpPr>
          <p:cNvPr id="7" name="object 6">
            <a:extLst>
              <a:ext uri="{FF2B5EF4-FFF2-40B4-BE49-F238E27FC236}">
                <a16:creationId xmlns:a16="http://schemas.microsoft.com/office/drawing/2014/main" id="{F4861F75-B4FC-4B5F-84F4-FFC11795396A}"/>
              </a:ext>
            </a:extLst>
          </p:cNvPr>
          <p:cNvSpPr/>
          <p:nvPr/>
        </p:nvSpPr>
        <p:spPr>
          <a:xfrm>
            <a:off x="7689294" y="3250945"/>
            <a:ext cx="364648" cy="413413"/>
          </a:xfrm>
          <a:custGeom>
            <a:avLst/>
            <a:gdLst/>
            <a:ahLst/>
            <a:cxnLst/>
            <a:rect l="l" t="t" r="r" b="b"/>
            <a:pathLst>
              <a:path w="464820" h="386080">
                <a:moveTo>
                  <a:pt x="192785" y="0"/>
                </a:moveTo>
                <a:lnTo>
                  <a:pt x="0" y="192786"/>
                </a:lnTo>
                <a:lnTo>
                  <a:pt x="192785" y="385572"/>
                </a:lnTo>
                <a:lnTo>
                  <a:pt x="192785" y="289179"/>
                </a:lnTo>
                <a:lnTo>
                  <a:pt x="464820" y="289179"/>
                </a:lnTo>
                <a:lnTo>
                  <a:pt x="464820" y="96393"/>
                </a:lnTo>
                <a:lnTo>
                  <a:pt x="192785" y="96393"/>
                </a:lnTo>
                <a:lnTo>
                  <a:pt x="192785" y="0"/>
                </a:lnTo>
                <a:close/>
              </a:path>
            </a:pathLst>
          </a:custGeom>
          <a:solidFill>
            <a:srgbClr val="7195B0"/>
          </a:solidFill>
        </p:spPr>
        <p:txBody>
          <a:bodyPr wrap="square" lIns="0" tIns="0" rIns="0" bIns="0" rtlCol="0"/>
          <a:lstStyle/>
          <a:p>
            <a:endParaRPr/>
          </a:p>
        </p:txBody>
      </p:sp>
    </p:spTree>
    <p:extLst>
      <p:ext uri="{BB962C8B-B14F-4D97-AF65-F5344CB8AC3E}">
        <p14:creationId xmlns:p14="http://schemas.microsoft.com/office/powerpoint/2010/main" val="137049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55</a:t>
            </a:fld>
            <a:endParaRPr sz="800">
              <a:latin typeface="Arial"/>
              <a:cs typeface="Arial"/>
            </a:endParaRPr>
          </a:p>
        </p:txBody>
      </p:sp>
      <p:sp>
        <p:nvSpPr>
          <p:cNvPr id="3" name="object 3"/>
          <p:cNvSpPr txBox="1"/>
          <p:nvPr/>
        </p:nvSpPr>
        <p:spPr>
          <a:xfrm>
            <a:off x="444500" y="1849069"/>
            <a:ext cx="8242300" cy="3179075"/>
          </a:xfrm>
          <a:prstGeom prst="rect">
            <a:avLst/>
          </a:prstGeom>
        </p:spPr>
        <p:txBody>
          <a:bodyPr vert="horz" wrap="square" lIns="0" tIns="90170" rIns="0" bIns="0" rtlCol="0">
            <a:spAutoFit/>
          </a:bodyPr>
          <a:lstStyle/>
          <a:p>
            <a:pPr marL="12700">
              <a:spcBef>
                <a:spcPts val="710"/>
              </a:spcBef>
            </a:pPr>
            <a:r>
              <a:rPr lang="zh-CN" altLang="en-US" sz="2400" b="1" spc="-80" dirty="0">
                <a:solidFill>
                  <a:srgbClr val="84ADAF"/>
                </a:solidFill>
                <a:latin typeface="Trebuchet MS"/>
                <a:cs typeface="Trebuchet MS"/>
              </a:rPr>
              <a:t>导入包含分类方法的类：</a:t>
            </a:r>
            <a:endParaRPr sz="2400" dirty="0">
              <a:latin typeface="Trebuchet MS"/>
              <a:cs typeface="Trebuchet MS"/>
            </a:endParaRPr>
          </a:p>
          <a:p>
            <a:pPr marL="377825">
              <a:spcBef>
                <a:spcPts val="540"/>
              </a:spcBef>
            </a:pPr>
            <a:r>
              <a:rPr sz="2000" b="1" spc="-5" dirty="0">
                <a:solidFill>
                  <a:srgbClr val="8B8B8B"/>
                </a:solidFill>
                <a:latin typeface="Courier New"/>
                <a:cs typeface="Courier New"/>
              </a:rPr>
              <a:t>from sklearn.svm import</a:t>
            </a:r>
            <a:r>
              <a:rPr sz="2000" b="1" spc="60" dirty="0">
                <a:solidFill>
                  <a:srgbClr val="8B8B8B"/>
                </a:solidFill>
                <a:latin typeface="Courier New"/>
                <a:cs typeface="Courier New"/>
              </a:rPr>
              <a:t> </a:t>
            </a:r>
            <a:r>
              <a:rPr sz="2000" b="1" spc="-5" dirty="0">
                <a:solidFill>
                  <a:srgbClr val="0433FF"/>
                </a:solidFill>
                <a:latin typeface="Courier New"/>
                <a:cs typeface="Courier New"/>
              </a:rPr>
              <a:t>SVC</a:t>
            </a:r>
            <a:endParaRPr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spc="-130" dirty="0">
                <a:solidFill>
                  <a:srgbClr val="84ADAF"/>
                </a:solidFill>
                <a:latin typeface="Trebuchet MS"/>
                <a:cs typeface="Trebuchet MS"/>
              </a:rPr>
              <a:t>创建该类的一个对象：</a:t>
            </a:r>
            <a:endParaRPr sz="2400" dirty="0">
              <a:latin typeface="Trebuchet MS"/>
              <a:cs typeface="Trebuchet MS"/>
            </a:endParaRPr>
          </a:p>
          <a:p>
            <a:pPr marL="377825">
              <a:spcBef>
                <a:spcPts val="535"/>
              </a:spcBef>
            </a:pPr>
            <a:r>
              <a:rPr sz="2000" b="1" spc="-5" dirty="0">
                <a:solidFill>
                  <a:srgbClr val="6F2F9F"/>
                </a:solidFill>
                <a:latin typeface="Courier New"/>
                <a:cs typeface="Courier New"/>
              </a:rPr>
              <a:t>rbfSVC </a:t>
            </a:r>
            <a:r>
              <a:rPr sz="2000" b="1" spc="-5" dirty="0">
                <a:solidFill>
                  <a:srgbClr val="8B8B8B"/>
                </a:solidFill>
                <a:latin typeface="Courier New"/>
                <a:cs typeface="Courier New"/>
              </a:rPr>
              <a:t>= </a:t>
            </a:r>
            <a:r>
              <a:rPr sz="2000" b="1" spc="-5" dirty="0">
                <a:solidFill>
                  <a:srgbClr val="0433FF"/>
                </a:solidFill>
                <a:latin typeface="Courier New"/>
                <a:cs typeface="Courier New"/>
              </a:rPr>
              <a:t>SVC</a:t>
            </a:r>
            <a:r>
              <a:rPr sz="2000" b="1" spc="-5" dirty="0">
                <a:solidFill>
                  <a:srgbClr val="344B5E"/>
                </a:solidFill>
                <a:latin typeface="Courier New"/>
                <a:cs typeface="Courier New"/>
              </a:rPr>
              <a:t>(kernel='rbf', gamma=1.0,</a:t>
            </a:r>
            <a:r>
              <a:rPr sz="2000" b="1" spc="75" dirty="0">
                <a:solidFill>
                  <a:srgbClr val="344B5E"/>
                </a:solidFill>
                <a:latin typeface="Courier New"/>
                <a:cs typeface="Courier New"/>
              </a:rPr>
              <a:t> </a:t>
            </a:r>
            <a:r>
              <a:rPr sz="2000" b="1" spc="-5" dirty="0">
                <a:solidFill>
                  <a:srgbClr val="344B5E"/>
                </a:solidFill>
                <a:latin typeface="Courier New"/>
                <a:cs typeface="Courier New"/>
              </a:rPr>
              <a:t>C=10.0)</a:t>
            </a:r>
            <a:endParaRPr sz="2000" dirty="0">
              <a:latin typeface="Courier New"/>
              <a:cs typeface="Courier New"/>
            </a:endParaRPr>
          </a:p>
          <a:p>
            <a:pPr>
              <a:spcBef>
                <a:spcPts val="25"/>
              </a:spcBef>
            </a:pPr>
            <a:endParaRPr sz="1600" dirty="0">
              <a:latin typeface="Times New Roman"/>
              <a:cs typeface="Times New Roman"/>
            </a:endParaRPr>
          </a:p>
          <a:p>
            <a:pPr marL="12700"/>
            <a:r>
              <a:rPr lang="zh-CN" altLang="en-US" sz="2400" b="1" spc="-140" dirty="0">
                <a:solidFill>
                  <a:srgbClr val="84ADAF"/>
                </a:solidFill>
                <a:latin typeface="Trebuchet MS"/>
                <a:cs typeface="Trebuchet MS"/>
              </a:rPr>
              <a:t>拟合训练数据，并预测：</a:t>
            </a:r>
            <a:endParaRPr sz="2400" dirty="0">
              <a:latin typeface="Trebuchet MS"/>
              <a:cs typeface="Trebuchet MS"/>
            </a:endParaRPr>
          </a:p>
          <a:p>
            <a:pPr marL="377825" marR="1230630">
              <a:spcBef>
                <a:spcPts val="535"/>
              </a:spcBef>
            </a:pPr>
            <a:r>
              <a:rPr sz="2000" b="1" spc="-5" dirty="0">
                <a:solidFill>
                  <a:srgbClr val="6F2F9F"/>
                </a:solidFill>
                <a:latin typeface="Courier New"/>
                <a:cs typeface="Courier New"/>
              </a:rPr>
              <a:t>rbfSVC </a:t>
            </a:r>
            <a:r>
              <a:rPr sz="2000" b="1" spc="-5" dirty="0">
                <a:solidFill>
                  <a:srgbClr val="8B8B8B"/>
                </a:solidFill>
                <a:latin typeface="Courier New"/>
                <a:cs typeface="Courier New"/>
              </a:rPr>
              <a:t>= </a:t>
            </a:r>
            <a:r>
              <a:rPr sz="2000" b="1" spc="-5" dirty="0">
                <a:solidFill>
                  <a:srgbClr val="6F2F9F"/>
                </a:solidFill>
                <a:latin typeface="Courier New"/>
                <a:cs typeface="Courier New"/>
              </a:rPr>
              <a:t>rbfSVC</a:t>
            </a:r>
            <a:r>
              <a:rPr sz="2000" b="1" spc="-5" dirty="0">
                <a:solidFill>
                  <a:srgbClr val="8B8B8B"/>
                </a:solidFill>
                <a:latin typeface="Courier New"/>
                <a:cs typeface="Courier New"/>
              </a:rPr>
              <a:t>.</a:t>
            </a:r>
            <a:r>
              <a:rPr sz="2000" b="1" spc="-5" dirty="0">
                <a:solidFill>
                  <a:srgbClr val="C00000"/>
                </a:solidFill>
                <a:latin typeface="Courier New"/>
                <a:cs typeface="Courier New"/>
              </a:rPr>
              <a:t>fit</a:t>
            </a:r>
            <a:r>
              <a:rPr sz="2000" b="1" spc="-5" dirty="0">
                <a:solidFill>
                  <a:srgbClr val="8B8B8B"/>
                </a:solidFill>
                <a:latin typeface="Courier New"/>
                <a:cs typeface="Courier New"/>
              </a:rPr>
              <a:t>(X_train, </a:t>
            </a:r>
            <a:r>
              <a:rPr sz="2000" b="1" spc="-5" dirty="0" err="1">
                <a:solidFill>
                  <a:srgbClr val="8B8B8B"/>
                </a:solidFill>
                <a:latin typeface="Courier New"/>
                <a:cs typeface="Courier New"/>
              </a:rPr>
              <a:t>y_train</a:t>
            </a:r>
            <a:r>
              <a:rPr sz="2000" b="1" spc="-5" dirty="0">
                <a:solidFill>
                  <a:srgbClr val="8B8B8B"/>
                </a:solidFill>
                <a:latin typeface="Courier New"/>
                <a:cs typeface="Courier New"/>
              </a:rPr>
              <a:t>)</a:t>
            </a:r>
            <a:endParaRPr lang="en-US" altLang="zh-CN" sz="2000" b="1" spc="-5" dirty="0">
              <a:solidFill>
                <a:srgbClr val="8B8B8B"/>
              </a:solidFill>
              <a:latin typeface="Courier New"/>
              <a:cs typeface="Courier New"/>
            </a:endParaRPr>
          </a:p>
          <a:p>
            <a:pPr marL="377825" marR="1230630">
              <a:spcBef>
                <a:spcPts val="535"/>
              </a:spcBef>
            </a:pPr>
            <a:r>
              <a:rPr sz="2000" b="1" spc="-5" dirty="0" err="1">
                <a:solidFill>
                  <a:srgbClr val="8B8B8B"/>
                </a:solidFill>
                <a:latin typeface="Courier New"/>
                <a:cs typeface="Courier New"/>
              </a:rPr>
              <a:t>y_predict</a:t>
            </a:r>
            <a:r>
              <a:rPr sz="2000" b="1" spc="-5" dirty="0">
                <a:solidFill>
                  <a:srgbClr val="8B8B8B"/>
                </a:solidFill>
                <a:latin typeface="Courier New"/>
                <a:cs typeface="Courier New"/>
              </a:rPr>
              <a:t> =</a:t>
            </a:r>
            <a:r>
              <a:rPr sz="2000" b="1" spc="5" dirty="0">
                <a:solidFill>
                  <a:srgbClr val="8B8B8B"/>
                </a:solidFill>
                <a:latin typeface="Courier New"/>
                <a:cs typeface="Courier New"/>
              </a:rPr>
              <a:t> </a:t>
            </a:r>
            <a:r>
              <a:rPr sz="2000" b="1" spc="-5" dirty="0">
                <a:solidFill>
                  <a:srgbClr val="6F2F9F"/>
                </a:solidFill>
                <a:latin typeface="Courier New"/>
                <a:cs typeface="Courier New"/>
              </a:rPr>
              <a:t>rbfSVC</a:t>
            </a:r>
            <a:r>
              <a:rPr sz="2000" b="1" spc="-5" dirty="0">
                <a:solidFill>
                  <a:srgbClr val="8B8B8B"/>
                </a:solidFill>
                <a:latin typeface="Courier New"/>
                <a:cs typeface="Courier New"/>
              </a:rPr>
              <a:t>.</a:t>
            </a:r>
            <a:r>
              <a:rPr sz="2000" b="1" spc="-5" dirty="0">
                <a:solidFill>
                  <a:srgbClr val="C00000"/>
                </a:solidFill>
                <a:latin typeface="Courier New"/>
                <a:cs typeface="Courier New"/>
              </a:rPr>
              <a:t>predict</a:t>
            </a:r>
            <a:r>
              <a:rPr sz="2000" b="1" spc="-5" dirty="0">
                <a:solidFill>
                  <a:srgbClr val="8B8B8B"/>
                </a:solidFill>
                <a:latin typeface="Courier New"/>
                <a:cs typeface="Courier New"/>
              </a:rPr>
              <a:t>(X_test)</a:t>
            </a:r>
            <a:endParaRPr sz="2000" dirty="0">
              <a:latin typeface="Courier New"/>
              <a:cs typeface="Courier New"/>
            </a:endParaRPr>
          </a:p>
        </p:txBody>
      </p:sp>
      <p:sp>
        <p:nvSpPr>
          <p:cNvPr id="6" name="标题 5">
            <a:extLst>
              <a:ext uri="{FF2B5EF4-FFF2-40B4-BE49-F238E27FC236}">
                <a16:creationId xmlns:a16="http://schemas.microsoft.com/office/drawing/2014/main" id="{35A30D96-A19F-453B-BAC0-F9C850D935C6}"/>
              </a:ext>
            </a:extLst>
          </p:cNvPr>
          <p:cNvSpPr>
            <a:spLocks noGrp="1"/>
          </p:cNvSpPr>
          <p:nvPr>
            <p:ph type="title"/>
          </p:nvPr>
        </p:nvSpPr>
        <p:spPr/>
        <p:txBody>
          <a:bodyPr/>
          <a:lstStyle/>
          <a:p>
            <a:r>
              <a:rPr lang="zh-CN" altLang="en-US" dirty="0"/>
              <a:t>使用核函数的</a:t>
            </a:r>
            <a:r>
              <a:rPr lang="en-US" altLang="zh-CN" dirty="0"/>
              <a:t>SVM</a:t>
            </a:r>
            <a:r>
              <a:rPr lang="zh-CN" altLang="en-US" dirty="0"/>
              <a:t>的语法</a:t>
            </a:r>
          </a:p>
        </p:txBody>
      </p:sp>
      <p:sp>
        <p:nvSpPr>
          <p:cNvPr id="5" name="object 5">
            <a:extLst>
              <a:ext uri="{FF2B5EF4-FFF2-40B4-BE49-F238E27FC236}">
                <a16:creationId xmlns:a16="http://schemas.microsoft.com/office/drawing/2014/main" id="{BC7FFDEA-7322-4A76-8EB4-F3F1D3448D5E}"/>
              </a:ext>
            </a:extLst>
          </p:cNvPr>
          <p:cNvSpPr txBox="1"/>
          <p:nvPr/>
        </p:nvSpPr>
        <p:spPr>
          <a:xfrm>
            <a:off x="8310127" y="2707793"/>
            <a:ext cx="720080" cy="1620765"/>
          </a:xfrm>
          <a:prstGeom prst="rect">
            <a:avLst/>
          </a:prstGeom>
        </p:spPr>
        <p:txBody>
          <a:bodyPr vert="horz" wrap="square" lIns="0" tIns="12065" rIns="0" bIns="0" rtlCol="0">
            <a:spAutoFit/>
          </a:bodyPr>
          <a:lstStyle/>
          <a:p>
            <a:pPr marL="12700" marR="5080">
              <a:lnSpc>
                <a:spcPct val="150000"/>
              </a:lnSpc>
              <a:spcBef>
                <a:spcPts val="95"/>
              </a:spcBef>
            </a:pPr>
            <a:r>
              <a:rPr b="1" spc="25" dirty="0">
                <a:solidFill>
                  <a:srgbClr val="344B5E"/>
                </a:solidFill>
                <a:latin typeface="Trebuchet MS"/>
                <a:cs typeface="Trebuchet MS"/>
              </a:rPr>
              <a:t>"C" </a:t>
            </a:r>
            <a:r>
              <a:rPr lang="zh-CN" altLang="en-US" b="1" spc="-70" dirty="0">
                <a:solidFill>
                  <a:srgbClr val="344B5E"/>
                </a:solidFill>
                <a:latin typeface="Trebuchet MS"/>
                <a:cs typeface="Trebuchet MS"/>
              </a:rPr>
              <a:t>是错误项的惩罚力度</a:t>
            </a:r>
            <a:endParaRPr dirty="0">
              <a:latin typeface="Trebuchet MS"/>
              <a:cs typeface="Trebuchet MS"/>
            </a:endParaRPr>
          </a:p>
        </p:txBody>
      </p:sp>
      <p:sp>
        <p:nvSpPr>
          <p:cNvPr id="7" name="object 6">
            <a:extLst>
              <a:ext uri="{FF2B5EF4-FFF2-40B4-BE49-F238E27FC236}">
                <a16:creationId xmlns:a16="http://schemas.microsoft.com/office/drawing/2014/main" id="{D84D0B59-2034-4F3F-AC0C-926F3BF7E058}"/>
              </a:ext>
            </a:extLst>
          </p:cNvPr>
          <p:cNvSpPr/>
          <p:nvPr/>
        </p:nvSpPr>
        <p:spPr>
          <a:xfrm>
            <a:off x="7734310" y="3324860"/>
            <a:ext cx="464820" cy="386080"/>
          </a:xfrm>
          <a:custGeom>
            <a:avLst/>
            <a:gdLst/>
            <a:ahLst/>
            <a:cxnLst/>
            <a:rect l="l" t="t" r="r" b="b"/>
            <a:pathLst>
              <a:path w="464820" h="386080">
                <a:moveTo>
                  <a:pt x="192785" y="0"/>
                </a:moveTo>
                <a:lnTo>
                  <a:pt x="0" y="192786"/>
                </a:lnTo>
                <a:lnTo>
                  <a:pt x="192785" y="385572"/>
                </a:lnTo>
                <a:lnTo>
                  <a:pt x="192785" y="289179"/>
                </a:lnTo>
                <a:lnTo>
                  <a:pt x="464820" y="289179"/>
                </a:lnTo>
                <a:lnTo>
                  <a:pt x="464820" y="96393"/>
                </a:lnTo>
                <a:lnTo>
                  <a:pt x="192785" y="96393"/>
                </a:lnTo>
                <a:lnTo>
                  <a:pt x="192785" y="0"/>
                </a:lnTo>
                <a:close/>
              </a:path>
            </a:pathLst>
          </a:custGeom>
          <a:solidFill>
            <a:srgbClr val="7195B0"/>
          </a:solidFill>
        </p:spPr>
        <p:txBody>
          <a:bodyPr wrap="square" lIns="0" tIns="0" rIns="0" bIns="0" rtlCol="0"/>
          <a:lstStyle/>
          <a:p>
            <a:endParaRPr/>
          </a:p>
        </p:txBody>
      </p:sp>
      <p:sp>
        <p:nvSpPr>
          <p:cNvPr id="2" name="文本框 1">
            <a:extLst>
              <a:ext uri="{FF2B5EF4-FFF2-40B4-BE49-F238E27FC236}">
                <a16:creationId xmlns:a16="http://schemas.microsoft.com/office/drawing/2014/main" id="{2356847E-E04B-43D8-AD7F-D433F964C43D}"/>
              </a:ext>
            </a:extLst>
          </p:cNvPr>
          <p:cNvSpPr txBox="1"/>
          <p:nvPr/>
        </p:nvSpPr>
        <p:spPr>
          <a:xfrm>
            <a:off x="736932" y="5399586"/>
            <a:ext cx="7657436" cy="400110"/>
          </a:xfrm>
          <a:prstGeom prst="rect">
            <a:avLst/>
          </a:prstGeom>
          <a:noFill/>
        </p:spPr>
        <p:txBody>
          <a:bodyPr wrap="square" rtlCol="0">
            <a:spAutoFit/>
          </a:bodyPr>
          <a:lstStyle/>
          <a:p>
            <a:r>
              <a:rPr lang="en-US" altLang="zh-CN" sz="2000" dirty="0">
                <a:hlinkClick r:id="rId2"/>
              </a:rPr>
              <a:t>http://scikit-learn.org/stable/modules/generated/sklearn.svm.SVC.html</a:t>
            </a:r>
            <a:r>
              <a:rPr lang="en-US" altLang="zh-CN" sz="2000" dirty="0"/>
              <a:t> </a:t>
            </a:r>
            <a:endParaRPr lang="zh-CN" altLang="en-US" sz="2000" dirty="0"/>
          </a:p>
        </p:txBody>
      </p:sp>
      <p:sp>
        <p:nvSpPr>
          <p:cNvPr id="8" name="文本框 7">
            <a:extLst>
              <a:ext uri="{FF2B5EF4-FFF2-40B4-BE49-F238E27FC236}">
                <a16:creationId xmlns:a16="http://schemas.microsoft.com/office/drawing/2014/main" id="{536A834A-A8CB-4D57-829A-7CD9D8B30683}"/>
              </a:ext>
            </a:extLst>
          </p:cNvPr>
          <p:cNvSpPr txBox="1"/>
          <p:nvPr/>
        </p:nvSpPr>
        <p:spPr>
          <a:xfrm>
            <a:off x="2325231" y="6021288"/>
            <a:ext cx="4493538" cy="461665"/>
          </a:xfrm>
          <a:prstGeom prst="rect">
            <a:avLst/>
          </a:prstGeom>
          <a:noFill/>
        </p:spPr>
        <p:txBody>
          <a:bodyPr wrap="none" rtlCol="0">
            <a:spAutoFit/>
          </a:bodyPr>
          <a:lstStyle/>
          <a:p>
            <a:r>
              <a:rPr lang="zh-CN" altLang="en-US" sz="2400" dirty="0"/>
              <a:t>用交叉验证调节核函数及其参数</a:t>
            </a:r>
          </a:p>
        </p:txBody>
      </p:sp>
    </p:spTree>
    <p:extLst>
      <p:ext uri="{BB962C8B-B14F-4D97-AF65-F5344CB8AC3E}">
        <p14:creationId xmlns:p14="http://schemas.microsoft.com/office/powerpoint/2010/main" val="1695831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10325-8D99-4D0E-A2D1-6E407280BDF9}"/>
              </a:ext>
            </a:extLst>
          </p:cNvPr>
          <p:cNvSpPr>
            <a:spLocks noGrp="1"/>
          </p:cNvSpPr>
          <p:nvPr>
            <p:ph type="title"/>
          </p:nvPr>
        </p:nvSpPr>
        <p:spPr/>
        <p:txBody>
          <a:bodyPr/>
          <a:lstStyle/>
          <a:p>
            <a:r>
              <a:rPr lang="zh-CN" altLang="en-US" dirty="0"/>
              <a:t>各种核函数</a:t>
            </a:r>
          </a:p>
        </p:txBody>
      </p:sp>
      <p:sp>
        <p:nvSpPr>
          <p:cNvPr id="3" name="内容占位符 2">
            <a:extLst>
              <a:ext uri="{FF2B5EF4-FFF2-40B4-BE49-F238E27FC236}">
                <a16:creationId xmlns:a16="http://schemas.microsoft.com/office/drawing/2014/main" id="{1E01E969-B6BB-4A05-B30A-94C4280BB800}"/>
              </a:ext>
            </a:extLst>
          </p:cNvPr>
          <p:cNvSpPr>
            <a:spLocks noGrp="1"/>
          </p:cNvSpPr>
          <p:nvPr>
            <p:ph idx="1"/>
          </p:nvPr>
        </p:nvSpPr>
        <p:spPr>
          <a:xfrm>
            <a:off x="457200" y="1149323"/>
            <a:ext cx="8229600" cy="4984799"/>
          </a:xfrm>
        </p:spPr>
        <p:txBody>
          <a:bodyPr>
            <a:normAutofit lnSpcReduction="10000"/>
          </a:bodyPr>
          <a:lstStyle/>
          <a:p>
            <a:pPr>
              <a:lnSpc>
                <a:spcPct val="160000"/>
              </a:lnSpc>
            </a:pPr>
            <a:r>
              <a:rPr lang="en-US" altLang="zh-CN" dirty="0"/>
              <a:t>linear</a:t>
            </a:r>
          </a:p>
          <a:p>
            <a:pPr>
              <a:lnSpc>
                <a:spcPct val="160000"/>
              </a:lnSpc>
            </a:pPr>
            <a:r>
              <a:rPr lang="en-US" altLang="zh-CN" dirty="0"/>
              <a:t>poly</a:t>
            </a:r>
          </a:p>
          <a:p>
            <a:pPr>
              <a:lnSpc>
                <a:spcPct val="160000"/>
              </a:lnSpc>
            </a:pPr>
            <a:r>
              <a:rPr lang="en-US" altLang="zh-CN" dirty="0" err="1"/>
              <a:t>rbf</a:t>
            </a:r>
            <a:endParaRPr lang="en-US" altLang="zh-CN" dirty="0"/>
          </a:p>
          <a:p>
            <a:pPr>
              <a:lnSpc>
                <a:spcPct val="160000"/>
              </a:lnSpc>
            </a:pPr>
            <a:r>
              <a:rPr lang="en-US" altLang="zh-CN" dirty="0"/>
              <a:t>sigmoid</a:t>
            </a:r>
          </a:p>
          <a:p>
            <a:pPr>
              <a:lnSpc>
                <a:spcPct val="160000"/>
              </a:lnSpc>
            </a:pPr>
            <a:r>
              <a:rPr lang="en-US" altLang="zh-CN" dirty="0"/>
              <a:t>precomputed</a:t>
            </a:r>
          </a:p>
          <a:p>
            <a:pPr>
              <a:lnSpc>
                <a:spcPct val="160000"/>
              </a:lnSpc>
            </a:pPr>
            <a:r>
              <a:rPr lang="en-US" altLang="zh-CN" dirty="0"/>
              <a:t>a callable</a:t>
            </a:r>
            <a:endParaRPr lang="zh-CN" altLang="en-US" dirty="0"/>
          </a:p>
        </p:txBody>
      </p:sp>
      <p:pic>
        <p:nvPicPr>
          <p:cNvPr id="1026" name="Picture 2">
            <a:extLst>
              <a:ext uri="{FF2B5EF4-FFF2-40B4-BE49-F238E27FC236}">
                <a16:creationId xmlns:a16="http://schemas.microsoft.com/office/drawing/2014/main" id="{62AD54D8-55FD-4D4A-B548-DBB580656F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80" b="6602"/>
          <a:stretch/>
        </p:blipFill>
        <p:spPr bwMode="auto">
          <a:xfrm>
            <a:off x="2676189" y="1286252"/>
            <a:ext cx="2218881" cy="6273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7A8E64-BF67-440E-BD98-1AAD0BA06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189" y="2057195"/>
            <a:ext cx="3033543" cy="7016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FE13A58-2DBB-4E70-9BBC-7A042CD5FB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53" t="16921"/>
          <a:stretch/>
        </p:blipFill>
        <p:spPr bwMode="auto">
          <a:xfrm>
            <a:off x="2676189" y="2837344"/>
            <a:ext cx="3547575" cy="938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D798A42-8DE2-4849-9A3B-4A146506B4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189" y="3873057"/>
            <a:ext cx="3312369" cy="50659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3BBE9D8-496A-4102-9881-93FBF3CE7457}"/>
              </a:ext>
            </a:extLst>
          </p:cNvPr>
          <p:cNvSpPr txBox="1"/>
          <p:nvPr/>
        </p:nvSpPr>
        <p:spPr>
          <a:xfrm>
            <a:off x="481518" y="6207695"/>
            <a:ext cx="7974427" cy="461665"/>
          </a:xfrm>
          <a:prstGeom prst="rect">
            <a:avLst/>
          </a:prstGeom>
          <a:noFill/>
        </p:spPr>
        <p:txBody>
          <a:bodyPr wrap="none" rtlCol="0">
            <a:spAutoFit/>
          </a:bodyPr>
          <a:lstStyle/>
          <a:p>
            <a:r>
              <a:rPr lang="en-US" altLang="zh-CN" sz="2400" dirty="0">
                <a:hlinkClick r:id="rId6"/>
              </a:rPr>
              <a:t>https://scikit-learn.org/stable/modules/svm.html#svm-kernels</a:t>
            </a:r>
            <a:r>
              <a:rPr lang="en-US" altLang="zh-CN" sz="2400" dirty="0"/>
              <a:t> </a:t>
            </a:r>
            <a:endParaRPr lang="zh-CN" altLang="en-US" sz="2400" dirty="0"/>
          </a:p>
        </p:txBody>
      </p:sp>
    </p:spTree>
    <p:extLst>
      <p:ext uri="{BB962C8B-B14F-4D97-AF65-F5344CB8AC3E}">
        <p14:creationId xmlns:p14="http://schemas.microsoft.com/office/powerpoint/2010/main" val="970119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7B1BF-5DF9-4A3D-BDBB-A47F0F0F7EF2}"/>
              </a:ext>
            </a:extLst>
          </p:cNvPr>
          <p:cNvSpPr>
            <a:spLocks noGrp="1"/>
          </p:cNvSpPr>
          <p:nvPr>
            <p:ph type="title"/>
          </p:nvPr>
        </p:nvSpPr>
        <p:spPr>
          <a:xfrm>
            <a:off x="457200" y="33212"/>
            <a:ext cx="8229600" cy="634082"/>
          </a:xfrm>
        </p:spPr>
        <p:txBody>
          <a:bodyPr>
            <a:normAutofit fontScale="90000"/>
          </a:bodyPr>
          <a:lstStyle/>
          <a:p>
            <a:r>
              <a:rPr lang="zh-CN" altLang="en-US" dirty="0"/>
              <a:t>径向基核函数参数</a:t>
            </a:r>
            <a:r>
              <a:rPr lang="en-US" altLang="zh-CN" dirty="0"/>
              <a:t>gamma</a:t>
            </a:r>
            <a:r>
              <a:rPr lang="zh-CN" altLang="en-US" dirty="0"/>
              <a:t>和</a:t>
            </a:r>
            <a:r>
              <a:rPr lang="en-US" altLang="zh-CN" dirty="0"/>
              <a:t>C</a:t>
            </a:r>
            <a:endParaRPr lang="zh-CN" altLang="en-US" dirty="0"/>
          </a:p>
        </p:txBody>
      </p:sp>
      <p:pic>
        <p:nvPicPr>
          <p:cNvPr id="1026" name="Picture 2" descr="å¾1">
            <a:extLst>
              <a:ext uri="{FF2B5EF4-FFF2-40B4-BE49-F238E27FC236}">
                <a16:creationId xmlns:a16="http://schemas.microsoft.com/office/drawing/2014/main" id="{BBFCF79B-6040-496B-866D-0EE02BF5648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687" t="4429" r="7430" b="8024"/>
          <a:stretch/>
        </p:blipFill>
        <p:spPr bwMode="auto">
          <a:xfrm>
            <a:off x="611560" y="656407"/>
            <a:ext cx="7848872" cy="621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051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58</a:t>
            </a:fld>
            <a:endParaRPr sz="800">
              <a:latin typeface="Arial"/>
              <a:cs typeface="Arial"/>
            </a:endParaRPr>
          </a:p>
        </p:txBody>
      </p:sp>
      <p:sp>
        <p:nvSpPr>
          <p:cNvPr id="3" name="object 3"/>
          <p:cNvSpPr txBox="1"/>
          <p:nvPr/>
        </p:nvSpPr>
        <p:spPr>
          <a:xfrm>
            <a:off x="457200" y="1943860"/>
            <a:ext cx="2301240" cy="1207445"/>
          </a:xfrm>
          <a:prstGeom prst="rect">
            <a:avLst/>
          </a:prstGeom>
          <a:solidFill>
            <a:srgbClr val="344B5E"/>
          </a:solidFill>
        </p:spPr>
        <p:txBody>
          <a:bodyPr vert="horz" wrap="square" lIns="0" tIns="635" rIns="0" bIns="0" rtlCol="0" anchor="ctr">
            <a:noAutofit/>
          </a:bodyPr>
          <a:lstStyle/>
          <a:p>
            <a:pPr marL="747395">
              <a:lnSpc>
                <a:spcPct val="150000"/>
              </a:lnSpc>
            </a:pPr>
            <a:r>
              <a:rPr lang="zh-CN" altLang="en-US" sz="2400" b="1" spc="-100" dirty="0">
                <a:solidFill>
                  <a:schemeClr val="bg1"/>
                </a:solidFill>
                <a:latin typeface="Trebuchet MS"/>
                <a:cs typeface="Trebuchet MS"/>
              </a:rPr>
              <a:t>问题</a:t>
            </a:r>
            <a:endParaRPr sz="2400" dirty="0">
              <a:solidFill>
                <a:schemeClr val="bg1"/>
              </a:solidFill>
              <a:latin typeface="Trebuchet MS"/>
              <a:cs typeface="Trebuchet MS"/>
            </a:endParaRPr>
          </a:p>
        </p:txBody>
      </p:sp>
      <p:sp>
        <p:nvSpPr>
          <p:cNvPr id="4" name="object 4"/>
          <p:cNvSpPr txBox="1"/>
          <p:nvPr/>
        </p:nvSpPr>
        <p:spPr>
          <a:xfrm>
            <a:off x="2758439" y="1943862"/>
            <a:ext cx="5928360" cy="1207446"/>
          </a:xfrm>
          <a:prstGeom prst="rect">
            <a:avLst/>
          </a:prstGeom>
          <a:solidFill>
            <a:srgbClr val="E0EBEB"/>
          </a:solidFill>
        </p:spPr>
        <p:txBody>
          <a:bodyPr vert="horz" wrap="square" lIns="0" tIns="169545" rIns="0" bIns="0" rtlCol="0">
            <a:spAutoFit/>
          </a:bodyPr>
          <a:lstStyle/>
          <a:p>
            <a:pPr marL="183515" marR="135255">
              <a:lnSpc>
                <a:spcPct val="150000"/>
              </a:lnSpc>
              <a:spcBef>
                <a:spcPts val="1335"/>
              </a:spcBef>
            </a:pPr>
            <a:r>
              <a:rPr lang="zh-CN" altLang="en-US" sz="2400" dirty="0">
                <a:solidFill>
                  <a:srgbClr val="344B5E"/>
                </a:solidFill>
                <a:latin typeface="Arial"/>
                <a:cs typeface="Arial"/>
              </a:rPr>
              <a:t>使用</a:t>
            </a:r>
            <a:r>
              <a:rPr lang="en-US" sz="2400" dirty="0">
                <a:solidFill>
                  <a:srgbClr val="344B5E"/>
                </a:solidFill>
                <a:latin typeface="Arial"/>
                <a:cs typeface="Arial"/>
              </a:rPr>
              <a:t>RBF</a:t>
            </a:r>
            <a:r>
              <a:rPr lang="zh-CN" altLang="en-US" sz="2400" dirty="0">
                <a:solidFill>
                  <a:srgbClr val="344B5E"/>
                </a:solidFill>
                <a:latin typeface="Arial"/>
                <a:cs typeface="Arial"/>
              </a:rPr>
              <a:t>核函数的</a:t>
            </a:r>
            <a:r>
              <a:rPr sz="2400" dirty="0">
                <a:solidFill>
                  <a:srgbClr val="344B5E"/>
                </a:solidFill>
                <a:latin typeface="Arial"/>
                <a:cs typeface="Arial"/>
              </a:rPr>
              <a:t>SVM</a:t>
            </a:r>
            <a:r>
              <a:rPr lang="zh-CN" altLang="en-US" sz="2400" dirty="0">
                <a:solidFill>
                  <a:srgbClr val="344B5E"/>
                </a:solidFill>
                <a:latin typeface="Arial"/>
                <a:cs typeface="Arial"/>
              </a:rPr>
              <a:t>，在大量特征或数据时，训练速度非常慢</a:t>
            </a:r>
            <a:endParaRPr sz="2400" dirty="0">
              <a:latin typeface="Arial"/>
              <a:cs typeface="Arial"/>
            </a:endParaRPr>
          </a:p>
        </p:txBody>
      </p:sp>
      <p:sp>
        <p:nvSpPr>
          <p:cNvPr id="7" name="标题 6">
            <a:extLst>
              <a:ext uri="{FF2B5EF4-FFF2-40B4-BE49-F238E27FC236}">
                <a16:creationId xmlns:a16="http://schemas.microsoft.com/office/drawing/2014/main" id="{F8C03187-FE98-48B9-A12D-5F925EA43EE2}"/>
              </a:ext>
            </a:extLst>
          </p:cNvPr>
          <p:cNvSpPr>
            <a:spLocks noGrp="1"/>
          </p:cNvSpPr>
          <p:nvPr>
            <p:ph type="title"/>
          </p:nvPr>
        </p:nvSpPr>
        <p:spPr/>
        <p:txBody>
          <a:bodyPr/>
          <a:lstStyle/>
          <a:p>
            <a:r>
              <a:rPr lang="zh-CN" altLang="en-US" dirty="0"/>
              <a:t>特征过载</a:t>
            </a:r>
          </a:p>
        </p:txBody>
      </p:sp>
    </p:spTree>
    <p:extLst>
      <p:ext uri="{BB962C8B-B14F-4D97-AF65-F5344CB8AC3E}">
        <p14:creationId xmlns:p14="http://schemas.microsoft.com/office/powerpoint/2010/main" val="3659611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59</a:t>
            </a:fld>
            <a:endParaRPr sz="800">
              <a:latin typeface="Arial"/>
              <a:cs typeface="Arial"/>
            </a:endParaRPr>
          </a:p>
        </p:txBody>
      </p:sp>
      <p:sp>
        <p:nvSpPr>
          <p:cNvPr id="3" name="object 3"/>
          <p:cNvSpPr txBox="1"/>
          <p:nvPr/>
        </p:nvSpPr>
        <p:spPr>
          <a:xfrm>
            <a:off x="457200" y="1943860"/>
            <a:ext cx="2301240" cy="1207445"/>
          </a:xfrm>
          <a:prstGeom prst="rect">
            <a:avLst/>
          </a:prstGeom>
          <a:solidFill>
            <a:srgbClr val="344B5E"/>
          </a:solidFill>
        </p:spPr>
        <p:txBody>
          <a:bodyPr vert="horz" wrap="square" lIns="0" tIns="635" rIns="0" bIns="0" rtlCol="0" anchor="ctr">
            <a:noAutofit/>
          </a:bodyPr>
          <a:lstStyle/>
          <a:p>
            <a:pPr marL="747395"/>
            <a:r>
              <a:rPr lang="zh-CN" altLang="en-US" sz="2400" b="1" spc="-100" dirty="0">
                <a:solidFill>
                  <a:schemeClr val="bg1"/>
                </a:solidFill>
                <a:latin typeface="Trebuchet MS"/>
                <a:cs typeface="Trebuchet MS"/>
              </a:rPr>
              <a:t>问题</a:t>
            </a:r>
            <a:endParaRPr sz="2400" dirty="0">
              <a:solidFill>
                <a:schemeClr val="bg1"/>
              </a:solidFill>
              <a:latin typeface="Trebuchet MS"/>
              <a:cs typeface="Trebuchet MS"/>
            </a:endParaRPr>
          </a:p>
        </p:txBody>
      </p:sp>
      <p:sp>
        <p:nvSpPr>
          <p:cNvPr id="4" name="object 4"/>
          <p:cNvSpPr txBox="1"/>
          <p:nvPr/>
        </p:nvSpPr>
        <p:spPr>
          <a:xfrm>
            <a:off x="2758439" y="1943862"/>
            <a:ext cx="5928360" cy="1207446"/>
          </a:xfrm>
          <a:prstGeom prst="rect">
            <a:avLst/>
          </a:prstGeom>
          <a:solidFill>
            <a:srgbClr val="E0EBEB"/>
          </a:solidFill>
        </p:spPr>
        <p:txBody>
          <a:bodyPr vert="horz" wrap="square" lIns="0" tIns="169545" rIns="0" bIns="0" rtlCol="0">
            <a:spAutoFit/>
          </a:bodyPr>
          <a:lstStyle/>
          <a:p>
            <a:pPr marL="183515" marR="135255">
              <a:lnSpc>
                <a:spcPct val="150000"/>
              </a:lnSpc>
              <a:spcBef>
                <a:spcPts val="1335"/>
              </a:spcBef>
            </a:pPr>
            <a:r>
              <a:rPr lang="zh-CN" altLang="en-US" sz="2400" dirty="0">
                <a:solidFill>
                  <a:srgbClr val="344B5E"/>
                </a:solidFill>
                <a:latin typeface="Arial"/>
                <a:cs typeface="Arial"/>
              </a:rPr>
              <a:t>使用</a:t>
            </a:r>
            <a:r>
              <a:rPr lang="en-US" sz="2400" dirty="0">
                <a:solidFill>
                  <a:srgbClr val="344B5E"/>
                </a:solidFill>
                <a:latin typeface="Arial"/>
                <a:cs typeface="Arial"/>
              </a:rPr>
              <a:t>RBF</a:t>
            </a:r>
            <a:r>
              <a:rPr lang="zh-CN" altLang="en-US" sz="2400" dirty="0">
                <a:solidFill>
                  <a:srgbClr val="344B5E"/>
                </a:solidFill>
                <a:latin typeface="Arial"/>
                <a:cs typeface="Arial"/>
              </a:rPr>
              <a:t>核函数的</a:t>
            </a:r>
            <a:r>
              <a:rPr sz="2400" dirty="0">
                <a:solidFill>
                  <a:srgbClr val="344B5E"/>
                </a:solidFill>
                <a:latin typeface="Arial"/>
                <a:cs typeface="Arial"/>
              </a:rPr>
              <a:t>SVM</a:t>
            </a:r>
            <a:r>
              <a:rPr lang="zh-CN" altLang="en-US" sz="2400" dirty="0">
                <a:solidFill>
                  <a:srgbClr val="344B5E"/>
                </a:solidFill>
                <a:latin typeface="Arial"/>
                <a:cs typeface="Arial"/>
              </a:rPr>
              <a:t>，在大量特征或数据时，训练速度非常慢</a:t>
            </a:r>
            <a:endParaRPr sz="2400" dirty="0">
              <a:latin typeface="Arial"/>
              <a:cs typeface="Arial"/>
            </a:endParaRPr>
          </a:p>
        </p:txBody>
      </p:sp>
      <p:sp>
        <p:nvSpPr>
          <p:cNvPr id="7" name="标题 6">
            <a:extLst>
              <a:ext uri="{FF2B5EF4-FFF2-40B4-BE49-F238E27FC236}">
                <a16:creationId xmlns:a16="http://schemas.microsoft.com/office/drawing/2014/main" id="{F8C03187-FE98-48B9-A12D-5F925EA43EE2}"/>
              </a:ext>
            </a:extLst>
          </p:cNvPr>
          <p:cNvSpPr>
            <a:spLocks noGrp="1"/>
          </p:cNvSpPr>
          <p:nvPr>
            <p:ph type="title"/>
          </p:nvPr>
        </p:nvSpPr>
        <p:spPr/>
        <p:txBody>
          <a:bodyPr/>
          <a:lstStyle/>
          <a:p>
            <a:r>
              <a:rPr lang="zh-CN" altLang="en-US" dirty="0"/>
              <a:t>特征过载</a:t>
            </a:r>
          </a:p>
        </p:txBody>
      </p:sp>
      <p:sp>
        <p:nvSpPr>
          <p:cNvPr id="6" name="object 4">
            <a:extLst>
              <a:ext uri="{FF2B5EF4-FFF2-40B4-BE49-F238E27FC236}">
                <a16:creationId xmlns:a16="http://schemas.microsoft.com/office/drawing/2014/main" id="{6A68FD42-DF8E-4A7F-974A-E12A0E85CE93}"/>
              </a:ext>
            </a:extLst>
          </p:cNvPr>
          <p:cNvSpPr txBox="1"/>
          <p:nvPr/>
        </p:nvSpPr>
        <p:spPr>
          <a:xfrm>
            <a:off x="457200" y="3214876"/>
            <a:ext cx="2301240" cy="1207445"/>
          </a:xfrm>
          <a:prstGeom prst="rect">
            <a:avLst/>
          </a:prstGeom>
          <a:solidFill>
            <a:srgbClr val="344B5E"/>
          </a:solidFill>
        </p:spPr>
        <p:txBody>
          <a:bodyPr vert="horz" wrap="square" lIns="0" tIns="0" rIns="0" bIns="0" rtlCol="0" anchor="ctr">
            <a:noAutofit/>
          </a:bodyPr>
          <a:lstStyle/>
          <a:p>
            <a:pPr marL="753745"/>
            <a:r>
              <a:rPr lang="zh-CN" altLang="en-US" sz="2400" b="1" spc="-85" dirty="0">
                <a:solidFill>
                  <a:schemeClr val="bg1"/>
                </a:solidFill>
                <a:latin typeface="Trebuchet MS"/>
                <a:cs typeface="Trebuchet MS"/>
              </a:rPr>
              <a:t>解决</a:t>
            </a:r>
            <a:endParaRPr sz="2400" dirty="0">
              <a:solidFill>
                <a:schemeClr val="bg1"/>
              </a:solidFill>
              <a:latin typeface="Trebuchet MS"/>
              <a:cs typeface="Trebuchet MS"/>
            </a:endParaRPr>
          </a:p>
        </p:txBody>
      </p:sp>
      <p:sp>
        <p:nvSpPr>
          <p:cNvPr id="8" name="object 6">
            <a:extLst>
              <a:ext uri="{FF2B5EF4-FFF2-40B4-BE49-F238E27FC236}">
                <a16:creationId xmlns:a16="http://schemas.microsoft.com/office/drawing/2014/main" id="{57A3E7B2-26C5-4E65-89EB-9380BF6AE422}"/>
              </a:ext>
            </a:extLst>
          </p:cNvPr>
          <p:cNvSpPr txBox="1"/>
          <p:nvPr/>
        </p:nvSpPr>
        <p:spPr>
          <a:xfrm>
            <a:off x="2758439" y="3214877"/>
            <a:ext cx="5928360" cy="1208729"/>
          </a:xfrm>
          <a:prstGeom prst="rect">
            <a:avLst/>
          </a:prstGeom>
          <a:solidFill>
            <a:srgbClr val="E0EBEB"/>
          </a:solidFill>
        </p:spPr>
        <p:txBody>
          <a:bodyPr vert="horz" wrap="square" lIns="0" tIns="170815" rIns="0" bIns="0" rtlCol="0">
            <a:spAutoFit/>
          </a:bodyPr>
          <a:lstStyle/>
          <a:p>
            <a:pPr marL="469900" marR="231775" indent="-286385">
              <a:lnSpc>
                <a:spcPct val="150000"/>
              </a:lnSpc>
              <a:spcBef>
                <a:spcPts val="1345"/>
              </a:spcBef>
              <a:buFont typeface="Wingdings"/>
              <a:buChar char=""/>
              <a:tabLst>
                <a:tab pos="469900" algn="l"/>
                <a:tab pos="470534" algn="l"/>
              </a:tabLst>
            </a:pPr>
            <a:r>
              <a:rPr lang="zh-CN" altLang="en-US" sz="2400" dirty="0">
                <a:solidFill>
                  <a:srgbClr val="344B5E"/>
                </a:solidFill>
                <a:latin typeface="Arial"/>
                <a:cs typeface="Arial"/>
              </a:rPr>
              <a:t>使用</a:t>
            </a:r>
            <a:r>
              <a:rPr sz="2400" dirty="0" err="1">
                <a:solidFill>
                  <a:srgbClr val="344B5E"/>
                </a:solidFill>
                <a:latin typeface="Arial"/>
                <a:cs typeface="Arial"/>
              </a:rPr>
              <a:t>Nystroem</a:t>
            </a:r>
            <a:r>
              <a:rPr lang="zh-CN" altLang="en-US" sz="2400" dirty="0">
                <a:solidFill>
                  <a:srgbClr val="344B5E"/>
                </a:solidFill>
                <a:latin typeface="Arial"/>
                <a:cs typeface="Arial"/>
              </a:rPr>
              <a:t>或</a:t>
            </a:r>
            <a:r>
              <a:rPr sz="2400" dirty="0">
                <a:solidFill>
                  <a:srgbClr val="344B5E"/>
                </a:solidFill>
                <a:latin typeface="Arial"/>
                <a:cs typeface="Arial"/>
              </a:rPr>
              <a:t>RBF sampler</a:t>
            </a:r>
            <a:r>
              <a:rPr lang="zh-CN" altLang="en-US" sz="2400" dirty="0">
                <a:solidFill>
                  <a:srgbClr val="344B5E"/>
                </a:solidFill>
                <a:latin typeface="Arial"/>
                <a:cs typeface="Arial"/>
              </a:rPr>
              <a:t>构建</a:t>
            </a:r>
            <a:r>
              <a:rPr lang="zh-CN" altLang="en-US" sz="2400" b="1" dirty="0">
                <a:solidFill>
                  <a:srgbClr val="0433FF"/>
                </a:solidFill>
                <a:latin typeface="Arial"/>
                <a:cs typeface="Arial"/>
              </a:rPr>
              <a:t>近似核映射</a:t>
            </a:r>
            <a:endParaRPr sz="2400" b="1" dirty="0">
              <a:solidFill>
                <a:srgbClr val="0433FF"/>
              </a:solidFill>
              <a:latin typeface="Arial"/>
              <a:cs typeface="Arial"/>
            </a:endParaRPr>
          </a:p>
        </p:txBody>
      </p:sp>
    </p:spTree>
    <p:extLst>
      <p:ext uri="{BB962C8B-B14F-4D97-AF65-F5344CB8AC3E}">
        <p14:creationId xmlns:p14="http://schemas.microsoft.com/office/powerpoint/2010/main" val="197277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5" name="object 5"/>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6" name="object 6"/>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7" name="object 7"/>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8" name="object 8"/>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9" name="object 9"/>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0" name="object 10"/>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1" name="object 11"/>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7883653" y="253060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5" name="object 15"/>
          <p:cNvSpPr/>
          <p:nvPr/>
        </p:nvSpPr>
        <p:spPr>
          <a:xfrm>
            <a:off x="7883653" y="2530602"/>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txBox="1"/>
          <p:nvPr/>
        </p:nvSpPr>
        <p:spPr>
          <a:xfrm>
            <a:off x="4331588" y="4052823"/>
            <a:ext cx="2723001"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17" name="object 17"/>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8" name="object 18"/>
          <p:cNvSpPr txBox="1"/>
          <p:nvPr/>
        </p:nvSpPr>
        <p:spPr>
          <a:xfrm>
            <a:off x="496061" y="2547257"/>
            <a:ext cx="1306450" cy="628377"/>
          </a:xfrm>
          <a:prstGeom prst="rect">
            <a:avLst/>
          </a:prstGeom>
        </p:spPr>
        <p:txBody>
          <a:bodyPr vert="horz" wrap="square" lIns="0" tIns="12700" rIns="0" bIns="0" rtlCol="0">
            <a:spAutoFit/>
          </a:bodyPr>
          <a:lstStyle/>
          <a:p>
            <a:pPr marL="12065" marR="5080" indent="635" algn="ctr">
              <a:spcBef>
                <a:spcPts val="100"/>
              </a:spcBef>
            </a:pPr>
            <a:r>
              <a:rPr lang="zh-CN" altLang="en-US" sz="2000" dirty="0">
                <a:latin typeface="Trebuchet MS"/>
                <a:cs typeface="Trebuchet MS"/>
              </a:rPr>
              <a:t>治疗五年后，病人的状况</a:t>
            </a:r>
            <a:endParaRPr sz="2000" dirty="0">
              <a:latin typeface="Trebuchet MS"/>
              <a:cs typeface="Trebuchet MS"/>
            </a:endParaRPr>
          </a:p>
        </p:txBody>
      </p:sp>
      <p:sp>
        <p:nvSpPr>
          <p:cNvPr id="19" name="object 19"/>
          <p:cNvSpPr/>
          <p:nvPr/>
        </p:nvSpPr>
        <p:spPr>
          <a:xfrm>
            <a:off x="5058155" y="3224783"/>
            <a:ext cx="3096260" cy="0"/>
          </a:xfrm>
          <a:custGeom>
            <a:avLst/>
            <a:gdLst/>
            <a:ahLst/>
            <a:cxnLst/>
            <a:rect l="l" t="t" r="r" b="b"/>
            <a:pathLst>
              <a:path w="3096259">
                <a:moveTo>
                  <a:pt x="0" y="0"/>
                </a:moveTo>
                <a:lnTo>
                  <a:pt x="3095878" y="0"/>
                </a:lnTo>
              </a:path>
            </a:pathLst>
          </a:custGeom>
          <a:ln w="25908">
            <a:solidFill>
              <a:srgbClr val="84ADAF"/>
            </a:solidFill>
          </a:ln>
        </p:spPr>
        <p:txBody>
          <a:bodyPr wrap="square" lIns="0" tIns="0" rIns="0" bIns="0" rtlCol="0"/>
          <a:lstStyle/>
          <a:p>
            <a:endParaRPr/>
          </a:p>
        </p:txBody>
      </p:sp>
      <p:sp>
        <p:nvSpPr>
          <p:cNvPr id="20" name="object 20"/>
          <p:cNvSpPr/>
          <p:nvPr/>
        </p:nvSpPr>
        <p:spPr>
          <a:xfrm>
            <a:off x="3007614" y="3224783"/>
            <a:ext cx="1997710" cy="0"/>
          </a:xfrm>
          <a:custGeom>
            <a:avLst/>
            <a:gdLst/>
            <a:ahLst/>
            <a:cxnLst/>
            <a:rect l="l" t="t" r="r" b="b"/>
            <a:pathLst>
              <a:path w="1997710">
                <a:moveTo>
                  <a:pt x="0" y="0"/>
                </a:moveTo>
                <a:lnTo>
                  <a:pt x="1997202" y="0"/>
                </a:lnTo>
              </a:path>
            </a:pathLst>
          </a:custGeom>
          <a:ln w="25908">
            <a:solidFill>
              <a:srgbClr val="84ADAF"/>
            </a:solidFill>
          </a:ln>
        </p:spPr>
        <p:txBody>
          <a:bodyPr wrap="square" lIns="0" tIns="0" rIns="0" bIns="0" rtlCol="0"/>
          <a:lstStyle/>
          <a:p>
            <a:endParaRPr/>
          </a:p>
        </p:txBody>
      </p:sp>
      <p:sp>
        <p:nvSpPr>
          <p:cNvPr id="21" name="object 21"/>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22" name="object 22"/>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23" name="object 23"/>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4" name="object 24"/>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25" name="object 25"/>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26" name="object 26"/>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7" name="object 27"/>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28" name="object 28"/>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9" name="object 29"/>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30" name="object 30"/>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31" name="object 31"/>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2" name="object 32"/>
          <p:cNvSpPr/>
          <p:nvPr/>
        </p:nvSpPr>
        <p:spPr>
          <a:xfrm>
            <a:off x="5031485" y="2257045"/>
            <a:ext cx="0" cy="1712595"/>
          </a:xfrm>
          <a:custGeom>
            <a:avLst/>
            <a:gdLst/>
            <a:ahLst/>
            <a:cxnLst/>
            <a:rect l="l" t="t" r="r" b="b"/>
            <a:pathLst>
              <a:path h="1712595">
                <a:moveTo>
                  <a:pt x="0" y="1712340"/>
                </a:moveTo>
                <a:lnTo>
                  <a:pt x="0" y="0"/>
                </a:lnTo>
              </a:path>
            </a:pathLst>
          </a:custGeom>
          <a:ln w="53340">
            <a:solidFill>
              <a:srgbClr val="6F2F9F"/>
            </a:solidFill>
          </a:ln>
        </p:spPr>
        <p:txBody>
          <a:bodyPr wrap="square" lIns="0" tIns="0" rIns="0" bIns="0" rtlCol="0"/>
          <a:lstStyle/>
          <a:p>
            <a:endParaRPr/>
          </a:p>
        </p:txBody>
      </p:sp>
      <p:sp>
        <p:nvSpPr>
          <p:cNvPr id="33" name="object 33"/>
          <p:cNvSpPr txBox="1"/>
          <p:nvPr/>
        </p:nvSpPr>
        <p:spPr>
          <a:xfrm>
            <a:off x="458723" y="4629151"/>
            <a:ext cx="2673117" cy="449482"/>
          </a:xfrm>
          <a:prstGeom prst="rect">
            <a:avLst/>
          </a:prstGeom>
          <a:solidFill>
            <a:srgbClr val="6F2F9F">
              <a:alpha val="59999"/>
            </a:srgbClr>
          </a:solidFill>
        </p:spPr>
        <p:txBody>
          <a:bodyPr vert="horz" wrap="square" lIns="0" tIns="79375" rIns="0" bIns="0" rtlCol="0">
            <a:spAutoFit/>
          </a:bodyPr>
          <a:lstStyle/>
          <a:p>
            <a:pPr marL="478790" algn="ctr">
              <a:spcBef>
                <a:spcPts val="625"/>
              </a:spcBef>
            </a:pPr>
            <a:r>
              <a:rPr lang="zh-CN" altLang="en-US" sz="2400" b="1" spc="-35" dirty="0">
                <a:solidFill>
                  <a:srgbClr val="FFFFFF"/>
                </a:solidFill>
                <a:latin typeface="Trebuchet MS"/>
                <a:cs typeface="Trebuchet MS"/>
              </a:rPr>
              <a:t>无分类错误</a:t>
            </a:r>
            <a:endParaRPr sz="2400" dirty="0">
              <a:latin typeface="Trebuchet MS"/>
              <a:cs typeface="Trebuchet MS"/>
            </a:endParaRPr>
          </a:p>
        </p:txBody>
      </p:sp>
      <p:sp>
        <p:nvSpPr>
          <p:cNvPr id="36" name="标题 35">
            <a:extLst>
              <a:ext uri="{FF2B5EF4-FFF2-40B4-BE49-F238E27FC236}">
                <a16:creationId xmlns:a16="http://schemas.microsoft.com/office/drawing/2014/main" id="{FDB26BBF-2D6C-4EE8-9349-EEF530049C37}"/>
              </a:ext>
            </a:extLst>
          </p:cNvPr>
          <p:cNvSpPr>
            <a:spLocks noGrp="1"/>
          </p:cNvSpPr>
          <p:nvPr>
            <p:ph type="title"/>
          </p:nvPr>
        </p:nvSpPr>
        <p:spPr/>
        <p:txBody>
          <a:bodyPr/>
          <a:lstStyle/>
          <a:p>
            <a:r>
              <a:rPr lang="zh-CN" altLang="en-US" dirty="0"/>
              <a:t>支持向量机</a:t>
            </a:r>
          </a:p>
        </p:txBody>
      </p:sp>
    </p:spTree>
    <p:extLst>
      <p:ext uri="{BB962C8B-B14F-4D97-AF65-F5344CB8AC3E}">
        <p14:creationId xmlns:p14="http://schemas.microsoft.com/office/powerpoint/2010/main" val="24285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60</a:t>
            </a:fld>
            <a:endParaRPr sz="800">
              <a:latin typeface="Arial"/>
              <a:cs typeface="Arial"/>
            </a:endParaRPr>
          </a:p>
        </p:txBody>
      </p:sp>
      <p:sp>
        <p:nvSpPr>
          <p:cNvPr id="3" name="object 3"/>
          <p:cNvSpPr txBox="1"/>
          <p:nvPr/>
        </p:nvSpPr>
        <p:spPr>
          <a:xfrm>
            <a:off x="457200" y="1943860"/>
            <a:ext cx="2301240" cy="1207445"/>
          </a:xfrm>
          <a:prstGeom prst="rect">
            <a:avLst/>
          </a:prstGeom>
          <a:solidFill>
            <a:srgbClr val="344B5E"/>
          </a:solidFill>
        </p:spPr>
        <p:txBody>
          <a:bodyPr vert="horz" wrap="square" lIns="0" tIns="635" rIns="0" bIns="0" rtlCol="0" anchor="ctr">
            <a:noAutofit/>
          </a:bodyPr>
          <a:lstStyle/>
          <a:p>
            <a:pPr marL="747395"/>
            <a:r>
              <a:rPr lang="zh-CN" altLang="en-US" sz="2400" b="1" spc="-100" dirty="0">
                <a:solidFill>
                  <a:schemeClr val="bg1"/>
                </a:solidFill>
                <a:latin typeface="Trebuchet MS"/>
                <a:cs typeface="Trebuchet MS"/>
              </a:rPr>
              <a:t>问题</a:t>
            </a:r>
            <a:endParaRPr sz="2400" dirty="0">
              <a:solidFill>
                <a:schemeClr val="bg1"/>
              </a:solidFill>
              <a:latin typeface="Trebuchet MS"/>
              <a:cs typeface="Trebuchet MS"/>
            </a:endParaRPr>
          </a:p>
        </p:txBody>
      </p:sp>
      <p:sp>
        <p:nvSpPr>
          <p:cNvPr id="4" name="object 4"/>
          <p:cNvSpPr txBox="1"/>
          <p:nvPr/>
        </p:nvSpPr>
        <p:spPr>
          <a:xfrm>
            <a:off x="2758439" y="1943862"/>
            <a:ext cx="5928360" cy="1207446"/>
          </a:xfrm>
          <a:prstGeom prst="rect">
            <a:avLst/>
          </a:prstGeom>
          <a:solidFill>
            <a:srgbClr val="E0EBEB"/>
          </a:solidFill>
        </p:spPr>
        <p:txBody>
          <a:bodyPr vert="horz" wrap="square" lIns="0" tIns="169545" rIns="0" bIns="0" rtlCol="0">
            <a:spAutoFit/>
          </a:bodyPr>
          <a:lstStyle/>
          <a:p>
            <a:pPr marL="183515" marR="135255">
              <a:lnSpc>
                <a:spcPct val="150000"/>
              </a:lnSpc>
              <a:spcBef>
                <a:spcPts val="1335"/>
              </a:spcBef>
            </a:pPr>
            <a:r>
              <a:rPr lang="zh-CN" altLang="en-US" sz="2400" dirty="0">
                <a:solidFill>
                  <a:srgbClr val="344B5E"/>
                </a:solidFill>
                <a:latin typeface="Arial"/>
                <a:cs typeface="Arial"/>
              </a:rPr>
              <a:t>使用</a:t>
            </a:r>
            <a:r>
              <a:rPr lang="en-US" sz="2400" dirty="0">
                <a:solidFill>
                  <a:srgbClr val="344B5E"/>
                </a:solidFill>
                <a:latin typeface="Arial"/>
                <a:cs typeface="Arial"/>
              </a:rPr>
              <a:t>RBF</a:t>
            </a:r>
            <a:r>
              <a:rPr lang="zh-CN" altLang="en-US" sz="2400" dirty="0">
                <a:solidFill>
                  <a:srgbClr val="344B5E"/>
                </a:solidFill>
                <a:latin typeface="Arial"/>
                <a:cs typeface="Arial"/>
              </a:rPr>
              <a:t>核函数的</a:t>
            </a:r>
            <a:r>
              <a:rPr sz="2400" dirty="0">
                <a:solidFill>
                  <a:srgbClr val="344B5E"/>
                </a:solidFill>
                <a:latin typeface="Arial"/>
                <a:cs typeface="Arial"/>
              </a:rPr>
              <a:t>SVM</a:t>
            </a:r>
            <a:r>
              <a:rPr lang="zh-CN" altLang="en-US" sz="2400" dirty="0">
                <a:solidFill>
                  <a:srgbClr val="344B5E"/>
                </a:solidFill>
                <a:latin typeface="Arial"/>
                <a:cs typeface="Arial"/>
              </a:rPr>
              <a:t>，在大量特征或数据时，训练速度非常慢</a:t>
            </a:r>
            <a:endParaRPr sz="2400" dirty="0">
              <a:latin typeface="Arial"/>
              <a:cs typeface="Arial"/>
            </a:endParaRPr>
          </a:p>
        </p:txBody>
      </p:sp>
      <p:sp>
        <p:nvSpPr>
          <p:cNvPr id="7" name="标题 6">
            <a:extLst>
              <a:ext uri="{FF2B5EF4-FFF2-40B4-BE49-F238E27FC236}">
                <a16:creationId xmlns:a16="http://schemas.microsoft.com/office/drawing/2014/main" id="{F8C03187-FE98-48B9-A12D-5F925EA43EE2}"/>
              </a:ext>
            </a:extLst>
          </p:cNvPr>
          <p:cNvSpPr>
            <a:spLocks noGrp="1"/>
          </p:cNvSpPr>
          <p:nvPr>
            <p:ph type="title"/>
          </p:nvPr>
        </p:nvSpPr>
        <p:spPr/>
        <p:txBody>
          <a:bodyPr/>
          <a:lstStyle/>
          <a:p>
            <a:r>
              <a:rPr lang="zh-CN" altLang="en-US" dirty="0"/>
              <a:t>特征过载</a:t>
            </a:r>
          </a:p>
        </p:txBody>
      </p:sp>
      <p:sp>
        <p:nvSpPr>
          <p:cNvPr id="6" name="object 4">
            <a:extLst>
              <a:ext uri="{FF2B5EF4-FFF2-40B4-BE49-F238E27FC236}">
                <a16:creationId xmlns:a16="http://schemas.microsoft.com/office/drawing/2014/main" id="{6A68FD42-DF8E-4A7F-974A-E12A0E85CE93}"/>
              </a:ext>
            </a:extLst>
          </p:cNvPr>
          <p:cNvSpPr txBox="1"/>
          <p:nvPr/>
        </p:nvSpPr>
        <p:spPr>
          <a:xfrm>
            <a:off x="457200" y="3214876"/>
            <a:ext cx="2301240" cy="1929439"/>
          </a:xfrm>
          <a:prstGeom prst="rect">
            <a:avLst/>
          </a:prstGeom>
          <a:solidFill>
            <a:srgbClr val="344B5E"/>
          </a:solidFill>
        </p:spPr>
        <p:txBody>
          <a:bodyPr vert="horz" wrap="square" lIns="0" tIns="0" rIns="0" bIns="0" rtlCol="0" anchor="ctr">
            <a:noAutofit/>
          </a:bodyPr>
          <a:lstStyle/>
          <a:p>
            <a:pPr marL="753745"/>
            <a:r>
              <a:rPr lang="zh-CN" altLang="en-US" sz="2400" b="1" spc="-85" dirty="0">
                <a:solidFill>
                  <a:schemeClr val="bg1"/>
                </a:solidFill>
                <a:latin typeface="Trebuchet MS"/>
                <a:cs typeface="Trebuchet MS"/>
              </a:rPr>
              <a:t>解决</a:t>
            </a:r>
            <a:endParaRPr sz="2400" dirty="0">
              <a:solidFill>
                <a:schemeClr val="bg1"/>
              </a:solidFill>
              <a:latin typeface="Trebuchet MS"/>
              <a:cs typeface="Trebuchet MS"/>
            </a:endParaRPr>
          </a:p>
        </p:txBody>
      </p:sp>
      <p:sp>
        <p:nvSpPr>
          <p:cNvPr id="8" name="object 6">
            <a:extLst>
              <a:ext uri="{FF2B5EF4-FFF2-40B4-BE49-F238E27FC236}">
                <a16:creationId xmlns:a16="http://schemas.microsoft.com/office/drawing/2014/main" id="{57A3E7B2-26C5-4E65-89EB-9380BF6AE422}"/>
              </a:ext>
            </a:extLst>
          </p:cNvPr>
          <p:cNvSpPr txBox="1"/>
          <p:nvPr/>
        </p:nvSpPr>
        <p:spPr>
          <a:xfrm>
            <a:off x="2758439" y="3214877"/>
            <a:ext cx="5928360" cy="1929439"/>
          </a:xfrm>
          <a:prstGeom prst="rect">
            <a:avLst/>
          </a:prstGeom>
          <a:solidFill>
            <a:srgbClr val="E0EBEB"/>
          </a:solidFill>
        </p:spPr>
        <p:txBody>
          <a:bodyPr vert="horz" wrap="square" lIns="0" tIns="170815" rIns="0" bIns="0" rtlCol="0">
            <a:spAutoFit/>
          </a:bodyPr>
          <a:lstStyle/>
          <a:p>
            <a:pPr marL="469900" marR="231775" indent="-286385">
              <a:lnSpc>
                <a:spcPct val="150000"/>
              </a:lnSpc>
              <a:spcBef>
                <a:spcPts val="1345"/>
              </a:spcBef>
              <a:buFont typeface="Wingdings"/>
              <a:buChar char=""/>
              <a:tabLst>
                <a:tab pos="469900" algn="l"/>
                <a:tab pos="470534" algn="l"/>
              </a:tabLst>
            </a:pPr>
            <a:r>
              <a:rPr lang="zh-CN" altLang="en-US" sz="2400" dirty="0">
                <a:solidFill>
                  <a:srgbClr val="344B5E"/>
                </a:solidFill>
                <a:latin typeface="Arial"/>
                <a:cs typeface="Arial"/>
              </a:rPr>
              <a:t>使用</a:t>
            </a:r>
            <a:r>
              <a:rPr sz="2400" dirty="0" err="1">
                <a:solidFill>
                  <a:srgbClr val="344B5E"/>
                </a:solidFill>
                <a:latin typeface="Arial"/>
                <a:cs typeface="Arial"/>
              </a:rPr>
              <a:t>Nystroem</a:t>
            </a:r>
            <a:r>
              <a:rPr lang="zh-CN" altLang="en-US" sz="2400" dirty="0">
                <a:solidFill>
                  <a:srgbClr val="344B5E"/>
                </a:solidFill>
                <a:latin typeface="Arial"/>
                <a:cs typeface="Arial"/>
              </a:rPr>
              <a:t>或</a:t>
            </a:r>
            <a:r>
              <a:rPr sz="2400" dirty="0">
                <a:solidFill>
                  <a:srgbClr val="344B5E"/>
                </a:solidFill>
                <a:latin typeface="Arial"/>
                <a:cs typeface="Arial"/>
              </a:rPr>
              <a:t>RBF sampler</a:t>
            </a:r>
            <a:r>
              <a:rPr lang="zh-CN" altLang="en-US" sz="2400" dirty="0">
                <a:solidFill>
                  <a:srgbClr val="344B5E"/>
                </a:solidFill>
                <a:latin typeface="Arial"/>
                <a:cs typeface="Arial"/>
              </a:rPr>
              <a:t>构建</a:t>
            </a:r>
            <a:r>
              <a:rPr lang="zh-CN" altLang="en-US" sz="2400" b="1" dirty="0">
                <a:solidFill>
                  <a:srgbClr val="0433FF"/>
                </a:solidFill>
                <a:latin typeface="Arial"/>
                <a:cs typeface="Arial"/>
              </a:rPr>
              <a:t>近似核映射</a:t>
            </a:r>
            <a:endParaRPr lang="en-US" altLang="zh-CN" sz="2400" b="1" dirty="0">
              <a:solidFill>
                <a:srgbClr val="0433FF"/>
              </a:solidFill>
              <a:latin typeface="Arial"/>
              <a:cs typeface="Arial"/>
            </a:endParaRPr>
          </a:p>
          <a:p>
            <a:pPr marL="469900" marR="231775" indent="-286385">
              <a:lnSpc>
                <a:spcPct val="150000"/>
              </a:lnSpc>
              <a:spcBef>
                <a:spcPts val="1345"/>
              </a:spcBef>
              <a:buFont typeface="Wingdings"/>
              <a:buChar char=""/>
              <a:tabLst>
                <a:tab pos="469900" algn="l"/>
                <a:tab pos="470534" algn="l"/>
              </a:tabLst>
            </a:pPr>
            <a:r>
              <a:rPr lang="zh-CN" altLang="en-US" sz="2400" dirty="0">
                <a:solidFill>
                  <a:srgbClr val="344B5E"/>
                </a:solidFill>
                <a:latin typeface="Arial"/>
                <a:cs typeface="Arial"/>
              </a:rPr>
              <a:t>拟合一个线性分类器</a:t>
            </a:r>
            <a:endParaRPr lang="zh-CN" altLang="en-US" sz="2400" dirty="0">
              <a:latin typeface="Arial"/>
              <a:cs typeface="Arial"/>
            </a:endParaRPr>
          </a:p>
        </p:txBody>
      </p:sp>
    </p:spTree>
    <p:extLst>
      <p:ext uri="{BB962C8B-B14F-4D97-AF65-F5344CB8AC3E}">
        <p14:creationId xmlns:p14="http://schemas.microsoft.com/office/powerpoint/2010/main" val="3419023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61</a:t>
            </a:fld>
            <a:endParaRPr sz="800">
              <a:latin typeface="Arial"/>
              <a:cs typeface="Arial"/>
            </a:endParaRPr>
          </a:p>
        </p:txBody>
      </p:sp>
      <p:sp>
        <p:nvSpPr>
          <p:cNvPr id="3" name="object 3"/>
          <p:cNvSpPr txBox="1"/>
          <p:nvPr/>
        </p:nvSpPr>
        <p:spPr>
          <a:xfrm>
            <a:off x="457200" y="1484784"/>
            <a:ext cx="8229600" cy="4921155"/>
          </a:xfrm>
          <a:prstGeom prst="rect">
            <a:avLst/>
          </a:prstGeom>
        </p:spPr>
        <p:txBody>
          <a:bodyPr vert="horz" wrap="square" lIns="0" tIns="90170" rIns="0" bIns="0" rtlCol="0">
            <a:spAutoFit/>
          </a:bodyPr>
          <a:lstStyle/>
          <a:p>
            <a:pPr marL="12700">
              <a:lnSpc>
                <a:spcPct val="150000"/>
              </a:lnSpc>
              <a:spcBef>
                <a:spcPts val="710"/>
              </a:spcBef>
            </a:pPr>
            <a:r>
              <a:rPr lang="zh-CN" altLang="en-US" sz="2400" b="1" dirty="0">
                <a:solidFill>
                  <a:srgbClr val="84ADAF"/>
                </a:solidFill>
                <a:latin typeface="Trebuchet MS"/>
                <a:cs typeface="Trebuchet MS"/>
              </a:rPr>
              <a:t>导入包含分类方法的类：</a:t>
            </a:r>
            <a:endParaRPr lang="en-US" dirty="0">
              <a:latin typeface="Trebuchet MS"/>
              <a:cs typeface="Trebuchet MS"/>
            </a:endParaRPr>
          </a:p>
          <a:p>
            <a:pPr marL="377825">
              <a:lnSpc>
                <a:spcPct val="150000"/>
              </a:lnSpc>
              <a:spcBef>
                <a:spcPts val="540"/>
              </a:spcBef>
            </a:pPr>
            <a:r>
              <a:rPr lang="en-US" b="1" dirty="0">
                <a:solidFill>
                  <a:srgbClr val="8B8B8B"/>
                </a:solidFill>
                <a:latin typeface="Courier New"/>
                <a:cs typeface="Courier New"/>
              </a:rPr>
              <a:t>from </a:t>
            </a:r>
            <a:r>
              <a:rPr lang="en-US" b="1" dirty="0" err="1">
                <a:solidFill>
                  <a:srgbClr val="8B8B8B"/>
                </a:solidFill>
                <a:latin typeface="Courier New"/>
                <a:cs typeface="Courier New"/>
              </a:rPr>
              <a:t>sklearn.kernel_approximation</a:t>
            </a:r>
            <a:r>
              <a:rPr lang="en-US" b="1" dirty="0">
                <a:solidFill>
                  <a:srgbClr val="8B8B8B"/>
                </a:solidFill>
                <a:latin typeface="Courier New"/>
                <a:cs typeface="Courier New"/>
              </a:rPr>
              <a:t> import </a:t>
            </a:r>
            <a:r>
              <a:rPr lang="en-US" b="1" dirty="0" err="1">
                <a:solidFill>
                  <a:srgbClr val="0433FF"/>
                </a:solidFill>
                <a:latin typeface="Courier New"/>
                <a:cs typeface="Courier New"/>
              </a:rPr>
              <a:t>Nystroem</a:t>
            </a:r>
            <a:endParaRPr lang="en-US" dirty="0">
              <a:latin typeface="Courier New"/>
              <a:cs typeface="Courier New"/>
            </a:endParaRPr>
          </a:p>
          <a:p>
            <a:pPr marL="12700">
              <a:lnSpc>
                <a:spcPct val="150000"/>
              </a:lnSpc>
            </a:pPr>
            <a:r>
              <a:rPr lang="zh-CN" altLang="en-US" sz="2400" b="1" dirty="0">
                <a:solidFill>
                  <a:srgbClr val="84ADAF"/>
                </a:solidFill>
                <a:latin typeface="Trebuchet MS"/>
                <a:cs typeface="Trebuchet MS"/>
              </a:rPr>
              <a:t>创建该类的一个对象：</a:t>
            </a:r>
            <a:endParaRPr lang="en-US" sz="2400" dirty="0">
              <a:latin typeface="Trebuchet MS"/>
              <a:cs typeface="Trebuchet MS"/>
            </a:endParaRPr>
          </a:p>
          <a:p>
            <a:pPr marL="2070100" marR="252095" indent="-1692275">
              <a:lnSpc>
                <a:spcPct val="150000"/>
              </a:lnSpc>
              <a:spcBef>
                <a:spcPts val="535"/>
              </a:spcBef>
            </a:pPr>
            <a:r>
              <a:rPr lang="en-US" b="1" dirty="0" err="1">
                <a:solidFill>
                  <a:srgbClr val="6F2F9F"/>
                </a:solidFill>
                <a:latin typeface="Courier New"/>
                <a:cs typeface="Courier New"/>
              </a:rPr>
              <a:t>nystroemSVC</a:t>
            </a:r>
            <a:r>
              <a:rPr lang="en-US" b="1" dirty="0">
                <a:solidFill>
                  <a:srgbClr val="6F2F9F"/>
                </a:solidFill>
                <a:latin typeface="Courier New"/>
                <a:cs typeface="Courier New"/>
              </a:rPr>
              <a:t> </a:t>
            </a:r>
            <a:r>
              <a:rPr lang="en-US" b="1" dirty="0">
                <a:solidFill>
                  <a:srgbClr val="8B8B8B"/>
                </a:solidFill>
                <a:latin typeface="Courier New"/>
                <a:cs typeface="Courier New"/>
              </a:rPr>
              <a:t>= </a:t>
            </a:r>
            <a:r>
              <a:rPr lang="en-US" b="1" dirty="0" err="1">
                <a:solidFill>
                  <a:srgbClr val="0433FF"/>
                </a:solidFill>
                <a:latin typeface="Courier New"/>
                <a:cs typeface="Courier New"/>
              </a:rPr>
              <a:t>Nystroem</a:t>
            </a:r>
            <a:r>
              <a:rPr lang="en-US" b="1" dirty="0">
                <a:solidFill>
                  <a:srgbClr val="344B5E"/>
                </a:solidFill>
                <a:latin typeface="Courier New"/>
                <a:cs typeface="Courier New"/>
              </a:rPr>
              <a:t>(kernel='</a:t>
            </a:r>
            <a:r>
              <a:rPr lang="en-US" b="1" dirty="0" err="1">
                <a:solidFill>
                  <a:srgbClr val="344B5E"/>
                </a:solidFill>
                <a:latin typeface="Courier New"/>
                <a:cs typeface="Courier New"/>
              </a:rPr>
              <a:t>rbf</a:t>
            </a:r>
            <a:r>
              <a:rPr lang="en-US" b="1" dirty="0">
                <a:solidFill>
                  <a:srgbClr val="344B5E"/>
                </a:solidFill>
                <a:latin typeface="Courier New"/>
                <a:cs typeface="Courier New"/>
              </a:rPr>
              <a:t>', gamma=1.0,  </a:t>
            </a:r>
            <a:r>
              <a:rPr lang="en-US" b="1" dirty="0" err="1">
                <a:solidFill>
                  <a:srgbClr val="344B5E"/>
                </a:solidFill>
                <a:latin typeface="Courier New"/>
                <a:cs typeface="Courier New"/>
              </a:rPr>
              <a:t>n_components</a:t>
            </a:r>
            <a:r>
              <a:rPr lang="en-US" b="1" dirty="0">
                <a:solidFill>
                  <a:srgbClr val="344B5E"/>
                </a:solidFill>
                <a:latin typeface="Courier New"/>
                <a:cs typeface="Courier New"/>
              </a:rPr>
              <a:t>=100)</a:t>
            </a:r>
            <a:endParaRPr lang="en-US" dirty="0">
              <a:latin typeface="Courier New"/>
              <a:cs typeface="Courier New"/>
            </a:endParaRPr>
          </a:p>
          <a:p>
            <a:pPr marL="12700">
              <a:lnSpc>
                <a:spcPct val="150000"/>
              </a:lnSpc>
            </a:pPr>
            <a:r>
              <a:rPr lang="zh-CN" altLang="en-US" sz="2400" b="1" dirty="0">
                <a:solidFill>
                  <a:srgbClr val="84ADAF"/>
                </a:solidFill>
                <a:latin typeface="Trebuchet MS"/>
                <a:cs typeface="Trebuchet MS"/>
              </a:rPr>
              <a:t>拟合训练数据，并转换：</a:t>
            </a:r>
            <a:endParaRPr lang="en-US" sz="2400" dirty="0">
              <a:latin typeface="Trebuchet MS"/>
              <a:cs typeface="Trebuchet MS"/>
            </a:endParaRPr>
          </a:p>
          <a:p>
            <a:pPr marL="377825">
              <a:lnSpc>
                <a:spcPct val="150000"/>
              </a:lnSpc>
              <a:spcBef>
                <a:spcPts val="535"/>
              </a:spcBef>
            </a:pPr>
            <a:r>
              <a:rPr lang="en-US" b="1" dirty="0" err="1">
                <a:solidFill>
                  <a:srgbClr val="8B8B8B"/>
                </a:solidFill>
                <a:latin typeface="Courier New"/>
                <a:cs typeface="Courier New"/>
              </a:rPr>
              <a:t>X_train</a:t>
            </a:r>
            <a:r>
              <a:rPr lang="en-US" b="1" dirty="0">
                <a:solidFill>
                  <a:srgbClr val="8B8B8B"/>
                </a:solidFill>
                <a:latin typeface="Courier New"/>
                <a:cs typeface="Courier New"/>
              </a:rPr>
              <a:t> = </a:t>
            </a:r>
            <a:r>
              <a:rPr lang="en-US" b="1" dirty="0" err="1">
                <a:solidFill>
                  <a:srgbClr val="6F2F9F"/>
                </a:solidFill>
                <a:latin typeface="Courier New"/>
                <a:cs typeface="Courier New"/>
              </a:rPr>
              <a:t>nystroemSVC</a:t>
            </a:r>
            <a:r>
              <a:rPr lang="en-US" b="1" dirty="0" err="1">
                <a:solidFill>
                  <a:srgbClr val="8B8B8B"/>
                </a:solidFill>
                <a:latin typeface="Courier New"/>
                <a:cs typeface="Courier New"/>
              </a:rPr>
              <a:t>.</a:t>
            </a:r>
            <a:r>
              <a:rPr lang="en-US" b="1" dirty="0" err="1">
                <a:solidFill>
                  <a:srgbClr val="C00000"/>
                </a:solidFill>
                <a:latin typeface="Courier New"/>
                <a:cs typeface="Courier New"/>
              </a:rPr>
              <a:t>fit_transform</a:t>
            </a:r>
            <a:r>
              <a:rPr lang="en-US" b="1" dirty="0">
                <a:solidFill>
                  <a:srgbClr val="8B8B8B"/>
                </a:solidFill>
                <a:latin typeface="Courier New"/>
                <a:cs typeface="Courier New"/>
              </a:rPr>
              <a:t>(</a:t>
            </a:r>
            <a:r>
              <a:rPr lang="en-US" b="1" dirty="0" err="1">
                <a:solidFill>
                  <a:srgbClr val="8B8B8B"/>
                </a:solidFill>
                <a:latin typeface="Courier New"/>
                <a:cs typeface="Courier New"/>
              </a:rPr>
              <a:t>X_train</a:t>
            </a:r>
            <a:r>
              <a:rPr lang="en-US" b="1" dirty="0">
                <a:solidFill>
                  <a:srgbClr val="8B8B8B"/>
                </a:solidFill>
                <a:latin typeface="Courier New"/>
                <a:cs typeface="Courier New"/>
              </a:rPr>
              <a:t>)</a:t>
            </a:r>
            <a:endParaRPr lang="en-US" dirty="0">
              <a:latin typeface="Courier New"/>
              <a:cs typeface="Courier New"/>
            </a:endParaRPr>
          </a:p>
          <a:p>
            <a:pPr marL="377825">
              <a:lnSpc>
                <a:spcPct val="150000"/>
              </a:lnSpc>
            </a:pPr>
            <a:r>
              <a:rPr b="1" dirty="0" err="1">
                <a:solidFill>
                  <a:srgbClr val="8B8B8B"/>
                </a:solidFill>
                <a:latin typeface="Courier New"/>
                <a:cs typeface="Courier New"/>
              </a:rPr>
              <a:t>X_test</a:t>
            </a:r>
            <a:r>
              <a:rPr b="1" dirty="0">
                <a:solidFill>
                  <a:srgbClr val="8B8B8B"/>
                </a:solidFill>
                <a:latin typeface="Courier New"/>
                <a:cs typeface="Courier New"/>
              </a:rPr>
              <a:t> = </a:t>
            </a:r>
            <a:r>
              <a:rPr b="1" dirty="0">
                <a:solidFill>
                  <a:srgbClr val="6F2F9F"/>
                </a:solidFill>
                <a:latin typeface="Courier New"/>
                <a:cs typeface="Courier New"/>
              </a:rPr>
              <a:t>nystroemSVC</a:t>
            </a:r>
            <a:r>
              <a:rPr b="1" dirty="0">
                <a:solidFill>
                  <a:srgbClr val="8B8B8B"/>
                </a:solidFill>
                <a:latin typeface="Courier New"/>
                <a:cs typeface="Courier New"/>
              </a:rPr>
              <a:t>.</a:t>
            </a:r>
            <a:r>
              <a:rPr b="1" dirty="0">
                <a:solidFill>
                  <a:srgbClr val="C00000"/>
                </a:solidFill>
                <a:latin typeface="Courier New"/>
                <a:cs typeface="Courier New"/>
              </a:rPr>
              <a:t>transform</a:t>
            </a:r>
            <a:r>
              <a:rPr b="1" dirty="0">
                <a:solidFill>
                  <a:srgbClr val="8B8B8B"/>
                </a:solidFill>
                <a:latin typeface="Courier New"/>
                <a:cs typeface="Courier New"/>
              </a:rPr>
              <a:t>(X_test)</a:t>
            </a:r>
            <a:endParaRPr dirty="0">
              <a:latin typeface="Courier New"/>
              <a:cs typeface="Courier New"/>
            </a:endParaRPr>
          </a:p>
          <a:p>
            <a:pPr>
              <a:lnSpc>
                <a:spcPct val="150000"/>
              </a:lnSpc>
              <a:spcBef>
                <a:spcPts val="30"/>
              </a:spcBef>
            </a:pPr>
            <a:endParaRPr dirty="0">
              <a:latin typeface="Times New Roman"/>
              <a:cs typeface="Times New Roman"/>
            </a:endParaRPr>
          </a:p>
          <a:p>
            <a:pPr marL="12700">
              <a:lnSpc>
                <a:spcPct val="150000"/>
              </a:lnSpc>
            </a:pPr>
            <a:r>
              <a:rPr lang="zh-CN" altLang="en-US" sz="2400" b="1" dirty="0">
                <a:solidFill>
                  <a:srgbClr val="84ADAF"/>
                </a:solidFill>
                <a:latin typeface="Trebuchet MS"/>
                <a:cs typeface="Trebuchet MS"/>
              </a:rPr>
              <a:t>使用交叉检验调节核参数和</a:t>
            </a:r>
            <a:r>
              <a:rPr lang="en-US" altLang="zh-CN" sz="2400" b="1" dirty="0" err="1">
                <a:solidFill>
                  <a:srgbClr val="84ADAF"/>
                </a:solidFill>
                <a:latin typeface="Trebuchet MS"/>
                <a:cs typeface="Trebuchet MS"/>
              </a:rPr>
              <a:t>n_components</a:t>
            </a:r>
            <a:endParaRPr sz="2400" dirty="0">
              <a:latin typeface="Trebuchet MS"/>
              <a:cs typeface="Trebuchet MS"/>
            </a:endParaRPr>
          </a:p>
        </p:txBody>
      </p:sp>
      <p:sp>
        <p:nvSpPr>
          <p:cNvPr id="5" name="标题 5">
            <a:extLst>
              <a:ext uri="{FF2B5EF4-FFF2-40B4-BE49-F238E27FC236}">
                <a16:creationId xmlns:a16="http://schemas.microsoft.com/office/drawing/2014/main" id="{279B7E18-2905-4884-B25A-95D71E952A7D}"/>
              </a:ext>
            </a:extLst>
          </p:cNvPr>
          <p:cNvSpPr>
            <a:spLocks noGrp="1"/>
          </p:cNvSpPr>
          <p:nvPr>
            <p:ph type="title"/>
          </p:nvPr>
        </p:nvSpPr>
        <p:spPr>
          <a:xfrm>
            <a:off x="457200" y="274638"/>
            <a:ext cx="8229600" cy="1143000"/>
          </a:xfrm>
        </p:spPr>
        <p:txBody>
          <a:bodyPr/>
          <a:lstStyle/>
          <a:p>
            <a:r>
              <a:rPr lang="zh-CN" altLang="en-US" dirty="0"/>
              <a:t>快速核转换的语法</a:t>
            </a:r>
          </a:p>
        </p:txBody>
      </p:sp>
    </p:spTree>
    <p:extLst>
      <p:ext uri="{BB962C8B-B14F-4D97-AF65-F5344CB8AC3E}">
        <p14:creationId xmlns:p14="http://schemas.microsoft.com/office/powerpoint/2010/main" val="2597184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62</a:t>
            </a:fld>
            <a:endParaRPr sz="800">
              <a:latin typeface="Arial"/>
              <a:cs typeface="Arial"/>
            </a:endParaRPr>
          </a:p>
        </p:txBody>
      </p:sp>
      <p:sp>
        <p:nvSpPr>
          <p:cNvPr id="3" name="object 3"/>
          <p:cNvSpPr txBox="1"/>
          <p:nvPr/>
        </p:nvSpPr>
        <p:spPr>
          <a:xfrm>
            <a:off x="452713" y="1491143"/>
            <a:ext cx="8087939" cy="4921155"/>
          </a:xfrm>
          <a:prstGeom prst="rect">
            <a:avLst/>
          </a:prstGeom>
        </p:spPr>
        <p:txBody>
          <a:bodyPr vert="horz" wrap="square" lIns="0" tIns="90170" rIns="0" bIns="0" rtlCol="0">
            <a:spAutoFit/>
          </a:bodyPr>
          <a:lstStyle/>
          <a:p>
            <a:pPr marL="12700">
              <a:lnSpc>
                <a:spcPct val="150000"/>
              </a:lnSpc>
              <a:spcBef>
                <a:spcPts val="710"/>
              </a:spcBef>
            </a:pPr>
            <a:r>
              <a:rPr lang="zh-CN" altLang="en-US" sz="2400" b="1" dirty="0">
                <a:solidFill>
                  <a:srgbClr val="84ADAF"/>
                </a:solidFill>
                <a:latin typeface="Trebuchet MS"/>
                <a:cs typeface="Trebuchet MS"/>
              </a:rPr>
              <a:t>导入包含分类方法的类：</a:t>
            </a:r>
            <a:endParaRPr lang="en-US" dirty="0">
              <a:latin typeface="Trebuchet MS"/>
              <a:cs typeface="Trebuchet MS"/>
            </a:endParaRPr>
          </a:p>
          <a:p>
            <a:pPr marL="377825">
              <a:lnSpc>
                <a:spcPct val="150000"/>
              </a:lnSpc>
              <a:spcBef>
                <a:spcPts val="540"/>
              </a:spcBef>
            </a:pPr>
            <a:r>
              <a:rPr lang="en-US" b="1" dirty="0">
                <a:solidFill>
                  <a:srgbClr val="8B8B8B"/>
                </a:solidFill>
                <a:latin typeface="Courier New"/>
                <a:cs typeface="Courier New"/>
              </a:rPr>
              <a:t>from </a:t>
            </a:r>
            <a:r>
              <a:rPr lang="en-US" b="1" dirty="0" err="1">
                <a:solidFill>
                  <a:srgbClr val="8B8B8B"/>
                </a:solidFill>
                <a:latin typeface="Courier New"/>
                <a:cs typeface="Courier New"/>
              </a:rPr>
              <a:t>sklearn.kernel_approximation</a:t>
            </a:r>
            <a:r>
              <a:rPr lang="en-US" b="1" dirty="0">
                <a:solidFill>
                  <a:srgbClr val="8B8B8B"/>
                </a:solidFill>
                <a:latin typeface="Courier New"/>
                <a:cs typeface="Courier New"/>
              </a:rPr>
              <a:t> import </a:t>
            </a:r>
            <a:r>
              <a:rPr lang="en-US" b="1" dirty="0" err="1">
                <a:solidFill>
                  <a:srgbClr val="0433FF"/>
                </a:solidFill>
                <a:latin typeface="Courier New"/>
                <a:cs typeface="Courier New"/>
              </a:rPr>
              <a:t>Nystroem</a:t>
            </a:r>
            <a:endParaRPr lang="en-US" dirty="0">
              <a:latin typeface="Courier New"/>
              <a:cs typeface="Courier New"/>
            </a:endParaRPr>
          </a:p>
          <a:p>
            <a:pPr marL="12700">
              <a:lnSpc>
                <a:spcPct val="150000"/>
              </a:lnSpc>
            </a:pPr>
            <a:r>
              <a:rPr lang="zh-CN" altLang="en-US" sz="2400" b="1" dirty="0">
                <a:solidFill>
                  <a:srgbClr val="84ADAF"/>
                </a:solidFill>
                <a:latin typeface="Trebuchet MS"/>
                <a:cs typeface="Trebuchet MS"/>
              </a:rPr>
              <a:t>创建该类的一个对象：</a:t>
            </a:r>
            <a:endParaRPr lang="en-US" sz="2400" dirty="0">
              <a:latin typeface="Trebuchet MS"/>
              <a:cs typeface="Trebuchet MS"/>
            </a:endParaRPr>
          </a:p>
          <a:p>
            <a:pPr marL="2070100" marR="252095" indent="-1692275">
              <a:lnSpc>
                <a:spcPct val="150000"/>
              </a:lnSpc>
              <a:spcBef>
                <a:spcPts val="535"/>
              </a:spcBef>
            </a:pPr>
            <a:r>
              <a:rPr lang="en-US" b="1" dirty="0" err="1">
                <a:solidFill>
                  <a:srgbClr val="6F2F9F"/>
                </a:solidFill>
                <a:latin typeface="Courier New"/>
                <a:cs typeface="Courier New"/>
              </a:rPr>
              <a:t>nystroemSVC</a:t>
            </a:r>
            <a:r>
              <a:rPr lang="en-US" b="1" dirty="0">
                <a:solidFill>
                  <a:srgbClr val="6F2F9F"/>
                </a:solidFill>
                <a:latin typeface="Courier New"/>
                <a:cs typeface="Courier New"/>
              </a:rPr>
              <a:t> </a:t>
            </a:r>
            <a:r>
              <a:rPr lang="en-US" b="1" dirty="0">
                <a:solidFill>
                  <a:srgbClr val="8B8B8B"/>
                </a:solidFill>
                <a:latin typeface="Courier New"/>
                <a:cs typeface="Courier New"/>
              </a:rPr>
              <a:t>= </a:t>
            </a:r>
            <a:r>
              <a:rPr lang="en-US" b="1" dirty="0" err="1">
                <a:solidFill>
                  <a:srgbClr val="0433FF"/>
                </a:solidFill>
                <a:latin typeface="Courier New"/>
                <a:cs typeface="Courier New"/>
              </a:rPr>
              <a:t>Nystroem</a:t>
            </a:r>
            <a:r>
              <a:rPr lang="en-US" b="1" dirty="0">
                <a:solidFill>
                  <a:srgbClr val="344B5E"/>
                </a:solidFill>
                <a:latin typeface="Courier New"/>
                <a:cs typeface="Courier New"/>
              </a:rPr>
              <a:t>(kernel='</a:t>
            </a:r>
            <a:r>
              <a:rPr lang="en-US" b="1" dirty="0" err="1">
                <a:solidFill>
                  <a:srgbClr val="344B5E"/>
                </a:solidFill>
                <a:latin typeface="Courier New"/>
                <a:cs typeface="Courier New"/>
              </a:rPr>
              <a:t>rbf</a:t>
            </a:r>
            <a:r>
              <a:rPr lang="en-US" b="1" dirty="0">
                <a:solidFill>
                  <a:srgbClr val="344B5E"/>
                </a:solidFill>
                <a:latin typeface="Courier New"/>
                <a:cs typeface="Courier New"/>
              </a:rPr>
              <a:t>', gamma=1.0,  </a:t>
            </a:r>
            <a:r>
              <a:rPr lang="en-US" b="1" dirty="0" err="1">
                <a:solidFill>
                  <a:srgbClr val="344B5E"/>
                </a:solidFill>
                <a:latin typeface="Courier New"/>
                <a:cs typeface="Courier New"/>
              </a:rPr>
              <a:t>n_components</a:t>
            </a:r>
            <a:r>
              <a:rPr lang="en-US" b="1" dirty="0">
                <a:solidFill>
                  <a:srgbClr val="344B5E"/>
                </a:solidFill>
                <a:latin typeface="Courier New"/>
                <a:cs typeface="Courier New"/>
              </a:rPr>
              <a:t>=100)</a:t>
            </a:r>
            <a:endParaRPr lang="en-US" dirty="0">
              <a:latin typeface="Courier New"/>
              <a:cs typeface="Courier New"/>
            </a:endParaRPr>
          </a:p>
          <a:p>
            <a:pPr marL="12700">
              <a:lnSpc>
                <a:spcPct val="150000"/>
              </a:lnSpc>
            </a:pPr>
            <a:r>
              <a:rPr lang="zh-CN" altLang="en-US" sz="2400" b="1" dirty="0">
                <a:solidFill>
                  <a:srgbClr val="84ADAF"/>
                </a:solidFill>
                <a:latin typeface="Trebuchet MS"/>
                <a:cs typeface="Trebuchet MS"/>
              </a:rPr>
              <a:t>拟合训练数据，并转换：</a:t>
            </a:r>
            <a:endParaRPr lang="en-US" sz="2400" dirty="0">
              <a:latin typeface="Trebuchet MS"/>
              <a:cs typeface="Trebuchet MS"/>
            </a:endParaRPr>
          </a:p>
          <a:p>
            <a:pPr marL="377825">
              <a:lnSpc>
                <a:spcPct val="150000"/>
              </a:lnSpc>
              <a:spcBef>
                <a:spcPts val="535"/>
              </a:spcBef>
            </a:pPr>
            <a:r>
              <a:rPr lang="en-US" b="1" dirty="0" err="1">
                <a:solidFill>
                  <a:srgbClr val="8B8B8B"/>
                </a:solidFill>
                <a:latin typeface="Courier New"/>
                <a:cs typeface="Courier New"/>
              </a:rPr>
              <a:t>X_train</a:t>
            </a:r>
            <a:r>
              <a:rPr lang="en-US" b="1" dirty="0">
                <a:solidFill>
                  <a:srgbClr val="8B8B8B"/>
                </a:solidFill>
                <a:latin typeface="Courier New"/>
                <a:cs typeface="Courier New"/>
              </a:rPr>
              <a:t> = </a:t>
            </a:r>
            <a:r>
              <a:rPr lang="en-US" b="1" dirty="0" err="1">
                <a:solidFill>
                  <a:srgbClr val="6F2F9F"/>
                </a:solidFill>
                <a:latin typeface="Courier New"/>
                <a:cs typeface="Courier New"/>
              </a:rPr>
              <a:t>nystroemSVC</a:t>
            </a:r>
            <a:r>
              <a:rPr lang="en-US" b="1" dirty="0" err="1">
                <a:solidFill>
                  <a:srgbClr val="8B8B8B"/>
                </a:solidFill>
                <a:latin typeface="Courier New"/>
                <a:cs typeface="Courier New"/>
              </a:rPr>
              <a:t>.</a:t>
            </a:r>
            <a:r>
              <a:rPr lang="en-US" b="1" dirty="0" err="1">
                <a:solidFill>
                  <a:srgbClr val="C00000"/>
                </a:solidFill>
                <a:latin typeface="Courier New"/>
                <a:cs typeface="Courier New"/>
              </a:rPr>
              <a:t>fit_transform</a:t>
            </a:r>
            <a:r>
              <a:rPr lang="en-US" b="1" dirty="0">
                <a:solidFill>
                  <a:srgbClr val="8B8B8B"/>
                </a:solidFill>
                <a:latin typeface="Courier New"/>
                <a:cs typeface="Courier New"/>
              </a:rPr>
              <a:t>(</a:t>
            </a:r>
            <a:r>
              <a:rPr lang="en-US" b="1" dirty="0" err="1">
                <a:solidFill>
                  <a:srgbClr val="8B8B8B"/>
                </a:solidFill>
                <a:latin typeface="Courier New"/>
                <a:cs typeface="Courier New"/>
              </a:rPr>
              <a:t>X_train</a:t>
            </a:r>
            <a:r>
              <a:rPr lang="en-US" b="1" dirty="0">
                <a:solidFill>
                  <a:srgbClr val="8B8B8B"/>
                </a:solidFill>
                <a:latin typeface="Courier New"/>
                <a:cs typeface="Courier New"/>
              </a:rPr>
              <a:t>)</a:t>
            </a:r>
            <a:endParaRPr lang="en-US" dirty="0">
              <a:latin typeface="Courier New"/>
              <a:cs typeface="Courier New"/>
            </a:endParaRPr>
          </a:p>
          <a:p>
            <a:pPr marL="377825">
              <a:lnSpc>
                <a:spcPct val="150000"/>
              </a:lnSpc>
            </a:pPr>
            <a:r>
              <a:rPr b="1" dirty="0" err="1">
                <a:solidFill>
                  <a:srgbClr val="8B8B8B"/>
                </a:solidFill>
                <a:latin typeface="Courier New"/>
                <a:cs typeface="Courier New"/>
              </a:rPr>
              <a:t>X_test</a:t>
            </a:r>
            <a:r>
              <a:rPr b="1" dirty="0">
                <a:solidFill>
                  <a:srgbClr val="8B8B8B"/>
                </a:solidFill>
                <a:latin typeface="Courier New"/>
                <a:cs typeface="Courier New"/>
              </a:rPr>
              <a:t> = </a:t>
            </a:r>
            <a:r>
              <a:rPr b="1" dirty="0">
                <a:solidFill>
                  <a:srgbClr val="6F2F9F"/>
                </a:solidFill>
                <a:latin typeface="Courier New"/>
                <a:cs typeface="Courier New"/>
              </a:rPr>
              <a:t>nystroemSVC</a:t>
            </a:r>
            <a:r>
              <a:rPr b="1" dirty="0">
                <a:solidFill>
                  <a:srgbClr val="8B8B8B"/>
                </a:solidFill>
                <a:latin typeface="Courier New"/>
                <a:cs typeface="Courier New"/>
              </a:rPr>
              <a:t>.</a:t>
            </a:r>
            <a:r>
              <a:rPr b="1" dirty="0">
                <a:solidFill>
                  <a:srgbClr val="C00000"/>
                </a:solidFill>
                <a:latin typeface="Courier New"/>
                <a:cs typeface="Courier New"/>
              </a:rPr>
              <a:t>transform</a:t>
            </a:r>
            <a:r>
              <a:rPr b="1" dirty="0">
                <a:solidFill>
                  <a:srgbClr val="8B8B8B"/>
                </a:solidFill>
                <a:latin typeface="Courier New"/>
                <a:cs typeface="Courier New"/>
              </a:rPr>
              <a:t>(X_test)</a:t>
            </a:r>
            <a:endParaRPr dirty="0">
              <a:latin typeface="Courier New"/>
              <a:cs typeface="Courier New"/>
            </a:endParaRPr>
          </a:p>
          <a:p>
            <a:pPr>
              <a:lnSpc>
                <a:spcPct val="150000"/>
              </a:lnSpc>
              <a:spcBef>
                <a:spcPts val="30"/>
              </a:spcBef>
            </a:pPr>
            <a:endParaRPr dirty="0">
              <a:latin typeface="Times New Roman"/>
              <a:cs typeface="Times New Roman"/>
            </a:endParaRPr>
          </a:p>
          <a:p>
            <a:pPr marL="12700">
              <a:lnSpc>
                <a:spcPct val="150000"/>
              </a:lnSpc>
            </a:pPr>
            <a:r>
              <a:rPr lang="zh-CN" altLang="en-US" sz="2400" b="1" dirty="0">
                <a:solidFill>
                  <a:srgbClr val="84ADAF"/>
                </a:solidFill>
                <a:latin typeface="Trebuchet MS"/>
                <a:cs typeface="Trebuchet MS"/>
              </a:rPr>
              <a:t>使用交叉检验调节核参数和</a:t>
            </a:r>
            <a:r>
              <a:rPr lang="en-US" altLang="zh-CN" sz="2400" b="1" dirty="0" err="1">
                <a:solidFill>
                  <a:srgbClr val="84ADAF"/>
                </a:solidFill>
                <a:latin typeface="Trebuchet MS"/>
                <a:cs typeface="Trebuchet MS"/>
              </a:rPr>
              <a:t>n_components</a:t>
            </a:r>
            <a:endParaRPr sz="2400" dirty="0">
              <a:latin typeface="Trebuchet MS"/>
              <a:cs typeface="Trebuchet MS"/>
            </a:endParaRPr>
          </a:p>
        </p:txBody>
      </p:sp>
      <p:sp>
        <p:nvSpPr>
          <p:cNvPr id="5" name="标题 5">
            <a:extLst>
              <a:ext uri="{FF2B5EF4-FFF2-40B4-BE49-F238E27FC236}">
                <a16:creationId xmlns:a16="http://schemas.microsoft.com/office/drawing/2014/main" id="{279B7E18-2905-4884-B25A-95D71E952A7D}"/>
              </a:ext>
            </a:extLst>
          </p:cNvPr>
          <p:cNvSpPr>
            <a:spLocks noGrp="1"/>
          </p:cNvSpPr>
          <p:nvPr>
            <p:ph type="title"/>
          </p:nvPr>
        </p:nvSpPr>
        <p:spPr>
          <a:xfrm>
            <a:off x="457200" y="274638"/>
            <a:ext cx="8229600" cy="1143000"/>
          </a:xfrm>
        </p:spPr>
        <p:txBody>
          <a:bodyPr/>
          <a:lstStyle/>
          <a:p>
            <a:r>
              <a:rPr lang="zh-CN" altLang="en-US" dirty="0"/>
              <a:t>快速核转换的语法</a:t>
            </a:r>
          </a:p>
        </p:txBody>
      </p:sp>
      <p:sp>
        <p:nvSpPr>
          <p:cNvPr id="6" name="object 6">
            <a:extLst>
              <a:ext uri="{FF2B5EF4-FFF2-40B4-BE49-F238E27FC236}">
                <a16:creationId xmlns:a16="http://schemas.microsoft.com/office/drawing/2014/main" id="{28EEE7A0-4C40-4E0A-878F-8F9A9FC7C9F2}"/>
              </a:ext>
            </a:extLst>
          </p:cNvPr>
          <p:cNvSpPr txBox="1"/>
          <p:nvPr/>
        </p:nvSpPr>
        <p:spPr>
          <a:xfrm>
            <a:off x="7884368" y="2780928"/>
            <a:ext cx="1259632" cy="1338508"/>
          </a:xfrm>
          <a:prstGeom prst="rect">
            <a:avLst/>
          </a:prstGeom>
        </p:spPr>
        <p:txBody>
          <a:bodyPr vert="horz" wrap="square" lIns="0" tIns="12700" rIns="0" bIns="0" rtlCol="0">
            <a:spAutoFit/>
          </a:bodyPr>
          <a:lstStyle/>
          <a:p>
            <a:pPr marL="12700" marR="5080">
              <a:lnSpc>
                <a:spcPct val="150000"/>
              </a:lnSpc>
              <a:spcBef>
                <a:spcPts val="100"/>
              </a:spcBef>
            </a:pPr>
            <a:r>
              <a:rPr lang="zh-CN" altLang="en-US" sz="2000" b="1" spc="-45" dirty="0">
                <a:solidFill>
                  <a:srgbClr val="344B5E"/>
                </a:solidFill>
                <a:latin typeface="Trebuchet MS"/>
                <a:cs typeface="Trebuchet MS"/>
              </a:rPr>
              <a:t>可以使用多种非线性核函数</a:t>
            </a:r>
            <a:endParaRPr sz="2000" dirty="0">
              <a:latin typeface="Trebuchet MS"/>
              <a:cs typeface="Trebuchet MS"/>
            </a:endParaRPr>
          </a:p>
        </p:txBody>
      </p:sp>
      <p:sp>
        <p:nvSpPr>
          <p:cNvPr id="7" name="object 7">
            <a:extLst>
              <a:ext uri="{FF2B5EF4-FFF2-40B4-BE49-F238E27FC236}">
                <a16:creationId xmlns:a16="http://schemas.microsoft.com/office/drawing/2014/main" id="{3262B4FD-BC4B-44A9-98E3-78F4C5278BBF}"/>
              </a:ext>
            </a:extLst>
          </p:cNvPr>
          <p:cNvSpPr/>
          <p:nvPr/>
        </p:nvSpPr>
        <p:spPr>
          <a:xfrm>
            <a:off x="7380312" y="3305437"/>
            <a:ext cx="392088" cy="348142"/>
          </a:xfrm>
          <a:custGeom>
            <a:avLst/>
            <a:gdLst/>
            <a:ahLst/>
            <a:cxnLst/>
            <a:rect l="l" t="t" r="r" b="b"/>
            <a:pathLst>
              <a:path w="466725" h="386080">
                <a:moveTo>
                  <a:pt x="192786" y="0"/>
                </a:moveTo>
                <a:lnTo>
                  <a:pt x="0" y="192786"/>
                </a:lnTo>
                <a:lnTo>
                  <a:pt x="192786" y="385571"/>
                </a:lnTo>
                <a:lnTo>
                  <a:pt x="192786" y="289179"/>
                </a:lnTo>
                <a:lnTo>
                  <a:pt x="466344" y="289179"/>
                </a:lnTo>
                <a:lnTo>
                  <a:pt x="466344" y="96393"/>
                </a:lnTo>
                <a:lnTo>
                  <a:pt x="192786" y="96393"/>
                </a:lnTo>
                <a:lnTo>
                  <a:pt x="192786" y="0"/>
                </a:lnTo>
                <a:close/>
              </a:path>
            </a:pathLst>
          </a:custGeom>
          <a:solidFill>
            <a:srgbClr val="7195B0"/>
          </a:solidFill>
        </p:spPr>
        <p:txBody>
          <a:bodyPr wrap="square" lIns="0" tIns="0" rIns="0" bIns="0" rtlCol="0"/>
          <a:lstStyle/>
          <a:p>
            <a:endParaRPr/>
          </a:p>
        </p:txBody>
      </p:sp>
    </p:spTree>
    <p:extLst>
      <p:ext uri="{BB962C8B-B14F-4D97-AF65-F5344CB8AC3E}">
        <p14:creationId xmlns:p14="http://schemas.microsoft.com/office/powerpoint/2010/main" val="3749285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63</a:t>
            </a:fld>
            <a:endParaRPr sz="800">
              <a:latin typeface="Arial"/>
              <a:cs typeface="Arial"/>
            </a:endParaRPr>
          </a:p>
        </p:txBody>
      </p:sp>
      <p:sp>
        <p:nvSpPr>
          <p:cNvPr id="3" name="object 3"/>
          <p:cNvSpPr txBox="1"/>
          <p:nvPr/>
        </p:nvSpPr>
        <p:spPr>
          <a:xfrm>
            <a:off x="457200" y="1532181"/>
            <a:ext cx="8087939" cy="4921155"/>
          </a:xfrm>
          <a:prstGeom prst="rect">
            <a:avLst/>
          </a:prstGeom>
        </p:spPr>
        <p:txBody>
          <a:bodyPr vert="horz" wrap="square" lIns="0" tIns="90170" rIns="0" bIns="0" rtlCol="0">
            <a:spAutoFit/>
          </a:bodyPr>
          <a:lstStyle/>
          <a:p>
            <a:pPr marL="12700">
              <a:lnSpc>
                <a:spcPct val="150000"/>
              </a:lnSpc>
              <a:spcBef>
                <a:spcPts val="710"/>
              </a:spcBef>
            </a:pPr>
            <a:r>
              <a:rPr lang="zh-CN" altLang="en-US" sz="2400" b="1" dirty="0">
                <a:solidFill>
                  <a:srgbClr val="84ADAF"/>
                </a:solidFill>
                <a:latin typeface="Trebuchet MS"/>
                <a:cs typeface="Trebuchet MS"/>
              </a:rPr>
              <a:t>导入包含分类方法的类：</a:t>
            </a:r>
            <a:endParaRPr lang="en-US" dirty="0">
              <a:latin typeface="Trebuchet MS"/>
              <a:cs typeface="Trebuchet MS"/>
            </a:endParaRPr>
          </a:p>
          <a:p>
            <a:pPr marL="377825">
              <a:lnSpc>
                <a:spcPct val="150000"/>
              </a:lnSpc>
              <a:spcBef>
                <a:spcPts val="540"/>
              </a:spcBef>
            </a:pPr>
            <a:r>
              <a:rPr lang="en-US" b="1" dirty="0">
                <a:solidFill>
                  <a:srgbClr val="8B8B8B"/>
                </a:solidFill>
                <a:latin typeface="Courier New"/>
                <a:cs typeface="Courier New"/>
              </a:rPr>
              <a:t>from </a:t>
            </a:r>
            <a:r>
              <a:rPr lang="en-US" b="1" dirty="0" err="1">
                <a:solidFill>
                  <a:srgbClr val="8B8B8B"/>
                </a:solidFill>
                <a:latin typeface="Courier New"/>
                <a:cs typeface="Courier New"/>
              </a:rPr>
              <a:t>sklearn.kernel_approximation</a:t>
            </a:r>
            <a:r>
              <a:rPr lang="en-US" b="1" dirty="0">
                <a:solidFill>
                  <a:srgbClr val="8B8B8B"/>
                </a:solidFill>
                <a:latin typeface="Courier New"/>
                <a:cs typeface="Courier New"/>
              </a:rPr>
              <a:t> import </a:t>
            </a:r>
            <a:r>
              <a:rPr lang="en-US" b="1" dirty="0" err="1">
                <a:solidFill>
                  <a:srgbClr val="0433FF"/>
                </a:solidFill>
                <a:latin typeface="Courier New"/>
                <a:cs typeface="Courier New"/>
              </a:rPr>
              <a:t>Nystroem</a:t>
            </a:r>
            <a:endParaRPr lang="en-US" dirty="0">
              <a:latin typeface="Courier New"/>
              <a:cs typeface="Courier New"/>
            </a:endParaRPr>
          </a:p>
          <a:p>
            <a:pPr marL="12700">
              <a:lnSpc>
                <a:spcPct val="150000"/>
              </a:lnSpc>
            </a:pPr>
            <a:r>
              <a:rPr lang="zh-CN" altLang="en-US" sz="2400" b="1" dirty="0">
                <a:solidFill>
                  <a:srgbClr val="84ADAF"/>
                </a:solidFill>
                <a:latin typeface="Trebuchet MS"/>
                <a:cs typeface="Trebuchet MS"/>
              </a:rPr>
              <a:t>创建该类的一个对象：</a:t>
            </a:r>
            <a:endParaRPr lang="en-US" sz="2400" dirty="0">
              <a:latin typeface="Trebuchet MS"/>
              <a:cs typeface="Trebuchet MS"/>
            </a:endParaRPr>
          </a:p>
          <a:p>
            <a:pPr marL="2070100" marR="252095" indent="-1692275">
              <a:lnSpc>
                <a:spcPct val="150000"/>
              </a:lnSpc>
              <a:spcBef>
                <a:spcPts val="535"/>
              </a:spcBef>
            </a:pPr>
            <a:r>
              <a:rPr lang="en-US" b="1" dirty="0" err="1">
                <a:solidFill>
                  <a:srgbClr val="6F2F9F"/>
                </a:solidFill>
                <a:latin typeface="Courier New"/>
                <a:cs typeface="Courier New"/>
              </a:rPr>
              <a:t>nystroemSVC</a:t>
            </a:r>
            <a:r>
              <a:rPr lang="en-US" b="1" dirty="0">
                <a:solidFill>
                  <a:srgbClr val="6F2F9F"/>
                </a:solidFill>
                <a:latin typeface="Courier New"/>
                <a:cs typeface="Courier New"/>
              </a:rPr>
              <a:t> </a:t>
            </a:r>
            <a:r>
              <a:rPr lang="en-US" b="1" dirty="0">
                <a:solidFill>
                  <a:srgbClr val="8B8B8B"/>
                </a:solidFill>
                <a:latin typeface="Courier New"/>
                <a:cs typeface="Courier New"/>
              </a:rPr>
              <a:t>= </a:t>
            </a:r>
            <a:r>
              <a:rPr lang="en-US" b="1" dirty="0" err="1">
                <a:solidFill>
                  <a:srgbClr val="0433FF"/>
                </a:solidFill>
                <a:latin typeface="Courier New"/>
                <a:cs typeface="Courier New"/>
              </a:rPr>
              <a:t>Nystroem</a:t>
            </a:r>
            <a:r>
              <a:rPr lang="en-US" b="1" dirty="0">
                <a:solidFill>
                  <a:srgbClr val="344B5E"/>
                </a:solidFill>
                <a:latin typeface="Courier New"/>
                <a:cs typeface="Courier New"/>
              </a:rPr>
              <a:t>(kernel='</a:t>
            </a:r>
            <a:r>
              <a:rPr lang="en-US" b="1" dirty="0" err="1">
                <a:solidFill>
                  <a:srgbClr val="344B5E"/>
                </a:solidFill>
                <a:latin typeface="Courier New"/>
                <a:cs typeface="Courier New"/>
              </a:rPr>
              <a:t>rbf</a:t>
            </a:r>
            <a:r>
              <a:rPr lang="en-US" b="1" dirty="0">
                <a:solidFill>
                  <a:srgbClr val="344B5E"/>
                </a:solidFill>
                <a:latin typeface="Courier New"/>
                <a:cs typeface="Courier New"/>
              </a:rPr>
              <a:t>', gamma=1.0,  </a:t>
            </a:r>
            <a:r>
              <a:rPr lang="en-US" b="1" dirty="0" err="1">
                <a:solidFill>
                  <a:srgbClr val="344B5E"/>
                </a:solidFill>
                <a:latin typeface="Courier New"/>
                <a:cs typeface="Courier New"/>
              </a:rPr>
              <a:t>n_components</a:t>
            </a:r>
            <a:r>
              <a:rPr lang="en-US" b="1" dirty="0">
                <a:solidFill>
                  <a:srgbClr val="344B5E"/>
                </a:solidFill>
                <a:latin typeface="Courier New"/>
                <a:cs typeface="Courier New"/>
              </a:rPr>
              <a:t>=100)</a:t>
            </a:r>
            <a:endParaRPr lang="en-US" dirty="0">
              <a:latin typeface="Courier New"/>
              <a:cs typeface="Courier New"/>
            </a:endParaRPr>
          </a:p>
          <a:p>
            <a:pPr marL="12700">
              <a:lnSpc>
                <a:spcPct val="150000"/>
              </a:lnSpc>
            </a:pPr>
            <a:r>
              <a:rPr lang="zh-CN" altLang="en-US" sz="2400" b="1" dirty="0">
                <a:solidFill>
                  <a:srgbClr val="84ADAF"/>
                </a:solidFill>
                <a:latin typeface="Trebuchet MS"/>
                <a:cs typeface="Trebuchet MS"/>
              </a:rPr>
              <a:t>拟合训练数据，并转换：</a:t>
            </a:r>
            <a:endParaRPr lang="en-US" sz="2400" dirty="0">
              <a:latin typeface="Trebuchet MS"/>
              <a:cs typeface="Trebuchet MS"/>
            </a:endParaRPr>
          </a:p>
          <a:p>
            <a:pPr marL="377825">
              <a:lnSpc>
                <a:spcPct val="150000"/>
              </a:lnSpc>
              <a:spcBef>
                <a:spcPts val="535"/>
              </a:spcBef>
            </a:pPr>
            <a:r>
              <a:rPr lang="en-US" b="1" dirty="0" err="1">
                <a:solidFill>
                  <a:srgbClr val="8B8B8B"/>
                </a:solidFill>
                <a:latin typeface="Courier New"/>
                <a:cs typeface="Courier New"/>
              </a:rPr>
              <a:t>X_train</a:t>
            </a:r>
            <a:r>
              <a:rPr lang="en-US" b="1" dirty="0">
                <a:solidFill>
                  <a:srgbClr val="8B8B8B"/>
                </a:solidFill>
                <a:latin typeface="Courier New"/>
                <a:cs typeface="Courier New"/>
              </a:rPr>
              <a:t> = </a:t>
            </a:r>
            <a:r>
              <a:rPr lang="en-US" b="1" dirty="0" err="1">
                <a:solidFill>
                  <a:srgbClr val="6F2F9F"/>
                </a:solidFill>
                <a:latin typeface="Courier New"/>
                <a:cs typeface="Courier New"/>
              </a:rPr>
              <a:t>nystroemSVC</a:t>
            </a:r>
            <a:r>
              <a:rPr lang="en-US" b="1" dirty="0" err="1">
                <a:solidFill>
                  <a:srgbClr val="8B8B8B"/>
                </a:solidFill>
                <a:latin typeface="Courier New"/>
                <a:cs typeface="Courier New"/>
              </a:rPr>
              <a:t>.</a:t>
            </a:r>
            <a:r>
              <a:rPr lang="en-US" b="1" dirty="0" err="1">
                <a:solidFill>
                  <a:srgbClr val="C00000"/>
                </a:solidFill>
                <a:latin typeface="Courier New"/>
                <a:cs typeface="Courier New"/>
              </a:rPr>
              <a:t>fit_transform</a:t>
            </a:r>
            <a:r>
              <a:rPr lang="en-US" b="1" dirty="0">
                <a:solidFill>
                  <a:srgbClr val="8B8B8B"/>
                </a:solidFill>
                <a:latin typeface="Courier New"/>
                <a:cs typeface="Courier New"/>
              </a:rPr>
              <a:t>(</a:t>
            </a:r>
            <a:r>
              <a:rPr lang="en-US" b="1" dirty="0" err="1">
                <a:solidFill>
                  <a:srgbClr val="8B8B8B"/>
                </a:solidFill>
                <a:latin typeface="Courier New"/>
                <a:cs typeface="Courier New"/>
              </a:rPr>
              <a:t>X_train</a:t>
            </a:r>
            <a:r>
              <a:rPr lang="en-US" b="1" dirty="0">
                <a:solidFill>
                  <a:srgbClr val="8B8B8B"/>
                </a:solidFill>
                <a:latin typeface="Courier New"/>
                <a:cs typeface="Courier New"/>
              </a:rPr>
              <a:t>)</a:t>
            </a:r>
            <a:endParaRPr lang="en-US" dirty="0">
              <a:latin typeface="Courier New"/>
              <a:cs typeface="Courier New"/>
            </a:endParaRPr>
          </a:p>
          <a:p>
            <a:pPr marL="377825">
              <a:lnSpc>
                <a:spcPct val="150000"/>
              </a:lnSpc>
            </a:pPr>
            <a:r>
              <a:rPr b="1" dirty="0" err="1">
                <a:solidFill>
                  <a:srgbClr val="8B8B8B"/>
                </a:solidFill>
                <a:latin typeface="Courier New"/>
                <a:cs typeface="Courier New"/>
              </a:rPr>
              <a:t>X_test</a:t>
            </a:r>
            <a:r>
              <a:rPr b="1" dirty="0">
                <a:solidFill>
                  <a:srgbClr val="8B8B8B"/>
                </a:solidFill>
                <a:latin typeface="Courier New"/>
                <a:cs typeface="Courier New"/>
              </a:rPr>
              <a:t> = </a:t>
            </a:r>
            <a:r>
              <a:rPr b="1" dirty="0">
                <a:solidFill>
                  <a:srgbClr val="6F2F9F"/>
                </a:solidFill>
                <a:latin typeface="Courier New"/>
                <a:cs typeface="Courier New"/>
              </a:rPr>
              <a:t>nystroemSVC</a:t>
            </a:r>
            <a:r>
              <a:rPr b="1" dirty="0">
                <a:solidFill>
                  <a:srgbClr val="8B8B8B"/>
                </a:solidFill>
                <a:latin typeface="Courier New"/>
                <a:cs typeface="Courier New"/>
              </a:rPr>
              <a:t>.</a:t>
            </a:r>
            <a:r>
              <a:rPr b="1" dirty="0">
                <a:solidFill>
                  <a:srgbClr val="C00000"/>
                </a:solidFill>
                <a:latin typeface="Courier New"/>
                <a:cs typeface="Courier New"/>
              </a:rPr>
              <a:t>transform</a:t>
            </a:r>
            <a:r>
              <a:rPr b="1" dirty="0">
                <a:solidFill>
                  <a:srgbClr val="8B8B8B"/>
                </a:solidFill>
                <a:latin typeface="Courier New"/>
                <a:cs typeface="Courier New"/>
              </a:rPr>
              <a:t>(X_test)</a:t>
            </a:r>
            <a:endParaRPr dirty="0">
              <a:latin typeface="Courier New"/>
              <a:cs typeface="Courier New"/>
            </a:endParaRPr>
          </a:p>
          <a:p>
            <a:pPr>
              <a:lnSpc>
                <a:spcPct val="150000"/>
              </a:lnSpc>
              <a:spcBef>
                <a:spcPts val="30"/>
              </a:spcBef>
            </a:pPr>
            <a:endParaRPr dirty="0">
              <a:latin typeface="Times New Roman"/>
              <a:cs typeface="Times New Roman"/>
            </a:endParaRPr>
          </a:p>
          <a:p>
            <a:pPr marL="12700">
              <a:lnSpc>
                <a:spcPct val="150000"/>
              </a:lnSpc>
            </a:pPr>
            <a:r>
              <a:rPr lang="zh-CN" altLang="en-US" sz="2400" b="1" dirty="0">
                <a:solidFill>
                  <a:srgbClr val="84ADAF"/>
                </a:solidFill>
                <a:latin typeface="Trebuchet MS"/>
                <a:cs typeface="Trebuchet MS"/>
              </a:rPr>
              <a:t>使用交叉检验调节核参数和</a:t>
            </a:r>
            <a:r>
              <a:rPr lang="en-US" altLang="zh-CN" sz="2400" b="1" dirty="0" err="1">
                <a:solidFill>
                  <a:srgbClr val="84ADAF"/>
                </a:solidFill>
                <a:latin typeface="Trebuchet MS"/>
                <a:cs typeface="Trebuchet MS"/>
              </a:rPr>
              <a:t>n_components</a:t>
            </a:r>
            <a:endParaRPr sz="2400" dirty="0">
              <a:latin typeface="Trebuchet MS"/>
              <a:cs typeface="Trebuchet MS"/>
            </a:endParaRPr>
          </a:p>
        </p:txBody>
      </p:sp>
      <p:sp>
        <p:nvSpPr>
          <p:cNvPr id="5" name="标题 5">
            <a:extLst>
              <a:ext uri="{FF2B5EF4-FFF2-40B4-BE49-F238E27FC236}">
                <a16:creationId xmlns:a16="http://schemas.microsoft.com/office/drawing/2014/main" id="{279B7E18-2905-4884-B25A-95D71E952A7D}"/>
              </a:ext>
            </a:extLst>
          </p:cNvPr>
          <p:cNvSpPr>
            <a:spLocks noGrp="1"/>
          </p:cNvSpPr>
          <p:nvPr>
            <p:ph type="title"/>
          </p:nvPr>
        </p:nvSpPr>
        <p:spPr>
          <a:xfrm>
            <a:off x="457200" y="274638"/>
            <a:ext cx="8229600" cy="1143000"/>
          </a:xfrm>
        </p:spPr>
        <p:txBody>
          <a:bodyPr/>
          <a:lstStyle/>
          <a:p>
            <a:r>
              <a:rPr lang="zh-CN" altLang="en-US" dirty="0"/>
              <a:t>快速核转换的语法</a:t>
            </a:r>
          </a:p>
        </p:txBody>
      </p:sp>
      <p:sp>
        <p:nvSpPr>
          <p:cNvPr id="6" name="object 6">
            <a:extLst>
              <a:ext uri="{FF2B5EF4-FFF2-40B4-BE49-F238E27FC236}">
                <a16:creationId xmlns:a16="http://schemas.microsoft.com/office/drawing/2014/main" id="{A9A79C4D-B586-49EC-A412-D537CDCCF59A}"/>
              </a:ext>
            </a:extLst>
          </p:cNvPr>
          <p:cNvSpPr txBox="1"/>
          <p:nvPr/>
        </p:nvSpPr>
        <p:spPr>
          <a:xfrm>
            <a:off x="7842629" y="2780928"/>
            <a:ext cx="1187578" cy="1338059"/>
          </a:xfrm>
          <a:prstGeom prst="rect">
            <a:avLst/>
          </a:prstGeom>
        </p:spPr>
        <p:txBody>
          <a:bodyPr vert="horz" wrap="square" lIns="0" tIns="12700" rIns="0" bIns="0" rtlCol="0">
            <a:spAutoFit/>
          </a:bodyPr>
          <a:lstStyle/>
          <a:p>
            <a:pPr marL="12700" marR="5080">
              <a:lnSpc>
                <a:spcPct val="150000"/>
              </a:lnSpc>
              <a:spcBef>
                <a:spcPts val="100"/>
              </a:spcBef>
            </a:pPr>
            <a:r>
              <a:rPr lang="en-US" sz="2000" b="1" dirty="0">
                <a:solidFill>
                  <a:srgbClr val="344B5E"/>
                </a:solidFill>
                <a:latin typeface="+mn-ea"/>
              </a:rPr>
              <a:t>k</a:t>
            </a:r>
            <a:r>
              <a:rPr sz="2000" b="1" dirty="0">
                <a:solidFill>
                  <a:srgbClr val="344B5E"/>
                </a:solidFill>
                <a:latin typeface="+mn-ea"/>
                <a:cs typeface="Trebuchet MS"/>
              </a:rPr>
              <a:t>ernel </a:t>
            </a:r>
            <a:r>
              <a:rPr lang="zh-CN" altLang="en-US" sz="2000" b="1" dirty="0">
                <a:solidFill>
                  <a:srgbClr val="344B5E"/>
                </a:solidFill>
                <a:latin typeface="+mn-ea"/>
                <a:cs typeface="Trebuchet MS"/>
              </a:rPr>
              <a:t>和</a:t>
            </a:r>
            <a:r>
              <a:rPr sz="2000" b="1" dirty="0">
                <a:solidFill>
                  <a:srgbClr val="344B5E"/>
                </a:solidFill>
                <a:latin typeface="+mn-ea"/>
                <a:cs typeface="Trebuchet MS"/>
              </a:rPr>
              <a:t>gamma</a:t>
            </a:r>
            <a:r>
              <a:rPr lang="zh-CN" altLang="en-US" sz="2000" b="1" dirty="0">
                <a:solidFill>
                  <a:srgbClr val="344B5E"/>
                </a:solidFill>
                <a:latin typeface="+mn-ea"/>
                <a:cs typeface="Trebuchet MS"/>
              </a:rPr>
              <a:t>与</a:t>
            </a:r>
            <a:r>
              <a:rPr sz="2000" b="1" dirty="0">
                <a:solidFill>
                  <a:srgbClr val="344B5E"/>
                </a:solidFill>
                <a:latin typeface="+mn-ea"/>
                <a:cs typeface="Trebuchet MS"/>
              </a:rPr>
              <a:t>SVC</a:t>
            </a:r>
            <a:r>
              <a:rPr lang="zh-CN" altLang="en-US" sz="2000" b="1" dirty="0">
                <a:solidFill>
                  <a:srgbClr val="344B5E"/>
                </a:solidFill>
                <a:latin typeface="+mn-ea"/>
                <a:cs typeface="Trebuchet MS"/>
              </a:rPr>
              <a:t>相同</a:t>
            </a:r>
            <a:endParaRPr sz="2000" b="1" dirty="0">
              <a:latin typeface="+mn-ea"/>
              <a:cs typeface="Trebuchet MS"/>
            </a:endParaRPr>
          </a:p>
        </p:txBody>
      </p:sp>
      <p:sp>
        <p:nvSpPr>
          <p:cNvPr id="7" name="object 7">
            <a:extLst>
              <a:ext uri="{FF2B5EF4-FFF2-40B4-BE49-F238E27FC236}">
                <a16:creationId xmlns:a16="http://schemas.microsoft.com/office/drawing/2014/main" id="{0F5D1CC1-804E-4550-8407-5CAFA89EDFD7}"/>
              </a:ext>
            </a:extLst>
          </p:cNvPr>
          <p:cNvSpPr/>
          <p:nvPr/>
        </p:nvSpPr>
        <p:spPr>
          <a:xfrm>
            <a:off x="7344862" y="3284619"/>
            <a:ext cx="330758" cy="386080"/>
          </a:xfrm>
          <a:custGeom>
            <a:avLst/>
            <a:gdLst/>
            <a:ahLst/>
            <a:cxnLst/>
            <a:rect l="l" t="t" r="r" b="b"/>
            <a:pathLst>
              <a:path w="466725" h="386080">
                <a:moveTo>
                  <a:pt x="192786" y="0"/>
                </a:moveTo>
                <a:lnTo>
                  <a:pt x="0" y="192786"/>
                </a:lnTo>
                <a:lnTo>
                  <a:pt x="192786" y="385571"/>
                </a:lnTo>
                <a:lnTo>
                  <a:pt x="192786" y="289179"/>
                </a:lnTo>
                <a:lnTo>
                  <a:pt x="466344" y="289179"/>
                </a:lnTo>
                <a:lnTo>
                  <a:pt x="466344" y="96393"/>
                </a:lnTo>
                <a:lnTo>
                  <a:pt x="192786" y="96393"/>
                </a:lnTo>
                <a:lnTo>
                  <a:pt x="192786" y="0"/>
                </a:lnTo>
                <a:close/>
              </a:path>
            </a:pathLst>
          </a:custGeom>
          <a:solidFill>
            <a:srgbClr val="7195B0"/>
          </a:solidFill>
        </p:spPr>
        <p:txBody>
          <a:bodyPr wrap="square" lIns="0" tIns="0" rIns="0" bIns="0" rtlCol="0"/>
          <a:lstStyle/>
          <a:p>
            <a:endParaRPr/>
          </a:p>
        </p:txBody>
      </p:sp>
    </p:spTree>
    <p:extLst>
      <p:ext uri="{BB962C8B-B14F-4D97-AF65-F5344CB8AC3E}">
        <p14:creationId xmlns:p14="http://schemas.microsoft.com/office/powerpoint/2010/main" val="2226924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64</a:t>
            </a:fld>
            <a:endParaRPr sz="800">
              <a:latin typeface="Arial"/>
              <a:cs typeface="Arial"/>
            </a:endParaRPr>
          </a:p>
        </p:txBody>
      </p:sp>
      <p:sp>
        <p:nvSpPr>
          <p:cNvPr id="3" name="object 3"/>
          <p:cNvSpPr txBox="1"/>
          <p:nvPr/>
        </p:nvSpPr>
        <p:spPr>
          <a:xfrm>
            <a:off x="443092" y="1417638"/>
            <a:ext cx="8087939" cy="4921155"/>
          </a:xfrm>
          <a:prstGeom prst="rect">
            <a:avLst/>
          </a:prstGeom>
        </p:spPr>
        <p:txBody>
          <a:bodyPr vert="horz" wrap="square" lIns="0" tIns="90170" rIns="0" bIns="0" rtlCol="0">
            <a:spAutoFit/>
          </a:bodyPr>
          <a:lstStyle/>
          <a:p>
            <a:pPr marL="12700">
              <a:lnSpc>
                <a:spcPct val="150000"/>
              </a:lnSpc>
              <a:spcBef>
                <a:spcPts val="710"/>
              </a:spcBef>
            </a:pPr>
            <a:r>
              <a:rPr lang="zh-CN" altLang="en-US" sz="2400" b="1" dirty="0">
                <a:solidFill>
                  <a:srgbClr val="84ADAF"/>
                </a:solidFill>
                <a:latin typeface="Trebuchet MS"/>
                <a:cs typeface="Trebuchet MS"/>
              </a:rPr>
              <a:t>导入包含分类方法的类：</a:t>
            </a:r>
            <a:endParaRPr lang="en-US" dirty="0">
              <a:latin typeface="Trebuchet MS"/>
              <a:cs typeface="Trebuchet MS"/>
            </a:endParaRPr>
          </a:p>
          <a:p>
            <a:pPr marL="377825">
              <a:lnSpc>
                <a:spcPct val="150000"/>
              </a:lnSpc>
              <a:spcBef>
                <a:spcPts val="540"/>
              </a:spcBef>
            </a:pPr>
            <a:r>
              <a:rPr lang="en-US" b="1" dirty="0">
                <a:solidFill>
                  <a:srgbClr val="8B8B8B"/>
                </a:solidFill>
                <a:latin typeface="Courier New"/>
                <a:cs typeface="Courier New"/>
              </a:rPr>
              <a:t>from </a:t>
            </a:r>
            <a:r>
              <a:rPr lang="en-US" b="1" dirty="0" err="1">
                <a:solidFill>
                  <a:srgbClr val="8B8B8B"/>
                </a:solidFill>
                <a:latin typeface="Courier New"/>
                <a:cs typeface="Courier New"/>
              </a:rPr>
              <a:t>sklearn.kernel_approximation</a:t>
            </a:r>
            <a:r>
              <a:rPr lang="en-US" b="1" dirty="0">
                <a:solidFill>
                  <a:srgbClr val="8B8B8B"/>
                </a:solidFill>
                <a:latin typeface="Courier New"/>
                <a:cs typeface="Courier New"/>
              </a:rPr>
              <a:t> import </a:t>
            </a:r>
            <a:r>
              <a:rPr lang="en-US" b="1" dirty="0" err="1">
                <a:solidFill>
                  <a:srgbClr val="0433FF"/>
                </a:solidFill>
                <a:latin typeface="Courier New"/>
                <a:cs typeface="Courier New"/>
              </a:rPr>
              <a:t>Nystroem</a:t>
            </a:r>
            <a:endParaRPr lang="en-US" dirty="0">
              <a:latin typeface="Courier New"/>
              <a:cs typeface="Courier New"/>
            </a:endParaRPr>
          </a:p>
          <a:p>
            <a:pPr marL="12700">
              <a:lnSpc>
                <a:spcPct val="150000"/>
              </a:lnSpc>
            </a:pPr>
            <a:r>
              <a:rPr lang="zh-CN" altLang="en-US" sz="2400" b="1" dirty="0">
                <a:solidFill>
                  <a:srgbClr val="84ADAF"/>
                </a:solidFill>
                <a:latin typeface="Trebuchet MS"/>
                <a:cs typeface="Trebuchet MS"/>
              </a:rPr>
              <a:t>创建该类的一个对象：</a:t>
            </a:r>
            <a:endParaRPr lang="en-US" sz="2400" dirty="0">
              <a:latin typeface="Trebuchet MS"/>
              <a:cs typeface="Trebuchet MS"/>
            </a:endParaRPr>
          </a:p>
          <a:p>
            <a:pPr marL="2070100" marR="252095" indent="-1692275">
              <a:lnSpc>
                <a:spcPct val="150000"/>
              </a:lnSpc>
              <a:spcBef>
                <a:spcPts val="535"/>
              </a:spcBef>
            </a:pPr>
            <a:r>
              <a:rPr lang="en-US" b="1" dirty="0" err="1">
                <a:solidFill>
                  <a:srgbClr val="6F2F9F"/>
                </a:solidFill>
                <a:latin typeface="Courier New"/>
                <a:cs typeface="Courier New"/>
              </a:rPr>
              <a:t>nystroemSVC</a:t>
            </a:r>
            <a:r>
              <a:rPr lang="en-US" b="1" dirty="0">
                <a:solidFill>
                  <a:srgbClr val="6F2F9F"/>
                </a:solidFill>
                <a:latin typeface="Courier New"/>
                <a:cs typeface="Courier New"/>
              </a:rPr>
              <a:t> </a:t>
            </a:r>
            <a:r>
              <a:rPr lang="en-US" b="1" dirty="0">
                <a:solidFill>
                  <a:srgbClr val="8B8B8B"/>
                </a:solidFill>
                <a:latin typeface="Courier New"/>
                <a:cs typeface="Courier New"/>
              </a:rPr>
              <a:t>= </a:t>
            </a:r>
            <a:r>
              <a:rPr lang="en-US" b="1" dirty="0" err="1">
                <a:solidFill>
                  <a:srgbClr val="0433FF"/>
                </a:solidFill>
                <a:latin typeface="Courier New"/>
                <a:cs typeface="Courier New"/>
              </a:rPr>
              <a:t>Nystroem</a:t>
            </a:r>
            <a:r>
              <a:rPr lang="en-US" b="1" dirty="0">
                <a:solidFill>
                  <a:srgbClr val="344B5E"/>
                </a:solidFill>
                <a:latin typeface="Courier New"/>
                <a:cs typeface="Courier New"/>
              </a:rPr>
              <a:t>(kernel='</a:t>
            </a:r>
            <a:r>
              <a:rPr lang="en-US" b="1" dirty="0" err="1">
                <a:solidFill>
                  <a:srgbClr val="344B5E"/>
                </a:solidFill>
                <a:latin typeface="Courier New"/>
                <a:cs typeface="Courier New"/>
              </a:rPr>
              <a:t>rbf</a:t>
            </a:r>
            <a:r>
              <a:rPr lang="en-US" b="1" dirty="0">
                <a:solidFill>
                  <a:srgbClr val="344B5E"/>
                </a:solidFill>
                <a:latin typeface="Courier New"/>
                <a:cs typeface="Courier New"/>
              </a:rPr>
              <a:t>', gamma=1.0,  </a:t>
            </a:r>
            <a:r>
              <a:rPr lang="en-US" b="1" dirty="0" err="1">
                <a:solidFill>
                  <a:srgbClr val="344B5E"/>
                </a:solidFill>
                <a:latin typeface="Courier New"/>
                <a:cs typeface="Courier New"/>
              </a:rPr>
              <a:t>n_components</a:t>
            </a:r>
            <a:r>
              <a:rPr lang="en-US" b="1" dirty="0">
                <a:solidFill>
                  <a:srgbClr val="344B5E"/>
                </a:solidFill>
                <a:latin typeface="Courier New"/>
                <a:cs typeface="Courier New"/>
              </a:rPr>
              <a:t>=100)</a:t>
            </a:r>
            <a:endParaRPr lang="en-US" dirty="0">
              <a:latin typeface="Courier New"/>
              <a:cs typeface="Courier New"/>
            </a:endParaRPr>
          </a:p>
          <a:p>
            <a:pPr marL="12700">
              <a:lnSpc>
                <a:spcPct val="150000"/>
              </a:lnSpc>
            </a:pPr>
            <a:r>
              <a:rPr lang="zh-CN" altLang="en-US" sz="2400" b="1" dirty="0">
                <a:solidFill>
                  <a:srgbClr val="84ADAF"/>
                </a:solidFill>
                <a:latin typeface="Trebuchet MS"/>
                <a:cs typeface="Trebuchet MS"/>
              </a:rPr>
              <a:t>拟合训练数据，并转换：</a:t>
            </a:r>
            <a:endParaRPr lang="en-US" sz="2400" dirty="0">
              <a:latin typeface="Trebuchet MS"/>
              <a:cs typeface="Trebuchet MS"/>
            </a:endParaRPr>
          </a:p>
          <a:p>
            <a:pPr marL="377825">
              <a:lnSpc>
                <a:spcPct val="150000"/>
              </a:lnSpc>
              <a:spcBef>
                <a:spcPts val="535"/>
              </a:spcBef>
            </a:pPr>
            <a:r>
              <a:rPr lang="en-US" b="1" dirty="0" err="1">
                <a:solidFill>
                  <a:srgbClr val="8B8B8B"/>
                </a:solidFill>
                <a:latin typeface="Courier New"/>
                <a:cs typeface="Courier New"/>
              </a:rPr>
              <a:t>X_train</a:t>
            </a:r>
            <a:r>
              <a:rPr lang="en-US" b="1" dirty="0">
                <a:solidFill>
                  <a:srgbClr val="8B8B8B"/>
                </a:solidFill>
                <a:latin typeface="Courier New"/>
                <a:cs typeface="Courier New"/>
              </a:rPr>
              <a:t> = </a:t>
            </a:r>
            <a:r>
              <a:rPr lang="en-US" b="1" dirty="0" err="1">
                <a:solidFill>
                  <a:srgbClr val="6F2F9F"/>
                </a:solidFill>
                <a:latin typeface="Courier New"/>
                <a:cs typeface="Courier New"/>
              </a:rPr>
              <a:t>nystroemSVC</a:t>
            </a:r>
            <a:r>
              <a:rPr lang="en-US" b="1" dirty="0" err="1">
                <a:solidFill>
                  <a:srgbClr val="8B8B8B"/>
                </a:solidFill>
                <a:latin typeface="Courier New"/>
                <a:cs typeface="Courier New"/>
              </a:rPr>
              <a:t>.</a:t>
            </a:r>
            <a:r>
              <a:rPr lang="en-US" b="1" dirty="0" err="1">
                <a:solidFill>
                  <a:srgbClr val="C00000"/>
                </a:solidFill>
                <a:latin typeface="Courier New"/>
                <a:cs typeface="Courier New"/>
              </a:rPr>
              <a:t>fit_transform</a:t>
            </a:r>
            <a:r>
              <a:rPr lang="en-US" b="1" dirty="0">
                <a:solidFill>
                  <a:srgbClr val="8B8B8B"/>
                </a:solidFill>
                <a:latin typeface="Courier New"/>
                <a:cs typeface="Courier New"/>
              </a:rPr>
              <a:t>(</a:t>
            </a:r>
            <a:r>
              <a:rPr lang="en-US" b="1" dirty="0" err="1">
                <a:solidFill>
                  <a:srgbClr val="8B8B8B"/>
                </a:solidFill>
                <a:latin typeface="Courier New"/>
                <a:cs typeface="Courier New"/>
              </a:rPr>
              <a:t>X_train</a:t>
            </a:r>
            <a:r>
              <a:rPr lang="en-US" b="1" dirty="0">
                <a:solidFill>
                  <a:srgbClr val="8B8B8B"/>
                </a:solidFill>
                <a:latin typeface="Courier New"/>
                <a:cs typeface="Courier New"/>
              </a:rPr>
              <a:t>)</a:t>
            </a:r>
            <a:endParaRPr lang="en-US" dirty="0">
              <a:latin typeface="Courier New"/>
              <a:cs typeface="Courier New"/>
            </a:endParaRPr>
          </a:p>
          <a:p>
            <a:pPr marL="377825">
              <a:lnSpc>
                <a:spcPct val="150000"/>
              </a:lnSpc>
            </a:pPr>
            <a:r>
              <a:rPr b="1" dirty="0" err="1">
                <a:solidFill>
                  <a:srgbClr val="8B8B8B"/>
                </a:solidFill>
                <a:latin typeface="Courier New"/>
                <a:cs typeface="Courier New"/>
              </a:rPr>
              <a:t>X_test</a:t>
            </a:r>
            <a:r>
              <a:rPr b="1" dirty="0">
                <a:solidFill>
                  <a:srgbClr val="8B8B8B"/>
                </a:solidFill>
                <a:latin typeface="Courier New"/>
                <a:cs typeface="Courier New"/>
              </a:rPr>
              <a:t> = </a:t>
            </a:r>
            <a:r>
              <a:rPr b="1" dirty="0">
                <a:solidFill>
                  <a:srgbClr val="6F2F9F"/>
                </a:solidFill>
                <a:latin typeface="Courier New"/>
                <a:cs typeface="Courier New"/>
              </a:rPr>
              <a:t>nystroemSVC</a:t>
            </a:r>
            <a:r>
              <a:rPr b="1" dirty="0">
                <a:solidFill>
                  <a:srgbClr val="8B8B8B"/>
                </a:solidFill>
                <a:latin typeface="Courier New"/>
                <a:cs typeface="Courier New"/>
              </a:rPr>
              <a:t>.</a:t>
            </a:r>
            <a:r>
              <a:rPr b="1" dirty="0">
                <a:solidFill>
                  <a:srgbClr val="C00000"/>
                </a:solidFill>
                <a:latin typeface="Courier New"/>
                <a:cs typeface="Courier New"/>
              </a:rPr>
              <a:t>transform</a:t>
            </a:r>
            <a:r>
              <a:rPr b="1" dirty="0">
                <a:solidFill>
                  <a:srgbClr val="8B8B8B"/>
                </a:solidFill>
                <a:latin typeface="Courier New"/>
                <a:cs typeface="Courier New"/>
              </a:rPr>
              <a:t>(X_test)</a:t>
            </a:r>
            <a:endParaRPr dirty="0">
              <a:latin typeface="Courier New"/>
              <a:cs typeface="Courier New"/>
            </a:endParaRPr>
          </a:p>
          <a:p>
            <a:pPr>
              <a:lnSpc>
                <a:spcPct val="150000"/>
              </a:lnSpc>
              <a:spcBef>
                <a:spcPts val="30"/>
              </a:spcBef>
            </a:pPr>
            <a:endParaRPr dirty="0">
              <a:latin typeface="Times New Roman"/>
              <a:cs typeface="Times New Roman"/>
            </a:endParaRPr>
          </a:p>
          <a:p>
            <a:pPr marL="12700">
              <a:lnSpc>
                <a:spcPct val="150000"/>
              </a:lnSpc>
            </a:pPr>
            <a:r>
              <a:rPr lang="zh-CN" altLang="en-US" sz="2400" b="1" dirty="0">
                <a:solidFill>
                  <a:srgbClr val="84ADAF"/>
                </a:solidFill>
                <a:latin typeface="Trebuchet MS"/>
                <a:cs typeface="Trebuchet MS"/>
              </a:rPr>
              <a:t>使用交叉检验调节核参数和</a:t>
            </a:r>
            <a:r>
              <a:rPr lang="en-US" altLang="zh-CN" sz="2400" b="1" dirty="0" err="1">
                <a:solidFill>
                  <a:srgbClr val="84ADAF"/>
                </a:solidFill>
                <a:latin typeface="Trebuchet MS"/>
                <a:cs typeface="Trebuchet MS"/>
              </a:rPr>
              <a:t>n_components</a:t>
            </a:r>
            <a:endParaRPr sz="2400" dirty="0">
              <a:latin typeface="Trebuchet MS"/>
              <a:cs typeface="Trebuchet MS"/>
            </a:endParaRPr>
          </a:p>
        </p:txBody>
      </p:sp>
      <p:sp>
        <p:nvSpPr>
          <p:cNvPr id="5" name="标题 5">
            <a:extLst>
              <a:ext uri="{FF2B5EF4-FFF2-40B4-BE49-F238E27FC236}">
                <a16:creationId xmlns:a16="http://schemas.microsoft.com/office/drawing/2014/main" id="{279B7E18-2905-4884-B25A-95D71E952A7D}"/>
              </a:ext>
            </a:extLst>
          </p:cNvPr>
          <p:cNvSpPr>
            <a:spLocks noGrp="1"/>
          </p:cNvSpPr>
          <p:nvPr>
            <p:ph type="title"/>
          </p:nvPr>
        </p:nvSpPr>
        <p:spPr>
          <a:xfrm>
            <a:off x="457200" y="274638"/>
            <a:ext cx="8229600" cy="1143000"/>
          </a:xfrm>
        </p:spPr>
        <p:txBody>
          <a:bodyPr/>
          <a:lstStyle/>
          <a:p>
            <a:r>
              <a:rPr lang="zh-CN" altLang="en-US" dirty="0"/>
              <a:t>快速核转换的语法</a:t>
            </a:r>
          </a:p>
        </p:txBody>
      </p:sp>
      <p:sp>
        <p:nvSpPr>
          <p:cNvPr id="6" name="object 6">
            <a:extLst>
              <a:ext uri="{FF2B5EF4-FFF2-40B4-BE49-F238E27FC236}">
                <a16:creationId xmlns:a16="http://schemas.microsoft.com/office/drawing/2014/main" id="{0886374A-E539-441F-A8EB-365C1F77CAE6}"/>
              </a:ext>
            </a:extLst>
          </p:cNvPr>
          <p:cNvSpPr txBox="1"/>
          <p:nvPr/>
        </p:nvSpPr>
        <p:spPr>
          <a:xfrm>
            <a:off x="7477041" y="3212976"/>
            <a:ext cx="1667301" cy="876843"/>
          </a:xfrm>
          <a:prstGeom prst="rect">
            <a:avLst/>
          </a:prstGeom>
        </p:spPr>
        <p:txBody>
          <a:bodyPr vert="horz" wrap="square" lIns="0" tIns="12700" rIns="0" bIns="0" rtlCol="0">
            <a:spAutoFit/>
          </a:bodyPr>
          <a:lstStyle/>
          <a:p>
            <a:pPr marL="12700" marR="5080">
              <a:lnSpc>
                <a:spcPct val="150000"/>
              </a:lnSpc>
              <a:spcBef>
                <a:spcPts val="100"/>
              </a:spcBef>
            </a:pPr>
            <a:r>
              <a:rPr sz="2000" b="1" spc="-80" dirty="0" err="1">
                <a:solidFill>
                  <a:srgbClr val="344B5E"/>
                </a:solidFill>
                <a:latin typeface="Trebuchet MS"/>
                <a:cs typeface="Trebuchet MS"/>
              </a:rPr>
              <a:t>n_components</a:t>
            </a:r>
            <a:r>
              <a:rPr sz="2000" b="1" spc="-80" dirty="0">
                <a:solidFill>
                  <a:srgbClr val="344B5E"/>
                </a:solidFill>
                <a:latin typeface="Trebuchet MS"/>
                <a:cs typeface="Trebuchet MS"/>
              </a:rPr>
              <a:t> </a:t>
            </a:r>
            <a:r>
              <a:rPr lang="zh-CN" altLang="en-US" sz="2000" b="1" spc="-60" dirty="0">
                <a:solidFill>
                  <a:srgbClr val="344B5E"/>
                </a:solidFill>
                <a:latin typeface="Trebuchet MS"/>
                <a:cs typeface="Trebuchet MS"/>
              </a:rPr>
              <a:t>是样本量</a:t>
            </a:r>
            <a:endParaRPr sz="2000" dirty="0">
              <a:latin typeface="Trebuchet MS"/>
              <a:cs typeface="Trebuchet MS"/>
            </a:endParaRPr>
          </a:p>
        </p:txBody>
      </p:sp>
      <p:sp>
        <p:nvSpPr>
          <p:cNvPr id="7" name="object 7">
            <a:extLst>
              <a:ext uri="{FF2B5EF4-FFF2-40B4-BE49-F238E27FC236}">
                <a16:creationId xmlns:a16="http://schemas.microsoft.com/office/drawing/2014/main" id="{60060DFD-B665-4F37-B63F-4F181FBEF0C8}"/>
              </a:ext>
            </a:extLst>
          </p:cNvPr>
          <p:cNvSpPr/>
          <p:nvPr/>
        </p:nvSpPr>
        <p:spPr>
          <a:xfrm>
            <a:off x="6930203" y="3548123"/>
            <a:ext cx="466725" cy="386080"/>
          </a:xfrm>
          <a:custGeom>
            <a:avLst/>
            <a:gdLst/>
            <a:ahLst/>
            <a:cxnLst/>
            <a:rect l="l" t="t" r="r" b="b"/>
            <a:pathLst>
              <a:path w="466725" h="386080">
                <a:moveTo>
                  <a:pt x="192786" y="0"/>
                </a:moveTo>
                <a:lnTo>
                  <a:pt x="0" y="192786"/>
                </a:lnTo>
                <a:lnTo>
                  <a:pt x="192786" y="385571"/>
                </a:lnTo>
                <a:lnTo>
                  <a:pt x="192786" y="289179"/>
                </a:lnTo>
                <a:lnTo>
                  <a:pt x="466344" y="289179"/>
                </a:lnTo>
                <a:lnTo>
                  <a:pt x="466344" y="96393"/>
                </a:lnTo>
                <a:lnTo>
                  <a:pt x="192786" y="96393"/>
                </a:lnTo>
                <a:lnTo>
                  <a:pt x="192786" y="0"/>
                </a:lnTo>
                <a:close/>
              </a:path>
            </a:pathLst>
          </a:custGeom>
          <a:solidFill>
            <a:srgbClr val="7195B0"/>
          </a:solidFill>
        </p:spPr>
        <p:txBody>
          <a:bodyPr wrap="square" lIns="0" tIns="0" rIns="0" bIns="0" rtlCol="0"/>
          <a:lstStyle/>
          <a:p>
            <a:endParaRPr/>
          </a:p>
        </p:txBody>
      </p:sp>
      <p:sp>
        <p:nvSpPr>
          <p:cNvPr id="2" name="文本框 1">
            <a:extLst>
              <a:ext uri="{FF2B5EF4-FFF2-40B4-BE49-F238E27FC236}">
                <a16:creationId xmlns:a16="http://schemas.microsoft.com/office/drawing/2014/main" id="{F5F1F080-6E8E-4AA6-B47B-4DBB35A3B8C2}"/>
              </a:ext>
            </a:extLst>
          </p:cNvPr>
          <p:cNvSpPr txBox="1"/>
          <p:nvPr/>
        </p:nvSpPr>
        <p:spPr>
          <a:xfrm>
            <a:off x="0" y="6398696"/>
            <a:ext cx="9144000" cy="369332"/>
          </a:xfrm>
          <a:prstGeom prst="rect">
            <a:avLst/>
          </a:prstGeom>
          <a:noFill/>
        </p:spPr>
        <p:txBody>
          <a:bodyPr wrap="square" rtlCol="0">
            <a:spAutoFit/>
          </a:bodyPr>
          <a:lstStyle/>
          <a:p>
            <a:r>
              <a:rPr lang="en-US" altLang="zh-CN" dirty="0">
                <a:hlinkClick r:id="rId2"/>
              </a:rPr>
              <a:t>http://scikit-learn.org/stable/modules/generated/sklearn.kernel_approximation.Nystroem.html</a:t>
            </a:r>
            <a:r>
              <a:rPr lang="en-US" altLang="zh-CN" dirty="0"/>
              <a:t> </a:t>
            </a:r>
            <a:endParaRPr lang="zh-CN" altLang="en-US" dirty="0"/>
          </a:p>
        </p:txBody>
      </p:sp>
    </p:spTree>
    <p:extLst>
      <p:ext uri="{BB962C8B-B14F-4D97-AF65-F5344CB8AC3E}">
        <p14:creationId xmlns:p14="http://schemas.microsoft.com/office/powerpoint/2010/main" val="39570306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65</a:t>
            </a:fld>
            <a:endParaRPr sz="800">
              <a:latin typeface="Arial"/>
              <a:cs typeface="Arial"/>
            </a:endParaRPr>
          </a:p>
        </p:txBody>
      </p:sp>
      <p:sp>
        <p:nvSpPr>
          <p:cNvPr id="3" name="object 3"/>
          <p:cNvSpPr txBox="1"/>
          <p:nvPr/>
        </p:nvSpPr>
        <p:spPr>
          <a:xfrm>
            <a:off x="444500" y="1556792"/>
            <a:ext cx="8242300" cy="4921155"/>
          </a:xfrm>
          <a:prstGeom prst="rect">
            <a:avLst/>
          </a:prstGeom>
        </p:spPr>
        <p:txBody>
          <a:bodyPr vert="horz" wrap="square" lIns="0" tIns="90170" rIns="0" bIns="0" rtlCol="0">
            <a:spAutoFit/>
          </a:bodyPr>
          <a:lstStyle/>
          <a:p>
            <a:pPr marL="12700">
              <a:lnSpc>
                <a:spcPct val="150000"/>
              </a:lnSpc>
              <a:spcBef>
                <a:spcPts val="710"/>
              </a:spcBef>
            </a:pPr>
            <a:r>
              <a:rPr lang="zh-CN" altLang="en-US" sz="2400" b="1" dirty="0">
                <a:solidFill>
                  <a:srgbClr val="84ADAF"/>
                </a:solidFill>
                <a:latin typeface="Trebuchet MS"/>
                <a:cs typeface="Trebuchet MS"/>
              </a:rPr>
              <a:t>导入包含分类方法的类：</a:t>
            </a:r>
            <a:endParaRPr sz="2400" dirty="0">
              <a:latin typeface="Trebuchet MS"/>
              <a:cs typeface="Trebuchet MS"/>
            </a:endParaRPr>
          </a:p>
          <a:p>
            <a:pPr marL="377825">
              <a:lnSpc>
                <a:spcPct val="150000"/>
              </a:lnSpc>
              <a:spcBef>
                <a:spcPts val="540"/>
              </a:spcBef>
            </a:pPr>
            <a:r>
              <a:rPr b="1" dirty="0">
                <a:solidFill>
                  <a:srgbClr val="8B8B8B"/>
                </a:solidFill>
                <a:latin typeface="Courier New"/>
                <a:cs typeface="Courier New"/>
              </a:rPr>
              <a:t>from sklearn.kernel_approximation import </a:t>
            </a:r>
            <a:r>
              <a:rPr b="1" dirty="0">
                <a:solidFill>
                  <a:srgbClr val="0433FF"/>
                </a:solidFill>
                <a:latin typeface="Courier New"/>
                <a:cs typeface="Courier New"/>
              </a:rPr>
              <a:t>RBFsampler</a:t>
            </a:r>
            <a:endParaRPr dirty="0">
              <a:latin typeface="Courier New"/>
              <a:cs typeface="Courier New"/>
            </a:endParaRPr>
          </a:p>
          <a:p>
            <a:pPr marL="12700">
              <a:lnSpc>
                <a:spcPct val="150000"/>
              </a:lnSpc>
            </a:pPr>
            <a:r>
              <a:rPr lang="zh-CN" altLang="en-US" sz="2400" b="1" dirty="0">
                <a:solidFill>
                  <a:srgbClr val="84ADAF"/>
                </a:solidFill>
                <a:latin typeface="Trebuchet MS"/>
                <a:cs typeface="Trebuchet MS"/>
              </a:rPr>
              <a:t>创建该类的一个对象：</a:t>
            </a:r>
            <a:endParaRPr sz="2400" dirty="0">
              <a:latin typeface="Trebuchet MS"/>
              <a:cs typeface="Trebuchet MS"/>
            </a:endParaRPr>
          </a:p>
          <a:p>
            <a:pPr marL="377825">
              <a:lnSpc>
                <a:spcPct val="150000"/>
              </a:lnSpc>
              <a:spcBef>
                <a:spcPts val="535"/>
              </a:spcBef>
            </a:pPr>
            <a:r>
              <a:rPr b="1" dirty="0">
                <a:solidFill>
                  <a:srgbClr val="6F2F9F"/>
                </a:solidFill>
                <a:latin typeface="Courier New"/>
                <a:cs typeface="Courier New"/>
              </a:rPr>
              <a:t>rbfSample </a:t>
            </a:r>
            <a:r>
              <a:rPr b="1" dirty="0">
                <a:solidFill>
                  <a:srgbClr val="8B8B8B"/>
                </a:solidFill>
                <a:latin typeface="Courier New"/>
                <a:cs typeface="Courier New"/>
              </a:rPr>
              <a:t>= </a:t>
            </a:r>
            <a:r>
              <a:rPr b="1" dirty="0">
                <a:solidFill>
                  <a:srgbClr val="0433FF"/>
                </a:solidFill>
                <a:latin typeface="Courier New"/>
                <a:cs typeface="Courier New"/>
              </a:rPr>
              <a:t>RBFsampler</a:t>
            </a:r>
            <a:r>
              <a:rPr b="1" dirty="0">
                <a:solidFill>
                  <a:srgbClr val="344B5E"/>
                </a:solidFill>
                <a:latin typeface="Courier New"/>
                <a:cs typeface="Courier New"/>
              </a:rPr>
              <a:t>(gamma=1.0,</a:t>
            </a:r>
            <a:endParaRPr dirty="0">
              <a:latin typeface="Courier New"/>
              <a:cs typeface="Courier New"/>
            </a:endParaRPr>
          </a:p>
          <a:p>
            <a:pPr marL="1841500">
              <a:lnSpc>
                <a:spcPct val="150000"/>
              </a:lnSpc>
            </a:pPr>
            <a:r>
              <a:rPr b="1" dirty="0">
                <a:solidFill>
                  <a:srgbClr val="344B5E"/>
                </a:solidFill>
                <a:latin typeface="Courier New"/>
                <a:cs typeface="Courier New"/>
              </a:rPr>
              <a:t>n_components=100)</a:t>
            </a:r>
            <a:endParaRPr dirty="0">
              <a:latin typeface="Courier New"/>
              <a:cs typeface="Courier New"/>
            </a:endParaRPr>
          </a:p>
          <a:p>
            <a:pPr marL="12700">
              <a:lnSpc>
                <a:spcPct val="150000"/>
              </a:lnSpc>
            </a:pPr>
            <a:r>
              <a:rPr lang="zh-CN" altLang="en-US" sz="2400" b="1" dirty="0">
                <a:solidFill>
                  <a:srgbClr val="84ADAF"/>
                </a:solidFill>
                <a:latin typeface="Trebuchet MS"/>
                <a:cs typeface="Trebuchet MS"/>
              </a:rPr>
              <a:t>拟合训练数据并转换：</a:t>
            </a:r>
            <a:endParaRPr sz="2400" dirty="0">
              <a:latin typeface="Trebuchet MS"/>
              <a:cs typeface="Trebuchet MS"/>
            </a:endParaRPr>
          </a:p>
          <a:p>
            <a:pPr marL="377825">
              <a:lnSpc>
                <a:spcPct val="150000"/>
              </a:lnSpc>
              <a:spcBef>
                <a:spcPts val="535"/>
              </a:spcBef>
            </a:pPr>
            <a:r>
              <a:rPr b="1" dirty="0">
                <a:solidFill>
                  <a:srgbClr val="8B8B8B"/>
                </a:solidFill>
                <a:latin typeface="Courier New"/>
                <a:cs typeface="Courier New"/>
              </a:rPr>
              <a:t>X_train = </a:t>
            </a:r>
            <a:r>
              <a:rPr b="1" dirty="0">
                <a:solidFill>
                  <a:srgbClr val="6F2F9F"/>
                </a:solidFill>
                <a:latin typeface="Courier New"/>
                <a:cs typeface="Courier New"/>
              </a:rPr>
              <a:t>rbfSample</a:t>
            </a:r>
            <a:r>
              <a:rPr b="1" dirty="0">
                <a:solidFill>
                  <a:srgbClr val="8B8B8B"/>
                </a:solidFill>
                <a:latin typeface="Courier New"/>
                <a:cs typeface="Courier New"/>
              </a:rPr>
              <a:t>.</a:t>
            </a:r>
            <a:r>
              <a:rPr b="1" dirty="0">
                <a:solidFill>
                  <a:srgbClr val="C00000"/>
                </a:solidFill>
                <a:latin typeface="Courier New"/>
                <a:cs typeface="Courier New"/>
              </a:rPr>
              <a:t>fit_transform</a:t>
            </a:r>
            <a:r>
              <a:rPr b="1" dirty="0">
                <a:solidFill>
                  <a:srgbClr val="8B8B8B"/>
                </a:solidFill>
                <a:latin typeface="Courier New"/>
                <a:cs typeface="Courier New"/>
              </a:rPr>
              <a:t>(X_train)</a:t>
            </a:r>
            <a:endParaRPr dirty="0">
              <a:latin typeface="Courier New"/>
              <a:cs typeface="Courier New"/>
            </a:endParaRPr>
          </a:p>
          <a:p>
            <a:pPr marL="377825">
              <a:lnSpc>
                <a:spcPct val="150000"/>
              </a:lnSpc>
            </a:pPr>
            <a:r>
              <a:rPr b="1" dirty="0">
                <a:solidFill>
                  <a:srgbClr val="8B8B8B"/>
                </a:solidFill>
                <a:latin typeface="Courier New"/>
                <a:cs typeface="Courier New"/>
              </a:rPr>
              <a:t>X_test = </a:t>
            </a:r>
            <a:r>
              <a:rPr b="1" dirty="0">
                <a:solidFill>
                  <a:srgbClr val="6F2F9F"/>
                </a:solidFill>
                <a:latin typeface="Courier New"/>
                <a:cs typeface="Courier New"/>
              </a:rPr>
              <a:t>rbfSample</a:t>
            </a:r>
            <a:r>
              <a:rPr b="1" dirty="0">
                <a:solidFill>
                  <a:srgbClr val="8B8B8B"/>
                </a:solidFill>
                <a:latin typeface="Courier New"/>
                <a:cs typeface="Courier New"/>
              </a:rPr>
              <a:t>.</a:t>
            </a:r>
            <a:r>
              <a:rPr b="1" dirty="0">
                <a:solidFill>
                  <a:srgbClr val="C00000"/>
                </a:solidFill>
                <a:latin typeface="Courier New"/>
                <a:cs typeface="Courier New"/>
              </a:rPr>
              <a:t>transform</a:t>
            </a:r>
            <a:r>
              <a:rPr b="1" dirty="0">
                <a:solidFill>
                  <a:srgbClr val="8B8B8B"/>
                </a:solidFill>
                <a:latin typeface="Courier New"/>
                <a:cs typeface="Courier New"/>
              </a:rPr>
              <a:t>(X_test)</a:t>
            </a:r>
            <a:endParaRPr dirty="0">
              <a:latin typeface="Courier New"/>
              <a:cs typeface="Courier New"/>
            </a:endParaRPr>
          </a:p>
          <a:p>
            <a:pPr>
              <a:lnSpc>
                <a:spcPct val="150000"/>
              </a:lnSpc>
              <a:spcBef>
                <a:spcPts val="30"/>
              </a:spcBef>
            </a:pPr>
            <a:endParaRPr dirty="0">
              <a:latin typeface="Times New Roman"/>
              <a:cs typeface="Times New Roman"/>
            </a:endParaRPr>
          </a:p>
          <a:p>
            <a:pPr marL="12700" lvl="0">
              <a:lnSpc>
                <a:spcPct val="150000"/>
              </a:lnSpc>
            </a:pPr>
            <a:r>
              <a:rPr lang="zh-CN" altLang="en-US" sz="2400" b="1" dirty="0">
                <a:solidFill>
                  <a:srgbClr val="84ADAF"/>
                </a:solidFill>
                <a:latin typeface="Trebuchet MS"/>
                <a:cs typeface="Trebuchet MS"/>
              </a:rPr>
              <a:t>使用交叉检验调节核参数和</a:t>
            </a:r>
            <a:r>
              <a:rPr lang="en-US" altLang="zh-CN" sz="2400" b="1" dirty="0" err="1">
                <a:solidFill>
                  <a:srgbClr val="84ADAF"/>
                </a:solidFill>
                <a:latin typeface="Trebuchet MS"/>
                <a:cs typeface="Trebuchet MS"/>
              </a:rPr>
              <a:t>n_components</a:t>
            </a:r>
            <a:endParaRPr lang="zh-CN" altLang="en-US" sz="2400" dirty="0">
              <a:solidFill>
                <a:prstClr val="black"/>
              </a:solidFill>
              <a:latin typeface="Trebuchet MS"/>
              <a:cs typeface="Trebuchet MS"/>
            </a:endParaRPr>
          </a:p>
        </p:txBody>
      </p:sp>
      <p:sp>
        <p:nvSpPr>
          <p:cNvPr id="6" name="标题 5">
            <a:extLst>
              <a:ext uri="{FF2B5EF4-FFF2-40B4-BE49-F238E27FC236}">
                <a16:creationId xmlns:a16="http://schemas.microsoft.com/office/drawing/2014/main" id="{0E968706-92CD-4C5F-96A0-49408D949B7D}"/>
              </a:ext>
            </a:extLst>
          </p:cNvPr>
          <p:cNvSpPr>
            <a:spLocks noGrp="1"/>
          </p:cNvSpPr>
          <p:nvPr>
            <p:ph type="title"/>
          </p:nvPr>
        </p:nvSpPr>
        <p:spPr/>
        <p:txBody>
          <a:bodyPr/>
          <a:lstStyle/>
          <a:p>
            <a:r>
              <a:rPr lang="zh-CN" altLang="en-US" dirty="0"/>
              <a:t>快速核转换的语法</a:t>
            </a:r>
          </a:p>
        </p:txBody>
      </p:sp>
    </p:spTree>
    <p:extLst>
      <p:ext uri="{BB962C8B-B14F-4D97-AF65-F5344CB8AC3E}">
        <p14:creationId xmlns:p14="http://schemas.microsoft.com/office/powerpoint/2010/main" val="17033784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66</a:t>
            </a:fld>
            <a:endParaRPr sz="800">
              <a:latin typeface="Arial"/>
              <a:cs typeface="Arial"/>
            </a:endParaRPr>
          </a:p>
        </p:txBody>
      </p:sp>
      <p:sp>
        <p:nvSpPr>
          <p:cNvPr id="3" name="object 3"/>
          <p:cNvSpPr txBox="1"/>
          <p:nvPr/>
        </p:nvSpPr>
        <p:spPr>
          <a:xfrm>
            <a:off x="444500" y="1404362"/>
            <a:ext cx="8242300" cy="4921155"/>
          </a:xfrm>
          <a:prstGeom prst="rect">
            <a:avLst/>
          </a:prstGeom>
        </p:spPr>
        <p:txBody>
          <a:bodyPr vert="horz" wrap="square" lIns="0" tIns="90170" rIns="0" bIns="0" rtlCol="0">
            <a:spAutoFit/>
          </a:bodyPr>
          <a:lstStyle/>
          <a:p>
            <a:pPr marL="12700">
              <a:lnSpc>
                <a:spcPct val="150000"/>
              </a:lnSpc>
              <a:spcBef>
                <a:spcPts val="710"/>
              </a:spcBef>
            </a:pPr>
            <a:r>
              <a:rPr lang="zh-CN" altLang="en-US" sz="2400" b="1" dirty="0">
                <a:solidFill>
                  <a:srgbClr val="84ADAF"/>
                </a:solidFill>
                <a:latin typeface="Trebuchet MS"/>
                <a:cs typeface="Trebuchet MS"/>
              </a:rPr>
              <a:t>导入包含分类方法的类：</a:t>
            </a:r>
            <a:endParaRPr sz="2400" dirty="0">
              <a:latin typeface="Trebuchet MS"/>
              <a:cs typeface="Trebuchet MS"/>
            </a:endParaRPr>
          </a:p>
          <a:p>
            <a:pPr marL="377825">
              <a:lnSpc>
                <a:spcPct val="150000"/>
              </a:lnSpc>
              <a:spcBef>
                <a:spcPts val="540"/>
              </a:spcBef>
            </a:pPr>
            <a:r>
              <a:rPr b="1" dirty="0">
                <a:solidFill>
                  <a:srgbClr val="8B8B8B"/>
                </a:solidFill>
                <a:latin typeface="Courier New"/>
                <a:cs typeface="Courier New"/>
              </a:rPr>
              <a:t>from sklearn.kernel_approximation import </a:t>
            </a:r>
            <a:r>
              <a:rPr b="1" dirty="0">
                <a:solidFill>
                  <a:srgbClr val="0433FF"/>
                </a:solidFill>
                <a:latin typeface="Courier New"/>
                <a:cs typeface="Courier New"/>
              </a:rPr>
              <a:t>RBFsampler</a:t>
            </a:r>
            <a:endParaRPr dirty="0">
              <a:latin typeface="Courier New"/>
              <a:cs typeface="Courier New"/>
            </a:endParaRPr>
          </a:p>
          <a:p>
            <a:pPr marL="12700">
              <a:lnSpc>
                <a:spcPct val="150000"/>
              </a:lnSpc>
            </a:pPr>
            <a:r>
              <a:rPr lang="zh-CN" altLang="en-US" sz="2400" b="1" dirty="0">
                <a:solidFill>
                  <a:srgbClr val="84ADAF"/>
                </a:solidFill>
                <a:latin typeface="Trebuchet MS"/>
                <a:cs typeface="Trebuchet MS"/>
              </a:rPr>
              <a:t>创建该类的一个对象：</a:t>
            </a:r>
            <a:endParaRPr sz="2400" dirty="0">
              <a:latin typeface="Trebuchet MS"/>
              <a:cs typeface="Trebuchet MS"/>
            </a:endParaRPr>
          </a:p>
          <a:p>
            <a:pPr marL="377825">
              <a:lnSpc>
                <a:spcPct val="150000"/>
              </a:lnSpc>
              <a:spcBef>
                <a:spcPts val="535"/>
              </a:spcBef>
            </a:pPr>
            <a:r>
              <a:rPr b="1" dirty="0">
                <a:solidFill>
                  <a:srgbClr val="6F2F9F"/>
                </a:solidFill>
                <a:latin typeface="Courier New"/>
                <a:cs typeface="Courier New"/>
              </a:rPr>
              <a:t>rbfSample </a:t>
            </a:r>
            <a:r>
              <a:rPr b="1" dirty="0">
                <a:solidFill>
                  <a:srgbClr val="8B8B8B"/>
                </a:solidFill>
                <a:latin typeface="Courier New"/>
                <a:cs typeface="Courier New"/>
              </a:rPr>
              <a:t>= </a:t>
            </a:r>
            <a:r>
              <a:rPr b="1" dirty="0">
                <a:solidFill>
                  <a:srgbClr val="0433FF"/>
                </a:solidFill>
                <a:latin typeface="Courier New"/>
                <a:cs typeface="Courier New"/>
              </a:rPr>
              <a:t>RBFsampler</a:t>
            </a:r>
            <a:r>
              <a:rPr b="1" dirty="0">
                <a:solidFill>
                  <a:srgbClr val="344B5E"/>
                </a:solidFill>
                <a:latin typeface="Courier New"/>
                <a:cs typeface="Courier New"/>
              </a:rPr>
              <a:t>(gamma=1.0,</a:t>
            </a:r>
            <a:endParaRPr dirty="0">
              <a:latin typeface="Courier New"/>
              <a:cs typeface="Courier New"/>
            </a:endParaRPr>
          </a:p>
          <a:p>
            <a:pPr marL="1841500">
              <a:lnSpc>
                <a:spcPct val="150000"/>
              </a:lnSpc>
            </a:pPr>
            <a:r>
              <a:rPr b="1" dirty="0">
                <a:solidFill>
                  <a:srgbClr val="344B5E"/>
                </a:solidFill>
                <a:latin typeface="Courier New"/>
                <a:cs typeface="Courier New"/>
              </a:rPr>
              <a:t>n_components=100)</a:t>
            </a:r>
            <a:endParaRPr dirty="0">
              <a:latin typeface="Courier New"/>
              <a:cs typeface="Courier New"/>
            </a:endParaRPr>
          </a:p>
          <a:p>
            <a:pPr marL="12700">
              <a:lnSpc>
                <a:spcPct val="150000"/>
              </a:lnSpc>
            </a:pPr>
            <a:r>
              <a:rPr lang="zh-CN" altLang="en-US" sz="2400" b="1" dirty="0">
                <a:solidFill>
                  <a:srgbClr val="84ADAF"/>
                </a:solidFill>
                <a:latin typeface="Trebuchet MS"/>
                <a:cs typeface="Trebuchet MS"/>
              </a:rPr>
              <a:t>拟合训练数据并转换：</a:t>
            </a:r>
            <a:endParaRPr sz="2400" dirty="0">
              <a:latin typeface="Trebuchet MS"/>
              <a:cs typeface="Trebuchet MS"/>
            </a:endParaRPr>
          </a:p>
          <a:p>
            <a:pPr marL="377825">
              <a:lnSpc>
                <a:spcPct val="150000"/>
              </a:lnSpc>
              <a:spcBef>
                <a:spcPts val="535"/>
              </a:spcBef>
            </a:pPr>
            <a:r>
              <a:rPr b="1" dirty="0">
                <a:solidFill>
                  <a:srgbClr val="8B8B8B"/>
                </a:solidFill>
                <a:latin typeface="Courier New"/>
                <a:cs typeface="Courier New"/>
              </a:rPr>
              <a:t>X_train = </a:t>
            </a:r>
            <a:r>
              <a:rPr b="1" dirty="0">
                <a:solidFill>
                  <a:srgbClr val="6F2F9F"/>
                </a:solidFill>
                <a:latin typeface="Courier New"/>
                <a:cs typeface="Courier New"/>
              </a:rPr>
              <a:t>rbfSample</a:t>
            </a:r>
            <a:r>
              <a:rPr b="1" dirty="0">
                <a:solidFill>
                  <a:srgbClr val="8B8B8B"/>
                </a:solidFill>
                <a:latin typeface="Courier New"/>
                <a:cs typeface="Courier New"/>
              </a:rPr>
              <a:t>.</a:t>
            </a:r>
            <a:r>
              <a:rPr b="1" dirty="0">
                <a:solidFill>
                  <a:srgbClr val="C00000"/>
                </a:solidFill>
                <a:latin typeface="Courier New"/>
                <a:cs typeface="Courier New"/>
              </a:rPr>
              <a:t>fit_transform</a:t>
            </a:r>
            <a:r>
              <a:rPr b="1" dirty="0">
                <a:solidFill>
                  <a:srgbClr val="8B8B8B"/>
                </a:solidFill>
                <a:latin typeface="Courier New"/>
                <a:cs typeface="Courier New"/>
              </a:rPr>
              <a:t>(X_train)</a:t>
            </a:r>
            <a:endParaRPr dirty="0">
              <a:latin typeface="Courier New"/>
              <a:cs typeface="Courier New"/>
            </a:endParaRPr>
          </a:p>
          <a:p>
            <a:pPr marL="377825">
              <a:lnSpc>
                <a:spcPct val="150000"/>
              </a:lnSpc>
            </a:pPr>
            <a:r>
              <a:rPr b="1" dirty="0">
                <a:solidFill>
                  <a:srgbClr val="8B8B8B"/>
                </a:solidFill>
                <a:latin typeface="Courier New"/>
                <a:cs typeface="Courier New"/>
              </a:rPr>
              <a:t>X_test = </a:t>
            </a:r>
            <a:r>
              <a:rPr b="1" dirty="0">
                <a:solidFill>
                  <a:srgbClr val="6F2F9F"/>
                </a:solidFill>
                <a:latin typeface="Courier New"/>
                <a:cs typeface="Courier New"/>
              </a:rPr>
              <a:t>rbfSample</a:t>
            </a:r>
            <a:r>
              <a:rPr b="1" dirty="0">
                <a:solidFill>
                  <a:srgbClr val="8B8B8B"/>
                </a:solidFill>
                <a:latin typeface="Courier New"/>
                <a:cs typeface="Courier New"/>
              </a:rPr>
              <a:t>.</a:t>
            </a:r>
            <a:r>
              <a:rPr b="1" dirty="0">
                <a:solidFill>
                  <a:srgbClr val="C00000"/>
                </a:solidFill>
                <a:latin typeface="Courier New"/>
                <a:cs typeface="Courier New"/>
              </a:rPr>
              <a:t>transform</a:t>
            </a:r>
            <a:r>
              <a:rPr b="1" dirty="0">
                <a:solidFill>
                  <a:srgbClr val="8B8B8B"/>
                </a:solidFill>
                <a:latin typeface="Courier New"/>
                <a:cs typeface="Courier New"/>
              </a:rPr>
              <a:t>(X_test)</a:t>
            </a:r>
            <a:endParaRPr dirty="0">
              <a:latin typeface="Courier New"/>
              <a:cs typeface="Courier New"/>
            </a:endParaRPr>
          </a:p>
          <a:p>
            <a:pPr>
              <a:lnSpc>
                <a:spcPct val="150000"/>
              </a:lnSpc>
              <a:spcBef>
                <a:spcPts val="30"/>
              </a:spcBef>
            </a:pPr>
            <a:endParaRPr dirty="0">
              <a:latin typeface="Times New Roman"/>
              <a:cs typeface="Times New Roman"/>
            </a:endParaRPr>
          </a:p>
          <a:p>
            <a:pPr marL="12700" lvl="0">
              <a:lnSpc>
                <a:spcPct val="150000"/>
              </a:lnSpc>
            </a:pPr>
            <a:r>
              <a:rPr lang="zh-CN" altLang="en-US" sz="2400" b="1" dirty="0">
                <a:solidFill>
                  <a:srgbClr val="84ADAF"/>
                </a:solidFill>
                <a:latin typeface="Trebuchet MS"/>
                <a:cs typeface="Trebuchet MS"/>
              </a:rPr>
              <a:t>使用交叉检验调节核参数和</a:t>
            </a:r>
            <a:r>
              <a:rPr lang="en-US" altLang="zh-CN" sz="2400" b="1" dirty="0" err="1">
                <a:solidFill>
                  <a:srgbClr val="84ADAF"/>
                </a:solidFill>
                <a:latin typeface="Trebuchet MS"/>
                <a:cs typeface="Trebuchet MS"/>
              </a:rPr>
              <a:t>n_components</a:t>
            </a:r>
            <a:endParaRPr lang="zh-CN" altLang="en-US" sz="2400" dirty="0">
              <a:solidFill>
                <a:prstClr val="black"/>
              </a:solidFill>
              <a:latin typeface="Trebuchet MS"/>
              <a:cs typeface="Trebuchet MS"/>
            </a:endParaRPr>
          </a:p>
        </p:txBody>
      </p:sp>
      <p:sp>
        <p:nvSpPr>
          <p:cNvPr id="6" name="标题 5">
            <a:extLst>
              <a:ext uri="{FF2B5EF4-FFF2-40B4-BE49-F238E27FC236}">
                <a16:creationId xmlns:a16="http://schemas.microsoft.com/office/drawing/2014/main" id="{0E968706-92CD-4C5F-96A0-49408D949B7D}"/>
              </a:ext>
            </a:extLst>
          </p:cNvPr>
          <p:cNvSpPr>
            <a:spLocks noGrp="1"/>
          </p:cNvSpPr>
          <p:nvPr>
            <p:ph type="title"/>
          </p:nvPr>
        </p:nvSpPr>
        <p:spPr/>
        <p:txBody>
          <a:bodyPr/>
          <a:lstStyle/>
          <a:p>
            <a:r>
              <a:rPr lang="zh-CN" altLang="en-US" dirty="0"/>
              <a:t>快速核转换的语法</a:t>
            </a:r>
          </a:p>
        </p:txBody>
      </p:sp>
      <p:sp>
        <p:nvSpPr>
          <p:cNvPr id="5" name="object 6">
            <a:extLst>
              <a:ext uri="{FF2B5EF4-FFF2-40B4-BE49-F238E27FC236}">
                <a16:creationId xmlns:a16="http://schemas.microsoft.com/office/drawing/2014/main" id="{06F40A2E-7E2B-4712-A345-2D7BB7E42832}"/>
              </a:ext>
            </a:extLst>
          </p:cNvPr>
          <p:cNvSpPr txBox="1"/>
          <p:nvPr/>
        </p:nvSpPr>
        <p:spPr>
          <a:xfrm>
            <a:off x="7027545" y="2996952"/>
            <a:ext cx="1659255" cy="876843"/>
          </a:xfrm>
          <a:prstGeom prst="rect">
            <a:avLst/>
          </a:prstGeom>
        </p:spPr>
        <p:txBody>
          <a:bodyPr vert="horz" wrap="square" lIns="0" tIns="12700" rIns="0" bIns="0" rtlCol="0">
            <a:spAutoFit/>
          </a:bodyPr>
          <a:lstStyle/>
          <a:p>
            <a:pPr marL="12700" marR="5080">
              <a:lnSpc>
                <a:spcPct val="150000"/>
              </a:lnSpc>
              <a:spcBef>
                <a:spcPts val="100"/>
              </a:spcBef>
            </a:pPr>
            <a:r>
              <a:rPr sz="2000" b="1" spc="-95" dirty="0">
                <a:solidFill>
                  <a:srgbClr val="344B5E"/>
                </a:solidFill>
                <a:latin typeface="Trebuchet MS"/>
                <a:cs typeface="Trebuchet MS"/>
              </a:rPr>
              <a:t>RBF </a:t>
            </a:r>
            <a:r>
              <a:rPr lang="zh-CN" altLang="en-US" sz="2000" b="1" spc="-60" dirty="0">
                <a:solidFill>
                  <a:srgbClr val="344B5E"/>
                </a:solidFill>
                <a:latin typeface="Trebuchet MS"/>
                <a:cs typeface="Trebuchet MS"/>
              </a:rPr>
              <a:t>是唯一可用的核函数</a:t>
            </a:r>
            <a:endParaRPr sz="2000" dirty="0">
              <a:latin typeface="Trebuchet MS"/>
              <a:cs typeface="Trebuchet MS"/>
            </a:endParaRPr>
          </a:p>
        </p:txBody>
      </p:sp>
      <p:sp>
        <p:nvSpPr>
          <p:cNvPr id="7" name="object 7">
            <a:extLst>
              <a:ext uri="{FF2B5EF4-FFF2-40B4-BE49-F238E27FC236}">
                <a16:creationId xmlns:a16="http://schemas.microsoft.com/office/drawing/2014/main" id="{AB4926CB-B2BD-4687-A639-A680C903EA4C}"/>
              </a:ext>
            </a:extLst>
          </p:cNvPr>
          <p:cNvSpPr/>
          <p:nvPr/>
        </p:nvSpPr>
        <p:spPr>
          <a:xfrm>
            <a:off x="6471811" y="3235960"/>
            <a:ext cx="466725" cy="386080"/>
          </a:xfrm>
          <a:custGeom>
            <a:avLst/>
            <a:gdLst/>
            <a:ahLst/>
            <a:cxnLst/>
            <a:rect l="l" t="t" r="r" b="b"/>
            <a:pathLst>
              <a:path w="466725" h="386080">
                <a:moveTo>
                  <a:pt x="192786" y="0"/>
                </a:moveTo>
                <a:lnTo>
                  <a:pt x="0" y="192786"/>
                </a:lnTo>
                <a:lnTo>
                  <a:pt x="192786" y="385571"/>
                </a:lnTo>
                <a:lnTo>
                  <a:pt x="192786" y="289179"/>
                </a:lnTo>
                <a:lnTo>
                  <a:pt x="466344" y="289179"/>
                </a:lnTo>
                <a:lnTo>
                  <a:pt x="466344" y="96393"/>
                </a:lnTo>
                <a:lnTo>
                  <a:pt x="192786" y="96393"/>
                </a:lnTo>
                <a:lnTo>
                  <a:pt x="192786" y="0"/>
                </a:lnTo>
                <a:close/>
              </a:path>
            </a:pathLst>
          </a:custGeom>
          <a:solidFill>
            <a:srgbClr val="7195B0"/>
          </a:solidFill>
        </p:spPr>
        <p:txBody>
          <a:bodyPr wrap="square" lIns="0" tIns="0" rIns="0" bIns="0" rtlCol="0"/>
          <a:lstStyle/>
          <a:p>
            <a:endParaRPr/>
          </a:p>
        </p:txBody>
      </p:sp>
    </p:spTree>
    <p:extLst>
      <p:ext uri="{BB962C8B-B14F-4D97-AF65-F5344CB8AC3E}">
        <p14:creationId xmlns:p14="http://schemas.microsoft.com/office/powerpoint/2010/main" val="359620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67</a:t>
            </a:fld>
            <a:endParaRPr sz="800">
              <a:latin typeface="Arial"/>
              <a:cs typeface="Arial"/>
            </a:endParaRPr>
          </a:p>
        </p:txBody>
      </p:sp>
      <p:sp>
        <p:nvSpPr>
          <p:cNvPr id="3" name="object 3"/>
          <p:cNvSpPr txBox="1"/>
          <p:nvPr/>
        </p:nvSpPr>
        <p:spPr>
          <a:xfrm>
            <a:off x="433223" y="1349810"/>
            <a:ext cx="8242300" cy="4921155"/>
          </a:xfrm>
          <a:prstGeom prst="rect">
            <a:avLst/>
          </a:prstGeom>
        </p:spPr>
        <p:txBody>
          <a:bodyPr vert="horz" wrap="square" lIns="0" tIns="90170" rIns="0" bIns="0" rtlCol="0">
            <a:spAutoFit/>
          </a:bodyPr>
          <a:lstStyle/>
          <a:p>
            <a:pPr marL="12700">
              <a:lnSpc>
                <a:spcPct val="150000"/>
              </a:lnSpc>
              <a:spcBef>
                <a:spcPts val="710"/>
              </a:spcBef>
            </a:pPr>
            <a:r>
              <a:rPr lang="zh-CN" altLang="en-US" sz="2400" b="1" dirty="0">
                <a:solidFill>
                  <a:srgbClr val="84ADAF"/>
                </a:solidFill>
                <a:latin typeface="Trebuchet MS"/>
                <a:cs typeface="Trebuchet MS"/>
              </a:rPr>
              <a:t>导入包含分类方法的类：</a:t>
            </a:r>
            <a:endParaRPr sz="2400" dirty="0">
              <a:latin typeface="Trebuchet MS"/>
              <a:cs typeface="Trebuchet MS"/>
            </a:endParaRPr>
          </a:p>
          <a:p>
            <a:pPr marL="377825">
              <a:lnSpc>
                <a:spcPct val="150000"/>
              </a:lnSpc>
              <a:spcBef>
                <a:spcPts val="540"/>
              </a:spcBef>
            </a:pPr>
            <a:r>
              <a:rPr b="1" dirty="0">
                <a:solidFill>
                  <a:srgbClr val="8B8B8B"/>
                </a:solidFill>
                <a:latin typeface="Courier New"/>
                <a:cs typeface="Courier New"/>
              </a:rPr>
              <a:t>from sklearn.kernel_approximation import </a:t>
            </a:r>
            <a:r>
              <a:rPr b="1" dirty="0">
                <a:solidFill>
                  <a:srgbClr val="0433FF"/>
                </a:solidFill>
                <a:latin typeface="Courier New"/>
                <a:cs typeface="Courier New"/>
              </a:rPr>
              <a:t>RBFsampler</a:t>
            </a:r>
            <a:endParaRPr dirty="0">
              <a:latin typeface="Courier New"/>
              <a:cs typeface="Courier New"/>
            </a:endParaRPr>
          </a:p>
          <a:p>
            <a:pPr marL="12700">
              <a:lnSpc>
                <a:spcPct val="150000"/>
              </a:lnSpc>
            </a:pPr>
            <a:r>
              <a:rPr lang="zh-CN" altLang="en-US" sz="2400" b="1" dirty="0">
                <a:solidFill>
                  <a:srgbClr val="84ADAF"/>
                </a:solidFill>
                <a:latin typeface="Trebuchet MS"/>
                <a:cs typeface="Trebuchet MS"/>
              </a:rPr>
              <a:t>创建该类的一个对象：</a:t>
            </a:r>
            <a:endParaRPr sz="2400" dirty="0">
              <a:latin typeface="Trebuchet MS"/>
              <a:cs typeface="Trebuchet MS"/>
            </a:endParaRPr>
          </a:p>
          <a:p>
            <a:pPr marL="377825">
              <a:lnSpc>
                <a:spcPct val="150000"/>
              </a:lnSpc>
              <a:spcBef>
                <a:spcPts val="535"/>
              </a:spcBef>
            </a:pPr>
            <a:r>
              <a:rPr b="1" dirty="0">
                <a:solidFill>
                  <a:srgbClr val="6F2F9F"/>
                </a:solidFill>
                <a:latin typeface="Courier New"/>
                <a:cs typeface="Courier New"/>
              </a:rPr>
              <a:t>rbfSample </a:t>
            </a:r>
            <a:r>
              <a:rPr b="1" dirty="0">
                <a:solidFill>
                  <a:srgbClr val="8B8B8B"/>
                </a:solidFill>
                <a:latin typeface="Courier New"/>
                <a:cs typeface="Courier New"/>
              </a:rPr>
              <a:t>= </a:t>
            </a:r>
            <a:r>
              <a:rPr b="1" dirty="0">
                <a:solidFill>
                  <a:srgbClr val="0433FF"/>
                </a:solidFill>
                <a:latin typeface="Courier New"/>
                <a:cs typeface="Courier New"/>
              </a:rPr>
              <a:t>RBFsampler</a:t>
            </a:r>
            <a:r>
              <a:rPr b="1" dirty="0">
                <a:solidFill>
                  <a:srgbClr val="344B5E"/>
                </a:solidFill>
                <a:latin typeface="Courier New"/>
                <a:cs typeface="Courier New"/>
              </a:rPr>
              <a:t>(gamma=1.0,</a:t>
            </a:r>
            <a:endParaRPr dirty="0">
              <a:latin typeface="Courier New"/>
              <a:cs typeface="Courier New"/>
            </a:endParaRPr>
          </a:p>
          <a:p>
            <a:pPr marL="1841500">
              <a:lnSpc>
                <a:spcPct val="150000"/>
              </a:lnSpc>
            </a:pPr>
            <a:r>
              <a:rPr b="1" dirty="0">
                <a:solidFill>
                  <a:srgbClr val="344B5E"/>
                </a:solidFill>
                <a:latin typeface="Courier New"/>
                <a:cs typeface="Courier New"/>
              </a:rPr>
              <a:t>n_components=100)</a:t>
            </a:r>
            <a:endParaRPr dirty="0">
              <a:latin typeface="Courier New"/>
              <a:cs typeface="Courier New"/>
            </a:endParaRPr>
          </a:p>
          <a:p>
            <a:pPr marL="12700">
              <a:lnSpc>
                <a:spcPct val="150000"/>
              </a:lnSpc>
            </a:pPr>
            <a:r>
              <a:rPr lang="zh-CN" altLang="en-US" sz="2400" b="1" dirty="0">
                <a:solidFill>
                  <a:srgbClr val="84ADAF"/>
                </a:solidFill>
                <a:latin typeface="Trebuchet MS"/>
                <a:cs typeface="Trebuchet MS"/>
              </a:rPr>
              <a:t>拟合训练数据并转换：</a:t>
            </a:r>
            <a:endParaRPr sz="2400" dirty="0">
              <a:latin typeface="Trebuchet MS"/>
              <a:cs typeface="Trebuchet MS"/>
            </a:endParaRPr>
          </a:p>
          <a:p>
            <a:pPr marL="377825">
              <a:lnSpc>
                <a:spcPct val="150000"/>
              </a:lnSpc>
              <a:spcBef>
                <a:spcPts val="535"/>
              </a:spcBef>
            </a:pPr>
            <a:r>
              <a:rPr b="1" dirty="0">
                <a:solidFill>
                  <a:srgbClr val="8B8B8B"/>
                </a:solidFill>
                <a:latin typeface="Courier New"/>
                <a:cs typeface="Courier New"/>
              </a:rPr>
              <a:t>X_train = </a:t>
            </a:r>
            <a:r>
              <a:rPr b="1" dirty="0">
                <a:solidFill>
                  <a:srgbClr val="6F2F9F"/>
                </a:solidFill>
                <a:latin typeface="Courier New"/>
                <a:cs typeface="Courier New"/>
              </a:rPr>
              <a:t>rbfSample</a:t>
            </a:r>
            <a:r>
              <a:rPr b="1" dirty="0">
                <a:solidFill>
                  <a:srgbClr val="8B8B8B"/>
                </a:solidFill>
                <a:latin typeface="Courier New"/>
                <a:cs typeface="Courier New"/>
              </a:rPr>
              <a:t>.</a:t>
            </a:r>
            <a:r>
              <a:rPr b="1" dirty="0">
                <a:solidFill>
                  <a:srgbClr val="C00000"/>
                </a:solidFill>
                <a:latin typeface="Courier New"/>
                <a:cs typeface="Courier New"/>
              </a:rPr>
              <a:t>fit_transform</a:t>
            </a:r>
            <a:r>
              <a:rPr b="1" dirty="0">
                <a:solidFill>
                  <a:srgbClr val="8B8B8B"/>
                </a:solidFill>
                <a:latin typeface="Courier New"/>
                <a:cs typeface="Courier New"/>
              </a:rPr>
              <a:t>(X_train)</a:t>
            </a:r>
            <a:endParaRPr dirty="0">
              <a:latin typeface="Courier New"/>
              <a:cs typeface="Courier New"/>
            </a:endParaRPr>
          </a:p>
          <a:p>
            <a:pPr marL="377825">
              <a:lnSpc>
                <a:spcPct val="150000"/>
              </a:lnSpc>
            </a:pPr>
            <a:r>
              <a:rPr b="1" dirty="0">
                <a:solidFill>
                  <a:srgbClr val="8B8B8B"/>
                </a:solidFill>
                <a:latin typeface="Courier New"/>
                <a:cs typeface="Courier New"/>
              </a:rPr>
              <a:t>X_test = </a:t>
            </a:r>
            <a:r>
              <a:rPr b="1" dirty="0">
                <a:solidFill>
                  <a:srgbClr val="6F2F9F"/>
                </a:solidFill>
                <a:latin typeface="Courier New"/>
                <a:cs typeface="Courier New"/>
              </a:rPr>
              <a:t>rbfSample</a:t>
            </a:r>
            <a:r>
              <a:rPr b="1" dirty="0">
                <a:solidFill>
                  <a:srgbClr val="8B8B8B"/>
                </a:solidFill>
                <a:latin typeface="Courier New"/>
                <a:cs typeface="Courier New"/>
              </a:rPr>
              <a:t>.</a:t>
            </a:r>
            <a:r>
              <a:rPr b="1" dirty="0">
                <a:solidFill>
                  <a:srgbClr val="C00000"/>
                </a:solidFill>
                <a:latin typeface="Courier New"/>
                <a:cs typeface="Courier New"/>
              </a:rPr>
              <a:t>transform</a:t>
            </a:r>
            <a:r>
              <a:rPr b="1" dirty="0">
                <a:solidFill>
                  <a:srgbClr val="8B8B8B"/>
                </a:solidFill>
                <a:latin typeface="Courier New"/>
                <a:cs typeface="Courier New"/>
              </a:rPr>
              <a:t>(X_test)</a:t>
            </a:r>
            <a:endParaRPr dirty="0">
              <a:latin typeface="Courier New"/>
              <a:cs typeface="Courier New"/>
            </a:endParaRPr>
          </a:p>
          <a:p>
            <a:pPr>
              <a:lnSpc>
                <a:spcPct val="150000"/>
              </a:lnSpc>
              <a:spcBef>
                <a:spcPts val="30"/>
              </a:spcBef>
            </a:pPr>
            <a:endParaRPr dirty="0">
              <a:latin typeface="Times New Roman"/>
              <a:cs typeface="Times New Roman"/>
            </a:endParaRPr>
          </a:p>
          <a:p>
            <a:pPr marL="12700" lvl="0">
              <a:lnSpc>
                <a:spcPct val="150000"/>
              </a:lnSpc>
            </a:pPr>
            <a:r>
              <a:rPr lang="zh-CN" altLang="en-US" sz="2400" b="1" dirty="0">
                <a:solidFill>
                  <a:srgbClr val="84ADAF"/>
                </a:solidFill>
                <a:latin typeface="Trebuchet MS"/>
                <a:cs typeface="Trebuchet MS"/>
              </a:rPr>
              <a:t>使用交叉检验调节核参数和</a:t>
            </a:r>
            <a:r>
              <a:rPr lang="en-US" altLang="zh-CN" sz="2400" b="1" dirty="0" err="1">
                <a:solidFill>
                  <a:srgbClr val="84ADAF"/>
                </a:solidFill>
                <a:latin typeface="Trebuchet MS"/>
                <a:cs typeface="Trebuchet MS"/>
              </a:rPr>
              <a:t>n_components</a:t>
            </a:r>
            <a:endParaRPr lang="zh-CN" altLang="en-US" sz="2400" dirty="0">
              <a:solidFill>
                <a:prstClr val="black"/>
              </a:solidFill>
              <a:latin typeface="Trebuchet MS"/>
              <a:cs typeface="Trebuchet MS"/>
            </a:endParaRPr>
          </a:p>
        </p:txBody>
      </p:sp>
      <p:sp>
        <p:nvSpPr>
          <p:cNvPr id="6" name="标题 5">
            <a:extLst>
              <a:ext uri="{FF2B5EF4-FFF2-40B4-BE49-F238E27FC236}">
                <a16:creationId xmlns:a16="http://schemas.microsoft.com/office/drawing/2014/main" id="{0E968706-92CD-4C5F-96A0-49408D949B7D}"/>
              </a:ext>
            </a:extLst>
          </p:cNvPr>
          <p:cNvSpPr>
            <a:spLocks noGrp="1"/>
          </p:cNvSpPr>
          <p:nvPr>
            <p:ph type="title"/>
          </p:nvPr>
        </p:nvSpPr>
        <p:spPr/>
        <p:txBody>
          <a:bodyPr/>
          <a:lstStyle/>
          <a:p>
            <a:r>
              <a:rPr lang="zh-CN" altLang="en-US" dirty="0"/>
              <a:t>快速核转换的语法</a:t>
            </a:r>
          </a:p>
        </p:txBody>
      </p:sp>
      <p:sp>
        <p:nvSpPr>
          <p:cNvPr id="5" name="object 6">
            <a:extLst>
              <a:ext uri="{FF2B5EF4-FFF2-40B4-BE49-F238E27FC236}">
                <a16:creationId xmlns:a16="http://schemas.microsoft.com/office/drawing/2014/main" id="{BCCF5519-85D5-48CE-8679-90701421AB7B}"/>
              </a:ext>
            </a:extLst>
          </p:cNvPr>
          <p:cNvSpPr txBox="1"/>
          <p:nvPr/>
        </p:nvSpPr>
        <p:spPr>
          <a:xfrm>
            <a:off x="7084795" y="2996952"/>
            <a:ext cx="1610302" cy="876843"/>
          </a:xfrm>
          <a:prstGeom prst="rect">
            <a:avLst/>
          </a:prstGeom>
        </p:spPr>
        <p:txBody>
          <a:bodyPr vert="horz" wrap="square" lIns="0" tIns="12700" rIns="0" bIns="0" rtlCol="0">
            <a:spAutoFit/>
          </a:bodyPr>
          <a:lstStyle/>
          <a:p>
            <a:pPr marL="12700">
              <a:lnSpc>
                <a:spcPct val="150000"/>
              </a:lnSpc>
              <a:spcBef>
                <a:spcPts val="100"/>
              </a:spcBef>
            </a:pPr>
            <a:r>
              <a:rPr lang="zh-CN" altLang="en-US" sz="2000" b="1" spc="-95" dirty="0">
                <a:solidFill>
                  <a:srgbClr val="344B5E"/>
                </a:solidFill>
                <a:latin typeface="Trebuchet MS"/>
                <a:cs typeface="Trebuchet MS"/>
              </a:rPr>
              <a:t>参数名与前面的相同</a:t>
            </a:r>
            <a:endParaRPr sz="2000" dirty="0">
              <a:latin typeface="Trebuchet MS"/>
              <a:cs typeface="Trebuchet MS"/>
            </a:endParaRPr>
          </a:p>
        </p:txBody>
      </p:sp>
      <p:sp>
        <p:nvSpPr>
          <p:cNvPr id="7" name="object 7">
            <a:extLst>
              <a:ext uri="{FF2B5EF4-FFF2-40B4-BE49-F238E27FC236}">
                <a16:creationId xmlns:a16="http://schemas.microsoft.com/office/drawing/2014/main" id="{BAA5BCFA-05A2-4136-A841-DB6FAD5F001D}"/>
              </a:ext>
            </a:extLst>
          </p:cNvPr>
          <p:cNvSpPr/>
          <p:nvPr/>
        </p:nvSpPr>
        <p:spPr>
          <a:xfrm>
            <a:off x="6516216" y="3242585"/>
            <a:ext cx="466725" cy="386080"/>
          </a:xfrm>
          <a:custGeom>
            <a:avLst/>
            <a:gdLst/>
            <a:ahLst/>
            <a:cxnLst/>
            <a:rect l="l" t="t" r="r" b="b"/>
            <a:pathLst>
              <a:path w="466725" h="386080">
                <a:moveTo>
                  <a:pt x="192786" y="0"/>
                </a:moveTo>
                <a:lnTo>
                  <a:pt x="0" y="192786"/>
                </a:lnTo>
                <a:lnTo>
                  <a:pt x="192786" y="385571"/>
                </a:lnTo>
                <a:lnTo>
                  <a:pt x="192786" y="289179"/>
                </a:lnTo>
                <a:lnTo>
                  <a:pt x="466344" y="289179"/>
                </a:lnTo>
                <a:lnTo>
                  <a:pt x="466344" y="96393"/>
                </a:lnTo>
                <a:lnTo>
                  <a:pt x="192786" y="96393"/>
                </a:lnTo>
                <a:lnTo>
                  <a:pt x="192786" y="0"/>
                </a:lnTo>
                <a:close/>
              </a:path>
            </a:pathLst>
          </a:custGeom>
          <a:solidFill>
            <a:srgbClr val="7195B0"/>
          </a:solidFill>
        </p:spPr>
        <p:txBody>
          <a:bodyPr wrap="square" lIns="0" tIns="0" rIns="0" bIns="0" rtlCol="0"/>
          <a:lstStyle/>
          <a:p>
            <a:endParaRPr/>
          </a:p>
        </p:txBody>
      </p:sp>
      <p:sp>
        <p:nvSpPr>
          <p:cNvPr id="2" name="文本框 1">
            <a:extLst>
              <a:ext uri="{FF2B5EF4-FFF2-40B4-BE49-F238E27FC236}">
                <a16:creationId xmlns:a16="http://schemas.microsoft.com/office/drawing/2014/main" id="{A214FCD6-C193-41AA-9D62-1B84BB363999}"/>
              </a:ext>
            </a:extLst>
          </p:cNvPr>
          <p:cNvSpPr txBox="1"/>
          <p:nvPr/>
        </p:nvSpPr>
        <p:spPr>
          <a:xfrm>
            <a:off x="-126268" y="6398696"/>
            <a:ext cx="9396536" cy="369332"/>
          </a:xfrm>
          <a:prstGeom prst="rect">
            <a:avLst/>
          </a:prstGeom>
          <a:noFill/>
        </p:spPr>
        <p:txBody>
          <a:bodyPr wrap="square" rtlCol="0">
            <a:spAutoFit/>
          </a:bodyPr>
          <a:lstStyle/>
          <a:p>
            <a:pPr algn="ctr"/>
            <a:r>
              <a:rPr lang="en-US" altLang="zh-CN" dirty="0">
                <a:hlinkClick r:id="rId2"/>
              </a:rPr>
              <a:t>http://scikit-learn.org/stable/modules/generated/sklearn.kernel_approximation.RBFSampler.html</a:t>
            </a:r>
            <a:r>
              <a:rPr lang="en-US" altLang="zh-CN" dirty="0"/>
              <a:t> </a:t>
            </a:r>
            <a:endParaRPr lang="zh-CN" altLang="en-US" dirty="0"/>
          </a:p>
        </p:txBody>
      </p:sp>
    </p:spTree>
    <p:extLst>
      <p:ext uri="{BB962C8B-B14F-4D97-AF65-F5344CB8AC3E}">
        <p14:creationId xmlns:p14="http://schemas.microsoft.com/office/powerpoint/2010/main" val="29555867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E22D9-F00E-4A99-A3A2-D39F734B5650}"/>
              </a:ext>
            </a:extLst>
          </p:cNvPr>
          <p:cNvSpPr>
            <a:spLocks noGrp="1"/>
          </p:cNvSpPr>
          <p:nvPr>
            <p:ph type="title"/>
          </p:nvPr>
        </p:nvSpPr>
        <p:spPr/>
        <p:txBody>
          <a:bodyPr/>
          <a:lstStyle/>
          <a:p>
            <a:r>
              <a:rPr lang="zh-CN" altLang="en-US" dirty="0"/>
              <a:t>逻辑回归 </a:t>
            </a:r>
            <a:r>
              <a:rPr lang="en-US" altLang="zh-CN" dirty="0"/>
              <a:t>vs. </a:t>
            </a:r>
            <a:r>
              <a:rPr lang="zh-CN" altLang="en-US" dirty="0"/>
              <a:t>支持向量机</a:t>
            </a:r>
          </a:p>
        </p:txBody>
      </p:sp>
      <p:sp>
        <p:nvSpPr>
          <p:cNvPr id="3" name="内容占位符 2">
            <a:extLst>
              <a:ext uri="{FF2B5EF4-FFF2-40B4-BE49-F238E27FC236}">
                <a16:creationId xmlns:a16="http://schemas.microsoft.com/office/drawing/2014/main" id="{D240C4E9-7D9C-4A47-95D6-48ACFFBF4C7B}"/>
              </a:ext>
            </a:extLst>
          </p:cNvPr>
          <p:cNvSpPr>
            <a:spLocks noGrp="1"/>
          </p:cNvSpPr>
          <p:nvPr>
            <p:ph idx="1"/>
          </p:nvPr>
        </p:nvSpPr>
        <p:spPr>
          <a:xfrm>
            <a:off x="457200" y="1415601"/>
            <a:ext cx="8507288" cy="4983162"/>
          </a:xfrm>
        </p:spPr>
        <p:txBody>
          <a:bodyPr>
            <a:noAutofit/>
          </a:bodyPr>
          <a:lstStyle/>
          <a:p>
            <a:pPr marL="0" indent="0">
              <a:lnSpc>
                <a:spcPct val="130000"/>
              </a:lnSpc>
              <a:buNone/>
            </a:pPr>
            <a:r>
              <a:rPr lang="zh-CN" altLang="en-US" sz="2800" dirty="0"/>
              <a:t>联系：</a:t>
            </a:r>
          </a:p>
          <a:p>
            <a:pPr>
              <a:lnSpc>
                <a:spcPct val="130000"/>
              </a:lnSpc>
            </a:pPr>
            <a:r>
              <a:rPr lang="zh-CN" altLang="en-US" sz="2400" dirty="0"/>
              <a:t>都是有监督的分类算法。</a:t>
            </a:r>
          </a:p>
          <a:p>
            <a:pPr>
              <a:lnSpc>
                <a:spcPct val="130000"/>
              </a:lnSpc>
            </a:pPr>
            <a:r>
              <a:rPr lang="zh-CN" altLang="en-US" sz="2400" dirty="0"/>
              <a:t>都是线性分类方法 （不考虑核函数时）。</a:t>
            </a:r>
          </a:p>
          <a:p>
            <a:pPr>
              <a:lnSpc>
                <a:spcPct val="130000"/>
              </a:lnSpc>
            </a:pPr>
            <a:r>
              <a:rPr lang="zh-CN" altLang="en-US" sz="2400" dirty="0"/>
              <a:t>都是判别模型。</a:t>
            </a:r>
          </a:p>
          <a:p>
            <a:pPr marL="0" indent="0">
              <a:lnSpc>
                <a:spcPct val="130000"/>
              </a:lnSpc>
              <a:buNone/>
            </a:pPr>
            <a:r>
              <a:rPr lang="zh-CN" altLang="en-US" sz="2800" dirty="0"/>
              <a:t>区别：</a:t>
            </a:r>
            <a:endParaRPr lang="en-US" altLang="zh-CN" sz="2800" dirty="0"/>
          </a:p>
          <a:p>
            <a:pPr>
              <a:lnSpc>
                <a:spcPct val="130000"/>
              </a:lnSpc>
            </a:pPr>
            <a:r>
              <a:rPr lang="zh-CN" altLang="en-US" sz="2400" dirty="0"/>
              <a:t>损失函数的不同，</a:t>
            </a:r>
            <a:r>
              <a:rPr lang="en-US" altLang="zh-CN" sz="2400" dirty="0"/>
              <a:t>LR</a:t>
            </a:r>
            <a:r>
              <a:rPr lang="zh-CN" altLang="en-US" sz="2400" dirty="0"/>
              <a:t>是</a:t>
            </a:r>
            <a:r>
              <a:rPr lang="zh-CN" altLang="en-US" sz="2400" b="1" dirty="0">
                <a:solidFill>
                  <a:srgbClr val="FF0000"/>
                </a:solidFill>
              </a:rPr>
              <a:t>对数损失函数</a:t>
            </a:r>
            <a:r>
              <a:rPr lang="zh-CN" altLang="en-US" sz="2400" dirty="0"/>
              <a:t>，</a:t>
            </a:r>
            <a:r>
              <a:rPr lang="en-US" altLang="zh-CN" sz="2400" dirty="0"/>
              <a:t>SVM</a:t>
            </a:r>
            <a:r>
              <a:rPr lang="zh-CN" altLang="en-US" sz="2400" dirty="0"/>
              <a:t>是</a:t>
            </a:r>
            <a:r>
              <a:rPr lang="en-US" altLang="zh-CN" sz="2400" b="1" dirty="0">
                <a:solidFill>
                  <a:srgbClr val="FF0000"/>
                </a:solidFill>
              </a:rPr>
              <a:t>hinge</a:t>
            </a:r>
            <a:r>
              <a:rPr lang="zh-CN" altLang="en-US" sz="2400" b="1" dirty="0">
                <a:solidFill>
                  <a:srgbClr val="FF0000"/>
                </a:solidFill>
              </a:rPr>
              <a:t>损失函数</a:t>
            </a:r>
            <a:r>
              <a:rPr lang="zh-CN" altLang="en-US" sz="2400" dirty="0"/>
              <a:t>。</a:t>
            </a:r>
          </a:p>
          <a:p>
            <a:pPr>
              <a:lnSpc>
                <a:spcPct val="130000"/>
              </a:lnSpc>
            </a:pPr>
            <a:r>
              <a:rPr lang="en-US" altLang="zh-CN" sz="2400" dirty="0"/>
              <a:t>SVM</a:t>
            </a:r>
            <a:r>
              <a:rPr lang="zh-CN" altLang="en-US" sz="2400" dirty="0"/>
              <a:t>不能产生概率，</a:t>
            </a:r>
            <a:r>
              <a:rPr lang="en-US" altLang="zh-CN" sz="2400" dirty="0"/>
              <a:t>LR</a:t>
            </a:r>
            <a:r>
              <a:rPr lang="zh-CN" altLang="en-US" sz="2400" dirty="0"/>
              <a:t>可以产生</a:t>
            </a:r>
            <a:r>
              <a:rPr lang="zh-CN" altLang="en-US" sz="2400" b="1" dirty="0">
                <a:solidFill>
                  <a:srgbClr val="0433FF"/>
                </a:solidFill>
              </a:rPr>
              <a:t>概率</a:t>
            </a:r>
            <a:r>
              <a:rPr lang="zh-CN" altLang="en-US" sz="2400" dirty="0"/>
              <a:t>。</a:t>
            </a:r>
          </a:p>
          <a:p>
            <a:pPr>
              <a:lnSpc>
                <a:spcPct val="130000"/>
              </a:lnSpc>
            </a:pPr>
            <a:r>
              <a:rPr lang="en-US" altLang="zh-CN" sz="2400" dirty="0"/>
              <a:t>SVM</a:t>
            </a:r>
            <a:r>
              <a:rPr lang="zh-CN" altLang="en-US" sz="2400" dirty="0"/>
              <a:t>自带</a:t>
            </a:r>
            <a:r>
              <a:rPr lang="zh-CN" altLang="en-US" sz="2400" b="1" dirty="0">
                <a:solidFill>
                  <a:srgbClr val="0433FF"/>
                </a:solidFill>
              </a:rPr>
              <a:t>结构风险</a:t>
            </a:r>
            <a:r>
              <a:rPr lang="zh-CN" altLang="en-US" sz="2400" dirty="0"/>
              <a:t>最小化，</a:t>
            </a:r>
            <a:r>
              <a:rPr lang="en-US" altLang="zh-CN" sz="2400" dirty="0"/>
              <a:t>LR</a:t>
            </a:r>
            <a:r>
              <a:rPr lang="zh-CN" altLang="en-US" sz="2400" dirty="0"/>
              <a:t>则是</a:t>
            </a:r>
            <a:r>
              <a:rPr lang="zh-CN" altLang="en-US" sz="2400" b="1" dirty="0">
                <a:solidFill>
                  <a:srgbClr val="0433FF"/>
                </a:solidFill>
              </a:rPr>
              <a:t>经验风险</a:t>
            </a:r>
            <a:r>
              <a:rPr lang="zh-CN" altLang="en-US" sz="2400" dirty="0"/>
              <a:t>最小化。</a:t>
            </a:r>
          </a:p>
          <a:p>
            <a:pPr>
              <a:lnSpc>
                <a:spcPct val="130000"/>
              </a:lnSpc>
            </a:pPr>
            <a:r>
              <a:rPr lang="en-US" altLang="zh-CN" sz="2400" dirty="0"/>
              <a:t>SVM</a:t>
            </a:r>
            <a:r>
              <a:rPr lang="zh-CN" altLang="en-US" sz="2400" dirty="0"/>
              <a:t>可以用</a:t>
            </a:r>
            <a:r>
              <a:rPr lang="zh-CN" altLang="en-US" sz="2400" b="1" dirty="0">
                <a:solidFill>
                  <a:srgbClr val="0433FF"/>
                </a:solidFill>
              </a:rPr>
              <a:t>核函数</a:t>
            </a:r>
            <a:r>
              <a:rPr lang="zh-CN" altLang="en-US" sz="2400" dirty="0"/>
              <a:t>，而</a:t>
            </a:r>
            <a:r>
              <a:rPr lang="en-US" altLang="zh-CN" sz="2400" dirty="0"/>
              <a:t>LR</a:t>
            </a:r>
            <a:r>
              <a:rPr lang="zh-CN" altLang="en-US" sz="2400" dirty="0"/>
              <a:t>一般不用核函数。</a:t>
            </a:r>
          </a:p>
        </p:txBody>
      </p:sp>
    </p:spTree>
    <p:extLst>
      <p:ext uri="{BB962C8B-B14F-4D97-AF65-F5344CB8AC3E}">
        <p14:creationId xmlns:p14="http://schemas.microsoft.com/office/powerpoint/2010/main" val="29932274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26278-5CF7-4AC9-BE75-B4C30D98F441}"/>
              </a:ext>
            </a:extLst>
          </p:cNvPr>
          <p:cNvSpPr>
            <a:spLocks noGrp="1"/>
          </p:cNvSpPr>
          <p:nvPr>
            <p:ph type="title"/>
          </p:nvPr>
        </p:nvSpPr>
        <p:spPr>
          <a:xfrm>
            <a:off x="457358" y="0"/>
            <a:ext cx="8229600" cy="692696"/>
          </a:xfrm>
        </p:spPr>
        <p:txBody>
          <a:bodyPr>
            <a:normAutofit fontScale="90000"/>
          </a:bodyPr>
          <a:lstStyle/>
          <a:p>
            <a:r>
              <a:rPr lang="zh-CN" altLang="en-US" dirty="0"/>
              <a:t>相关概念</a:t>
            </a:r>
          </a:p>
        </p:txBody>
      </p:sp>
      <p:sp>
        <p:nvSpPr>
          <p:cNvPr id="3" name="内容占位符 2">
            <a:extLst>
              <a:ext uri="{FF2B5EF4-FFF2-40B4-BE49-F238E27FC236}">
                <a16:creationId xmlns:a16="http://schemas.microsoft.com/office/drawing/2014/main" id="{DF82FF17-BDCB-4ADA-AC35-F2A0FD8CB940}"/>
              </a:ext>
            </a:extLst>
          </p:cNvPr>
          <p:cNvSpPr>
            <a:spLocks noGrp="1"/>
          </p:cNvSpPr>
          <p:nvPr>
            <p:ph idx="1"/>
          </p:nvPr>
        </p:nvSpPr>
        <p:spPr>
          <a:xfrm>
            <a:off x="179512" y="822102"/>
            <a:ext cx="8712968" cy="5775250"/>
          </a:xfrm>
        </p:spPr>
        <p:txBody>
          <a:bodyPr>
            <a:normAutofit/>
          </a:bodyPr>
          <a:lstStyle/>
          <a:p>
            <a:pPr>
              <a:lnSpc>
                <a:spcPct val="160000"/>
              </a:lnSpc>
            </a:pPr>
            <a:r>
              <a:rPr lang="zh-CN" altLang="en-US" sz="2800" b="1" dirty="0">
                <a:solidFill>
                  <a:srgbClr val="FF0000"/>
                </a:solidFill>
              </a:rPr>
              <a:t>判别模型</a:t>
            </a:r>
            <a:r>
              <a:rPr lang="zh-CN" altLang="en-US" sz="2800" dirty="0"/>
              <a:t>：由数据直接学习决策函数</a:t>
            </a:r>
            <a:r>
              <a:rPr lang="en-US" altLang="zh-CN" sz="2800" dirty="0"/>
              <a:t>Y=f(X)</a:t>
            </a:r>
            <a:r>
              <a:rPr lang="zh-CN" altLang="en-US" sz="2800" dirty="0"/>
              <a:t>，或者由</a:t>
            </a:r>
            <a:r>
              <a:rPr lang="zh-CN" altLang="en-US" sz="2800" dirty="0">
                <a:solidFill>
                  <a:srgbClr val="0433FF"/>
                </a:solidFill>
              </a:rPr>
              <a:t>条件概率分布</a:t>
            </a:r>
            <a:r>
              <a:rPr lang="en-US" altLang="zh-CN" sz="2800" b="1" dirty="0">
                <a:solidFill>
                  <a:srgbClr val="0433FF"/>
                </a:solidFill>
              </a:rPr>
              <a:t>P(Y|X)</a:t>
            </a:r>
            <a:r>
              <a:rPr lang="zh-CN" altLang="en-US" sz="2800" dirty="0"/>
              <a:t>作为预测模型。判别方法关心的是</a:t>
            </a:r>
            <a:r>
              <a:rPr lang="zh-CN" altLang="en-US" sz="2800" dirty="0">
                <a:solidFill>
                  <a:srgbClr val="0433FF"/>
                </a:solidFill>
              </a:rPr>
              <a:t>给定输入</a:t>
            </a:r>
            <a:r>
              <a:rPr lang="en-US" altLang="zh-CN" sz="2800" dirty="0">
                <a:solidFill>
                  <a:srgbClr val="0433FF"/>
                </a:solidFill>
              </a:rPr>
              <a:t>X</a:t>
            </a:r>
            <a:r>
              <a:rPr lang="zh-CN" altLang="en-US" sz="2800" dirty="0">
                <a:solidFill>
                  <a:srgbClr val="0433FF"/>
                </a:solidFill>
              </a:rPr>
              <a:t>，应该预测出什么样的输出</a:t>
            </a:r>
            <a:r>
              <a:rPr lang="en-US" altLang="zh-CN" sz="2800" dirty="0">
                <a:solidFill>
                  <a:srgbClr val="0433FF"/>
                </a:solidFill>
              </a:rPr>
              <a:t>Y</a:t>
            </a:r>
            <a:r>
              <a:rPr lang="zh-CN" altLang="en-US" sz="2800" dirty="0"/>
              <a:t>。</a:t>
            </a:r>
            <a:r>
              <a:rPr lang="en-US" altLang="zh-CN" sz="2800" dirty="0"/>
              <a:t>SVM</a:t>
            </a:r>
            <a:r>
              <a:rPr lang="zh-CN" altLang="en-US" sz="2800" dirty="0"/>
              <a:t>、</a:t>
            </a:r>
            <a:r>
              <a:rPr lang="en-US" altLang="zh-CN" sz="2800" dirty="0"/>
              <a:t>LR</a:t>
            </a:r>
            <a:r>
              <a:rPr lang="zh-CN" altLang="en-US" sz="2800" dirty="0"/>
              <a:t>、</a:t>
            </a:r>
            <a:r>
              <a:rPr lang="en-US" altLang="zh-CN" sz="2800" dirty="0"/>
              <a:t>KNN</a:t>
            </a:r>
            <a:r>
              <a:rPr lang="zh-CN" altLang="en-US" sz="2800" dirty="0"/>
              <a:t>、决策树都是判别模型。</a:t>
            </a:r>
          </a:p>
          <a:p>
            <a:pPr>
              <a:lnSpc>
                <a:spcPct val="160000"/>
              </a:lnSpc>
            </a:pPr>
            <a:r>
              <a:rPr lang="zh-CN" altLang="en-US" sz="2800" b="1" dirty="0">
                <a:solidFill>
                  <a:srgbClr val="FF0000"/>
                </a:solidFill>
              </a:rPr>
              <a:t>生成模型</a:t>
            </a:r>
            <a:r>
              <a:rPr lang="zh-CN" altLang="en-US" sz="2800" dirty="0"/>
              <a:t>：由数据学习</a:t>
            </a:r>
            <a:r>
              <a:rPr lang="zh-CN" altLang="en-US" sz="2800" dirty="0">
                <a:solidFill>
                  <a:srgbClr val="0433FF"/>
                </a:solidFill>
              </a:rPr>
              <a:t>联合概率分布</a:t>
            </a:r>
            <a:r>
              <a:rPr lang="en-US" altLang="zh-CN" sz="2800" b="1" dirty="0">
                <a:solidFill>
                  <a:srgbClr val="0433FF"/>
                </a:solidFill>
              </a:rPr>
              <a:t>P(X, Y)</a:t>
            </a:r>
            <a:r>
              <a:rPr lang="zh-CN" altLang="en-US" sz="2800" dirty="0"/>
              <a:t>，然后求出条件概率分布</a:t>
            </a:r>
            <a:r>
              <a:rPr lang="en-US" altLang="zh-CN" sz="2800" dirty="0"/>
              <a:t>P(Y|X)</a:t>
            </a:r>
            <a:r>
              <a:rPr lang="zh-CN" altLang="en-US" sz="2800" dirty="0"/>
              <a:t>。生成方法关心的是</a:t>
            </a:r>
            <a:r>
              <a:rPr lang="zh-CN" altLang="en-US" sz="2800" dirty="0">
                <a:solidFill>
                  <a:srgbClr val="0433FF"/>
                </a:solidFill>
              </a:rPr>
              <a:t>给定输入</a:t>
            </a:r>
            <a:r>
              <a:rPr lang="en-US" altLang="zh-CN" sz="2800" dirty="0">
                <a:solidFill>
                  <a:srgbClr val="0433FF"/>
                </a:solidFill>
              </a:rPr>
              <a:t>X</a:t>
            </a:r>
            <a:r>
              <a:rPr lang="zh-CN" altLang="en-US" sz="2800" dirty="0">
                <a:solidFill>
                  <a:srgbClr val="0433FF"/>
                </a:solidFill>
              </a:rPr>
              <a:t>产生输出</a:t>
            </a:r>
            <a:r>
              <a:rPr lang="en-US" altLang="zh-CN" sz="2800" dirty="0">
                <a:solidFill>
                  <a:srgbClr val="0433FF"/>
                </a:solidFill>
              </a:rPr>
              <a:t>Y</a:t>
            </a:r>
            <a:r>
              <a:rPr lang="zh-CN" altLang="en-US" sz="2800" dirty="0">
                <a:solidFill>
                  <a:srgbClr val="0433FF"/>
                </a:solidFill>
              </a:rPr>
              <a:t>的生成关系</a:t>
            </a:r>
            <a:r>
              <a:rPr lang="zh-CN" altLang="en-US" sz="2800" dirty="0"/>
              <a:t>。朴素贝叶斯、隐马尔可夫模型等是生成模型。</a:t>
            </a:r>
          </a:p>
        </p:txBody>
      </p:sp>
    </p:spTree>
    <p:extLst>
      <p:ext uri="{BB962C8B-B14F-4D97-AF65-F5344CB8AC3E}">
        <p14:creationId xmlns:p14="http://schemas.microsoft.com/office/powerpoint/2010/main" val="133178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5" name="object 5"/>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6" name="object 6"/>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7" name="object 7"/>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8" name="object 8"/>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9" name="object 9"/>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0" name="object 10"/>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1" name="object 11"/>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7883653" y="253060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5" name="object 15"/>
          <p:cNvSpPr/>
          <p:nvPr/>
        </p:nvSpPr>
        <p:spPr>
          <a:xfrm>
            <a:off x="7883653" y="2530602"/>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txBox="1"/>
          <p:nvPr/>
        </p:nvSpPr>
        <p:spPr>
          <a:xfrm>
            <a:off x="4331588" y="4052823"/>
            <a:ext cx="2723001"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17" name="object 17"/>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8" name="object 18"/>
          <p:cNvSpPr txBox="1"/>
          <p:nvPr/>
        </p:nvSpPr>
        <p:spPr>
          <a:xfrm>
            <a:off x="452880" y="2510536"/>
            <a:ext cx="1291943" cy="628377"/>
          </a:xfrm>
          <a:prstGeom prst="rect">
            <a:avLst/>
          </a:prstGeom>
        </p:spPr>
        <p:txBody>
          <a:bodyPr vert="horz" wrap="square" lIns="0" tIns="12700" rIns="0" bIns="0" rtlCol="0">
            <a:spAutoFit/>
          </a:bodyPr>
          <a:lstStyle/>
          <a:p>
            <a:pPr marL="12065" marR="5080" indent="635" algn="ctr">
              <a:spcBef>
                <a:spcPts val="100"/>
              </a:spcBef>
            </a:pPr>
            <a:r>
              <a:rPr lang="zh-CN" altLang="en-US" sz="2000" dirty="0">
                <a:latin typeface="Trebuchet MS"/>
                <a:cs typeface="Trebuchet MS"/>
              </a:rPr>
              <a:t>治疗五年后，病人的状况</a:t>
            </a:r>
            <a:endParaRPr sz="2000" dirty="0">
              <a:latin typeface="Trebuchet MS"/>
              <a:cs typeface="Trebuchet MS"/>
            </a:endParaRPr>
          </a:p>
        </p:txBody>
      </p:sp>
      <p:sp>
        <p:nvSpPr>
          <p:cNvPr id="19" name="object 19"/>
          <p:cNvSpPr/>
          <p:nvPr/>
        </p:nvSpPr>
        <p:spPr>
          <a:xfrm>
            <a:off x="5218176" y="3224783"/>
            <a:ext cx="2936240" cy="0"/>
          </a:xfrm>
          <a:custGeom>
            <a:avLst/>
            <a:gdLst/>
            <a:ahLst/>
            <a:cxnLst/>
            <a:rect l="l" t="t" r="r" b="b"/>
            <a:pathLst>
              <a:path w="2936240">
                <a:moveTo>
                  <a:pt x="0" y="0"/>
                </a:moveTo>
                <a:lnTo>
                  <a:pt x="2935858" y="0"/>
                </a:lnTo>
              </a:path>
            </a:pathLst>
          </a:custGeom>
          <a:ln w="25908">
            <a:solidFill>
              <a:srgbClr val="84ADAF"/>
            </a:solidFill>
          </a:ln>
        </p:spPr>
        <p:txBody>
          <a:bodyPr wrap="square" lIns="0" tIns="0" rIns="0" bIns="0" rtlCol="0"/>
          <a:lstStyle/>
          <a:p>
            <a:endParaRPr/>
          </a:p>
        </p:txBody>
      </p:sp>
      <p:sp>
        <p:nvSpPr>
          <p:cNvPr id="20" name="object 20"/>
          <p:cNvSpPr/>
          <p:nvPr/>
        </p:nvSpPr>
        <p:spPr>
          <a:xfrm>
            <a:off x="5058155" y="3224783"/>
            <a:ext cx="106680" cy="0"/>
          </a:xfrm>
          <a:custGeom>
            <a:avLst/>
            <a:gdLst/>
            <a:ahLst/>
            <a:cxnLst/>
            <a:rect l="l" t="t" r="r" b="b"/>
            <a:pathLst>
              <a:path w="106679">
                <a:moveTo>
                  <a:pt x="0" y="0"/>
                </a:moveTo>
                <a:lnTo>
                  <a:pt x="106679" y="0"/>
                </a:lnTo>
              </a:path>
            </a:pathLst>
          </a:custGeom>
          <a:ln w="25908">
            <a:solidFill>
              <a:srgbClr val="84ADAF"/>
            </a:solidFill>
          </a:ln>
        </p:spPr>
        <p:txBody>
          <a:bodyPr wrap="square" lIns="0" tIns="0" rIns="0" bIns="0" rtlCol="0"/>
          <a:lstStyle/>
          <a:p>
            <a:endParaRPr/>
          </a:p>
        </p:txBody>
      </p:sp>
      <p:sp>
        <p:nvSpPr>
          <p:cNvPr id="21" name="object 21"/>
          <p:cNvSpPr/>
          <p:nvPr/>
        </p:nvSpPr>
        <p:spPr>
          <a:xfrm>
            <a:off x="4893564" y="3224783"/>
            <a:ext cx="111760" cy="0"/>
          </a:xfrm>
          <a:custGeom>
            <a:avLst/>
            <a:gdLst/>
            <a:ahLst/>
            <a:cxnLst/>
            <a:rect l="l" t="t" r="r" b="b"/>
            <a:pathLst>
              <a:path w="111760">
                <a:moveTo>
                  <a:pt x="0" y="0"/>
                </a:moveTo>
                <a:lnTo>
                  <a:pt x="111251" y="0"/>
                </a:lnTo>
              </a:path>
            </a:pathLst>
          </a:custGeom>
          <a:ln w="25908">
            <a:solidFill>
              <a:srgbClr val="84ADAF"/>
            </a:solidFill>
          </a:ln>
        </p:spPr>
        <p:txBody>
          <a:bodyPr wrap="square" lIns="0" tIns="0" rIns="0" bIns="0" rtlCol="0"/>
          <a:lstStyle/>
          <a:p>
            <a:endParaRPr/>
          </a:p>
        </p:txBody>
      </p:sp>
      <p:sp>
        <p:nvSpPr>
          <p:cNvPr id="22" name="object 22"/>
          <p:cNvSpPr/>
          <p:nvPr/>
        </p:nvSpPr>
        <p:spPr>
          <a:xfrm>
            <a:off x="3007614" y="3224783"/>
            <a:ext cx="1832610" cy="0"/>
          </a:xfrm>
          <a:custGeom>
            <a:avLst/>
            <a:gdLst/>
            <a:ahLst/>
            <a:cxnLst/>
            <a:rect l="l" t="t" r="r" b="b"/>
            <a:pathLst>
              <a:path w="1832610">
                <a:moveTo>
                  <a:pt x="0" y="0"/>
                </a:moveTo>
                <a:lnTo>
                  <a:pt x="1832610" y="0"/>
                </a:lnTo>
              </a:path>
            </a:pathLst>
          </a:custGeom>
          <a:ln w="25908">
            <a:solidFill>
              <a:srgbClr val="84ADAF"/>
            </a:solidFill>
          </a:ln>
        </p:spPr>
        <p:txBody>
          <a:bodyPr wrap="square" lIns="0" tIns="0" rIns="0" bIns="0" rtlCol="0"/>
          <a:lstStyle/>
          <a:p>
            <a:endParaRPr/>
          </a:p>
        </p:txBody>
      </p:sp>
      <p:sp>
        <p:nvSpPr>
          <p:cNvPr id="23" name="object 23"/>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24" name="object 24"/>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25" name="object 25"/>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6" name="object 26"/>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27" name="object 27"/>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28" name="object 28"/>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9" name="object 29"/>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30" name="object 30"/>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31" name="object 31"/>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32" name="object 32"/>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33" name="object 33"/>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4" name="object 34"/>
          <p:cNvSpPr/>
          <p:nvPr/>
        </p:nvSpPr>
        <p:spPr>
          <a:xfrm>
            <a:off x="5031485" y="2257045"/>
            <a:ext cx="0" cy="1712595"/>
          </a:xfrm>
          <a:custGeom>
            <a:avLst/>
            <a:gdLst/>
            <a:ahLst/>
            <a:cxnLst/>
            <a:rect l="l" t="t" r="r" b="b"/>
            <a:pathLst>
              <a:path h="1712595">
                <a:moveTo>
                  <a:pt x="0" y="1712340"/>
                </a:moveTo>
                <a:lnTo>
                  <a:pt x="0" y="0"/>
                </a:lnTo>
              </a:path>
            </a:pathLst>
          </a:custGeom>
          <a:ln w="53340">
            <a:solidFill>
              <a:srgbClr val="6F2F9F"/>
            </a:solidFill>
          </a:ln>
        </p:spPr>
        <p:txBody>
          <a:bodyPr wrap="square" lIns="0" tIns="0" rIns="0" bIns="0" rtlCol="0"/>
          <a:lstStyle/>
          <a:p>
            <a:endParaRPr/>
          </a:p>
        </p:txBody>
      </p:sp>
      <p:sp>
        <p:nvSpPr>
          <p:cNvPr id="35" name="object 35"/>
          <p:cNvSpPr txBox="1"/>
          <p:nvPr/>
        </p:nvSpPr>
        <p:spPr>
          <a:xfrm>
            <a:off x="458725" y="4629151"/>
            <a:ext cx="6214870" cy="449482"/>
          </a:xfrm>
          <a:prstGeom prst="rect">
            <a:avLst/>
          </a:prstGeom>
          <a:solidFill>
            <a:srgbClr val="6F2F9F">
              <a:alpha val="59999"/>
            </a:srgbClr>
          </a:solidFill>
        </p:spPr>
        <p:txBody>
          <a:bodyPr vert="horz" wrap="square" lIns="0" tIns="79375" rIns="0" bIns="0" rtlCol="0">
            <a:spAutoFit/>
          </a:bodyPr>
          <a:lstStyle/>
          <a:p>
            <a:pPr marL="490855">
              <a:spcBef>
                <a:spcPts val="625"/>
              </a:spcBef>
            </a:pPr>
            <a:r>
              <a:rPr lang="zh-CN" altLang="en-US" sz="2400" b="1" spc="-35" dirty="0">
                <a:solidFill>
                  <a:srgbClr val="FFFFFF"/>
                </a:solidFill>
                <a:latin typeface="Trebuchet MS"/>
                <a:cs typeface="Trebuchet MS"/>
              </a:rPr>
              <a:t>无分类错误，但是否是最佳的分类位置？</a:t>
            </a:r>
            <a:endParaRPr sz="2400" dirty="0">
              <a:latin typeface="Trebuchet MS"/>
              <a:cs typeface="Trebuchet MS"/>
            </a:endParaRPr>
          </a:p>
        </p:txBody>
      </p:sp>
      <p:sp>
        <p:nvSpPr>
          <p:cNvPr id="36" name="object 36"/>
          <p:cNvSpPr/>
          <p:nvPr/>
        </p:nvSpPr>
        <p:spPr>
          <a:xfrm>
            <a:off x="4866894" y="2257045"/>
            <a:ext cx="0" cy="1712595"/>
          </a:xfrm>
          <a:custGeom>
            <a:avLst/>
            <a:gdLst/>
            <a:ahLst/>
            <a:cxnLst/>
            <a:rect l="l" t="t" r="r" b="b"/>
            <a:pathLst>
              <a:path h="1712595">
                <a:moveTo>
                  <a:pt x="0" y="1712340"/>
                </a:moveTo>
                <a:lnTo>
                  <a:pt x="0" y="0"/>
                </a:lnTo>
              </a:path>
            </a:pathLst>
          </a:custGeom>
          <a:ln w="53340">
            <a:solidFill>
              <a:srgbClr val="6F2F9F"/>
            </a:solidFill>
            <a:prstDash val="dash"/>
          </a:ln>
        </p:spPr>
        <p:txBody>
          <a:bodyPr wrap="square" lIns="0" tIns="0" rIns="0" bIns="0" rtlCol="0"/>
          <a:lstStyle/>
          <a:p>
            <a:endParaRPr/>
          </a:p>
        </p:txBody>
      </p:sp>
      <p:sp>
        <p:nvSpPr>
          <p:cNvPr id="37" name="object 37"/>
          <p:cNvSpPr/>
          <p:nvPr/>
        </p:nvSpPr>
        <p:spPr>
          <a:xfrm>
            <a:off x="5191505" y="2269237"/>
            <a:ext cx="0" cy="1712595"/>
          </a:xfrm>
          <a:custGeom>
            <a:avLst/>
            <a:gdLst/>
            <a:ahLst/>
            <a:cxnLst/>
            <a:rect l="l" t="t" r="r" b="b"/>
            <a:pathLst>
              <a:path h="1712595">
                <a:moveTo>
                  <a:pt x="0" y="1712340"/>
                </a:moveTo>
                <a:lnTo>
                  <a:pt x="0" y="0"/>
                </a:lnTo>
              </a:path>
            </a:pathLst>
          </a:custGeom>
          <a:ln w="53340">
            <a:solidFill>
              <a:srgbClr val="6F2F9F"/>
            </a:solidFill>
            <a:prstDash val="dash"/>
          </a:ln>
        </p:spPr>
        <p:txBody>
          <a:bodyPr wrap="square" lIns="0" tIns="0" rIns="0" bIns="0" rtlCol="0"/>
          <a:lstStyle/>
          <a:p>
            <a:endParaRPr/>
          </a:p>
        </p:txBody>
      </p:sp>
      <p:sp>
        <p:nvSpPr>
          <p:cNvPr id="40" name="标题 39">
            <a:extLst>
              <a:ext uri="{FF2B5EF4-FFF2-40B4-BE49-F238E27FC236}">
                <a16:creationId xmlns:a16="http://schemas.microsoft.com/office/drawing/2014/main" id="{16A6BCDE-6B61-467B-B08E-7BE9289D8C81}"/>
              </a:ext>
            </a:extLst>
          </p:cNvPr>
          <p:cNvSpPr>
            <a:spLocks noGrp="1"/>
          </p:cNvSpPr>
          <p:nvPr>
            <p:ph type="title"/>
          </p:nvPr>
        </p:nvSpPr>
        <p:spPr/>
        <p:txBody>
          <a:bodyPr/>
          <a:lstStyle/>
          <a:p>
            <a:r>
              <a:rPr lang="zh-CN" altLang="en-US" dirty="0"/>
              <a:t>支持向量机</a:t>
            </a:r>
          </a:p>
        </p:txBody>
      </p:sp>
    </p:spTree>
    <p:extLst>
      <p:ext uri="{BB962C8B-B14F-4D97-AF65-F5344CB8AC3E}">
        <p14:creationId xmlns:p14="http://schemas.microsoft.com/office/powerpoint/2010/main" val="12211593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662E8-6868-4760-A14C-87E7BE626755}"/>
              </a:ext>
            </a:extLst>
          </p:cNvPr>
          <p:cNvSpPr>
            <a:spLocks noGrp="1"/>
          </p:cNvSpPr>
          <p:nvPr>
            <p:ph type="title"/>
          </p:nvPr>
        </p:nvSpPr>
        <p:spPr>
          <a:xfrm>
            <a:off x="465029" y="-1999"/>
            <a:ext cx="8229600" cy="694695"/>
          </a:xfrm>
        </p:spPr>
        <p:txBody>
          <a:bodyPr>
            <a:normAutofit fontScale="90000"/>
          </a:bodyPr>
          <a:lstStyle/>
          <a:p>
            <a:r>
              <a:rPr lang="zh-CN" altLang="en-US" dirty="0"/>
              <a:t>相关概念</a:t>
            </a:r>
          </a:p>
        </p:txBody>
      </p:sp>
      <p:sp>
        <p:nvSpPr>
          <p:cNvPr id="3" name="内容占位符 2">
            <a:extLst>
              <a:ext uri="{FF2B5EF4-FFF2-40B4-BE49-F238E27FC236}">
                <a16:creationId xmlns:a16="http://schemas.microsoft.com/office/drawing/2014/main" id="{95A1F7AE-2714-4B05-A108-2758CCF8D9AC}"/>
              </a:ext>
            </a:extLst>
          </p:cNvPr>
          <p:cNvSpPr>
            <a:spLocks noGrp="1"/>
          </p:cNvSpPr>
          <p:nvPr>
            <p:ph idx="1"/>
          </p:nvPr>
        </p:nvSpPr>
        <p:spPr>
          <a:xfrm>
            <a:off x="179512" y="1052736"/>
            <a:ext cx="8856984" cy="5472608"/>
          </a:xfrm>
        </p:spPr>
        <p:txBody>
          <a:bodyPr>
            <a:noAutofit/>
          </a:bodyPr>
          <a:lstStyle/>
          <a:p>
            <a:pPr>
              <a:lnSpc>
                <a:spcPct val="150000"/>
              </a:lnSpc>
            </a:pPr>
            <a:r>
              <a:rPr lang="zh-CN" altLang="en-US" sz="2800" b="1" dirty="0">
                <a:solidFill>
                  <a:srgbClr val="FF0000"/>
                </a:solidFill>
              </a:rPr>
              <a:t>经验风险</a:t>
            </a:r>
            <a:r>
              <a:rPr lang="zh-CN" altLang="en-US" sz="2800" dirty="0"/>
              <a:t>：对所有训练样本都求一次损失函数，再累加求平均。即模型</a:t>
            </a:r>
            <a:r>
              <a:rPr lang="zh-CN" altLang="en-US" sz="2800" dirty="0">
                <a:solidFill>
                  <a:srgbClr val="0433FF"/>
                </a:solidFill>
              </a:rPr>
              <a:t>对训练样本中所有样本的预测能力</a:t>
            </a:r>
            <a:r>
              <a:rPr lang="zh-CN" altLang="en-US" sz="2800" dirty="0"/>
              <a:t>。</a:t>
            </a:r>
          </a:p>
          <a:p>
            <a:pPr>
              <a:lnSpc>
                <a:spcPct val="150000"/>
              </a:lnSpc>
            </a:pPr>
            <a:r>
              <a:rPr lang="zh-CN" altLang="en-US" sz="2800" b="1" dirty="0">
                <a:solidFill>
                  <a:srgbClr val="FF0000"/>
                </a:solidFill>
              </a:rPr>
              <a:t>期望风险</a:t>
            </a:r>
            <a:r>
              <a:rPr lang="zh-CN" altLang="en-US" sz="2800" dirty="0"/>
              <a:t>：</a:t>
            </a:r>
            <a:r>
              <a:rPr lang="zh-CN" altLang="en-US" sz="2800" dirty="0">
                <a:solidFill>
                  <a:srgbClr val="0433FF"/>
                </a:solidFill>
              </a:rPr>
              <a:t>对所有样本（包含未知样本和已知训练样本）的预测能力</a:t>
            </a:r>
            <a:r>
              <a:rPr lang="zh-CN" altLang="en-US" sz="2800" dirty="0"/>
              <a:t>，是全局概念。经验风险则是局部概念，仅表示决策函数对训练数据集里样本的预测能力。</a:t>
            </a:r>
          </a:p>
          <a:p>
            <a:pPr>
              <a:lnSpc>
                <a:spcPct val="150000"/>
              </a:lnSpc>
            </a:pPr>
            <a:r>
              <a:rPr lang="zh-CN" altLang="en-US" sz="2800" b="1" dirty="0">
                <a:solidFill>
                  <a:srgbClr val="FF0000"/>
                </a:solidFill>
              </a:rPr>
              <a:t>结构风险</a:t>
            </a:r>
            <a:r>
              <a:rPr lang="zh-CN" altLang="en-US" sz="2800" dirty="0"/>
              <a:t>：对经验风险和期望风险的折中。结构风险在经验风险的基础上加上表示模型复杂度的正则化项或惩罚项。</a:t>
            </a:r>
          </a:p>
        </p:txBody>
      </p:sp>
    </p:spTree>
    <p:extLst>
      <p:ext uri="{BB962C8B-B14F-4D97-AF65-F5344CB8AC3E}">
        <p14:creationId xmlns:p14="http://schemas.microsoft.com/office/powerpoint/2010/main" val="28010796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 y="1943861"/>
            <a:ext cx="2377440" cy="591820"/>
          </a:xfrm>
          <a:custGeom>
            <a:avLst/>
            <a:gdLst/>
            <a:ahLst/>
            <a:cxnLst/>
            <a:rect l="l" t="t" r="r" b="b"/>
            <a:pathLst>
              <a:path w="2377440" h="591819">
                <a:moveTo>
                  <a:pt x="0" y="591312"/>
                </a:moveTo>
                <a:lnTo>
                  <a:pt x="2377440" y="591312"/>
                </a:lnTo>
                <a:lnTo>
                  <a:pt x="2377440" y="0"/>
                </a:lnTo>
                <a:lnTo>
                  <a:pt x="0" y="0"/>
                </a:lnTo>
                <a:lnTo>
                  <a:pt x="0" y="591312"/>
                </a:lnTo>
                <a:close/>
              </a:path>
            </a:pathLst>
          </a:custGeom>
          <a:solidFill>
            <a:srgbClr val="344B5E"/>
          </a:solidFill>
        </p:spPr>
        <p:txBody>
          <a:bodyPr wrap="square" lIns="0" tIns="0" rIns="0" bIns="0" rtlCol="0"/>
          <a:lstStyle/>
          <a:p>
            <a:endParaRPr sz="2400" dirty="0"/>
          </a:p>
        </p:txBody>
      </p:sp>
      <p:sp>
        <p:nvSpPr>
          <p:cNvPr id="4" name="object 4"/>
          <p:cNvSpPr txBox="1"/>
          <p:nvPr/>
        </p:nvSpPr>
        <p:spPr>
          <a:xfrm>
            <a:off x="457201" y="1943862"/>
            <a:ext cx="2379345" cy="513602"/>
          </a:xfrm>
          <a:prstGeom prst="rect">
            <a:avLst/>
          </a:prstGeom>
          <a:solidFill>
            <a:srgbClr val="344B5E"/>
          </a:solidFill>
        </p:spPr>
        <p:txBody>
          <a:bodyPr vert="horz" wrap="square" lIns="0" tIns="142875" rIns="0" bIns="0" rtlCol="0">
            <a:spAutoFit/>
          </a:bodyPr>
          <a:lstStyle/>
          <a:p>
            <a:pPr marL="780415">
              <a:spcBef>
                <a:spcPts val="1125"/>
              </a:spcBef>
            </a:pPr>
            <a:r>
              <a:rPr lang="zh-CN" altLang="en-US" sz="2400" b="1" spc="-125" dirty="0">
                <a:solidFill>
                  <a:schemeClr val="bg1"/>
                </a:solidFill>
                <a:latin typeface="Trebuchet MS"/>
                <a:cs typeface="Trebuchet MS"/>
              </a:rPr>
              <a:t>特征</a:t>
            </a:r>
            <a:endParaRPr sz="2400" dirty="0">
              <a:solidFill>
                <a:schemeClr val="bg1"/>
              </a:solidFill>
              <a:latin typeface="Trebuchet MS"/>
              <a:cs typeface="Trebuchet MS"/>
            </a:endParaRPr>
          </a:p>
        </p:txBody>
      </p:sp>
      <p:sp>
        <p:nvSpPr>
          <p:cNvPr id="5" name="object 5"/>
          <p:cNvSpPr/>
          <p:nvPr/>
        </p:nvSpPr>
        <p:spPr>
          <a:xfrm>
            <a:off x="2971800" y="1943861"/>
            <a:ext cx="2377440" cy="591820"/>
          </a:xfrm>
          <a:custGeom>
            <a:avLst/>
            <a:gdLst/>
            <a:ahLst/>
            <a:cxnLst/>
            <a:rect l="l" t="t" r="r" b="b"/>
            <a:pathLst>
              <a:path w="2377440" h="591819">
                <a:moveTo>
                  <a:pt x="0" y="591312"/>
                </a:moveTo>
                <a:lnTo>
                  <a:pt x="2377440" y="591312"/>
                </a:lnTo>
                <a:lnTo>
                  <a:pt x="2377440" y="0"/>
                </a:lnTo>
                <a:lnTo>
                  <a:pt x="0" y="0"/>
                </a:lnTo>
                <a:lnTo>
                  <a:pt x="0" y="591312"/>
                </a:lnTo>
                <a:close/>
              </a:path>
            </a:pathLst>
          </a:custGeom>
          <a:solidFill>
            <a:srgbClr val="344B5E"/>
          </a:solidFill>
        </p:spPr>
        <p:txBody>
          <a:bodyPr wrap="square" lIns="0" tIns="0" rIns="0" bIns="0" rtlCol="0"/>
          <a:lstStyle/>
          <a:p>
            <a:endParaRPr/>
          </a:p>
        </p:txBody>
      </p:sp>
      <p:sp>
        <p:nvSpPr>
          <p:cNvPr id="6" name="object 6"/>
          <p:cNvSpPr txBox="1"/>
          <p:nvPr/>
        </p:nvSpPr>
        <p:spPr>
          <a:xfrm>
            <a:off x="2973324" y="1943862"/>
            <a:ext cx="2379345" cy="513602"/>
          </a:xfrm>
          <a:prstGeom prst="rect">
            <a:avLst/>
          </a:prstGeom>
          <a:solidFill>
            <a:srgbClr val="344B5E"/>
          </a:solidFill>
        </p:spPr>
        <p:txBody>
          <a:bodyPr vert="horz" wrap="square" lIns="0" tIns="142875" rIns="0" bIns="0" rtlCol="0">
            <a:spAutoFit/>
          </a:bodyPr>
          <a:lstStyle/>
          <a:p>
            <a:pPr algn="ctr">
              <a:spcBef>
                <a:spcPts val="1125"/>
              </a:spcBef>
            </a:pPr>
            <a:r>
              <a:rPr lang="zh-CN" altLang="en-US" sz="2400" b="1" spc="-75" dirty="0">
                <a:solidFill>
                  <a:schemeClr val="bg1"/>
                </a:solidFill>
                <a:latin typeface="Trebuchet MS"/>
                <a:cs typeface="Trebuchet MS"/>
              </a:rPr>
              <a:t>数据</a:t>
            </a:r>
            <a:endParaRPr sz="2400" dirty="0">
              <a:solidFill>
                <a:schemeClr val="bg1"/>
              </a:solidFill>
              <a:latin typeface="Trebuchet MS"/>
              <a:cs typeface="Trebuchet MS"/>
            </a:endParaRPr>
          </a:p>
        </p:txBody>
      </p:sp>
      <p:sp>
        <p:nvSpPr>
          <p:cNvPr id="7" name="object 7"/>
          <p:cNvSpPr/>
          <p:nvPr/>
        </p:nvSpPr>
        <p:spPr>
          <a:xfrm>
            <a:off x="5486400" y="1942338"/>
            <a:ext cx="3200400" cy="593090"/>
          </a:xfrm>
          <a:custGeom>
            <a:avLst/>
            <a:gdLst/>
            <a:ahLst/>
            <a:cxnLst/>
            <a:rect l="l" t="t" r="r" b="b"/>
            <a:pathLst>
              <a:path w="3200400" h="593089">
                <a:moveTo>
                  <a:pt x="0" y="592836"/>
                </a:moveTo>
                <a:lnTo>
                  <a:pt x="3200400" y="592836"/>
                </a:lnTo>
                <a:lnTo>
                  <a:pt x="3200400" y="0"/>
                </a:lnTo>
                <a:lnTo>
                  <a:pt x="0" y="0"/>
                </a:lnTo>
                <a:lnTo>
                  <a:pt x="0" y="592836"/>
                </a:lnTo>
                <a:close/>
              </a:path>
            </a:pathLst>
          </a:custGeom>
          <a:solidFill>
            <a:srgbClr val="344B5E"/>
          </a:solidFill>
        </p:spPr>
        <p:txBody>
          <a:bodyPr wrap="square" lIns="0" tIns="0" rIns="0" bIns="0" rtlCol="0"/>
          <a:lstStyle/>
          <a:p>
            <a:endParaRPr/>
          </a:p>
        </p:txBody>
      </p:sp>
      <p:sp>
        <p:nvSpPr>
          <p:cNvPr id="8" name="object 8"/>
          <p:cNvSpPr txBox="1"/>
          <p:nvPr/>
        </p:nvSpPr>
        <p:spPr>
          <a:xfrm>
            <a:off x="5484877" y="1942339"/>
            <a:ext cx="3202305" cy="515526"/>
          </a:xfrm>
          <a:prstGeom prst="rect">
            <a:avLst/>
          </a:prstGeom>
          <a:solidFill>
            <a:srgbClr val="344B5E"/>
          </a:solidFill>
        </p:spPr>
        <p:txBody>
          <a:bodyPr vert="horz" wrap="square" lIns="0" tIns="144780" rIns="0" bIns="0" rtlCol="0">
            <a:spAutoFit/>
          </a:bodyPr>
          <a:lstStyle/>
          <a:p>
            <a:pPr marL="951230">
              <a:spcBef>
                <a:spcPts val="1140"/>
              </a:spcBef>
            </a:pPr>
            <a:r>
              <a:rPr lang="zh-CN" altLang="en-US" sz="2400" b="1" spc="-25" dirty="0">
                <a:solidFill>
                  <a:schemeClr val="bg1"/>
                </a:solidFill>
                <a:latin typeface="Trebuchet MS"/>
                <a:cs typeface="Trebuchet MS"/>
              </a:rPr>
              <a:t>选择模型</a:t>
            </a:r>
            <a:endParaRPr sz="2400" dirty="0">
              <a:solidFill>
                <a:schemeClr val="bg1"/>
              </a:solidFill>
              <a:latin typeface="Trebuchet MS"/>
              <a:cs typeface="Trebuchet MS"/>
            </a:endParaRPr>
          </a:p>
        </p:txBody>
      </p:sp>
      <p:sp>
        <p:nvSpPr>
          <p:cNvPr id="9" name="object 9"/>
          <p:cNvSpPr/>
          <p:nvPr/>
        </p:nvSpPr>
        <p:spPr>
          <a:xfrm>
            <a:off x="457201" y="2535173"/>
            <a:ext cx="2379345" cy="2261870"/>
          </a:xfrm>
          <a:custGeom>
            <a:avLst/>
            <a:gdLst/>
            <a:ahLst/>
            <a:cxnLst/>
            <a:rect l="l" t="t" r="r" b="b"/>
            <a:pathLst>
              <a:path w="2379345" h="2261870">
                <a:moveTo>
                  <a:pt x="0" y="2261616"/>
                </a:moveTo>
                <a:lnTo>
                  <a:pt x="2378964" y="2261616"/>
                </a:lnTo>
                <a:lnTo>
                  <a:pt x="2378964" y="0"/>
                </a:lnTo>
                <a:lnTo>
                  <a:pt x="0" y="0"/>
                </a:lnTo>
                <a:lnTo>
                  <a:pt x="0" y="2261616"/>
                </a:lnTo>
                <a:close/>
              </a:path>
            </a:pathLst>
          </a:custGeom>
          <a:solidFill>
            <a:srgbClr val="E0EBEB"/>
          </a:solidFill>
        </p:spPr>
        <p:txBody>
          <a:bodyPr wrap="square" lIns="0" tIns="0" rIns="0" bIns="0" rtlCol="0"/>
          <a:lstStyle/>
          <a:p>
            <a:endParaRPr/>
          </a:p>
        </p:txBody>
      </p:sp>
      <p:sp>
        <p:nvSpPr>
          <p:cNvPr id="10" name="object 10"/>
          <p:cNvSpPr txBox="1"/>
          <p:nvPr/>
        </p:nvSpPr>
        <p:spPr>
          <a:xfrm>
            <a:off x="640081" y="2693798"/>
            <a:ext cx="2059711" cy="321242"/>
          </a:xfrm>
          <a:prstGeom prst="rect">
            <a:avLst/>
          </a:prstGeom>
        </p:spPr>
        <p:txBody>
          <a:bodyPr vert="horz" wrap="square" lIns="0" tIns="13335" rIns="0" bIns="0" rtlCol="0">
            <a:spAutoFit/>
          </a:bodyPr>
          <a:lstStyle/>
          <a:p>
            <a:pPr>
              <a:spcBef>
                <a:spcPts val="105"/>
              </a:spcBef>
            </a:pPr>
            <a:r>
              <a:rPr lang="zh-CN" altLang="en-US" sz="2000" spc="-55" dirty="0">
                <a:solidFill>
                  <a:srgbClr val="344B5E"/>
                </a:solidFill>
                <a:latin typeface="Arial"/>
                <a:cs typeface="Arial"/>
              </a:rPr>
              <a:t>大量</a:t>
            </a:r>
            <a:r>
              <a:rPr sz="2000" spc="-55" dirty="0">
                <a:solidFill>
                  <a:srgbClr val="344B5E"/>
                </a:solidFill>
                <a:latin typeface="Arial"/>
                <a:cs typeface="Arial"/>
              </a:rPr>
              <a:t> </a:t>
            </a:r>
            <a:r>
              <a:rPr sz="2000" spc="-105" dirty="0">
                <a:solidFill>
                  <a:srgbClr val="344B5E"/>
                </a:solidFill>
                <a:latin typeface="Arial"/>
                <a:cs typeface="Arial"/>
              </a:rPr>
              <a:t>(~10K</a:t>
            </a:r>
            <a:r>
              <a:rPr lang="zh-CN" altLang="en-US" sz="2000" spc="-105" dirty="0">
                <a:solidFill>
                  <a:srgbClr val="344B5E"/>
                </a:solidFill>
                <a:latin typeface="Arial"/>
                <a:cs typeface="Arial"/>
              </a:rPr>
              <a:t>特征</a:t>
            </a:r>
            <a:r>
              <a:rPr sz="2000" spc="-80" dirty="0">
                <a:solidFill>
                  <a:srgbClr val="344B5E"/>
                </a:solidFill>
                <a:latin typeface="Arial"/>
                <a:cs typeface="Arial"/>
              </a:rPr>
              <a:t>)</a:t>
            </a:r>
            <a:endParaRPr sz="2000" dirty="0">
              <a:latin typeface="Arial"/>
              <a:cs typeface="Arial"/>
            </a:endParaRPr>
          </a:p>
        </p:txBody>
      </p:sp>
      <p:sp>
        <p:nvSpPr>
          <p:cNvPr id="11" name="object 11"/>
          <p:cNvSpPr txBox="1"/>
          <p:nvPr/>
        </p:nvSpPr>
        <p:spPr>
          <a:xfrm>
            <a:off x="640081" y="3185460"/>
            <a:ext cx="1987703" cy="320601"/>
          </a:xfrm>
          <a:prstGeom prst="rect">
            <a:avLst/>
          </a:prstGeom>
        </p:spPr>
        <p:txBody>
          <a:bodyPr vert="horz" wrap="square" lIns="0" tIns="12700" rIns="0" bIns="0" rtlCol="0">
            <a:spAutoFit/>
          </a:bodyPr>
          <a:lstStyle/>
          <a:p>
            <a:pPr>
              <a:spcBef>
                <a:spcPts val="100"/>
              </a:spcBef>
            </a:pPr>
            <a:r>
              <a:rPr lang="zh-CN" altLang="en-US" sz="2000" spc="-114" dirty="0">
                <a:solidFill>
                  <a:srgbClr val="344B5E"/>
                </a:solidFill>
                <a:latin typeface="Arial"/>
                <a:cs typeface="Arial"/>
              </a:rPr>
              <a:t>少量</a:t>
            </a:r>
            <a:r>
              <a:rPr sz="2000" spc="-114" dirty="0">
                <a:solidFill>
                  <a:srgbClr val="344B5E"/>
                </a:solidFill>
                <a:latin typeface="Arial"/>
                <a:cs typeface="Arial"/>
              </a:rPr>
              <a:t> </a:t>
            </a:r>
            <a:r>
              <a:rPr sz="2000" spc="-80" dirty="0">
                <a:solidFill>
                  <a:srgbClr val="344B5E"/>
                </a:solidFill>
                <a:latin typeface="Arial"/>
                <a:cs typeface="Arial"/>
              </a:rPr>
              <a:t>(&lt;100</a:t>
            </a:r>
            <a:r>
              <a:rPr lang="zh-CN" altLang="en-US" sz="2000" spc="-80" dirty="0">
                <a:solidFill>
                  <a:srgbClr val="344B5E"/>
                </a:solidFill>
                <a:latin typeface="Arial"/>
                <a:cs typeface="Arial"/>
              </a:rPr>
              <a:t>特征</a:t>
            </a:r>
            <a:r>
              <a:rPr sz="2000" spc="-80" dirty="0">
                <a:solidFill>
                  <a:srgbClr val="344B5E"/>
                </a:solidFill>
                <a:latin typeface="Arial"/>
                <a:cs typeface="Arial"/>
              </a:rPr>
              <a:t>)</a:t>
            </a:r>
            <a:endParaRPr sz="2000" dirty="0">
              <a:latin typeface="Arial"/>
              <a:cs typeface="Arial"/>
            </a:endParaRPr>
          </a:p>
        </p:txBody>
      </p:sp>
      <p:sp>
        <p:nvSpPr>
          <p:cNvPr id="13" name="object 13"/>
          <p:cNvSpPr/>
          <p:nvPr/>
        </p:nvSpPr>
        <p:spPr>
          <a:xfrm>
            <a:off x="2973324" y="2535173"/>
            <a:ext cx="2379345" cy="2261870"/>
          </a:xfrm>
          <a:custGeom>
            <a:avLst/>
            <a:gdLst/>
            <a:ahLst/>
            <a:cxnLst/>
            <a:rect l="l" t="t" r="r" b="b"/>
            <a:pathLst>
              <a:path w="2379345" h="2261870">
                <a:moveTo>
                  <a:pt x="0" y="2261616"/>
                </a:moveTo>
                <a:lnTo>
                  <a:pt x="2378964" y="2261616"/>
                </a:lnTo>
                <a:lnTo>
                  <a:pt x="2378964" y="0"/>
                </a:lnTo>
                <a:lnTo>
                  <a:pt x="0" y="0"/>
                </a:lnTo>
                <a:lnTo>
                  <a:pt x="0" y="2261616"/>
                </a:lnTo>
                <a:close/>
              </a:path>
            </a:pathLst>
          </a:custGeom>
          <a:solidFill>
            <a:srgbClr val="E0EBEB"/>
          </a:solidFill>
        </p:spPr>
        <p:txBody>
          <a:bodyPr wrap="square" lIns="0" tIns="0" rIns="0" bIns="0" rtlCol="0"/>
          <a:lstStyle/>
          <a:p>
            <a:endParaRPr/>
          </a:p>
        </p:txBody>
      </p:sp>
      <p:sp>
        <p:nvSpPr>
          <p:cNvPr id="14" name="object 14"/>
          <p:cNvSpPr txBox="1"/>
          <p:nvPr/>
        </p:nvSpPr>
        <p:spPr>
          <a:xfrm>
            <a:off x="3155951" y="2693798"/>
            <a:ext cx="1704081" cy="321242"/>
          </a:xfrm>
          <a:prstGeom prst="rect">
            <a:avLst/>
          </a:prstGeom>
        </p:spPr>
        <p:txBody>
          <a:bodyPr vert="horz" wrap="square" lIns="0" tIns="13335" rIns="0" bIns="0" rtlCol="0">
            <a:spAutoFit/>
          </a:bodyPr>
          <a:lstStyle/>
          <a:p>
            <a:pPr>
              <a:spcBef>
                <a:spcPts val="105"/>
              </a:spcBef>
            </a:pPr>
            <a:r>
              <a:rPr lang="zh-CN" altLang="en-US" sz="2000" spc="-90" dirty="0">
                <a:solidFill>
                  <a:srgbClr val="344B5E"/>
                </a:solidFill>
                <a:latin typeface="Arial"/>
                <a:cs typeface="Arial"/>
              </a:rPr>
              <a:t>少量</a:t>
            </a:r>
            <a:r>
              <a:rPr sz="2000" spc="-90" dirty="0">
                <a:solidFill>
                  <a:srgbClr val="344B5E"/>
                </a:solidFill>
                <a:latin typeface="Arial"/>
                <a:cs typeface="Arial"/>
              </a:rPr>
              <a:t> </a:t>
            </a:r>
            <a:r>
              <a:rPr sz="2000" spc="-110" dirty="0">
                <a:solidFill>
                  <a:srgbClr val="344B5E"/>
                </a:solidFill>
                <a:latin typeface="Arial"/>
                <a:cs typeface="Arial"/>
              </a:rPr>
              <a:t>(1K</a:t>
            </a:r>
            <a:r>
              <a:rPr sz="2000" spc="-130" dirty="0">
                <a:solidFill>
                  <a:srgbClr val="344B5E"/>
                </a:solidFill>
                <a:latin typeface="Arial"/>
                <a:cs typeface="Arial"/>
              </a:rPr>
              <a:t> </a:t>
            </a:r>
            <a:r>
              <a:rPr lang="zh-CN" altLang="en-US" sz="2000" spc="-55" dirty="0">
                <a:solidFill>
                  <a:srgbClr val="344B5E"/>
                </a:solidFill>
                <a:latin typeface="Arial"/>
                <a:cs typeface="Arial"/>
              </a:rPr>
              <a:t>行</a:t>
            </a:r>
            <a:r>
              <a:rPr sz="2000" spc="-55" dirty="0">
                <a:solidFill>
                  <a:srgbClr val="344B5E"/>
                </a:solidFill>
                <a:latin typeface="Arial"/>
                <a:cs typeface="Arial"/>
              </a:rPr>
              <a:t>)</a:t>
            </a:r>
            <a:endParaRPr sz="2000" dirty="0">
              <a:latin typeface="Arial"/>
              <a:cs typeface="Arial"/>
            </a:endParaRPr>
          </a:p>
        </p:txBody>
      </p:sp>
      <p:sp>
        <p:nvSpPr>
          <p:cNvPr id="15" name="object 15"/>
          <p:cNvSpPr txBox="1"/>
          <p:nvPr/>
        </p:nvSpPr>
        <p:spPr>
          <a:xfrm>
            <a:off x="3155951" y="3185460"/>
            <a:ext cx="1704081" cy="320601"/>
          </a:xfrm>
          <a:prstGeom prst="rect">
            <a:avLst/>
          </a:prstGeom>
        </p:spPr>
        <p:txBody>
          <a:bodyPr vert="horz" wrap="square" lIns="0" tIns="12700" rIns="0" bIns="0" rtlCol="0">
            <a:spAutoFit/>
          </a:bodyPr>
          <a:lstStyle/>
          <a:p>
            <a:pPr>
              <a:spcBef>
                <a:spcPts val="100"/>
              </a:spcBef>
            </a:pPr>
            <a:r>
              <a:rPr lang="zh-CN" altLang="en-US" sz="2000" spc="-30" dirty="0">
                <a:solidFill>
                  <a:srgbClr val="344B5E"/>
                </a:solidFill>
                <a:latin typeface="Arial"/>
                <a:cs typeface="Arial"/>
              </a:rPr>
              <a:t>中等</a:t>
            </a:r>
            <a:r>
              <a:rPr sz="2000" spc="-30" dirty="0">
                <a:solidFill>
                  <a:srgbClr val="344B5E"/>
                </a:solidFill>
                <a:latin typeface="Arial"/>
                <a:cs typeface="Arial"/>
              </a:rPr>
              <a:t> </a:t>
            </a:r>
            <a:r>
              <a:rPr sz="2000" spc="-80" dirty="0">
                <a:solidFill>
                  <a:srgbClr val="344B5E"/>
                </a:solidFill>
                <a:latin typeface="Arial"/>
                <a:cs typeface="Arial"/>
              </a:rPr>
              <a:t>(~10k</a:t>
            </a:r>
            <a:r>
              <a:rPr sz="2000" spc="-160" dirty="0">
                <a:solidFill>
                  <a:srgbClr val="344B5E"/>
                </a:solidFill>
                <a:latin typeface="Arial"/>
                <a:cs typeface="Arial"/>
              </a:rPr>
              <a:t> </a:t>
            </a:r>
            <a:r>
              <a:rPr lang="zh-CN" altLang="en-US" sz="2000" spc="-55" dirty="0">
                <a:solidFill>
                  <a:srgbClr val="344B5E"/>
                </a:solidFill>
                <a:latin typeface="Arial"/>
                <a:cs typeface="Arial"/>
              </a:rPr>
              <a:t>行</a:t>
            </a:r>
            <a:r>
              <a:rPr sz="2000" spc="-55" dirty="0">
                <a:solidFill>
                  <a:srgbClr val="344B5E"/>
                </a:solidFill>
                <a:latin typeface="Arial"/>
                <a:cs typeface="Arial"/>
              </a:rPr>
              <a:t>)</a:t>
            </a:r>
            <a:endParaRPr sz="2000" dirty="0">
              <a:latin typeface="Arial"/>
              <a:cs typeface="Arial"/>
            </a:endParaRPr>
          </a:p>
        </p:txBody>
      </p:sp>
      <p:sp>
        <p:nvSpPr>
          <p:cNvPr id="16" name="object 16"/>
          <p:cNvSpPr txBox="1"/>
          <p:nvPr/>
        </p:nvSpPr>
        <p:spPr>
          <a:xfrm>
            <a:off x="3155951" y="3694130"/>
            <a:ext cx="1871979" cy="320601"/>
          </a:xfrm>
          <a:prstGeom prst="rect">
            <a:avLst/>
          </a:prstGeom>
        </p:spPr>
        <p:txBody>
          <a:bodyPr vert="horz" wrap="square" lIns="0" tIns="12700" rIns="0" bIns="0" rtlCol="0">
            <a:spAutoFit/>
          </a:bodyPr>
          <a:lstStyle/>
          <a:p>
            <a:pPr>
              <a:spcBef>
                <a:spcPts val="100"/>
              </a:spcBef>
            </a:pPr>
            <a:r>
              <a:rPr lang="zh-CN" altLang="en-US" sz="2000" spc="-55" dirty="0">
                <a:solidFill>
                  <a:srgbClr val="344B5E"/>
                </a:solidFill>
                <a:latin typeface="Arial"/>
                <a:cs typeface="Arial"/>
              </a:rPr>
              <a:t>大量</a:t>
            </a:r>
            <a:r>
              <a:rPr sz="2000" spc="-55" dirty="0">
                <a:solidFill>
                  <a:srgbClr val="344B5E"/>
                </a:solidFill>
                <a:latin typeface="Arial"/>
                <a:cs typeface="Arial"/>
              </a:rPr>
              <a:t> </a:t>
            </a:r>
            <a:r>
              <a:rPr sz="2000" spc="-100" dirty="0">
                <a:solidFill>
                  <a:srgbClr val="344B5E"/>
                </a:solidFill>
                <a:latin typeface="Arial"/>
                <a:cs typeface="Arial"/>
              </a:rPr>
              <a:t>(&gt;100K</a:t>
            </a:r>
            <a:r>
              <a:rPr sz="2000" spc="-140" dirty="0">
                <a:solidFill>
                  <a:srgbClr val="344B5E"/>
                </a:solidFill>
                <a:latin typeface="Arial"/>
                <a:cs typeface="Arial"/>
              </a:rPr>
              <a:t> </a:t>
            </a:r>
            <a:r>
              <a:rPr lang="zh-CN" altLang="en-US" sz="2000" spc="-65" dirty="0">
                <a:solidFill>
                  <a:srgbClr val="344B5E"/>
                </a:solidFill>
                <a:latin typeface="Arial"/>
                <a:cs typeface="Arial"/>
              </a:rPr>
              <a:t>行</a:t>
            </a:r>
            <a:r>
              <a:rPr sz="2000" spc="-65" dirty="0">
                <a:solidFill>
                  <a:srgbClr val="344B5E"/>
                </a:solidFill>
                <a:latin typeface="Arial"/>
                <a:cs typeface="Arial"/>
              </a:rPr>
              <a:t>)</a:t>
            </a:r>
            <a:endParaRPr sz="2000" dirty="0">
              <a:latin typeface="Arial"/>
              <a:cs typeface="Arial"/>
            </a:endParaRPr>
          </a:p>
        </p:txBody>
      </p:sp>
      <p:sp>
        <p:nvSpPr>
          <p:cNvPr id="17" name="object 17"/>
          <p:cNvSpPr/>
          <p:nvPr/>
        </p:nvSpPr>
        <p:spPr>
          <a:xfrm>
            <a:off x="5484877" y="2535173"/>
            <a:ext cx="3202305" cy="2261870"/>
          </a:xfrm>
          <a:custGeom>
            <a:avLst/>
            <a:gdLst/>
            <a:ahLst/>
            <a:cxnLst/>
            <a:rect l="l" t="t" r="r" b="b"/>
            <a:pathLst>
              <a:path w="3202304" h="2261870">
                <a:moveTo>
                  <a:pt x="0" y="2261616"/>
                </a:moveTo>
                <a:lnTo>
                  <a:pt x="3201924" y="2261616"/>
                </a:lnTo>
                <a:lnTo>
                  <a:pt x="3201924" y="0"/>
                </a:lnTo>
                <a:lnTo>
                  <a:pt x="0" y="0"/>
                </a:lnTo>
                <a:lnTo>
                  <a:pt x="0" y="2261616"/>
                </a:lnTo>
                <a:close/>
              </a:path>
            </a:pathLst>
          </a:custGeom>
          <a:solidFill>
            <a:srgbClr val="E0EBEB"/>
          </a:solidFill>
        </p:spPr>
        <p:txBody>
          <a:bodyPr wrap="square" lIns="0" tIns="0" rIns="0" bIns="0" rtlCol="0"/>
          <a:lstStyle/>
          <a:p>
            <a:endParaRPr/>
          </a:p>
        </p:txBody>
      </p:sp>
      <p:sp>
        <p:nvSpPr>
          <p:cNvPr id="18" name="object 18"/>
          <p:cNvSpPr txBox="1"/>
          <p:nvPr/>
        </p:nvSpPr>
        <p:spPr>
          <a:xfrm>
            <a:off x="5667888" y="2709542"/>
            <a:ext cx="3018912" cy="290464"/>
          </a:xfrm>
          <a:prstGeom prst="rect">
            <a:avLst/>
          </a:prstGeom>
        </p:spPr>
        <p:txBody>
          <a:bodyPr vert="horz" wrap="square" lIns="0" tIns="13335" rIns="0" bIns="0" rtlCol="0">
            <a:spAutoFit/>
          </a:bodyPr>
          <a:lstStyle/>
          <a:p>
            <a:pPr>
              <a:spcBef>
                <a:spcPts val="105"/>
              </a:spcBef>
            </a:pPr>
            <a:r>
              <a:rPr lang="zh-CN" altLang="en-US" dirty="0">
                <a:latin typeface="Arial"/>
                <a:cs typeface="Arial"/>
              </a:rPr>
              <a:t>简单，逻辑回归或</a:t>
            </a:r>
            <a:r>
              <a:rPr lang="en-US" altLang="zh-CN" dirty="0" err="1">
                <a:latin typeface="Arial"/>
                <a:cs typeface="Arial"/>
              </a:rPr>
              <a:t>LinearSVC</a:t>
            </a:r>
            <a:endParaRPr dirty="0">
              <a:latin typeface="Arial"/>
              <a:cs typeface="Arial"/>
            </a:endParaRPr>
          </a:p>
        </p:txBody>
      </p:sp>
      <p:sp>
        <p:nvSpPr>
          <p:cNvPr id="21" name="object 21"/>
          <p:cNvSpPr txBox="1"/>
          <p:nvPr/>
        </p:nvSpPr>
        <p:spPr>
          <a:xfrm>
            <a:off x="8890507" y="5753963"/>
            <a:ext cx="279400" cy="115416"/>
          </a:xfrm>
          <a:prstGeom prst="rect">
            <a:avLst/>
          </a:prstGeom>
        </p:spPr>
        <p:txBody>
          <a:bodyPr vert="horz" wrap="square" lIns="0" tIns="0" rIns="0" bIns="0" rtlCol="0">
            <a:spAutoFit/>
          </a:bodyPr>
          <a:lstStyle/>
          <a:p>
            <a:pPr marL="12700">
              <a:lnSpc>
                <a:spcPts val="865"/>
              </a:lnSpc>
            </a:pPr>
            <a:fld id="{81D60167-4931-47E6-BA6A-407CBD079E47}" type="slidenum">
              <a:rPr sz="800" spc="-40" dirty="0">
                <a:solidFill>
                  <a:srgbClr val="FFFFFF"/>
                </a:solidFill>
                <a:latin typeface="Arial"/>
                <a:cs typeface="Arial"/>
              </a:rPr>
              <a:pPr marL="12700">
                <a:lnSpc>
                  <a:spcPts val="865"/>
                </a:lnSpc>
              </a:pPr>
              <a:t>71</a:t>
            </a:fld>
            <a:endParaRPr sz="800">
              <a:latin typeface="Arial"/>
              <a:cs typeface="Arial"/>
            </a:endParaRPr>
          </a:p>
        </p:txBody>
      </p:sp>
      <p:sp>
        <p:nvSpPr>
          <p:cNvPr id="19" name="object 19"/>
          <p:cNvSpPr txBox="1"/>
          <p:nvPr/>
        </p:nvSpPr>
        <p:spPr>
          <a:xfrm>
            <a:off x="5667888" y="3185460"/>
            <a:ext cx="2560955" cy="289823"/>
          </a:xfrm>
          <a:prstGeom prst="rect">
            <a:avLst/>
          </a:prstGeom>
        </p:spPr>
        <p:txBody>
          <a:bodyPr vert="horz" wrap="square" lIns="0" tIns="12700" rIns="0" bIns="0" rtlCol="0">
            <a:spAutoFit/>
          </a:bodyPr>
          <a:lstStyle/>
          <a:p>
            <a:pPr>
              <a:spcBef>
                <a:spcPts val="100"/>
              </a:spcBef>
            </a:pPr>
            <a:r>
              <a:rPr lang="zh-CN" altLang="en-US" dirty="0">
                <a:solidFill>
                  <a:srgbClr val="344B5E"/>
                </a:solidFill>
                <a:latin typeface="Arial"/>
                <a:cs typeface="Arial"/>
              </a:rPr>
              <a:t>带</a:t>
            </a:r>
            <a:r>
              <a:rPr dirty="0">
                <a:solidFill>
                  <a:srgbClr val="344B5E"/>
                </a:solidFill>
                <a:latin typeface="Arial"/>
                <a:cs typeface="Arial"/>
              </a:rPr>
              <a:t>RBF</a:t>
            </a:r>
            <a:r>
              <a:rPr lang="zh-CN" altLang="en-US" dirty="0">
                <a:solidFill>
                  <a:srgbClr val="344B5E"/>
                </a:solidFill>
                <a:latin typeface="Arial"/>
                <a:cs typeface="Arial"/>
              </a:rPr>
              <a:t>核函数的</a:t>
            </a:r>
            <a:r>
              <a:rPr lang="en-US" altLang="zh-CN" dirty="0">
                <a:solidFill>
                  <a:srgbClr val="344B5E"/>
                </a:solidFill>
                <a:latin typeface="Arial"/>
                <a:cs typeface="Arial"/>
              </a:rPr>
              <a:t>SVC</a:t>
            </a:r>
            <a:endParaRPr dirty="0">
              <a:latin typeface="Arial"/>
              <a:cs typeface="Arial"/>
            </a:endParaRPr>
          </a:p>
        </p:txBody>
      </p:sp>
      <p:sp>
        <p:nvSpPr>
          <p:cNvPr id="20" name="object 20"/>
          <p:cNvSpPr txBox="1"/>
          <p:nvPr/>
        </p:nvSpPr>
        <p:spPr>
          <a:xfrm>
            <a:off x="5669280" y="3660737"/>
            <a:ext cx="2863160" cy="876394"/>
          </a:xfrm>
          <a:prstGeom prst="rect">
            <a:avLst/>
          </a:prstGeom>
        </p:spPr>
        <p:txBody>
          <a:bodyPr vert="horz" wrap="square" lIns="0" tIns="12700" rIns="0" bIns="0" rtlCol="0">
            <a:spAutoFit/>
          </a:bodyPr>
          <a:lstStyle/>
          <a:p>
            <a:pPr marR="5080">
              <a:lnSpc>
                <a:spcPct val="150000"/>
              </a:lnSpc>
            </a:pPr>
            <a:r>
              <a:rPr lang="zh-CN" altLang="en-US" sz="2000" spc="-50" dirty="0">
                <a:solidFill>
                  <a:srgbClr val="344B5E"/>
                </a:solidFill>
                <a:latin typeface="Arial"/>
                <a:cs typeface="Arial"/>
              </a:rPr>
              <a:t>增加特征</a:t>
            </a:r>
            <a:r>
              <a:rPr sz="2000" spc="-50" dirty="0">
                <a:solidFill>
                  <a:srgbClr val="344B5E"/>
                </a:solidFill>
                <a:latin typeface="Arial"/>
                <a:cs typeface="Arial"/>
              </a:rPr>
              <a:t>, </a:t>
            </a:r>
            <a:r>
              <a:rPr lang="zh-CN" altLang="en-US" sz="2000" spc="-65" dirty="0">
                <a:solidFill>
                  <a:srgbClr val="344B5E"/>
                </a:solidFill>
                <a:latin typeface="Arial"/>
                <a:cs typeface="Arial"/>
              </a:rPr>
              <a:t>逻辑回归</a:t>
            </a:r>
            <a:r>
              <a:rPr sz="2000" spc="-65" dirty="0">
                <a:solidFill>
                  <a:srgbClr val="344B5E"/>
                </a:solidFill>
                <a:latin typeface="Arial"/>
                <a:cs typeface="Arial"/>
              </a:rPr>
              <a:t>, </a:t>
            </a:r>
            <a:r>
              <a:rPr lang="en-US" sz="2000" spc="-65" dirty="0" err="1">
                <a:solidFill>
                  <a:srgbClr val="344B5E"/>
                </a:solidFill>
                <a:latin typeface="Arial"/>
                <a:cs typeface="Arial"/>
              </a:rPr>
              <a:t>LinearSVC</a:t>
            </a:r>
            <a:r>
              <a:rPr lang="zh-CN" altLang="en-US" sz="2000" spc="-65" dirty="0">
                <a:solidFill>
                  <a:srgbClr val="344B5E"/>
                </a:solidFill>
                <a:latin typeface="Arial"/>
                <a:cs typeface="Arial"/>
              </a:rPr>
              <a:t> 或者核</a:t>
            </a:r>
            <a:r>
              <a:rPr lang="zh-CN" altLang="en-US" sz="2000" spc="-15" dirty="0">
                <a:solidFill>
                  <a:srgbClr val="344B5E"/>
                </a:solidFill>
                <a:latin typeface="Arial"/>
                <a:cs typeface="Arial"/>
              </a:rPr>
              <a:t>近似</a:t>
            </a:r>
            <a:endParaRPr sz="2000" dirty="0">
              <a:latin typeface="Arial"/>
              <a:cs typeface="Arial"/>
            </a:endParaRPr>
          </a:p>
        </p:txBody>
      </p:sp>
      <p:sp>
        <p:nvSpPr>
          <p:cNvPr id="23" name="标题 22">
            <a:extLst>
              <a:ext uri="{FF2B5EF4-FFF2-40B4-BE49-F238E27FC236}">
                <a16:creationId xmlns:a16="http://schemas.microsoft.com/office/drawing/2014/main" id="{32746BF5-9656-43E1-9DAC-23026AD2FEE6}"/>
              </a:ext>
            </a:extLst>
          </p:cNvPr>
          <p:cNvSpPr>
            <a:spLocks noGrp="1"/>
          </p:cNvSpPr>
          <p:nvPr>
            <p:ph type="title"/>
          </p:nvPr>
        </p:nvSpPr>
        <p:spPr/>
        <p:txBody>
          <a:bodyPr/>
          <a:lstStyle/>
          <a:p>
            <a:r>
              <a:rPr lang="zh-CN" altLang="en-US" dirty="0"/>
              <a:t>什么时候使用逻辑回归或</a:t>
            </a:r>
            <a:r>
              <a:rPr lang="en-US" altLang="zh-CN" dirty="0"/>
              <a:t>SVM</a:t>
            </a:r>
            <a:endParaRPr lang="zh-CN" altLang="en-US" dirty="0"/>
          </a:p>
        </p:txBody>
      </p:sp>
      <p:sp>
        <p:nvSpPr>
          <p:cNvPr id="24" name="object 11">
            <a:extLst>
              <a:ext uri="{FF2B5EF4-FFF2-40B4-BE49-F238E27FC236}">
                <a16:creationId xmlns:a16="http://schemas.microsoft.com/office/drawing/2014/main" id="{47777558-DA07-4E0A-A176-55C61AA717EA}"/>
              </a:ext>
            </a:extLst>
          </p:cNvPr>
          <p:cNvSpPr txBox="1"/>
          <p:nvPr/>
        </p:nvSpPr>
        <p:spPr>
          <a:xfrm>
            <a:off x="611560" y="3694129"/>
            <a:ext cx="1987703" cy="320601"/>
          </a:xfrm>
          <a:prstGeom prst="rect">
            <a:avLst/>
          </a:prstGeom>
        </p:spPr>
        <p:txBody>
          <a:bodyPr vert="horz" wrap="square" lIns="0" tIns="12700" rIns="0" bIns="0" rtlCol="0">
            <a:spAutoFit/>
          </a:bodyPr>
          <a:lstStyle/>
          <a:p>
            <a:pPr>
              <a:spcBef>
                <a:spcPts val="100"/>
              </a:spcBef>
            </a:pPr>
            <a:r>
              <a:rPr lang="zh-CN" altLang="en-US" sz="2000" spc="-114" dirty="0">
                <a:solidFill>
                  <a:srgbClr val="344B5E"/>
                </a:solidFill>
                <a:latin typeface="Arial"/>
                <a:cs typeface="Arial"/>
              </a:rPr>
              <a:t>少量</a:t>
            </a:r>
            <a:r>
              <a:rPr sz="2000" spc="-114" dirty="0">
                <a:solidFill>
                  <a:srgbClr val="344B5E"/>
                </a:solidFill>
                <a:latin typeface="Arial"/>
                <a:cs typeface="Arial"/>
              </a:rPr>
              <a:t> </a:t>
            </a:r>
            <a:r>
              <a:rPr sz="2000" spc="-80" dirty="0">
                <a:solidFill>
                  <a:srgbClr val="344B5E"/>
                </a:solidFill>
                <a:latin typeface="Arial"/>
                <a:cs typeface="Arial"/>
              </a:rPr>
              <a:t>(&lt;100</a:t>
            </a:r>
            <a:r>
              <a:rPr lang="zh-CN" altLang="en-US" sz="2000" spc="-80" dirty="0">
                <a:solidFill>
                  <a:srgbClr val="344B5E"/>
                </a:solidFill>
                <a:latin typeface="Arial"/>
                <a:cs typeface="Arial"/>
              </a:rPr>
              <a:t>特征</a:t>
            </a:r>
            <a:r>
              <a:rPr sz="2000" spc="-80" dirty="0">
                <a:solidFill>
                  <a:srgbClr val="344B5E"/>
                </a:solidFill>
                <a:latin typeface="Arial"/>
                <a:cs typeface="Arial"/>
              </a:rPr>
              <a:t>)</a:t>
            </a:r>
            <a:endParaRPr sz="2000" dirty="0">
              <a:latin typeface="Arial"/>
              <a:cs typeface="Arial"/>
            </a:endParaRPr>
          </a:p>
        </p:txBody>
      </p:sp>
    </p:spTree>
    <p:extLst>
      <p:ext uri="{BB962C8B-B14F-4D97-AF65-F5344CB8AC3E}">
        <p14:creationId xmlns:p14="http://schemas.microsoft.com/office/powerpoint/2010/main" val="33385714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D9E34-0FBF-4AF2-AEC2-3A10CB28163B}"/>
              </a:ext>
            </a:extLst>
          </p:cNvPr>
          <p:cNvSpPr>
            <a:spLocks noGrp="1"/>
          </p:cNvSpPr>
          <p:nvPr>
            <p:ph type="title"/>
          </p:nvPr>
        </p:nvSpPr>
        <p:spPr/>
        <p:txBody>
          <a:bodyPr/>
          <a:lstStyle/>
          <a:p>
            <a:r>
              <a:rPr lang="en-US" altLang="zh-CN" dirty="0" err="1"/>
              <a:t>Jupyter</a:t>
            </a:r>
            <a:r>
              <a:rPr lang="zh-CN" altLang="en-US" dirty="0"/>
              <a:t>演示</a:t>
            </a:r>
          </a:p>
        </p:txBody>
      </p:sp>
      <p:sp>
        <p:nvSpPr>
          <p:cNvPr id="3" name="内容占位符 2">
            <a:extLst>
              <a:ext uri="{FF2B5EF4-FFF2-40B4-BE49-F238E27FC236}">
                <a16:creationId xmlns:a16="http://schemas.microsoft.com/office/drawing/2014/main" id="{E489FF14-DC39-4A46-9034-D2A5636C4754}"/>
              </a:ext>
            </a:extLst>
          </p:cNvPr>
          <p:cNvSpPr>
            <a:spLocks noGrp="1"/>
          </p:cNvSpPr>
          <p:nvPr>
            <p:ph idx="1"/>
          </p:nvPr>
        </p:nvSpPr>
        <p:spPr/>
        <p:txBody>
          <a:bodyPr/>
          <a:lstStyle/>
          <a:p>
            <a:pPr marL="0" indent="0">
              <a:buNone/>
            </a:pPr>
            <a:r>
              <a:rPr lang="en-US" altLang="zh-CN" dirty="0"/>
              <a:t>09-svm.ipynb</a:t>
            </a:r>
            <a:endParaRPr lang="zh-CN" altLang="en-US" dirty="0"/>
          </a:p>
        </p:txBody>
      </p:sp>
    </p:spTree>
    <p:extLst>
      <p:ext uri="{BB962C8B-B14F-4D97-AF65-F5344CB8AC3E}">
        <p14:creationId xmlns:p14="http://schemas.microsoft.com/office/powerpoint/2010/main" val="405480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5" name="object 5"/>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6" name="object 6"/>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7" name="object 7"/>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8" name="object 8"/>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9" name="object 9"/>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0" name="object 10"/>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1" name="object 11"/>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7883653" y="253060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5" name="object 15"/>
          <p:cNvSpPr/>
          <p:nvPr/>
        </p:nvSpPr>
        <p:spPr>
          <a:xfrm>
            <a:off x="7883653" y="2530602"/>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txBox="1"/>
          <p:nvPr/>
        </p:nvSpPr>
        <p:spPr>
          <a:xfrm>
            <a:off x="4331588" y="4052823"/>
            <a:ext cx="2723003"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17" name="object 17"/>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8" name="object 18"/>
          <p:cNvSpPr txBox="1"/>
          <p:nvPr/>
        </p:nvSpPr>
        <p:spPr>
          <a:xfrm>
            <a:off x="392177" y="2510536"/>
            <a:ext cx="1324357" cy="628377"/>
          </a:xfrm>
          <a:prstGeom prst="rect">
            <a:avLst/>
          </a:prstGeom>
        </p:spPr>
        <p:txBody>
          <a:bodyPr vert="horz" wrap="square" lIns="0" tIns="12700" rIns="0" bIns="0" rtlCol="0">
            <a:spAutoFit/>
          </a:bodyPr>
          <a:lstStyle/>
          <a:p>
            <a:pPr marL="12065" marR="5080" indent="635" algn="ctr">
              <a:spcBef>
                <a:spcPts val="100"/>
              </a:spcBef>
            </a:pPr>
            <a:r>
              <a:rPr lang="zh-CN" altLang="en-US" sz="2000" dirty="0">
                <a:latin typeface="Trebuchet MS"/>
                <a:cs typeface="Trebuchet MS"/>
              </a:rPr>
              <a:t>治疗五年后，病人的状况</a:t>
            </a:r>
            <a:endParaRPr sz="2000" dirty="0">
              <a:latin typeface="Trebuchet MS"/>
              <a:cs typeface="Trebuchet MS"/>
            </a:endParaRPr>
          </a:p>
        </p:txBody>
      </p:sp>
      <p:sp>
        <p:nvSpPr>
          <p:cNvPr id="19" name="object 19"/>
          <p:cNvSpPr/>
          <p:nvPr/>
        </p:nvSpPr>
        <p:spPr>
          <a:xfrm>
            <a:off x="5625085" y="3224783"/>
            <a:ext cx="2529205" cy="0"/>
          </a:xfrm>
          <a:custGeom>
            <a:avLst/>
            <a:gdLst/>
            <a:ahLst/>
            <a:cxnLst/>
            <a:rect l="l" t="t" r="r" b="b"/>
            <a:pathLst>
              <a:path w="2529204">
                <a:moveTo>
                  <a:pt x="0" y="0"/>
                </a:moveTo>
                <a:lnTo>
                  <a:pt x="2528950" y="0"/>
                </a:lnTo>
              </a:path>
            </a:pathLst>
          </a:custGeom>
          <a:ln w="25908">
            <a:solidFill>
              <a:srgbClr val="84ADAF"/>
            </a:solidFill>
          </a:ln>
        </p:spPr>
        <p:txBody>
          <a:bodyPr wrap="square" lIns="0" tIns="0" rIns="0" bIns="0" rtlCol="0"/>
          <a:lstStyle/>
          <a:p>
            <a:endParaRPr/>
          </a:p>
        </p:txBody>
      </p:sp>
      <p:sp>
        <p:nvSpPr>
          <p:cNvPr id="20" name="object 20"/>
          <p:cNvSpPr/>
          <p:nvPr/>
        </p:nvSpPr>
        <p:spPr>
          <a:xfrm>
            <a:off x="5466588" y="3224783"/>
            <a:ext cx="105410" cy="0"/>
          </a:xfrm>
          <a:custGeom>
            <a:avLst/>
            <a:gdLst/>
            <a:ahLst/>
            <a:cxnLst/>
            <a:rect l="l" t="t" r="r" b="b"/>
            <a:pathLst>
              <a:path w="105410">
                <a:moveTo>
                  <a:pt x="0" y="0"/>
                </a:moveTo>
                <a:lnTo>
                  <a:pt x="105155" y="0"/>
                </a:lnTo>
              </a:path>
            </a:pathLst>
          </a:custGeom>
          <a:ln w="25908">
            <a:solidFill>
              <a:srgbClr val="84ADAF"/>
            </a:solidFill>
          </a:ln>
        </p:spPr>
        <p:txBody>
          <a:bodyPr wrap="square" lIns="0" tIns="0" rIns="0" bIns="0" rtlCol="0"/>
          <a:lstStyle/>
          <a:p>
            <a:endParaRPr/>
          </a:p>
        </p:txBody>
      </p:sp>
      <p:sp>
        <p:nvSpPr>
          <p:cNvPr id="21" name="object 21"/>
          <p:cNvSpPr/>
          <p:nvPr/>
        </p:nvSpPr>
        <p:spPr>
          <a:xfrm>
            <a:off x="5301996" y="3224783"/>
            <a:ext cx="111760" cy="0"/>
          </a:xfrm>
          <a:custGeom>
            <a:avLst/>
            <a:gdLst/>
            <a:ahLst/>
            <a:cxnLst/>
            <a:rect l="l" t="t" r="r" b="b"/>
            <a:pathLst>
              <a:path w="111760">
                <a:moveTo>
                  <a:pt x="0" y="0"/>
                </a:moveTo>
                <a:lnTo>
                  <a:pt x="111251" y="0"/>
                </a:lnTo>
              </a:path>
            </a:pathLst>
          </a:custGeom>
          <a:ln w="25908">
            <a:solidFill>
              <a:srgbClr val="84ADAF"/>
            </a:solidFill>
          </a:ln>
        </p:spPr>
        <p:txBody>
          <a:bodyPr wrap="square" lIns="0" tIns="0" rIns="0" bIns="0" rtlCol="0"/>
          <a:lstStyle/>
          <a:p>
            <a:endParaRPr/>
          </a:p>
        </p:txBody>
      </p:sp>
      <p:sp>
        <p:nvSpPr>
          <p:cNvPr id="22" name="object 22"/>
          <p:cNvSpPr/>
          <p:nvPr/>
        </p:nvSpPr>
        <p:spPr>
          <a:xfrm>
            <a:off x="3007614" y="3224783"/>
            <a:ext cx="2241550" cy="0"/>
          </a:xfrm>
          <a:custGeom>
            <a:avLst/>
            <a:gdLst/>
            <a:ahLst/>
            <a:cxnLst/>
            <a:rect l="l" t="t" r="r" b="b"/>
            <a:pathLst>
              <a:path w="2241550">
                <a:moveTo>
                  <a:pt x="0" y="0"/>
                </a:moveTo>
                <a:lnTo>
                  <a:pt x="2241041" y="0"/>
                </a:lnTo>
              </a:path>
            </a:pathLst>
          </a:custGeom>
          <a:ln w="25908">
            <a:solidFill>
              <a:srgbClr val="84ADAF"/>
            </a:solidFill>
          </a:ln>
        </p:spPr>
        <p:txBody>
          <a:bodyPr wrap="square" lIns="0" tIns="0" rIns="0" bIns="0" rtlCol="0"/>
          <a:lstStyle/>
          <a:p>
            <a:endParaRPr/>
          </a:p>
        </p:txBody>
      </p:sp>
      <p:sp>
        <p:nvSpPr>
          <p:cNvPr id="23" name="object 23"/>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24" name="object 24"/>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25" name="object 25"/>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6" name="object 26"/>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27" name="object 27"/>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28" name="object 28"/>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9" name="object 29"/>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30" name="object 30"/>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31" name="object 31"/>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32" name="object 32"/>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33" name="object 33"/>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4" name="object 34"/>
          <p:cNvSpPr/>
          <p:nvPr/>
        </p:nvSpPr>
        <p:spPr>
          <a:xfrm>
            <a:off x="5439917" y="2257045"/>
            <a:ext cx="0" cy="1712595"/>
          </a:xfrm>
          <a:custGeom>
            <a:avLst/>
            <a:gdLst/>
            <a:ahLst/>
            <a:cxnLst/>
            <a:rect l="l" t="t" r="r" b="b"/>
            <a:pathLst>
              <a:path h="1712595">
                <a:moveTo>
                  <a:pt x="0" y="1712340"/>
                </a:moveTo>
                <a:lnTo>
                  <a:pt x="0" y="0"/>
                </a:lnTo>
              </a:path>
            </a:pathLst>
          </a:custGeom>
          <a:ln w="53340">
            <a:solidFill>
              <a:srgbClr val="6F2F9F"/>
            </a:solidFill>
          </a:ln>
        </p:spPr>
        <p:txBody>
          <a:bodyPr wrap="square" lIns="0" tIns="0" rIns="0" bIns="0" rtlCol="0"/>
          <a:lstStyle/>
          <a:p>
            <a:endParaRPr/>
          </a:p>
        </p:txBody>
      </p:sp>
      <p:sp>
        <p:nvSpPr>
          <p:cNvPr id="35" name="object 35"/>
          <p:cNvSpPr txBox="1"/>
          <p:nvPr/>
        </p:nvSpPr>
        <p:spPr>
          <a:xfrm>
            <a:off x="458724" y="4629151"/>
            <a:ext cx="6129499" cy="449482"/>
          </a:xfrm>
          <a:prstGeom prst="rect">
            <a:avLst/>
          </a:prstGeom>
          <a:solidFill>
            <a:srgbClr val="6F2F9F">
              <a:alpha val="59999"/>
            </a:srgbClr>
          </a:solidFill>
        </p:spPr>
        <p:txBody>
          <a:bodyPr vert="horz" wrap="square" lIns="0" tIns="79375" rIns="0" bIns="0" rtlCol="0">
            <a:spAutoFit/>
          </a:bodyPr>
          <a:lstStyle/>
          <a:p>
            <a:pPr marL="490855">
              <a:spcBef>
                <a:spcPts val="625"/>
              </a:spcBef>
            </a:pPr>
            <a:r>
              <a:rPr lang="zh-CN" altLang="en-US" sz="2400" b="1" spc="-35" dirty="0">
                <a:solidFill>
                  <a:srgbClr val="FFFFFF"/>
                </a:solidFill>
                <a:latin typeface="Trebuchet MS"/>
                <a:cs typeface="Trebuchet MS"/>
              </a:rPr>
              <a:t>无分类错误，但是否是最佳的分类位置？</a:t>
            </a:r>
            <a:endParaRPr sz="2400" dirty="0">
              <a:latin typeface="Trebuchet MS"/>
              <a:cs typeface="Trebuchet MS"/>
            </a:endParaRPr>
          </a:p>
        </p:txBody>
      </p:sp>
      <p:sp>
        <p:nvSpPr>
          <p:cNvPr id="36" name="object 36"/>
          <p:cNvSpPr/>
          <p:nvPr/>
        </p:nvSpPr>
        <p:spPr>
          <a:xfrm>
            <a:off x="5275326" y="2257045"/>
            <a:ext cx="0" cy="1712595"/>
          </a:xfrm>
          <a:custGeom>
            <a:avLst/>
            <a:gdLst/>
            <a:ahLst/>
            <a:cxnLst/>
            <a:rect l="l" t="t" r="r" b="b"/>
            <a:pathLst>
              <a:path h="1712595">
                <a:moveTo>
                  <a:pt x="0" y="1712340"/>
                </a:moveTo>
                <a:lnTo>
                  <a:pt x="0" y="0"/>
                </a:lnTo>
              </a:path>
            </a:pathLst>
          </a:custGeom>
          <a:ln w="53340">
            <a:solidFill>
              <a:srgbClr val="6F2F9F"/>
            </a:solidFill>
            <a:prstDash val="lgDash"/>
          </a:ln>
        </p:spPr>
        <p:txBody>
          <a:bodyPr wrap="square" lIns="0" tIns="0" rIns="0" bIns="0" rtlCol="0"/>
          <a:lstStyle/>
          <a:p>
            <a:endParaRPr/>
          </a:p>
        </p:txBody>
      </p:sp>
      <p:sp>
        <p:nvSpPr>
          <p:cNvPr id="37" name="object 37"/>
          <p:cNvSpPr/>
          <p:nvPr/>
        </p:nvSpPr>
        <p:spPr>
          <a:xfrm>
            <a:off x="5598414" y="2269237"/>
            <a:ext cx="0" cy="1712595"/>
          </a:xfrm>
          <a:custGeom>
            <a:avLst/>
            <a:gdLst/>
            <a:ahLst/>
            <a:cxnLst/>
            <a:rect l="l" t="t" r="r" b="b"/>
            <a:pathLst>
              <a:path h="1712595">
                <a:moveTo>
                  <a:pt x="0" y="1712340"/>
                </a:moveTo>
                <a:lnTo>
                  <a:pt x="0" y="0"/>
                </a:lnTo>
              </a:path>
            </a:pathLst>
          </a:custGeom>
          <a:ln w="53340">
            <a:solidFill>
              <a:srgbClr val="6F2F9F"/>
            </a:solidFill>
            <a:prstDash val="lgDash"/>
          </a:ln>
        </p:spPr>
        <p:txBody>
          <a:bodyPr wrap="square" lIns="0" tIns="0" rIns="0" bIns="0" rtlCol="0"/>
          <a:lstStyle/>
          <a:p>
            <a:endParaRPr/>
          </a:p>
        </p:txBody>
      </p:sp>
      <p:sp>
        <p:nvSpPr>
          <p:cNvPr id="40" name="标题 39">
            <a:extLst>
              <a:ext uri="{FF2B5EF4-FFF2-40B4-BE49-F238E27FC236}">
                <a16:creationId xmlns:a16="http://schemas.microsoft.com/office/drawing/2014/main" id="{FE33AA1C-0D7B-4343-8907-4ED4A45D1FC7}"/>
              </a:ext>
            </a:extLst>
          </p:cNvPr>
          <p:cNvSpPr>
            <a:spLocks noGrp="1"/>
          </p:cNvSpPr>
          <p:nvPr>
            <p:ph type="title"/>
          </p:nvPr>
        </p:nvSpPr>
        <p:spPr/>
        <p:txBody>
          <a:bodyPr/>
          <a:lstStyle/>
          <a:p>
            <a:r>
              <a:rPr lang="zh-CN" altLang="en-US" dirty="0"/>
              <a:t>支持向量机</a:t>
            </a:r>
          </a:p>
        </p:txBody>
      </p:sp>
    </p:spTree>
    <p:extLst>
      <p:ext uri="{BB962C8B-B14F-4D97-AF65-F5344CB8AC3E}">
        <p14:creationId xmlns:p14="http://schemas.microsoft.com/office/powerpoint/2010/main" val="200805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07487" y="3760851"/>
            <a:ext cx="5149215" cy="114300"/>
          </a:xfrm>
          <a:custGeom>
            <a:avLst/>
            <a:gdLst/>
            <a:ahLst/>
            <a:cxnLst/>
            <a:rect l="l" t="t" r="r" b="b"/>
            <a:pathLst>
              <a:path w="5149215" h="114300">
                <a:moveTo>
                  <a:pt x="5111542" y="38100"/>
                </a:moveTo>
                <a:lnTo>
                  <a:pt x="5053838" y="38100"/>
                </a:lnTo>
                <a:lnTo>
                  <a:pt x="5053965" y="76200"/>
                </a:lnTo>
                <a:lnTo>
                  <a:pt x="5034915" y="76266"/>
                </a:lnTo>
                <a:lnTo>
                  <a:pt x="5035042" y="114300"/>
                </a:lnTo>
                <a:lnTo>
                  <a:pt x="5149215" y="56768"/>
                </a:lnTo>
                <a:lnTo>
                  <a:pt x="5111542" y="38100"/>
                </a:lnTo>
                <a:close/>
              </a:path>
              <a:path w="5149215" h="114300">
                <a:moveTo>
                  <a:pt x="5034788" y="38166"/>
                </a:moveTo>
                <a:lnTo>
                  <a:pt x="0" y="55753"/>
                </a:lnTo>
                <a:lnTo>
                  <a:pt x="254" y="93853"/>
                </a:lnTo>
                <a:lnTo>
                  <a:pt x="5034915" y="76266"/>
                </a:lnTo>
                <a:lnTo>
                  <a:pt x="5034788" y="38166"/>
                </a:lnTo>
                <a:close/>
              </a:path>
              <a:path w="5149215" h="114300">
                <a:moveTo>
                  <a:pt x="5053838" y="38100"/>
                </a:moveTo>
                <a:lnTo>
                  <a:pt x="5034788" y="38166"/>
                </a:lnTo>
                <a:lnTo>
                  <a:pt x="5034915" y="76266"/>
                </a:lnTo>
                <a:lnTo>
                  <a:pt x="5053965" y="76200"/>
                </a:lnTo>
                <a:lnTo>
                  <a:pt x="5053838" y="38100"/>
                </a:lnTo>
                <a:close/>
              </a:path>
              <a:path w="5149215" h="114300">
                <a:moveTo>
                  <a:pt x="5034661" y="0"/>
                </a:moveTo>
                <a:lnTo>
                  <a:pt x="5034788" y="38166"/>
                </a:lnTo>
                <a:lnTo>
                  <a:pt x="5111542" y="38100"/>
                </a:lnTo>
                <a:lnTo>
                  <a:pt x="5034661" y="0"/>
                </a:lnTo>
                <a:close/>
              </a:path>
            </a:pathLst>
          </a:custGeom>
          <a:solidFill>
            <a:srgbClr val="344B5E"/>
          </a:solidFill>
        </p:spPr>
        <p:txBody>
          <a:bodyPr wrap="square" lIns="0" tIns="0" rIns="0" bIns="0" rtlCol="0"/>
          <a:lstStyle/>
          <a:p>
            <a:endParaRPr/>
          </a:p>
        </p:txBody>
      </p:sp>
      <p:sp>
        <p:nvSpPr>
          <p:cNvPr id="4" name="object 4"/>
          <p:cNvSpPr/>
          <p:nvPr/>
        </p:nvSpPr>
        <p:spPr>
          <a:xfrm>
            <a:off x="5518404"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5" name="object 5"/>
          <p:cNvSpPr/>
          <p:nvPr/>
        </p:nvSpPr>
        <p:spPr>
          <a:xfrm>
            <a:off x="5518404"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6" name="object 6"/>
          <p:cNvSpPr/>
          <p:nvPr/>
        </p:nvSpPr>
        <p:spPr>
          <a:xfrm>
            <a:off x="6057901"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7" name="object 7"/>
          <p:cNvSpPr/>
          <p:nvPr/>
        </p:nvSpPr>
        <p:spPr>
          <a:xfrm>
            <a:off x="6057901"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8" name="object 8"/>
          <p:cNvSpPr/>
          <p:nvPr/>
        </p:nvSpPr>
        <p:spPr>
          <a:xfrm>
            <a:off x="6673595" y="2536699"/>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7"/>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D0692F"/>
          </a:solidFill>
        </p:spPr>
        <p:txBody>
          <a:bodyPr wrap="square" lIns="0" tIns="0" rIns="0" bIns="0" rtlCol="0"/>
          <a:lstStyle/>
          <a:p>
            <a:endParaRPr/>
          </a:p>
        </p:txBody>
      </p:sp>
      <p:sp>
        <p:nvSpPr>
          <p:cNvPr id="9" name="object 9"/>
          <p:cNvSpPr/>
          <p:nvPr/>
        </p:nvSpPr>
        <p:spPr>
          <a:xfrm>
            <a:off x="6673595" y="2536699"/>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5"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5" y="269747"/>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10" name="object 10"/>
          <p:cNvSpPr/>
          <p:nvPr/>
        </p:nvSpPr>
        <p:spPr>
          <a:xfrm>
            <a:off x="7054596"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1" name="object 11"/>
          <p:cNvSpPr/>
          <p:nvPr/>
        </p:nvSpPr>
        <p:spPr>
          <a:xfrm>
            <a:off x="7054596"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2" name="object 12"/>
          <p:cNvSpPr/>
          <p:nvPr/>
        </p:nvSpPr>
        <p:spPr>
          <a:xfrm>
            <a:off x="7449312" y="25366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3" name="object 13"/>
          <p:cNvSpPr/>
          <p:nvPr/>
        </p:nvSpPr>
        <p:spPr>
          <a:xfrm>
            <a:off x="7449312" y="253669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7"/>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4" name="object 14"/>
          <p:cNvSpPr/>
          <p:nvPr/>
        </p:nvSpPr>
        <p:spPr>
          <a:xfrm>
            <a:off x="7883653" y="253060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15" name="object 15"/>
          <p:cNvSpPr/>
          <p:nvPr/>
        </p:nvSpPr>
        <p:spPr>
          <a:xfrm>
            <a:off x="7883653" y="2530602"/>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16" name="object 16"/>
          <p:cNvSpPr txBox="1"/>
          <p:nvPr/>
        </p:nvSpPr>
        <p:spPr>
          <a:xfrm>
            <a:off x="4331588" y="4052823"/>
            <a:ext cx="2722989" cy="289823"/>
          </a:xfrm>
          <a:prstGeom prst="rect">
            <a:avLst/>
          </a:prstGeom>
        </p:spPr>
        <p:txBody>
          <a:bodyPr vert="horz" wrap="square" lIns="0" tIns="12700" rIns="0" bIns="0" rtlCol="0">
            <a:spAutoFit/>
          </a:bodyPr>
          <a:lstStyle/>
          <a:p>
            <a:pPr marL="12700">
              <a:spcBef>
                <a:spcPts val="100"/>
              </a:spcBef>
            </a:pPr>
            <a:r>
              <a:rPr b="1" spc="-90" dirty="0">
                <a:solidFill>
                  <a:srgbClr val="344B5E"/>
                </a:solidFill>
                <a:latin typeface="Trebuchet MS"/>
                <a:cs typeface="Trebuchet MS"/>
              </a:rPr>
              <a:t>Number </a:t>
            </a:r>
            <a:r>
              <a:rPr b="1" spc="-75" dirty="0">
                <a:solidFill>
                  <a:srgbClr val="344B5E"/>
                </a:solidFill>
                <a:latin typeface="Trebuchet MS"/>
                <a:cs typeface="Trebuchet MS"/>
              </a:rPr>
              <a:t>of </a:t>
            </a:r>
            <a:r>
              <a:rPr lang="en-US" altLang="zh-CN" b="1" spc="-50" dirty="0">
                <a:solidFill>
                  <a:srgbClr val="344B5E"/>
                </a:solidFill>
                <a:latin typeface="Trebuchet MS"/>
                <a:cs typeface="Trebuchet MS"/>
              </a:rPr>
              <a:t>Malignant</a:t>
            </a:r>
            <a:r>
              <a:rPr b="1" spc="-409" dirty="0">
                <a:solidFill>
                  <a:srgbClr val="344B5E"/>
                </a:solidFill>
                <a:latin typeface="Trebuchet MS"/>
                <a:cs typeface="Trebuchet MS"/>
              </a:rPr>
              <a:t> </a:t>
            </a:r>
            <a:r>
              <a:rPr b="1" spc="-70" dirty="0">
                <a:solidFill>
                  <a:srgbClr val="344B5E"/>
                </a:solidFill>
                <a:latin typeface="Trebuchet MS"/>
                <a:cs typeface="Trebuchet MS"/>
              </a:rPr>
              <a:t>Nodes</a:t>
            </a:r>
            <a:endParaRPr dirty="0">
              <a:latin typeface="Trebuchet MS"/>
              <a:cs typeface="Trebuchet MS"/>
            </a:endParaRPr>
          </a:p>
        </p:txBody>
      </p:sp>
      <p:sp>
        <p:nvSpPr>
          <p:cNvPr id="17" name="object 17"/>
          <p:cNvSpPr/>
          <p:nvPr/>
        </p:nvSpPr>
        <p:spPr>
          <a:xfrm>
            <a:off x="2950464" y="2269237"/>
            <a:ext cx="114300" cy="1566545"/>
          </a:xfrm>
          <a:custGeom>
            <a:avLst/>
            <a:gdLst/>
            <a:ahLst/>
            <a:cxnLst/>
            <a:rect l="l" t="t" r="r" b="b"/>
            <a:pathLst>
              <a:path w="114300" h="1566545">
                <a:moveTo>
                  <a:pt x="76200" y="95250"/>
                </a:moveTo>
                <a:lnTo>
                  <a:pt x="38100" y="95250"/>
                </a:lnTo>
                <a:lnTo>
                  <a:pt x="38100" y="1566545"/>
                </a:lnTo>
                <a:lnTo>
                  <a:pt x="76200" y="1566545"/>
                </a:lnTo>
                <a:lnTo>
                  <a:pt x="76200" y="95250"/>
                </a:lnTo>
                <a:close/>
              </a:path>
              <a:path w="114300" h="1566545">
                <a:moveTo>
                  <a:pt x="57150" y="0"/>
                </a:moveTo>
                <a:lnTo>
                  <a:pt x="0" y="114300"/>
                </a:lnTo>
                <a:lnTo>
                  <a:pt x="38100" y="114300"/>
                </a:lnTo>
                <a:lnTo>
                  <a:pt x="38100" y="95250"/>
                </a:lnTo>
                <a:lnTo>
                  <a:pt x="104775" y="95250"/>
                </a:lnTo>
                <a:lnTo>
                  <a:pt x="57150" y="0"/>
                </a:lnTo>
                <a:close/>
              </a:path>
              <a:path w="114300" h="1566545">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8" name="object 18"/>
          <p:cNvSpPr txBox="1"/>
          <p:nvPr/>
        </p:nvSpPr>
        <p:spPr>
          <a:xfrm>
            <a:off x="562153" y="2510536"/>
            <a:ext cx="1196037" cy="566822"/>
          </a:xfrm>
          <a:prstGeom prst="rect">
            <a:avLst/>
          </a:prstGeom>
        </p:spPr>
        <p:txBody>
          <a:bodyPr vert="horz" wrap="square" lIns="0" tIns="12700" rIns="0" bIns="0" rtlCol="0">
            <a:spAutoFit/>
          </a:bodyPr>
          <a:lstStyle/>
          <a:p>
            <a:pPr marL="12065" marR="5080" indent="635" algn="ctr">
              <a:spcBef>
                <a:spcPts val="100"/>
              </a:spcBef>
            </a:pPr>
            <a:r>
              <a:rPr lang="zh-CN" altLang="en-US" dirty="0">
                <a:latin typeface="Trebuchet MS"/>
                <a:cs typeface="Trebuchet MS"/>
              </a:rPr>
              <a:t>治疗五年后，病人的状况</a:t>
            </a:r>
            <a:endParaRPr dirty="0">
              <a:latin typeface="Trebuchet MS"/>
              <a:cs typeface="Trebuchet MS"/>
            </a:endParaRPr>
          </a:p>
        </p:txBody>
      </p:sp>
      <p:sp>
        <p:nvSpPr>
          <p:cNvPr id="19" name="object 19"/>
          <p:cNvSpPr/>
          <p:nvPr/>
        </p:nvSpPr>
        <p:spPr>
          <a:xfrm>
            <a:off x="5545835" y="3224783"/>
            <a:ext cx="2608580" cy="0"/>
          </a:xfrm>
          <a:custGeom>
            <a:avLst/>
            <a:gdLst/>
            <a:ahLst/>
            <a:cxnLst/>
            <a:rect l="l" t="t" r="r" b="b"/>
            <a:pathLst>
              <a:path w="2608579">
                <a:moveTo>
                  <a:pt x="0" y="0"/>
                </a:moveTo>
                <a:lnTo>
                  <a:pt x="2608198" y="0"/>
                </a:lnTo>
              </a:path>
            </a:pathLst>
          </a:custGeom>
          <a:ln w="25908">
            <a:solidFill>
              <a:srgbClr val="84ADAF"/>
            </a:solidFill>
          </a:ln>
        </p:spPr>
        <p:txBody>
          <a:bodyPr wrap="square" lIns="0" tIns="0" rIns="0" bIns="0" rtlCol="0"/>
          <a:lstStyle/>
          <a:p>
            <a:endParaRPr/>
          </a:p>
        </p:txBody>
      </p:sp>
      <p:sp>
        <p:nvSpPr>
          <p:cNvPr id="20" name="object 20"/>
          <p:cNvSpPr/>
          <p:nvPr/>
        </p:nvSpPr>
        <p:spPr>
          <a:xfrm>
            <a:off x="5237989" y="3224783"/>
            <a:ext cx="254635" cy="0"/>
          </a:xfrm>
          <a:custGeom>
            <a:avLst/>
            <a:gdLst/>
            <a:ahLst/>
            <a:cxnLst/>
            <a:rect l="l" t="t" r="r" b="b"/>
            <a:pathLst>
              <a:path w="254635">
                <a:moveTo>
                  <a:pt x="0" y="0"/>
                </a:moveTo>
                <a:lnTo>
                  <a:pt x="254507" y="0"/>
                </a:lnTo>
              </a:path>
            </a:pathLst>
          </a:custGeom>
          <a:ln w="25908">
            <a:solidFill>
              <a:srgbClr val="84ADAF"/>
            </a:solidFill>
          </a:ln>
        </p:spPr>
        <p:txBody>
          <a:bodyPr wrap="square" lIns="0" tIns="0" rIns="0" bIns="0" rtlCol="0"/>
          <a:lstStyle/>
          <a:p>
            <a:endParaRPr/>
          </a:p>
        </p:txBody>
      </p:sp>
      <p:sp>
        <p:nvSpPr>
          <p:cNvPr id="21" name="object 21"/>
          <p:cNvSpPr/>
          <p:nvPr/>
        </p:nvSpPr>
        <p:spPr>
          <a:xfrm>
            <a:off x="4924045" y="3224783"/>
            <a:ext cx="260985" cy="0"/>
          </a:xfrm>
          <a:custGeom>
            <a:avLst/>
            <a:gdLst/>
            <a:ahLst/>
            <a:cxnLst/>
            <a:rect l="l" t="t" r="r" b="b"/>
            <a:pathLst>
              <a:path w="260985">
                <a:moveTo>
                  <a:pt x="0" y="0"/>
                </a:moveTo>
                <a:lnTo>
                  <a:pt x="260603" y="0"/>
                </a:lnTo>
              </a:path>
            </a:pathLst>
          </a:custGeom>
          <a:ln w="25908">
            <a:solidFill>
              <a:srgbClr val="84ADAF"/>
            </a:solidFill>
          </a:ln>
        </p:spPr>
        <p:txBody>
          <a:bodyPr wrap="square" lIns="0" tIns="0" rIns="0" bIns="0" rtlCol="0"/>
          <a:lstStyle/>
          <a:p>
            <a:endParaRPr/>
          </a:p>
        </p:txBody>
      </p:sp>
      <p:sp>
        <p:nvSpPr>
          <p:cNvPr id="22" name="object 22"/>
          <p:cNvSpPr/>
          <p:nvPr/>
        </p:nvSpPr>
        <p:spPr>
          <a:xfrm>
            <a:off x="3007615" y="3224783"/>
            <a:ext cx="1863089" cy="0"/>
          </a:xfrm>
          <a:custGeom>
            <a:avLst/>
            <a:gdLst/>
            <a:ahLst/>
            <a:cxnLst/>
            <a:rect l="l" t="t" r="r" b="b"/>
            <a:pathLst>
              <a:path w="1863089">
                <a:moveTo>
                  <a:pt x="0" y="0"/>
                </a:moveTo>
                <a:lnTo>
                  <a:pt x="1863089" y="0"/>
                </a:lnTo>
              </a:path>
            </a:pathLst>
          </a:custGeom>
          <a:ln w="25908">
            <a:solidFill>
              <a:srgbClr val="84ADAF"/>
            </a:solidFill>
          </a:ln>
        </p:spPr>
        <p:txBody>
          <a:bodyPr wrap="square" lIns="0" tIns="0" rIns="0" bIns="0" rtlCol="0"/>
          <a:lstStyle/>
          <a:p>
            <a:endParaRPr/>
          </a:p>
        </p:txBody>
      </p:sp>
      <p:sp>
        <p:nvSpPr>
          <p:cNvPr id="23" name="object 23"/>
          <p:cNvSpPr txBox="1"/>
          <p:nvPr/>
        </p:nvSpPr>
        <p:spPr>
          <a:xfrm>
            <a:off x="1654810" y="3665473"/>
            <a:ext cx="1223010" cy="299720"/>
          </a:xfrm>
          <a:prstGeom prst="rect">
            <a:avLst/>
          </a:prstGeom>
        </p:spPr>
        <p:txBody>
          <a:bodyPr vert="horz" wrap="square" lIns="0" tIns="12700" rIns="0" bIns="0" rtlCol="0">
            <a:spAutoFit/>
          </a:bodyPr>
          <a:lstStyle/>
          <a:p>
            <a:pPr marL="12700">
              <a:spcBef>
                <a:spcPts val="100"/>
              </a:spcBef>
            </a:pPr>
            <a:r>
              <a:rPr spc="-85" dirty="0">
                <a:solidFill>
                  <a:srgbClr val="344B5E"/>
                </a:solidFill>
                <a:latin typeface="Arial"/>
                <a:cs typeface="Arial"/>
              </a:rPr>
              <a:t>Survived:</a:t>
            </a:r>
            <a:r>
              <a:rPr spc="-190" dirty="0">
                <a:solidFill>
                  <a:srgbClr val="344B5E"/>
                </a:solidFill>
                <a:latin typeface="Arial"/>
                <a:cs typeface="Arial"/>
              </a:rPr>
              <a:t> </a:t>
            </a:r>
            <a:r>
              <a:rPr spc="-75" dirty="0">
                <a:solidFill>
                  <a:srgbClr val="344B5E"/>
                </a:solidFill>
                <a:latin typeface="Arial"/>
                <a:cs typeface="Arial"/>
              </a:rPr>
              <a:t>0.0</a:t>
            </a:r>
            <a:endParaRPr>
              <a:latin typeface="Arial"/>
              <a:cs typeface="Arial"/>
            </a:endParaRPr>
          </a:p>
        </p:txBody>
      </p:sp>
      <p:sp>
        <p:nvSpPr>
          <p:cNvPr id="24" name="object 24"/>
          <p:cNvSpPr txBox="1"/>
          <p:nvPr/>
        </p:nvSpPr>
        <p:spPr>
          <a:xfrm>
            <a:off x="2072133" y="2510917"/>
            <a:ext cx="805815" cy="299720"/>
          </a:xfrm>
          <a:prstGeom prst="rect">
            <a:avLst/>
          </a:prstGeom>
        </p:spPr>
        <p:txBody>
          <a:bodyPr vert="horz" wrap="square" lIns="0" tIns="12700" rIns="0" bIns="0" rtlCol="0">
            <a:spAutoFit/>
          </a:bodyPr>
          <a:lstStyle/>
          <a:p>
            <a:pPr marL="12700">
              <a:spcBef>
                <a:spcPts val="100"/>
              </a:spcBef>
            </a:pPr>
            <a:r>
              <a:rPr spc="-90" dirty="0">
                <a:solidFill>
                  <a:srgbClr val="344B5E"/>
                </a:solidFill>
                <a:latin typeface="Arial"/>
                <a:cs typeface="Arial"/>
              </a:rPr>
              <a:t>Lost:</a:t>
            </a:r>
            <a:r>
              <a:rPr spc="-185" dirty="0">
                <a:solidFill>
                  <a:srgbClr val="344B5E"/>
                </a:solidFill>
                <a:latin typeface="Arial"/>
                <a:cs typeface="Arial"/>
              </a:rPr>
              <a:t> </a:t>
            </a:r>
            <a:r>
              <a:rPr spc="-75" dirty="0">
                <a:solidFill>
                  <a:srgbClr val="344B5E"/>
                </a:solidFill>
                <a:latin typeface="Arial"/>
                <a:cs typeface="Arial"/>
              </a:rPr>
              <a:t>1.0</a:t>
            </a:r>
            <a:endParaRPr>
              <a:latin typeface="Arial"/>
              <a:cs typeface="Arial"/>
            </a:endParaRPr>
          </a:p>
        </p:txBody>
      </p:sp>
      <p:sp>
        <p:nvSpPr>
          <p:cNvPr id="25" name="object 25"/>
          <p:cNvSpPr/>
          <p:nvPr/>
        </p:nvSpPr>
        <p:spPr>
          <a:xfrm>
            <a:off x="3348228"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6" name="object 26"/>
          <p:cNvSpPr/>
          <p:nvPr/>
        </p:nvSpPr>
        <p:spPr>
          <a:xfrm>
            <a:off x="3348228"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27" name="object 27"/>
          <p:cNvSpPr/>
          <p:nvPr/>
        </p:nvSpPr>
        <p:spPr>
          <a:xfrm>
            <a:off x="3951733" y="368579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84ADAF"/>
          </a:solidFill>
        </p:spPr>
        <p:txBody>
          <a:bodyPr wrap="square" lIns="0" tIns="0" rIns="0" bIns="0" rtlCol="0"/>
          <a:lstStyle/>
          <a:p>
            <a:endParaRPr/>
          </a:p>
        </p:txBody>
      </p:sp>
      <p:sp>
        <p:nvSpPr>
          <p:cNvPr id="28" name="object 28"/>
          <p:cNvSpPr/>
          <p:nvPr/>
        </p:nvSpPr>
        <p:spPr>
          <a:xfrm>
            <a:off x="3951733"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29" name="object 29"/>
          <p:cNvSpPr/>
          <p:nvPr/>
        </p:nvSpPr>
        <p:spPr>
          <a:xfrm>
            <a:off x="4274821" y="36857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30" name="object 30"/>
          <p:cNvSpPr/>
          <p:nvPr/>
        </p:nvSpPr>
        <p:spPr>
          <a:xfrm>
            <a:off x="4274821" y="368579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344B5E"/>
            </a:solidFill>
          </a:ln>
        </p:spPr>
        <p:txBody>
          <a:bodyPr wrap="square" lIns="0" tIns="0" rIns="0" bIns="0" rtlCol="0"/>
          <a:lstStyle/>
          <a:p>
            <a:endParaRPr/>
          </a:p>
        </p:txBody>
      </p:sp>
      <p:sp>
        <p:nvSpPr>
          <p:cNvPr id="31" name="object 31"/>
          <p:cNvSpPr/>
          <p:nvPr/>
        </p:nvSpPr>
        <p:spPr>
          <a:xfrm>
            <a:off x="4614671" y="368579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32" name="object 32"/>
          <p:cNvSpPr/>
          <p:nvPr/>
        </p:nvSpPr>
        <p:spPr>
          <a:xfrm>
            <a:off x="4614671" y="368579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344B5E"/>
            </a:solidFill>
          </a:ln>
        </p:spPr>
        <p:txBody>
          <a:bodyPr wrap="square" lIns="0" tIns="0" rIns="0" bIns="0" rtlCol="0"/>
          <a:lstStyle/>
          <a:p>
            <a:endParaRPr/>
          </a:p>
        </p:txBody>
      </p:sp>
      <p:sp>
        <p:nvSpPr>
          <p:cNvPr id="33" name="object 33"/>
          <p:cNvSpPr txBox="1"/>
          <p:nvPr/>
        </p:nvSpPr>
        <p:spPr>
          <a:xfrm>
            <a:off x="2562860" y="3060700"/>
            <a:ext cx="314960" cy="299720"/>
          </a:xfrm>
          <a:prstGeom prst="rect">
            <a:avLst/>
          </a:prstGeom>
        </p:spPr>
        <p:txBody>
          <a:bodyPr vert="horz" wrap="square" lIns="0" tIns="12700" rIns="0" bIns="0" rtlCol="0">
            <a:spAutoFit/>
          </a:bodyPr>
          <a:lstStyle/>
          <a:p>
            <a:pPr marL="12700">
              <a:spcBef>
                <a:spcPts val="100"/>
              </a:spcBef>
            </a:pPr>
            <a:r>
              <a:rPr spc="-75" dirty="0">
                <a:solidFill>
                  <a:srgbClr val="344B5E"/>
                </a:solidFill>
                <a:latin typeface="Arial"/>
                <a:cs typeface="Arial"/>
              </a:rPr>
              <a:t>0.5</a:t>
            </a:r>
            <a:endParaRPr>
              <a:latin typeface="Arial"/>
              <a:cs typeface="Arial"/>
            </a:endParaRPr>
          </a:p>
        </p:txBody>
      </p:sp>
      <p:sp>
        <p:nvSpPr>
          <p:cNvPr id="34" name="object 34"/>
          <p:cNvSpPr/>
          <p:nvPr/>
        </p:nvSpPr>
        <p:spPr>
          <a:xfrm>
            <a:off x="5211317" y="2257045"/>
            <a:ext cx="0" cy="1712595"/>
          </a:xfrm>
          <a:custGeom>
            <a:avLst/>
            <a:gdLst/>
            <a:ahLst/>
            <a:cxnLst/>
            <a:rect l="l" t="t" r="r" b="b"/>
            <a:pathLst>
              <a:path h="1712595">
                <a:moveTo>
                  <a:pt x="0" y="1712340"/>
                </a:moveTo>
                <a:lnTo>
                  <a:pt x="0" y="0"/>
                </a:lnTo>
              </a:path>
            </a:pathLst>
          </a:custGeom>
          <a:ln w="53340">
            <a:solidFill>
              <a:srgbClr val="6F2F9F"/>
            </a:solidFill>
          </a:ln>
        </p:spPr>
        <p:txBody>
          <a:bodyPr wrap="square" lIns="0" tIns="0" rIns="0" bIns="0" rtlCol="0"/>
          <a:lstStyle/>
          <a:p>
            <a:endParaRPr/>
          </a:p>
        </p:txBody>
      </p:sp>
      <p:sp>
        <p:nvSpPr>
          <p:cNvPr id="35" name="object 35"/>
          <p:cNvSpPr txBox="1"/>
          <p:nvPr/>
        </p:nvSpPr>
        <p:spPr>
          <a:xfrm>
            <a:off x="457200" y="4606697"/>
            <a:ext cx="3764407" cy="449482"/>
          </a:xfrm>
          <a:prstGeom prst="rect">
            <a:avLst/>
          </a:prstGeom>
          <a:solidFill>
            <a:srgbClr val="6F2F9F">
              <a:alpha val="59999"/>
            </a:srgbClr>
          </a:solidFill>
        </p:spPr>
        <p:txBody>
          <a:bodyPr vert="horz" wrap="square" lIns="0" tIns="79375" rIns="0" bIns="0" rtlCol="0">
            <a:spAutoFit/>
          </a:bodyPr>
          <a:lstStyle/>
          <a:p>
            <a:pPr marL="348615">
              <a:spcBef>
                <a:spcPts val="625"/>
              </a:spcBef>
            </a:pPr>
            <a:r>
              <a:rPr lang="zh-CN" altLang="en-US" sz="2400" b="1" spc="-90" dirty="0">
                <a:solidFill>
                  <a:srgbClr val="FFFFFF"/>
                </a:solidFill>
                <a:latin typeface="Trebuchet MS"/>
                <a:cs typeface="Trebuchet MS"/>
              </a:rPr>
              <a:t>最大化类别之间的区域 </a:t>
            </a:r>
            <a:endParaRPr sz="2400" dirty="0">
              <a:latin typeface="Trebuchet MS"/>
              <a:cs typeface="Trebuchet MS"/>
            </a:endParaRPr>
          </a:p>
        </p:txBody>
      </p:sp>
      <p:sp>
        <p:nvSpPr>
          <p:cNvPr id="36" name="object 36"/>
          <p:cNvSpPr/>
          <p:nvPr/>
        </p:nvSpPr>
        <p:spPr>
          <a:xfrm>
            <a:off x="4897373" y="2257045"/>
            <a:ext cx="0" cy="1712595"/>
          </a:xfrm>
          <a:custGeom>
            <a:avLst/>
            <a:gdLst/>
            <a:ahLst/>
            <a:cxnLst/>
            <a:rect l="l" t="t" r="r" b="b"/>
            <a:pathLst>
              <a:path h="1712595">
                <a:moveTo>
                  <a:pt x="0" y="1712340"/>
                </a:moveTo>
                <a:lnTo>
                  <a:pt x="0" y="0"/>
                </a:lnTo>
              </a:path>
            </a:pathLst>
          </a:custGeom>
          <a:ln w="53340">
            <a:solidFill>
              <a:srgbClr val="6F2F9F"/>
            </a:solidFill>
            <a:prstDash val="dash"/>
          </a:ln>
        </p:spPr>
        <p:txBody>
          <a:bodyPr wrap="square" lIns="0" tIns="0" rIns="0" bIns="0" rtlCol="0"/>
          <a:lstStyle/>
          <a:p>
            <a:endParaRPr/>
          </a:p>
        </p:txBody>
      </p:sp>
      <p:sp>
        <p:nvSpPr>
          <p:cNvPr id="37" name="object 37"/>
          <p:cNvSpPr/>
          <p:nvPr/>
        </p:nvSpPr>
        <p:spPr>
          <a:xfrm>
            <a:off x="5519165" y="2269237"/>
            <a:ext cx="0" cy="1712595"/>
          </a:xfrm>
          <a:custGeom>
            <a:avLst/>
            <a:gdLst/>
            <a:ahLst/>
            <a:cxnLst/>
            <a:rect l="l" t="t" r="r" b="b"/>
            <a:pathLst>
              <a:path h="1712595">
                <a:moveTo>
                  <a:pt x="0" y="1712340"/>
                </a:moveTo>
                <a:lnTo>
                  <a:pt x="0" y="0"/>
                </a:lnTo>
              </a:path>
            </a:pathLst>
          </a:custGeom>
          <a:ln w="53340">
            <a:solidFill>
              <a:srgbClr val="6F2F9F"/>
            </a:solidFill>
            <a:prstDash val="dash"/>
          </a:ln>
        </p:spPr>
        <p:txBody>
          <a:bodyPr wrap="square" lIns="0" tIns="0" rIns="0" bIns="0" rtlCol="0"/>
          <a:lstStyle/>
          <a:p>
            <a:endParaRPr/>
          </a:p>
        </p:txBody>
      </p:sp>
      <p:sp>
        <p:nvSpPr>
          <p:cNvPr id="40" name="标题 39">
            <a:extLst>
              <a:ext uri="{FF2B5EF4-FFF2-40B4-BE49-F238E27FC236}">
                <a16:creationId xmlns:a16="http://schemas.microsoft.com/office/drawing/2014/main" id="{01A53005-84F0-42AF-8562-B49B8CB2A019}"/>
              </a:ext>
            </a:extLst>
          </p:cNvPr>
          <p:cNvSpPr>
            <a:spLocks noGrp="1"/>
          </p:cNvSpPr>
          <p:nvPr>
            <p:ph type="title"/>
          </p:nvPr>
        </p:nvSpPr>
        <p:spPr/>
        <p:txBody>
          <a:bodyPr/>
          <a:lstStyle/>
          <a:p>
            <a:r>
              <a:rPr lang="zh-CN" altLang="en-US" dirty="0"/>
              <a:t>支持向量机</a:t>
            </a:r>
          </a:p>
        </p:txBody>
      </p:sp>
    </p:spTree>
    <p:extLst>
      <p:ext uri="{BB962C8B-B14F-4D97-AF65-F5344CB8AC3E}">
        <p14:creationId xmlns:p14="http://schemas.microsoft.com/office/powerpoint/2010/main" val="14622574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16224</TotalTime>
  <Words>2840</Words>
  <Application>Microsoft Office PowerPoint</Application>
  <PresentationFormat>全屏显示(4:3)</PresentationFormat>
  <Paragraphs>635</Paragraphs>
  <Slides>72</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72</vt:i4>
      </vt:variant>
    </vt:vector>
  </HeadingPairs>
  <TitlesOfParts>
    <vt:vector size="83" baseType="lpstr">
      <vt:lpstr>等线</vt:lpstr>
      <vt:lpstr>宋体</vt:lpstr>
      <vt:lpstr>Arial</vt:lpstr>
      <vt:lpstr>Calibri</vt:lpstr>
      <vt:lpstr>Cambria Math</vt:lpstr>
      <vt:lpstr>Courier New</vt:lpstr>
      <vt:lpstr>Times New Roman</vt:lpstr>
      <vt:lpstr>Trebuchet MS</vt:lpstr>
      <vt:lpstr>Verdana</vt:lpstr>
      <vt:lpstr>Wingdings</vt:lpstr>
      <vt:lpstr>Office 主题</vt:lpstr>
      <vt:lpstr>支持向量机（SVM）</vt:lpstr>
      <vt:lpstr>与逻辑回归的关系</vt:lpstr>
      <vt:lpstr>支持向量机</vt:lpstr>
      <vt:lpstr>支持向量机</vt:lpstr>
      <vt:lpstr>支持向量机</vt:lpstr>
      <vt:lpstr>支持向量机</vt:lpstr>
      <vt:lpstr>支持向量机</vt:lpstr>
      <vt:lpstr>支持向量机</vt:lpstr>
      <vt:lpstr>支持向量机</vt:lpstr>
      <vt:lpstr>逻辑回归和SVM之间的相似性</vt:lpstr>
      <vt:lpstr>SVM分类</vt:lpstr>
      <vt:lpstr>SVM分类</vt:lpstr>
      <vt:lpstr>SVM分类</vt:lpstr>
      <vt:lpstr>SVM分类</vt:lpstr>
      <vt:lpstr>SVM分类</vt:lpstr>
      <vt:lpstr>SVM分类</vt:lpstr>
      <vt:lpstr>SVM对离群值的敏感性</vt:lpstr>
      <vt:lpstr>SVM对离群值的敏感性</vt:lpstr>
      <vt:lpstr>SVM对离群值的敏感性</vt:lpstr>
      <vt:lpstr>SVM对离群值的敏感性</vt:lpstr>
      <vt:lpstr>SVM对离群值的敏感性</vt:lpstr>
      <vt:lpstr>SVM中的正则化</vt:lpstr>
      <vt:lpstr>SVM中的正则化</vt:lpstr>
      <vt:lpstr>SVM中的正则化</vt:lpstr>
      <vt:lpstr>SVM中的正则化</vt:lpstr>
      <vt:lpstr>SVM中的正则化</vt:lpstr>
      <vt:lpstr>SVM系数的解释</vt:lpstr>
      <vt:lpstr>线性SVM的语法</vt:lpstr>
      <vt:lpstr>线性SVM的语法</vt:lpstr>
      <vt:lpstr>核函数</vt:lpstr>
      <vt:lpstr>用SVM分类</vt:lpstr>
      <vt:lpstr>非线性判定边界</vt:lpstr>
      <vt:lpstr>非线性判定边界</vt:lpstr>
      <vt:lpstr>核函数</vt:lpstr>
      <vt:lpstr>PowerPoint 演示文稿</vt:lpstr>
      <vt:lpstr>SVM高斯核函数</vt:lpstr>
      <vt:lpstr>SVM高斯核函数</vt:lpstr>
      <vt:lpstr>SVM高斯核函数</vt:lpstr>
      <vt:lpstr>SVM高斯核函数</vt:lpstr>
      <vt:lpstr>SVM高斯核函数</vt:lpstr>
      <vt:lpstr>SVM高斯核函数</vt:lpstr>
      <vt:lpstr>SVM高斯核函数</vt:lpstr>
      <vt:lpstr>SVM高斯核函数</vt:lpstr>
      <vt:lpstr>SVM高斯核函数</vt:lpstr>
      <vt:lpstr>SVM高斯核函数</vt:lpstr>
      <vt:lpstr>SVM高斯核函数</vt:lpstr>
      <vt:lpstr>SVM高斯核函数</vt:lpstr>
      <vt:lpstr>SVM高斯核函数</vt:lpstr>
      <vt:lpstr>在新空间中的分类</vt:lpstr>
      <vt:lpstr>SVM高斯核函数</vt:lpstr>
      <vt:lpstr>SVM高斯核函数</vt:lpstr>
      <vt:lpstr>SVM高斯核函数</vt:lpstr>
      <vt:lpstr>使用核函数的SVM的语法</vt:lpstr>
      <vt:lpstr>使用核函数的SVM的语法</vt:lpstr>
      <vt:lpstr>使用核函数的SVM的语法</vt:lpstr>
      <vt:lpstr>各种核函数</vt:lpstr>
      <vt:lpstr>径向基核函数参数gamma和C</vt:lpstr>
      <vt:lpstr>特征过载</vt:lpstr>
      <vt:lpstr>特征过载</vt:lpstr>
      <vt:lpstr>特征过载</vt:lpstr>
      <vt:lpstr>快速核转换的语法</vt:lpstr>
      <vt:lpstr>快速核转换的语法</vt:lpstr>
      <vt:lpstr>快速核转换的语法</vt:lpstr>
      <vt:lpstr>快速核转换的语法</vt:lpstr>
      <vt:lpstr>快速核转换的语法</vt:lpstr>
      <vt:lpstr>快速核转换的语法</vt:lpstr>
      <vt:lpstr>快速核转换的语法</vt:lpstr>
      <vt:lpstr>逻辑回归 vs. 支持向量机</vt:lpstr>
      <vt:lpstr>相关概念</vt:lpstr>
      <vt:lpstr>相关概念</vt:lpstr>
      <vt:lpstr>什么时候使用逻辑回归或SVM</vt:lpstr>
      <vt:lpstr>Jupyter演示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朴素贝叶斯</dc:title>
  <dc:creator>Qiuyue</dc:creator>
  <cp:lastModifiedBy>Wang Qiuyue</cp:lastModifiedBy>
  <cp:revision>159</cp:revision>
  <dcterms:created xsi:type="dcterms:W3CDTF">2017-06-04T01:05:18Z</dcterms:created>
  <dcterms:modified xsi:type="dcterms:W3CDTF">2024-04-22T01:40:31Z</dcterms:modified>
</cp:coreProperties>
</file>